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7" r:id="rId4"/>
    <p:sldId id="270" r:id="rId5"/>
    <p:sldId id="258" r:id="rId6"/>
    <p:sldId id="271" r:id="rId7"/>
    <p:sldId id="259" r:id="rId8"/>
    <p:sldId id="27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000066"/>
    <a:srgbClr val="66FF33"/>
    <a:srgbClr val="99CCFF"/>
    <a:srgbClr val="FF0066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2D4AD8-8BA6-4B17-AA2C-CA918FCDB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285BE-70CA-4638-B853-3F1709BDC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E1323A-DD2D-4A06-8AF6-31FE3B86B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85F8B-C19C-46BC-A62D-A82A077CBA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99860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6253BE-4F3C-45C5-B215-D30E66225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F5C4D2-FA69-47C7-8B6C-28DA9CB5D9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72257C-2899-4B1B-A677-256472D22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A7814-82AA-4F1E-ADA1-E7B2940AA3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77709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2D89F-1CBF-4256-B552-2117FBAE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C7CD51-88D5-4526-8F51-AD63F178A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27797C-00FC-4D5A-9AFB-47F28B17A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E13AD-8664-4DF4-AEF7-9DF51CDB2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0945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10C3F8-54F3-4A49-9A77-8375D1941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A467DC-627C-40E5-AAA6-C3E050A51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062C03-E89D-4BA2-B34F-FFC7D7F1B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B7458-E93C-4E27-A4B0-D6DC7F8A3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22227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EF04FAC-9867-4A79-9B94-F8B6D6D06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427267-1A7D-4957-8A84-2168B5BF9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0ECC7D-A7F3-4B1B-90CB-2B8F18D75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0BF14-BD09-4947-B964-F10E460D0D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98406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D765D-92A6-473B-9D85-D348D4C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FE3222-4115-4EF9-A8D7-8118D68EE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10495B-1FAB-4A7F-ABD7-4CC0806B3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C4A90-DA10-4D4E-997C-677D133738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78509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24C4CE-B9B9-41AF-8548-7540522A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F6CF11-E727-4878-9452-A81021EE1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926780-E769-4A16-9798-C1443AD24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8CE98-3DBD-4BC7-B9F9-1D1AE90C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513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44F55-4168-40BB-8CAF-5D2375EE4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B0F35-6A6B-42A7-93F7-E80FD2B43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7BDFD-871F-4C8C-9B4F-243D68F60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CB276-8277-4EB2-99D0-940B915D0C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8440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1D882D-C4CE-4723-8AEE-2027C60DB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0DEB6A-523C-46BF-9675-57105DCA9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DEF2A0-709B-4640-9300-2FB1739EA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93BFE-2663-4FEE-9211-9507CCEBB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4962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DF9C73-3F39-40C0-A53C-74B72313A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DFF6B6-E36D-4D9D-BC13-70A53322F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7BB83F-84CB-4115-B02A-DC290A051E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20ABB-FFCD-4F78-88B1-099F01EBE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02067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780C11-7EEF-4A37-8FEA-9550BDC41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19232C-F65C-4E08-98C7-05AEBD909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979A7-A7F2-4F0C-89AD-9F986A45A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586D7-3C54-466B-91BD-C5D70C0A9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78033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70E40-3E3C-4FA0-8A91-2BC14F35A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243D-6B16-4CE5-99B5-BD1C4EAA5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5F9A8-4561-4CC8-93A6-BB1BEF891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BC565-2301-47F7-9A0F-7FDF8BCC45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562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9CCD-4A90-4CB8-BF8D-6A99C787A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20957-13EA-4562-9119-170C61E06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89EFC-5B89-444D-858E-B04D071F08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8F226-DE49-4022-BAD8-AB64C577DB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99379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FDC9F1-A66A-4FBB-8CE6-F8E634AEB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4EC072-DBD3-4DB0-BED8-F2FB34683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798D505-88E6-453F-A263-BE36381532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1AD3353E-2F5D-4915-AC8B-E96D264769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284938B1-A8C4-4090-B56A-4C284CDF5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8C989A-D2EA-4D77-96D3-F1E719B0CD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0815C-7F21-4EE4-A250-C6A667C09C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628775"/>
            <a:ext cx="8281988" cy="100806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zh-CN" altLang="en-US" sz="4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时序逻辑电路分析方法</a:t>
            </a:r>
          </a:p>
        </p:txBody>
      </p:sp>
      <p:sp>
        <p:nvSpPr>
          <p:cNvPr id="6147" name="Line 11">
            <a:extLst>
              <a:ext uri="{FF2B5EF4-FFF2-40B4-BE49-F238E27FC236}">
                <a16:creationId xmlns:a16="http://schemas.microsoft.com/office/drawing/2014/main" id="{44B73AAA-A80F-402C-99D6-C0C9F33A8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2708275"/>
            <a:ext cx="7416800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Rectangle 15">
            <a:extLst>
              <a:ext uri="{FF2B5EF4-FFF2-40B4-BE49-F238E27FC236}">
                <a16:creationId xmlns:a16="http://schemas.microsoft.com/office/drawing/2014/main" id="{D04B4A98-FA6E-49E3-B404-E5EBFE09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7848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时序逻辑电路的基本概念</a:t>
            </a:r>
            <a:b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时序逻辑电路的分析方法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5C1CA5E-E630-4E22-8038-A7525B3606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333375"/>
            <a:ext cx="8497887" cy="6264275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42BA178F-5B22-465F-9837-B141ABD89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3">
            <a:extLst>
              <a:ext uri="{FF2B5EF4-FFF2-40B4-BE49-F238E27FC236}">
                <a16:creationId xmlns:a16="http://schemas.microsoft.com/office/drawing/2014/main" id="{6FF16371-5955-4F22-BF8C-727B15CC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805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9.2.1 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时序逻辑电路的模型与分类</a:t>
            </a:r>
          </a:p>
        </p:txBody>
      </p:sp>
      <p:sp>
        <p:nvSpPr>
          <p:cNvPr id="1029" name="Rectangle 51">
            <a:extLst>
              <a:ext uri="{FF2B5EF4-FFF2-40B4-BE49-F238E27FC236}">
                <a16:creationId xmlns:a16="http://schemas.microsoft.com/office/drawing/2014/main" id="{BE45C045-FBA9-4D0E-842B-245274C7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052513"/>
            <a:ext cx="8229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78900" name="Text Box 52">
            <a:extLst>
              <a:ext uri="{FF2B5EF4-FFF2-40B4-BE49-F238E27FC236}">
                <a16:creationId xmlns:a16="http://schemas.microsoft.com/office/drawing/2014/main" id="{FD584628-142A-4E26-BE76-DF73B61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1790700"/>
            <a:ext cx="4860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逻辑电路可分为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两大类：</a:t>
            </a:r>
          </a:p>
        </p:txBody>
      </p:sp>
      <p:sp>
        <p:nvSpPr>
          <p:cNvPr id="78901" name="Text Box 53">
            <a:extLst>
              <a:ext uri="{FF2B5EF4-FFF2-40B4-BE49-F238E27FC236}">
                <a16:creationId xmlns:a16="http://schemas.microsoft.com/office/drawing/2014/main" id="{F51271EA-AAD0-4998-A5AC-94C2991F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568575"/>
            <a:ext cx="2506662" cy="519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、组合电路：</a:t>
            </a:r>
          </a:p>
        </p:txBody>
      </p:sp>
      <p:sp>
        <p:nvSpPr>
          <p:cNvPr id="78902" name="Text Box 54">
            <a:extLst>
              <a:ext uri="{FF2B5EF4-FFF2-40B4-BE49-F238E27FC236}">
                <a16:creationId xmlns:a16="http://schemas.microsoft.com/office/drawing/2014/main" id="{11BF7144-4BE9-43C0-A8C5-3568F3F5F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4549775"/>
            <a:ext cx="2506662" cy="519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、时序电路：</a:t>
            </a:r>
          </a:p>
        </p:txBody>
      </p:sp>
      <p:sp>
        <p:nvSpPr>
          <p:cNvPr id="78903" name="Rectangle 55">
            <a:extLst>
              <a:ext uri="{FF2B5EF4-FFF2-40B4-BE49-F238E27FC236}">
                <a16:creationId xmlns:a16="http://schemas.microsoft.com/office/drawing/2014/main" id="{2B6FFD0E-E023-4945-937C-388E9404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238500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由若干逻辑门组成，电路不具记忆能力。</a:t>
            </a:r>
          </a:p>
        </p:txBody>
      </p:sp>
      <p:sp>
        <p:nvSpPr>
          <p:cNvPr id="78904" name="Rectangle 56">
            <a:extLst>
              <a:ext uri="{FF2B5EF4-FFF2-40B4-BE49-F238E27FC236}">
                <a16:creationId xmlns:a16="http://schemas.microsoft.com/office/drawing/2014/main" id="{B918974B-A476-4E55-A600-C0B66BDD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730625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电路的输出仅仅与当时的输入有关。</a:t>
            </a:r>
          </a:p>
        </p:txBody>
      </p:sp>
      <p:sp>
        <p:nvSpPr>
          <p:cNvPr id="78905" name="Rectangle 57">
            <a:extLst>
              <a:ext uri="{FF2B5EF4-FFF2-40B4-BE49-F238E27FC236}">
                <a16:creationId xmlns:a16="http://schemas.microsoft.com/office/drawing/2014/main" id="{C8DF5C28-1830-49D1-818A-236C5A1A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5340350"/>
            <a:ext cx="462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存储电路，因而具有记忆能力。 </a:t>
            </a:r>
          </a:p>
        </p:txBody>
      </p:sp>
      <p:sp>
        <p:nvSpPr>
          <p:cNvPr id="78906" name="Rectangle 58">
            <a:extLst>
              <a:ext uri="{FF2B5EF4-FFF2-40B4-BE49-F238E27FC236}">
                <a16:creationId xmlns:a16="http://schemas.microsoft.com/office/drawing/2014/main" id="{7EC73B6F-28A0-4E34-9292-497B9A8A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5788025"/>
            <a:ext cx="6584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电路的输出不仅与当时的输入有关，而且还与电路原来的状态有关。 </a:t>
            </a:r>
          </a:p>
        </p:txBody>
      </p:sp>
      <p:sp>
        <p:nvSpPr>
          <p:cNvPr id="78907" name="Rectangle 59">
            <a:extLst>
              <a:ext uri="{FF2B5EF4-FFF2-40B4-BE49-F238E27FC236}">
                <a16:creationId xmlns:a16="http://schemas.microsoft.com/office/drawing/2014/main" id="{D6A299A7-C4A7-4A02-A659-46D6225C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81175"/>
            <a:ext cx="6646863" cy="485775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时序逻辑电路是数字逻辑电路的重要组成部分。</a:t>
            </a:r>
          </a:p>
        </p:txBody>
      </p:sp>
      <p:sp>
        <p:nvSpPr>
          <p:cNvPr id="78908" name="AutoShape 60">
            <a:extLst>
              <a:ext uri="{FF2B5EF4-FFF2-40B4-BE49-F238E27FC236}">
                <a16:creationId xmlns:a16="http://schemas.microsoft.com/office/drawing/2014/main" id="{0A987631-1DD0-42EE-B191-061EEEF2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437063"/>
            <a:ext cx="2738437" cy="584200"/>
          </a:xfrm>
          <a:prstGeom prst="wedgeEllipseCallout">
            <a:avLst>
              <a:gd name="adj1" fmla="val -84088"/>
              <a:gd name="adj2" fmla="val 111144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延迟元件或触发器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0" grpId="0" autoUpdateAnimBg="0"/>
      <p:bldP spid="78901" grpId="0" animBg="1" autoUpdateAnimBg="0"/>
      <p:bldP spid="78902" grpId="0" animBg="1" autoUpdateAnimBg="0"/>
      <p:bldP spid="78903" grpId="0"/>
      <p:bldP spid="78904" grpId="0"/>
      <p:bldP spid="78905" grpId="0"/>
      <p:bldP spid="78906" grpId="0"/>
      <p:bldP spid="78907" grpId="0" animBg="1"/>
      <p:bldP spid="7890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29" name="AutoShape 101">
            <a:extLst>
              <a:ext uri="{FF2B5EF4-FFF2-40B4-BE49-F238E27FC236}">
                <a16:creationId xmlns:a16="http://schemas.microsoft.com/office/drawing/2014/main" id="{F6F1AC1F-319F-4B34-A974-91A1E4B0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2303463"/>
            <a:ext cx="5157788" cy="35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830" name="AutoShape 102">
            <a:extLst>
              <a:ext uri="{FF2B5EF4-FFF2-40B4-BE49-F238E27FC236}">
                <a16:creationId xmlns:a16="http://schemas.microsoft.com/office/drawing/2014/main" id="{B451A4E0-7A4D-4EE3-BE68-FC48ED82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2619375"/>
            <a:ext cx="1350962" cy="584200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831" name="AutoShape 103">
            <a:extLst>
              <a:ext uri="{FF2B5EF4-FFF2-40B4-BE49-F238E27FC236}">
                <a16:creationId xmlns:a16="http://schemas.microsoft.com/office/drawing/2014/main" id="{9EC11210-83C5-436D-8571-6C0E1A80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2619375"/>
            <a:ext cx="1123950" cy="63023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832" name="AutoShape 104">
            <a:extLst>
              <a:ext uri="{FF2B5EF4-FFF2-40B4-BE49-F238E27FC236}">
                <a16:creationId xmlns:a16="http://schemas.microsoft.com/office/drawing/2014/main" id="{8965B674-7C2C-4F74-B21D-2F31C341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3249613"/>
            <a:ext cx="1258887" cy="2428875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600" b="1"/>
          </a:p>
        </p:txBody>
      </p:sp>
      <p:sp>
        <p:nvSpPr>
          <p:cNvPr id="73833" name="AutoShape 105">
            <a:extLst>
              <a:ext uri="{FF2B5EF4-FFF2-40B4-BE49-F238E27FC236}">
                <a16:creationId xmlns:a16="http://schemas.microsoft.com/office/drawing/2014/main" id="{DF810C2D-2639-4BA5-94A6-F37AAA3D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3249613"/>
            <a:ext cx="1169988" cy="2474912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900"/>
          </a:p>
        </p:txBody>
      </p:sp>
      <p:sp>
        <p:nvSpPr>
          <p:cNvPr id="7175" name="Rectangle 107">
            <a:extLst>
              <a:ext uri="{FF2B5EF4-FFF2-40B4-BE49-F238E27FC236}">
                <a16:creationId xmlns:a16="http://schemas.microsoft.com/office/drawing/2014/main" id="{DC668981-CDE7-456E-BF27-00254C24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52212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1 .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时序逻辑电路的模型</a:t>
            </a:r>
          </a:p>
        </p:txBody>
      </p:sp>
      <p:grpSp>
        <p:nvGrpSpPr>
          <p:cNvPr id="2" name="Group 108">
            <a:extLst>
              <a:ext uri="{FF2B5EF4-FFF2-40B4-BE49-F238E27FC236}">
                <a16:creationId xmlns:a16="http://schemas.microsoft.com/office/drawing/2014/main" id="{04BF8923-75E7-4A66-B1DD-F072A2220831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2632075"/>
            <a:ext cx="1828800" cy="1295400"/>
            <a:chOff x="3312" y="1488"/>
            <a:chExt cx="1152" cy="816"/>
          </a:xfrm>
        </p:grpSpPr>
        <p:sp>
          <p:nvSpPr>
            <p:cNvPr id="7222" name="Rectangle 109">
              <a:extLst>
                <a:ext uri="{FF2B5EF4-FFF2-40B4-BE49-F238E27FC236}">
                  <a16:creationId xmlns:a16="http://schemas.microsoft.com/office/drawing/2014/main" id="{359EDF67-1352-4C5D-878B-B7FB46D3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88"/>
              <a:ext cx="1152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3" name="Text Box 110">
              <a:extLst>
                <a:ext uri="{FF2B5EF4-FFF2-40B4-BE49-F238E27FC236}">
                  <a16:creationId xmlns:a16="http://schemas.microsoft.com/office/drawing/2014/main" id="{CB5DA0C7-5688-4001-83B5-953B79398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组合电路</a:t>
              </a:r>
            </a:p>
          </p:txBody>
        </p:sp>
      </p:grpSp>
      <p:grpSp>
        <p:nvGrpSpPr>
          <p:cNvPr id="3" name="Group 111">
            <a:extLst>
              <a:ext uri="{FF2B5EF4-FFF2-40B4-BE49-F238E27FC236}">
                <a16:creationId xmlns:a16="http://schemas.microsoft.com/office/drawing/2014/main" id="{63337692-1656-4428-B06A-F5EC387834A5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4384675"/>
            <a:ext cx="1828800" cy="1295400"/>
            <a:chOff x="3312" y="1488"/>
            <a:chExt cx="1152" cy="816"/>
          </a:xfrm>
        </p:grpSpPr>
        <p:sp>
          <p:nvSpPr>
            <p:cNvPr id="7220" name="Rectangle 112">
              <a:extLst>
                <a:ext uri="{FF2B5EF4-FFF2-40B4-BE49-F238E27FC236}">
                  <a16:creationId xmlns:a16="http://schemas.microsoft.com/office/drawing/2014/main" id="{221914C4-B95F-43F7-AC6F-5424C17D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88"/>
              <a:ext cx="1152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1" name="Text Box 113">
              <a:extLst>
                <a:ext uri="{FF2B5EF4-FFF2-40B4-BE49-F238E27FC236}">
                  <a16:creationId xmlns:a16="http://schemas.microsoft.com/office/drawing/2014/main" id="{48D19C98-10E5-4885-A936-EBD41044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存储电路</a:t>
              </a:r>
            </a:p>
          </p:txBody>
        </p:sp>
      </p:grpSp>
      <p:grpSp>
        <p:nvGrpSpPr>
          <p:cNvPr id="4" name="Group 114">
            <a:extLst>
              <a:ext uri="{FF2B5EF4-FFF2-40B4-BE49-F238E27FC236}">
                <a16:creationId xmlns:a16="http://schemas.microsoft.com/office/drawing/2014/main" id="{143465EC-330F-431B-A083-968BF5805B7A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605088"/>
            <a:ext cx="1235075" cy="781050"/>
            <a:chOff x="4464" y="1471"/>
            <a:chExt cx="918" cy="492"/>
          </a:xfrm>
        </p:grpSpPr>
        <p:sp>
          <p:nvSpPr>
            <p:cNvPr id="7215" name="Line 115">
              <a:extLst>
                <a:ext uri="{FF2B5EF4-FFF2-40B4-BE49-F238E27FC236}">
                  <a16:creationId xmlns:a16="http://schemas.microsoft.com/office/drawing/2014/main" id="{3A6DBF3F-5D1A-4B52-AE80-AF4FED93A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5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116">
              <a:extLst>
                <a:ext uri="{FF2B5EF4-FFF2-40B4-BE49-F238E27FC236}">
                  <a16:creationId xmlns:a16="http://schemas.microsoft.com/office/drawing/2014/main" id="{189DDE64-56F9-44BD-AE2D-B5A69C3B1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8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117">
              <a:extLst>
                <a:ext uri="{FF2B5EF4-FFF2-40B4-BE49-F238E27FC236}">
                  <a16:creationId xmlns:a16="http://schemas.microsoft.com/office/drawing/2014/main" id="{5984C25E-128A-41D4-B3AA-6958AD136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32"/>
              <a:ext cx="0" cy="19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Text Box 118">
              <a:extLst>
                <a:ext uri="{FF2B5EF4-FFF2-40B4-BE49-F238E27FC236}">
                  <a16:creationId xmlns:a16="http://schemas.microsoft.com/office/drawing/2014/main" id="{0D597CDD-DEE3-49E5-A231-F395A4D24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471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Text Box 119">
              <a:extLst>
                <a:ext uri="{FF2B5EF4-FFF2-40B4-BE49-F238E27FC236}">
                  <a16:creationId xmlns:a16="http://schemas.microsoft.com/office/drawing/2014/main" id="{8FAF9BA3-8BEE-475C-82B7-67442F2A0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75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j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20">
            <a:extLst>
              <a:ext uri="{FF2B5EF4-FFF2-40B4-BE49-F238E27FC236}">
                <a16:creationId xmlns:a16="http://schemas.microsoft.com/office/drawing/2014/main" id="{CD36F5DF-6591-4260-8F2D-8B99C1F9B965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3394075"/>
            <a:ext cx="1312863" cy="2057400"/>
            <a:chOff x="4464" y="1968"/>
            <a:chExt cx="827" cy="1296"/>
          </a:xfrm>
        </p:grpSpPr>
        <p:grpSp>
          <p:nvGrpSpPr>
            <p:cNvPr id="7203" name="Group 121">
              <a:extLst>
                <a:ext uri="{FF2B5EF4-FFF2-40B4-BE49-F238E27FC236}">
                  <a16:creationId xmlns:a16="http://schemas.microsoft.com/office/drawing/2014/main" id="{72A4E762-7D4D-4D09-9763-78DF5D316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968"/>
              <a:ext cx="528" cy="1296"/>
              <a:chOff x="4464" y="1968"/>
              <a:chExt cx="528" cy="1296"/>
            </a:xfrm>
          </p:grpSpPr>
          <p:grpSp>
            <p:nvGrpSpPr>
              <p:cNvPr id="7206" name="Group 122">
                <a:extLst>
                  <a:ext uri="{FF2B5EF4-FFF2-40B4-BE49-F238E27FC236}">
                    <a16:creationId xmlns:a16="http://schemas.microsoft.com/office/drawing/2014/main" id="{9DF30B32-B211-4DF7-A8D5-5C26AE085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4464" y="2208"/>
                <a:ext cx="240" cy="528"/>
                <a:chOff x="3072" y="2208"/>
                <a:chExt cx="240" cy="528"/>
              </a:xfrm>
            </p:grpSpPr>
            <p:sp>
              <p:nvSpPr>
                <p:cNvPr id="7212" name="Line 123">
                  <a:extLst>
                    <a:ext uri="{FF2B5EF4-FFF2-40B4-BE49-F238E27FC236}">
                      <a16:creationId xmlns:a16="http://schemas.microsoft.com/office/drawing/2014/main" id="{4FFF75C4-D805-48B6-B1F2-8ADB1A02C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72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3" name="Line 124">
                  <a:extLst>
                    <a:ext uri="{FF2B5EF4-FFF2-40B4-BE49-F238E27FC236}">
                      <a16:creationId xmlns:a16="http://schemas.microsoft.com/office/drawing/2014/main" id="{24BFBAE1-0D25-4590-9BA5-1E8064750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2208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4" name="Line 125">
                  <a:extLst>
                    <a:ext uri="{FF2B5EF4-FFF2-40B4-BE49-F238E27FC236}">
                      <a16:creationId xmlns:a16="http://schemas.microsoft.com/office/drawing/2014/main" id="{1FFE2939-9DBE-4B4F-BDB4-DCC53AE54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2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7" name="Group 126">
                <a:extLst>
                  <a:ext uri="{FF2B5EF4-FFF2-40B4-BE49-F238E27FC236}">
                    <a16:creationId xmlns:a16="http://schemas.microsoft.com/office/drawing/2014/main" id="{196999DF-A84B-4433-8C5A-A97F40867C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4464" y="1968"/>
                <a:ext cx="528" cy="1296"/>
                <a:chOff x="2784" y="1968"/>
                <a:chExt cx="528" cy="1296"/>
              </a:xfrm>
            </p:grpSpPr>
            <p:sp>
              <p:nvSpPr>
                <p:cNvPr id="7209" name="Line 127">
                  <a:extLst>
                    <a:ext uri="{FF2B5EF4-FFF2-40B4-BE49-F238E27FC236}">
                      <a16:creationId xmlns:a16="http://schemas.microsoft.com/office/drawing/2014/main" id="{A40796E5-3733-46FF-99B3-46A6EC0F1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3264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0" name="Line 128">
                  <a:extLst>
                    <a:ext uri="{FF2B5EF4-FFF2-40B4-BE49-F238E27FC236}">
                      <a16:creationId xmlns:a16="http://schemas.microsoft.com/office/drawing/2014/main" id="{496D2BE9-D871-4FB5-96CF-8ADFE534D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1968"/>
                  <a:ext cx="0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1" name="Line 129">
                  <a:extLst>
                    <a:ext uri="{FF2B5EF4-FFF2-40B4-BE49-F238E27FC236}">
                      <a16:creationId xmlns:a16="http://schemas.microsoft.com/office/drawing/2014/main" id="{511768DE-F162-4CD7-B1A8-CAC6DB004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968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08" name="Line 130">
                <a:extLst>
                  <a:ext uri="{FF2B5EF4-FFF2-40B4-BE49-F238E27FC236}">
                    <a16:creationId xmlns:a16="http://schemas.microsoft.com/office/drawing/2014/main" id="{9D56B97C-A907-4923-B8A4-435C95632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0" cy="19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4" name="Text Box 131">
              <a:extLst>
                <a:ext uri="{FF2B5EF4-FFF2-40B4-BE49-F238E27FC236}">
                  <a16:creationId xmlns:a16="http://schemas.microsoft.com/office/drawing/2014/main" id="{D976D78B-F6C4-46B3-8B59-A8B34922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13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05" name="Text Box 132">
              <a:extLst>
                <a:ext uri="{FF2B5EF4-FFF2-40B4-BE49-F238E27FC236}">
                  <a16:creationId xmlns:a16="http://schemas.microsoft.com/office/drawing/2014/main" id="{978F49A3-44D1-423C-BC5D-0226B959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213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r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33">
            <a:extLst>
              <a:ext uri="{FF2B5EF4-FFF2-40B4-BE49-F238E27FC236}">
                <a16:creationId xmlns:a16="http://schemas.microsoft.com/office/drawing/2014/main" id="{C5E7BC0D-53BE-4944-B187-2B9176232839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3394075"/>
            <a:ext cx="1344612" cy="2057400"/>
            <a:chOff x="2465" y="1968"/>
            <a:chExt cx="847" cy="1296"/>
          </a:xfrm>
        </p:grpSpPr>
        <p:grpSp>
          <p:nvGrpSpPr>
            <p:cNvPr id="7192" name="Group 134">
              <a:extLst>
                <a:ext uri="{FF2B5EF4-FFF2-40B4-BE49-F238E27FC236}">
                  <a16:creationId xmlns:a16="http://schemas.microsoft.com/office/drawing/2014/main" id="{0A597B33-9515-4F03-8FDC-94E15383F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968"/>
              <a:ext cx="528" cy="1296"/>
              <a:chOff x="2784" y="1968"/>
              <a:chExt cx="528" cy="1296"/>
            </a:xfrm>
          </p:grpSpPr>
          <p:sp>
            <p:nvSpPr>
              <p:cNvPr id="7200" name="Line 135">
                <a:extLst>
                  <a:ext uri="{FF2B5EF4-FFF2-40B4-BE49-F238E27FC236}">
                    <a16:creationId xmlns:a16="http://schemas.microsoft.com/office/drawing/2014/main" id="{868C0630-6D55-46BC-BF97-81C9BE180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32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Line 136">
                <a:extLst>
                  <a:ext uri="{FF2B5EF4-FFF2-40B4-BE49-F238E27FC236}">
                    <a16:creationId xmlns:a16="http://schemas.microsoft.com/office/drawing/2014/main" id="{97318D4F-E7CD-4EA9-ADD1-12AD987A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1968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Line 137">
                <a:extLst>
                  <a:ext uri="{FF2B5EF4-FFF2-40B4-BE49-F238E27FC236}">
                    <a16:creationId xmlns:a16="http://schemas.microsoft.com/office/drawing/2014/main" id="{A1E21B87-6B12-448C-BAF1-3AF98640C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93" name="Group 138">
              <a:extLst>
                <a:ext uri="{FF2B5EF4-FFF2-40B4-BE49-F238E27FC236}">
                  <a16:creationId xmlns:a16="http://schemas.microsoft.com/office/drawing/2014/main" id="{27253990-84AE-47F9-AA2F-DEF6A469D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208"/>
              <a:ext cx="240" cy="528"/>
              <a:chOff x="3072" y="2208"/>
              <a:chExt cx="240" cy="528"/>
            </a:xfrm>
          </p:grpSpPr>
          <p:sp>
            <p:nvSpPr>
              <p:cNvPr id="7197" name="Line 139">
                <a:extLst>
                  <a:ext uri="{FF2B5EF4-FFF2-40B4-BE49-F238E27FC236}">
                    <a16:creationId xmlns:a16="http://schemas.microsoft.com/office/drawing/2014/main" id="{5E93E326-51B2-46FB-B8CA-A57F4E7A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140">
                <a:extLst>
                  <a:ext uri="{FF2B5EF4-FFF2-40B4-BE49-F238E27FC236}">
                    <a16:creationId xmlns:a16="http://schemas.microsoft.com/office/drawing/2014/main" id="{BB89860C-E98C-4170-868D-AFED95CD6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208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Line 141">
                <a:extLst>
                  <a:ext uri="{FF2B5EF4-FFF2-40B4-BE49-F238E27FC236}">
                    <a16:creationId xmlns:a16="http://schemas.microsoft.com/office/drawing/2014/main" id="{50A9860E-CE06-4C2E-B8BC-B7EA9BE3A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4" name="Line 142">
              <a:extLst>
                <a:ext uri="{FF2B5EF4-FFF2-40B4-BE49-F238E27FC236}">
                  <a16:creationId xmlns:a16="http://schemas.microsoft.com/office/drawing/2014/main" id="{A73B36D2-73A0-43CE-A9CE-7DAAB95B6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80"/>
              <a:ext cx="0" cy="19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Text Box 143">
              <a:extLst>
                <a:ext uri="{FF2B5EF4-FFF2-40B4-BE49-F238E27FC236}">
                  <a16:creationId xmlns:a16="http://schemas.microsoft.com/office/drawing/2014/main" id="{64C76528-8F49-4690-A97A-3595A394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217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96" name="Text Box 144">
              <a:extLst>
                <a:ext uri="{FF2B5EF4-FFF2-40B4-BE49-F238E27FC236}">
                  <a16:creationId xmlns:a16="http://schemas.microsoft.com/office/drawing/2014/main" id="{905F3230-21BE-4E47-BFB1-7E876BBC5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117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r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45">
            <a:extLst>
              <a:ext uri="{FF2B5EF4-FFF2-40B4-BE49-F238E27FC236}">
                <a16:creationId xmlns:a16="http://schemas.microsoft.com/office/drawing/2014/main" id="{5ACBCF80-3801-46EB-AF8A-87E77E86AC9F}"/>
              </a:ext>
            </a:extLst>
          </p:cNvPr>
          <p:cNvGrpSpPr>
            <a:grpSpLocks/>
          </p:cNvGrpSpPr>
          <p:nvPr/>
        </p:nvGrpSpPr>
        <p:grpSpPr bwMode="auto">
          <a:xfrm>
            <a:off x="2246313" y="2605088"/>
            <a:ext cx="1303337" cy="777875"/>
            <a:chOff x="2369" y="1471"/>
            <a:chExt cx="943" cy="490"/>
          </a:xfrm>
        </p:grpSpPr>
        <p:sp>
          <p:nvSpPr>
            <p:cNvPr id="7187" name="Line 146">
              <a:extLst>
                <a:ext uri="{FF2B5EF4-FFF2-40B4-BE49-F238E27FC236}">
                  <a16:creationId xmlns:a16="http://schemas.microsoft.com/office/drawing/2014/main" id="{D1B93E0F-3DC4-4A3D-AF21-C1963251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47">
              <a:extLst>
                <a:ext uri="{FF2B5EF4-FFF2-40B4-BE49-F238E27FC236}">
                  <a16:creationId xmlns:a16="http://schemas.microsoft.com/office/drawing/2014/main" id="{6D8F8018-0379-4004-8765-A6E723679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48">
              <a:extLst>
                <a:ext uri="{FF2B5EF4-FFF2-40B4-BE49-F238E27FC236}">
                  <a16:creationId xmlns:a16="http://schemas.microsoft.com/office/drawing/2014/main" id="{F4F26B98-FC0E-4E5E-8D10-161A84044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84"/>
              <a:ext cx="0" cy="19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149">
              <a:extLst>
                <a:ext uri="{FF2B5EF4-FFF2-40B4-BE49-F238E27FC236}">
                  <a16:creationId xmlns:a16="http://schemas.microsoft.com/office/drawing/2014/main" id="{E834AB2F-2F4E-4B84-A4A8-FF8C4C2DF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47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91" name="Text Box 150">
              <a:extLst>
                <a:ext uri="{FF2B5EF4-FFF2-40B4-BE49-F238E27FC236}">
                  <a16:creationId xmlns:a16="http://schemas.microsoft.com/office/drawing/2014/main" id="{4F42B3C6-DDAE-4EE2-9095-E88115330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711"/>
              <a:ext cx="3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1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3879" name="AutoShape 151">
            <a:extLst>
              <a:ext uri="{FF2B5EF4-FFF2-40B4-BE49-F238E27FC236}">
                <a16:creationId xmlns:a16="http://schemas.microsoft.com/office/drawing/2014/main" id="{D57BBB39-6D8B-49C1-A42F-B8CA09D3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528888"/>
            <a:ext cx="630238" cy="1439862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输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入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信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号</a:t>
            </a:r>
          </a:p>
        </p:txBody>
      </p:sp>
      <p:sp>
        <p:nvSpPr>
          <p:cNvPr id="73880" name="AutoShape 152">
            <a:extLst>
              <a:ext uri="{FF2B5EF4-FFF2-40B4-BE49-F238E27FC236}">
                <a16:creationId xmlns:a16="http://schemas.microsoft.com/office/drawing/2014/main" id="{1E963706-40E6-4E95-BA16-CB80C1D8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303463"/>
            <a:ext cx="630237" cy="143986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输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出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信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号</a:t>
            </a:r>
          </a:p>
        </p:txBody>
      </p:sp>
      <p:sp>
        <p:nvSpPr>
          <p:cNvPr id="73881" name="AutoShape 153">
            <a:extLst>
              <a:ext uri="{FF2B5EF4-FFF2-40B4-BE49-F238E27FC236}">
                <a16:creationId xmlns:a16="http://schemas.microsoft.com/office/drawing/2014/main" id="{F7E56C6B-2B92-4257-989C-3A2401E51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3833813"/>
            <a:ext cx="630237" cy="2430462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存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储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电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路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的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输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入</a:t>
            </a:r>
          </a:p>
        </p:txBody>
      </p:sp>
      <p:sp>
        <p:nvSpPr>
          <p:cNvPr id="73882" name="AutoShape 154">
            <a:extLst>
              <a:ext uri="{FF2B5EF4-FFF2-40B4-BE49-F238E27FC236}">
                <a16:creationId xmlns:a16="http://schemas.microsoft.com/office/drawing/2014/main" id="{AD32AA46-4428-41C1-AF06-7083CEE2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464050"/>
            <a:ext cx="630238" cy="1439863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输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出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状</a:t>
            </a:r>
          </a:p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态</a:t>
            </a:r>
          </a:p>
        </p:txBody>
      </p:sp>
      <p:sp>
        <p:nvSpPr>
          <p:cNvPr id="73883" name="Rectangle 155">
            <a:extLst>
              <a:ext uri="{FF2B5EF4-FFF2-40B4-BE49-F238E27FC236}">
                <a16:creationId xmlns:a16="http://schemas.microsoft.com/office/drawing/2014/main" id="{7E139BF7-54C1-41F2-909A-8E740367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25538"/>
            <a:ext cx="6391275" cy="8509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99"/>
                </a:solidFill>
                <a:ea typeface="楷体_GB2312" pitchFamily="49" charset="-122"/>
              </a:rPr>
              <a:t>逻辑电路中存在反馈，时序电路的输出由</a:t>
            </a:r>
          </a:p>
          <a:p>
            <a:pPr algn="ctr" eaLnBrk="1" hangingPunct="1"/>
            <a:r>
              <a:rPr lang="zh-CN" altLang="en-US" sz="2400" b="1">
                <a:solidFill>
                  <a:srgbClr val="000099"/>
                </a:solidFill>
                <a:ea typeface="楷体_GB2312" pitchFamily="49" charset="-122"/>
              </a:rPr>
              <a:t>电路的输入和电路原来的状态共同决定。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7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500"/>
                                        <p:tgtEl>
                                          <p:spTgt spid="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500"/>
                                        <p:tgtEl>
                                          <p:spTgt spid="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7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29" grpId="0" animBg="1"/>
      <p:bldP spid="73830" grpId="0" animBg="1"/>
      <p:bldP spid="73831" grpId="0" animBg="1"/>
      <p:bldP spid="73832" grpId="0" animBg="1"/>
      <p:bldP spid="73833" grpId="0" animBg="1"/>
      <p:bldP spid="73879" grpId="0" animBg="1"/>
      <p:bldP spid="73880" grpId="0" animBg="1"/>
      <p:bldP spid="73881" grpId="0" animBg="1"/>
      <p:bldP spid="73882" grpId="0" animBg="1"/>
      <p:bldP spid="738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161">
            <a:extLst>
              <a:ext uri="{FF2B5EF4-FFF2-40B4-BE49-F238E27FC236}">
                <a16:creationId xmlns:a16="http://schemas.microsoft.com/office/drawing/2014/main" id="{62106CCF-B6B0-4479-BDAC-73CA2F7E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212850"/>
            <a:ext cx="3600450" cy="22336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114" name="AutoShape 162">
            <a:extLst>
              <a:ext uri="{FF2B5EF4-FFF2-40B4-BE49-F238E27FC236}">
                <a16:creationId xmlns:a16="http://schemas.microsoft.com/office/drawing/2014/main" id="{78B45605-97FA-4936-B4EE-95EBCBD8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1422400"/>
            <a:ext cx="315913" cy="946150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126115" name="AutoShape 163">
            <a:extLst>
              <a:ext uri="{FF2B5EF4-FFF2-40B4-BE49-F238E27FC236}">
                <a16:creationId xmlns:a16="http://schemas.microsoft.com/office/drawing/2014/main" id="{0C515496-8141-41EF-842B-79F340BB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1287463"/>
            <a:ext cx="314325" cy="90011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126116" name="AutoShape 164">
            <a:extLst>
              <a:ext uri="{FF2B5EF4-FFF2-40B4-BE49-F238E27FC236}">
                <a16:creationId xmlns:a16="http://schemas.microsoft.com/office/drawing/2014/main" id="{8274CF90-ADA0-4594-A824-E7C20172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481263"/>
            <a:ext cx="315913" cy="8763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126117" name="AutoShape 165">
            <a:extLst>
              <a:ext uri="{FF2B5EF4-FFF2-40B4-BE49-F238E27FC236}">
                <a16:creationId xmlns:a16="http://schemas.microsoft.com/office/drawing/2014/main" id="{06931FA4-1697-42C9-9DF4-BA599C79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2525713"/>
            <a:ext cx="360363" cy="944562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2056" name="Rectangle 166">
            <a:extLst>
              <a:ext uri="{FF2B5EF4-FFF2-40B4-BE49-F238E27FC236}">
                <a16:creationId xmlns:a16="http://schemas.microsoft.com/office/drawing/2014/main" id="{9AD4D298-ACF1-4D2F-A003-FF141962B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5105400" cy="609600"/>
          </a:xfrm>
          <a:noFill/>
        </p:spPr>
        <p:txBody>
          <a:bodyPr/>
          <a:lstStyle/>
          <a:p>
            <a:pPr algn="l" eaLnBrk="1" hangingPunct="1"/>
            <a:r>
              <a:rPr kumimoji="1"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逻辑关系方程：</a:t>
            </a:r>
          </a:p>
        </p:txBody>
      </p:sp>
      <p:graphicFrame>
        <p:nvGraphicFramePr>
          <p:cNvPr id="2050" name="Object 167">
            <a:extLst>
              <a:ext uri="{FF2B5EF4-FFF2-40B4-BE49-F238E27FC236}">
                <a16:creationId xmlns:a16="http://schemas.microsoft.com/office/drawing/2014/main" id="{B695ADAD-6163-4F42-9D0C-1CD1683A3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1422400"/>
          <a:ext cx="3379787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icture" r:id="rId3" imgW="1628640" imgH="952560" progId="Word.Picture.8">
                  <p:embed/>
                </p:oleObj>
              </mc:Choice>
              <mc:Fallback>
                <p:oleObj name="Picture" r:id="rId3" imgW="1628640" imgH="952560" progId="Word.Picture.8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422400"/>
                        <a:ext cx="3379787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20" name="Rectangle 168">
            <a:extLst>
              <a:ext uri="{FF2B5EF4-FFF2-40B4-BE49-F238E27FC236}">
                <a16:creationId xmlns:a16="http://schemas.microsoft.com/office/drawing/2014/main" id="{B7EFB7C0-A12A-4F69-822F-72BECF35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422400"/>
            <a:ext cx="15001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6121" name="Rectangle 169">
            <a:extLst>
              <a:ext uri="{FF2B5EF4-FFF2-40B4-BE49-F238E27FC236}">
                <a16:creationId xmlns:a16="http://schemas.microsoft.com/office/drawing/2014/main" id="{C4D412CD-7E22-412D-AE0E-B1572EBE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600325"/>
            <a:ext cx="157003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6122" name="Rectangle 170">
            <a:extLst>
              <a:ext uri="{FF2B5EF4-FFF2-40B4-BE49-F238E27FC236}">
                <a16:creationId xmlns:a16="http://schemas.microsoft.com/office/drawing/2014/main" id="{5A8031DC-3F29-4CE9-8DA6-ABA30485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600325"/>
            <a:ext cx="148431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6123" name="Rectangle 171">
            <a:extLst>
              <a:ext uri="{FF2B5EF4-FFF2-40B4-BE49-F238E27FC236}">
                <a16:creationId xmlns:a16="http://schemas.microsoft.com/office/drawing/2014/main" id="{AE7876BB-16A7-41E8-A501-4D1497C0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422400"/>
            <a:ext cx="1466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Z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r>
              <a:rPr lang="en-US" altLang="zh-CN" sz="2000" b="1" i="1">
                <a:latin typeface="Times New Roman" panose="02020603050405020304" pitchFamily="18" charset="0"/>
              </a:rPr>
              <a:t>Z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6124" name="Rectangle 172">
            <a:extLst>
              <a:ext uri="{FF2B5EF4-FFF2-40B4-BE49-F238E27FC236}">
                <a16:creationId xmlns:a16="http://schemas.microsoft.com/office/drawing/2014/main" id="{0E1055A1-6598-4D05-80BB-C64E0070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292600"/>
            <a:ext cx="575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输出方程</a:t>
            </a:r>
            <a:r>
              <a:rPr lang="zh-CN" altLang="en-US" sz="2400" b="1">
                <a:solidFill>
                  <a:srgbClr val="000099"/>
                </a:solidFill>
              </a:rPr>
              <a:t>	 </a:t>
            </a:r>
          </a:p>
        </p:txBody>
      </p:sp>
      <p:sp>
        <p:nvSpPr>
          <p:cNvPr id="126125" name="Rectangle 173">
            <a:extLst>
              <a:ext uri="{FF2B5EF4-FFF2-40B4-BE49-F238E27FC236}">
                <a16:creationId xmlns:a16="http://schemas.microsoft.com/office/drawing/2014/main" id="{6D0105E0-B355-47A5-88CF-5CD383E9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68863"/>
            <a:ext cx="640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驱动方程</a:t>
            </a:r>
          </a:p>
        </p:txBody>
      </p:sp>
      <p:sp>
        <p:nvSpPr>
          <p:cNvPr id="126126" name="Rectangle 174">
            <a:extLst>
              <a:ext uri="{FF2B5EF4-FFF2-40B4-BE49-F238E27FC236}">
                <a16:creationId xmlns:a16="http://schemas.microsoft.com/office/drawing/2014/main" id="{892F0E1F-824B-4B7F-8139-500877BA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445125"/>
            <a:ext cx="590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(Y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状态方程</a:t>
            </a:r>
          </a:p>
        </p:txBody>
      </p:sp>
      <p:sp>
        <p:nvSpPr>
          <p:cNvPr id="126127" name="Rectangle 175">
            <a:extLst>
              <a:ext uri="{FF2B5EF4-FFF2-40B4-BE49-F238E27FC236}">
                <a16:creationId xmlns:a16="http://schemas.microsoft.com/office/drawing/2014/main" id="{9065D958-F186-4BE3-9981-8CB7B37A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641725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各信号之间的逻辑关系方程组：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2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2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12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2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2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14" grpId="0" animBg="1"/>
      <p:bldP spid="126115" grpId="0" animBg="1"/>
      <p:bldP spid="126116" grpId="0" animBg="1"/>
      <p:bldP spid="126117" grpId="0" animBg="1"/>
      <p:bldP spid="126120" grpId="0" animBg="1"/>
      <p:bldP spid="126121" grpId="0" animBg="1"/>
      <p:bldP spid="126122" grpId="0" animBg="1"/>
      <p:bldP spid="126123" grpId="0" animBg="1"/>
      <p:bldP spid="126124" grpId="0"/>
      <p:bldP spid="126125" grpId="0"/>
      <p:bldP spid="126126" grpId="0"/>
      <p:bldP spid="126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98">
            <a:extLst>
              <a:ext uri="{FF2B5EF4-FFF2-40B4-BE49-F238E27FC236}">
                <a16:creationId xmlns:a16="http://schemas.microsoft.com/office/drawing/2014/main" id="{F54CFDC0-07AF-4B2F-94A6-427D33565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6096000" cy="6096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 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时序逻辑电路的分类</a:t>
            </a:r>
          </a:p>
        </p:txBody>
      </p:sp>
      <p:sp>
        <p:nvSpPr>
          <p:cNvPr id="74851" name="Text Box 99">
            <a:extLst>
              <a:ext uri="{FF2B5EF4-FFF2-40B4-BE49-F238E27FC236}">
                <a16:creationId xmlns:a16="http://schemas.microsoft.com/office/drawing/2014/main" id="{BFC09374-C145-4EDC-92FE-16BEDA53D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22375"/>
            <a:ext cx="569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）从控制时序状态的脉冲源来分：</a:t>
            </a:r>
          </a:p>
        </p:txBody>
      </p:sp>
      <p:sp>
        <p:nvSpPr>
          <p:cNvPr id="74852" name="Text Box 100">
            <a:extLst>
              <a:ext uri="{FF2B5EF4-FFF2-40B4-BE49-F238E27FC236}">
                <a16:creationId xmlns:a16="http://schemas.microsoft.com/office/drawing/2014/main" id="{1FCB0030-701F-41E4-92BB-225551B4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431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时序电路</a:t>
            </a:r>
          </a:p>
        </p:txBody>
      </p:sp>
      <p:sp>
        <p:nvSpPr>
          <p:cNvPr id="74853" name="AutoShape 101">
            <a:extLst>
              <a:ext uri="{FF2B5EF4-FFF2-40B4-BE49-F238E27FC236}">
                <a16:creationId xmlns:a16="http://schemas.microsoft.com/office/drawing/2014/main" id="{252EF8AF-482D-46AF-BEEB-D84C9F9E8713}"/>
              </a:ext>
            </a:extLst>
          </p:cNvPr>
          <p:cNvSpPr>
            <a:spLocks/>
          </p:cNvSpPr>
          <p:nvPr/>
        </p:nvSpPr>
        <p:spPr bwMode="auto">
          <a:xfrm>
            <a:off x="1827213" y="2305050"/>
            <a:ext cx="90487" cy="900113"/>
          </a:xfrm>
          <a:prstGeom prst="leftBrace">
            <a:avLst>
              <a:gd name="adj1" fmla="val 82895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854" name="Text Box 102">
            <a:extLst>
              <a:ext uri="{FF2B5EF4-FFF2-40B4-BE49-F238E27FC236}">
                <a16:creationId xmlns:a16="http://schemas.microsoft.com/office/drawing/2014/main" id="{A284B285-743D-4CB5-850D-0ECB6D6D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0574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同步：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855" name="Text Box 103">
            <a:extLst>
              <a:ext uri="{FF2B5EF4-FFF2-40B4-BE49-F238E27FC236}">
                <a16:creationId xmlns:a16="http://schemas.microsoft.com/office/drawing/2014/main" id="{173E8AE2-E623-4B15-91C0-839D31225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2870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异步：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856" name="Text Box 104">
            <a:extLst>
              <a:ext uri="{FF2B5EF4-FFF2-40B4-BE49-F238E27FC236}">
                <a16:creationId xmlns:a16="http://schemas.microsoft.com/office/drawing/2014/main" id="{1D14EF4B-B792-420E-B6E8-3DD3A368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057400"/>
            <a:ext cx="627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存储电路里所有触发器有一个统一的时钟源</a:t>
            </a:r>
          </a:p>
        </p:txBody>
      </p:sp>
      <p:sp>
        <p:nvSpPr>
          <p:cNvPr id="74857" name="Text Box 105">
            <a:extLst>
              <a:ext uri="{FF2B5EF4-FFF2-40B4-BE49-F238E27FC236}">
                <a16:creationId xmlns:a16="http://schemas.microsoft.com/office/drawing/2014/main" id="{DF33904A-D101-45BA-A0AE-2E728963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890838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没有统一的时钟脉冲</a:t>
            </a:r>
          </a:p>
        </p:txBody>
      </p:sp>
      <p:sp>
        <p:nvSpPr>
          <p:cNvPr id="74858" name="AutoShape 106">
            <a:extLst>
              <a:ext uri="{FF2B5EF4-FFF2-40B4-BE49-F238E27FC236}">
                <a16:creationId xmlns:a16="http://schemas.microsoft.com/office/drawing/2014/main" id="{A3A5A00B-1F99-43AC-ADD2-FF38A0F8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3876675"/>
            <a:ext cx="4140200" cy="21161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085" name="Rectangle 107">
            <a:extLst>
              <a:ext uri="{FF2B5EF4-FFF2-40B4-BE49-F238E27FC236}">
                <a16:creationId xmlns:a16="http://schemas.microsoft.com/office/drawing/2014/main" id="{F2217AED-06C9-4740-96F3-9D25CC93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860" name="Object 108">
            <a:extLst>
              <a:ext uri="{FF2B5EF4-FFF2-40B4-BE49-F238E27FC236}">
                <a16:creationId xmlns:a16="http://schemas.microsoft.com/office/drawing/2014/main" id="{D18EF155-C848-4C31-85A1-4E62FD4C3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76675"/>
          <a:ext cx="38703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icture" r:id="rId3" imgW="2543040" imgH="1085760" progId="Word.Picture.8">
                  <p:embed/>
                </p:oleObj>
              </mc:Choice>
              <mc:Fallback>
                <p:oleObj name="Picture" r:id="rId3" imgW="2543040" imgH="1085760" progId="Word.Picture.8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76675"/>
                        <a:ext cx="3870325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61" name="AutoShape 109">
            <a:extLst>
              <a:ext uri="{FF2B5EF4-FFF2-40B4-BE49-F238E27FC236}">
                <a16:creationId xmlns:a16="http://schemas.microsoft.com/office/drawing/2014/main" id="{AA448982-C396-4D37-ACA0-418F8734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876675"/>
            <a:ext cx="4140200" cy="207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087" name="Rectangle 110">
            <a:extLst>
              <a:ext uri="{FF2B5EF4-FFF2-40B4-BE49-F238E27FC236}">
                <a16:creationId xmlns:a16="http://schemas.microsoft.com/office/drawing/2014/main" id="{AFBDE993-C9C4-486F-9C36-2E23F0F4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863" name="Object 111">
            <a:extLst>
              <a:ext uri="{FF2B5EF4-FFF2-40B4-BE49-F238E27FC236}">
                <a16:creationId xmlns:a16="http://schemas.microsoft.com/office/drawing/2014/main" id="{79946D0D-3F5A-4336-82F6-6BCB09D2C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924300"/>
          <a:ext cx="39163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icture" r:id="rId5" imgW="2838600" imgH="1171440" progId="Word.Picture.8">
                  <p:embed/>
                </p:oleObj>
              </mc:Choice>
              <mc:Fallback>
                <p:oleObj name="Picture" r:id="rId5" imgW="2838600" imgH="1171440" progId="Word.Picture.8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924300"/>
                        <a:ext cx="3916363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1" grpId="0" autoUpdateAnimBg="0"/>
      <p:bldP spid="74852" grpId="0" autoUpdateAnimBg="0"/>
      <p:bldP spid="74853" grpId="0" animBg="1"/>
      <p:bldP spid="74854" grpId="0" autoUpdateAnimBg="0"/>
      <p:bldP spid="74855" grpId="0" autoUpdateAnimBg="0"/>
      <p:bldP spid="74856" grpId="0" autoUpdateAnimBg="0"/>
      <p:bldP spid="74857" grpId="0" autoUpdateAnimBg="0"/>
      <p:bldP spid="74858" grpId="0" animBg="1"/>
      <p:bldP spid="748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16" name="AutoShape 40">
            <a:extLst>
              <a:ext uri="{FF2B5EF4-FFF2-40B4-BE49-F238E27FC236}">
                <a16:creationId xmlns:a16="http://schemas.microsoft.com/office/drawing/2014/main" id="{E9C3A26B-1C44-40EE-90C0-B998F853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1971675"/>
            <a:ext cx="4140200" cy="2476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7017" name="Rectangle 41">
            <a:extLst>
              <a:ext uri="{FF2B5EF4-FFF2-40B4-BE49-F238E27FC236}">
                <a16:creationId xmlns:a16="http://schemas.microsoft.com/office/drawing/2014/main" id="{610C2F7D-5F41-4E27-AB45-3BA9AE8F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765175"/>
            <a:ext cx="417513" cy="4508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018" name="Text Box 42">
            <a:extLst>
              <a:ext uri="{FF2B5EF4-FFF2-40B4-BE49-F238E27FC236}">
                <a16:creationId xmlns:a16="http://schemas.microsoft.com/office/drawing/2014/main" id="{F3ED1E21-E308-42E8-A709-4F471596945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188913"/>
            <a:ext cx="6096000" cy="614362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从输出信号的特点分：</a:t>
            </a:r>
          </a:p>
        </p:txBody>
      </p:sp>
      <p:sp>
        <p:nvSpPr>
          <p:cNvPr id="127019" name="Text Box 43">
            <a:extLst>
              <a:ext uri="{FF2B5EF4-FFF2-40B4-BE49-F238E27FC236}">
                <a16:creationId xmlns:a16="http://schemas.microsoft.com/office/drawing/2014/main" id="{DF98650B-FF96-49E8-912F-9D0E217F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144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同步时序电路</a:t>
            </a:r>
          </a:p>
        </p:txBody>
      </p:sp>
      <p:sp>
        <p:nvSpPr>
          <p:cNvPr id="127020" name="AutoShape 44">
            <a:extLst>
              <a:ext uri="{FF2B5EF4-FFF2-40B4-BE49-F238E27FC236}">
                <a16:creationId xmlns:a16="http://schemas.microsoft.com/office/drawing/2014/main" id="{5EABFF7C-BF35-4238-A094-C0E05B5B9DFB}"/>
              </a:ext>
            </a:extLst>
          </p:cNvPr>
          <p:cNvSpPr>
            <a:spLocks/>
          </p:cNvSpPr>
          <p:nvPr/>
        </p:nvSpPr>
        <p:spPr bwMode="auto">
          <a:xfrm>
            <a:off x="2339975" y="981075"/>
            <a:ext cx="90488" cy="900113"/>
          </a:xfrm>
          <a:prstGeom prst="leftBrace">
            <a:avLst>
              <a:gd name="adj1" fmla="val 82894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021" name="Text Box 45">
            <a:extLst>
              <a:ext uri="{FF2B5EF4-FFF2-40B4-BE49-F238E27FC236}">
                <a16:creationId xmlns:a16="http://schemas.microsoft.com/office/drawing/2014/main" id="{CEB4B9DE-5BE7-46FB-97CE-4A86DB9E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4843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穆尔型：</a:t>
            </a:r>
          </a:p>
        </p:txBody>
      </p:sp>
      <p:sp>
        <p:nvSpPr>
          <p:cNvPr id="127022" name="Text Box 46">
            <a:extLst>
              <a:ext uri="{FF2B5EF4-FFF2-40B4-BE49-F238E27FC236}">
                <a16:creationId xmlns:a16="http://schemas.microsoft.com/office/drawing/2014/main" id="{CB20B5C8-E381-4163-AFE9-ED216295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921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米利型：</a:t>
            </a:r>
          </a:p>
        </p:txBody>
      </p:sp>
      <p:sp>
        <p:nvSpPr>
          <p:cNvPr id="127023" name="Rectangle 47">
            <a:extLst>
              <a:ext uri="{FF2B5EF4-FFF2-40B4-BE49-F238E27FC236}">
                <a16:creationId xmlns:a16="http://schemas.microsoft.com/office/drawing/2014/main" id="{141B5DE5-F0FC-4687-A8BF-1B6F230B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92150"/>
            <a:ext cx="310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Z = F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 [ X ,  Q</a:t>
            </a:r>
            <a:r>
              <a:rPr lang="en-US" altLang="zh-CN" sz="2800" i="1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]	  </a:t>
            </a:r>
          </a:p>
        </p:txBody>
      </p:sp>
      <p:sp>
        <p:nvSpPr>
          <p:cNvPr id="127024" name="Rectangle 48">
            <a:extLst>
              <a:ext uri="{FF2B5EF4-FFF2-40B4-BE49-F238E27FC236}">
                <a16:creationId xmlns:a16="http://schemas.microsoft.com/office/drawing/2014/main" id="{8C38E03D-C71D-4861-8109-6A3866B0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4128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Z = F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 [Q</a:t>
            </a:r>
            <a:r>
              <a:rPr lang="en-US" altLang="zh-CN" sz="2800" i="1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]	  </a:t>
            </a:r>
          </a:p>
        </p:txBody>
      </p:sp>
      <p:sp>
        <p:nvSpPr>
          <p:cNvPr id="127025" name="AutoShape 49">
            <a:extLst>
              <a:ext uri="{FF2B5EF4-FFF2-40B4-BE49-F238E27FC236}">
                <a16:creationId xmlns:a16="http://schemas.microsoft.com/office/drawing/2014/main" id="{41A6BDB6-D971-47B9-9C89-5018515E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971675"/>
            <a:ext cx="4292600" cy="2427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7026" name="Object 50">
            <a:extLst>
              <a:ext uri="{FF2B5EF4-FFF2-40B4-BE49-F238E27FC236}">
                <a16:creationId xmlns:a16="http://schemas.microsoft.com/office/drawing/2014/main" id="{C555B5D9-4E22-453C-992A-C4A7AB441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1971675"/>
          <a:ext cx="4038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icture" r:id="rId3" imgW="2543556" imgH="1088136" progId="Word.Picture.8">
                  <p:embed/>
                </p:oleObj>
              </mc:Choice>
              <mc:Fallback>
                <p:oleObj name="Picture" r:id="rId3" imgW="2543556" imgH="1088136" progId="Word.Picture.8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971675"/>
                        <a:ext cx="40386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0" name="Object 54">
            <a:extLst>
              <a:ext uri="{FF2B5EF4-FFF2-40B4-BE49-F238E27FC236}">
                <a16:creationId xmlns:a16="http://schemas.microsoft.com/office/drawing/2014/main" id="{228DE097-19A9-4E90-9FEB-B177C39F5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76475"/>
          <a:ext cx="4191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icture" r:id="rId5" imgW="2543400" imgH="1019520" progId="Word.Picture.8">
                  <p:embed/>
                </p:oleObj>
              </mc:Choice>
              <mc:Fallback>
                <p:oleObj name="Picture" r:id="rId5" imgW="2543400" imgH="1019520" progId="Word.Picture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41910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7032" name="Picture 56">
            <a:extLst>
              <a:ext uri="{FF2B5EF4-FFF2-40B4-BE49-F238E27FC236}">
                <a16:creationId xmlns:a16="http://schemas.microsoft.com/office/drawing/2014/main" id="{9A0A159F-CF0D-4837-84D8-4DB73DE6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81525"/>
            <a:ext cx="4140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33" name="Picture 57">
            <a:extLst>
              <a:ext uri="{FF2B5EF4-FFF2-40B4-BE49-F238E27FC236}">
                <a16:creationId xmlns:a16="http://schemas.microsoft.com/office/drawing/2014/main" id="{F8A03996-E4C4-4944-8F71-CE81D217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81525"/>
            <a:ext cx="42116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6" grpId="0" animBg="1" autoUpdateAnimBg="0"/>
      <p:bldP spid="127017" grpId="0" animBg="1"/>
      <p:bldP spid="127018" grpId="0" autoUpdateAnimBg="0"/>
      <p:bldP spid="127019" grpId="0" autoUpdateAnimBg="0"/>
      <p:bldP spid="127020" grpId="0" animBg="1"/>
      <p:bldP spid="127021" grpId="0" autoUpdateAnimBg="0"/>
      <p:bldP spid="127022" grpId="0" autoUpdateAnimBg="0"/>
      <p:bldP spid="127023" grpId="0" autoUpdateAnimBg="0"/>
      <p:bldP spid="127024" grpId="0" autoUpdateAnimBg="0"/>
      <p:bldP spid="12702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2">
            <a:extLst>
              <a:ext uri="{FF2B5EF4-FFF2-40B4-BE49-F238E27FC236}">
                <a16:creationId xmlns:a16="http://schemas.microsoft.com/office/drawing/2014/main" id="{2CDD0945-A681-4708-8CD0-45C8BAC3B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59675" cy="83185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kumimoji="1"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时序逻辑电路的分析方法</a:t>
            </a:r>
          </a:p>
        </p:txBody>
      </p:sp>
      <p:sp>
        <p:nvSpPr>
          <p:cNvPr id="12" name="Rectangle 74">
            <a:extLst>
              <a:ext uri="{FF2B5EF4-FFF2-40B4-BE49-F238E27FC236}">
                <a16:creationId xmlns:a16="http://schemas.microsoft.com/office/drawing/2014/main" id="{BA033F9B-DF78-45E1-8DB8-7E25BA6A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60753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时钟方程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触发器的驱动方程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电路输出方程</a:t>
            </a:r>
          </a:p>
        </p:txBody>
      </p:sp>
      <p:sp>
        <p:nvSpPr>
          <p:cNvPr id="13" name="Rectangle 75">
            <a:extLst>
              <a:ext uri="{FF2B5EF4-FFF2-40B4-BE49-F238E27FC236}">
                <a16:creationId xmlns:a16="http://schemas.microsoft.com/office/drawing/2014/main" id="{1D71686B-60D0-468D-8D83-4AB4470D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133600"/>
            <a:ext cx="416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(1) 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列出电路方程</a:t>
            </a:r>
          </a:p>
        </p:txBody>
      </p:sp>
      <p:sp>
        <p:nvSpPr>
          <p:cNvPr id="14" name="Rectangle 76">
            <a:extLst>
              <a:ext uri="{FF2B5EF4-FFF2-40B4-BE49-F238E27FC236}">
                <a16:creationId xmlns:a16="http://schemas.microsoft.com/office/drawing/2014/main" id="{304193B4-B842-42C9-9117-B50068A0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4005263"/>
            <a:ext cx="441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(2) 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求电路状态方程</a:t>
            </a:r>
          </a:p>
        </p:txBody>
      </p:sp>
      <p:sp>
        <p:nvSpPr>
          <p:cNvPr id="15" name="Rectangle 77">
            <a:extLst>
              <a:ext uri="{FF2B5EF4-FFF2-40B4-BE49-F238E27FC236}">
                <a16:creationId xmlns:a16="http://schemas.microsoft.com/office/drawing/2014/main" id="{C0A0A13E-6E63-4387-8008-1015863D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5013325"/>
            <a:ext cx="7461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列出状态转换表或画出状态图和波形图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6" name="Rectangle 78">
            <a:extLst>
              <a:ext uri="{FF2B5EF4-FFF2-40B4-BE49-F238E27FC236}">
                <a16:creationId xmlns:a16="http://schemas.microsoft.com/office/drawing/2014/main" id="{C5AC7343-E6DF-4C8E-BAF3-AD6D2018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08500"/>
            <a:ext cx="837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将驱动方程代入相应触发器的特性方程，求出电路状态方程。</a:t>
            </a:r>
          </a:p>
        </p:txBody>
      </p:sp>
      <p:sp>
        <p:nvSpPr>
          <p:cNvPr id="17" name="Rectangle 79">
            <a:extLst>
              <a:ext uri="{FF2B5EF4-FFF2-40B4-BE49-F238E27FC236}">
                <a16:creationId xmlns:a16="http://schemas.microsoft.com/office/drawing/2014/main" id="{4D0EF7E9-D0F0-46B0-8A3F-F59FD7D4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08275"/>
            <a:ext cx="545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66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触发器时钟信号逻辑表达式；</a:t>
            </a:r>
          </a:p>
        </p:txBody>
      </p:sp>
      <p:sp>
        <p:nvSpPr>
          <p:cNvPr id="8201" name="Text Box 84">
            <a:extLst>
              <a:ext uri="{FF2B5EF4-FFF2-40B4-BE49-F238E27FC236}">
                <a16:creationId xmlns:a16="http://schemas.microsoft.com/office/drawing/2014/main" id="{FB4CB31E-FD2A-489B-BAC5-4392F075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分析步骤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9" name="Rectangle 77">
            <a:extLst>
              <a:ext uri="{FF2B5EF4-FFF2-40B4-BE49-F238E27FC236}">
                <a16:creationId xmlns:a16="http://schemas.microsoft.com/office/drawing/2014/main" id="{8985FC0E-5DE5-4BD0-9EF2-6DAE431B6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2463"/>
            <a:ext cx="8186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3335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根据状态转换表或画出状态图确定逻辑功能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4" descr="QQ截图20140609195819.jpg">
            <a:extLst>
              <a:ext uri="{FF2B5EF4-FFF2-40B4-BE49-F238E27FC236}">
                <a16:creationId xmlns:a16="http://schemas.microsoft.com/office/drawing/2014/main" id="{B323FFBE-694F-4883-98D5-04991CBD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4813"/>
            <a:ext cx="5041900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377</Words>
  <Application>Microsoft Office PowerPoint</Application>
  <PresentationFormat>全屏显示(4:3)</PresentationFormat>
  <Paragraphs>79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Calibri</vt:lpstr>
      <vt:lpstr>黑体</vt:lpstr>
      <vt:lpstr>Times New Roman</vt:lpstr>
      <vt:lpstr>楷体_GB2312</vt:lpstr>
      <vt:lpstr>默认设计模板</vt:lpstr>
      <vt:lpstr>Microsoft 公式 3.0</vt:lpstr>
      <vt:lpstr>Microsoft Word Picture</vt:lpstr>
      <vt:lpstr>9.2 时序逻辑电路分析方法</vt:lpstr>
      <vt:lpstr>PowerPoint 演示文稿</vt:lpstr>
      <vt:lpstr>PowerPoint 演示文稿</vt:lpstr>
      <vt:lpstr>逻辑关系方程：</vt:lpstr>
      <vt:lpstr>2.  时序逻辑电路的分类</vt:lpstr>
      <vt:lpstr>2） 从输出信号的特点分：</vt:lpstr>
      <vt:lpstr>9.2.2 时序逻辑电路的分析方法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280</cp:revision>
  <dcterms:created xsi:type="dcterms:W3CDTF">2007-02-28T08:42:04Z</dcterms:created>
  <dcterms:modified xsi:type="dcterms:W3CDTF">2017-09-07T11:45:17Z</dcterms:modified>
</cp:coreProperties>
</file>