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59"/>
  </p:notesMasterIdLst>
  <p:sldIdLst>
    <p:sldId id="256" r:id="rId2"/>
    <p:sldId id="279" r:id="rId3"/>
    <p:sldId id="280" r:id="rId4"/>
    <p:sldId id="318" r:id="rId5"/>
    <p:sldId id="281" r:id="rId6"/>
    <p:sldId id="317" r:id="rId7"/>
    <p:sldId id="282" r:id="rId8"/>
    <p:sldId id="319" r:id="rId9"/>
    <p:sldId id="320" r:id="rId10"/>
    <p:sldId id="321" r:id="rId11"/>
    <p:sldId id="283" r:id="rId12"/>
    <p:sldId id="285" r:id="rId13"/>
    <p:sldId id="284" r:id="rId14"/>
    <p:sldId id="287" r:id="rId15"/>
    <p:sldId id="288" r:id="rId16"/>
    <p:sldId id="289" r:id="rId17"/>
    <p:sldId id="290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291" r:id="rId27"/>
    <p:sldId id="330" r:id="rId28"/>
    <p:sldId id="331" r:id="rId29"/>
    <p:sldId id="332" r:id="rId30"/>
    <p:sldId id="333" r:id="rId31"/>
    <p:sldId id="334" r:id="rId32"/>
    <p:sldId id="292" r:id="rId33"/>
    <p:sldId id="293" r:id="rId34"/>
    <p:sldId id="335" r:id="rId35"/>
    <p:sldId id="336" r:id="rId36"/>
    <p:sldId id="337" r:id="rId37"/>
    <p:sldId id="338" r:id="rId38"/>
    <p:sldId id="339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298" r:id="rId48"/>
    <p:sldId id="340" r:id="rId49"/>
    <p:sldId id="341" r:id="rId50"/>
    <p:sldId id="303" r:id="rId51"/>
    <p:sldId id="308" r:id="rId52"/>
    <p:sldId id="311" r:id="rId53"/>
    <p:sldId id="343" r:id="rId54"/>
    <p:sldId id="344" r:id="rId55"/>
    <p:sldId id="342" r:id="rId56"/>
    <p:sldId id="309" r:id="rId57"/>
    <p:sldId id="310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660033"/>
    <a:srgbClr val="000066"/>
    <a:srgbClr val="66FF33"/>
    <a:srgbClr val="99CCFF"/>
    <a:srgbClr val="FF0066"/>
    <a:srgbClr val="CC33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jpeg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578754F-FF6F-43B1-A7A7-ABF8DC84B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323C21-9F6A-4E67-83B5-731469072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CDF1FB0-7E55-4777-B44A-93FE63961F51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DDC4148-7DBA-4CEE-8474-3F366DC61D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5B1BDD3-9B41-4B5B-9781-CD7745B55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67B72-83BD-40A5-A5FB-C9D02284B8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DA5D5-9A95-48B7-B431-1A391BA31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3E2CF6-8DF2-4F45-AA8A-B8679DF4503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7CF5A683-D738-4AFA-ABB2-B7332C4184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4168B62F-A26D-49F6-B4FB-51B08E6AC1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F5241DA2-E505-42F7-A02A-E407153FE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7CD5D7-037B-4805-B607-8CBBBD42DF23}" type="slidenum">
              <a:rPr lang="zh-CN" altLang="en-US"/>
              <a:pPr eaLnBrk="1" hangingPunct="1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107B2A-98BF-49E0-B295-028CB6644F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693843-53E3-4F38-80E5-A06EF21BBC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8A7D7D-0010-4CCD-BD6A-582F18CF78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A516F2-B41F-4DC2-85A8-F410119B96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4406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A83F82-968E-42A4-A837-5B8DE90435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EDACE0-4276-493D-BD73-0616D4C58B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149DB4-93FE-47ED-BEB9-338481284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107E4-4C72-430C-99B1-97EAD0BA6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6618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B0E96D-15F0-46D5-A126-73C18FB43B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ACC63A-99CE-4ACE-B67C-70A32E0FE0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AEE5A4-C10C-4C68-941B-44FCAB64AD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E9124-C910-408A-851E-70E40AE582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872875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439ED7-AFE0-4FEF-BC9F-FB86D6E79F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8757063-42FD-42AC-8830-0171119D3F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C3073C6-0126-4DA6-B18F-A2A22DC3DC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8F049-5FDF-4F8B-9CAA-DE8858B01F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05840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3569D9C-B6C3-481F-82CB-449F7E5C5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E1454AE-196C-44B5-ACE1-E512E43C70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46605DB-C654-45A2-A22F-12FD4D0CDE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F67152-8FEE-4DF0-BA47-9E9DFD0896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63759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7CB43D-4268-4870-8CF9-4B1C0AD772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7790E9-66BF-4161-AAF3-247141C6C1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EE039E-F2AC-4015-B039-68122D93D4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DBE89-5975-4BFC-848C-6A7C0B77E8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676558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CC5D45-C73C-47DF-B9F2-0729FD12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8E5FDD-5FA5-4624-9BDC-C951393F8A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9C5BA1-A6FC-4F5E-881C-AC9DA2D8B9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8668E-1929-45EA-BD55-402D7762C0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45259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AC6FB-D54C-4020-AAB5-8206777F17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73479-6129-44F2-95AB-65A40E7078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8DDE9-A820-495F-A353-7D66C143D1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77232-82D9-4E91-940B-DF124605B9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00213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2B9095E-20CF-413B-AD08-93B49C6D43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C9965D-6CDB-4837-B5C7-90C0BF06DA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AC19705-CD5F-4DDE-8128-07CA53689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9E7BD-5CCA-4CF1-B039-721EBF057C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66357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E18FD35-F9B1-4D78-BE6D-05B6E343DE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9B1769-C960-4063-A091-8B3317BF1B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C8DC67-ADCE-4A8B-B09B-0E4D6ED15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DF44A9-F471-4F81-9426-97464A4308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59143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39631D-1913-41F7-982D-7AD9A4639F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B862906-A7DD-4D94-AC21-2EAF96B235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94093A1-949C-46C7-BF87-CD36AB018A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C48B75-B928-4F21-BA86-C5B4E27CA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95243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41855-EB06-485A-A2B6-060A9CCD60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B0382-0786-4956-B800-64056B7E3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9273EF-C6C3-4F79-BF4F-1CC9FCC675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7AD45-2E49-4367-8F5C-F9D75600E9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94207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18B9A2-B4C0-4408-A9C7-E7229C0D3D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3801A-171F-4AA2-A37A-38FBDB0CB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9F825-26DF-4AA5-A837-859CD6EB0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4CFAE-070C-4F75-AE0E-8E08D1276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17531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38394A0-98D3-4951-8A18-0693F300A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4C78420-FA85-487B-B699-7A771EE86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68270469-9AC7-41D5-A860-3B4F8764A3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F6A6D618-2D1D-4F08-B697-8510916E366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C2CD9207-4F5D-422F-B40D-043EE03AC0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13E5FB-8C79-4C00-8657-CBC0BDEB7B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jpeg"/><Relationship Id="rId4" Type="http://schemas.openxmlformats.org/officeDocument/2006/relationships/image" Target="../media/image6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audio" Target="../media/audio2.wav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61.wmf"/><Relationship Id="rId10" Type="http://schemas.openxmlformats.org/officeDocument/2006/relationships/image" Target="../media/image63.wmf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10.jpe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19" Type="http://schemas.openxmlformats.org/officeDocument/2006/relationships/image" Target="../media/image8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jpeg"/><Relationship Id="rId4" Type="http://schemas.openxmlformats.org/officeDocument/2006/relationships/image" Target="../media/image6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7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64.jpeg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74.wmf"/><Relationship Id="rId10" Type="http://schemas.openxmlformats.org/officeDocument/2006/relationships/image" Target="../media/image76.emf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18" Type="http://schemas.openxmlformats.org/officeDocument/2006/relationships/image" Target="../media/image18.wmf"/><Relationship Id="rId3" Type="http://schemas.openxmlformats.org/officeDocument/2006/relationships/image" Target="../media/image20.jpe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3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Relationship Id="rId14" Type="http://schemas.openxmlformats.org/officeDocument/2006/relationships/image" Target="../media/image15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oleObject" Target="../embeddings/oleObject39.bin"/><Relationship Id="rId7" Type="http://schemas.openxmlformats.org/officeDocument/2006/relationships/image" Target="../media/image6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79.e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4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image" Target="../media/image15.jpeg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1.wmf"/><Relationship Id="rId11" Type="http://schemas.openxmlformats.org/officeDocument/2006/relationships/image" Target="../media/image84.png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83.e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4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8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87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jpeg"/><Relationship Id="rId5" Type="http://schemas.openxmlformats.org/officeDocument/2006/relationships/image" Target="../media/image90.wmf"/><Relationship Id="rId4" Type="http://schemas.openxmlformats.org/officeDocument/2006/relationships/oleObject" Target="../embeddings/oleObject50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9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.jpeg"/><Relationship Id="rId5" Type="http://schemas.openxmlformats.org/officeDocument/2006/relationships/image" Target="../media/image93.wmf"/><Relationship Id="rId4" Type="http://schemas.openxmlformats.org/officeDocument/2006/relationships/oleObject" Target="../embeddings/oleObject53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1.png"/><Relationship Id="rId5" Type="http://schemas.openxmlformats.org/officeDocument/2006/relationships/oleObject" Target="../embeddings/oleObject55.bin"/><Relationship Id="rId4" Type="http://schemas.openxmlformats.org/officeDocument/2006/relationships/image" Target="../media/image100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11">
            <a:extLst>
              <a:ext uri="{FF2B5EF4-FFF2-40B4-BE49-F238E27FC236}">
                <a16:creationId xmlns:a16="http://schemas.microsoft.com/office/drawing/2014/main" id="{FF541C7A-E556-49D2-8915-C081E4ABE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1989138"/>
            <a:ext cx="8064500" cy="0"/>
          </a:xfrm>
          <a:prstGeom prst="line">
            <a:avLst/>
          </a:prstGeom>
          <a:noFill/>
          <a:ln w="57150" cmpd="thinThick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1" name="Rectangle 15">
            <a:extLst>
              <a:ext uri="{FF2B5EF4-FFF2-40B4-BE49-F238E27FC236}">
                <a16:creationId xmlns:a16="http://schemas.microsoft.com/office/drawing/2014/main" id="{5DD2D8E7-4DFC-49FD-8EC4-B7901168D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89138"/>
            <a:ext cx="79930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9.4.1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二进制计数器</a:t>
            </a:r>
            <a:endParaRPr lang="en-US" altLang="zh-CN" sz="32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9.4.2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十进制计数器</a:t>
            </a:r>
            <a:endParaRPr lang="en-US" altLang="zh-CN" sz="32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9.4.3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中规模集成计数器的功能分析与扩展</a:t>
            </a:r>
          </a:p>
        </p:txBody>
      </p:sp>
      <p:sp>
        <p:nvSpPr>
          <p:cNvPr id="22532" name="Rectangle 18">
            <a:extLst>
              <a:ext uri="{FF2B5EF4-FFF2-40B4-BE49-F238E27FC236}">
                <a16:creationId xmlns:a16="http://schemas.microsoft.com/office/drawing/2014/main" id="{333A5C98-6AAB-4229-9800-59EFCAE1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125538"/>
            <a:ext cx="30067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9.4 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3" descr="QQ截图20140610164024.jpg">
            <a:extLst>
              <a:ext uri="{FF2B5EF4-FFF2-40B4-BE49-F238E27FC236}">
                <a16:creationId xmlns:a16="http://schemas.microsoft.com/office/drawing/2014/main" id="{46E4CF65-DF16-47FE-8AA6-596183D01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41438"/>
            <a:ext cx="7200900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AutoShape 4">
            <a:extLst>
              <a:ext uri="{FF2B5EF4-FFF2-40B4-BE49-F238E27FC236}">
                <a16:creationId xmlns:a16="http://schemas.microsoft.com/office/drawing/2014/main" id="{871E7E44-DAC4-4526-B59D-DC6C135A9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3784600"/>
            <a:ext cx="7019925" cy="23860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4869" name="Object 5">
            <a:extLst>
              <a:ext uri="{FF2B5EF4-FFF2-40B4-BE49-F238E27FC236}">
                <a16:creationId xmlns:a16="http://schemas.microsoft.com/office/drawing/2014/main" id="{539F6149-A6AA-40E7-B313-CA734DD06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75" y="3789363"/>
          <a:ext cx="6796088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Picture" r:id="rId3" imgW="3438360" imgH="1066680" progId="Word.Picture.8">
                  <p:embed/>
                </p:oleObj>
              </mc:Choice>
              <mc:Fallback>
                <p:oleObj name="Picture" r:id="rId3" imgW="3438360" imgH="106668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3789363"/>
                        <a:ext cx="6796088" cy="232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C3D6A437-88BA-400C-9A3F-E56CAD243858}"/>
              </a:ext>
            </a:extLst>
          </p:cNvPr>
          <p:cNvGrpSpPr>
            <a:grpSpLocks/>
          </p:cNvGrpSpPr>
          <p:nvPr/>
        </p:nvGrpSpPr>
        <p:grpSpPr bwMode="auto">
          <a:xfrm>
            <a:off x="1382713" y="5192713"/>
            <a:ext cx="4586287" cy="881062"/>
            <a:chOff x="8054" y="12466"/>
            <a:chExt cx="3656" cy="636"/>
          </a:xfrm>
        </p:grpSpPr>
        <p:sp>
          <p:nvSpPr>
            <p:cNvPr id="3080" name="Line 7">
              <a:extLst>
                <a:ext uri="{FF2B5EF4-FFF2-40B4-BE49-F238E27FC236}">
                  <a16:creationId xmlns:a16="http://schemas.microsoft.com/office/drawing/2014/main" id="{FDD4C0A4-CEB5-4ABB-A472-32A4E0389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18" y="12466"/>
              <a:ext cx="327" cy="0"/>
            </a:xfrm>
            <a:prstGeom prst="line">
              <a:avLst/>
            </a:prstGeom>
            <a:noFill/>
            <a:ln w="571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Line 8">
              <a:extLst>
                <a:ext uri="{FF2B5EF4-FFF2-40B4-BE49-F238E27FC236}">
                  <a16:creationId xmlns:a16="http://schemas.microsoft.com/office/drawing/2014/main" id="{AB259E92-54B9-4A09-9245-BAEC295C8E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54" y="13102"/>
              <a:ext cx="3329" cy="0"/>
            </a:xfrm>
            <a:prstGeom prst="line">
              <a:avLst/>
            </a:prstGeom>
            <a:noFill/>
            <a:ln w="571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Line 9">
              <a:extLst>
                <a:ext uri="{FF2B5EF4-FFF2-40B4-BE49-F238E27FC236}">
                  <a16:creationId xmlns:a16="http://schemas.microsoft.com/office/drawing/2014/main" id="{E7151B8D-9FC9-4490-9B64-65B82DE432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18" y="12466"/>
              <a:ext cx="0" cy="636"/>
            </a:xfrm>
            <a:prstGeom prst="line">
              <a:avLst/>
            </a:prstGeom>
            <a:noFill/>
            <a:ln w="571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Line 10">
              <a:extLst>
                <a:ext uri="{FF2B5EF4-FFF2-40B4-BE49-F238E27FC236}">
                  <a16:creationId xmlns:a16="http://schemas.microsoft.com/office/drawing/2014/main" id="{6B3498A3-4624-4629-A7AF-0515CE1BFB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88" y="12466"/>
              <a:ext cx="326" cy="0"/>
            </a:xfrm>
            <a:prstGeom prst="line">
              <a:avLst/>
            </a:prstGeom>
            <a:noFill/>
            <a:ln w="571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Line 11">
              <a:extLst>
                <a:ext uri="{FF2B5EF4-FFF2-40B4-BE49-F238E27FC236}">
                  <a16:creationId xmlns:a16="http://schemas.microsoft.com/office/drawing/2014/main" id="{BA2D9E00-0849-409A-B5EC-BB65E79F36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88" y="12466"/>
              <a:ext cx="0" cy="631"/>
            </a:xfrm>
            <a:prstGeom prst="line">
              <a:avLst/>
            </a:prstGeom>
            <a:noFill/>
            <a:ln w="571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Line 12">
              <a:extLst>
                <a:ext uri="{FF2B5EF4-FFF2-40B4-BE49-F238E27FC236}">
                  <a16:creationId xmlns:a16="http://schemas.microsoft.com/office/drawing/2014/main" id="{9BFC6440-245F-4B8C-92A6-0D4B636AD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83" y="12466"/>
              <a:ext cx="327" cy="0"/>
            </a:xfrm>
            <a:prstGeom prst="line">
              <a:avLst/>
            </a:prstGeom>
            <a:noFill/>
            <a:ln w="571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Line 13">
              <a:extLst>
                <a:ext uri="{FF2B5EF4-FFF2-40B4-BE49-F238E27FC236}">
                  <a16:creationId xmlns:a16="http://schemas.microsoft.com/office/drawing/2014/main" id="{985E9920-8FCE-4690-8C52-FF7AA4331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83" y="12466"/>
              <a:ext cx="0" cy="629"/>
            </a:xfrm>
            <a:prstGeom prst="line">
              <a:avLst/>
            </a:prstGeom>
            <a:noFill/>
            <a:ln w="571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Oval 14">
              <a:extLst>
                <a:ext uri="{FF2B5EF4-FFF2-40B4-BE49-F238E27FC236}">
                  <a16:creationId xmlns:a16="http://schemas.microsoft.com/office/drawing/2014/main" id="{CDAFE40A-F3B9-4966-AFDE-D64B5DA0953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290" y="13047"/>
              <a:ext cx="54" cy="55"/>
            </a:xfrm>
            <a:prstGeom prst="ellipse">
              <a:avLst/>
            </a:prstGeom>
            <a:solidFill>
              <a:srgbClr val="FFCC00"/>
            </a:solidFill>
            <a:ln w="57150">
              <a:solidFill>
                <a:srgbClr val="D60093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8" name="Oval 15">
              <a:extLst>
                <a:ext uri="{FF2B5EF4-FFF2-40B4-BE49-F238E27FC236}">
                  <a16:creationId xmlns:a16="http://schemas.microsoft.com/office/drawing/2014/main" id="{D01E26A7-92A5-4AB5-A317-84AC8EA49EC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9759" y="13047"/>
              <a:ext cx="54" cy="55"/>
            </a:xfrm>
            <a:prstGeom prst="ellipse">
              <a:avLst/>
            </a:prstGeom>
            <a:solidFill>
              <a:srgbClr val="FFCC00"/>
            </a:solidFill>
            <a:ln w="57150">
              <a:solidFill>
                <a:srgbClr val="D60093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77" name="Rectangle 19">
            <a:extLst>
              <a:ext uri="{FF2B5EF4-FFF2-40B4-BE49-F238E27FC236}">
                <a16:creationId xmlns:a16="http://schemas.microsoft.com/office/drawing/2014/main" id="{7EDD6597-7A21-44B0-AF42-8AB30A185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6985000" cy="636588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同步二进制加法计数器</a:t>
            </a:r>
            <a:endParaRPr lang="en-US" altLang="zh-CN" sz="32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8" name="Text Box 21">
            <a:extLst>
              <a:ext uri="{FF2B5EF4-FFF2-40B4-BE49-F238E27FC236}">
                <a16:creationId xmlns:a16="http://schemas.microsoft.com/office/drawing/2014/main" id="{1CF89F91-22B2-4B2A-8D3B-173F2DF03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837406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为了提高计数速度，我们将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脉冲同时接到全部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FF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FF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的状态变换与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脉冲同步。这种方式的计数器称为同步计数器。</a:t>
            </a:r>
          </a:p>
        </p:txBody>
      </p:sp>
      <p:sp>
        <p:nvSpPr>
          <p:cNvPr id="3079" name="Rectangle 22">
            <a:extLst>
              <a:ext uri="{FF2B5EF4-FFF2-40B4-BE49-F238E27FC236}">
                <a16:creationId xmlns:a16="http://schemas.microsoft.com/office/drawing/2014/main" id="{6C1E9615-EC50-4069-AD59-465490340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924175"/>
            <a:ext cx="4719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circleNumDbPlain"/>
            </a:pP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  3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位同步二进制加计数器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1" name="Group 4">
            <a:extLst>
              <a:ext uri="{FF2B5EF4-FFF2-40B4-BE49-F238E27FC236}">
                <a16:creationId xmlns:a16="http://schemas.microsoft.com/office/drawing/2014/main" id="{E25E38AF-3C9F-4F54-BDD2-301BDFE0BA14}"/>
              </a:ext>
            </a:extLst>
          </p:cNvPr>
          <p:cNvGrpSpPr>
            <a:grpSpLocks/>
          </p:cNvGrpSpPr>
          <p:nvPr/>
        </p:nvGrpSpPr>
        <p:grpSpPr bwMode="auto">
          <a:xfrm>
            <a:off x="1119188" y="1406525"/>
            <a:ext cx="7019925" cy="2386013"/>
            <a:chOff x="627" y="998"/>
            <a:chExt cx="4422" cy="1503"/>
          </a:xfrm>
        </p:grpSpPr>
        <p:sp>
          <p:nvSpPr>
            <p:cNvPr id="4106" name="AutoShape 5">
              <a:extLst>
                <a:ext uri="{FF2B5EF4-FFF2-40B4-BE49-F238E27FC236}">
                  <a16:creationId xmlns:a16="http://schemas.microsoft.com/office/drawing/2014/main" id="{EB08A4E1-F439-4F97-A83C-363133E2B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998"/>
              <a:ext cx="4422" cy="150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100" name="Object 6">
              <a:extLst>
                <a:ext uri="{FF2B5EF4-FFF2-40B4-BE49-F238E27FC236}">
                  <a16:creationId xmlns:a16="http://schemas.microsoft.com/office/drawing/2014/main" id="{3E3449A2-30D6-4823-BAD4-3CF688C538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1" y="1019"/>
            <a:ext cx="4281" cy="1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Picture" r:id="rId3" imgW="3438360" imgH="1066680" progId="Word.Picture.8">
                    <p:embed/>
                  </p:oleObj>
                </mc:Choice>
                <mc:Fallback>
                  <p:oleObj name="Picture" r:id="rId3" imgW="3438360" imgH="1066680" progId="Word.Picture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" y="1019"/>
                          <a:ext cx="4281" cy="1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7" name="Group 7">
              <a:extLst>
                <a:ext uri="{FF2B5EF4-FFF2-40B4-BE49-F238E27FC236}">
                  <a16:creationId xmlns:a16="http://schemas.microsoft.com/office/drawing/2014/main" id="{FEF4DF84-DECA-4E63-8B97-8E0E4DF34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2" y="1885"/>
              <a:ext cx="2889" cy="555"/>
              <a:chOff x="8054" y="12466"/>
              <a:chExt cx="3656" cy="636"/>
            </a:xfrm>
          </p:grpSpPr>
          <p:sp>
            <p:nvSpPr>
              <p:cNvPr id="4108" name="Line 8">
                <a:extLst>
                  <a:ext uri="{FF2B5EF4-FFF2-40B4-BE49-F238E27FC236}">
                    <a16:creationId xmlns:a16="http://schemas.microsoft.com/office/drawing/2014/main" id="{E74244DD-4A81-411B-AC20-CEF8B9799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18" y="12466"/>
                <a:ext cx="327" cy="0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9" name="Line 9">
                <a:extLst>
                  <a:ext uri="{FF2B5EF4-FFF2-40B4-BE49-F238E27FC236}">
                    <a16:creationId xmlns:a16="http://schemas.microsoft.com/office/drawing/2014/main" id="{9887F51F-0319-467D-8F84-5F96A4D48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54" y="13102"/>
                <a:ext cx="3329" cy="0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0" name="Line 10">
                <a:extLst>
                  <a:ext uri="{FF2B5EF4-FFF2-40B4-BE49-F238E27FC236}">
                    <a16:creationId xmlns:a16="http://schemas.microsoft.com/office/drawing/2014/main" id="{0DFF5B7E-3FB1-4E2A-9B02-3EDB6B6CA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18" y="12466"/>
                <a:ext cx="0" cy="636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1" name="Line 11">
                <a:extLst>
                  <a:ext uri="{FF2B5EF4-FFF2-40B4-BE49-F238E27FC236}">
                    <a16:creationId xmlns:a16="http://schemas.microsoft.com/office/drawing/2014/main" id="{E73E9A5B-E27E-4A8E-BF06-00C53AD2D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88" y="12466"/>
                <a:ext cx="326" cy="0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2" name="Line 12">
                <a:extLst>
                  <a:ext uri="{FF2B5EF4-FFF2-40B4-BE49-F238E27FC236}">
                    <a16:creationId xmlns:a16="http://schemas.microsoft.com/office/drawing/2014/main" id="{B7F77869-9BD8-44A7-91D6-59A4FDEC2B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88" y="12466"/>
                <a:ext cx="0" cy="631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3" name="Line 13">
                <a:extLst>
                  <a:ext uri="{FF2B5EF4-FFF2-40B4-BE49-F238E27FC236}">
                    <a16:creationId xmlns:a16="http://schemas.microsoft.com/office/drawing/2014/main" id="{E355D8BD-0DEB-4A47-B6C7-C4AF7257B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83" y="12466"/>
                <a:ext cx="327" cy="0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4" name="Line 14">
                <a:extLst>
                  <a:ext uri="{FF2B5EF4-FFF2-40B4-BE49-F238E27FC236}">
                    <a16:creationId xmlns:a16="http://schemas.microsoft.com/office/drawing/2014/main" id="{B025FA55-635C-44C1-96AC-DA56172C0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83" y="12466"/>
                <a:ext cx="0" cy="629"/>
              </a:xfrm>
              <a:prstGeom prst="line">
                <a:avLst/>
              </a:prstGeom>
              <a:noFill/>
              <a:ln w="57150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5" name="Oval 15">
                <a:extLst>
                  <a:ext uri="{FF2B5EF4-FFF2-40B4-BE49-F238E27FC236}">
                    <a16:creationId xmlns:a16="http://schemas.microsoft.com/office/drawing/2014/main" id="{9AE781E1-0D0D-4C34-B554-988E7959B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8290" y="13047"/>
                <a:ext cx="54" cy="55"/>
              </a:xfrm>
              <a:prstGeom prst="ellipse">
                <a:avLst/>
              </a:prstGeom>
              <a:solidFill>
                <a:srgbClr val="FFCC00"/>
              </a:solidFill>
              <a:ln w="57150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6" name="Oval 16">
                <a:extLst>
                  <a:ext uri="{FF2B5EF4-FFF2-40B4-BE49-F238E27FC236}">
                    <a16:creationId xmlns:a16="http://schemas.microsoft.com/office/drawing/2014/main" id="{13A7FC5D-6E85-4E63-AFB3-DD63D63BB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759" y="13047"/>
                <a:ext cx="54" cy="55"/>
              </a:xfrm>
              <a:prstGeom prst="ellipse">
                <a:avLst/>
              </a:prstGeom>
              <a:solidFill>
                <a:srgbClr val="FFCC00"/>
              </a:solidFill>
              <a:ln w="57150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aphicFrame>
        <p:nvGraphicFramePr>
          <p:cNvPr id="166929" name="Object 17">
            <a:extLst>
              <a:ext uri="{FF2B5EF4-FFF2-40B4-BE49-F238E27FC236}">
                <a16:creationId xmlns:a16="http://schemas.microsoft.com/office/drawing/2014/main" id="{898DD74A-E98A-4441-B53C-B508DC6D2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8" y="4605338"/>
          <a:ext cx="211455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5" imgW="1155600" imgH="761760" progId="Equation.3">
                  <p:embed/>
                </p:oleObj>
              </mc:Choice>
              <mc:Fallback>
                <p:oleObj name="Equation" r:id="rId5" imgW="1155600" imgH="7617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4605338"/>
                        <a:ext cx="2114550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30" name="Object 18">
            <a:extLst>
              <a:ext uri="{FF2B5EF4-FFF2-40B4-BE49-F238E27FC236}">
                <a16:creationId xmlns:a16="http://schemas.microsoft.com/office/drawing/2014/main" id="{AE4408DF-4953-4850-9349-1EF948DD8B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4581525"/>
          <a:ext cx="416401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公式" r:id="rId7" imgW="2171520" imgH="901440" progId="Equation.3">
                  <p:embed/>
                </p:oleObj>
              </mc:Choice>
              <mc:Fallback>
                <p:oleObj name="公式" r:id="rId7" imgW="2171520" imgH="9014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581525"/>
                        <a:ext cx="4164012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31" name="Rectangle 19">
            <a:extLst>
              <a:ext uri="{FF2B5EF4-FFF2-40B4-BE49-F238E27FC236}">
                <a16:creationId xmlns:a16="http://schemas.microsoft.com/office/drawing/2014/main" id="{4E07E46B-250F-4E17-B691-241724425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9338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驱动方程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66932" name="Rectangle 20">
            <a:extLst>
              <a:ext uri="{FF2B5EF4-FFF2-40B4-BE49-F238E27FC236}">
                <a16:creationId xmlns:a16="http://schemas.microsoft.com/office/drawing/2014/main" id="{11D1CAA3-4A24-48BE-BF44-D7E32FA4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005263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状态方程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66933" name="Rectangle 21">
            <a:extLst>
              <a:ext uri="{FF2B5EF4-FFF2-40B4-BE49-F238E27FC236}">
                <a16:creationId xmlns:a16="http://schemas.microsoft.com/office/drawing/2014/main" id="{D4778B6A-296B-4EEC-92C3-94BD47A13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0767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输出方程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66934" name="Text Box 22">
            <a:extLst>
              <a:ext uri="{FF2B5EF4-FFF2-40B4-BE49-F238E27FC236}">
                <a16:creationId xmlns:a16="http://schemas.microsoft.com/office/drawing/2014/main" id="{1A8131A2-58D1-4B1B-938C-C502C62F0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652963"/>
            <a:ext cx="211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C=Q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400" b="1" i="1" baseline="30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400" b="1" i="1" baseline="30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 i="1" baseline="30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6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1" grpId="0" autoUpdateAnimBg="0"/>
      <p:bldP spid="166932" grpId="0" autoUpdateAnimBg="0"/>
      <p:bldP spid="166933" grpId="0" autoUpdateAnimBg="0"/>
      <p:bldP spid="16693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79" name="Rectangle 91">
            <a:extLst>
              <a:ext uri="{FF2B5EF4-FFF2-40B4-BE49-F238E27FC236}">
                <a16:creationId xmlns:a16="http://schemas.microsoft.com/office/drawing/2014/main" id="{19941E45-E854-4DF4-9CE7-D6AB30D3B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1946275"/>
            <a:ext cx="89693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6068" name="Group 180">
            <a:extLst>
              <a:ext uri="{FF2B5EF4-FFF2-40B4-BE49-F238E27FC236}">
                <a16:creationId xmlns:a16="http://schemas.microsoft.com/office/drawing/2014/main" id="{626B6806-1334-4C18-ABB7-F1562720BA5F}"/>
              </a:ext>
            </a:extLst>
          </p:cNvPr>
          <p:cNvGraphicFramePr>
            <a:graphicFrameLocks noGrp="1"/>
          </p:cNvGraphicFramePr>
          <p:nvPr/>
        </p:nvGraphicFramePr>
        <p:xfrm>
          <a:off x="495300" y="1466850"/>
          <a:ext cx="3144838" cy="4419600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val="1369315430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932680828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100656708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3941823183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1219602384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顺序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电路状态</a:t>
                      </a:r>
                      <a:b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Q</a:t>
                      </a:r>
                      <a:r>
                        <a:rPr kumimoji="0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进位</a:t>
                      </a:r>
                      <a:b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47623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005612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585280"/>
                  </a:ext>
                </a:extLst>
              </a:tr>
              <a:tr h="409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00862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041369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57792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25577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12528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95666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94982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94982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30019"/>
                  </a:ext>
                </a:extLst>
              </a:tr>
            </a:tbl>
          </a:graphicData>
        </a:graphic>
      </p:graphicFrame>
      <p:sp>
        <p:nvSpPr>
          <p:cNvPr id="166046" name="Rectangle 158">
            <a:extLst>
              <a:ext uri="{FF2B5EF4-FFF2-40B4-BE49-F238E27FC236}">
                <a16:creationId xmlns:a16="http://schemas.microsoft.com/office/drawing/2014/main" id="{03223F3D-9836-44C9-99AE-4134AD53D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908050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状态转换表</a:t>
            </a:r>
          </a:p>
        </p:txBody>
      </p:sp>
      <p:graphicFrame>
        <p:nvGraphicFramePr>
          <p:cNvPr id="5122" name="Object 159">
            <a:extLst>
              <a:ext uri="{FF2B5EF4-FFF2-40B4-BE49-F238E27FC236}">
                <a16:creationId xmlns:a16="http://schemas.microsoft.com/office/drawing/2014/main" id="{E40E80DB-0160-4977-9967-B351B5B6B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8838" y="831850"/>
          <a:ext cx="416401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3" imgW="2171520" imgH="901440" progId="Equation.3">
                  <p:embed/>
                </p:oleObj>
              </mc:Choice>
              <mc:Fallback>
                <p:oleObj name="Equation" r:id="rId3" imgW="2171520" imgH="901440" progId="Equation.3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831850"/>
                        <a:ext cx="4164012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5" name="Text Box 160">
            <a:extLst>
              <a:ext uri="{FF2B5EF4-FFF2-40B4-BE49-F238E27FC236}">
                <a16:creationId xmlns:a16="http://schemas.microsoft.com/office/drawing/2014/main" id="{A7763E0C-9E92-4FE5-9480-0BB3C0C04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2384425"/>
            <a:ext cx="417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C=Q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400" b="1" i="1" baseline="30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400" b="1" i="1" baseline="30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i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 i="1" baseline="30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66053" name="Rectangle 165">
            <a:extLst>
              <a:ext uri="{FF2B5EF4-FFF2-40B4-BE49-F238E27FC236}">
                <a16:creationId xmlns:a16="http://schemas.microsoft.com/office/drawing/2014/main" id="{9A0EC45B-E312-4319-A3D7-8F5F9C2CA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3" y="750888"/>
            <a:ext cx="4586287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6054" name="Rectangle 166">
            <a:extLst>
              <a:ext uri="{FF2B5EF4-FFF2-40B4-BE49-F238E27FC236}">
                <a16:creationId xmlns:a16="http://schemas.microsoft.com/office/drawing/2014/main" id="{8DAA4DE1-5530-47C6-BCC7-087573C37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60350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状态转换图</a:t>
            </a:r>
          </a:p>
        </p:txBody>
      </p:sp>
      <p:grpSp>
        <p:nvGrpSpPr>
          <p:cNvPr id="2" name="Group 167">
            <a:extLst>
              <a:ext uri="{FF2B5EF4-FFF2-40B4-BE49-F238E27FC236}">
                <a16:creationId xmlns:a16="http://schemas.microsoft.com/office/drawing/2014/main" id="{320CC452-C48C-41A6-9689-5A859B6BA14F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765175"/>
            <a:ext cx="4422775" cy="2252663"/>
            <a:chOff x="2672" y="1299"/>
            <a:chExt cx="2786" cy="1556"/>
          </a:xfrm>
        </p:grpSpPr>
        <p:sp>
          <p:nvSpPr>
            <p:cNvPr id="5202" name="AutoShape 168">
              <a:extLst>
                <a:ext uri="{FF2B5EF4-FFF2-40B4-BE49-F238E27FC236}">
                  <a16:creationId xmlns:a16="http://schemas.microsoft.com/office/drawing/2014/main" id="{45CF0BAD-059F-42A8-BE5F-2595522C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1327"/>
              <a:ext cx="2771" cy="15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26" name="Object 169">
              <a:extLst>
                <a:ext uri="{FF2B5EF4-FFF2-40B4-BE49-F238E27FC236}">
                  <a16:creationId xmlns:a16="http://schemas.microsoft.com/office/drawing/2014/main" id="{181065EB-3E9A-44D8-BF79-486BF99C60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2" y="1299"/>
            <a:ext cx="2708" cy="1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4" name="Picture" r:id="rId5" imgW="2247840" imgH="1247760" progId="Word.Picture.8">
                    <p:embed/>
                  </p:oleObj>
                </mc:Choice>
                <mc:Fallback>
                  <p:oleObj name="Picture" r:id="rId5" imgW="2247840" imgH="1247760" progId="Word.Picture.8">
                    <p:embed/>
                    <p:pic>
                      <p:nvPicPr>
                        <p:cNvPr id="0" name="Object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" y="1299"/>
                          <a:ext cx="2708" cy="15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6058" name="Rectangle 170">
            <a:extLst>
              <a:ext uri="{FF2B5EF4-FFF2-40B4-BE49-F238E27FC236}">
                <a16:creationId xmlns:a16="http://schemas.microsoft.com/office/drawing/2014/main" id="{01611774-EF1A-41AE-9084-BAB663860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3411538"/>
            <a:ext cx="175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时序图</a:t>
            </a:r>
          </a:p>
        </p:txBody>
      </p:sp>
      <p:grpSp>
        <p:nvGrpSpPr>
          <p:cNvPr id="3" name="Group 171">
            <a:extLst>
              <a:ext uri="{FF2B5EF4-FFF2-40B4-BE49-F238E27FC236}">
                <a16:creationId xmlns:a16="http://schemas.microsoft.com/office/drawing/2014/main" id="{04936C02-281A-4DB6-A335-F3FE8BA7B8A7}"/>
              </a:ext>
            </a:extLst>
          </p:cNvPr>
          <p:cNvGrpSpPr>
            <a:grpSpLocks/>
          </p:cNvGrpSpPr>
          <p:nvPr/>
        </p:nvGrpSpPr>
        <p:grpSpPr bwMode="auto">
          <a:xfrm>
            <a:off x="4225925" y="3443288"/>
            <a:ext cx="4381500" cy="2746375"/>
            <a:chOff x="2662" y="2381"/>
            <a:chExt cx="2760" cy="1730"/>
          </a:xfrm>
        </p:grpSpPr>
        <p:sp>
          <p:nvSpPr>
            <p:cNvPr id="5201" name="AutoShape 172">
              <a:extLst>
                <a:ext uri="{FF2B5EF4-FFF2-40B4-BE49-F238E27FC236}">
                  <a16:creationId xmlns:a16="http://schemas.microsoft.com/office/drawing/2014/main" id="{96A77922-7BD7-4812-AA78-47E49C807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2381"/>
              <a:ext cx="2760" cy="171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25" name="Object 173">
              <a:extLst>
                <a:ext uri="{FF2B5EF4-FFF2-40B4-BE49-F238E27FC236}">
                  <a16:creationId xmlns:a16="http://schemas.microsoft.com/office/drawing/2014/main" id="{142A75C5-EA05-46C0-A3DA-00046F39BA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7" y="2401"/>
            <a:ext cx="2688" cy="1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5" name="Picture2" r:id="rId7" imgW="2438280" imgH="2028960" progId="Word.Picture.8">
                    <p:embed/>
                  </p:oleObj>
                </mc:Choice>
                <mc:Fallback>
                  <p:oleObj name="Picture2" r:id="rId7" imgW="2438280" imgH="2028960" progId="Word.Picture.8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7" y="2401"/>
                          <a:ext cx="2688" cy="17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6062" name="Object 174">
            <a:extLst>
              <a:ext uri="{FF2B5EF4-FFF2-40B4-BE49-F238E27FC236}">
                <a16:creationId xmlns:a16="http://schemas.microsoft.com/office/drawing/2014/main" id="{9D663260-B42E-4F1D-B6C9-F76E95D9F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3075" y="3478213"/>
          <a:ext cx="4267200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Picture2" r:id="rId9" imgW="2438280" imgH="2028960" progId="Word.Picture.8">
                  <p:embed/>
                </p:oleObj>
              </mc:Choice>
              <mc:Fallback>
                <p:oleObj name="Picture2" r:id="rId9" imgW="2438280" imgH="2028960" progId="Word.Picture.8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3478213"/>
                        <a:ext cx="4267200" cy="271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063" name="Object 175">
            <a:extLst>
              <a:ext uri="{FF2B5EF4-FFF2-40B4-BE49-F238E27FC236}">
                <a16:creationId xmlns:a16="http://schemas.microsoft.com/office/drawing/2014/main" id="{A641DC0B-B562-4EC8-9417-56E112B5F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7838" y="3478213"/>
          <a:ext cx="4267200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Picture2" r:id="rId11" imgW="2438280" imgH="2028960" progId="Word.Picture.8">
                  <p:embed/>
                </p:oleObj>
              </mc:Choice>
              <mc:Fallback>
                <p:oleObj name="Picture2" r:id="rId11" imgW="2438280" imgH="2028960" progId="Word.Picture.8">
                  <p:embed/>
                  <p:pic>
                    <p:nvPicPr>
                      <p:cNvPr id="0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3478213"/>
                        <a:ext cx="4267200" cy="271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6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6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79" grpId="0" animBg="1"/>
      <p:bldP spid="166046" grpId="0" autoUpdateAnimBg="0"/>
      <p:bldP spid="166053" grpId="0" animBg="1"/>
      <p:bldP spid="166054" grpId="0" autoUpdateAnimBg="0"/>
      <p:bldP spid="16605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>
            <a:extLst>
              <a:ext uri="{FF2B5EF4-FFF2-40B4-BE49-F238E27FC236}">
                <a16:creationId xmlns:a16="http://schemas.microsoft.com/office/drawing/2014/main" id="{2BC39B2D-7818-46A8-AEB7-8F5F6CC60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1917700"/>
            <a:ext cx="89693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77D397DC-6866-4039-A170-D52026F07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704850"/>
            <a:ext cx="79756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tabLst>
                <a:tab pos="4949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tabLst>
                <a:tab pos="4949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949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949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949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49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49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49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49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电路完成的功能：</a:t>
            </a:r>
          </a:p>
          <a:p>
            <a:pPr lvl="1" eaLnBrk="1" hangingPunct="1">
              <a:buFontTx/>
              <a:buAutoNum type="arabicPeriod"/>
            </a:pP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此电路为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进制计数器。</a:t>
            </a:r>
          </a:p>
          <a:p>
            <a:pPr lvl="1" eaLnBrk="1" hangingPunct="1">
              <a:buFontTx/>
              <a:buAutoNum type="arabicPeriod"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个触发器受同一个时钟信号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的控制，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个触发器的翻转是同时进行的，都比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的作用时间滞后一个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pd</a:t>
            </a:r>
            <a:r>
              <a:rPr lang="zh-CN" altLang="en-US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因此，其工作速度一般比异步计数器的高。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BCE3F08C-DE8D-4298-80D3-FDBDB8E79AEC}"/>
              </a:ext>
            </a:extLst>
          </p:cNvPr>
          <p:cNvGrpSpPr>
            <a:grpSpLocks/>
          </p:cNvGrpSpPr>
          <p:nvPr/>
        </p:nvGrpSpPr>
        <p:grpSpPr bwMode="auto">
          <a:xfrm>
            <a:off x="1662113" y="2828925"/>
            <a:ext cx="6224587" cy="3389313"/>
            <a:chOff x="1107" y="1714"/>
            <a:chExt cx="2760" cy="1730"/>
          </a:xfrm>
        </p:grpSpPr>
        <p:sp>
          <p:nvSpPr>
            <p:cNvPr id="6150" name="AutoShape 11">
              <a:extLst>
                <a:ext uri="{FF2B5EF4-FFF2-40B4-BE49-F238E27FC236}">
                  <a16:creationId xmlns:a16="http://schemas.microsoft.com/office/drawing/2014/main" id="{ECA48F29-EF73-4CFD-86FD-BC94B45D5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1714"/>
              <a:ext cx="2760" cy="171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146" name="Object 12">
              <a:extLst>
                <a:ext uri="{FF2B5EF4-FFF2-40B4-BE49-F238E27FC236}">
                  <a16:creationId xmlns:a16="http://schemas.microsoft.com/office/drawing/2014/main" id="{643B2333-BC5A-48F7-A8AE-CD2B3FCD74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2" y="1734"/>
            <a:ext cx="2688" cy="1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Picture2" r:id="rId3" imgW="2438280" imgH="2028960" progId="Word.Picture.8">
                    <p:embed/>
                  </p:oleObj>
                </mc:Choice>
                <mc:Fallback>
                  <p:oleObj name="Picture2" r:id="rId3" imgW="2438280" imgH="2028960" progId="Word.Picture.8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" y="1734"/>
                          <a:ext cx="2688" cy="17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/>
      <p:bldP spid="16896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CA9F9558-FE5F-4FDA-A787-B8BF9C9FC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4719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circleNumDbPlain" startAt="2"/>
            </a:pP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  4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位同步二进制加计数器</a:t>
            </a:r>
          </a:p>
        </p:txBody>
      </p:sp>
      <p:pic>
        <p:nvPicPr>
          <p:cNvPr id="30723" name="图片 3" descr="QQ截图20140610164224.jpg">
            <a:extLst>
              <a:ext uri="{FF2B5EF4-FFF2-40B4-BE49-F238E27FC236}">
                <a16:creationId xmlns:a16="http://schemas.microsoft.com/office/drawing/2014/main" id="{A64E79CE-E508-4400-9859-3CAABA52E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771650"/>
            <a:ext cx="8042275" cy="381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9">
            <a:extLst>
              <a:ext uri="{FF2B5EF4-FFF2-40B4-BE49-F238E27FC236}">
                <a16:creationId xmlns:a16="http://schemas.microsoft.com/office/drawing/2014/main" id="{D83F300B-5BC7-494F-A0AB-DCD92C1BE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6985000" cy="636587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二进制可逆计数器</a:t>
            </a:r>
            <a:endParaRPr lang="en-US" altLang="zh-CN" sz="32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B36CA2-5C42-462C-8DE8-98DB4412D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81100"/>
            <a:ext cx="518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（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1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异步二进制可逆计数器</a:t>
            </a:r>
          </a:p>
        </p:txBody>
      </p:sp>
      <p:pic>
        <p:nvPicPr>
          <p:cNvPr id="6" name="图片 5" descr="QQ截图20140610165357.jpg">
            <a:extLst>
              <a:ext uri="{FF2B5EF4-FFF2-40B4-BE49-F238E27FC236}">
                <a16:creationId xmlns:a16="http://schemas.microsoft.com/office/drawing/2014/main" id="{EA38FB7F-DE5D-4FFF-89B4-A5D66F287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914400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QQ截图20140610165502.jpg">
            <a:extLst>
              <a:ext uri="{FF2B5EF4-FFF2-40B4-BE49-F238E27FC236}">
                <a16:creationId xmlns:a16="http://schemas.microsoft.com/office/drawing/2014/main" id="{ADAAC4C6-42F5-4641-A2EF-9871CF935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157788"/>
            <a:ext cx="54260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1F4F5E60-066E-4E39-82F2-984DA296F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01663"/>
            <a:ext cx="518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（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1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同步二进制可逆计数器</a:t>
            </a:r>
          </a:p>
        </p:txBody>
      </p:sp>
      <p:pic>
        <p:nvPicPr>
          <p:cNvPr id="5" name="图片 4" descr="QQ截图20140610165950.jpg">
            <a:extLst>
              <a:ext uri="{FF2B5EF4-FFF2-40B4-BE49-F238E27FC236}">
                <a16:creationId xmlns:a16="http://schemas.microsoft.com/office/drawing/2014/main" id="{A2A3D45A-F1F1-49F6-9A50-ED490D739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412875"/>
            <a:ext cx="89630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>
            <a:extLst>
              <a:ext uri="{FF2B5EF4-FFF2-40B4-BE49-F238E27FC236}">
                <a16:creationId xmlns:a16="http://schemas.microsoft.com/office/drawing/2014/main" id="{67AD66B0-F157-4326-B047-B607447F6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0350"/>
            <a:ext cx="4524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9.4.2</a:t>
            </a:r>
            <a:r>
              <a:rPr kumimoji="1" lang="en-US" altLang="zh-CN" sz="36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十</a:t>
            </a:r>
            <a:r>
              <a:rPr kumimoji="1"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进制计数器</a:t>
            </a:r>
          </a:p>
        </p:txBody>
      </p:sp>
      <p:sp>
        <p:nvSpPr>
          <p:cNvPr id="33795" name="Rectangle 19">
            <a:extLst>
              <a:ext uri="{FF2B5EF4-FFF2-40B4-BE49-F238E27FC236}">
                <a16:creationId xmlns:a16="http://schemas.microsoft.com/office/drawing/2014/main" id="{A5EE234A-2CC9-4510-BF75-8D4F1DD80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836613"/>
            <a:ext cx="6985000" cy="636587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8421BCD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码同步十进制加法计数器</a:t>
            </a:r>
            <a:endParaRPr lang="en-US" altLang="zh-CN" sz="32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3796" name="图片 5" descr="QQ截图20140610170723.jpg">
            <a:extLst>
              <a:ext uri="{FF2B5EF4-FFF2-40B4-BE49-F238E27FC236}">
                <a16:creationId xmlns:a16="http://schemas.microsoft.com/office/drawing/2014/main" id="{0D548790-1B04-4DDF-BDDF-6C5EEEF4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9"/>
          <a:stretch>
            <a:fillRect/>
          </a:stretch>
        </p:blipFill>
        <p:spPr bwMode="auto">
          <a:xfrm>
            <a:off x="57150" y="1557338"/>
            <a:ext cx="9086850" cy="31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9">
            <a:extLst>
              <a:ext uri="{FF2B5EF4-FFF2-40B4-BE49-F238E27FC236}">
                <a16:creationId xmlns:a16="http://schemas.microsoft.com/office/drawing/2014/main" id="{2AE1BE95-E718-47C6-98BA-323713F98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085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驱动方程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pic>
        <p:nvPicPr>
          <p:cNvPr id="8" name="图片 7" descr="QQ截图20140610170918.jpg">
            <a:extLst>
              <a:ext uri="{FF2B5EF4-FFF2-40B4-BE49-F238E27FC236}">
                <a16:creationId xmlns:a16="http://schemas.microsoft.com/office/drawing/2014/main" id="{2465E0E0-2608-463E-B727-5CC208536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019675"/>
            <a:ext cx="29146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0">
            <a:extLst>
              <a:ext uri="{FF2B5EF4-FFF2-40B4-BE49-F238E27FC236}">
                <a16:creationId xmlns:a16="http://schemas.microsoft.com/office/drawing/2014/main" id="{C2A91CAE-11E5-411E-A25B-C6A79EA50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581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状态方程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pic>
        <p:nvPicPr>
          <p:cNvPr id="10" name="图片 9" descr="QQ截图20140610171038.jpg">
            <a:extLst>
              <a:ext uri="{FF2B5EF4-FFF2-40B4-BE49-F238E27FC236}">
                <a16:creationId xmlns:a16="http://schemas.microsoft.com/office/drawing/2014/main" id="{274471F8-F671-44BC-BF98-C593AD136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013325"/>
            <a:ext cx="48768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3" descr="QQ截图20140610171448.jpg">
            <a:extLst>
              <a:ext uri="{FF2B5EF4-FFF2-40B4-BE49-F238E27FC236}">
                <a16:creationId xmlns:a16="http://schemas.microsoft.com/office/drawing/2014/main" id="{36014EFB-EA55-42DA-A8A4-54A335EE4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87344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图片 4" descr="QQ截图20140610171546.jpg">
            <a:extLst>
              <a:ext uri="{FF2B5EF4-FFF2-40B4-BE49-F238E27FC236}">
                <a16:creationId xmlns:a16="http://schemas.microsoft.com/office/drawing/2014/main" id="{372F14A7-E9BD-4488-8061-1CF19DDA7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4249738"/>
            <a:ext cx="87820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9">
            <a:extLst>
              <a:ext uri="{FF2B5EF4-FFF2-40B4-BE49-F238E27FC236}">
                <a16:creationId xmlns:a16="http://schemas.microsoft.com/office/drawing/2014/main" id="{1019546E-EDC3-49D1-AB1F-1A46F6357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765175"/>
            <a:ext cx="3055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计数器的分类</a:t>
            </a:r>
          </a:p>
        </p:txBody>
      </p:sp>
      <p:sp>
        <p:nvSpPr>
          <p:cNvPr id="40964" name="Text Box 10">
            <a:extLst>
              <a:ext uri="{FF2B5EF4-FFF2-40B4-BE49-F238E27FC236}">
                <a16:creationId xmlns:a16="http://schemas.microsoft.com/office/drawing/2014/main" id="{FDF2E317-40F1-405A-8C05-C20CE5CC1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687513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</a:t>
            </a:r>
          </a:p>
        </p:txBody>
      </p:sp>
      <p:sp>
        <p:nvSpPr>
          <p:cNvPr id="160780" name="Text Box 12">
            <a:extLst>
              <a:ext uri="{FF2B5EF4-FFF2-40B4-BE49-F238E27FC236}">
                <a16:creationId xmlns:a16="http://schemas.microsoft.com/office/drawing/2014/main" id="{8023898E-7BBA-4461-86AE-2C5D737FB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3370263"/>
            <a:ext cx="157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按数值增减趋势</a:t>
            </a:r>
          </a:p>
        </p:txBody>
      </p:sp>
      <p:sp>
        <p:nvSpPr>
          <p:cNvPr id="160781" name="AutoShape 13">
            <a:extLst>
              <a:ext uri="{FF2B5EF4-FFF2-40B4-BE49-F238E27FC236}">
                <a16:creationId xmlns:a16="http://schemas.microsoft.com/office/drawing/2014/main" id="{CC057706-2ADD-47C5-BA38-B28D4BD2B91E}"/>
              </a:ext>
            </a:extLst>
          </p:cNvPr>
          <p:cNvSpPr>
            <a:spLocks/>
          </p:cNvSpPr>
          <p:nvPr/>
        </p:nvSpPr>
        <p:spPr bwMode="auto">
          <a:xfrm>
            <a:off x="1979613" y="4941888"/>
            <a:ext cx="312737" cy="1254125"/>
          </a:xfrm>
          <a:prstGeom prst="leftBrace">
            <a:avLst>
              <a:gd name="adj1" fmla="val 33418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782" name="Text Box 14">
            <a:extLst>
              <a:ext uri="{FF2B5EF4-FFF2-40B4-BE49-F238E27FC236}">
                <a16:creationId xmlns:a16="http://schemas.microsoft.com/office/drawing/2014/main" id="{AFE219E3-2763-4A06-AF86-2BBC02107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06738"/>
            <a:ext cx="368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加计数器 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 Counter</a:t>
            </a:r>
          </a:p>
        </p:txBody>
      </p:sp>
      <p:sp>
        <p:nvSpPr>
          <p:cNvPr id="160783" name="Text Box 15">
            <a:extLst>
              <a:ext uri="{FF2B5EF4-FFF2-40B4-BE49-F238E27FC236}">
                <a16:creationId xmlns:a16="http://schemas.microsoft.com/office/drawing/2014/main" id="{24F89B27-586E-4B03-AA0D-AB2600B59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3582988"/>
            <a:ext cx="351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减计数器 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Down Counter</a:t>
            </a:r>
          </a:p>
        </p:txBody>
      </p:sp>
      <p:sp>
        <p:nvSpPr>
          <p:cNvPr id="160784" name="Text Box 16">
            <a:extLst>
              <a:ext uri="{FF2B5EF4-FFF2-40B4-BE49-F238E27FC236}">
                <a16:creationId xmlns:a16="http://schemas.microsoft.com/office/drawing/2014/main" id="{6ADCB14F-A6B7-4B28-8E9F-9F45F4953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071938"/>
            <a:ext cx="586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可逆计数器 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Up/Down Counter</a:t>
            </a:r>
          </a:p>
        </p:txBody>
      </p:sp>
      <p:sp>
        <p:nvSpPr>
          <p:cNvPr id="160785" name="AutoShape 17">
            <a:extLst>
              <a:ext uri="{FF2B5EF4-FFF2-40B4-BE49-F238E27FC236}">
                <a16:creationId xmlns:a16="http://schemas.microsoft.com/office/drawing/2014/main" id="{B4740529-6E41-4301-9CD8-0D141DA6F3EF}"/>
              </a:ext>
            </a:extLst>
          </p:cNvPr>
          <p:cNvSpPr>
            <a:spLocks/>
          </p:cNvSpPr>
          <p:nvPr/>
        </p:nvSpPr>
        <p:spPr bwMode="auto">
          <a:xfrm>
            <a:off x="1852613" y="3195638"/>
            <a:ext cx="269875" cy="1265237"/>
          </a:xfrm>
          <a:prstGeom prst="leftBrace">
            <a:avLst>
              <a:gd name="adj1" fmla="val 39069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71" name="Text Box 19">
            <a:extLst>
              <a:ext uri="{FF2B5EF4-FFF2-40B4-BE49-F238E27FC236}">
                <a16:creationId xmlns:a16="http://schemas.microsoft.com/office/drawing/2014/main" id="{80FA14CC-DB9D-490A-9810-72287D513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1789113"/>
            <a:ext cx="1474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FF</a:t>
            </a: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状态更新时刻</a:t>
            </a:r>
          </a:p>
        </p:txBody>
      </p:sp>
      <p:sp>
        <p:nvSpPr>
          <p:cNvPr id="40972" name="Text Box 20">
            <a:extLst>
              <a:ext uri="{FF2B5EF4-FFF2-40B4-BE49-F238E27FC236}">
                <a16:creationId xmlns:a16="http://schemas.microsoft.com/office/drawing/2014/main" id="{23BADB51-2403-4F0A-92D7-B765E9297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2352675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异步</a:t>
            </a:r>
          </a:p>
        </p:txBody>
      </p:sp>
      <p:sp>
        <p:nvSpPr>
          <p:cNvPr id="40973" name="AutoShape 21">
            <a:extLst>
              <a:ext uri="{FF2B5EF4-FFF2-40B4-BE49-F238E27FC236}">
                <a16:creationId xmlns:a16="http://schemas.microsoft.com/office/drawing/2014/main" id="{EE0F9A5D-9B96-4850-BF9D-6ADB52838C8B}"/>
              </a:ext>
            </a:extLst>
          </p:cNvPr>
          <p:cNvSpPr>
            <a:spLocks/>
          </p:cNvSpPr>
          <p:nvPr/>
        </p:nvSpPr>
        <p:spPr bwMode="auto">
          <a:xfrm>
            <a:off x="1784350" y="1812925"/>
            <a:ext cx="268288" cy="871538"/>
          </a:xfrm>
          <a:prstGeom prst="leftBrace">
            <a:avLst>
              <a:gd name="adj1" fmla="val 27071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790" name="Text Box 22">
            <a:extLst>
              <a:ext uri="{FF2B5EF4-FFF2-40B4-BE49-F238E27FC236}">
                <a16:creationId xmlns:a16="http://schemas.microsoft.com/office/drawing/2014/main" id="{7926F037-EC61-4D1D-8770-2248E47D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1673225"/>
            <a:ext cx="568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FF</a:t>
            </a: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的状态同时更新，共用一个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</a:p>
        </p:txBody>
      </p:sp>
      <p:sp>
        <p:nvSpPr>
          <p:cNvPr id="160791" name="Text Box 23">
            <a:extLst>
              <a:ext uri="{FF2B5EF4-FFF2-40B4-BE49-F238E27FC236}">
                <a16:creationId xmlns:a16="http://schemas.microsoft.com/office/drawing/2014/main" id="{FB0AC1F7-48DF-4423-A070-782AAB7C4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2354263"/>
            <a:ext cx="607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FF</a:t>
            </a: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的状态不同时更新，不共用一个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</a:p>
        </p:txBody>
      </p:sp>
      <p:sp>
        <p:nvSpPr>
          <p:cNvPr id="160792" name="Text Box 24">
            <a:extLst>
              <a:ext uri="{FF2B5EF4-FFF2-40B4-BE49-F238E27FC236}">
                <a16:creationId xmlns:a16="http://schemas.microsoft.com/office/drawing/2014/main" id="{C587A181-62B8-4B6E-9EAF-F53BB004A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0663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按进位体制</a:t>
            </a:r>
          </a:p>
        </p:txBody>
      </p:sp>
      <p:sp>
        <p:nvSpPr>
          <p:cNvPr id="160793" name="Rectangle 25">
            <a:extLst>
              <a:ext uri="{FF2B5EF4-FFF2-40B4-BE49-F238E27FC236}">
                <a16:creationId xmlns:a16="http://schemas.microsoft.com/office/drawing/2014/main" id="{78C1BD98-5DFD-4C9C-A55F-941D7528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4840288"/>
            <a:ext cx="4433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二进制计数器 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Binary Counter</a:t>
            </a:r>
          </a:p>
        </p:txBody>
      </p:sp>
      <p:sp>
        <p:nvSpPr>
          <p:cNvPr id="160794" name="Rectangle 26">
            <a:extLst>
              <a:ext uri="{FF2B5EF4-FFF2-40B4-BE49-F238E27FC236}">
                <a16:creationId xmlns:a16="http://schemas.microsoft.com/office/drawing/2014/main" id="{CA3554D5-9366-413A-B8AA-B3D8C94D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5364163"/>
            <a:ext cx="503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十进制计数器 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 Counter</a:t>
            </a:r>
          </a:p>
        </p:txBody>
      </p:sp>
      <p:sp>
        <p:nvSpPr>
          <p:cNvPr id="160795" name="Rectangle 27">
            <a:extLst>
              <a:ext uri="{FF2B5EF4-FFF2-40B4-BE49-F238E27FC236}">
                <a16:creationId xmlns:a16="http://schemas.microsoft.com/office/drawing/2014/main" id="{5DD15DC4-87F7-4115-8BAB-FA128CB54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038" y="5859463"/>
            <a:ext cx="556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进制计数器 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Another Counter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6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6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4" grpId="0"/>
      <p:bldP spid="160780" grpId="0" autoUpdateAnimBg="0"/>
      <p:bldP spid="160781" grpId="0" animBg="1"/>
      <p:bldP spid="160782" grpId="0" autoUpdateAnimBg="0"/>
      <p:bldP spid="160783" grpId="0" autoUpdateAnimBg="0"/>
      <p:bldP spid="160784" grpId="0" autoUpdateAnimBg="0"/>
      <p:bldP spid="160785" grpId="0" animBg="1"/>
      <p:bldP spid="40971" grpId="0"/>
      <p:bldP spid="40972" grpId="0"/>
      <p:bldP spid="40973" grpId="0" animBg="1"/>
      <p:bldP spid="160790" grpId="0" autoUpdateAnimBg="0"/>
      <p:bldP spid="160791" grpId="0" autoUpdateAnimBg="0"/>
      <p:bldP spid="160792" grpId="0" autoUpdateAnimBg="0"/>
      <p:bldP spid="160793" grpId="0" autoUpdateAnimBg="0"/>
      <p:bldP spid="160794" grpId="0" autoUpdateAnimBg="0"/>
      <p:bldP spid="16079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3" descr="QQ截图20140610171907.jpg">
            <a:extLst>
              <a:ext uri="{FF2B5EF4-FFF2-40B4-BE49-F238E27FC236}">
                <a16:creationId xmlns:a16="http://schemas.microsoft.com/office/drawing/2014/main" id="{DE144637-C6EA-4DD8-985E-E362FEEB3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90"/>
          <a:stretch>
            <a:fillRect/>
          </a:stretch>
        </p:blipFill>
        <p:spPr bwMode="auto">
          <a:xfrm>
            <a:off x="2268538" y="188913"/>
            <a:ext cx="4181475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QQ截图20140610171940.jpg">
            <a:extLst>
              <a:ext uri="{FF2B5EF4-FFF2-40B4-BE49-F238E27FC236}">
                <a16:creationId xmlns:a16="http://schemas.microsoft.com/office/drawing/2014/main" id="{B08B4202-5E16-4331-ABD0-9654DFA06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01975"/>
            <a:ext cx="65436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9">
            <a:extLst>
              <a:ext uri="{FF2B5EF4-FFF2-40B4-BE49-F238E27FC236}">
                <a16:creationId xmlns:a16="http://schemas.microsoft.com/office/drawing/2014/main" id="{FE475487-4D12-4613-86DA-85915E93A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6985000" cy="636588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8421BCD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码异步十进制加法计数器</a:t>
            </a:r>
            <a:endParaRPr lang="en-US" altLang="zh-CN" sz="32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6867" name="图片 4" descr="QQ截图20140610172559.jpg">
            <a:extLst>
              <a:ext uri="{FF2B5EF4-FFF2-40B4-BE49-F238E27FC236}">
                <a16:creationId xmlns:a16="http://schemas.microsoft.com/office/drawing/2014/main" id="{DD505AB6-DC1D-4CBC-8948-3D3354E3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16113"/>
            <a:ext cx="87788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C4E7DFE-0CA2-451B-ABDC-48E9F748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60350"/>
            <a:ext cx="518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（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1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列写方程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4498B-D8B4-4A7E-B7BE-B233BA58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52513"/>
            <a:ext cx="518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1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时钟方程</a:t>
            </a:r>
          </a:p>
        </p:txBody>
      </p:sp>
      <p:pic>
        <p:nvPicPr>
          <p:cNvPr id="6" name="图片 5" descr="QQ截图20140610195627.jpg">
            <a:extLst>
              <a:ext uri="{FF2B5EF4-FFF2-40B4-BE49-F238E27FC236}">
                <a16:creationId xmlns:a16="http://schemas.microsoft.com/office/drawing/2014/main" id="{69A33976-938E-43A4-BA2F-79C8E1D8A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00213"/>
            <a:ext cx="71120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CCB4438D-8413-4C28-9B4A-1E3E2D881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429000"/>
            <a:ext cx="518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2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输出方程</a:t>
            </a:r>
          </a:p>
        </p:txBody>
      </p:sp>
      <p:pic>
        <p:nvPicPr>
          <p:cNvPr id="8" name="图片 7" descr="QQ截图20140610195744.jpg">
            <a:extLst>
              <a:ext uri="{FF2B5EF4-FFF2-40B4-BE49-F238E27FC236}">
                <a16:creationId xmlns:a16="http://schemas.microsoft.com/office/drawing/2014/main" id="{1A3F7DA8-77DB-4192-B8C4-15981D28D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860800"/>
            <a:ext cx="28813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BC43EAE3-4E45-4A7C-A5FB-99B19B8F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652963"/>
            <a:ext cx="518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3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驱动方程</a:t>
            </a:r>
          </a:p>
        </p:txBody>
      </p:sp>
      <p:pic>
        <p:nvPicPr>
          <p:cNvPr id="10" name="图片 9" descr="QQ截图20140610201038.jpg">
            <a:extLst>
              <a:ext uri="{FF2B5EF4-FFF2-40B4-BE49-F238E27FC236}">
                <a16:creationId xmlns:a16="http://schemas.microsoft.com/office/drawing/2014/main" id="{CA799299-7D2B-4C93-9CC8-53531B132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868863"/>
            <a:ext cx="25050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38563740-6A27-4A49-AC9A-9191026B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5184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（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2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状态方程</a:t>
            </a:r>
          </a:p>
        </p:txBody>
      </p:sp>
      <p:pic>
        <p:nvPicPr>
          <p:cNvPr id="5" name="图片 4" descr="QQ截图20140610201236.jpg">
            <a:extLst>
              <a:ext uri="{FF2B5EF4-FFF2-40B4-BE49-F238E27FC236}">
                <a16:creationId xmlns:a16="http://schemas.microsoft.com/office/drawing/2014/main" id="{3DBF2DCC-2ADC-4AA5-8A68-BEBAA09C1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60575"/>
            <a:ext cx="797877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140610201541.jpg">
            <a:extLst>
              <a:ext uri="{FF2B5EF4-FFF2-40B4-BE49-F238E27FC236}">
                <a16:creationId xmlns:a16="http://schemas.microsoft.com/office/drawing/2014/main" id="{E4127CC6-A426-4D8B-A011-8A57A0465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7523162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AFAFE8-A7DA-45D7-92AD-9B83C03FD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5184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（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3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状态表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3F4C0F2-0114-464B-B23E-805BEDBE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5183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（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4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时序图</a:t>
            </a:r>
          </a:p>
        </p:txBody>
      </p:sp>
      <p:pic>
        <p:nvPicPr>
          <p:cNvPr id="5" name="图片 4" descr="QQ截图20140610202009.jpg">
            <a:extLst>
              <a:ext uri="{FF2B5EF4-FFF2-40B4-BE49-F238E27FC236}">
                <a16:creationId xmlns:a16="http://schemas.microsoft.com/office/drawing/2014/main" id="{EDDA01E3-268B-4ED9-8588-6C96EBFF1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409700"/>
            <a:ext cx="6657975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206" name="Group 150">
            <a:extLst>
              <a:ext uri="{FF2B5EF4-FFF2-40B4-BE49-F238E27FC236}">
                <a16:creationId xmlns:a16="http://schemas.microsoft.com/office/drawing/2014/main" id="{B1D2D1A7-23B1-4E9F-81D3-D75906EC7739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1733550"/>
          <a:ext cx="8496300" cy="4300538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7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CP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脉冲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引入方式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型号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计数模式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清零方式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预置数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  式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09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同步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74161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位二进制加法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异步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低电平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同步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74HC161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位二进制加法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异步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低电平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同步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1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74HCT161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位二进制加法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异步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低电平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同步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1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74LS191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单时钟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位二进制可逆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无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异步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1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74LS193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双时钟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位二进制可逆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异步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高电平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异步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74160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十进制加法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异步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低电平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同步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1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74LS190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单时钟十进制可逆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无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异步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异步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74LS293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双时钟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位二进制加法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异步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无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1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74LS290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2-5-10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进制加法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异步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异步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049" name="Text Box 143">
            <a:extLst>
              <a:ext uri="{FF2B5EF4-FFF2-40B4-BE49-F238E27FC236}">
                <a16:creationId xmlns:a16="http://schemas.microsoft.com/office/drawing/2014/main" id="{BC27DF7E-DFCB-42A3-9A28-608B1C30C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125538"/>
            <a:ext cx="654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几种常用的集成电路计数器</a:t>
            </a:r>
          </a:p>
        </p:txBody>
      </p:sp>
      <p:sp>
        <p:nvSpPr>
          <p:cNvPr id="42050" name="Rectangle 8">
            <a:extLst>
              <a:ext uri="{FF2B5EF4-FFF2-40B4-BE49-F238E27FC236}">
                <a16:creationId xmlns:a16="http://schemas.microsoft.com/office/drawing/2014/main" id="{976117F5-6FF4-433C-A744-F95A63BF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60350"/>
            <a:ext cx="8964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9.4.3</a:t>
            </a:r>
            <a:r>
              <a:rPr kumimoji="1" lang="en-US" altLang="zh-CN" sz="36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36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中规模集成</a:t>
            </a:r>
            <a:r>
              <a:rPr kumimoji="1"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计数器的功能分析与扩展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AutoShape 4">
            <a:extLst>
              <a:ext uri="{FF2B5EF4-FFF2-40B4-BE49-F238E27FC236}">
                <a16:creationId xmlns:a16="http://schemas.microsoft.com/office/drawing/2014/main" id="{8553C5E1-CD2B-4E18-A3ED-6D8DDE099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2349500"/>
            <a:ext cx="7240588" cy="405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FB577213-6530-4A8D-A20D-79DBD302D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13787" cy="677862"/>
          </a:xfrm>
          <a:noFill/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000066"/>
                </a:solidFill>
              </a:rPr>
              <a:t>1.  </a:t>
            </a:r>
            <a:r>
              <a:rPr lang="zh-CN" altLang="en-US" sz="3200" b="1">
                <a:solidFill>
                  <a:srgbClr val="000066"/>
                </a:solidFill>
              </a:rPr>
              <a:t>异步加法制计数器</a:t>
            </a:r>
            <a:r>
              <a:rPr lang="en-US" altLang="zh-CN" sz="3200" b="1">
                <a:solidFill>
                  <a:srgbClr val="000066"/>
                </a:solidFill>
              </a:rPr>
              <a:t>——7490</a:t>
            </a:r>
            <a:r>
              <a:rPr lang="en-US" altLang="zh-CN">
                <a:solidFill>
                  <a:srgbClr val="000066"/>
                </a:solidFill>
              </a:rPr>
              <a:t> </a:t>
            </a:r>
            <a:r>
              <a:rPr lang="zh-CN" altLang="en-US" sz="3200" b="1">
                <a:solidFill>
                  <a:srgbClr val="000066"/>
                </a:solidFill>
              </a:rPr>
              <a:t>、</a:t>
            </a:r>
            <a:r>
              <a:rPr lang="en-US" altLang="zh-CN" sz="3200" b="1">
                <a:solidFill>
                  <a:srgbClr val="000066"/>
                </a:solidFill>
              </a:rPr>
              <a:t>74290 </a:t>
            </a:r>
          </a:p>
        </p:txBody>
      </p:sp>
      <p:graphicFrame>
        <p:nvGraphicFramePr>
          <p:cNvPr id="7170" name="Object 11">
            <a:extLst>
              <a:ext uri="{FF2B5EF4-FFF2-40B4-BE49-F238E27FC236}">
                <a16:creationId xmlns:a16="http://schemas.microsoft.com/office/drawing/2014/main" id="{BCDCA352-242D-40FF-AAF3-7C0D691ACF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4963" y="2687638"/>
          <a:ext cx="7110412" cy="279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图片" r:id="rId4" imgW="5181480" imgH="2019240" progId="Word.Picture.8">
                  <p:embed/>
                </p:oleObj>
              </mc:Choice>
              <mc:Fallback>
                <p:oleObj name="图片" r:id="rId4" imgW="5181480" imgH="201924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2687638"/>
                        <a:ext cx="7110412" cy="279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12">
            <a:extLst>
              <a:ext uri="{FF2B5EF4-FFF2-40B4-BE49-F238E27FC236}">
                <a16:creationId xmlns:a16="http://schemas.microsoft.com/office/drawing/2014/main" id="{D0310AC2-2B94-42E9-8622-C3919EA57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1482725"/>
            <a:ext cx="4133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7490</a:t>
            </a:r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的逻辑图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8B8DC2DB-2993-4C85-9A94-C0C7DBA5AAFD}"/>
              </a:ext>
            </a:extLst>
          </p:cNvPr>
          <p:cNvGrpSpPr>
            <a:grpSpLocks/>
          </p:cNvGrpSpPr>
          <p:nvPr/>
        </p:nvGrpSpPr>
        <p:grpSpPr bwMode="auto">
          <a:xfrm>
            <a:off x="477838" y="3817938"/>
            <a:ext cx="998537" cy="874712"/>
            <a:chOff x="214" y="2141"/>
            <a:chExt cx="629" cy="551"/>
          </a:xfrm>
        </p:grpSpPr>
        <p:sp>
          <p:nvSpPr>
            <p:cNvPr id="7183" name="AutoShape 14">
              <a:extLst>
                <a:ext uri="{FF2B5EF4-FFF2-40B4-BE49-F238E27FC236}">
                  <a16:creationId xmlns:a16="http://schemas.microsoft.com/office/drawing/2014/main" id="{705380D9-402C-40A4-A946-ADB3659CE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" y="2141"/>
              <a:ext cx="628" cy="551"/>
            </a:xfrm>
            <a:prstGeom prst="wedgeRoundRectCallout">
              <a:avLst>
                <a:gd name="adj1" fmla="val 92199"/>
                <a:gd name="adj2" fmla="val -43829"/>
                <a:gd name="adj3" fmla="val 16667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000">
                <a:solidFill>
                  <a:srgbClr val="000066"/>
                </a:solidFill>
                <a:ea typeface="黑体" panose="02010609060101010101" pitchFamily="49" charset="-122"/>
              </a:endParaRPr>
            </a:p>
          </p:txBody>
        </p:sp>
        <p:grpSp>
          <p:nvGrpSpPr>
            <p:cNvPr id="7184" name="Group 15">
              <a:extLst>
                <a:ext uri="{FF2B5EF4-FFF2-40B4-BE49-F238E27FC236}">
                  <a16:creationId xmlns:a16="http://schemas.microsoft.com/office/drawing/2014/main" id="{EBDDFA4C-2B51-460A-AEB1-D201CD7E82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" y="2141"/>
              <a:ext cx="628" cy="551"/>
              <a:chOff x="206" y="2941"/>
              <a:chExt cx="628" cy="551"/>
            </a:xfrm>
          </p:grpSpPr>
          <p:sp>
            <p:nvSpPr>
              <p:cNvPr id="7185" name="AutoShape 16">
                <a:extLst>
                  <a:ext uri="{FF2B5EF4-FFF2-40B4-BE49-F238E27FC236}">
                    <a16:creationId xmlns:a16="http://schemas.microsoft.com/office/drawing/2014/main" id="{B802CEBC-E690-41E9-A340-B22A49714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" y="2941"/>
                <a:ext cx="628" cy="551"/>
              </a:xfrm>
              <a:prstGeom prst="wedgeRoundRectCallout">
                <a:avLst>
                  <a:gd name="adj1" fmla="val 92199"/>
                  <a:gd name="adj2" fmla="val 43468"/>
                  <a:gd name="adj3" fmla="val 16667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2000">
                  <a:solidFill>
                    <a:srgbClr val="000066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7186" name="Text Box 17">
                <a:extLst>
                  <a:ext uri="{FF2B5EF4-FFF2-40B4-BE49-F238E27FC236}">
                    <a16:creationId xmlns:a16="http://schemas.microsoft.com/office/drawing/2014/main" id="{FB4E90CE-07E6-4711-BBC5-3C5617F441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" y="2992"/>
                <a:ext cx="602" cy="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zh-CN" altLang="en-US" sz="2400" b="1">
                    <a:solidFill>
                      <a:srgbClr val="000066"/>
                    </a:solidFill>
                    <a:latin typeface="黑体" panose="02010609060101010101" pitchFamily="49" charset="-122"/>
                  </a:rPr>
                  <a:t>时钟</a:t>
                </a:r>
                <a:r>
                  <a:rPr kumimoji="1" lang="zh-CN" altLang="zh-CN" sz="2400" b="1">
                    <a:solidFill>
                      <a:srgbClr val="000066"/>
                    </a:solidFill>
                    <a:latin typeface="黑体" panose="02010609060101010101" pitchFamily="49" charset="-122"/>
                  </a:rPr>
                  <a:t>输入端</a:t>
                </a:r>
                <a:endParaRPr kumimoji="1" lang="zh-CN" altLang="en-US" sz="2000">
                  <a:solidFill>
                    <a:srgbClr val="000066"/>
                  </a:solidFill>
                </a:endParaRPr>
              </a:p>
            </p:txBody>
          </p:sp>
        </p:grp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A7F256D6-B526-4F1F-84F8-356CC3B2CEAA}"/>
              </a:ext>
            </a:extLst>
          </p:cNvPr>
          <p:cNvGrpSpPr>
            <a:grpSpLocks/>
          </p:cNvGrpSpPr>
          <p:nvPr/>
        </p:nvGrpSpPr>
        <p:grpSpPr bwMode="auto">
          <a:xfrm>
            <a:off x="522288" y="2520950"/>
            <a:ext cx="996950" cy="874713"/>
            <a:chOff x="251" y="1324"/>
            <a:chExt cx="628" cy="551"/>
          </a:xfrm>
        </p:grpSpPr>
        <p:sp>
          <p:nvSpPr>
            <p:cNvPr id="7181" name="AutoShape 19">
              <a:extLst>
                <a:ext uri="{FF2B5EF4-FFF2-40B4-BE49-F238E27FC236}">
                  <a16:creationId xmlns:a16="http://schemas.microsoft.com/office/drawing/2014/main" id="{E6BBDA54-F08B-4F6F-B3D0-6E32E27C6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1324"/>
              <a:ext cx="628" cy="551"/>
            </a:xfrm>
            <a:prstGeom prst="wedgeRoundRectCallout">
              <a:avLst>
                <a:gd name="adj1" fmla="val 74523"/>
                <a:gd name="adj2" fmla="val -2088"/>
                <a:gd name="adj3" fmla="val 16667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000">
                <a:solidFill>
                  <a:srgbClr val="000066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7182" name="Text Box 20">
              <a:extLst>
                <a:ext uri="{FF2B5EF4-FFF2-40B4-BE49-F238E27FC236}">
                  <a16:creationId xmlns:a16="http://schemas.microsoft.com/office/drawing/2014/main" id="{82C46C67-AAF6-475D-BAFB-41E963721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" y="1366"/>
              <a:ext cx="6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直接置</a:t>
              </a:r>
              <a:r>
                <a:rPr kumimoji="1" lang="en-US" altLang="zh-CN" sz="24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  <a:r>
                <a:rPr kumimoji="1" lang="zh-CN" altLang="en-US" sz="24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端</a:t>
              </a:r>
              <a:endPara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</a:endParaRPr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3A8D2F78-915C-4354-B082-9DDD71DA3FCE}"/>
              </a:ext>
            </a:extLst>
          </p:cNvPr>
          <p:cNvGrpSpPr>
            <a:grpSpLocks/>
          </p:cNvGrpSpPr>
          <p:nvPr/>
        </p:nvGrpSpPr>
        <p:grpSpPr bwMode="auto">
          <a:xfrm>
            <a:off x="493713" y="4895850"/>
            <a:ext cx="996950" cy="874713"/>
            <a:chOff x="233" y="2820"/>
            <a:chExt cx="628" cy="551"/>
          </a:xfrm>
        </p:grpSpPr>
        <p:sp>
          <p:nvSpPr>
            <p:cNvPr id="7179" name="AutoShape 22">
              <a:extLst>
                <a:ext uri="{FF2B5EF4-FFF2-40B4-BE49-F238E27FC236}">
                  <a16:creationId xmlns:a16="http://schemas.microsoft.com/office/drawing/2014/main" id="{4E2718BE-ED7D-40B1-A6A8-A0F65623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2820"/>
              <a:ext cx="628" cy="551"/>
            </a:xfrm>
            <a:prstGeom prst="wedgeRoundRectCallout">
              <a:avLst>
                <a:gd name="adj1" fmla="val 74523"/>
                <a:gd name="adj2" fmla="val -20597"/>
                <a:gd name="adj3" fmla="val 16667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000">
                <a:solidFill>
                  <a:srgbClr val="000066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7180" name="Text Box 23">
              <a:extLst>
                <a:ext uri="{FF2B5EF4-FFF2-40B4-BE49-F238E27FC236}">
                  <a16:creationId xmlns:a16="http://schemas.microsoft.com/office/drawing/2014/main" id="{1948C8F2-1965-46A6-AE25-B8B5D0A51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" y="2862"/>
              <a:ext cx="6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66"/>
                  </a:solidFill>
                  <a:latin typeface="黑体" panose="02010609060101010101" pitchFamily="49" charset="-122"/>
                </a:rPr>
                <a:t>直接清零端</a:t>
              </a:r>
            </a:p>
          </p:txBody>
        </p:sp>
      </p:grpSp>
      <p:sp>
        <p:nvSpPr>
          <p:cNvPr id="186392" name="AutoShape 24">
            <a:extLst>
              <a:ext uri="{FF2B5EF4-FFF2-40B4-BE49-F238E27FC236}">
                <a16:creationId xmlns:a16="http://schemas.microsoft.com/office/drawing/2014/main" id="{9BD51ABE-867B-42F1-B16A-AFDED6CDB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5791200"/>
            <a:ext cx="1885950" cy="565150"/>
          </a:xfrm>
          <a:prstGeom prst="wedgeEllipseCallout">
            <a:avLst>
              <a:gd name="adj1" fmla="val 21130"/>
              <a:gd name="adj2" fmla="val -30338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tIns="72000" rIns="0" bIns="72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输出端</a:t>
            </a:r>
          </a:p>
        </p:txBody>
      </p:sp>
      <p:sp>
        <p:nvSpPr>
          <p:cNvPr id="186393" name="AutoShape 25">
            <a:extLst>
              <a:ext uri="{FF2B5EF4-FFF2-40B4-BE49-F238E27FC236}">
                <a16:creationId xmlns:a16="http://schemas.microsoft.com/office/drawing/2014/main" id="{FAE57D47-6130-4EAF-9075-96926FC2FBB3}"/>
              </a:ext>
            </a:extLst>
          </p:cNvPr>
          <p:cNvSpPr>
            <a:spLocks/>
          </p:cNvSpPr>
          <p:nvPr/>
        </p:nvSpPr>
        <p:spPr bwMode="auto">
          <a:xfrm rot="5400000">
            <a:off x="6089650" y="3108325"/>
            <a:ext cx="339725" cy="4968875"/>
          </a:xfrm>
          <a:prstGeom prst="rightBrace">
            <a:avLst>
              <a:gd name="adj1" fmla="val 121885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6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92" grpId="0" animBg="1" autoUpdateAnimBg="0"/>
      <p:bldP spid="1863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AutoShape 4">
            <a:extLst>
              <a:ext uri="{FF2B5EF4-FFF2-40B4-BE49-F238E27FC236}">
                <a16:creationId xmlns:a16="http://schemas.microsoft.com/office/drawing/2014/main" id="{32C89A6E-B2D4-49AF-997A-24BF23A78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3" y="1600200"/>
            <a:ext cx="7929562" cy="3708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4" name="Object 6">
            <a:extLst>
              <a:ext uri="{FF2B5EF4-FFF2-40B4-BE49-F238E27FC236}">
                <a16:creationId xmlns:a16="http://schemas.microsoft.com/office/drawing/2014/main" id="{6A86D325-9E03-4F15-82D1-4B791484F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288" y="1670050"/>
          <a:ext cx="7556500" cy="312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Picture2" r:id="rId3" imgW="5181480" imgH="2019240" progId="Word.Picture.8">
                  <p:embed/>
                </p:oleObj>
              </mc:Choice>
              <mc:Fallback>
                <p:oleObj name="Picture2" r:id="rId3" imgW="5181480" imgH="201924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670050"/>
                        <a:ext cx="7556500" cy="312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12">
            <a:extLst>
              <a:ext uri="{FF2B5EF4-FFF2-40B4-BE49-F238E27FC236}">
                <a16:creationId xmlns:a16="http://schemas.microsoft.com/office/drawing/2014/main" id="{ADF68AEE-D081-47CA-8CBC-96AA2C35D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92150"/>
            <a:ext cx="4133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7490</a:t>
            </a:r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的功能</a:t>
            </a:r>
          </a:p>
        </p:txBody>
      </p:sp>
      <p:sp>
        <p:nvSpPr>
          <p:cNvPr id="187405" name="Rectangle 13">
            <a:extLst>
              <a:ext uri="{FF2B5EF4-FFF2-40B4-BE49-F238E27FC236}">
                <a16:creationId xmlns:a16="http://schemas.microsoft.com/office/drawing/2014/main" id="{91E328F4-1CBF-4F0B-B2CD-203942C72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494338"/>
            <a:ext cx="34877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二进制计数器 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 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87406" name="Rectangle 14">
            <a:extLst>
              <a:ext uri="{FF2B5EF4-FFF2-40B4-BE49-F238E27FC236}">
                <a16:creationId xmlns:a16="http://schemas.microsoft.com/office/drawing/2014/main" id="{B653559B-6E30-460D-A8C9-ED73E2111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463" y="5494338"/>
            <a:ext cx="42433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五进制计数器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 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D 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C 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87407" name="Text Box 15">
            <a:extLst>
              <a:ext uri="{FF2B5EF4-FFF2-40B4-BE49-F238E27FC236}">
                <a16:creationId xmlns:a16="http://schemas.microsoft.com/office/drawing/2014/main" id="{72233EA4-8DC9-421F-AE26-C89AB2FCF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184308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000099"/>
                </a:solidFill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87408" name="Text Box 16">
            <a:extLst>
              <a:ext uri="{FF2B5EF4-FFF2-40B4-BE49-F238E27FC236}">
                <a16:creationId xmlns:a16="http://schemas.microsoft.com/office/drawing/2014/main" id="{0886B6A8-7939-4EB2-A1C2-E599CD29B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426561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ea typeface="黑体" panose="02010609060101010101" pitchFamily="49" charset="-122"/>
              </a:rPr>
              <a:t>0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015EC42A-E217-4CD3-A9B9-72B3B5AE483A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4025900"/>
            <a:ext cx="7493000" cy="1160463"/>
            <a:chOff x="504" y="2536"/>
            <a:chExt cx="4720" cy="731"/>
          </a:xfrm>
        </p:grpSpPr>
        <p:grpSp>
          <p:nvGrpSpPr>
            <p:cNvPr id="8215" name="Group 18">
              <a:extLst>
                <a:ext uri="{FF2B5EF4-FFF2-40B4-BE49-F238E27FC236}">
                  <a16:creationId xmlns:a16="http://schemas.microsoft.com/office/drawing/2014/main" id="{43B4DEC4-7495-4211-BDFA-777FBD8B4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" y="2935"/>
              <a:ext cx="2021" cy="332"/>
              <a:chOff x="3196" y="3229"/>
              <a:chExt cx="2021" cy="253"/>
            </a:xfrm>
          </p:grpSpPr>
          <p:sp>
            <p:nvSpPr>
              <p:cNvPr id="8224" name="Line 19">
                <a:extLst>
                  <a:ext uri="{FF2B5EF4-FFF2-40B4-BE49-F238E27FC236}">
                    <a16:creationId xmlns:a16="http://schemas.microsoft.com/office/drawing/2014/main" id="{4B0D76AD-9C82-4444-8019-044A484E3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6" y="3229"/>
                <a:ext cx="0" cy="227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5" name="Line 20">
                <a:extLst>
                  <a:ext uri="{FF2B5EF4-FFF2-40B4-BE49-F238E27FC236}">
                    <a16:creationId xmlns:a16="http://schemas.microsoft.com/office/drawing/2014/main" id="{8B57DCB0-D534-4C98-9D69-C1B05D75B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0" y="3255"/>
                <a:ext cx="0" cy="227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6" name="Line 21">
                <a:extLst>
                  <a:ext uri="{FF2B5EF4-FFF2-40B4-BE49-F238E27FC236}">
                    <a16:creationId xmlns:a16="http://schemas.microsoft.com/office/drawing/2014/main" id="{10D04257-1079-4F53-80F0-B43DB1C654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7" y="3246"/>
                <a:ext cx="0" cy="227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16" name="Group 22">
              <a:extLst>
                <a:ext uri="{FF2B5EF4-FFF2-40B4-BE49-F238E27FC236}">
                  <a16:creationId xmlns:a16="http://schemas.microsoft.com/office/drawing/2014/main" id="{0A1CA242-97A7-47F2-A647-3C48B6556D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" y="2536"/>
              <a:ext cx="1702" cy="716"/>
              <a:chOff x="497" y="2541"/>
              <a:chExt cx="1702" cy="716"/>
            </a:xfrm>
          </p:grpSpPr>
          <p:sp>
            <p:nvSpPr>
              <p:cNvPr id="8217" name="Line 23">
                <a:extLst>
                  <a:ext uri="{FF2B5EF4-FFF2-40B4-BE49-F238E27FC236}">
                    <a16:creationId xmlns:a16="http://schemas.microsoft.com/office/drawing/2014/main" id="{B4A2DAFF-5BF5-4BC5-B726-2AACDC473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6" y="3030"/>
                <a:ext cx="0" cy="227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218" name="Group 24">
                <a:extLst>
                  <a:ext uri="{FF2B5EF4-FFF2-40B4-BE49-F238E27FC236}">
                    <a16:creationId xmlns:a16="http://schemas.microsoft.com/office/drawing/2014/main" id="{AD7830C3-9B60-4E81-BCAF-3CF154A1C8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7" y="2541"/>
                <a:ext cx="1702" cy="536"/>
                <a:chOff x="515" y="2542"/>
                <a:chExt cx="1702" cy="536"/>
              </a:xfrm>
            </p:grpSpPr>
            <p:sp>
              <p:nvSpPr>
                <p:cNvPr id="8219" name="Line 25">
                  <a:extLst>
                    <a:ext uri="{FF2B5EF4-FFF2-40B4-BE49-F238E27FC236}">
                      <a16:creationId xmlns:a16="http://schemas.microsoft.com/office/drawing/2014/main" id="{8428949E-7BB5-48AD-A044-A6B7C11B3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5" y="2542"/>
                  <a:ext cx="0" cy="516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0" name="Line 26">
                  <a:extLst>
                    <a:ext uri="{FF2B5EF4-FFF2-40B4-BE49-F238E27FC236}">
                      <a16:creationId xmlns:a16="http://schemas.microsoft.com/office/drawing/2014/main" id="{A1B91F58-3E95-47A2-900A-9EA772AC94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6" y="2207"/>
                  <a:ext cx="0" cy="1644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1" name="Line 27">
                  <a:extLst>
                    <a:ext uri="{FF2B5EF4-FFF2-40B4-BE49-F238E27FC236}">
                      <a16:creationId xmlns:a16="http://schemas.microsoft.com/office/drawing/2014/main" id="{2CD4212E-37AE-44AB-BBEA-335702E800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74" y="2907"/>
                  <a:ext cx="0" cy="158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2" name="Line 28">
                  <a:extLst>
                    <a:ext uri="{FF2B5EF4-FFF2-40B4-BE49-F238E27FC236}">
                      <a16:creationId xmlns:a16="http://schemas.microsoft.com/office/drawing/2014/main" id="{19224FBF-51DB-4DBE-B7CF-91E5FAF6FC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697" y="2377"/>
                  <a:ext cx="0" cy="361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3" name="Oval 29">
                  <a:extLst>
                    <a:ext uri="{FF2B5EF4-FFF2-40B4-BE49-F238E27FC236}">
                      <a16:creationId xmlns:a16="http://schemas.microsoft.com/office/drawing/2014/main" id="{EA245996-C986-43E0-8FC9-276ED3C6E7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8" y="2994"/>
                  <a:ext cx="99" cy="8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sp>
        <p:nvSpPr>
          <p:cNvPr id="187422" name="Line 30">
            <a:extLst>
              <a:ext uri="{FF2B5EF4-FFF2-40B4-BE49-F238E27FC236}">
                <a16:creationId xmlns:a16="http://schemas.microsoft.com/office/drawing/2014/main" id="{466E06D1-C5D4-4879-B048-A4900FBC2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5350" y="4675188"/>
            <a:ext cx="0" cy="4857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1">
            <a:extLst>
              <a:ext uri="{FF2B5EF4-FFF2-40B4-BE49-F238E27FC236}">
                <a16:creationId xmlns:a16="http://schemas.microsoft.com/office/drawing/2014/main" id="{FC734550-1EE5-433D-AF2E-CB9FEE071CA4}"/>
              </a:ext>
            </a:extLst>
          </p:cNvPr>
          <p:cNvGrpSpPr>
            <a:grpSpLocks/>
          </p:cNvGrpSpPr>
          <p:nvPr/>
        </p:nvGrpSpPr>
        <p:grpSpPr bwMode="auto">
          <a:xfrm>
            <a:off x="1281113" y="4041775"/>
            <a:ext cx="7010400" cy="1143000"/>
            <a:chOff x="790" y="2547"/>
            <a:chExt cx="4416" cy="720"/>
          </a:xfrm>
        </p:grpSpPr>
        <p:sp>
          <p:nvSpPr>
            <p:cNvPr id="8211" name="Line 32">
              <a:extLst>
                <a:ext uri="{FF2B5EF4-FFF2-40B4-BE49-F238E27FC236}">
                  <a16:creationId xmlns:a16="http://schemas.microsoft.com/office/drawing/2014/main" id="{6CCC2F87-B872-45C1-92C2-467D1B482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" y="2547"/>
              <a:ext cx="317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33">
              <a:extLst>
                <a:ext uri="{FF2B5EF4-FFF2-40B4-BE49-F238E27FC236}">
                  <a16:creationId xmlns:a16="http://schemas.microsoft.com/office/drawing/2014/main" id="{5C08AB73-31BA-45DA-B196-FCBFBE975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1" y="2901"/>
              <a:ext cx="0" cy="3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34">
              <a:extLst>
                <a:ext uri="{FF2B5EF4-FFF2-40B4-BE49-F238E27FC236}">
                  <a16:creationId xmlns:a16="http://schemas.microsoft.com/office/drawing/2014/main" id="{27E4566D-5AA1-4CE8-B56F-664873D9D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2943"/>
              <a:ext cx="0" cy="30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35">
              <a:extLst>
                <a:ext uri="{FF2B5EF4-FFF2-40B4-BE49-F238E27FC236}">
                  <a16:creationId xmlns:a16="http://schemas.microsoft.com/office/drawing/2014/main" id="{96FFCBFD-AAA6-42C8-8F9F-5152641F4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" y="2935"/>
              <a:ext cx="0" cy="33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7428" name="Line 36">
            <a:extLst>
              <a:ext uri="{FF2B5EF4-FFF2-40B4-BE49-F238E27FC236}">
                <a16:creationId xmlns:a16="http://schemas.microsoft.com/office/drawing/2014/main" id="{444DF020-69A3-4B9B-84C4-6523E6945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7150" y="2927350"/>
            <a:ext cx="487363" cy="15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29" name="Line 37">
            <a:extLst>
              <a:ext uri="{FF2B5EF4-FFF2-40B4-BE49-F238E27FC236}">
                <a16:creationId xmlns:a16="http://schemas.microsoft.com/office/drawing/2014/main" id="{F08E3BE3-DC0B-41E6-977F-9D0ABD3B8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8575" y="2928938"/>
            <a:ext cx="487363" cy="15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8">
            <a:extLst>
              <a:ext uri="{FF2B5EF4-FFF2-40B4-BE49-F238E27FC236}">
                <a16:creationId xmlns:a16="http://schemas.microsoft.com/office/drawing/2014/main" id="{2682FC15-862A-40D6-870A-13F634CEDC2C}"/>
              </a:ext>
            </a:extLst>
          </p:cNvPr>
          <p:cNvGrpSpPr>
            <a:grpSpLocks/>
          </p:cNvGrpSpPr>
          <p:nvPr/>
        </p:nvGrpSpPr>
        <p:grpSpPr bwMode="auto">
          <a:xfrm>
            <a:off x="1239838" y="5943600"/>
            <a:ext cx="6346825" cy="731838"/>
            <a:chOff x="781" y="3744"/>
            <a:chExt cx="3998" cy="461"/>
          </a:xfrm>
        </p:grpSpPr>
        <p:sp>
          <p:nvSpPr>
            <p:cNvPr id="8207" name="Rectangle 39" descr="羊皮纸">
              <a:extLst>
                <a:ext uri="{FF2B5EF4-FFF2-40B4-BE49-F238E27FC236}">
                  <a16:creationId xmlns:a16="http://schemas.microsoft.com/office/drawing/2014/main" id="{7ABDA9C6-DF45-4B02-91AA-744E66648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" y="3911"/>
              <a:ext cx="3998" cy="29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8421BCD</a:t>
              </a:r>
              <a:r>
                <a:rPr lang="zh-CN" alt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码十进制计数器</a:t>
              </a:r>
              <a:r>
                <a:rPr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CP</a:t>
              </a:r>
              <a:r>
                <a:rPr lang="en-US" altLang="zh-CN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 Q</a:t>
              </a:r>
              <a:r>
                <a:rPr lang="en-US" altLang="zh-CN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D </a:t>
              </a:r>
              <a:r>
                <a:rPr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Q</a:t>
              </a:r>
              <a:r>
                <a:rPr lang="en-US" altLang="zh-CN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C </a:t>
              </a:r>
              <a:r>
                <a:rPr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Q</a:t>
              </a:r>
              <a:r>
                <a:rPr lang="en-US" altLang="zh-CN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B </a:t>
              </a:r>
              <a:r>
                <a:rPr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Q</a:t>
              </a:r>
              <a:r>
                <a:rPr lang="en-US" altLang="zh-CN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</a:p>
          </p:txBody>
        </p:sp>
        <p:grpSp>
          <p:nvGrpSpPr>
            <p:cNvPr id="8208" name="Group 40">
              <a:extLst>
                <a:ext uri="{FF2B5EF4-FFF2-40B4-BE49-F238E27FC236}">
                  <a16:creationId xmlns:a16="http://schemas.microsoft.com/office/drawing/2014/main" id="{B022D627-4D7A-4324-9B30-812626C8BD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1" y="3744"/>
              <a:ext cx="1150" cy="167"/>
              <a:chOff x="2426" y="3744"/>
              <a:chExt cx="1150" cy="167"/>
            </a:xfrm>
          </p:grpSpPr>
          <p:sp>
            <p:nvSpPr>
              <p:cNvPr id="8209" name="Line 41">
                <a:extLst>
                  <a:ext uri="{FF2B5EF4-FFF2-40B4-BE49-F238E27FC236}">
                    <a16:creationId xmlns:a16="http://schemas.microsoft.com/office/drawing/2014/main" id="{6F0C9F58-0826-4471-AA17-378016210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6" y="3744"/>
                <a:ext cx="166" cy="16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0" name="Line 42">
                <a:extLst>
                  <a:ext uri="{FF2B5EF4-FFF2-40B4-BE49-F238E27FC236}">
                    <a16:creationId xmlns:a16="http://schemas.microsoft.com/office/drawing/2014/main" id="{A35EAE24-E17C-4F31-B0D7-159BA201C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10" y="3745"/>
                <a:ext cx="166" cy="16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8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5" grpId="0" animBg="1" autoUpdateAnimBg="0"/>
      <p:bldP spid="187406" grpId="0" animBg="1" autoUpdateAnimBg="0"/>
      <p:bldP spid="187407" grpId="0" autoUpdateAnimBg="0"/>
      <p:bldP spid="18740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AutoShape 4">
            <a:extLst>
              <a:ext uri="{FF2B5EF4-FFF2-40B4-BE49-F238E27FC236}">
                <a16:creationId xmlns:a16="http://schemas.microsoft.com/office/drawing/2014/main" id="{B3C8AC29-DD8C-4AEC-9520-CF24C14D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763713"/>
            <a:ext cx="5037138" cy="3105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21" name="Rectangle 5">
            <a:extLst>
              <a:ext uri="{FF2B5EF4-FFF2-40B4-BE49-F238E27FC236}">
                <a16:creationId xmlns:a16="http://schemas.microsoft.com/office/drawing/2014/main" id="{62C992EC-221D-4A64-BCB3-EB2299872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338513"/>
            <a:ext cx="585788" cy="450850"/>
          </a:xfrm>
          <a:prstGeom prst="rect">
            <a:avLst/>
          </a:pr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22" name="Rectangle 6">
            <a:extLst>
              <a:ext uri="{FF2B5EF4-FFF2-40B4-BE49-F238E27FC236}">
                <a16:creationId xmlns:a16="http://schemas.microsoft.com/office/drawing/2014/main" id="{4975274F-A04C-4B42-B452-2B2B8404C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03463"/>
            <a:ext cx="765175" cy="45085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4878DB3A-A7A0-48FA-925C-4D49091E4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2303463"/>
            <a:ext cx="719137" cy="450850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AB265556-1AA7-4F0B-B4DF-3B3783DCC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2303463"/>
            <a:ext cx="765175" cy="45085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26" name="Rectangle 10">
            <a:extLst>
              <a:ext uri="{FF2B5EF4-FFF2-40B4-BE49-F238E27FC236}">
                <a16:creationId xmlns:a16="http://schemas.microsoft.com/office/drawing/2014/main" id="{C23C9049-7614-4B8E-BD63-9FF6526BD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2303463"/>
            <a:ext cx="719137" cy="450850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27" name="Rectangle 11">
            <a:extLst>
              <a:ext uri="{FF2B5EF4-FFF2-40B4-BE49-F238E27FC236}">
                <a16:creationId xmlns:a16="http://schemas.microsoft.com/office/drawing/2014/main" id="{8F109F56-B276-44EE-A4E8-2077ECCFC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663825"/>
            <a:ext cx="585788" cy="450850"/>
          </a:xfrm>
          <a:prstGeom prst="rect">
            <a:avLst/>
          </a:prstGeom>
          <a:solidFill>
            <a:srgbClr val="66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8" name="Object 12">
            <a:extLst>
              <a:ext uri="{FF2B5EF4-FFF2-40B4-BE49-F238E27FC236}">
                <a16:creationId xmlns:a16="http://schemas.microsoft.com/office/drawing/2014/main" id="{75C71172-9992-4D0B-8DF5-0CA91FA74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854200"/>
          <a:ext cx="4814887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Picture" r:id="rId4" imgW="1447920" imgH="809640" progId="Word.Picture.8">
                  <p:embed/>
                </p:oleObj>
              </mc:Choice>
              <mc:Fallback>
                <p:oleObj name="Picture" r:id="rId4" imgW="1447920" imgH="80964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54200"/>
                        <a:ext cx="4814887" cy="268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9" name="Text Box 13">
            <a:extLst>
              <a:ext uri="{FF2B5EF4-FFF2-40B4-BE49-F238E27FC236}">
                <a16:creationId xmlns:a16="http://schemas.microsoft.com/office/drawing/2014/main" id="{E05D20B7-D799-46CF-BCCF-3028B5E48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5" y="2079625"/>
            <a:ext cx="2565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时钟</a:t>
            </a:r>
            <a:r>
              <a:rPr kumimoji="1" lang="zh-CN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输入端</a:t>
            </a:r>
          </a:p>
        </p:txBody>
      </p:sp>
      <p:sp>
        <p:nvSpPr>
          <p:cNvPr id="188430" name="Text Box 14">
            <a:extLst>
              <a:ext uri="{FF2B5EF4-FFF2-40B4-BE49-F238E27FC236}">
                <a16:creationId xmlns:a16="http://schemas.microsoft.com/office/drawing/2014/main" id="{62AA61DF-9D32-4213-AEDE-705B93042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5" y="2768600"/>
            <a:ext cx="256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直接清零端</a:t>
            </a:r>
            <a:endParaRPr kumimoji="1" lang="zh-CN" altLang="zh-CN" sz="24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8431" name="Text Box 15">
            <a:extLst>
              <a:ext uri="{FF2B5EF4-FFF2-40B4-BE49-F238E27FC236}">
                <a16:creationId xmlns:a16="http://schemas.microsoft.com/office/drawing/2014/main" id="{A134DBCA-FA2D-42E6-9F65-8B13B06A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5" y="3384550"/>
            <a:ext cx="256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直接置</a:t>
            </a: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9FCD855E-C429-46C9-B8B6-FC16A5DAD193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1763713"/>
            <a:ext cx="5624513" cy="3194050"/>
            <a:chOff x="641" y="942"/>
            <a:chExt cx="3543" cy="2012"/>
          </a:xfrm>
        </p:grpSpPr>
        <p:sp>
          <p:nvSpPr>
            <p:cNvPr id="9254" name="AutoShape 17">
              <a:extLst>
                <a:ext uri="{FF2B5EF4-FFF2-40B4-BE49-F238E27FC236}">
                  <a16:creationId xmlns:a16="http://schemas.microsoft.com/office/drawing/2014/main" id="{3D4F60E0-E17C-41BB-A01D-8F6F65FFB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942"/>
              <a:ext cx="3431" cy="201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21" name="Object 18">
              <a:extLst>
                <a:ext uri="{FF2B5EF4-FFF2-40B4-BE49-F238E27FC236}">
                  <a16:creationId xmlns:a16="http://schemas.microsoft.com/office/drawing/2014/main" id="{68F43519-B8F7-4147-9396-5928E14D42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6" y="1083"/>
            <a:ext cx="2948" cy="1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6" name="Picture" r:id="rId6" imgW="1447920" imgH="809640" progId="Word.Picture.8">
                    <p:embed/>
                  </p:oleObj>
                </mc:Choice>
                <mc:Fallback>
                  <p:oleObj name="Picture" r:id="rId6" imgW="1447920" imgH="809640" progId="Word.Picture.8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1083"/>
                          <a:ext cx="2948" cy="1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8435" name="Line 19">
            <a:extLst>
              <a:ext uri="{FF2B5EF4-FFF2-40B4-BE49-F238E27FC236}">
                <a16:creationId xmlns:a16="http://schemas.microsoft.com/office/drawing/2014/main" id="{A1587EC8-F84E-49A8-A7A2-395D0905E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7463" y="2933700"/>
            <a:ext cx="487362" cy="15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36" name="Line 20">
            <a:extLst>
              <a:ext uri="{FF2B5EF4-FFF2-40B4-BE49-F238E27FC236}">
                <a16:creationId xmlns:a16="http://schemas.microsoft.com/office/drawing/2014/main" id="{E79CB52B-C7C6-438E-B592-9734D5AEB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1163" y="4598988"/>
            <a:ext cx="0" cy="3603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1">
            <a:extLst>
              <a:ext uri="{FF2B5EF4-FFF2-40B4-BE49-F238E27FC236}">
                <a16:creationId xmlns:a16="http://schemas.microsoft.com/office/drawing/2014/main" id="{6E163A04-D538-4738-876C-C8681087B55E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1763713"/>
            <a:ext cx="5624513" cy="3194050"/>
            <a:chOff x="641" y="942"/>
            <a:chExt cx="3543" cy="2012"/>
          </a:xfrm>
        </p:grpSpPr>
        <p:sp>
          <p:nvSpPr>
            <p:cNvPr id="9253" name="AutoShape 22">
              <a:extLst>
                <a:ext uri="{FF2B5EF4-FFF2-40B4-BE49-F238E27FC236}">
                  <a16:creationId xmlns:a16="http://schemas.microsoft.com/office/drawing/2014/main" id="{484CAF13-C40B-455E-83D6-61EE58FDE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942"/>
              <a:ext cx="3431" cy="201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20" name="Object 23">
              <a:extLst>
                <a:ext uri="{FF2B5EF4-FFF2-40B4-BE49-F238E27FC236}">
                  <a16:creationId xmlns:a16="http://schemas.microsoft.com/office/drawing/2014/main" id="{BBDDF4C8-CB05-4A34-8905-649B145AAA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6" y="1083"/>
            <a:ext cx="2948" cy="1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7" name="Picture" r:id="rId8" imgW="1447920" imgH="809640" progId="Word.Picture.8">
                    <p:embed/>
                  </p:oleObj>
                </mc:Choice>
                <mc:Fallback>
                  <p:oleObj name="Picture" r:id="rId8" imgW="1447920" imgH="809640" progId="Word.Picture.8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1083"/>
                          <a:ext cx="2948" cy="1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8440" name="Line 24">
            <a:extLst>
              <a:ext uri="{FF2B5EF4-FFF2-40B4-BE49-F238E27FC236}">
                <a16:creationId xmlns:a16="http://schemas.microsoft.com/office/drawing/2014/main" id="{7A72A69D-2C62-4622-8A6E-13A9D6D62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5238" y="3698875"/>
            <a:ext cx="487362" cy="15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1" name="Line 25">
            <a:extLst>
              <a:ext uri="{FF2B5EF4-FFF2-40B4-BE49-F238E27FC236}">
                <a16:creationId xmlns:a16="http://schemas.microsoft.com/office/drawing/2014/main" id="{682FD58A-E98B-4B37-AE88-BDB929780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4540250"/>
            <a:ext cx="0" cy="3603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2" name="Line 26">
            <a:extLst>
              <a:ext uri="{FF2B5EF4-FFF2-40B4-BE49-F238E27FC236}">
                <a16:creationId xmlns:a16="http://schemas.microsoft.com/office/drawing/2014/main" id="{C524F319-ABC0-4F5D-AA88-BD9891556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613" y="4540250"/>
            <a:ext cx="0" cy="3603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3" name="Line 27">
            <a:extLst>
              <a:ext uri="{FF2B5EF4-FFF2-40B4-BE49-F238E27FC236}">
                <a16:creationId xmlns:a16="http://schemas.microsoft.com/office/drawing/2014/main" id="{0C4BAD4D-D815-43A8-8518-DB53B71EC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1275" y="4540250"/>
            <a:ext cx="0" cy="3603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8">
            <a:extLst>
              <a:ext uri="{FF2B5EF4-FFF2-40B4-BE49-F238E27FC236}">
                <a16:creationId xmlns:a16="http://schemas.microsoft.com/office/drawing/2014/main" id="{9D874706-FD8B-4E92-86EA-81BB10879EF7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1763713"/>
            <a:ext cx="5624513" cy="3194050"/>
            <a:chOff x="641" y="942"/>
            <a:chExt cx="3543" cy="2012"/>
          </a:xfrm>
        </p:grpSpPr>
        <p:sp>
          <p:nvSpPr>
            <p:cNvPr id="9252" name="AutoShape 29">
              <a:extLst>
                <a:ext uri="{FF2B5EF4-FFF2-40B4-BE49-F238E27FC236}">
                  <a16:creationId xmlns:a16="http://schemas.microsoft.com/office/drawing/2014/main" id="{50213300-92A8-4F5A-8964-06110A6D7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942"/>
              <a:ext cx="3431" cy="201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19" name="Object 30">
              <a:extLst>
                <a:ext uri="{FF2B5EF4-FFF2-40B4-BE49-F238E27FC236}">
                  <a16:creationId xmlns:a16="http://schemas.microsoft.com/office/drawing/2014/main" id="{292C2BA6-F1D5-431C-AEE7-7F28EEA063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6" y="1083"/>
            <a:ext cx="2948" cy="1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8" name="Picture" r:id="rId9" imgW="1447920" imgH="809640" progId="Word.Picture.8">
                    <p:embed/>
                  </p:oleObj>
                </mc:Choice>
                <mc:Fallback>
                  <p:oleObj name="Picture" r:id="rId9" imgW="1447920" imgH="809640" progId="Word.Picture.8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1083"/>
                          <a:ext cx="2948" cy="1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8447" name="Line 31">
            <a:extLst>
              <a:ext uri="{FF2B5EF4-FFF2-40B4-BE49-F238E27FC236}">
                <a16:creationId xmlns:a16="http://schemas.microsoft.com/office/drawing/2014/main" id="{102F1DD3-2612-4FBA-BD92-38ADCA21E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8" y="3709988"/>
            <a:ext cx="0" cy="7762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8" name="Oval 32">
            <a:extLst>
              <a:ext uri="{FF2B5EF4-FFF2-40B4-BE49-F238E27FC236}">
                <a16:creationId xmlns:a16="http://schemas.microsoft.com/office/drawing/2014/main" id="{44C55E71-5303-4B4A-8C22-4481CA7C2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4400550"/>
            <a:ext cx="157163" cy="1333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49" name="Line 33">
            <a:extLst>
              <a:ext uri="{FF2B5EF4-FFF2-40B4-BE49-F238E27FC236}">
                <a16:creationId xmlns:a16="http://schemas.microsoft.com/office/drawing/2014/main" id="{D69C7A62-04EC-4674-870B-3E5F90489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9500" y="2933700"/>
            <a:ext cx="487363" cy="15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0" name="Line 34">
            <a:extLst>
              <a:ext uri="{FF2B5EF4-FFF2-40B4-BE49-F238E27FC236}">
                <a16:creationId xmlns:a16="http://schemas.microsoft.com/office/drawing/2014/main" id="{1B072F8E-C9CC-4F00-8E71-0814F25F3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1163" y="4554538"/>
            <a:ext cx="0" cy="3603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1" name="Line 35">
            <a:extLst>
              <a:ext uri="{FF2B5EF4-FFF2-40B4-BE49-F238E27FC236}">
                <a16:creationId xmlns:a16="http://schemas.microsoft.com/office/drawing/2014/main" id="{034D4297-45A0-4AD8-9050-871F4DBF7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4554538"/>
            <a:ext cx="0" cy="3603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2" name="Line 36">
            <a:extLst>
              <a:ext uri="{FF2B5EF4-FFF2-40B4-BE49-F238E27FC236}">
                <a16:creationId xmlns:a16="http://schemas.microsoft.com/office/drawing/2014/main" id="{6A502F8F-2029-4BC9-9EA6-D8D8DF4B6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4554538"/>
            <a:ext cx="0" cy="3603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3" name="Line 37">
            <a:extLst>
              <a:ext uri="{FF2B5EF4-FFF2-40B4-BE49-F238E27FC236}">
                <a16:creationId xmlns:a16="http://schemas.microsoft.com/office/drawing/2014/main" id="{1B7F64FC-4B15-4902-8488-056F8B318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1750" y="4554538"/>
            <a:ext cx="0" cy="3603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4" name="Rectangle 38">
            <a:extLst>
              <a:ext uri="{FF2B5EF4-FFF2-40B4-BE49-F238E27FC236}">
                <a16:creationId xmlns:a16="http://schemas.microsoft.com/office/drawing/2014/main" id="{510DEFA5-65DB-4B8E-BB63-0C165FE8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273675"/>
            <a:ext cx="21764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二进制计数器 </a:t>
            </a:r>
          </a:p>
        </p:txBody>
      </p:sp>
      <p:sp>
        <p:nvSpPr>
          <p:cNvPr id="188455" name="Rectangle 39">
            <a:extLst>
              <a:ext uri="{FF2B5EF4-FFF2-40B4-BE49-F238E27FC236}">
                <a16:creationId xmlns:a16="http://schemas.microsoft.com/office/drawing/2014/main" id="{17A5C0D1-210B-4B19-83EF-8C2F50B75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273675"/>
            <a:ext cx="21764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五进制计数器 </a:t>
            </a:r>
          </a:p>
        </p:txBody>
      </p:sp>
      <p:sp>
        <p:nvSpPr>
          <p:cNvPr id="188456" name="Rectangle 40">
            <a:extLst>
              <a:ext uri="{FF2B5EF4-FFF2-40B4-BE49-F238E27FC236}">
                <a16:creationId xmlns:a16="http://schemas.microsoft.com/office/drawing/2014/main" id="{E21076BA-8F11-4A53-A533-531690672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273675"/>
            <a:ext cx="21764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十进制计数器 </a:t>
            </a:r>
          </a:p>
        </p:txBody>
      </p:sp>
      <p:sp>
        <p:nvSpPr>
          <p:cNvPr id="188461" name="Line 45">
            <a:extLst>
              <a:ext uri="{FF2B5EF4-FFF2-40B4-BE49-F238E27FC236}">
                <a16:creationId xmlns:a16="http://schemas.microsoft.com/office/drawing/2014/main" id="{F5B0090A-169F-4B75-AB28-8691D2F3CEB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272507" y="3869531"/>
            <a:ext cx="0" cy="12239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8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8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8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8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18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18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18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18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1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18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18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1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1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500"/>
                                        <p:tgtEl>
                                          <p:spTgt spid="1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1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animBg="1"/>
      <p:bldP spid="188422" grpId="0" animBg="1"/>
      <p:bldP spid="188423" grpId="0" animBg="1"/>
      <p:bldP spid="188425" grpId="0" animBg="1"/>
      <p:bldP spid="188426" grpId="0" animBg="1"/>
      <p:bldP spid="188427" grpId="0" animBg="1"/>
      <p:bldP spid="188429" grpId="0" build="p" autoUpdateAnimBg="0"/>
      <p:bldP spid="188430" grpId="0" build="p" autoUpdateAnimBg="0"/>
      <p:bldP spid="188431" grpId="0" build="p" autoUpdateAnimBg="0"/>
      <p:bldP spid="188448" grpId="0" animBg="1"/>
      <p:bldP spid="188454" grpId="0" animBg="1" autoUpdateAnimBg="0"/>
      <p:bldP spid="188455" grpId="0" animBg="1" autoUpdateAnimBg="0"/>
      <p:bldP spid="18845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8" name="Object 6">
            <a:extLst>
              <a:ext uri="{FF2B5EF4-FFF2-40B4-BE49-F238E27FC236}">
                <a16:creationId xmlns:a16="http://schemas.microsoft.com/office/drawing/2014/main" id="{40D1290E-3F37-4BBA-84E5-209267A11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5084763"/>
          <a:ext cx="16256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5084763"/>
                        <a:ext cx="16256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8">
            <a:extLst>
              <a:ext uri="{FF2B5EF4-FFF2-40B4-BE49-F238E27FC236}">
                <a16:creationId xmlns:a16="http://schemas.microsoft.com/office/drawing/2014/main" id="{5AEC1817-FB82-494E-BA1F-CF021AAB9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0350"/>
            <a:ext cx="4524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9.4.1</a:t>
            </a:r>
            <a:r>
              <a:rPr kumimoji="1" lang="en-US" altLang="zh-CN" sz="36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二进制计数器</a:t>
            </a:r>
          </a:p>
        </p:txBody>
      </p:sp>
      <p:sp>
        <p:nvSpPr>
          <p:cNvPr id="161834" name="Rectangle 42">
            <a:extLst>
              <a:ext uri="{FF2B5EF4-FFF2-40B4-BE49-F238E27FC236}">
                <a16:creationId xmlns:a16="http://schemas.microsoft.com/office/drawing/2014/main" id="{C64519B8-4300-4443-9556-CA500E88E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51181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驱动方程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61835" name="Rectangle 43">
            <a:extLst>
              <a:ext uri="{FF2B5EF4-FFF2-40B4-BE49-F238E27FC236}">
                <a16:creationId xmlns:a16="http://schemas.microsoft.com/office/drawing/2014/main" id="{E645B5BF-2ED5-4307-82E2-766EE5F31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5656263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状态方程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161836" name="Object 44">
            <a:extLst>
              <a:ext uri="{FF2B5EF4-FFF2-40B4-BE49-F238E27FC236}">
                <a16:creationId xmlns:a16="http://schemas.microsoft.com/office/drawing/2014/main" id="{91338E39-EEA0-4B67-952A-89A2DD29B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5595938"/>
          <a:ext cx="1346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672840" imgH="279360" progId="Equation.3">
                  <p:embed/>
                </p:oleObj>
              </mc:Choice>
              <mc:Fallback>
                <p:oleObj name="Equation" r:id="rId5" imgW="672840" imgH="2793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595938"/>
                        <a:ext cx="1346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37" name="Object 45">
            <a:extLst>
              <a:ext uri="{FF2B5EF4-FFF2-40B4-BE49-F238E27FC236}">
                <a16:creationId xmlns:a16="http://schemas.microsoft.com/office/drawing/2014/main" id="{4CFF1154-627A-433B-B391-4DBAEF66F8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5589588"/>
          <a:ext cx="1346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672840" imgH="266400" progId="Equation.3">
                  <p:embed/>
                </p:oleObj>
              </mc:Choice>
              <mc:Fallback>
                <p:oleObj name="Equation" r:id="rId7" imgW="672840" imgH="2664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589588"/>
                        <a:ext cx="1346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38" name="Object 46">
            <a:extLst>
              <a:ext uri="{FF2B5EF4-FFF2-40B4-BE49-F238E27FC236}">
                <a16:creationId xmlns:a16="http://schemas.microsoft.com/office/drawing/2014/main" id="{96F350A0-FC28-413B-9F11-A7AAFFCDC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5583238"/>
          <a:ext cx="13462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9" imgW="672840" imgH="266400" progId="Equation.3">
                  <p:embed/>
                </p:oleObj>
              </mc:Choice>
              <mc:Fallback>
                <p:oleObj name="Equation" r:id="rId9" imgW="672840" imgH="2664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583238"/>
                        <a:ext cx="13462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39" name="Rectangle 47">
            <a:extLst>
              <a:ext uri="{FF2B5EF4-FFF2-40B4-BE49-F238E27FC236}">
                <a16:creationId xmlns:a16="http://schemas.microsoft.com/office/drawing/2014/main" id="{966F1682-5D13-4776-A042-F55D05037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36613"/>
            <a:ext cx="583247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 </a:t>
            </a: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异步二进制加法计数器</a:t>
            </a:r>
            <a:endParaRPr lang="en-US" altLang="zh-CN" sz="28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6" name="图片 45" descr="QQ截图20140609214029.jpg">
            <a:extLst>
              <a:ext uri="{FF2B5EF4-FFF2-40B4-BE49-F238E27FC236}">
                <a16:creationId xmlns:a16="http://schemas.microsoft.com/office/drawing/2014/main" id="{2FAC49B4-8292-4E66-9650-A8F21C525D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73723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2">
            <a:extLst>
              <a:ext uri="{FF2B5EF4-FFF2-40B4-BE49-F238E27FC236}">
                <a16:creationId xmlns:a16="http://schemas.microsoft.com/office/drawing/2014/main" id="{21A2D033-B161-466C-9523-FE5306EC3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479925"/>
            <a:ext cx="1570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时钟方程</a:t>
            </a: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C9798CE7-0AB2-44F5-88D6-833EFA454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483100"/>
          <a:ext cx="13446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2" imgW="622080" imgH="228600" progId="Equation.DSMT4">
                  <p:embed/>
                </p:oleObj>
              </mc:Choice>
              <mc:Fallback>
                <p:oleObj name="Equation" r:id="rId12" imgW="622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483100"/>
                        <a:ext cx="13446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7">
            <a:extLst>
              <a:ext uri="{FF2B5EF4-FFF2-40B4-BE49-F238E27FC236}">
                <a16:creationId xmlns:a16="http://schemas.microsoft.com/office/drawing/2014/main" id="{158AC587-161B-4AB1-87BD-7589D5456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4437063"/>
          <a:ext cx="12334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4" imgW="571320" imgH="241200" progId="Equation.DSMT4">
                  <p:embed/>
                </p:oleObj>
              </mc:Choice>
              <mc:Fallback>
                <p:oleObj name="Equation" r:id="rId14" imgW="571320" imgH="2412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437063"/>
                        <a:ext cx="12334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8">
            <a:extLst>
              <a:ext uri="{FF2B5EF4-FFF2-40B4-BE49-F238E27FC236}">
                <a16:creationId xmlns:a16="http://schemas.microsoft.com/office/drawing/2014/main" id="{E5C9BDCB-C490-4C8A-9CC9-D0DD35440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4437063"/>
          <a:ext cx="12366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16" imgW="583920" imgH="241200" progId="Equation.DSMT4">
                  <p:embed/>
                </p:oleObj>
              </mc:Choice>
              <mc:Fallback>
                <p:oleObj name="Equation" r:id="rId16" imgW="583920" imgH="2412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437063"/>
                        <a:ext cx="12366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9">
            <a:extLst>
              <a:ext uri="{FF2B5EF4-FFF2-40B4-BE49-F238E27FC236}">
                <a16:creationId xmlns:a16="http://schemas.microsoft.com/office/drawing/2014/main" id="{2E119824-9163-4560-ABCF-2ECBC449D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6588" y="4437063"/>
          <a:ext cx="1270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8" imgW="583920" imgH="241200" progId="Equation.DSMT4">
                  <p:embed/>
                </p:oleObj>
              </mc:Choice>
              <mc:Fallback>
                <p:oleObj name="Equation" r:id="rId18" imgW="583920" imgH="2412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4437063"/>
                        <a:ext cx="1270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0">
            <a:extLst>
              <a:ext uri="{FF2B5EF4-FFF2-40B4-BE49-F238E27FC236}">
                <a16:creationId xmlns:a16="http://schemas.microsoft.com/office/drawing/2014/main" id="{23A1682A-9CE8-46A9-AC18-A5342F649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8388" y="5562600"/>
          <a:ext cx="1330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20" imgW="634680" imgH="266400" progId="Equation.DSMT4">
                  <p:embed/>
                </p:oleObj>
              </mc:Choice>
              <mc:Fallback>
                <p:oleObj name="Equation" r:id="rId20" imgW="634680" imgH="2664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388" y="5562600"/>
                        <a:ext cx="13303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16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16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16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34" grpId="0" autoUpdateAnimBg="0"/>
      <p:bldP spid="161835" grpId="0" autoUpdateAnimBg="0"/>
      <p:bldP spid="161839" grpId="0" autoUpdateAnimBg="0"/>
      <p:bldP spid="4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>
            <a:extLst>
              <a:ext uri="{FF2B5EF4-FFF2-40B4-BE49-F238E27FC236}">
                <a16:creationId xmlns:a16="http://schemas.microsoft.com/office/drawing/2014/main" id="{B2F31050-9AD6-4A67-92A1-6386051FA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619125"/>
            <a:ext cx="2414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74LS90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的功能表</a:t>
            </a:r>
          </a:p>
        </p:txBody>
      </p:sp>
      <p:grpSp>
        <p:nvGrpSpPr>
          <p:cNvPr id="43011" name="Group 7">
            <a:extLst>
              <a:ext uri="{FF2B5EF4-FFF2-40B4-BE49-F238E27FC236}">
                <a16:creationId xmlns:a16="http://schemas.microsoft.com/office/drawing/2014/main" id="{283ED99D-A512-40FE-84F5-EB5750F47754}"/>
              </a:ext>
            </a:extLst>
          </p:cNvPr>
          <p:cNvGrpSpPr>
            <a:grpSpLocks/>
          </p:cNvGrpSpPr>
          <p:nvPr/>
        </p:nvGrpSpPr>
        <p:grpSpPr bwMode="auto">
          <a:xfrm>
            <a:off x="1230313" y="1235075"/>
            <a:ext cx="6396037" cy="3870325"/>
            <a:chOff x="977" y="1253"/>
            <a:chExt cx="4029" cy="2438"/>
          </a:xfrm>
        </p:grpSpPr>
        <p:sp>
          <p:nvSpPr>
            <p:cNvPr id="43026" name="Rectangle 8">
              <a:extLst>
                <a:ext uri="{FF2B5EF4-FFF2-40B4-BE49-F238E27FC236}">
                  <a16:creationId xmlns:a16="http://schemas.microsoft.com/office/drawing/2014/main" id="{C6CEAF50-AC5D-40D5-B35E-1809C1ADB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1281"/>
              <a:ext cx="4025" cy="24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27" name="Rectangle 9">
              <a:extLst>
                <a:ext uri="{FF2B5EF4-FFF2-40B4-BE49-F238E27FC236}">
                  <a16:creationId xmlns:a16="http://schemas.microsoft.com/office/drawing/2014/main" id="{6D1BEA79-98A9-457C-A185-1661DE927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3237"/>
              <a:ext cx="1359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计    数</a:t>
              </a:r>
              <a:endPara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28" name="Rectangle 10">
              <a:extLst>
                <a:ext uri="{FF2B5EF4-FFF2-40B4-BE49-F238E27FC236}">
                  <a16:creationId xmlns:a16="http://schemas.microsoft.com/office/drawing/2014/main" id="{1E8C9141-0A6B-4B58-A202-BAFE51F93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3237"/>
              <a:ext cx="650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4400" b="1">
                <a:solidFill>
                  <a:srgbClr val="000066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3029" name="Rectangle 11">
              <a:extLst>
                <a:ext uri="{FF2B5EF4-FFF2-40B4-BE49-F238E27FC236}">
                  <a16:creationId xmlns:a16="http://schemas.microsoft.com/office/drawing/2014/main" id="{528BA5D8-EB30-4095-875B-701119DB5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3237"/>
              <a:ext cx="503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30" name="Rectangle 12">
              <a:extLst>
                <a:ext uri="{FF2B5EF4-FFF2-40B4-BE49-F238E27FC236}">
                  <a16:creationId xmlns:a16="http://schemas.microsoft.com/office/drawing/2014/main" id="{40349811-A2A7-49B6-89F4-889F2FB9E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3237"/>
              <a:ext cx="50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31" name="Rectangle 13">
              <a:extLst>
                <a:ext uri="{FF2B5EF4-FFF2-40B4-BE49-F238E27FC236}">
                  <a16:creationId xmlns:a16="http://schemas.microsoft.com/office/drawing/2014/main" id="{171050CD-2A9B-4291-8F4D-BDB3DCD04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3237"/>
              <a:ext cx="503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32" name="Rectangle 14">
              <a:extLst>
                <a:ext uri="{FF2B5EF4-FFF2-40B4-BE49-F238E27FC236}">
                  <a16:creationId xmlns:a16="http://schemas.microsoft.com/office/drawing/2014/main" id="{AD84AB18-9620-4DF3-BBD8-7FC6E7BA9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3237"/>
              <a:ext cx="50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33" name="Rectangle 15">
              <a:extLst>
                <a:ext uri="{FF2B5EF4-FFF2-40B4-BE49-F238E27FC236}">
                  <a16:creationId xmlns:a16="http://schemas.microsoft.com/office/drawing/2014/main" id="{C59FD6B6-F9B3-4A13-8E06-415F4CFB6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2982"/>
              <a:ext cx="1359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计    数</a:t>
              </a:r>
              <a:endPara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34" name="Rectangle 16">
              <a:extLst>
                <a:ext uri="{FF2B5EF4-FFF2-40B4-BE49-F238E27FC236}">
                  <a16:creationId xmlns:a16="http://schemas.microsoft.com/office/drawing/2014/main" id="{1EA76A56-0E25-44E9-915B-BA81DFB12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2982"/>
              <a:ext cx="650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4400" b="1">
                <a:solidFill>
                  <a:srgbClr val="000066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3035" name="Rectangle 17">
              <a:extLst>
                <a:ext uri="{FF2B5EF4-FFF2-40B4-BE49-F238E27FC236}">
                  <a16:creationId xmlns:a16="http://schemas.microsoft.com/office/drawing/2014/main" id="{CC8A453A-4F79-4DC6-BC1E-3E4A57D13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2982"/>
              <a:ext cx="503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36" name="Rectangle 18">
              <a:extLst>
                <a:ext uri="{FF2B5EF4-FFF2-40B4-BE49-F238E27FC236}">
                  <a16:creationId xmlns:a16="http://schemas.microsoft.com/office/drawing/2014/main" id="{B9E1B92E-B42B-4B9D-BC0B-D301C6D2F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2982"/>
              <a:ext cx="50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37" name="Rectangle 19">
              <a:extLst>
                <a:ext uri="{FF2B5EF4-FFF2-40B4-BE49-F238E27FC236}">
                  <a16:creationId xmlns:a16="http://schemas.microsoft.com/office/drawing/2014/main" id="{3913DF08-1B7E-4DF3-8036-26D4F3C34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2982"/>
              <a:ext cx="503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38" name="Rectangle 20">
              <a:extLst>
                <a:ext uri="{FF2B5EF4-FFF2-40B4-BE49-F238E27FC236}">
                  <a16:creationId xmlns:a16="http://schemas.microsoft.com/office/drawing/2014/main" id="{E3819DF2-06DC-4BB4-8371-3463A8057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2982"/>
              <a:ext cx="50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39" name="Rectangle 21">
              <a:extLst>
                <a:ext uri="{FF2B5EF4-FFF2-40B4-BE49-F238E27FC236}">
                  <a16:creationId xmlns:a16="http://schemas.microsoft.com/office/drawing/2014/main" id="{D609A193-E9A8-4073-871C-1041500DE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670"/>
              <a:ext cx="1359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计    数</a:t>
              </a:r>
              <a:endPara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40" name="Rectangle 22">
              <a:extLst>
                <a:ext uri="{FF2B5EF4-FFF2-40B4-BE49-F238E27FC236}">
                  <a16:creationId xmlns:a16="http://schemas.microsoft.com/office/drawing/2014/main" id="{90AA0BB2-C935-4AD3-8830-387893F5A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2670"/>
              <a:ext cx="650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4400" b="1">
                <a:solidFill>
                  <a:srgbClr val="000066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3041" name="Rectangle 23">
              <a:extLst>
                <a:ext uri="{FF2B5EF4-FFF2-40B4-BE49-F238E27FC236}">
                  <a16:creationId xmlns:a16="http://schemas.microsoft.com/office/drawing/2014/main" id="{4C8E2727-5516-48F6-9307-EEA35ED22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2670"/>
              <a:ext cx="503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42" name="Rectangle 24">
              <a:extLst>
                <a:ext uri="{FF2B5EF4-FFF2-40B4-BE49-F238E27FC236}">
                  <a16:creationId xmlns:a16="http://schemas.microsoft.com/office/drawing/2014/main" id="{D72A3F5A-504F-4C87-A008-89FDF2FB0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2670"/>
              <a:ext cx="50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43" name="Rectangle 25">
              <a:extLst>
                <a:ext uri="{FF2B5EF4-FFF2-40B4-BE49-F238E27FC236}">
                  <a16:creationId xmlns:a16="http://schemas.microsoft.com/office/drawing/2014/main" id="{905699F8-3239-4CEF-B808-941DFA673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2670"/>
              <a:ext cx="503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44" name="Rectangle 26">
              <a:extLst>
                <a:ext uri="{FF2B5EF4-FFF2-40B4-BE49-F238E27FC236}">
                  <a16:creationId xmlns:a16="http://schemas.microsoft.com/office/drawing/2014/main" id="{2745F6E3-0340-4097-9A5C-C1652B49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" y="2670"/>
              <a:ext cx="50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45" name="Rectangle 27">
              <a:extLst>
                <a:ext uri="{FF2B5EF4-FFF2-40B4-BE49-F238E27FC236}">
                  <a16:creationId xmlns:a16="http://schemas.microsoft.com/office/drawing/2014/main" id="{3594A077-E90B-4985-8664-3B5B9A826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358"/>
              <a:ext cx="1359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计    数</a:t>
              </a:r>
              <a:endPara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46" name="Rectangle 28">
              <a:extLst>
                <a:ext uri="{FF2B5EF4-FFF2-40B4-BE49-F238E27FC236}">
                  <a16:creationId xmlns:a16="http://schemas.microsoft.com/office/drawing/2014/main" id="{45D558CA-7EA4-464B-B168-F7B6BE80C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2358"/>
              <a:ext cx="650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4400" b="1">
                <a:solidFill>
                  <a:srgbClr val="000066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3047" name="Rectangle 29">
              <a:extLst>
                <a:ext uri="{FF2B5EF4-FFF2-40B4-BE49-F238E27FC236}">
                  <a16:creationId xmlns:a16="http://schemas.microsoft.com/office/drawing/2014/main" id="{24F0FB23-165D-4007-B5BD-8AAE0C131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2358"/>
              <a:ext cx="503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48" name="Rectangle 30">
              <a:extLst>
                <a:ext uri="{FF2B5EF4-FFF2-40B4-BE49-F238E27FC236}">
                  <a16:creationId xmlns:a16="http://schemas.microsoft.com/office/drawing/2014/main" id="{570C9FD2-7AA9-4E80-AF1B-9041BDFAD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2358"/>
              <a:ext cx="50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49" name="Rectangle 31">
              <a:extLst>
                <a:ext uri="{FF2B5EF4-FFF2-40B4-BE49-F238E27FC236}">
                  <a16:creationId xmlns:a16="http://schemas.microsoft.com/office/drawing/2014/main" id="{75E00868-30BF-43BF-AD3D-6AA753979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2358"/>
              <a:ext cx="503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50" name="Rectangle 32">
              <a:extLst>
                <a:ext uri="{FF2B5EF4-FFF2-40B4-BE49-F238E27FC236}">
                  <a16:creationId xmlns:a16="http://schemas.microsoft.com/office/drawing/2014/main" id="{DA1718D7-D573-48A1-B027-25E296A7F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" y="2358"/>
              <a:ext cx="50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51" name="Rectangle 33">
              <a:extLst>
                <a:ext uri="{FF2B5EF4-FFF2-40B4-BE49-F238E27FC236}">
                  <a16:creationId xmlns:a16="http://schemas.microsoft.com/office/drawing/2014/main" id="{8462C9C3-620E-4525-89DB-BB716F308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212"/>
              <a:ext cx="34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52" name="Rectangle 34">
              <a:extLst>
                <a:ext uri="{FF2B5EF4-FFF2-40B4-BE49-F238E27FC236}">
                  <a16:creationId xmlns:a16="http://schemas.microsoft.com/office/drawing/2014/main" id="{CF3CA63A-2936-4452-9001-E7D2DC6F5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212"/>
              <a:ext cx="34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53" name="Rectangle 35">
              <a:extLst>
                <a:ext uri="{FF2B5EF4-FFF2-40B4-BE49-F238E27FC236}">
                  <a16:creationId xmlns:a16="http://schemas.microsoft.com/office/drawing/2014/main" id="{B22FDD97-3A08-4F46-8512-D194171EA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2212"/>
              <a:ext cx="34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54" name="Rectangle 36">
              <a:extLst>
                <a:ext uri="{FF2B5EF4-FFF2-40B4-BE49-F238E27FC236}">
                  <a16:creationId xmlns:a16="http://schemas.microsoft.com/office/drawing/2014/main" id="{AD20A5B1-C869-4065-BDE3-3758CF6C0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217"/>
              <a:ext cx="33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55" name="Rectangle 37">
              <a:extLst>
                <a:ext uri="{FF2B5EF4-FFF2-40B4-BE49-F238E27FC236}">
                  <a16:creationId xmlns:a16="http://schemas.microsoft.com/office/drawing/2014/main" id="{4C1A7266-EAF5-4845-94EF-89324D86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2212"/>
              <a:ext cx="6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56" name="Rectangle 38">
              <a:extLst>
                <a:ext uri="{FF2B5EF4-FFF2-40B4-BE49-F238E27FC236}">
                  <a16:creationId xmlns:a16="http://schemas.microsoft.com/office/drawing/2014/main" id="{F0384372-0C6E-4B86-B552-487E15FB4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2212"/>
              <a:ext cx="5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57" name="Rectangle 39">
              <a:extLst>
                <a:ext uri="{FF2B5EF4-FFF2-40B4-BE49-F238E27FC236}">
                  <a16:creationId xmlns:a16="http://schemas.microsoft.com/office/drawing/2014/main" id="{BD9C60A1-C0D9-4368-9681-5534496FA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2212"/>
              <a:ext cx="50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58" name="Rectangle 40">
              <a:extLst>
                <a:ext uri="{FF2B5EF4-FFF2-40B4-BE49-F238E27FC236}">
                  <a16:creationId xmlns:a16="http://schemas.microsoft.com/office/drawing/2014/main" id="{0D560508-86C3-4957-AD4E-F250171E6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2212"/>
              <a:ext cx="5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59" name="Rectangle 41">
              <a:extLst>
                <a:ext uri="{FF2B5EF4-FFF2-40B4-BE49-F238E27FC236}">
                  <a16:creationId xmlns:a16="http://schemas.microsoft.com/office/drawing/2014/main" id="{0620DD95-055F-4A23-9348-DCA3A0810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2212"/>
              <a:ext cx="50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60" name="Rectangle 42">
              <a:extLst>
                <a:ext uri="{FF2B5EF4-FFF2-40B4-BE49-F238E27FC236}">
                  <a16:creationId xmlns:a16="http://schemas.microsoft.com/office/drawing/2014/main" id="{190DA9B0-E37F-4D7F-B866-D5731347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1962"/>
              <a:ext cx="34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61" name="Rectangle 43">
              <a:extLst>
                <a:ext uri="{FF2B5EF4-FFF2-40B4-BE49-F238E27FC236}">
                  <a16:creationId xmlns:a16="http://schemas.microsoft.com/office/drawing/2014/main" id="{FDBA1BBC-81A6-4A3F-84D3-A89B9EFCB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62"/>
              <a:ext cx="34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62" name="Rectangle 44">
              <a:extLst>
                <a:ext uri="{FF2B5EF4-FFF2-40B4-BE49-F238E27FC236}">
                  <a16:creationId xmlns:a16="http://schemas.microsoft.com/office/drawing/2014/main" id="{1F12EC7A-DF95-4401-A071-600484417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962"/>
              <a:ext cx="34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63" name="Rectangle 45">
              <a:extLst>
                <a:ext uri="{FF2B5EF4-FFF2-40B4-BE49-F238E27FC236}">
                  <a16:creationId xmlns:a16="http://schemas.microsoft.com/office/drawing/2014/main" id="{41F4E5B9-FFDD-4F99-906A-C9056234C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967"/>
              <a:ext cx="33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64" name="Rectangle 46">
              <a:extLst>
                <a:ext uri="{FF2B5EF4-FFF2-40B4-BE49-F238E27FC236}">
                  <a16:creationId xmlns:a16="http://schemas.microsoft.com/office/drawing/2014/main" id="{FAAD5C97-0D18-4626-8D1A-E445BAF48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1962"/>
              <a:ext cx="6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65" name="Rectangle 47">
              <a:extLst>
                <a:ext uri="{FF2B5EF4-FFF2-40B4-BE49-F238E27FC236}">
                  <a16:creationId xmlns:a16="http://schemas.microsoft.com/office/drawing/2014/main" id="{2F419BF9-F508-4DA9-B947-88AA87EC1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962"/>
              <a:ext cx="5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66" name="Rectangle 48">
              <a:extLst>
                <a:ext uri="{FF2B5EF4-FFF2-40B4-BE49-F238E27FC236}">
                  <a16:creationId xmlns:a16="http://schemas.microsoft.com/office/drawing/2014/main" id="{E6A9F81F-0459-44AD-B59C-E8C339EBE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962"/>
              <a:ext cx="50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67" name="Rectangle 49">
              <a:extLst>
                <a:ext uri="{FF2B5EF4-FFF2-40B4-BE49-F238E27FC236}">
                  <a16:creationId xmlns:a16="http://schemas.microsoft.com/office/drawing/2014/main" id="{E1CDE01B-99B2-4855-99B2-3D5E4A553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1962"/>
              <a:ext cx="5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68" name="Rectangle 50">
              <a:extLst>
                <a:ext uri="{FF2B5EF4-FFF2-40B4-BE49-F238E27FC236}">
                  <a16:creationId xmlns:a16="http://schemas.microsoft.com/office/drawing/2014/main" id="{A80DE7F4-2CDF-431E-BB31-B0FAAB2DF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1962"/>
              <a:ext cx="50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69" name="Rectangle 51">
              <a:extLst>
                <a:ext uri="{FF2B5EF4-FFF2-40B4-BE49-F238E27FC236}">
                  <a16:creationId xmlns:a16="http://schemas.microsoft.com/office/drawing/2014/main" id="{AA7E38B1-3E1F-4085-92EB-4FFE90EB5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1705"/>
              <a:ext cx="34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70" name="Rectangle 52">
              <a:extLst>
                <a:ext uri="{FF2B5EF4-FFF2-40B4-BE49-F238E27FC236}">
                  <a16:creationId xmlns:a16="http://schemas.microsoft.com/office/drawing/2014/main" id="{0C794F8F-F128-4C1F-AD9A-D44578437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705"/>
              <a:ext cx="34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71" name="Rectangle 53">
              <a:extLst>
                <a:ext uri="{FF2B5EF4-FFF2-40B4-BE49-F238E27FC236}">
                  <a16:creationId xmlns:a16="http://schemas.microsoft.com/office/drawing/2014/main" id="{3E8846CA-6CC6-4CAA-8E56-C1DFC37C1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705"/>
              <a:ext cx="34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72" name="Rectangle 54">
              <a:extLst>
                <a:ext uri="{FF2B5EF4-FFF2-40B4-BE49-F238E27FC236}">
                  <a16:creationId xmlns:a16="http://schemas.microsoft.com/office/drawing/2014/main" id="{41DD513D-D3D6-403F-9DFE-F947210E0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710"/>
              <a:ext cx="33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73" name="Rectangle 55">
              <a:extLst>
                <a:ext uri="{FF2B5EF4-FFF2-40B4-BE49-F238E27FC236}">
                  <a16:creationId xmlns:a16="http://schemas.microsoft.com/office/drawing/2014/main" id="{1B23E1ED-57D9-4D4B-A527-1D9C48F87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1705"/>
              <a:ext cx="6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74" name="Rectangle 56">
              <a:extLst>
                <a:ext uri="{FF2B5EF4-FFF2-40B4-BE49-F238E27FC236}">
                  <a16:creationId xmlns:a16="http://schemas.microsoft.com/office/drawing/2014/main" id="{1153B583-4E97-4CE1-8E62-194E7CE2B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705"/>
              <a:ext cx="5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75" name="Rectangle 57">
              <a:extLst>
                <a:ext uri="{FF2B5EF4-FFF2-40B4-BE49-F238E27FC236}">
                  <a16:creationId xmlns:a16="http://schemas.microsoft.com/office/drawing/2014/main" id="{01EAD2D2-2454-4F90-9B80-926DD756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705"/>
              <a:ext cx="50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76" name="Rectangle 58">
              <a:extLst>
                <a:ext uri="{FF2B5EF4-FFF2-40B4-BE49-F238E27FC236}">
                  <a16:creationId xmlns:a16="http://schemas.microsoft.com/office/drawing/2014/main" id="{A183715D-264E-4B66-85F3-1A81999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1705"/>
              <a:ext cx="5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77" name="Rectangle 59">
              <a:extLst>
                <a:ext uri="{FF2B5EF4-FFF2-40B4-BE49-F238E27FC236}">
                  <a16:creationId xmlns:a16="http://schemas.microsoft.com/office/drawing/2014/main" id="{4689709B-E3A1-4D69-8E14-B79295BBD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1705"/>
              <a:ext cx="50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78" name="Rectangle 60">
              <a:extLst>
                <a:ext uri="{FF2B5EF4-FFF2-40B4-BE49-F238E27FC236}">
                  <a16:creationId xmlns:a16="http://schemas.microsoft.com/office/drawing/2014/main" id="{AF019E07-4887-47A9-ACE5-764A28F34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1465"/>
              <a:ext cx="34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b="1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79" name="Rectangle 61">
              <a:extLst>
                <a:ext uri="{FF2B5EF4-FFF2-40B4-BE49-F238E27FC236}">
                  <a16:creationId xmlns:a16="http://schemas.microsoft.com/office/drawing/2014/main" id="{5C5A555E-8557-4122-BFBC-FB60F712C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465"/>
              <a:ext cx="34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b="1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80" name="Rectangle 62">
              <a:extLst>
                <a:ext uri="{FF2B5EF4-FFF2-40B4-BE49-F238E27FC236}">
                  <a16:creationId xmlns:a16="http://schemas.microsoft.com/office/drawing/2014/main" id="{AA47D028-B8D0-46BB-81DF-1F488A59B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465"/>
              <a:ext cx="34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b="1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81" name="Rectangle 63">
              <a:extLst>
                <a:ext uri="{FF2B5EF4-FFF2-40B4-BE49-F238E27FC236}">
                  <a16:creationId xmlns:a16="http://schemas.microsoft.com/office/drawing/2014/main" id="{1485C4F4-AD14-4BAE-A072-FAD8A7121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465"/>
              <a:ext cx="33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b="1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82" name="Rectangle 64">
              <a:extLst>
                <a:ext uri="{FF2B5EF4-FFF2-40B4-BE49-F238E27FC236}">
                  <a16:creationId xmlns:a16="http://schemas.microsoft.com/office/drawing/2014/main" id="{5D397ABC-DA6E-4879-B9D5-13F39282C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1465"/>
              <a:ext cx="6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CP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83" name="Rectangle 65">
              <a:extLst>
                <a:ext uri="{FF2B5EF4-FFF2-40B4-BE49-F238E27FC236}">
                  <a16:creationId xmlns:a16="http://schemas.microsoft.com/office/drawing/2014/main" id="{5FA7DAD2-7E35-4AAD-A4D1-B5222A053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465"/>
              <a:ext cx="5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b="1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9(2)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84" name="Rectangle 66">
              <a:extLst>
                <a:ext uri="{FF2B5EF4-FFF2-40B4-BE49-F238E27FC236}">
                  <a16:creationId xmlns:a16="http://schemas.microsoft.com/office/drawing/2014/main" id="{3092CD4D-608F-4FAA-9A9B-AE3BD2FF4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465"/>
              <a:ext cx="50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b="1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9(1)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85" name="Rectangle 67">
              <a:extLst>
                <a:ext uri="{FF2B5EF4-FFF2-40B4-BE49-F238E27FC236}">
                  <a16:creationId xmlns:a16="http://schemas.microsoft.com/office/drawing/2014/main" id="{32A6CDF2-AE48-47F9-8453-4F34185BE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1465"/>
              <a:ext cx="5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b="1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0(2)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86" name="Rectangle 68">
              <a:extLst>
                <a:ext uri="{FF2B5EF4-FFF2-40B4-BE49-F238E27FC236}">
                  <a16:creationId xmlns:a16="http://schemas.microsoft.com/office/drawing/2014/main" id="{1A7BE96E-DB92-46AA-91BF-2216A9CD1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1465"/>
              <a:ext cx="50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b="1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0(1)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87" name="Rectangle 69">
              <a:extLst>
                <a:ext uri="{FF2B5EF4-FFF2-40B4-BE49-F238E27FC236}">
                  <a16:creationId xmlns:a16="http://schemas.microsoft.com/office/drawing/2014/main" id="{A8074F2A-11FF-4D92-A42D-859061754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1283"/>
              <a:ext cx="13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输  出</a:t>
              </a:r>
              <a:endPara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88" name="Rectangle 70">
              <a:extLst>
                <a:ext uri="{FF2B5EF4-FFF2-40B4-BE49-F238E27FC236}">
                  <a16:creationId xmlns:a16="http://schemas.microsoft.com/office/drawing/2014/main" id="{19CF54E2-2B1F-408D-BDB6-75B9189A9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1283"/>
              <a:ext cx="6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时钟</a:t>
              </a:r>
              <a:endPara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89" name="Rectangle 71">
              <a:extLst>
                <a:ext uri="{FF2B5EF4-FFF2-40B4-BE49-F238E27FC236}">
                  <a16:creationId xmlns:a16="http://schemas.microsoft.com/office/drawing/2014/main" id="{A0CB0575-17FC-44EC-AA05-2734AEA39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283"/>
              <a:ext cx="100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置位输入</a:t>
              </a:r>
              <a:endPara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90" name="Rectangle 72">
              <a:extLst>
                <a:ext uri="{FF2B5EF4-FFF2-40B4-BE49-F238E27FC236}">
                  <a16:creationId xmlns:a16="http://schemas.microsoft.com/office/drawing/2014/main" id="{71161716-F120-43A9-8BF8-125913A6B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1283"/>
              <a:ext cx="100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复位输入</a:t>
              </a:r>
              <a:endPara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91" name="Line 73">
              <a:extLst>
                <a:ext uri="{FF2B5EF4-FFF2-40B4-BE49-F238E27FC236}">
                  <a16:creationId xmlns:a16="http://schemas.microsoft.com/office/drawing/2014/main" id="{176BC21C-3FB6-46C3-A01D-2C709DB4D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" y="1283"/>
              <a:ext cx="4019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2" name="Line 74">
              <a:extLst>
                <a:ext uri="{FF2B5EF4-FFF2-40B4-BE49-F238E27FC236}">
                  <a16:creationId xmlns:a16="http://schemas.microsoft.com/office/drawing/2014/main" id="{5B8B8265-8830-4EAE-9360-F6935F63A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678"/>
              <a:ext cx="4019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3" name="Line 75">
              <a:extLst>
                <a:ext uri="{FF2B5EF4-FFF2-40B4-BE49-F238E27FC236}">
                  <a16:creationId xmlns:a16="http://schemas.microsoft.com/office/drawing/2014/main" id="{F5C0E916-D5FE-49F7-A5F1-F5F937D63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" y="1283"/>
              <a:ext cx="0" cy="240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4" name="Line 76">
              <a:extLst>
                <a:ext uri="{FF2B5EF4-FFF2-40B4-BE49-F238E27FC236}">
                  <a16:creationId xmlns:a16="http://schemas.microsoft.com/office/drawing/2014/main" id="{55E736F4-4220-4DDD-A724-654EE3E31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0" y="1283"/>
              <a:ext cx="0" cy="240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5" name="Line 77">
              <a:extLst>
                <a:ext uri="{FF2B5EF4-FFF2-40B4-BE49-F238E27FC236}">
                  <a16:creationId xmlns:a16="http://schemas.microsoft.com/office/drawing/2014/main" id="{42162581-D691-48B0-88F6-C58F75A4B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" y="1494"/>
              <a:ext cx="401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6" name="Line 78">
              <a:extLst>
                <a:ext uri="{FF2B5EF4-FFF2-40B4-BE49-F238E27FC236}">
                  <a16:creationId xmlns:a16="http://schemas.microsoft.com/office/drawing/2014/main" id="{3B652357-0CAB-4E2E-A070-A3760EACA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283"/>
              <a:ext cx="0" cy="238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7" name="Line 79">
              <a:extLst>
                <a:ext uri="{FF2B5EF4-FFF2-40B4-BE49-F238E27FC236}">
                  <a16:creationId xmlns:a16="http://schemas.microsoft.com/office/drawing/2014/main" id="{A3A73066-63C7-479A-BFE7-4B4F81744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1253"/>
              <a:ext cx="0" cy="243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8" name="Line 80">
              <a:extLst>
                <a:ext uri="{FF2B5EF4-FFF2-40B4-BE49-F238E27FC236}">
                  <a16:creationId xmlns:a16="http://schemas.microsoft.com/office/drawing/2014/main" id="{BEE2671C-2A52-4E3E-8199-0DF92FD60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281"/>
              <a:ext cx="0" cy="238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9" name="Line 81">
              <a:extLst>
                <a:ext uri="{FF2B5EF4-FFF2-40B4-BE49-F238E27FC236}">
                  <a16:creationId xmlns:a16="http://schemas.microsoft.com/office/drawing/2014/main" id="{E84C1B8C-2F89-4D0A-B32E-A746FEC30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" y="1706"/>
              <a:ext cx="401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0" name="Line 82">
              <a:extLst>
                <a:ext uri="{FF2B5EF4-FFF2-40B4-BE49-F238E27FC236}">
                  <a16:creationId xmlns:a16="http://schemas.microsoft.com/office/drawing/2014/main" id="{9DA275FA-8C69-442F-B743-6C431BB2B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494"/>
              <a:ext cx="0" cy="216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1" name="Line 83">
              <a:extLst>
                <a:ext uri="{FF2B5EF4-FFF2-40B4-BE49-F238E27FC236}">
                  <a16:creationId xmlns:a16="http://schemas.microsoft.com/office/drawing/2014/main" id="{95A4BCB4-ABA1-4473-9B77-E9DF6A229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7" y="1508"/>
              <a:ext cx="0" cy="215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102" name="Group 84">
              <a:extLst>
                <a:ext uri="{FF2B5EF4-FFF2-40B4-BE49-F238E27FC236}">
                  <a16:creationId xmlns:a16="http://schemas.microsoft.com/office/drawing/2014/main" id="{ABC05311-2143-42F9-A9AD-2812414F0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" y="2472"/>
              <a:ext cx="329" cy="170"/>
              <a:chOff x="0" y="2840"/>
              <a:chExt cx="941" cy="596"/>
            </a:xfrm>
          </p:grpSpPr>
          <p:sp>
            <p:nvSpPr>
              <p:cNvPr id="43121" name="AutoShape 85">
                <a:extLst>
                  <a:ext uri="{FF2B5EF4-FFF2-40B4-BE49-F238E27FC236}">
                    <a16:creationId xmlns:a16="http://schemas.microsoft.com/office/drawing/2014/main" id="{6E9183B1-7D53-42A1-85A7-7AA0EDECE5C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0" y="2840"/>
                <a:ext cx="941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2" name="Freeform 86">
                <a:extLst>
                  <a:ext uri="{FF2B5EF4-FFF2-40B4-BE49-F238E27FC236}">
                    <a16:creationId xmlns:a16="http://schemas.microsoft.com/office/drawing/2014/main" id="{14D47B19-8768-46BE-9EB8-E1F8AC414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" y="2999"/>
                <a:ext cx="154" cy="327"/>
              </a:xfrm>
              <a:custGeom>
                <a:avLst/>
                <a:gdLst>
                  <a:gd name="T0" fmla="*/ 0 w 102"/>
                  <a:gd name="T1" fmla="*/ 0 h 323"/>
                  <a:gd name="T2" fmla="*/ 2760 w 102"/>
                  <a:gd name="T3" fmla="*/ 0 h 323"/>
                  <a:gd name="T4" fmla="*/ 1372 w 102"/>
                  <a:gd name="T5" fmla="*/ 355 h 323"/>
                  <a:gd name="T6" fmla="*/ 0 w 102"/>
                  <a:gd name="T7" fmla="*/ 0 h 32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"/>
                  <a:gd name="T13" fmla="*/ 0 h 323"/>
                  <a:gd name="T14" fmla="*/ 102 w 102"/>
                  <a:gd name="T15" fmla="*/ 323 h 32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" h="323">
                    <a:moveTo>
                      <a:pt x="0" y="0"/>
                    </a:moveTo>
                    <a:lnTo>
                      <a:pt x="102" y="0"/>
                    </a:lnTo>
                    <a:lnTo>
                      <a:pt x="51" y="3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3" name="Line 87">
                <a:extLst>
                  <a:ext uri="{FF2B5EF4-FFF2-40B4-BE49-F238E27FC236}">
                    <a16:creationId xmlns:a16="http://schemas.microsoft.com/office/drawing/2014/main" id="{361B1646-36EC-4D82-AD10-83CF1465B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" y="2892"/>
                <a:ext cx="2" cy="522"/>
              </a:xfrm>
              <a:prstGeom prst="line">
                <a:avLst/>
              </a:prstGeom>
              <a:noFill/>
              <a:ln w="539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4" name="Line 88">
                <a:extLst>
                  <a:ext uri="{FF2B5EF4-FFF2-40B4-BE49-F238E27FC236}">
                    <a16:creationId xmlns:a16="http://schemas.microsoft.com/office/drawing/2014/main" id="{321EBA61-351C-4B6B-897F-409069C47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" y="2869"/>
                <a:ext cx="290" cy="1"/>
              </a:xfrm>
              <a:prstGeom prst="line">
                <a:avLst/>
              </a:prstGeom>
              <a:noFill/>
              <a:ln w="539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5" name="Line 89">
                <a:extLst>
                  <a:ext uri="{FF2B5EF4-FFF2-40B4-BE49-F238E27FC236}">
                    <a16:creationId xmlns:a16="http://schemas.microsoft.com/office/drawing/2014/main" id="{4CCA976D-346F-4A67-ABCA-811E05AB0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7" y="3425"/>
                <a:ext cx="284" cy="1"/>
              </a:xfrm>
              <a:prstGeom prst="line">
                <a:avLst/>
              </a:prstGeom>
              <a:noFill/>
              <a:ln w="539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103" name="Group 90">
              <a:extLst>
                <a:ext uri="{FF2B5EF4-FFF2-40B4-BE49-F238E27FC236}">
                  <a16:creationId xmlns:a16="http://schemas.microsoft.com/office/drawing/2014/main" id="{F19B45DE-6F20-4469-82FD-87504397D3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" y="2784"/>
              <a:ext cx="329" cy="170"/>
              <a:chOff x="0" y="2840"/>
              <a:chExt cx="941" cy="596"/>
            </a:xfrm>
          </p:grpSpPr>
          <p:sp>
            <p:nvSpPr>
              <p:cNvPr id="43116" name="AutoShape 91">
                <a:extLst>
                  <a:ext uri="{FF2B5EF4-FFF2-40B4-BE49-F238E27FC236}">
                    <a16:creationId xmlns:a16="http://schemas.microsoft.com/office/drawing/2014/main" id="{617C93B2-AD68-4286-8B31-D7D566EFC09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0" y="2840"/>
                <a:ext cx="941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7" name="Freeform 92">
                <a:extLst>
                  <a:ext uri="{FF2B5EF4-FFF2-40B4-BE49-F238E27FC236}">
                    <a16:creationId xmlns:a16="http://schemas.microsoft.com/office/drawing/2014/main" id="{B9D2BC51-A119-4500-B16D-419DFC856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" y="2999"/>
                <a:ext cx="154" cy="327"/>
              </a:xfrm>
              <a:custGeom>
                <a:avLst/>
                <a:gdLst>
                  <a:gd name="T0" fmla="*/ 0 w 102"/>
                  <a:gd name="T1" fmla="*/ 0 h 323"/>
                  <a:gd name="T2" fmla="*/ 2760 w 102"/>
                  <a:gd name="T3" fmla="*/ 0 h 323"/>
                  <a:gd name="T4" fmla="*/ 1372 w 102"/>
                  <a:gd name="T5" fmla="*/ 355 h 323"/>
                  <a:gd name="T6" fmla="*/ 0 w 102"/>
                  <a:gd name="T7" fmla="*/ 0 h 32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"/>
                  <a:gd name="T13" fmla="*/ 0 h 323"/>
                  <a:gd name="T14" fmla="*/ 102 w 102"/>
                  <a:gd name="T15" fmla="*/ 323 h 32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" h="323">
                    <a:moveTo>
                      <a:pt x="0" y="0"/>
                    </a:moveTo>
                    <a:lnTo>
                      <a:pt x="102" y="0"/>
                    </a:lnTo>
                    <a:lnTo>
                      <a:pt x="51" y="3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8" name="Line 93">
                <a:extLst>
                  <a:ext uri="{FF2B5EF4-FFF2-40B4-BE49-F238E27FC236}">
                    <a16:creationId xmlns:a16="http://schemas.microsoft.com/office/drawing/2014/main" id="{65AFC210-3FA3-4333-A88F-209570E4C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" y="2892"/>
                <a:ext cx="2" cy="522"/>
              </a:xfrm>
              <a:prstGeom prst="line">
                <a:avLst/>
              </a:prstGeom>
              <a:noFill/>
              <a:ln w="539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9" name="Line 94">
                <a:extLst>
                  <a:ext uri="{FF2B5EF4-FFF2-40B4-BE49-F238E27FC236}">
                    <a16:creationId xmlns:a16="http://schemas.microsoft.com/office/drawing/2014/main" id="{05D6F6FF-4A50-4E1A-8AD7-BE341116C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" y="2869"/>
                <a:ext cx="290" cy="1"/>
              </a:xfrm>
              <a:prstGeom prst="line">
                <a:avLst/>
              </a:prstGeom>
              <a:noFill/>
              <a:ln w="539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0" name="Line 95">
                <a:extLst>
                  <a:ext uri="{FF2B5EF4-FFF2-40B4-BE49-F238E27FC236}">
                    <a16:creationId xmlns:a16="http://schemas.microsoft.com/office/drawing/2014/main" id="{897E103D-39DC-424C-BB16-2757CF987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7" y="3425"/>
                <a:ext cx="284" cy="1"/>
              </a:xfrm>
              <a:prstGeom prst="line">
                <a:avLst/>
              </a:prstGeom>
              <a:noFill/>
              <a:ln w="539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104" name="Group 96">
              <a:extLst>
                <a:ext uri="{FF2B5EF4-FFF2-40B4-BE49-F238E27FC236}">
                  <a16:creationId xmlns:a16="http://schemas.microsoft.com/office/drawing/2014/main" id="{D78D53D3-5048-4037-8C81-E55B47F7A8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" y="3124"/>
              <a:ext cx="329" cy="170"/>
              <a:chOff x="0" y="2840"/>
              <a:chExt cx="941" cy="596"/>
            </a:xfrm>
          </p:grpSpPr>
          <p:sp>
            <p:nvSpPr>
              <p:cNvPr id="43111" name="AutoShape 97">
                <a:extLst>
                  <a:ext uri="{FF2B5EF4-FFF2-40B4-BE49-F238E27FC236}">
                    <a16:creationId xmlns:a16="http://schemas.microsoft.com/office/drawing/2014/main" id="{5CE78BD2-1681-4187-B749-FB190E344E8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0" y="2840"/>
                <a:ext cx="941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2" name="Freeform 98">
                <a:extLst>
                  <a:ext uri="{FF2B5EF4-FFF2-40B4-BE49-F238E27FC236}">
                    <a16:creationId xmlns:a16="http://schemas.microsoft.com/office/drawing/2014/main" id="{BD010174-4CA4-4E2B-A9C0-C8ABF5AA3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" y="2999"/>
                <a:ext cx="154" cy="327"/>
              </a:xfrm>
              <a:custGeom>
                <a:avLst/>
                <a:gdLst>
                  <a:gd name="T0" fmla="*/ 0 w 102"/>
                  <a:gd name="T1" fmla="*/ 0 h 323"/>
                  <a:gd name="T2" fmla="*/ 2760 w 102"/>
                  <a:gd name="T3" fmla="*/ 0 h 323"/>
                  <a:gd name="T4" fmla="*/ 1372 w 102"/>
                  <a:gd name="T5" fmla="*/ 355 h 323"/>
                  <a:gd name="T6" fmla="*/ 0 w 102"/>
                  <a:gd name="T7" fmla="*/ 0 h 32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"/>
                  <a:gd name="T13" fmla="*/ 0 h 323"/>
                  <a:gd name="T14" fmla="*/ 102 w 102"/>
                  <a:gd name="T15" fmla="*/ 323 h 32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" h="323">
                    <a:moveTo>
                      <a:pt x="0" y="0"/>
                    </a:moveTo>
                    <a:lnTo>
                      <a:pt x="102" y="0"/>
                    </a:lnTo>
                    <a:lnTo>
                      <a:pt x="51" y="3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3" name="Line 99">
                <a:extLst>
                  <a:ext uri="{FF2B5EF4-FFF2-40B4-BE49-F238E27FC236}">
                    <a16:creationId xmlns:a16="http://schemas.microsoft.com/office/drawing/2014/main" id="{4BC8F8BD-9679-4F54-BE33-847BA99AB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" y="2892"/>
                <a:ext cx="2" cy="522"/>
              </a:xfrm>
              <a:prstGeom prst="line">
                <a:avLst/>
              </a:prstGeom>
              <a:noFill/>
              <a:ln w="539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4" name="Line 100">
                <a:extLst>
                  <a:ext uri="{FF2B5EF4-FFF2-40B4-BE49-F238E27FC236}">
                    <a16:creationId xmlns:a16="http://schemas.microsoft.com/office/drawing/2014/main" id="{DAC77CE7-1ACE-4D88-A812-8425B184C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" y="2869"/>
                <a:ext cx="290" cy="1"/>
              </a:xfrm>
              <a:prstGeom prst="line">
                <a:avLst/>
              </a:prstGeom>
              <a:noFill/>
              <a:ln w="539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5" name="Line 101">
                <a:extLst>
                  <a:ext uri="{FF2B5EF4-FFF2-40B4-BE49-F238E27FC236}">
                    <a16:creationId xmlns:a16="http://schemas.microsoft.com/office/drawing/2014/main" id="{75E5E874-2AFA-4661-9FE5-9F8A69D42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7" y="3425"/>
                <a:ext cx="284" cy="1"/>
              </a:xfrm>
              <a:prstGeom prst="line">
                <a:avLst/>
              </a:prstGeom>
              <a:noFill/>
              <a:ln w="539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105" name="Group 102">
              <a:extLst>
                <a:ext uri="{FF2B5EF4-FFF2-40B4-BE49-F238E27FC236}">
                  <a16:creationId xmlns:a16="http://schemas.microsoft.com/office/drawing/2014/main" id="{7FDDB871-2D09-459C-9759-FC8430CB7D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" y="3379"/>
              <a:ext cx="329" cy="170"/>
              <a:chOff x="0" y="2840"/>
              <a:chExt cx="941" cy="596"/>
            </a:xfrm>
          </p:grpSpPr>
          <p:sp>
            <p:nvSpPr>
              <p:cNvPr id="43106" name="AutoShape 103">
                <a:extLst>
                  <a:ext uri="{FF2B5EF4-FFF2-40B4-BE49-F238E27FC236}">
                    <a16:creationId xmlns:a16="http://schemas.microsoft.com/office/drawing/2014/main" id="{1351B59B-E37E-4D17-B79C-99EAD268A3C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0" y="2840"/>
                <a:ext cx="941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7" name="Freeform 104">
                <a:extLst>
                  <a:ext uri="{FF2B5EF4-FFF2-40B4-BE49-F238E27FC236}">
                    <a16:creationId xmlns:a16="http://schemas.microsoft.com/office/drawing/2014/main" id="{AC52354F-E7AC-40B8-8365-29F489675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" y="2999"/>
                <a:ext cx="154" cy="327"/>
              </a:xfrm>
              <a:custGeom>
                <a:avLst/>
                <a:gdLst>
                  <a:gd name="T0" fmla="*/ 0 w 102"/>
                  <a:gd name="T1" fmla="*/ 0 h 323"/>
                  <a:gd name="T2" fmla="*/ 2760 w 102"/>
                  <a:gd name="T3" fmla="*/ 0 h 323"/>
                  <a:gd name="T4" fmla="*/ 1372 w 102"/>
                  <a:gd name="T5" fmla="*/ 355 h 323"/>
                  <a:gd name="T6" fmla="*/ 0 w 102"/>
                  <a:gd name="T7" fmla="*/ 0 h 32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"/>
                  <a:gd name="T13" fmla="*/ 0 h 323"/>
                  <a:gd name="T14" fmla="*/ 102 w 102"/>
                  <a:gd name="T15" fmla="*/ 323 h 32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" h="323">
                    <a:moveTo>
                      <a:pt x="0" y="0"/>
                    </a:moveTo>
                    <a:lnTo>
                      <a:pt x="102" y="0"/>
                    </a:lnTo>
                    <a:lnTo>
                      <a:pt x="51" y="3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8" name="Line 105">
                <a:extLst>
                  <a:ext uri="{FF2B5EF4-FFF2-40B4-BE49-F238E27FC236}">
                    <a16:creationId xmlns:a16="http://schemas.microsoft.com/office/drawing/2014/main" id="{625311C7-60FE-414A-928B-4FEF09057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" y="2892"/>
                <a:ext cx="2" cy="522"/>
              </a:xfrm>
              <a:prstGeom prst="line">
                <a:avLst/>
              </a:prstGeom>
              <a:noFill/>
              <a:ln w="539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9" name="Line 106">
                <a:extLst>
                  <a:ext uri="{FF2B5EF4-FFF2-40B4-BE49-F238E27FC236}">
                    <a16:creationId xmlns:a16="http://schemas.microsoft.com/office/drawing/2014/main" id="{D039E543-57EF-495F-BCC0-8D933F4FC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" y="2869"/>
                <a:ext cx="290" cy="1"/>
              </a:xfrm>
              <a:prstGeom prst="line">
                <a:avLst/>
              </a:prstGeom>
              <a:noFill/>
              <a:ln w="539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0" name="Line 107">
                <a:extLst>
                  <a:ext uri="{FF2B5EF4-FFF2-40B4-BE49-F238E27FC236}">
                    <a16:creationId xmlns:a16="http://schemas.microsoft.com/office/drawing/2014/main" id="{C0258586-9831-419B-A26B-9EF08F715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7" y="3425"/>
                <a:ext cx="284" cy="1"/>
              </a:xfrm>
              <a:prstGeom prst="line">
                <a:avLst/>
              </a:prstGeom>
              <a:noFill/>
              <a:ln w="539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9548" name="Rectangle 108">
            <a:extLst>
              <a:ext uri="{FF2B5EF4-FFF2-40B4-BE49-F238E27FC236}">
                <a16:creationId xmlns:a16="http://schemas.microsoft.com/office/drawing/2014/main" id="{38A17DC2-03C1-4844-B71A-13265D868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1954213"/>
            <a:ext cx="6380163" cy="360362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549" name="Rectangle 109">
            <a:extLst>
              <a:ext uri="{FF2B5EF4-FFF2-40B4-BE49-F238E27FC236}">
                <a16:creationId xmlns:a16="http://schemas.microsoft.com/office/drawing/2014/main" id="{E22AAE52-9687-4396-A29D-F8AE9FCDB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359025"/>
            <a:ext cx="6380163" cy="360363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550" name="Rectangle 110">
            <a:extLst>
              <a:ext uri="{FF2B5EF4-FFF2-40B4-BE49-F238E27FC236}">
                <a16:creationId xmlns:a16="http://schemas.microsoft.com/office/drawing/2014/main" id="{AB4ED6BE-E25B-4CE7-B28F-9EFE7491D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765425"/>
            <a:ext cx="6380163" cy="360363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551" name="Rectangle 111">
            <a:extLst>
              <a:ext uri="{FF2B5EF4-FFF2-40B4-BE49-F238E27FC236}">
                <a16:creationId xmlns:a16="http://schemas.microsoft.com/office/drawing/2014/main" id="{8513CEC5-89A0-4235-91F2-FCEA6DF06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3170238"/>
            <a:ext cx="6380163" cy="1890712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552" name="Text Box 112" descr="信纸">
            <a:extLst>
              <a:ext uri="{FF2B5EF4-FFF2-40B4-BE49-F238E27FC236}">
                <a16:creationId xmlns:a16="http://schemas.microsoft.com/office/drawing/2014/main" id="{0251939D-7D81-4F52-BFE4-F450B3BE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5218113"/>
            <a:ext cx="7966075" cy="45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在计数或清零时，均要求</a:t>
            </a:r>
            <a:r>
              <a:rPr kumimoji="1"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9(1)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kumimoji="1"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9(2)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中至少一个必须为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89553" name="Text Box 113" descr="信纸">
            <a:extLst>
              <a:ext uri="{FF2B5EF4-FFF2-40B4-BE49-F238E27FC236}">
                <a16:creationId xmlns:a16="http://schemas.microsoft.com/office/drawing/2014/main" id="{31DFB649-B260-4E01-8570-BE07CAB8F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5761038"/>
            <a:ext cx="6256338" cy="45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只有在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0(1)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0(2)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同时为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时，才能清零。</a:t>
            </a:r>
          </a:p>
        </p:txBody>
      </p:sp>
      <p:sp>
        <p:nvSpPr>
          <p:cNvPr id="189554" name="Oval 114">
            <a:extLst>
              <a:ext uri="{FF2B5EF4-FFF2-40B4-BE49-F238E27FC236}">
                <a16:creationId xmlns:a16="http://schemas.microsoft.com/office/drawing/2014/main" id="{D8278A98-5D74-4A36-90BA-41BD28397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000250"/>
            <a:ext cx="314325" cy="2698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555" name="Oval 115">
            <a:extLst>
              <a:ext uri="{FF2B5EF4-FFF2-40B4-BE49-F238E27FC236}">
                <a16:creationId xmlns:a16="http://schemas.microsoft.com/office/drawing/2014/main" id="{9EDCC94B-1473-40EA-9FA4-D363D2CD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2405063"/>
            <a:ext cx="314325" cy="2698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556" name="Oval 116">
            <a:extLst>
              <a:ext uri="{FF2B5EF4-FFF2-40B4-BE49-F238E27FC236}">
                <a16:creationId xmlns:a16="http://schemas.microsoft.com/office/drawing/2014/main" id="{F268650A-F3C7-4FE6-B8CB-FC276398B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3216275"/>
            <a:ext cx="314325" cy="2698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557" name="Oval 117">
            <a:extLst>
              <a:ext uri="{FF2B5EF4-FFF2-40B4-BE49-F238E27FC236}">
                <a16:creationId xmlns:a16="http://schemas.microsoft.com/office/drawing/2014/main" id="{D2D65339-3509-4A3B-BA32-CFCF6316B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711575"/>
            <a:ext cx="314325" cy="2698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558" name="Oval 118">
            <a:extLst>
              <a:ext uri="{FF2B5EF4-FFF2-40B4-BE49-F238E27FC236}">
                <a16:creationId xmlns:a16="http://schemas.microsoft.com/office/drawing/2014/main" id="{B4D013D9-D47F-4BEE-8730-EF3D9293F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4160838"/>
            <a:ext cx="314325" cy="2698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559" name="Oval 119">
            <a:extLst>
              <a:ext uri="{FF2B5EF4-FFF2-40B4-BE49-F238E27FC236}">
                <a16:creationId xmlns:a16="http://schemas.microsoft.com/office/drawing/2014/main" id="{4D591383-D7D9-482D-9A09-E88534E0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4611688"/>
            <a:ext cx="314325" cy="2698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560" name="Rectangle 120">
            <a:extLst>
              <a:ext uri="{FF2B5EF4-FFF2-40B4-BE49-F238E27FC236}">
                <a16:creationId xmlns:a16="http://schemas.microsoft.com/office/drawing/2014/main" id="{2EC88179-CB8D-4773-941A-CE521F18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2000250"/>
            <a:ext cx="1214437" cy="2698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561" name="Rectangle 121">
            <a:extLst>
              <a:ext uri="{FF2B5EF4-FFF2-40B4-BE49-F238E27FC236}">
                <a16:creationId xmlns:a16="http://schemas.microsoft.com/office/drawing/2014/main" id="{8420ADA0-C5AE-4981-B294-8097B4C32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2405063"/>
            <a:ext cx="1214437" cy="2698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89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89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89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89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18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500"/>
                                        <p:tgtEl>
                                          <p:spTgt spid="18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500"/>
                                        <p:tgtEl>
                                          <p:spTgt spid="18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500"/>
                                        <p:tgtEl>
                                          <p:spTgt spid="18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8" dur="500"/>
                                        <p:tgtEl>
                                          <p:spTgt spid="18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500"/>
                                        <p:tgtEl>
                                          <p:spTgt spid="18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18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18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548" grpId="0" animBg="1"/>
      <p:bldP spid="189549" grpId="0" animBg="1"/>
      <p:bldP spid="189550" grpId="0" animBg="1"/>
      <p:bldP spid="189551" grpId="0" animBg="1"/>
      <p:bldP spid="189552" grpId="0" animBg="1" autoUpdateAnimBg="0"/>
      <p:bldP spid="189553" grpId="0" animBg="1" autoUpdateAnimBg="0"/>
      <p:bldP spid="189554" grpId="0" animBg="1"/>
      <p:bldP spid="189555" grpId="0" animBg="1"/>
      <p:bldP spid="189556" grpId="0" animBg="1"/>
      <p:bldP spid="189557" grpId="0" animBg="1"/>
      <p:bldP spid="189558" grpId="0" animBg="1"/>
      <p:bldP spid="189559" grpId="0" animBg="1"/>
      <p:bldP spid="189560" grpId="0" animBg="1"/>
      <p:bldP spid="1895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2D53E590-4B06-46E7-828B-843C21545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720725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中规模集成同步二进制可预置加法计数器</a:t>
            </a:r>
            <a:r>
              <a:rPr lang="en-US" altLang="zh-CN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endParaRPr lang="zh-CN" altLang="en-US" sz="32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4035" name="图片 5" descr="QQ截图20140610211043.jpg">
            <a:extLst>
              <a:ext uri="{FF2B5EF4-FFF2-40B4-BE49-F238E27FC236}">
                <a16:creationId xmlns:a16="http://schemas.microsoft.com/office/drawing/2014/main" id="{44CF5764-8491-4960-AD5E-FF4260D85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341438"/>
            <a:ext cx="87058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>
            <a:extLst>
              <a:ext uri="{FF2B5EF4-FFF2-40B4-BE49-F238E27FC236}">
                <a16:creationId xmlns:a16="http://schemas.microsoft.com/office/drawing/2014/main" id="{6727E1E0-6BEB-4687-8882-B025F8296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65175"/>
            <a:ext cx="308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74161</a:t>
            </a:r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的功能</a:t>
            </a:r>
          </a:p>
        </p:txBody>
      </p:sp>
      <p:grpSp>
        <p:nvGrpSpPr>
          <p:cNvPr id="10244" name="Group 6">
            <a:extLst>
              <a:ext uri="{FF2B5EF4-FFF2-40B4-BE49-F238E27FC236}">
                <a16:creationId xmlns:a16="http://schemas.microsoft.com/office/drawing/2014/main" id="{F84F4EAA-9815-4FFA-8A7A-A7249651A69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557338"/>
            <a:ext cx="3435350" cy="2168525"/>
            <a:chOff x="63" y="1138"/>
            <a:chExt cx="2164" cy="1366"/>
          </a:xfrm>
        </p:grpSpPr>
        <p:sp>
          <p:nvSpPr>
            <p:cNvPr id="10342" name="AutoShape 7">
              <a:extLst>
                <a:ext uri="{FF2B5EF4-FFF2-40B4-BE49-F238E27FC236}">
                  <a16:creationId xmlns:a16="http://schemas.microsoft.com/office/drawing/2014/main" id="{50965C3D-DE59-4371-9214-0558B6C4A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" y="1138"/>
              <a:ext cx="2164" cy="13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242" name="Object 8">
              <a:extLst>
                <a:ext uri="{FF2B5EF4-FFF2-40B4-BE49-F238E27FC236}">
                  <a16:creationId xmlns:a16="http://schemas.microsoft.com/office/drawing/2014/main" id="{856F67E7-7CA7-43F1-8621-CFD0F76477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" y="1223"/>
            <a:ext cx="2079" cy="1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3" name="Picture" r:id="rId3" imgW="1781280" imgH="1057320" progId="Word.Picture.8">
                    <p:embed/>
                  </p:oleObj>
                </mc:Choice>
                <mc:Fallback>
                  <p:oleObj name="Picture" r:id="rId3" imgW="1781280" imgH="1057320" progId="Word.Picture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" y="1223"/>
                          <a:ext cx="2079" cy="1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089" name="Rectangle 9" descr="羊皮纸">
            <a:extLst>
              <a:ext uri="{FF2B5EF4-FFF2-40B4-BE49-F238E27FC236}">
                <a16:creationId xmlns:a16="http://schemas.microsoft.com/office/drawing/2014/main" id="{B0BAB729-6034-4A0E-AC3C-248C0B05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89363"/>
            <a:ext cx="2879725" cy="4572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RCO=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ETQ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endParaRPr lang="en-US" altLang="zh-CN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090" name="Rectangle 10">
            <a:extLst>
              <a:ext uri="{FF2B5EF4-FFF2-40B4-BE49-F238E27FC236}">
                <a16:creationId xmlns:a16="http://schemas.microsoft.com/office/drawing/2014/main" id="{7B679311-9763-41E9-850B-3DB61DF74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196975"/>
            <a:ext cx="2097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74161</a:t>
            </a:r>
            <a:r>
              <a:rPr lang="zh-CN" altLang="en-US" sz="20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逻辑功能表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369B302D-B5B5-437D-AA71-3D9695129302}"/>
              </a:ext>
            </a:extLst>
          </p:cNvPr>
          <p:cNvGrpSpPr>
            <a:grpSpLocks/>
          </p:cNvGrpSpPr>
          <p:nvPr/>
        </p:nvGrpSpPr>
        <p:grpSpPr bwMode="auto">
          <a:xfrm>
            <a:off x="3832225" y="1584325"/>
            <a:ext cx="5311775" cy="3384550"/>
            <a:chOff x="2364" y="1003"/>
            <a:chExt cx="3346" cy="2132"/>
          </a:xfrm>
        </p:grpSpPr>
        <p:grpSp>
          <p:nvGrpSpPr>
            <p:cNvPr id="10260" name="Group 16">
              <a:extLst>
                <a:ext uri="{FF2B5EF4-FFF2-40B4-BE49-F238E27FC236}">
                  <a16:creationId xmlns:a16="http://schemas.microsoft.com/office/drawing/2014/main" id="{9841CD05-07F4-411C-9CDC-AFD8B67D0D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0" y="1003"/>
              <a:ext cx="3260" cy="2132"/>
              <a:chOff x="2369" y="1147"/>
              <a:chExt cx="3260" cy="2132"/>
            </a:xfrm>
          </p:grpSpPr>
          <p:sp>
            <p:nvSpPr>
              <p:cNvPr id="10262" name="Rectangle 17">
                <a:extLst>
                  <a:ext uri="{FF2B5EF4-FFF2-40B4-BE49-F238E27FC236}">
                    <a16:creationId xmlns:a16="http://schemas.microsoft.com/office/drawing/2014/main" id="{88EF24B1-7E2D-4EC2-89D2-1AFEC3D3E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1147"/>
                <a:ext cx="3148" cy="20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63" name="Rectangle 18">
                <a:extLst>
                  <a:ext uri="{FF2B5EF4-FFF2-40B4-BE49-F238E27FC236}">
                    <a16:creationId xmlns:a16="http://schemas.microsoft.com/office/drawing/2014/main" id="{02D99975-C674-4AF3-89BD-0C75DFA35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2255"/>
                <a:ext cx="901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保   持</a:t>
                </a:r>
                <a:endParaRPr lang="zh-CN" altLang="en-US" sz="36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64" name="Rectangle 19">
                <a:extLst>
                  <a:ext uri="{FF2B5EF4-FFF2-40B4-BE49-F238E27FC236}">
                    <a16:creationId xmlns:a16="http://schemas.microsoft.com/office/drawing/2014/main" id="{34690C16-9525-44B5-A092-117188A62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2271"/>
                <a:ext cx="363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×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65" name="Rectangle 20">
                <a:extLst>
                  <a:ext uri="{FF2B5EF4-FFF2-40B4-BE49-F238E27FC236}">
                    <a16:creationId xmlns:a16="http://schemas.microsoft.com/office/drawing/2014/main" id="{FE969A10-29E3-4D7A-BF91-F0168AC10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1987"/>
                <a:ext cx="1017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   B   C   D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66" name="Rectangle 21">
                <a:extLst>
                  <a:ext uri="{FF2B5EF4-FFF2-40B4-BE49-F238E27FC236}">
                    <a16:creationId xmlns:a16="http://schemas.microsoft.com/office/drawing/2014/main" id="{1C4550C6-0437-4AE9-9457-A34B36846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9" y="1987"/>
                <a:ext cx="156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D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67" name="Rectangle 22">
                <a:extLst>
                  <a:ext uri="{FF2B5EF4-FFF2-40B4-BE49-F238E27FC236}">
                    <a16:creationId xmlns:a16="http://schemas.microsoft.com/office/drawing/2014/main" id="{BDC48E4D-24FD-4699-BF04-A51A7D3B0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" y="1987"/>
                <a:ext cx="156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C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68" name="Rectangle 23">
                <a:extLst>
                  <a:ext uri="{FF2B5EF4-FFF2-40B4-BE49-F238E27FC236}">
                    <a16:creationId xmlns:a16="http://schemas.microsoft.com/office/drawing/2014/main" id="{783BF122-7721-4020-A83B-F104B8160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7" y="1987"/>
                <a:ext cx="156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B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69" name="Rectangle 24">
                <a:extLst>
                  <a:ext uri="{FF2B5EF4-FFF2-40B4-BE49-F238E27FC236}">
                    <a16:creationId xmlns:a16="http://schemas.microsoft.com/office/drawing/2014/main" id="{28867E02-486D-47B0-8554-4EECA1C95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1987"/>
                <a:ext cx="156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70" name="Rectangle 25">
                <a:extLst>
                  <a:ext uri="{FF2B5EF4-FFF2-40B4-BE49-F238E27FC236}">
                    <a16:creationId xmlns:a16="http://schemas.microsoft.com/office/drawing/2014/main" id="{CF9FD594-64BE-4FBA-8DF3-1F9B34814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2006"/>
                <a:ext cx="363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zh-CN" sz="4400" b="1">
                  <a:solidFill>
                    <a:srgbClr val="000066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0271" name="Rectangle 26">
                <a:extLst>
                  <a:ext uri="{FF2B5EF4-FFF2-40B4-BE49-F238E27FC236}">
                    <a16:creationId xmlns:a16="http://schemas.microsoft.com/office/drawing/2014/main" id="{D11A7171-E98F-4074-97C0-90D67B198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1987"/>
                <a:ext cx="2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×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72" name="Rectangle 27">
                <a:extLst>
                  <a:ext uri="{FF2B5EF4-FFF2-40B4-BE49-F238E27FC236}">
                    <a16:creationId xmlns:a16="http://schemas.microsoft.com/office/drawing/2014/main" id="{6127B2C4-F5CE-478B-A6BE-263EA0EBC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1987"/>
                <a:ext cx="2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×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73" name="Rectangle 28">
                <a:extLst>
                  <a:ext uri="{FF2B5EF4-FFF2-40B4-BE49-F238E27FC236}">
                    <a16:creationId xmlns:a16="http://schemas.microsoft.com/office/drawing/2014/main" id="{D92E9C12-74BC-434D-8E6C-E2F88D48B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1987"/>
                <a:ext cx="34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L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74" name="Rectangle 29">
                <a:extLst>
                  <a:ext uri="{FF2B5EF4-FFF2-40B4-BE49-F238E27FC236}">
                    <a16:creationId xmlns:a16="http://schemas.microsoft.com/office/drawing/2014/main" id="{830DDC7B-4764-4AE3-8563-B5A443A5C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1987"/>
                <a:ext cx="340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H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75" name="Rectangle 30">
                <a:extLst>
                  <a:ext uri="{FF2B5EF4-FFF2-40B4-BE49-F238E27FC236}">
                    <a16:creationId xmlns:a16="http://schemas.microsoft.com/office/drawing/2014/main" id="{7C9513BD-A6B7-4039-8EFD-A54FE16CD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1817"/>
                <a:ext cx="15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×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76" name="Rectangle 31">
                <a:extLst>
                  <a:ext uri="{FF2B5EF4-FFF2-40B4-BE49-F238E27FC236}">
                    <a16:creationId xmlns:a16="http://schemas.microsoft.com/office/drawing/2014/main" id="{9ED91180-ABE7-4BA8-8F06-5DEA62F57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" y="1817"/>
                <a:ext cx="15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×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77" name="Rectangle 32">
                <a:extLst>
                  <a:ext uri="{FF2B5EF4-FFF2-40B4-BE49-F238E27FC236}">
                    <a16:creationId xmlns:a16="http://schemas.microsoft.com/office/drawing/2014/main" id="{40D459C4-5994-4327-BC84-765D82313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1817"/>
                <a:ext cx="15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×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78" name="Rectangle 33">
                <a:extLst>
                  <a:ext uri="{FF2B5EF4-FFF2-40B4-BE49-F238E27FC236}">
                    <a16:creationId xmlns:a16="http://schemas.microsoft.com/office/drawing/2014/main" id="{5D9F5C50-E851-49EA-B2BF-CB1CB9B5E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1817"/>
                <a:ext cx="15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×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79" name="Rectangle 34">
                <a:extLst>
                  <a:ext uri="{FF2B5EF4-FFF2-40B4-BE49-F238E27FC236}">
                    <a16:creationId xmlns:a16="http://schemas.microsoft.com/office/drawing/2014/main" id="{294A5E8D-A7DC-4DD8-8C9A-A3F0F6997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1817"/>
                <a:ext cx="36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×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80" name="Rectangle 35">
                <a:extLst>
                  <a:ext uri="{FF2B5EF4-FFF2-40B4-BE49-F238E27FC236}">
                    <a16:creationId xmlns:a16="http://schemas.microsoft.com/office/drawing/2014/main" id="{39953EB7-3F96-4E10-909C-609E8716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1817"/>
                <a:ext cx="26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×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81" name="Rectangle 36">
                <a:extLst>
                  <a:ext uri="{FF2B5EF4-FFF2-40B4-BE49-F238E27FC236}">
                    <a16:creationId xmlns:a16="http://schemas.microsoft.com/office/drawing/2014/main" id="{9CF78014-3760-442A-8270-BABC0F565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1817"/>
                <a:ext cx="26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×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82" name="Rectangle 37">
                <a:extLst>
                  <a:ext uri="{FF2B5EF4-FFF2-40B4-BE49-F238E27FC236}">
                    <a16:creationId xmlns:a16="http://schemas.microsoft.com/office/drawing/2014/main" id="{857DD26D-95A8-48F0-9D5C-C1518ABE9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1817"/>
                <a:ext cx="348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×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83" name="Rectangle 38">
                <a:extLst>
                  <a:ext uri="{FF2B5EF4-FFF2-40B4-BE49-F238E27FC236}">
                    <a16:creationId xmlns:a16="http://schemas.microsoft.com/office/drawing/2014/main" id="{14D4396B-4D90-487E-9103-82ED6288F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1817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L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84" name="Rectangle 39">
                <a:extLst>
                  <a:ext uri="{FF2B5EF4-FFF2-40B4-BE49-F238E27FC236}">
                    <a16:creationId xmlns:a16="http://schemas.microsoft.com/office/drawing/2014/main" id="{AC255827-22CF-4F47-9C0F-3C2605959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1477"/>
                <a:ext cx="935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 i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Q</a:t>
                </a:r>
                <a:r>
                  <a:rPr lang="en-US" altLang="zh-CN" sz="1600" b="1" baseline="-3000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 </a:t>
                </a:r>
                <a:r>
                  <a:rPr lang="en-US" altLang="zh-CN" b="1" i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Q</a:t>
                </a:r>
                <a:r>
                  <a:rPr lang="en-US" altLang="zh-CN" b="1" baseline="-2500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B</a:t>
                </a:r>
                <a:r>
                  <a:rPr lang="en-US" altLang="zh-CN" b="1" i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Q</a:t>
                </a:r>
                <a:r>
                  <a:rPr lang="en-US" altLang="zh-CN" b="1" baseline="-2500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C</a:t>
                </a:r>
                <a:r>
                  <a:rPr lang="en-US" altLang="zh-CN" b="1" i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Q</a:t>
                </a:r>
                <a:r>
                  <a:rPr lang="en-US" altLang="zh-CN" b="1" baseline="-2500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10285" name="Rectangle 40">
                <a:extLst>
                  <a:ext uri="{FF2B5EF4-FFF2-40B4-BE49-F238E27FC236}">
                    <a16:creationId xmlns:a16="http://schemas.microsoft.com/office/drawing/2014/main" id="{03243285-556F-452B-8F81-E1B0BC8F2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1490"/>
                <a:ext cx="156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D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86" name="Rectangle 41">
                <a:extLst>
                  <a:ext uri="{FF2B5EF4-FFF2-40B4-BE49-F238E27FC236}">
                    <a16:creationId xmlns:a16="http://schemas.microsoft.com/office/drawing/2014/main" id="{AEECD645-7CA2-4B81-9273-28E72E14F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" y="1490"/>
                <a:ext cx="156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C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87" name="Rectangle 42">
                <a:extLst>
                  <a:ext uri="{FF2B5EF4-FFF2-40B4-BE49-F238E27FC236}">
                    <a16:creationId xmlns:a16="http://schemas.microsoft.com/office/drawing/2014/main" id="{F9BA4E5C-3743-4D06-9961-61982F694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1490"/>
                <a:ext cx="156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B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88" name="Rectangle 43">
                <a:extLst>
                  <a:ext uri="{FF2B5EF4-FFF2-40B4-BE49-F238E27FC236}">
                    <a16:creationId xmlns:a16="http://schemas.microsoft.com/office/drawing/2014/main" id="{93114F4E-537E-4BBB-92DA-54F8A98F9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1490"/>
                <a:ext cx="156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89" name="Rectangle 44">
                <a:extLst>
                  <a:ext uri="{FF2B5EF4-FFF2-40B4-BE49-F238E27FC236}">
                    <a16:creationId xmlns:a16="http://schemas.microsoft.com/office/drawing/2014/main" id="{443A427A-2C40-4D6F-8205-332C266DD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1477"/>
                <a:ext cx="363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CP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90" name="Rectangle 45">
                <a:extLst>
                  <a:ext uri="{FF2B5EF4-FFF2-40B4-BE49-F238E27FC236}">
                    <a16:creationId xmlns:a16="http://schemas.microsoft.com/office/drawing/2014/main" id="{5A306B9E-8CD9-41FE-B8A2-A781D9FD5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490"/>
                <a:ext cx="34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ET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91" name="Rectangle 46">
                <a:extLst>
                  <a:ext uri="{FF2B5EF4-FFF2-40B4-BE49-F238E27FC236}">
                    <a16:creationId xmlns:a16="http://schemas.microsoft.com/office/drawing/2014/main" id="{BCA4ABA1-0117-4565-ABFB-A37A71E75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1490"/>
                <a:ext cx="361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EP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92" name="Rectangle 47">
                <a:extLst>
                  <a:ext uri="{FF2B5EF4-FFF2-40B4-BE49-F238E27FC236}">
                    <a16:creationId xmlns:a16="http://schemas.microsoft.com/office/drawing/2014/main" id="{B62E1757-21BF-44AA-89FF-69434AE41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1490"/>
                <a:ext cx="34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LD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93" name="Rectangle 48">
                <a:extLst>
                  <a:ext uri="{FF2B5EF4-FFF2-40B4-BE49-F238E27FC236}">
                    <a16:creationId xmlns:a16="http://schemas.microsoft.com/office/drawing/2014/main" id="{BB1765D4-492A-49DB-B195-B15ABE919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1490"/>
                <a:ext cx="340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 i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r>
                  <a:rPr lang="en-US" altLang="zh-CN" sz="1600" b="1" baseline="-30000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D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294" name="Rectangle 49">
                <a:extLst>
                  <a:ext uri="{FF2B5EF4-FFF2-40B4-BE49-F238E27FC236}">
                    <a16:creationId xmlns:a16="http://schemas.microsoft.com/office/drawing/2014/main" id="{4CA69F29-35A5-48FB-ABA6-AF4BDBE29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" y="1165"/>
                <a:ext cx="592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   出</a:t>
                </a:r>
                <a:endParaRPr lang="zh-CN" altLang="en-US" sz="32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295" name="Rectangle 50">
                <a:extLst>
                  <a:ext uri="{FF2B5EF4-FFF2-40B4-BE49-F238E27FC236}">
                    <a16:creationId xmlns:a16="http://schemas.microsoft.com/office/drawing/2014/main" id="{00F730AE-4934-4B2D-B05C-7D92D1106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1165"/>
                <a:ext cx="710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预置数据输入</a:t>
                </a:r>
                <a:endParaRPr lang="zh-CN" altLang="en-US" sz="32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296" name="Rectangle 51">
                <a:extLst>
                  <a:ext uri="{FF2B5EF4-FFF2-40B4-BE49-F238E27FC236}">
                    <a16:creationId xmlns:a16="http://schemas.microsoft.com/office/drawing/2014/main" id="{FA7C4BC5-1433-48D6-8D59-EB979CB3D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1165"/>
                <a:ext cx="421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时钟</a:t>
                </a:r>
                <a:endParaRPr lang="zh-CN" altLang="en-US" sz="32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297" name="Rectangle 52">
                <a:extLst>
                  <a:ext uri="{FF2B5EF4-FFF2-40B4-BE49-F238E27FC236}">
                    <a16:creationId xmlns:a16="http://schemas.microsoft.com/office/drawing/2014/main" id="{878B1C0C-D883-4920-ADC8-C4FA9C563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1165"/>
                <a:ext cx="536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使能</a:t>
                </a:r>
                <a:endParaRPr lang="zh-CN" altLang="en-US" sz="32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298" name="Rectangle 53">
                <a:extLst>
                  <a:ext uri="{FF2B5EF4-FFF2-40B4-BE49-F238E27FC236}">
                    <a16:creationId xmlns:a16="http://schemas.microsoft.com/office/drawing/2014/main" id="{758EC83D-2A38-4F84-8A66-AF3C7122E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1165"/>
                <a:ext cx="454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预置</a:t>
                </a:r>
                <a:endParaRPr lang="zh-CN" altLang="en-US" sz="32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299" name="Line 54">
                <a:extLst>
                  <a:ext uri="{FF2B5EF4-FFF2-40B4-BE49-F238E27FC236}">
                    <a16:creationId xmlns:a16="http://schemas.microsoft.com/office/drawing/2014/main" id="{CF7F20D8-B804-417E-8FCE-343859B30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1165"/>
                <a:ext cx="314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0" name="Line 55">
                <a:extLst>
                  <a:ext uri="{FF2B5EF4-FFF2-40B4-BE49-F238E27FC236}">
                    <a16:creationId xmlns:a16="http://schemas.microsoft.com/office/drawing/2014/main" id="{7874F540-0DC8-4177-B935-5ECFA19D3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3223"/>
                <a:ext cx="314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1" name="Line 56">
                <a:extLst>
                  <a:ext uri="{FF2B5EF4-FFF2-40B4-BE49-F238E27FC236}">
                    <a16:creationId xmlns:a16="http://schemas.microsoft.com/office/drawing/2014/main" id="{83B2B627-2BA5-4249-B992-396EAAA87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1193"/>
                <a:ext cx="0" cy="204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2" name="Line 57">
                <a:extLst>
                  <a:ext uri="{FF2B5EF4-FFF2-40B4-BE49-F238E27FC236}">
                    <a16:creationId xmlns:a16="http://schemas.microsoft.com/office/drawing/2014/main" id="{EB5DE57A-D39F-4334-A172-5696D5169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1165"/>
                <a:ext cx="0" cy="204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3" name="Line 58">
                <a:extLst>
                  <a:ext uri="{FF2B5EF4-FFF2-40B4-BE49-F238E27FC236}">
                    <a16:creationId xmlns:a16="http://schemas.microsoft.com/office/drawing/2014/main" id="{B454D514-0CE5-45A4-8641-A0B846F29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1193"/>
                <a:ext cx="0" cy="201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4" name="Line 59">
                <a:extLst>
                  <a:ext uri="{FF2B5EF4-FFF2-40B4-BE49-F238E27FC236}">
                    <a16:creationId xmlns:a16="http://schemas.microsoft.com/office/drawing/2014/main" id="{BBF295D5-3020-4B3E-BB39-F214F954B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0" y="1157"/>
                <a:ext cx="0" cy="207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5" name="Line 60">
                <a:extLst>
                  <a:ext uri="{FF2B5EF4-FFF2-40B4-BE49-F238E27FC236}">
                    <a16:creationId xmlns:a16="http://schemas.microsoft.com/office/drawing/2014/main" id="{6A0E4EC5-508B-48FD-A7B8-AD2C3E6AE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4" y="1165"/>
                <a:ext cx="0" cy="207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6" name="Line 61">
                <a:extLst>
                  <a:ext uri="{FF2B5EF4-FFF2-40B4-BE49-F238E27FC236}">
                    <a16:creationId xmlns:a16="http://schemas.microsoft.com/office/drawing/2014/main" id="{28596E7D-4D94-4E59-8678-094A9A989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1815"/>
                <a:ext cx="31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7" name="Line 62">
                <a:extLst>
                  <a:ext uri="{FF2B5EF4-FFF2-40B4-BE49-F238E27FC236}">
                    <a16:creationId xmlns:a16="http://schemas.microsoft.com/office/drawing/2014/main" id="{CB61B2BC-A820-4E35-BE3D-A7204C9B1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1490"/>
                <a:ext cx="31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8" name="Line 63">
                <a:extLst>
                  <a:ext uri="{FF2B5EF4-FFF2-40B4-BE49-F238E27FC236}">
                    <a16:creationId xmlns:a16="http://schemas.microsoft.com/office/drawing/2014/main" id="{EA56B19D-92C2-4548-AF09-31AD5AE65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072"/>
                <a:ext cx="31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9" name="Line 64">
                <a:extLst>
                  <a:ext uri="{FF2B5EF4-FFF2-40B4-BE49-F238E27FC236}">
                    <a16:creationId xmlns:a16="http://schemas.microsoft.com/office/drawing/2014/main" id="{AFA40559-3271-4317-8FB2-C8FB19DE5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356"/>
                <a:ext cx="31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0" name="Line 65">
                <a:extLst>
                  <a:ext uri="{FF2B5EF4-FFF2-40B4-BE49-F238E27FC236}">
                    <a16:creationId xmlns:a16="http://schemas.microsoft.com/office/drawing/2014/main" id="{F94CE34F-6016-4E23-B704-BBF6AD1EC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923"/>
                <a:ext cx="31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1" name="Rectangle 66">
                <a:extLst>
                  <a:ext uri="{FF2B5EF4-FFF2-40B4-BE49-F238E27FC236}">
                    <a16:creationId xmlns:a16="http://schemas.microsoft.com/office/drawing/2014/main" id="{4ADAD140-3BAB-4F5D-8EB5-5AF10884D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1760"/>
                <a:ext cx="935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 i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L    L   L   L</a:t>
                </a:r>
                <a:endParaRPr lang="en-US" altLang="zh-CN" b="1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12" name="Rectangle 67">
                <a:extLst>
                  <a:ext uri="{FF2B5EF4-FFF2-40B4-BE49-F238E27FC236}">
                    <a16:creationId xmlns:a16="http://schemas.microsoft.com/office/drawing/2014/main" id="{3271B796-DEFD-44EA-8EFD-B9DB11DC9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5" y="2255"/>
                <a:ext cx="1017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X  X  X  X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13" name="Rectangle 68">
                <a:extLst>
                  <a:ext uri="{FF2B5EF4-FFF2-40B4-BE49-F238E27FC236}">
                    <a16:creationId xmlns:a16="http://schemas.microsoft.com/office/drawing/2014/main" id="{441B41D3-71E3-4676-BDC6-7F4D8EBCE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255"/>
                <a:ext cx="2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×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14" name="Rectangle 69">
                <a:extLst>
                  <a:ext uri="{FF2B5EF4-FFF2-40B4-BE49-F238E27FC236}">
                    <a16:creationId xmlns:a16="http://schemas.microsoft.com/office/drawing/2014/main" id="{F542F4B2-3F59-4BFE-B8F2-08CD77C33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2255"/>
                <a:ext cx="2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L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15" name="Rectangle 70">
                <a:extLst>
                  <a:ext uri="{FF2B5EF4-FFF2-40B4-BE49-F238E27FC236}">
                    <a16:creationId xmlns:a16="http://schemas.microsoft.com/office/drawing/2014/main" id="{0E8E0A36-C4A8-4073-9304-CEF305751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2255"/>
                <a:ext cx="34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H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16" name="Rectangle 71">
                <a:extLst>
                  <a:ext uri="{FF2B5EF4-FFF2-40B4-BE49-F238E27FC236}">
                    <a16:creationId xmlns:a16="http://schemas.microsoft.com/office/drawing/2014/main" id="{854CB1F1-10EF-4FB3-8809-6C43977F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2255"/>
                <a:ext cx="340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H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17" name="Rectangle 72">
                <a:extLst>
                  <a:ext uri="{FF2B5EF4-FFF2-40B4-BE49-F238E27FC236}">
                    <a16:creationId xmlns:a16="http://schemas.microsoft.com/office/drawing/2014/main" id="{666263B1-A3B9-4635-B35D-5B3285630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2526"/>
                <a:ext cx="901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保   持</a:t>
                </a:r>
                <a:endParaRPr lang="zh-CN" altLang="en-US" sz="36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18" name="Rectangle 73">
                <a:extLst>
                  <a:ext uri="{FF2B5EF4-FFF2-40B4-BE49-F238E27FC236}">
                    <a16:creationId xmlns:a16="http://schemas.microsoft.com/office/drawing/2014/main" id="{8011E447-FA7D-4E72-82B1-96D4F27B1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2526"/>
                <a:ext cx="363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×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19" name="Rectangle 74">
                <a:extLst>
                  <a:ext uri="{FF2B5EF4-FFF2-40B4-BE49-F238E27FC236}">
                    <a16:creationId xmlns:a16="http://schemas.microsoft.com/office/drawing/2014/main" id="{F33F7DAA-5AA8-4904-B1FB-D63A7DEE6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5" y="2526"/>
                <a:ext cx="1017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X  X  X  X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20" name="Rectangle 75">
                <a:extLst>
                  <a:ext uri="{FF2B5EF4-FFF2-40B4-BE49-F238E27FC236}">
                    <a16:creationId xmlns:a16="http://schemas.microsoft.com/office/drawing/2014/main" id="{F99F4AE8-2EAF-4A0E-9730-B8ED7A9B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526"/>
                <a:ext cx="2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L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21" name="Rectangle 76">
                <a:extLst>
                  <a:ext uri="{FF2B5EF4-FFF2-40B4-BE49-F238E27FC236}">
                    <a16:creationId xmlns:a16="http://schemas.microsoft.com/office/drawing/2014/main" id="{1A8885C2-08B2-4E9D-8077-3D61E1EA9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2526"/>
                <a:ext cx="2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X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22" name="Rectangle 77">
                <a:extLst>
                  <a:ext uri="{FF2B5EF4-FFF2-40B4-BE49-F238E27FC236}">
                    <a16:creationId xmlns:a16="http://schemas.microsoft.com/office/drawing/2014/main" id="{11F46ACD-E97A-4D32-A9F9-D201E4C16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2526"/>
                <a:ext cx="34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H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23" name="Rectangle 78">
                <a:extLst>
                  <a:ext uri="{FF2B5EF4-FFF2-40B4-BE49-F238E27FC236}">
                    <a16:creationId xmlns:a16="http://schemas.microsoft.com/office/drawing/2014/main" id="{F308D7F1-1F4F-4630-A847-FEE184060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2526"/>
                <a:ext cx="340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H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24" name="Rectangle 79">
                <a:extLst>
                  <a:ext uri="{FF2B5EF4-FFF2-40B4-BE49-F238E27FC236}">
                    <a16:creationId xmlns:a16="http://schemas.microsoft.com/office/drawing/2014/main" id="{B4E37AF3-20B9-4DEE-8AAC-F6C22B4A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2838"/>
                <a:ext cx="901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  数</a:t>
                </a:r>
                <a:endParaRPr lang="zh-CN" altLang="en-US" sz="36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325" name="Rectangle 80">
                <a:extLst>
                  <a:ext uri="{FF2B5EF4-FFF2-40B4-BE49-F238E27FC236}">
                    <a16:creationId xmlns:a16="http://schemas.microsoft.com/office/drawing/2014/main" id="{2AB2D56B-B487-4BF5-86A6-6F48873A9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5" y="2838"/>
                <a:ext cx="1017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X  X  X  X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26" name="Rectangle 81">
                <a:extLst>
                  <a:ext uri="{FF2B5EF4-FFF2-40B4-BE49-F238E27FC236}">
                    <a16:creationId xmlns:a16="http://schemas.microsoft.com/office/drawing/2014/main" id="{292BADAE-4257-4555-A234-4D04FD583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838"/>
                <a:ext cx="2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H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27" name="Rectangle 82">
                <a:extLst>
                  <a:ext uri="{FF2B5EF4-FFF2-40B4-BE49-F238E27FC236}">
                    <a16:creationId xmlns:a16="http://schemas.microsoft.com/office/drawing/2014/main" id="{6B02D11F-5459-47E0-8A85-CBDF8FF57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2838"/>
                <a:ext cx="2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H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28" name="Rectangle 83">
                <a:extLst>
                  <a:ext uri="{FF2B5EF4-FFF2-40B4-BE49-F238E27FC236}">
                    <a16:creationId xmlns:a16="http://schemas.microsoft.com/office/drawing/2014/main" id="{F22D1DB0-D21C-483B-BF09-A3E8AE47B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2838"/>
                <a:ext cx="34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H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29" name="Rectangle 84">
                <a:extLst>
                  <a:ext uri="{FF2B5EF4-FFF2-40B4-BE49-F238E27FC236}">
                    <a16:creationId xmlns:a16="http://schemas.microsoft.com/office/drawing/2014/main" id="{D6C9F92D-A64C-4750-9754-32BDEB4B0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" y="2838"/>
                <a:ext cx="340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H</a:t>
                </a:r>
                <a:endParaRPr lang="en-US" altLang="zh-CN" sz="32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10330" name="Group 85">
                <a:extLst>
                  <a:ext uri="{FF2B5EF4-FFF2-40B4-BE49-F238E27FC236}">
                    <a16:creationId xmlns:a16="http://schemas.microsoft.com/office/drawing/2014/main" id="{3F9D6E0E-A65D-43FD-A9FF-85729CCC9A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3" y="2129"/>
                <a:ext cx="255" cy="182"/>
                <a:chOff x="782" y="3464"/>
                <a:chExt cx="283" cy="267"/>
              </a:xfrm>
            </p:grpSpPr>
            <p:sp>
              <p:nvSpPr>
                <p:cNvPr id="10337" name="AutoShape 86">
                  <a:extLst>
                    <a:ext uri="{FF2B5EF4-FFF2-40B4-BE49-F238E27FC236}">
                      <a16:creationId xmlns:a16="http://schemas.microsoft.com/office/drawing/2014/main" id="{C956C340-C0A1-4437-A6BA-37DF66C3614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82" y="3464"/>
                  <a:ext cx="283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8" name="Freeform 87">
                  <a:extLst>
                    <a:ext uri="{FF2B5EF4-FFF2-40B4-BE49-F238E27FC236}">
                      <a16:creationId xmlns:a16="http://schemas.microsoft.com/office/drawing/2014/main" id="{183F1000-592D-442F-9187-D7B62F4592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3490"/>
                  <a:ext cx="46" cy="149"/>
                </a:xfrm>
                <a:custGeom>
                  <a:avLst/>
                  <a:gdLst>
                    <a:gd name="T0" fmla="*/ 0 w 46"/>
                    <a:gd name="T1" fmla="*/ 149 h 149"/>
                    <a:gd name="T2" fmla="*/ 46 w 46"/>
                    <a:gd name="T3" fmla="*/ 149 h 149"/>
                    <a:gd name="T4" fmla="*/ 26 w 46"/>
                    <a:gd name="T5" fmla="*/ 0 h 149"/>
                    <a:gd name="T6" fmla="*/ 0 w 46"/>
                    <a:gd name="T7" fmla="*/ 149 h 1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6"/>
                    <a:gd name="T13" fmla="*/ 0 h 149"/>
                    <a:gd name="T14" fmla="*/ 46 w 46"/>
                    <a:gd name="T15" fmla="*/ 149 h 1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6" h="149">
                      <a:moveTo>
                        <a:pt x="0" y="149"/>
                      </a:moveTo>
                      <a:lnTo>
                        <a:pt x="46" y="149"/>
                      </a:lnTo>
                      <a:lnTo>
                        <a:pt x="26" y="0"/>
                      </a:lnTo>
                      <a:lnTo>
                        <a:pt x="0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9" name="Line 88">
                  <a:extLst>
                    <a:ext uri="{FF2B5EF4-FFF2-40B4-BE49-F238E27FC236}">
                      <a16:creationId xmlns:a16="http://schemas.microsoft.com/office/drawing/2014/main" id="{B7723B1A-1124-45B9-9C3F-D746263647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" y="3490"/>
                  <a:ext cx="10" cy="226"/>
                </a:xfrm>
                <a:prstGeom prst="line">
                  <a:avLst/>
                </a:prstGeom>
                <a:noFill/>
                <a:ln w="238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0" name="Line 89">
                  <a:extLst>
                    <a:ext uri="{FF2B5EF4-FFF2-40B4-BE49-F238E27FC236}">
                      <a16:creationId xmlns:a16="http://schemas.microsoft.com/office/drawing/2014/main" id="{92BAF625-513B-46BA-AA24-E88523069F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72" y="3472"/>
                  <a:ext cx="88" cy="1"/>
                </a:xfrm>
                <a:prstGeom prst="line">
                  <a:avLst/>
                </a:prstGeom>
                <a:noFill/>
                <a:ln w="238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1" name="Line 90">
                  <a:extLst>
                    <a:ext uri="{FF2B5EF4-FFF2-40B4-BE49-F238E27FC236}">
                      <a16:creationId xmlns:a16="http://schemas.microsoft.com/office/drawing/2014/main" id="{60F6BE10-394E-4C77-8A64-873A51BB81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90" y="3721"/>
                  <a:ext cx="87" cy="1"/>
                </a:xfrm>
                <a:prstGeom prst="line">
                  <a:avLst/>
                </a:prstGeom>
                <a:noFill/>
                <a:ln w="238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31" name="Group 91">
                <a:extLst>
                  <a:ext uri="{FF2B5EF4-FFF2-40B4-BE49-F238E27FC236}">
                    <a16:creationId xmlns:a16="http://schemas.microsoft.com/office/drawing/2014/main" id="{F84AB14D-D920-4F18-ADAB-5AE43742F3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1" y="2983"/>
                <a:ext cx="255" cy="182"/>
                <a:chOff x="782" y="3464"/>
                <a:chExt cx="283" cy="267"/>
              </a:xfrm>
            </p:grpSpPr>
            <p:sp>
              <p:nvSpPr>
                <p:cNvPr id="10332" name="AutoShape 92">
                  <a:extLst>
                    <a:ext uri="{FF2B5EF4-FFF2-40B4-BE49-F238E27FC236}">
                      <a16:creationId xmlns:a16="http://schemas.microsoft.com/office/drawing/2014/main" id="{EC9057D3-D097-4753-9C39-807D9A6D7583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82" y="3464"/>
                  <a:ext cx="283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3" name="Freeform 93">
                  <a:extLst>
                    <a:ext uri="{FF2B5EF4-FFF2-40B4-BE49-F238E27FC236}">
                      <a16:creationId xmlns:a16="http://schemas.microsoft.com/office/drawing/2014/main" id="{658B5360-0F7C-4A98-9DC6-5251DC70AE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3490"/>
                  <a:ext cx="46" cy="149"/>
                </a:xfrm>
                <a:custGeom>
                  <a:avLst/>
                  <a:gdLst>
                    <a:gd name="T0" fmla="*/ 0 w 46"/>
                    <a:gd name="T1" fmla="*/ 149 h 149"/>
                    <a:gd name="T2" fmla="*/ 46 w 46"/>
                    <a:gd name="T3" fmla="*/ 149 h 149"/>
                    <a:gd name="T4" fmla="*/ 26 w 46"/>
                    <a:gd name="T5" fmla="*/ 0 h 149"/>
                    <a:gd name="T6" fmla="*/ 0 w 46"/>
                    <a:gd name="T7" fmla="*/ 149 h 1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6"/>
                    <a:gd name="T13" fmla="*/ 0 h 149"/>
                    <a:gd name="T14" fmla="*/ 46 w 46"/>
                    <a:gd name="T15" fmla="*/ 149 h 1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6" h="149">
                      <a:moveTo>
                        <a:pt x="0" y="149"/>
                      </a:moveTo>
                      <a:lnTo>
                        <a:pt x="46" y="149"/>
                      </a:lnTo>
                      <a:lnTo>
                        <a:pt x="26" y="0"/>
                      </a:lnTo>
                      <a:lnTo>
                        <a:pt x="0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4" name="Line 94">
                  <a:extLst>
                    <a:ext uri="{FF2B5EF4-FFF2-40B4-BE49-F238E27FC236}">
                      <a16:creationId xmlns:a16="http://schemas.microsoft.com/office/drawing/2014/main" id="{C995BFC6-3FAD-4E91-A75E-3593CC18DB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" y="3490"/>
                  <a:ext cx="10" cy="226"/>
                </a:xfrm>
                <a:prstGeom prst="line">
                  <a:avLst/>
                </a:prstGeom>
                <a:noFill/>
                <a:ln w="238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5" name="Line 95">
                  <a:extLst>
                    <a:ext uri="{FF2B5EF4-FFF2-40B4-BE49-F238E27FC236}">
                      <a16:creationId xmlns:a16="http://schemas.microsoft.com/office/drawing/2014/main" id="{8D3DD183-1265-42F9-A59C-ABFB155733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72" y="3472"/>
                  <a:ext cx="88" cy="1"/>
                </a:xfrm>
                <a:prstGeom prst="line">
                  <a:avLst/>
                </a:prstGeom>
                <a:noFill/>
                <a:ln w="238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6" name="Line 96">
                  <a:extLst>
                    <a:ext uri="{FF2B5EF4-FFF2-40B4-BE49-F238E27FC236}">
                      <a16:creationId xmlns:a16="http://schemas.microsoft.com/office/drawing/2014/main" id="{F27AE246-1D45-43CB-8FE4-791AB79BB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90" y="3721"/>
                  <a:ext cx="87" cy="1"/>
                </a:xfrm>
                <a:prstGeom prst="line">
                  <a:avLst/>
                </a:prstGeom>
                <a:noFill/>
                <a:ln w="238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61" name="Rectangle 97">
              <a:extLst>
                <a:ext uri="{FF2B5EF4-FFF2-40B4-BE49-F238E27FC236}">
                  <a16:creationId xmlns:a16="http://schemas.microsoft.com/office/drawing/2014/main" id="{711AA645-25B7-4B7B-9D2E-5C3DB7CF5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1021"/>
              <a:ext cx="510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清零</a:t>
              </a:r>
              <a:endParaRPr lang="zh-CN" altLang="en-US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4178" name="Rectangle 98">
            <a:extLst>
              <a:ext uri="{FF2B5EF4-FFF2-40B4-BE49-F238E27FC236}">
                <a16:creationId xmlns:a16="http://schemas.microsoft.com/office/drawing/2014/main" id="{3E344C56-9A47-4619-BA92-56E94859E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2674938"/>
            <a:ext cx="4860925" cy="314325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79" name="Rectangle 99">
            <a:extLst>
              <a:ext uri="{FF2B5EF4-FFF2-40B4-BE49-F238E27FC236}">
                <a16:creationId xmlns:a16="http://schemas.microsoft.com/office/drawing/2014/main" id="{674957B9-9E7A-4039-9B15-CE9B5338C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3114675"/>
            <a:ext cx="4860925" cy="328613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80" name="Rectangle 100">
            <a:extLst>
              <a:ext uri="{FF2B5EF4-FFF2-40B4-BE49-F238E27FC236}">
                <a16:creationId xmlns:a16="http://schemas.microsoft.com/office/drawing/2014/main" id="{48225857-565E-4BCD-BE87-399B2545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429125"/>
            <a:ext cx="4860925" cy="428625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81" name="Rectangle 101">
            <a:extLst>
              <a:ext uri="{FF2B5EF4-FFF2-40B4-BE49-F238E27FC236}">
                <a16:creationId xmlns:a16="http://schemas.microsoft.com/office/drawing/2014/main" id="{EC495372-16B8-4E74-B499-AB92E16BD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3541713"/>
            <a:ext cx="4860925" cy="763587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82" name="Rectangle 102">
            <a:extLst>
              <a:ext uri="{FF2B5EF4-FFF2-40B4-BE49-F238E27FC236}">
                <a16:creationId xmlns:a16="http://schemas.microsoft.com/office/drawing/2014/main" id="{5174902B-AAF5-4EE5-896A-06E9AE6E0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221163"/>
            <a:ext cx="151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异步清零</a:t>
            </a:r>
          </a:p>
        </p:txBody>
      </p:sp>
      <p:sp>
        <p:nvSpPr>
          <p:cNvPr id="174183" name="Rectangle 103">
            <a:extLst>
              <a:ext uri="{FF2B5EF4-FFF2-40B4-BE49-F238E27FC236}">
                <a16:creationId xmlns:a16="http://schemas.microsoft.com/office/drawing/2014/main" id="{92501F85-926B-4491-A769-68CFC2EB4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157788"/>
            <a:ext cx="2741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同步并行预置数据</a:t>
            </a:r>
          </a:p>
        </p:txBody>
      </p:sp>
      <p:sp>
        <p:nvSpPr>
          <p:cNvPr id="174184" name="Rectangle 104">
            <a:extLst>
              <a:ext uri="{FF2B5EF4-FFF2-40B4-BE49-F238E27FC236}">
                <a16:creationId xmlns:a16="http://schemas.microsoft.com/office/drawing/2014/main" id="{DC8B62BE-99CA-4247-9B25-0C9DBA2FD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734050"/>
            <a:ext cx="2741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保持原有状态不变</a:t>
            </a:r>
          </a:p>
        </p:txBody>
      </p:sp>
      <p:sp>
        <p:nvSpPr>
          <p:cNvPr id="174185" name="Rectangle 105">
            <a:extLst>
              <a:ext uri="{FF2B5EF4-FFF2-40B4-BE49-F238E27FC236}">
                <a16:creationId xmlns:a16="http://schemas.microsoft.com/office/drawing/2014/main" id="{7181B973-236F-46AC-886E-5E41D6130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165850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计数</a:t>
            </a:r>
          </a:p>
        </p:txBody>
      </p:sp>
      <p:sp>
        <p:nvSpPr>
          <p:cNvPr id="174186" name="Rectangle 106">
            <a:extLst>
              <a:ext uri="{FF2B5EF4-FFF2-40B4-BE49-F238E27FC236}">
                <a16:creationId xmlns:a16="http://schemas.microsoft.com/office/drawing/2014/main" id="{2475D5BA-1850-4DDE-94E6-53F0648DC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652963"/>
            <a:ext cx="3240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0000</a:t>
            </a:r>
          </a:p>
        </p:txBody>
      </p:sp>
      <p:sp>
        <p:nvSpPr>
          <p:cNvPr id="174187" name="Rectangle 107">
            <a:extLst>
              <a:ext uri="{FF2B5EF4-FFF2-40B4-BE49-F238E27FC236}">
                <a16:creationId xmlns:a16="http://schemas.microsoft.com/office/drawing/2014/main" id="{5984C4FA-CBA0-47F9-8CDE-C5835DFB3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157788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DCBA</a:t>
            </a:r>
          </a:p>
        </p:txBody>
      </p:sp>
      <p:sp>
        <p:nvSpPr>
          <p:cNvPr id="174188" name="Rectangle 108">
            <a:extLst>
              <a:ext uri="{FF2B5EF4-FFF2-40B4-BE49-F238E27FC236}">
                <a16:creationId xmlns:a16="http://schemas.microsoft.com/office/drawing/2014/main" id="{F409A52B-D4F6-4396-8D46-3081F731A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661025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 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74189" name="Rectangle 109">
            <a:extLst>
              <a:ext uri="{FF2B5EF4-FFF2-40B4-BE49-F238E27FC236}">
                <a16:creationId xmlns:a16="http://schemas.microsoft.com/office/drawing/2014/main" id="{A86E0C3F-7A66-4148-87B5-7C0C73437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6237288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每来一个上升沿，计数器的值增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9" grpId="0" animBg="1" autoUpdateAnimBg="0"/>
      <p:bldP spid="174090" grpId="0" autoUpdateAnimBg="0"/>
      <p:bldP spid="174178" grpId="0" animBg="1"/>
      <p:bldP spid="174179" grpId="0" animBg="1"/>
      <p:bldP spid="174180" grpId="0" animBg="1"/>
      <p:bldP spid="174181" grpId="0" animBg="1"/>
      <p:bldP spid="174182" grpId="0" autoUpdateAnimBg="0"/>
      <p:bldP spid="174183" grpId="0" autoUpdateAnimBg="0"/>
      <p:bldP spid="174184" grpId="0" autoUpdateAnimBg="0"/>
      <p:bldP spid="174185" grpId="0" autoUpdateAnimBg="0"/>
      <p:bldP spid="174186" grpId="0" autoUpdateAnimBg="0"/>
      <p:bldP spid="174187" grpId="0" autoUpdateAnimBg="0"/>
      <p:bldP spid="174188" grpId="0" autoUpdateAnimBg="0"/>
      <p:bldP spid="17418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B7D36C7A-F658-45B8-8609-E97667884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890588"/>
            <a:ext cx="5794375" cy="557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09" name="Rectangle 5">
            <a:extLst>
              <a:ext uri="{FF2B5EF4-FFF2-40B4-BE49-F238E27FC236}">
                <a16:creationId xmlns:a16="http://schemas.microsoft.com/office/drawing/2014/main" id="{FA5FA24A-9929-4988-A5C7-4CAC16CED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954088"/>
            <a:ext cx="449263" cy="517525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10" name="Rectangle 6">
            <a:extLst>
              <a:ext uri="{FF2B5EF4-FFF2-40B4-BE49-F238E27FC236}">
                <a16:creationId xmlns:a16="http://schemas.microsoft.com/office/drawing/2014/main" id="{AC6CA895-B55C-4DCC-A5DA-F268729AC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954088"/>
            <a:ext cx="314325" cy="517525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11" name="Rectangle 7" descr="90%">
            <a:extLst>
              <a:ext uri="{FF2B5EF4-FFF2-40B4-BE49-F238E27FC236}">
                <a16:creationId xmlns:a16="http://schemas.microsoft.com/office/drawing/2014/main" id="{D7FF02A3-C1DC-4E94-9257-D46BBA51D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954088"/>
            <a:ext cx="1800225" cy="5175250"/>
          </a:xfrm>
          <a:prstGeom prst="rect">
            <a:avLst/>
          </a:prstGeom>
          <a:pattFill prst="pct90">
            <a:fgClr>
              <a:srgbClr val="FF000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12" name="Rectangle 8">
            <a:extLst>
              <a:ext uri="{FF2B5EF4-FFF2-40B4-BE49-F238E27FC236}">
                <a16:creationId xmlns:a16="http://schemas.microsoft.com/office/drawing/2014/main" id="{DE78A010-CE57-4E54-9CA2-B9AFEA5D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954088"/>
            <a:ext cx="449263" cy="5175250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9">
            <a:extLst>
              <a:ext uri="{FF2B5EF4-FFF2-40B4-BE49-F238E27FC236}">
                <a16:creationId xmlns:a16="http://schemas.microsoft.com/office/drawing/2014/main" id="{A9E9EEF6-905D-4AE6-A1B8-83454910E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4763" y="290513"/>
            <a:ext cx="4614862" cy="490537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b="1">
                <a:solidFill>
                  <a:srgbClr val="000066"/>
                </a:solidFill>
              </a:rPr>
              <a:t>74161</a:t>
            </a:r>
            <a:r>
              <a:rPr lang="zh-CN" altLang="en-US" sz="3200" b="1">
                <a:solidFill>
                  <a:srgbClr val="000066"/>
                </a:solidFill>
              </a:rPr>
              <a:t>的时序图</a:t>
            </a:r>
          </a:p>
        </p:txBody>
      </p:sp>
      <p:sp>
        <p:nvSpPr>
          <p:cNvPr id="11273" name="Rectangle 10">
            <a:extLst>
              <a:ext uri="{FF2B5EF4-FFF2-40B4-BE49-F238E27FC236}">
                <a16:creationId xmlns:a16="http://schemas.microsoft.com/office/drawing/2014/main" id="{F9D29C78-A12A-4083-963A-4BAF9B66E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3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6" name="Object 11">
            <a:extLst>
              <a:ext uri="{FF2B5EF4-FFF2-40B4-BE49-F238E27FC236}">
                <a16:creationId xmlns:a16="http://schemas.microsoft.com/office/drawing/2014/main" id="{3C5B53B6-9379-4F6A-9672-53A346EA8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5738" y="868363"/>
          <a:ext cx="5553075" cy="598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Picture" r:id="rId3" imgW="4476600" imgH="5210280" progId="Word.Picture.8">
                  <p:embed/>
                </p:oleObj>
              </mc:Choice>
              <mc:Fallback>
                <p:oleObj name="Picture" r:id="rId3" imgW="4476600" imgH="521028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868363"/>
                        <a:ext cx="5553075" cy="598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9" grpId="0" animBg="1"/>
      <p:bldP spid="175110" grpId="0" animBg="1"/>
      <p:bldP spid="175111" grpId="0" animBg="1"/>
      <p:bldP spid="1751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40CCAEB5-FBAB-43E2-A2FB-676B6F9DE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720725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中规模集成</a:t>
            </a:r>
            <a:r>
              <a:rPr lang="en-US" altLang="zh-CN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码十进制同步可逆计数器</a:t>
            </a:r>
          </a:p>
        </p:txBody>
      </p:sp>
      <p:pic>
        <p:nvPicPr>
          <p:cNvPr id="45059" name="图片 4" descr="QQ截图20140610211640.jpg">
            <a:extLst>
              <a:ext uri="{FF2B5EF4-FFF2-40B4-BE49-F238E27FC236}">
                <a16:creationId xmlns:a16="http://schemas.microsoft.com/office/drawing/2014/main" id="{2B427C05-776E-45E4-99A5-6F4E4EE6A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96975"/>
            <a:ext cx="7107237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4" descr="QQ截图20140610211758.jpg">
            <a:extLst>
              <a:ext uri="{FF2B5EF4-FFF2-40B4-BE49-F238E27FC236}">
                <a16:creationId xmlns:a16="http://schemas.microsoft.com/office/drawing/2014/main" id="{1A65E13F-A7FC-4F3F-8924-2F92FB26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341438"/>
            <a:ext cx="8820150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>
            <a:extLst>
              <a:ext uri="{FF2B5EF4-FFF2-40B4-BE49-F238E27FC236}">
                <a16:creationId xmlns:a16="http://schemas.microsoft.com/office/drawing/2014/main" id="{00E4BC5F-C5BA-4F3F-82C2-DAC1276DF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720725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集成计数器功能扩展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359CA-4471-4A64-A623-B7DA3AF30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81075"/>
            <a:ext cx="807561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200" b="1" kern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用集成计数器构成任意进制计数器：</a:t>
            </a:r>
            <a:endParaRPr lang="zh-CN" altLang="en-US" sz="3200" kern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108" name="Rectangle 5">
            <a:extLst>
              <a:ext uri="{FF2B5EF4-FFF2-40B4-BE49-F238E27FC236}">
                <a16:creationId xmlns:a16="http://schemas.microsoft.com/office/drawing/2014/main" id="{CDF67D44-2317-43B1-8508-F25B6A21C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589088"/>
            <a:ext cx="2868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的情况 ：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CC596-67F3-4376-8054-783834FB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1647825"/>
            <a:ext cx="5575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已有的集成计数器是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进制，需组成的是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进制计数器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42A45-1818-442E-939A-5178F484F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2503488"/>
            <a:ext cx="3221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具体实现的方法：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1A139E-1400-4B49-9C35-3981BDD07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48025"/>
            <a:ext cx="1725613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反馈清零法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CB1B8A-E705-4A06-B824-4AD2D7BB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716463"/>
            <a:ext cx="1725613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反馈置数法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CD9960-5FB6-44A9-888C-70D084AB1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3178175"/>
            <a:ext cx="588327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利用清零输入端，使电路计数到某状态时产生清零操作，清除</a:t>
            </a:r>
            <a:r>
              <a:rPr lang="en-US" altLang="zh-CN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M–N</a:t>
            </a:r>
            <a:r>
              <a:rPr lang="zh-CN" altLang="en-US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个状态实现</a:t>
            </a:r>
            <a:r>
              <a:rPr lang="en-US" altLang="zh-CN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进制计数器。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EC3362-C8FB-4D05-B182-FB5E34C2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4652963"/>
            <a:ext cx="59055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利用计数器的置数功能，通过给计数器重复置入某个数码的方法减少</a:t>
            </a:r>
            <a:r>
              <a:rPr lang="en-US" altLang="zh-CN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(M–N)</a:t>
            </a:r>
            <a:r>
              <a:rPr lang="zh-CN" altLang="en-US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个独立状态，实现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进制计数器的。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nimBg="1" autoUpdateAnimBg="0"/>
      <p:bldP spid="10" grpId="0" animBg="1" autoUpdateAnimBg="0"/>
      <p:bldP spid="11" grpId="0" autoUpdateAnimBg="0"/>
      <p:bldP spid="1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3" descr="QQ截图20140610212602.jpg">
            <a:extLst>
              <a:ext uri="{FF2B5EF4-FFF2-40B4-BE49-F238E27FC236}">
                <a16:creationId xmlns:a16="http://schemas.microsoft.com/office/drawing/2014/main" id="{03210DCA-3E4D-4BA7-A26E-886C403AB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0"/>
            <a:ext cx="53911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图片 4" descr="QQ截图20140610212653.jpg">
            <a:extLst>
              <a:ext uri="{FF2B5EF4-FFF2-40B4-BE49-F238E27FC236}">
                <a16:creationId xmlns:a16="http://schemas.microsoft.com/office/drawing/2014/main" id="{0FB358B2-2B6A-4FAF-B9F0-34A3216FB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3508375"/>
            <a:ext cx="58864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140610213403.jpg">
            <a:extLst>
              <a:ext uri="{FF2B5EF4-FFF2-40B4-BE49-F238E27FC236}">
                <a16:creationId xmlns:a16="http://schemas.microsoft.com/office/drawing/2014/main" id="{C1F10525-0CAE-40DD-8EF5-76B0F58A0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85629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 descr="QQ截图20140610213553.jpg">
            <a:extLst>
              <a:ext uri="{FF2B5EF4-FFF2-40B4-BE49-F238E27FC236}">
                <a16:creationId xmlns:a16="http://schemas.microsoft.com/office/drawing/2014/main" id="{ECF1A9CE-48A5-4CEC-8CA2-19C9F2AAF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082925"/>
            <a:ext cx="4227512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 descr="信纸">
            <a:extLst>
              <a:ext uri="{FF2B5EF4-FFF2-40B4-BE49-F238E27FC236}">
                <a16:creationId xmlns:a16="http://schemas.microsoft.com/office/drawing/2014/main" id="{5C2FDA84-D86B-4520-9220-1FFC8B1D2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165850"/>
            <a:ext cx="3354387" cy="4572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设法跳过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9=7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个状态 </a:t>
            </a:r>
          </a:p>
        </p:txBody>
      </p:sp>
      <p:sp>
        <p:nvSpPr>
          <p:cNvPr id="12294" name="AutoShape 5">
            <a:extLst>
              <a:ext uri="{FF2B5EF4-FFF2-40B4-BE49-F238E27FC236}">
                <a16:creationId xmlns:a16="http://schemas.microsoft.com/office/drawing/2014/main" id="{17148071-3A91-4860-918C-9B76A4FF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1374775"/>
            <a:ext cx="4005262" cy="26098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0" name="Object 6">
            <a:extLst>
              <a:ext uri="{FF2B5EF4-FFF2-40B4-BE49-F238E27FC236}">
                <a16:creationId xmlns:a16="http://schemas.microsoft.com/office/drawing/2014/main" id="{05D90B0A-9B81-4552-9B68-3825B139E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7425" y="1419225"/>
          <a:ext cx="3605213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Picture2" r:id="rId4" imgW="2381400" imgH="1533600" progId="Word.Picture.8">
                  <p:embed/>
                </p:oleObj>
              </mc:Choice>
              <mc:Fallback>
                <p:oleObj name="Picture2" r:id="rId4" imgW="2381400" imgH="15336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1419225"/>
                        <a:ext cx="3605213" cy="231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5" name="Text Box 7">
            <a:extLst>
              <a:ext uri="{FF2B5EF4-FFF2-40B4-BE49-F238E27FC236}">
                <a16:creationId xmlns:a16="http://schemas.microsoft.com/office/drawing/2014/main" id="{F7A7144C-C0D2-46B5-86A8-A1DC42D35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1958975"/>
            <a:ext cx="584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76136" name="Text Box 8">
            <a:extLst>
              <a:ext uri="{FF2B5EF4-FFF2-40B4-BE49-F238E27FC236}">
                <a16:creationId xmlns:a16="http://schemas.microsoft.com/office/drawing/2014/main" id="{FE851EB9-EFE4-4648-80C1-C186362FE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317750"/>
            <a:ext cx="5842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76137" name="Text Box 9">
            <a:extLst>
              <a:ext uri="{FF2B5EF4-FFF2-40B4-BE49-F238E27FC236}">
                <a16:creationId xmlns:a16="http://schemas.microsoft.com/office/drawing/2014/main" id="{067B784F-5726-44B3-8C55-AB56CA8B7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113" y="2678113"/>
            <a:ext cx="4953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en-US" altLang="zh-CN" sz="3600" b="1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A99C629D-523D-41E1-960B-701939A4608C}"/>
              </a:ext>
            </a:extLst>
          </p:cNvPr>
          <p:cNvGrpSpPr>
            <a:grpSpLocks/>
          </p:cNvGrpSpPr>
          <p:nvPr/>
        </p:nvGrpSpPr>
        <p:grpSpPr bwMode="auto">
          <a:xfrm>
            <a:off x="6059488" y="2994025"/>
            <a:ext cx="2339975" cy="900113"/>
            <a:chOff x="2426" y="2954"/>
            <a:chExt cx="1446" cy="567"/>
          </a:xfrm>
        </p:grpSpPr>
        <p:sp>
          <p:nvSpPr>
            <p:cNvPr id="12370" name="Line 11">
              <a:extLst>
                <a:ext uri="{FF2B5EF4-FFF2-40B4-BE49-F238E27FC236}">
                  <a16:creationId xmlns:a16="http://schemas.microsoft.com/office/drawing/2014/main" id="{BA72A47D-6096-4E5D-B329-53E0287C2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954"/>
              <a:ext cx="0" cy="49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1" name="Line 12">
              <a:extLst>
                <a:ext uri="{FF2B5EF4-FFF2-40B4-BE49-F238E27FC236}">
                  <a16:creationId xmlns:a16="http://schemas.microsoft.com/office/drawing/2014/main" id="{EE110FDB-1707-4B4E-9692-CBD908E2E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8" y="2954"/>
              <a:ext cx="0" cy="267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Rectangle 13">
              <a:extLst>
                <a:ext uri="{FF2B5EF4-FFF2-40B4-BE49-F238E27FC236}">
                  <a16:creationId xmlns:a16="http://schemas.microsoft.com/office/drawing/2014/main" id="{08B108BC-8416-4A79-9A05-068C28F04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3143"/>
              <a:ext cx="205" cy="3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73" name="Line 14">
              <a:extLst>
                <a:ext uri="{FF2B5EF4-FFF2-40B4-BE49-F238E27FC236}">
                  <a16:creationId xmlns:a16="http://schemas.microsoft.com/office/drawing/2014/main" id="{4AAF42B7-36C0-4AC4-8CF2-7E336EF418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760" y="3226"/>
              <a:ext cx="0" cy="22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Line 15">
              <a:extLst>
                <a:ext uri="{FF2B5EF4-FFF2-40B4-BE49-F238E27FC236}">
                  <a16:creationId xmlns:a16="http://schemas.microsoft.com/office/drawing/2014/main" id="{58C0C3B4-1F94-40CD-9E2E-5F7DE3DDEB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297" y="3084"/>
              <a:ext cx="0" cy="275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5" name="Line 16">
              <a:extLst>
                <a:ext uri="{FF2B5EF4-FFF2-40B4-BE49-F238E27FC236}">
                  <a16:creationId xmlns:a16="http://schemas.microsoft.com/office/drawing/2014/main" id="{194FE8D5-5C7F-421A-A0F8-69C8EA7C99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2928" y="2943"/>
              <a:ext cx="0" cy="100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6" name="Oval 17">
              <a:extLst>
                <a:ext uri="{FF2B5EF4-FFF2-40B4-BE49-F238E27FC236}">
                  <a16:creationId xmlns:a16="http://schemas.microsoft.com/office/drawing/2014/main" id="{AF465EAE-74FA-467F-B13C-B65B42089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3300"/>
              <a:ext cx="61" cy="7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77" name="Text Box 18">
              <a:extLst>
                <a:ext uri="{FF2B5EF4-FFF2-40B4-BE49-F238E27FC236}">
                  <a16:creationId xmlns:a16="http://schemas.microsoft.com/office/drawing/2014/main" id="{188C2E47-72A8-4887-9EC6-5100AE247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3152"/>
              <a:ext cx="19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>
                  <a:solidFill>
                    <a:srgbClr val="00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  <a:endParaRPr lang="en-US" altLang="zh-CN" sz="4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A39A5A9F-94BA-47B4-A7D0-9FFED8B2596C}"/>
              </a:ext>
            </a:extLst>
          </p:cNvPr>
          <p:cNvGrpSpPr>
            <a:grpSpLocks/>
          </p:cNvGrpSpPr>
          <p:nvPr/>
        </p:nvGrpSpPr>
        <p:grpSpPr bwMode="auto">
          <a:xfrm>
            <a:off x="5880100" y="1506538"/>
            <a:ext cx="2519363" cy="2117725"/>
            <a:chOff x="3957" y="2018"/>
            <a:chExt cx="1587" cy="1334"/>
          </a:xfrm>
        </p:grpSpPr>
        <p:sp>
          <p:nvSpPr>
            <p:cNvPr id="12367" name="Line 20">
              <a:extLst>
                <a:ext uri="{FF2B5EF4-FFF2-40B4-BE49-F238E27FC236}">
                  <a16:creationId xmlns:a16="http://schemas.microsoft.com/office/drawing/2014/main" id="{56161C68-1185-47DB-A76A-3B5950256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7" y="2018"/>
              <a:ext cx="2" cy="215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Line 21">
              <a:extLst>
                <a:ext uri="{FF2B5EF4-FFF2-40B4-BE49-F238E27FC236}">
                  <a16:creationId xmlns:a16="http://schemas.microsoft.com/office/drawing/2014/main" id="{F3BB2D49-8B77-4B12-9445-65BDE26E3F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750" y="1225"/>
              <a:ext cx="0" cy="1585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Line 22">
              <a:extLst>
                <a:ext uri="{FF2B5EF4-FFF2-40B4-BE49-F238E27FC236}">
                  <a16:creationId xmlns:a16="http://schemas.microsoft.com/office/drawing/2014/main" id="{8A4AD8AF-4B74-4B89-B0F8-F6DE72447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4" y="2018"/>
              <a:ext cx="0" cy="133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6151" name="Text Box 23">
            <a:extLst>
              <a:ext uri="{FF2B5EF4-FFF2-40B4-BE49-F238E27FC236}">
                <a16:creationId xmlns:a16="http://schemas.microsoft.com/office/drawing/2014/main" id="{50D5554A-2365-4F0E-BAC5-BB31C3338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5" y="2633663"/>
            <a:ext cx="584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76152" name="AutoShape 24">
            <a:extLst>
              <a:ext uri="{FF2B5EF4-FFF2-40B4-BE49-F238E27FC236}">
                <a16:creationId xmlns:a16="http://schemas.microsoft.com/office/drawing/2014/main" id="{8B33642E-6EF7-4188-B51E-F0F44B6AA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4097338"/>
            <a:ext cx="4181475" cy="2295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6153" name="Object 25">
            <a:extLst>
              <a:ext uri="{FF2B5EF4-FFF2-40B4-BE49-F238E27FC236}">
                <a16:creationId xmlns:a16="http://schemas.microsoft.com/office/drawing/2014/main" id="{721D5C64-C17A-440E-BA5D-6444E2845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6163" y="4098925"/>
          <a:ext cx="380365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Picture2" r:id="rId6" imgW="3695760" imgH="2104920" progId="Word.Picture.8">
                  <p:embed/>
                </p:oleObj>
              </mc:Choice>
              <mc:Fallback>
                <p:oleObj name="Picture2" r:id="rId6" imgW="3695760" imgH="2104920" progId="Word.Picture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4098925"/>
                        <a:ext cx="3803650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Rectangle 29">
            <a:extLst>
              <a:ext uri="{FF2B5EF4-FFF2-40B4-BE49-F238E27FC236}">
                <a16:creationId xmlns:a16="http://schemas.microsoft.com/office/drawing/2014/main" id="{408A84F7-F882-4BDF-97A5-96E2C5036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8" y="803275"/>
            <a:ext cx="500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 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74161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构成九进制加计数器。</a:t>
            </a:r>
            <a:endParaRPr lang="zh-CN" altLang="en-US" sz="28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303" name="Rectangle 30">
            <a:extLst>
              <a:ext uri="{FF2B5EF4-FFF2-40B4-BE49-F238E27FC236}">
                <a16:creationId xmlns:a16="http://schemas.microsoft.com/office/drawing/2014/main" id="{6C489F1B-1673-4F2A-8A9F-5E134B027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1963" y="261938"/>
            <a:ext cx="5957887" cy="519112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b="1">
                <a:solidFill>
                  <a:srgbClr val="000066"/>
                </a:solidFill>
              </a:rPr>
              <a:t>74161</a:t>
            </a:r>
            <a:r>
              <a:rPr lang="zh-CN" altLang="en-US" sz="3200" b="1">
                <a:solidFill>
                  <a:srgbClr val="000066"/>
                </a:solidFill>
              </a:rPr>
              <a:t>的应用</a:t>
            </a:r>
          </a:p>
        </p:txBody>
      </p:sp>
      <p:graphicFrame>
        <p:nvGraphicFramePr>
          <p:cNvPr id="176228" name="Group 100">
            <a:extLst>
              <a:ext uri="{FF2B5EF4-FFF2-40B4-BE49-F238E27FC236}">
                <a16:creationId xmlns:a16="http://schemas.microsoft.com/office/drawing/2014/main" id="{6F3F4E7F-E279-4992-BFDC-B6A894FFAEFE}"/>
              </a:ext>
            </a:extLst>
          </p:cNvPr>
          <p:cNvGraphicFramePr>
            <a:graphicFrameLocks noGrp="1"/>
          </p:cNvGraphicFramePr>
          <p:nvPr/>
        </p:nvGraphicFramePr>
        <p:xfrm>
          <a:off x="714375" y="1557338"/>
          <a:ext cx="2779713" cy="41179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73769435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1197474345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079098541"/>
                    </a:ext>
                  </a:extLst>
                </a:gridCol>
                <a:gridCol w="195262">
                  <a:extLst>
                    <a:ext uri="{9D8B030D-6E8A-4147-A177-3AD203B41FA5}">
                      <a16:colId xmlns:a16="http://schemas.microsoft.com/office/drawing/2014/main" val="269523040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278380880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val="277645813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57681312"/>
                  </a:ext>
                </a:extLst>
              </a:tr>
              <a:tr h="268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20190691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791260986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23921831"/>
                  </a:ext>
                </a:extLst>
              </a:tr>
              <a:tr h="725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685164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099209165"/>
                  </a:ext>
                </a:extLst>
              </a:tr>
              <a:tr h="387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13149830"/>
                  </a:ext>
                </a:extLst>
              </a:tr>
              <a:tr h="473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51845798"/>
                  </a:ext>
                </a:extLst>
              </a:tr>
              <a:tr h="492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871627608"/>
                  </a:ext>
                </a:extLst>
              </a:tr>
            </a:tbl>
          </a:graphicData>
        </a:graphic>
      </p:graphicFrame>
      <p:grpSp>
        <p:nvGrpSpPr>
          <p:cNvPr id="4" name="Group 91">
            <a:extLst>
              <a:ext uri="{FF2B5EF4-FFF2-40B4-BE49-F238E27FC236}">
                <a16:creationId xmlns:a16="http://schemas.microsoft.com/office/drawing/2014/main" id="{A9E059ED-26D0-4E27-B91A-03A5CB8426D5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2214563"/>
            <a:ext cx="300038" cy="2260600"/>
            <a:chOff x="2020" y="1558"/>
            <a:chExt cx="189" cy="1227"/>
          </a:xfrm>
        </p:grpSpPr>
        <p:sp>
          <p:nvSpPr>
            <p:cNvPr id="12364" name="Line 92">
              <a:extLst>
                <a:ext uri="{FF2B5EF4-FFF2-40B4-BE49-F238E27FC236}">
                  <a16:creationId xmlns:a16="http://schemas.microsoft.com/office/drawing/2014/main" id="{F46337BC-D187-4867-98C9-20C971B5E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2785"/>
              <a:ext cx="18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5" name="Line 93">
              <a:extLst>
                <a:ext uri="{FF2B5EF4-FFF2-40B4-BE49-F238E27FC236}">
                  <a16:creationId xmlns:a16="http://schemas.microsoft.com/office/drawing/2014/main" id="{195876BF-FFC2-43DD-B315-DB8DC9721D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9" y="1558"/>
              <a:ext cx="1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6" name="Line 94">
              <a:extLst>
                <a:ext uri="{FF2B5EF4-FFF2-40B4-BE49-F238E27FC236}">
                  <a16:creationId xmlns:a16="http://schemas.microsoft.com/office/drawing/2014/main" id="{E486DF38-07E1-4234-8D1B-458231317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2" y="1565"/>
              <a:ext cx="0" cy="1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76223" name="Object 95">
            <a:extLst>
              <a:ext uri="{FF2B5EF4-FFF2-40B4-BE49-F238E27FC236}">
                <a16:creationId xmlns:a16="http://schemas.microsoft.com/office/drawing/2014/main" id="{2C6E8DA6-4312-4A6F-BB5E-DE68FACE7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4953000"/>
          <a:ext cx="17399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9" imgW="1079280" imgH="241200" progId="Equation.3">
                  <p:embed/>
                </p:oleObj>
              </mc:Choice>
              <mc:Fallback>
                <p:oleObj name="Equation" r:id="rId9" imgW="1079280" imgH="2412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4953000"/>
                        <a:ext cx="1739900" cy="388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224" name="Rectangle 96">
            <a:extLst>
              <a:ext uri="{FF2B5EF4-FFF2-40B4-BE49-F238E27FC236}">
                <a16:creationId xmlns:a16="http://schemas.microsoft.com/office/drawing/2014/main" id="{C9057AA6-A463-4CA0-94BF-339416AA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5538"/>
            <a:ext cx="339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利用异步清零引脚</a:t>
            </a:r>
          </a:p>
        </p:txBody>
      </p:sp>
      <p:sp>
        <p:nvSpPr>
          <p:cNvPr id="176225" name="Rectangle 97">
            <a:extLst>
              <a:ext uri="{FF2B5EF4-FFF2-40B4-BE49-F238E27FC236}">
                <a16:creationId xmlns:a16="http://schemas.microsoft.com/office/drawing/2014/main" id="{E69592A8-D1C9-4FD1-AAF6-4AC3E7D48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3316287" cy="4572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endParaRPr lang="zh-CN" altLang="zh-CN" sz="2400" b="1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226" name="Rectangle 98">
            <a:extLst>
              <a:ext uri="{FF2B5EF4-FFF2-40B4-BE49-F238E27FC236}">
                <a16:creationId xmlns:a16="http://schemas.microsoft.com/office/drawing/2014/main" id="{5B07B7E4-70CF-4AD3-8990-45F3AD2C7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052513"/>
            <a:ext cx="3316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反馈清零法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7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6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0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7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5" grpId="0" autoUpdateAnimBg="0"/>
      <p:bldP spid="176136" grpId="0" autoUpdateAnimBg="0"/>
      <p:bldP spid="176137" grpId="0" autoUpdateAnimBg="0"/>
      <p:bldP spid="176151" grpId="0" autoUpdateAnimBg="0"/>
      <p:bldP spid="176152" grpId="0" animBg="1"/>
      <p:bldP spid="176224" grpId="0" autoUpdateAnimBg="0"/>
      <p:bldP spid="176225" grpId="0" animBg="1" autoUpdateAnimBg="0"/>
      <p:bldP spid="17622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140610153845.jpg">
            <a:extLst>
              <a:ext uri="{FF2B5EF4-FFF2-40B4-BE49-F238E27FC236}">
                <a16:creationId xmlns:a16="http://schemas.microsoft.com/office/drawing/2014/main" id="{B883EBA0-F75C-4AD8-A174-264F0F02A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02"/>
          <a:stretch>
            <a:fillRect/>
          </a:stretch>
        </p:blipFill>
        <p:spPr bwMode="auto">
          <a:xfrm>
            <a:off x="169863" y="2565400"/>
            <a:ext cx="67786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QQ截图20140610153845.jpg">
            <a:extLst>
              <a:ext uri="{FF2B5EF4-FFF2-40B4-BE49-F238E27FC236}">
                <a16:creationId xmlns:a16="http://schemas.microsoft.com/office/drawing/2014/main" id="{EF910B0A-2D5E-4995-B7DC-4EE8A6D55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8" b="61504"/>
          <a:stretch>
            <a:fillRect/>
          </a:stretch>
        </p:blipFill>
        <p:spPr bwMode="auto">
          <a:xfrm>
            <a:off x="169863" y="3429000"/>
            <a:ext cx="6778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QQ截图20140610153845.jpg">
            <a:extLst>
              <a:ext uri="{FF2B5EF4-FFF2-40B4-BE49-F238E27FC236}">
                <a16:creationId xmlns:a16="http://schemas.microsoft.com/office/drawing/2014/main" id="{C56A4350-BB23-4207-B7FD-FEA6CFA4B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96" b="44006"/>
          <a:stretch>
            <a:fillRect/>
          </a:stretch>
        </p:blipFill>
        <p:spPr bwMode="auto">
          <a:xfrm>
            <a:off x="169863" y="4149725"/>
            <a:ext cx="67786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QQ截图20140610153845.jpg">
            <a:extLst>
              <a:ext uri="{FF2B5EF4-FFF2-40B4-BE49-F238E27FC236}">
                <a16:creationId xmlns:a16="http://schemas.microsoft.com/office/drawing/2014/main" id="{1C590395-DD1F-4DFC-82F1-110949D99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94" b="26508"/>
          <a:stretch>
            <a:fillRect/>
          </a:stretch>
        </p:blipFill>
        <p:spPr bwMode="auto">
          <a:xfrm>
            <a:off x="169863" y="4941888"/>
            <a:ext cx="67786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QQ截图20140610153845.jpg">
            <a:extLst>
              <a:ext uri="{FF2B5EF4-FFF2-40B4-BE49-F238E27FC236}">
                <a16:creationId xmlns:a16="http://schemas.microsoft.com/office/drawing/2014/main" id="{6F9AF4A5-6B24-4884-9AF6-928023C3F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92" b="10306"/>
          <a:stretch>
            <a:fillRect/>
          </a:stretch>
        </p:blipFill>
        <p:spPr bwMode="auto">
          <a:xfrm>
            <a:off x="169863" y="5786438"/>
            <a:ext cx="67786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Object 65">
            <a:extLst>
              <a:ext uri="{FF2B5EF4-FFF2-40B4-BE49-F238E27FC236}">
                <a16:creationId xmlns:a16="http://schemas.microsoft.com/office/drawing/2014/main" id="{CCE361AE-7B99-42CD-A01C-6FA6DAD8A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349250"/>
          <a:ext cx="1346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4" imgW="672840" imgH="279360" progId="Equation.3">
                  <p:embed/>
                </p:oleObj>
              </mc:Choice>
              <mc:Fallback>
                <p:oleObj name="Equation" r:id="rId4" imgW="672840" imgH="27936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49250"/>
                        <a:ext cx="1346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6">
            <a:extLst>
              <a:ext uri="{FF2B5EF4-FFF2-40B4-BE49-F238E27FC236}">
                <a16:creationId xmlns:a16="http://schemas.microsoft.com/office/drawing/2014/main" id="{05C0D629-8D5A-4ACE-BBFA-79B456581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879475"/>
          <a:ext cx="1346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6" imgW="672840" imgH="266400" progId="Equation.3">
                  <p:embed/>
                </p:oleObj>
              </mc:Choice>
              <mc:Fallback>
                <p:oleObj name="Equation" r:id="rId6" imgW="672840" imgH="2664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879475"/>
                        <a:ext cx="1346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7">
            <a:extLst>
              <a:ext uri="{FF2B5EF4-FFF2-40B4-BE49-F238E27FC236}">
                <a16:creationId xmlns:a16="http://schemas.microsoft.com/office/drawing/2014/main" id="{19532AAB-4F36-45B0-BE0F-53B01A58A4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1412875"/>
          <a:ext cx="1346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8" imgW="672840" imgH="266400" progId="Equation.3">
                  <p:embed/>
                </p:oleObj>
              </mc:Choice>
              <mc:Fallback>
                <p:oleObj name="Equation" r:id="rId8" imgW="672840" imgH="2664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412875"/>
                        <a:ext cx="1346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Text Box 78">
            <a:extLst>
              <a:ext uri="{FF2B5EF4-FFF2-40B4-BE49-F238E27FC236}">
                <a16:creationId xmlns:a16="http://schemas.microsoft.com/office/drawing/2014/main" id="{3B33539A-46F8-446B-9F3C-F5B73F7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520700"/>
            <a:ext cx="286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(CP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由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1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时，此式有效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endParaRPr kumimoji="1" lang="en-US" altLang="zh-CN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64" name="Text Box 79">
            <a:extLst>
              <a:ext uri="{FF2B5EF4-FFF2-40B4-BE49-F238E27FC236}">
                <a16:creationId xmlns:a16="http://schemas.microsoft.com/office/drawing/2014/main" id="{4966F3D6-18A6-4CCB-98CA-05A895B4A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1033463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(Q</a:t>
            </a:r>
            <a:r>
              <a:rPr kumimoji="1" lang="en-US" altLang="zh-CN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由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0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时，此式有效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endParaRPr kumimoji="1" lang="en-US" altLang="zh-CN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65" name="Text Box 80">
            <a:extLst>
              <a:ext uri="{FF2B5EF4-FFF2-40B4-BE49-F238E27FC236}">
                <a16:creationId xmlns:a16="http://schemas.microsoft.com/office/drawing/2014/main" id="{542F18A5-568E-4612-8439-EF6F1BCB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1577975"/>
            <a:ext cx="286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(Q</a:t>
            </a:r>
            <a:r>
              <a:rPr kumimoji="1" lang="en-US" altLang="zh-CN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由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0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时，此式有效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endParaRPr kumimoji="1" lang="en-US" altLang="zh-CN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9583A63B-6A4D-4240-A64B-B5296C83D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3425" y="1958975"/>
          <a:ext cx="1273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0" imgW="634680" imgH="266400" progId="Equation.DSMT4">
                  <p:embed/>
                </p:oleObj>
              </mc:Choice>
              <mc:Fallback>
                <p:oleObj name="Equation" r:id="rId10" imgW="634680" imgH="26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1958975"/>
                        <a:ext cx="12731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Text Box 80">
            <a:extLst>
              <a:ext uri="{FF2B5EF4-FFF2-40B4-BE49-F238E27FC236}">
                <a16:creationId xmlns:a16="http://schemas.microsoft.com/office/drawing/2014/main" id="{13F2FFED-458D-4774-B01C-9BC4F91FD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030413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(Q</a:t>
            </a:r>
            <a:r>
              <a:rPr kumimoji="1" lang="en-US" altLang="zh-CN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由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0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时，此式有效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endParaRPr kumimoji="1" lang="en-US" altLang="zh-CN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63976" name="Object 136" descr="羊皮纸">
            <a:extLst>
              <a:ext uri="{FF2B5EF4-FFF2-40B4-BE49-F238E27FC236}">
                <a16:creationId xmlns:a16="http://schemas.microsoft.com/office/drawing/2014/main" id="{A3BAC18A-D87D-4F2F-AAD8-A27C9F9C31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3429000"/>
          <a:ext cx="14986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12" imgW="749160" imgH="393480" progId="Equation.3">
                  <p:embed/>
                </p:oleObj>
              </mc:Choice>
              <mc:Fallback>
                <p:oleObj name="Equation" r:id="rId12" imgW="749160" imgH="393480" progId="Equation.3">
                  <p:embed/>
                  <p:pic>
                    <p:nvPicPr>
                      <p:cNvPr id="0" name="Object 136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429000"/>
                        <a:ext cx="1498600" cy="719138"/>
                      </a:xfrm>
                      <a:prstGeom prst="rect">
                        <a:avLst/>
                      </a:prstGeom>
                      <a:blipFill dpi="0" rotWithShape="0">
                        <a:blip r:embed="rId14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7" name="Object 137" descr="羊皮纸">
            <a:extLst>
              <a:ext uri="{FF2B5EF4-FFF2-40B4-BE49-F238E27FC236}">
                <a16:creationId xmlns:a16="http://schemas.microsoft.com/office/drawing/2014/main" id="{E1F3559E-403F-4E26-845D-C880E8A367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4221163"/>
          <a:ext cx="15144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5" imgW="736560" imgH="393480" progId="Equation.3">
                  <p:embed/>
                </p:oleObj>
              </mc:Choice>
              <mc:Fallback>
                <p:oleObj name="Equation" r:id="rId15" imgW="736560" imgH="393480" progId="Equation.3">
                  <p:embed/>
                  <p:pic>
                    <p:nvPicPr>
                      <p:cNvPr id="0" name="Object 137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221163"/>
                        <a:ext cx="1514475" cy="677862"/>
                      </a:xfrm>
                      <a:prstGeom prst="rect">
                        <a:avLst/>
                      </a:prstGeom>
                      <a:blipFill dpi="0" rotWithShape="0">
                        <a:blip r:embed="rId14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8" name="Object 138" descr="羊皮纸">
            <a:extLst>
              <a:ext uri="{FF2B5EF4-FFF2-40B4-BE49-F238E27FC236}">
                <a16:creationId xmlns:a16="http://schemas.microsoft.com/office/drawing/2014/main" id="{9995884B-6E9F-48F5-A86C-5417164A4A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7413" y="5084763"/>
          <a:ext cx="15113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7" imgW="749160" imgH="393480" progId="Equation.3">
                  <p:embed/>
                </p:oleObj>
              </mc:Choice>
              <mc:Fallback>
                <p:oleObj name="Equation" r:id="rId17" imgW="749160" imgH="393480" progId="Equation.3">
                  <p:embed/>
                  <p:pic>
                    <p:nvPicPr>
                      <p:cNvPr id="0" name="Object 138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5084763"/>
                        <a:ext cx="1511300" cy="636587"/>
                      </a:xfrm>
                      <a:prstGeom prst="rect">
                        <a:avLst/>
                      </a:prstGeom>
                      <a:blipFill dpi="0" rotWithShape="0">
                        <a:blip r:embed="rId14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 descr="羊皮纸">
            <a:extLst>
              <a:ext uri="{FF2B5EF4-FFF2-40B4-BE49-F238E27FC236}">
                <a16:creationId xmlns:a16="http://schemas.microsoft.com/office/drawing/2014/main" id="{39D87B27-F96E-41C2-A6AB-0598BA7CC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0250" y="5805488"/>
          <a:ext cx="191928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9" imgW="761760" imgH="393480" progId="Equation.DSMT4">
                  <p:embed/>
                </p:oleObj>
              </mc:Choice>
              <mc:Fallback>
                <p:oleObj name="Equation" r:id="rId19" imgW="761760" imgH="393480" progId="Equation.DSMT4">
                  <p:embed/>
                  <p:pic>
                    <p:nvPicPr>
                      <p:cNvPr id="0" name="Object 9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5805488"/>
                        <a:ext cx="1919288" cy="719137"/>
                      </a:xfrm>
                      <a:prstGeom prst="rect">
                        <a:avLst/>
                      </a:prstGeom>
                      <a:blipFill dpi="0" rotWithShape="0">
                        <a:blip r:embed="rId14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AutoShape 4">
            <a:extLst>
              <a:ext uri="{FF2B5EF4-FFF2-40B4-BE49-F238E27FC236}">
                <a16:creationId xmlns:a16="http://schemas.microsoft.com/office/drawing/2014/main" id="{1D48874A-97F9-4243-8281-65D0E1E70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1508125"/>
            <a:ext cx="3913188" cy="23860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7157" name="Object 5">
            <a:extLst>
              <a:ext uri="{FF2B5EF4-FFF2-40B4-BE49-F238E27FC236}">
                <a16:creationId xmlns:a16="http://schemas.microsoft.com/office/drawing/2014/main" id="{13910175-0596-45AB-A5EE-6F5C1F5C6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3450" y="1539875"/>
          <a:ext cx="3679825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Picture" r:id="rId3" imgW="2400480" imgH="1542960" progId="Word.Picture.8">
                  <p:embed/>
                </p:oleObj>
              </mc:Choice>
              <mc:Fallback>
                <p:oleObj name="Picture" r:id="rId3" imgW="2400480" imgH="15429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1539875"/>
                        <a:ext cx="3679825" cy="233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8" name="AutoShape 6">
            <a:extLst>
              <a:ext uri="{FF2B5EF4-FFF2-40B4-BE49-F238E27FC236}">
                <a16:creationId xmlns:a16="http://schemas.microsoft.com/office/drawing/2014/main" id="{FF2012A7-8CFD-478A-9033-F3A73A746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313" y="4149725"/>
            <a:ext cx="4230687" cy="2160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7159" name="Object 7">
            <a:extLst>
              <a:ext uri="{FF2B5EF4-FFF2-40B4-BE49-F238E27FC236}">
                <a16:creationId xmlns:a16="http://schemas.microsoft.com/office/drawing/2014/main" id="{08A3D21D-5FD7-4F94-B7BE-579683366D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2300" y="4197350"/>
          <a:ext cx="425132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Picture2" r:id="rId5" imgW="4133880" imgH="1714680" progId="Word.Picture.8">
                  <p:embed/>
                </p:oleObj>
              </mc:Choice>
              <mc:Fallback>
                <p:oleObj name="Picture2" r:id="rId5" imgW="4133880" imgH="171468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4197350"/>
                        <a:ext cx="4251325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3" name="Rectangle 11" descr="信纸">
            <a:extLst>
              <a:ext uri="{FF2B5EF4-FFF2-40B4-BE49-F238E27FC236}">
                <a16:creationId xmlns:a16="http://schemas.microsoft.com/office/drawing/2014/main" id="{B9881B88-F037-462A-9C10-B89BF3E46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092825"/>
            <a:ext cx="3354388" cy="457200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设法跳过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9=7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个状态 </a:t>
            </a:r>
          </a:p>
        </p:txBody>
      </p:sp>
      <p:graphicFrame>
        <p:nvGraphicFramePr>
          <p:cNvPr id="177234" name="Group 82">
            <a:extLst>
              <a:ext uri="{FF2B5EF4-FFF2-40B4-BE49-F238E27FC236}">
                <a16:creationId xmlns:a16="http://schemas.microsoft.com/office/drawing/2014/main" id="{767EB5EB-5877-4DD8-857E-F2933A26F67E}"/>
              </a:ext>
            </a:extLst>
          </p:cNvPr>
          <p:cNvGraphicFramePr>
            <a:graphicFrameLocks noGrp="1"/>
          </p:cNvGraphicFramePr>
          <p:nvPr/>
        </p:nvGraphicFramePr>
        <p:xfrm>
          <a:off x="785813" y="1484313"/>
          <a:ext cx="2708275" cy="411797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132547951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1830259108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3928659139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8681272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56284892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2631627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73085232"/>
                  </a:ext>
                </a:extLst>
              </a:tr>
              <a:tr h="268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55458019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0648758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04610203"/>
                  </a:ext>
                </a:extLst>
              </a:tr>
              <a:tr h="725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69438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062738530"/>
                  </a:ext>
                </a:extLst>
              </a:tr>
              <a:tr h="387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488982659"/>
                  </a:ext>
                </a:extLst>
              </a:tr>
              <a:tr h="473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997617067"/>
                  </a:ext>
                </a:extLst>
              </a:tr>
              <a:tr h="492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8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65979259"/>
                  </a:ext>
                </a:extLst>
              </a:tr>
            </a:tbl>
          </a:graphicData>
        </a:graphic>
      </p:graphicFrame>
      <p:grpSp>
        <p:nvGrpSpPr>
          <p:cNvPr id="2" name="Group 72">
            <a:extLst>
              <a:ext uri="{FF2B5EF4-FFF2-40B4-BE49-F238E27FC236}">
                <a16:creationId xmlns:a16="http://schemas.microsoft.com/office/drawing/2014/main" id="{6AB6E6BA-250B-481A-9D9C-52AAEFC0852F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2143125"/>
            <a:ext cx="300038" cy="1947863"/>
            <a:chOff x="2020" y="1558"/>
            <a:chExt cx="189" cy="1227"/>
          </a:xfrm>
        </p:grpSpPr>
        <p:sp>
          <p:nvSpPr>
            <p:cNvPr id="13381" name="Line 73">
              <a:extLst>
                <a:ext uri="{FF2B5EF4-FFF2-40B4-BE49-F238E27FC236}">
                  <a16:creationId xmlns:a16="http://schemas.microsoft.com/office/drawing/2014/main" id="{798937F2-A186-4504-B674-D58D88527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2785"/>
              <a:ext cx="18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2" name="Line 74">
              <a:extLst>
                <a:ext uri="{FF2B5EF4-FFF2-40B4-BE49-F238E27FC236}">
                  <a16:creationId xmlns:a16="http://schemas.microsoft.com/office/drawing/2014/main" id="{39F5AD98-BABB-4147-A688-740509753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9" y="1558"/>
              <a:ext cx="1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3" name="Line 75">
              <a:extLst>
                <a:ext uri="{FF2B5EF4-FFF2-40B4-BE49-F238E27FC236}">
                  <a16:creationId xmlns:a16="http://schemas.microsoft.com/office/drawing/2014/main" id="{E32B09BF-080A-418A-9C6B-175CFDC75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2" y="1565"/>
              <a:ext cx="0" cy="1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77" name="Rectangle 76">
            <a:extLst>
              <a:ext uri="{FF2B5EF4-FFF2-40B4-BE49-F238E27FC236}">
                <a16:creationId xmlns:a16="http://schemas.microsoft.com/office/drawing/2014/main" id="{20F8EA83-C828-4DA9-ADC5-B17428E30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515225" cy="706437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zh-CN" altLang="en-US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en-US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构成九进制加计数器。</a:t>
            </a:r>
          </a:p>
        </p:txBody>
      </p:sp>
      <p:graphicFrame>
        <p:nvGraphicFramePr>
          <p:cNvPr id="177229" name="Object 77">
            <a:extLst>
              <a:ext uri="{FF2B5EF4-FFF2-40B4-BE49-F238E27FC236}">
                <a16:creationId xmlns:a16="http://schemas.microsoft.com/office/drawing/2014/main" id="{A3953D38-5AFD-4947-8AC9-4FA06CF42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822825"/>
          <a:ext cx="11922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9" imgW="596880" imgH="228600" progId="Equation.3">
                  <p:embed/>
                </p:oleObj>
              </mc:Choice>
              <mc:Fallback>
                <p:oleObj name="Equation" r:id="rId9" imgW="596880" imgH="2286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822825"/>
                        <a:ext cx="1192213" cy="458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78" name="Rectangle 78">
            <a:extLst>
              <a:ext uri="{FF2B5EF4-FFF2-40B4-BE49-F238E27FC236}">
                <a16:creationId xmlns:a16="http://schemas.microsoft.com/office/drawing/2014/main" id="{79CA1105-FB83-44D9-B160-019B1240D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993775"/>
            <a:ext cx="558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利用同步置数引脚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 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采用前九种状态</a:t>
            </a:r>
          </a:p>
        </p:txBody>
      </p:sp>
      <p:sp>
        <p:nvSpPr>
          <p:cNvPr id="177231" name="Rectangle 79">
            <a:extLst>
              <a:ext uri="{FF2B5EF4-FFF2-40B4-BE49-F238E27FC236}">
                <a16:creationId xmlns:a16="http://schemas.microsoft.com/office/drawing/2014/main" id="{8646523D-8694-4A88-8E29-6DDFA09F1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1025525"/>
            <a:ext cx="5678487" cy="4572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endParaRPr lang="zh-CN" altLang="zh-CN" sz="24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7232" name="Rectangle 80">
            <a:extLst>
              <a:ext uri="{FF2B5EF4-FFF2-40B4-BE49-F238E27FC236}">
                <a16:creationId xmlns:a16="http://schemas.microsoft.com/office/drawing/2014/main" id="{FE93A70C-C5E3-48BE-ABAB-9A2806065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996950"/>
            <a:ext cx="558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反馈置数法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 animBg="1"/>
      <p:bldP spid="177163" grpId="0" animBg="1" autoUpdateAnimBg="0"/>
      <p:bldP spid="177231" grpId="0" animBg="1" autoUpdateAnimBg="0"/>
      <p:bldP spid="17723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46" name="AutoShape 170">
            <a:extLst>
              <a:ext uri="{FF2B5EF4-FFF2-40B4-BE49-F238E27FC236}">
                <a16:creationId xmlns:a16="http://schemas.microsoft.com/office/drawing/2014/main" id="{5174C311-18C2-4301-997E-2AB8AF999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1330325"/>
            <a:ext cx="3779837" cy="2251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3" name="Rectangle 171">
            <a:extLst>
              <a:ext uri="{FF2B5EF4-FFF2-40B4-BE49-F238E27FC236}">
                <a16:creationId xmlns:a16="http://schemas.microsoft.com/office/drawing/2014/main" id="{C1C6696B-537B-4666-AB99-730EE4156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960438"/>
            <a:ext cx="652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(2) </a:t>
            </a:r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反馈置数法</a:t>
            </a:r>
            <a:r>
              <a:rPr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采用后九种状态</a:t>
            </a:r>
          </a:p>
        </p:txBody>
      </p:sp>
      <p:sp>
        <p:nvSpPr>
          <p:cNvPr id="14344" name="Rectangle 172">
            <a:extLst>
              <a:ext uri="{FF2B5EF4-FFF2-40B4-BE49-F238E27FC236}">
                <a16:creationId xmlns:a16="http://schemas.microsoft.com/office/drawing/2014/main" id="{135F51F7-4E74-405F-953E-79DCC79BC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287338"/>
            <a:ext cx="6975475" cy="636587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</a:t>
            </a:r>
            <a:r>
              <a:rPr lang="zh-CN" altLang="en-US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en-US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构成九进制加计数器。</a:t>
            </a:r>
          </a:p>
        </p:txBody>
      </p:sp>
      <p:graphicFrame>
        <p:nvGraphicFramePr>
          <p:cNvPr id="178349" name="Object 173">
            <a:extLst>
              <a:ext uri="{FF2B5EF4-FFF2-40B4-BE49-F238E27FC236}">
                <a16:creationId xmlns:a16="http://schemas.microsoft.com/office/drawing/2014/main" id="{4B1D60E6-87CC-4A13-9C19-6A5147017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550" y="1330325"/>
          <a:ext cx="3648075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Picture" r:id="rId3" imgW="2747160" imgH="1330200" progId="Word.Picture.8">
                  <p:embed/>
                </p:oleObj>
              </mc:Choice>
              <mc:Fallback>
                <p:oleObj name="Picture" r:id="rId3" imgW="2747160" imgH="1330200" progId="Word.Picture.8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330325"/>
                        <a:ext cx="3648075" cy="207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350" name="AutoShape 174">
            <a:extLst>
              <a:ext uri="{FF2B5EF4-FFF2-40B4-BE49-F238E27FC236}">
                <a16:creationId xmlns:a16="http://schemas.microsoft.com/office/drawing/2014/main" id="{BD7F0F5D-A2DF-417C-A431-F6E7726ED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75" y="3678238"/>
            <a:ext cx="4230688" cy="2295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8351" name="Object 175">
            <a:extLst>
              <a:ext uri="{FF2B5EF4-FFF2-40B4-BE49-F238E27FC236}">
                <a16:creationId xmlns:a16="http://schemas.microsoft.com/office/drawing/2014/main" id="{006721F7-B470-473E-9A00-33B38906A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0225" y="3957638"/>
          <a:ext cx="4313238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图片" r:id="rId5" imgW="4048200" imgH="1676520" progId="Word.Picture.8">
                  <p:embed/>
                </p:oleObj>
              </mc:Choice>
              <mc:Fallback>
                <p:oleObj name="图片" r:id="rId5" imgW="4048200" imgH="1676520" progId="Word.Picture.8">
                  <p:embed/>
                  <p:pic>
                    <p:nvPicPr>
                      <p:cNvPr id="0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3957638"/>
                        <a:ext cx="4313238" cy="195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352" name="Object 176">
            <a:extLst>
              <a:ext uri="{FF2B5EF4-FFF2-40B4-BE49-F238E27FC236}">
                <a16:creationId xmlns:a16="http://schemas.microsoft.com/office/drawing/2014/main" id="{6A852442-FA4E-4EA4-BF34-866726580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1738" y="2936875"/>
          <a:ext cx="9477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7" imgW="495000" imgH="177480" progId="Equation.3">
                  <p:embed/>
                </p:oleObj>
              </mc:Choice>
              <mc:Fallback>
                <p:oleObj name="Equation" r:id="rId7" imgW="495000" imgH="177480" progId="Equation.3">
                  <p:embed/>
                  <p:pic>
                    <p:nvPicPr>
                      <p:cNvPr id="0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738" y="2936875"/>
                        <a:ext cx="9477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353" name="Object 177">
            <a:extLst>
              <a:ext uri="{FF2B5EF4-FFF2-40B4-BE49-F238E27FC236}">
                <a16:creationId xmlns:a16="http://schemas.microsoft.com/office/drawing/2014/main" id="{580B503B-E265-48B1-B6DA-7D946600E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6327775"/>
          <a:ext cx="47513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9" imgW="2044440" imgH="228600" progId="Equation.3">
                  <p:embed/>
                </p:oleObj>
              </mc:Choice>
              <mc:Fallback>
                <p:oleObj name="Equation" r:id="rId9" imgW="2044440" imgH="228600" progId="Equation.3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327775"/>
                        <a:ext cx="4751388" cy="530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6" name="Picture 178" descr="006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B578F12-B1CF-40A8-83F5-8A63A29D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79" descr="006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F7E883C-44C9-4DE6-80E4-82C31800E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81">
            <a:extLst>
              <a:ext uri="{FF2B5EF4-FFF2-40B4-BE49-F238E27FC236}">
                <a16:creationId xmlns:a16="http://schemas.microsoft.com/office/drawing/2014/main" id="{9160D815-D1D7-49D0-964C-C44DA20347C5}"/>
              </a:ext>
            </a:extLst>
          </p:cNvPr>
          <p:cNvGrpSpPr>
            <a:grpSpLocks/>
          </p:cNvGrpSpPr>
          <p:nvPr/>
        </p:nvGrpSpPr>
        <p:grpSpPr bwMode="auto">
          <a:xfrm>
            <a:off x="3317875" y="4152900"/>
            <a:ext cx="300038" cy="1647825"/>
            <a:chOff x="2020" y="1558"/>
            <a:chExt cx="189" cy="1227"/>
          </a:xfrm>
        </p:grpSpPr>
        <p:sp>
          <p:nvSpPr>
            <p:cNvPr id="14412" name="Line 182">
              <a:extLst>
                <a:ext uri="{FF2B5EF4-FFF2-40B4-BE49-F238E27FC236}">
                  <a16:creationId xmlns:a16="http://schemas.microsoft.com/office/drawing/2014/main" id="{570592E4-42C7-41CC-BB60-FEF63A554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2785"/>
              <a:ext cx="18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3" name="Line 183">
              <a:extLst>
                <a:ext uri="{FF2B5EF4-FFF2-40B4-BE49-F238E27FC236}">
                  <a16:creationId xmlns:a16="http://schemas.microsoft.com/office/drawing/2014/main" id="{4AEF9E09-4ACE-4DB4-A222-22FBC291A9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9" y="1558"/>
              <a:ext cx="1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4" name="Line 184">
              <a:extLst>
                <a:ext uri="{FF2B5EF4-FFF2-40B4-BE49-F238E27FC236}">
                  <a16:creationId xmlns:a16="http://schemas.microsoft.com/office/drawing/2014/main" id="{5CE66B9D-DC22-4E45-A9C7-A9D2EDE5A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2" y="1565"/>
              <a:ext cx="0" cy="1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78430" name="Group 254">
            <a:extLst>
              <a:ext uri="{FF2B5EF4-FFF2-40B4-BE49-F238E27FC236}">
                <a16:creationId xmlns:a16="http://schemas.microsoft.com/office/drawing/2014/main" id="{34CC5C89-7D6F-433C-847D-E0429F6A1CD1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484313"/>
          <a:ext cx="2593975" cy="4764087"/>
        </p:xfrm>
        <a:graphic>
          <a:graphicData uri="http://schemas.openxmlformats.org/drawingml/2006/table">
            <a:tbl>
              <a:tblPr/>
              <a:tblGrid>
                <a:gridCol w="568325">
                  <a:extLst>
                    <a:ext uri="{9D8B030D-6E8A-4147-A177-3AD203B41FA5}">
                      <a16:colId xmlns:a16="http://schemas.microsoft.com/office/drawing/2014/main" val="1350656578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342755917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125945876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3445920344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3549934932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61571588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451485177"/>
                  </a:ext>
                </a:extLst>
              </a:tr>
              <a:tr h="268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353168176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443587282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491516674"/>
                  </a:ext>
                </a:extLst>
              </a:tr>
              <a:tr h="725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721423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88648636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27113251"/>
                  </a:ext>
                </a:extLst>
              </a:tr>
              <a:tr h="387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88539362"/>
                  </a:ext>
                </a:extLst>
              </a:tr>
              <a:tr h="473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695068354"/>
                  </a:ext>
                </a:extLst>
              </a:tr>
              <a:tr h="492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669223861"/>
                  </a:ext>
                </a:extLst>
              </a:tr>
            </a:tbl>
          </a:graphicData>
        </a:graphic>
      </p:graphicFrame>
      <p:sp>
        <p:nvSpPr>
          <p:cNvPr id="14411" name="Rectangle 251" descr="羊皮纸">
            <a:extLst>
              <a:ext uri="{FF2B5EF4-FFF2-40B4-BE49-F238E27FC236}">
                <a16:creationId xmlns:a16="http://schemas.microsoft.com/office/drawing/2014/main" id="{144F1325-C1FE-4FBB-BF4F-CB7F3436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989138"/>
            <a:ext cx="1990725" cy="1857375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7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346" grpId="0" animBg="1"/>
      <p:bldP spid="17835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AutoShape 4">
            <a:extLst>
              <a:ext uri="{FF2B5EF4-FFF2-40B4-BE49-F238E27FC236}">
                <a16:creationId xmlns:a16="http://schemas.microsoft.com/office/drawing/2014/main" id="{F56801D6-B320-44E1-955A-A021AA1DD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5" y="1773238"/>
            <a:ext cx="7207250" cy="35925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9205" name="Object 5">
            <a:extLst>
              <a:ext uri="{FF2B5EF4-FFF2-40B4-BE49-F238E27FC236}">
                <a16:creationId xmlns:a16="http://schemas.microsoft.com/office/drawing/2014/main" id="{C4BE8A08-08B6-4B80-B682-68531249F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2152650"/>
          <a:ext cx="6340475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Picture2" r:id="rId3" imgW="2819520" imgH="1609560" progId="Word.Picture.8">
                  <p:embed/>
                </p:oleObj>
              </mc:Choice>
              <mc:Fallback>
                <p:oleObj name="Picture2" r:id="rId3" imgW="2819520" imgH="16095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2152650"/>
                        <a:ext cx="6340475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3CDF95B7-FF9E-47D5-AA0E-F03EEC38A3F0}"/>
              </a:ext>
            </a:extLst>
          </p:cNvPr>
          <p:cNvGrpSpPr>
            <a:grpSpLocks/>
          </p:cNvGrpSpPr>
          <p:nvPr/>
        </p:nvGrpSpPr>
        <p:grpSpPr bwMode="auto">
          <a:xfrm>
            <a:off x="2487613" y="1765300"/>
            <a:ext cx="422275" cy="3368675"/>
            <a:chOff x="2928" y="2400"/>
            <a:chExt cx="192" cy="1449"/>
          </a:xfrm>
        </p:grpSpPr>
        <p:sp>
          <p:nvSpPr>
            <p:cNvPr id="15393" name="Line 10">
              <a:extLst>
                <a:ext uri="{FF2B5EF4-FFF2-40B4-BE49-F238E27FC236}">
                  <a16:creationId xmlns:a16="http://schemas.microsoft.com/office/drawing/2014/main" id="{6CC59512-5959-4363-880A-D00F2F107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3" y="2649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4" name="Text Box 11">
              <a:extLst>
                <a:ext uri="{FF2B5EF4-FFF2-40B4-BE49-F238E27FC236}">
                  <a16:creationId xmlns:a16="http://schemas.microsoft.com/office/drawing/2014/main" id="{1CB5B407-048B-4138-8BA5-851384690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00"/>
              <a:ext cx="19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66"/>
                  </a:solidFill>
                </a:rPr>
                <a:t>1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D3BE444D-9208-4D82-8C26-12D250ED4B60}"/>
              </a:ext>
            </a:extLst>
          </p:cNvPr>
          <p:cNvGrpSpPr>
            <a:grpSpLocks/>
          </p:cNvGrpSpPr>
          <p:nvPr/>
        </p:nvGrpSpPr>
        <p:grpSpPr bwMode="auto">
          <a:xfrm>
            <a:off x="3086100" y="1749425"/>
            <a:ext cx="381000" cy="3351213"/>
            <a:chOff x="3264" y="2400"/>
            <a:chExt cx="240" cy="1449"/>
          </a:xfrm>
        </p:grpSpPr>
        <p:sp>
          <p:nvSpPr>
            <p:cNvPr id="15391" name="Line 13">
              <a:extLst>
                <a:ext uri="{FF2B5EF4-FFF2-40B4-BE49-F238E27FC236}">
                  <a16:creationId xmlns:a16="http://schemas.microsoft.com/office/drawing/2014/main" id="{73072930-6377-40A5-9BB5-461AED198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649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2" name="Text Box 14">
              <a:extLst>
                <a:ext uri="{FF2B5EF4-FFF2-40B4-BE49-F238E27FC236}">
                  <a16:creationId xmlns:a16="http://schemas.microsoft.com/office/drawing/2014/main" id="{A0C73052-6961-488D-B982-BECE0F8BD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00"/>
              <a:ext cx="24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66"/>
                  </a:solidFill>
                </a:rPr>
                <a:t>2</a:t>
              </a:r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74924571-45D2-40D1-B55B-00333C4214C2}"/>
              </a:ext>
            </a:extLst>
          </p:cNvPr>
          <p:cNvGrpSpPr>
            <a:grpSpLocks/>
          </p:cNvGrpSpPr>
          <p:nvPr/>
        </p:nvGrpSpPr>
        <p:grpSpPr bwMode="auto">
          <a:xfrm>
            <a:off x="3568700" y="1749425"/>
            <a:ext cx="381000" cy="3370263"/>
            <a:chOff x="3552" y="2400"/>
            <a:chExt cx="240" cy="1461"/>
          </a:xfrm>
        </p:grpSpPr>
        <p:sp>
          <p:nvSpPr>
            <p:cNvPr id="15389" name="Line 16">
              <a:extLst>
                <a:ext uri="{FF2B5EF4-FFF2-40B4-BE49-F238E27FC236}">
                  <a16:creationId xmlns:a16="http://schemas.microsoft.com/office/drawing/2014/main" id="{34529543-3B43-486E-BDD8-947944623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5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Text Box 17">
              <a:extLst>
                <a:ext uri="{FF2B5EF4-FFF2-40B4-BE49-F238E27FC236}">
                  <a16:creationId xmlns:a16="http://schemas.microsoft.com/office/drawing/2014/main" id="{87726C65-82A8-4FCC-A4A7-8C8F3E7AF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00"/>
              <a:ext cx="24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66"/>
                  </a:solidFill>
                </a:rPr>
                <a:t>3</a:t>
              </a:r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E333B905-9F85-449D-8CC8-8AABCA32D1C4}"/>
              </a:ext>
            </a:extLst>
          </p:cNvPr>
          <p:cNvGrpSpPr>
            <a:grpSpLocks/>
          </p:cNvGrpSpPr>
          <p:nvPr/>
        </p:nvGrpSpPr>
        <p:grpSpPr bwMode="auto">
          <a:xfrm>
            <a:off x="4113213" y="1749425"/>
            <a:ext cx="381000" cy="3370263"/>
            <a:chOff x="3888" y="2400"/>
            <a:chExt cx="240" cy="1461"/>
          </a:xfrm>
        </p:grpSpPr>
        <p:sp>
          <p:nvSpPr>
            <p:cNvPr id="15387" name="Line 19">
              <a:extLst>
                <a:ext uri="{FF2B5EF4-FFF2-40B4-BE49-F238E27FC236}">
                  <a16:creationId xmlns:a16="http://schemas.microsoft.com/office/drawing/2014/main" id="{75CEE61C-7DEF-48A2-9878-EE38C594C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3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8" name="Text Box 20">
              <a:extLst>
                <a:ext uri="{FF2B5EF4-FFF2-40B4-BE49-F238E27FC236}">
                  <a16:creationId xmlns:a16="http://schemas.microsoft.com/office/drawing/2014/main" id="{D82BFF7A-8547-4890-8C71-727DCE28B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400"/>
              <a:ext cx="24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66"/>
                  </a:solidFill>
                </a:rPr>
                <a:t>4</a:t>
              </a:r>
            </a:p>
          </p:txBody>
        </p:sp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202F3873-FF1B-47CA-A227-5286DBC9C99C}"/>
              </a:ext>
            </a:extLst>
          </p:cNvPr>
          <p:cNvGrpSpPr>
            <a:grpSpLocks/>
          </p:cNvGrpSpPr>
          <p:nvPr/>
        </p:nvGrpSpPr>
        <p:grpSpPr bwMode="auto">
          <a:xfrm>
            <a:off x="4591050" y="1749425"/>
            <a:ext cx="381000" cy="3416300"/>
            <a:chOff x="4176" y="2400"/>
            <a:chExt cx="240" cy="1461"/>
          </a:xfrm>
        </p:grpSpPr>
        <p:sp>
          <p:nvSpPr>
            <p:cNvPr id="15385" name="Line 22">
              <a:extLst>
                <a:ext uri="{FF2B5EF4-FFF2-40B4-BE49-F238E27FC236}">
                  <a16:creationId xmlns:a16="http://schemas.microsoft.com/office/drawing/2014/main" id="{A06D3A63-9722-40CE-93C9-040350301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1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6" name="Text Box 23">
              <a:extLst>
                <a:ext uri="{FF2B5EF4-FFF2-40B4-BE49-F238E27FC236}">
                  <a16:creationId xmlns:a16="http://schemas.microsoft.com/office/drawing/2014/main" id="{5934D07A-2C87-4A09-A130-36BD12A8A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00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66"/>
                  </a:solidFill>
                </a:rPr>
                <a:t>5</a:t>
              </a:r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C307A6FE-6543-46CC-A24B-ECE5982CD49F}"/>
              </a:ext>
            </a:extLst>
          </p:cNvPr>
          <p:cNvGrpSpPr>
            <a:grpSpLocks/>
          </p:cNvGrpSpPr>
          <p:nvPr/>
        </p:nvGrpSpPr>
        <p:grpSpPr bwMode="auto">
          <a:xfrm>
            <a:off x="5130800" y="1757363"/>
            <a:ext cx="381000" cy="3355975"/>
            <a:chOff x="4512" y="2400"/>
            <a:chExt cx="240" cy="1461"/>
          </a:xfrm>
        </p:grpSpPr>
        <p:sp>
          <p:nvSpPr>
            <p:cNvPr id="15383" name="Line 25">
              <a:extLst>
                <a:ext uri="{FF2B5EF4-FFF2-40B4-BE49-F238E27FC236}">
                  <a16:creationId xmlns:a16="http://schemas.microsoft.com/office/drawing/2014/main" id="{697F3D71-5A82-4D48-A827-F4612DCC1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4" name="Text Box 26">
              <a:extLst>
                <a:ext uri="{FF2B5EF4-FFF2-40B4-BE49-F238E27FC236}">
                  <a16:creationId xmlns:a16="http://schemas.microsoft.com/office/drawing/2014/main" id="{6BEFE59A-1CE4-4BA7-93BC-343EB842B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400"/>
              <a:ext cx="24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66"/>
                  </a:solidFill>
                </a:rPr>
                <a:t>6</a:t>
              </a: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DB752EA3-43C3-422E-AC84-880C86E20DDF}"/>
              </a:ext>
            </a:extLst>
          </p:cNvPr>
          <p:cNvGrpSpPr>
            <a:grpSpLocks/>
          </p:cNvGrpSpPr>
          <p:nvPr/>
        </p:nvGrpSpPr>
        <p:grpSpPr bwMode="auto">
          <a:xfrm>
            <a:off x="5672138" y="1781175"/>
            <a:ext cx="381000" cy="3370263"/>
            <a:chOff x="4848" y="2400"/>
            <a:chExt cx="240" cy="1461"/>
          </a:xfrm>
        </p:grpSpPr>
        <p:sp>
          <p:nvSpPr>
            <p:cNvPr id="15381" name="Line 28">
              <a:extLst>
                <a:ext uri="{FF2B5EF4-FFF2-40B4-BE49-F238E27FC236}">
                  <a16:creationId xmlns:a16="http://schemas.microsoft.com/office/drawing/2014/main" id="{F80E356B-A1F1-4123-829C-01711D4D6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2" name="Text Box 29">
              <a:extLst>
                <a:ext uri="{FF2B5EF4-FFF2-40B4-BE49-F238E27FC236}">
                  <a16:creationId xmlns:a16="http://schemas.microsoft.com/office/drawing/2014/main" id="{5CA6D30F-5471-4790-9249-B022429E8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400"/>
              <a:ext cx="24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66"/>
                  </a:solidFill>
                </a:rPr>
                <a:t>7</a:t>
              </a: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F91096AE-73D0-4158-A8F5-2854ACFE9DCB}"/>
              </a:ext>
            </a:extLst>
          </p:cNvPr>
          <p:cNvGrpSpPr>
            <a:grpSpLocks/>
          </p:cNvGrpSpPr>
          <p:nvPr/>
        </p:nvGrpSpPr>
        <p:grpSpPr bwMode="auto">
          <a:xfrm>
            <a:off x="6229350" y="1773238"/>
            <a:ext cx="381000" cy="3355975"/>
            <a:chOff x="5184" y="2400"/>
            <a:chExt cx="240" cy="1461"/>
          </a:xfrm>
        </p:grpSpPr>
        <p:sp>
          <p:nvSpPr>
            <p:cNvPr id="15379" name="Line 31">
              <a:extLst>
                <a:ext uri="{FF2B5EF4-FFF2-40B4-BE49-F238E27FC236}">
                  <a16:creationId xmlns:a16="http://schemas.microsoft.com/office/drawing/2014/main" id="{71AA900D-9D1E-4925-B1AA-0674B4905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1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Text Box 32">
              <a:extLst>
                <a:ext uri="{FF2B5EF4-FFF2-40B4-BE49-F238E27FC236}">
                  <a16:creationId xmlns:a16="http://schemas.microsoft.com/office/drawing/2014/main" id="{6F052DA8-6D2D-4287-87DB-04B6BBE35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00"/>
              <a:ext cx="24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66"/>
                  </a:solidFill>
                </a:rPr>
                <a:t>8</a:t>
              </a:r>
            </a:p>
          </p:txBody>
        </p:sp>
      </p:grpSp>
      <p:grpSp>
        <p:nvGrpSpPr>
          <p:cNvPr id="10" name="Group 33">
            <a:extLst>
              <a:ext uri="{FF2B5EF4-FFF2-40B4-BE49-F238E27FC236}">
                <a16:creationId xmlns:a16="http://schemas.microsoft.com/office/drawing/2014/main" id="{26386334-1452-4983-A9D4-A2C8CA107E5D}"/>
              </a:ext>
            </a:extLst>
          </p:cNvPr>
          <p:cNvGrpSpPr>
            <a:grpSpLocks/>
          </p:cNvGrpSpPr>
          <p:nvPr/>
        </p:nvGrpSpPr>
        <p:grpSpPr bwMode="auto">
          <a:xfrm>
            <a:off x="6748463" y="1774825"/>
            <a:ext cx="381000" cy="3355975"/>
            <a:chOff x="5184" y="2400"/>
            <a:chExt cx="240" cy="1461"/>
          </a:xfrm>
        </p:grpSpPr>
        <p:sp>
          <p:nvSpPr>
            <p:cNvPr id="15377" name="Line 34">
              <a:extLst>
                <a:ext uri="{FF2B5EF4-FFF2-40B4-BE49-F238E27FC236}">
                  <a16:creationId xmlns:a16="http://schemas.microsoft.com/office/drawing/2014/main" id="{4F288AFE-F802-4684-A71E-BDB67818B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1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8" name="Text Box 35">
              <a:extLst>
                <a:ext uri="{FF2B5EF4-FFF2-40B4-BE49-F238E27FC236}">
                  <a16:creationId xmlns:a16="http://schemas.microsoft.com/office/drawing/2014/main" id="{53E0D971-0B18-4937-9D82-27A7A5D9C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00"/>
              <a:ext cx="240" cy="199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66"/>
                  </a:solidFill>
                </a:rPr>
                <a:t>9</a:t>
              </a:r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DF9FBB25-ED70-4824-867A-DD2E4D1F5B65}"/>
              </a:ext>
            </a:extLst>
          </p:cNvPr>
          <p:cNvGrpSpPr>
            <a:grpSpLocks/>
          </p:cNvGrpSpPr>
          <p:nvPr/>
        </p:nvGrpSpPr>
        <p:grpSpPr bwMode="auto">
          <a:xfrm>
            <a:off x="7191375" y="1778000"/>
            <a:ext cx="563563" cy="3355975"/>
            <a:chOff x="5184" y="2400"/>
            <a:chExt cx="240" cy="1461"/>
          </a:xfrm>
        </p:grpSpPr>
        <p:sp>
          <p:nvSpPr>
            <p:cNvPr id="15375" name="Line 37">
              <a:extLst>
                <a:ext uri="{FF2B5EF4-FFF2-40B4-BE49-F238E27FC236}">
                  <a16:creationId xmlns:a16="http://schemas.microsoft.com/office/drawing/2014/main" id="{70CCC98C-1CE1-414D-89C6-B3AA2CAD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1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6" name="Text Box 38">
              <a:extLst>
                <a:ext uri="{FF2B5EF4-FFF2-40B4-BE49-F238E27FC236}">
                  <a16:creationId xmlns:a16="http://schemas.microsoft.com/office/drawing/2014/main" id="{72A08B3E-C37C-48F2-B92D-A135031CA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00"/>
              <a:ext cx="24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66"/>
                  </a:solidFill>
                </a:rPr>
                <a:t>10</a:t>
              </a:r>
            </a:p>
          </p:txBody>
        </p:sp>
      </p:grpSp>
      <p:sp>
        <p:nvSpPr>
          <p:cNvPr id="15374" name="Text Box 39">
            <a:extLst>
              <a:ext uri="{FF2B5EF4-FFF2-40B4-BE49-F238E27FC236}">
                <a16:creationId xmlns:a16="http://schemas.microsoft.com/office/drawing/2014/main" id="{077F4906-15DD-445F-9E08-9C05C854C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908050"/>
            <a:ext cx="2868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66"/>
                </a:solidFill>
                <a:ea typeface="黑体" panose="02010609060101010101" pitchFamily="49" charset="-122"/>
              </a:rPr>
              <a:t>波形图：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AutoShape 4">
            <a:extLst>
              <a:ext uri="{FF2B5EF4-FFF2-40B4-BE49-F238E27FC236}">
                <a16:creationId xmlns:a16="http://schemas.microsoft.com/office/drawing/2014/main" id="{D4344D14-F1CE-4CE6-9B86-087F42FF5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1836738"/>
            <a:ext cx="4084638" cy="24685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78C29097-66DC-418E-AE8A-607011A85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514350"/>
            <a:ext cx="7918450" cy="11430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000066"/>
                </a:solidFill>
              </a:rPr>
              <a:t>分析下图所示的时序逻辑电路，试画出其状态图和在</a:t>
            </a:r>
            <a:r>
              <a:rPr lang="en-US" altLang="zh-CN" sz="2800" b="1">
                <a:solidFill>
                  <a:srgbClr val="000066"/>
                </a:solidFill>
              </a:rPr>
              <a:t>CP</a:t>
            </a:r>
            <a:r>
              <a:rPr lang="zh-CN" altLang="en-US" sz="2800" b="1">
                <a:solidFill>
                  <a:srgbClr val="000066"/>
                </a:solidFill>
              </a:rPr>
              <a:t>脉冲作用下</a:t>
            </a:r>
            <a:r>
              <a:rPr lang="en-US" altLang="zh-CN" sz="2800" b="1">
                <a:solidFill>
                  <a:srgbClr val="000066"/>
                </a:solidFill>
              </a:rPr>
              <a:t>Q</a:t>
            </a:r>
            <a:r>
              <a:rPr lang="en-US" altLang="zh-CN" sz="2800" b="1" baseline="-25000">
                <a:solidFill>
                  <a:srgbClr val="000066"/>
                </a:solidFill>
              </a:rPr>
              <a:t>3</a:t>
            </a:r>
            <a:r>
              <a:rPr lang="zh-CN" altLang="en-US" sz="2800" b="1">
                <a:solidFill>
                  <a:srgbClr val="000066"/>
                </a:solidFill>
              </a:rPr>
              <a:t>、</a:t>
            </a:r>
            <a:r>
              <a:rPr lang="en-US" altLang="zh-CN" sz="2800" b="1">
                <a:solidFill>
                  <a:srgbClr val="000066"/>
                </a:solidFill>
              </a:rPr>
              <a:t>Q</a:t>
            </a:r>
            <a:r>
              <a:rPr lang="en-US" altLang="zh-CN" sz="2800" b="1" baseline="-25000">
                <a:solidFill>
                  <a:srgbClr val="000066"/>
                </a:solidFill>
              </a:rPr>
              <a:t>2</a:t>
            </a:r>
            <a:r>
              <a:rPr lang="zh-CN" altLang="en-US" sz="2800" b="1">
                <a:solidFill>
                  <a:srgbClr val="000066"/>
                </a:solidFill>
              </a:rPr>
              <a:t>、</a:t>
            </a:r>
            <a:r>
              <a:rPr lang="en-US" altLang="zh-CN" sz="2800" b="1">
                <a:solidFill>
                  <a:srgbClr val="000066"/>
                </a:solidFill>
              </a:rPr>
              <a:t>Q</a:t>
            </a:r>
            <a:r>
              <a:rPr lang="en-US" altLang="zh-CN" sz="2800" b="1" baseline="-25000">
                <a:solidFill>
                  <a:srgbClr val="000066"/>
                </a:solidFill>
              </a:rPr>
              <a:t>1</a:t>
            </a:r>
            <a:r>
              <a:rPr lang="zh-CN" altLang="en-US" sz="2800" b="1">
                <a:solidFill>
                  <a:srgbClr val="000066"/>
                </a:solidFill>
              </a:rPr>
              <a:t>、</a:t>
            </a:r>
            <a:r>
              <a:rPr lang="en-US" altLang="zh-CN" sz="2800" b="1">
                <a:solidFill>
                  <a:srgbClr val="000066"/>
                </a:solidFill>
              </a:rPr>
              <a:t>Q</a:t>
            </a:r>
            <a:r>
              <a:rPr lang="en-US" altLang="zh-CN" sz="2800" b="1" baseline="-25000">
                <a:solidFill>
                  <a:srgbClr val="000066"/>
                </a:solidFill>
              </a:rPr>
              <a:t>0</a:t>
            </a:r>
            <a:r>
              <a:rPr lang="zh-CN" altLang="en-US" sz="2800" b="1">
                <a:solidFill>
                  <a:srgbClr val="000066"/>
                </a:solidFill>
              </a:rPr>
              <a:t>的波形，并指出计数器的模是多少？</a:t>
            </a:r>
            <a:r>
              <a:rPr lang="zh-CN" altLang="en-US">
                <a:solidFill>
                  <a:srgbClr val="000066"/>
                </a:solidFill>
              </a:rPr>
              <a:t> </a:t>
            </a:r>
          </a:p>
        </p:txBody>
      </p:sp>
      <p:graphicFrame>
        <p:nvGraphicFramePr>
          <p:cNvPr id="16386" name="Object 6">
            <a:extLst>
              <a:ext uri="{FF2B5EF4-FFF2-40B4-BE49-F238E27FC236}">
                <a16:creationId xmlns:a16="http://schemas.microsoft.com/office/drawing/2014/main" id="{75F1C4C1-FA9B-4085-BD88-BFBB8C2A6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6425" y="1871663"/>
          <a:ext cx="3798888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Picture" r:id="rId3" imgW="1771560" imgH="1200240" progId="Word.Picture.8">
                  <p:embed/>
                </p:oleObj>
              </mc:Choice>
              <mc:Fallback>
                <p:oleObj name="Picture" r:id="rId3" imgW="1771560" imgH="120024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1871663"/>
                        <a:ext cx="3798888" cy="241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5" name="AutoShape 7">
            <a:extLst>
              <a:ext uri="{FF2B5EF4-FFF2-40B4-BE49-F238E27FC236}">
                <a16:creationId xmlns:a16="http://schemas.microsoft.com/office/drawing/2014/main" id="{61DD0844-8DD8-44BB-8E6D-C6D87016A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449763"/>
            <a:ext cx="4624388" cy="2160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1256" name="Object 8">
            <a:extLst>
              <a:ext uri="{FF2B5EF4-FFF2-40B4-BE49-F238E27FC236}">
                <a16:creationId xmlns:a16="http://schemas.microsoft.com/office/drawing/2014/main" id="{44DBDEA0-033D-484C-84E7-DBE3F6983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288" y="4556125"/>
          <a:ext cx="4281487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Picture2" r:id="rId5" imgW="3152880" imgH="1171440" progId="Word.Picture.8">
                  <p:embed/>
                </p:oleObj>
              </mc:Choice>
              <mc:Fallback>
                <p:oleObj name="Picture2" r:id="rId5" imgW="3152880" imgH="117144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4556125"/>
                        <a:ext cx="4281487" cy="176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7" name="Object 9">
            <a:extLst>
              <a:ext uri="{FF2B5EF4-FFF2-40B4-BE49-F238E27FC236}">
                <a16:creationId xmlns:a16="http://schemas.microsoft.com/office/drawing/2014/main" id="{2AB391E1-D3F2-4AE3-B1A4-53E9D508F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0113" y="2479675"/>
          <a:ext cx="29733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7" imgW="1371600" imgH="241200" progId="Equation.3">
                  <p:embed/>
                </p:oleObj>
              </mc:Choice>
              <mc:Fallback>
                <p:oleObj name="Equation" r:id="rId7" imgW="137160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2479675"/>
                        <a:ext cx="2973387" cy="536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8" name="Text Box 10">
            <a:extLst>
              <a:ext uri="{FF2B5EF4-FFF2-40B4-BE49-F238E27FC236}">
                <a16:creationId xmlns:a16="http://schemas.microsoft.com/office/drawing/2014/main" id="{4E80150C-04D1-4A53-935D-C6A633E5D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50" y="4538663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M=12</a:t>
            </a:r>
          </a:p>
        </p:txBody>
      </p:sp>
      <p:sp>
        <p:nvSpPr>
          <p:cNvPr id="16393" name="Rectangle 14">
            <a:extLst>
              <a:ext uri="{FF2B5EF4-FFF2-40B4-BE49-F238E27FC236}">
                <a16:creationId xmlns:a16="http://schemas.microsoft.com/office/drawing/2014/main" id="{003ED029-CB26-4FEA-9957-EEF63CF5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03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5" grpId="0" animBg="1"/>
      <p:bldP spid="18125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6CCE2775-6DE9-4133-8946-C36A81D8B217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96875" y="903288"/>
            <a:ext cx="8207375" cy="552450"/>
          </a:xfrm>
          <a:noFill/>
        </p:spPr>
        <p:txBody>
          <a:bodyPr/>
          <a:lstStyle/>
          <a:p>
            <a:pPr marL="762000" indent="-762000" algn="l" eaLnBrk="1" hangingPunct="1"/>
            <a:r>
              <a:rPr lang="zh-CN" altLang="en-US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 </a:t>
            </a:r>
            <a:r>
              <a:rPr lang="zh-CN" altLang="en-US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74HCT161</a:t>
            </a:r>
            <a:r>
              <a:rPr lang="zh-CN" altLang="en-US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</a:t>
            </a:r>
            <a:r>
              <a:rPr lang="en-US" altLang="zh-CN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en-US" sz="32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进制计数器。</a:t>
            </a:r>
          </a:p>
        </p:txBody>
      </p:sp>
      <p:sp>
        <p:nvSpPr>
          <p:cNvPr id="50179" name="Rectangle 5">
            <a:extLst>
              <a:ext uri="{FF2B5EF4-FFF2-40B4-BE49-F238E27FC236}">
                <a16:creationId xmlns:a16="http://schemas.microsoft.com/office/drawing/2014/main" id="{7EE574D3-3C5B-40CD-BA43-2A73CCF23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1622425"/>
            <a:ext cx="100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 </a:t>
            </a:r>
          </a:p>
        </p:txBody>
      </p:sp>
      <p:sp>
        <p:nvSpPr>
          <p:cNvPr id="182281" name="Text Box 9">
            <a:extLst>
              <a:ext uri="{FF2B5EF4-FFF2-40B4-BE49-F238E27FC236}">
                <a16:creationId xmlns:a16="http://schemas.microsoft.com/office/drawing/2014/main" id="{A867A37D-CCF4-444D-8A3C-3F18BF602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05038"/>
            <a:ext cx="8264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因为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片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74HCT161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只能构成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进制计数器，而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256 = 16×16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，所以要用两片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74HCT161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才能构成此计数器。</a:t>
            </a:r>
          </a:p>
        </p:txBody>
      </p:sp>
      <p:sp>
        <p:nvSpPr>
          <p:cNvPr id="182282" name="Text Box 10">
            <a:extLst>
              <a:ext uri="{FF2B5EF4-FFF2-40B4-BE49-F238E27FC236}">
                <a16:creationId xmlns:a16="http://schemas.microsoft.com/office/drawing/2014/main" id="{D060B993-7C75-4D8F-B8E6-042BFDE95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3179763"/>
            <a:ext cx="80549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先将两片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74HCT161</a:t>
            </a: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均接成十六进制计数器，然后将两片级联起来，让两个芯片协同工作即可。</a:t>
            </a:r>
          </a:p>
        </p:txBody>
      </p:sp>
      <p:sp>
        <p:nvSpPr>
          <p:cNvPr id="182283" name="Text Box 11">
            <a:extLst>
              <a:ext uri="{FF2B5EF4-FFF2-40B4-BE49-F238E27FC236}">
                <a16:creationId xmlns:a16="http://schemas.microsoft.com/office/drawing/2014/main" id="{40B1ADDE-1F8B-4AC5-892B-A48C2788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4232275"/>
            <a:ext cx="7475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片与片之间的连接通常有两种方式：</a:t>
            </a:r>
          </a:p>
        </p:txBody>
      </p:sp>
      <p:sp>
        <p:nvSpPr>
          <p:cNvPr id="182284" name="Text Box 12">
            <a:extLst>
              <a:ext uri="{FF2B5EF4-FFF2-40B4-BE49-F238E27FC236}">
                <a16:creationId xmlns:a16="http://schemas.microsoft.com/office/drawing/2014/main" id="{53BDAAE1-1487-4344-9172-C27BFD172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8" y="4859338"/>
            <a:ext cx="7475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并行进位  </a:t>
            </a:r>
            <a:r>
              <a:rPr kumimoji="1" lang="en-US" altLang="zh-CN" sz="20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0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低位片的进位信号作为高位片的使能信号</a:t>
            </a:r>
            <a:r>
              <a:rPr kumimoji="1" lang="en-US" altLang="zh-CN" sz="20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82285" name="Text Box 13">
            <a:extLst>
              <a:ext uri="{FF2B5EF4-FFF2-40B4-BE49-F238E27FC236}">
                <a16:creationId xmlns:a16="http://schemas.microsoft.com/office/drawing/2014/main" id="{B97294E7-9E73-4CBE-91B0-2C6DBE9CB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5373688"/>
            <a:ext cx="825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串行进位   </a:t>
            </a:r>
            <a:r>
              <a:rPr kumimoji="1" lang="en-US" altLang="zh-CN" sz="20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0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低位片的进位信号作为高位片的时钟脉冲，即异步计数方式</a:t>
            </a:r>
            <a:r>
              <a:rPr kumimoji="1" lang="en-US" altLang="zh-CN" sz="20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</a:p>
        </p:txBody>
      </p:sp>
      <p:sp>
        <p:nvSpPr>
          <p:cNvPr id="50185" name="Text Box 14">
            <a:extLst>
              <a:ext uri="{FF2B5EF4-FFF2-40B4-BE49-F238E27FC236}">
                <a16:creationId xmlns:a16="http://schemas.microsoft.com/office/drawing/2014/main" id="{A0027386-54C1-4E15-AEB7-0A72695E9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628775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解题分析</a:t>
            </a:r>
          </a:p>
        </p:txBody>
      </p:sp>
      <p:sp>
        <p:nvSpPr>
          <p:cNvPr id="182287" name="AutoShape 15">
            <a:extLst>
              <a:ext uri="{FF2B5EF4-FFF2-40B4-BE49-F238E27FC236}">
                <a16:creationId xmlns:a16="http://schemas.microsoft.com/office/drawing/2014/main" id="{483714DC-4E11-4B5D-9F19-AA065B9A7464}"/>
              </a:ext>
            </a:extLst>
          </p:cNvPr>
          <p:cNvSpPr>
            <a:spLocks/>
          </p:cNvSpPr>
          <p:nvPr/>
        </p:nvSpPr>
        <p:spPr bwMode="auto">
          <a:xfrm>
            <a:off x="635000" y="4926013"/>
            <a:ext cx="187325" cy="806450"/>
          </a:xfrm>
          <a:prstGeom prst="leftBrace">
            <a:avLst>
              <a:gd name="adj1" fmla="val 35876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1" grpId="0" autoUpdateAnimBg="0"/>
      <p:bldP spid="182282" grpId="0" autoUpdateAnimBg="0"/>
      <p:bldP spid="182283" grpId="0" autoUpdateAnimBg="0"/>
      <p:bldP spid="182284" grpId="0" autoUpdateAnimBg="0"/>
      <p:bldP spid="182285" grpId="0" autoUpdateAnimBg="0"/>
      <p:bldP spid="18228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4">
            <a:extLst>
              <a:ext uri="{FF2B5EF4-FFF2-40B4-BE49-F238E27FC236}">
                <a16:creationId xmlns:a16="http://schemas.microsoft.com/office/drawing/2014/main" id="{92B37DA4-577C-4710-99D2-676E40AA1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3133725"/>
            <a:ext cx="6889750" cy="2290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8950818-EF09-4BC1-8D4F-A1E8231792F2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3832225"/>
            <a:ext cx="1671638" cy="1003300"/>
            <a:chOff x="4541" y="2834"/>
            <a:chExt cx="1053" cy="632"/>
          </a:xfrm>
        </p:grpSpPr>
        <p:sp>
          <p:nvSpPr>
            <p:cNvPr id="17433" name="Line 6">
              <a:extLst>
                <a:ext uri="{FF2B5EF4-FFF2-40B4-BE49-F238E27FC236}">
                  <a16:creationId xmlns:a16="http://schemas.microsoft.com/office/drawing/2014/main" id="{A7B0D964-6187-44EB-B95D-CFB8BE36E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3034"/>
              <a:ext cx="17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Rectangle 7">
              <a:extLst>
                <a:ext uri="{FF2B5EF4-FFF2-40B4-BE49-F238E27FC236}">
                  <a16:creationId xmlns:a16="http://schemas.microsoft.com/office/drawing/2014/main" id="{119FD101-D660-4AFA-8D07-CFF83C44F3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48" y="2902"/>
              <a:ext cx="375" cy="239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35" name="Oval 8">
              <a:extLst>
                <a:ext uri="{FF2B5EF4-FFF2-40B4-BE49-F238E27FC236}">
                  <a16:creationId xmlns:a16="http://schemas.microsoft.com/office/drawing/2014/main" id="{6F7F814F-6F59-4BE0-BA3E-56262D681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" y="2978"/>
              <a:ext cx="87" cy="8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36" name="Text Box 9">
              <a:extLst>
                <a:ext uri="{FF2B5EF4-FFF2-40B4-BE49-F238E27FC236}">
                  <a16:creationId xmlns:a16="http://schemas.microsoft.com/office/drawing/2014/main" id="{FD72D9FB-F568-420A-A0DB-E798B253B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" y="2858"/>
              <a:ext cx="167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4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37" name="Line 10">
              <a:extLst>
                <a:ext uri="{FF2B5EF4-FFF2-40B4-BE49-F238E27FC236}">
                  <a16:creationId xmlns:a16="http://schemas.microsoft.com/office/drawing/2014/main" id="{B310B2A3-5F1D-4B4F-B163-C525AFF902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5" y="3037"/>
              <a:ext cx="0" cy="42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11">
              <a:extLst>
                <a:ext uri="{FF2B5EF4-FFF2-40B4-BE49-F238E27FC236}">
                  <a16:creationId xmlns:a16="http://schemas.microsoft.com/office/drawing/2014/main" id="{6FE067AD-2A59-4AC8-95F1-722F57F84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7" y="3455"/>
              <a:ext cx="4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12">
              <a:extLst>
                <a:ext uri="{FF2B5EF4-FFF2-40B4-BE49-F238E27FC236}">
                  <a16:creationId xmlns:a16="http://schemas.microsoft.com/office/drawing/2014/main" id="{7C82628A-3EA3-4DE9-B9F4-1B639AB9D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9" y="3034"/>
              <a:ext cx="11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7410" name="Object 13">
            <a:extLst>
              <a:ext uri="{FF2B5EF4-FFF2-40B4-BE49-F238E27FC236}">
                <a16:creationId xmlns:a16="http://schemas.microsoft.com/office/drawing/2014/main" id="{12CAA6EC-9376-4AB6-A61E-0B13E90949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400" y="3225800"/>
          <a:ext cx="6719888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Picture2" r:id="rId4" imgW="3067200" imgH="905040" progId="Word.Picture.8">
                  <p:embed/>
                </p:oleObj>
              </mc:Choice>
              <mc:Fallback>
                <p:oleObj name="Picture2" r:id="rId4" imgW="3067200" imgH="90504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3225800"/>
                        <a:ext cx="6719888" cy="206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0" name="Text Box 14">
            <a:extLst>
              <a:ext uri="{FF2B5EF4-FFF2-40B4-BE49-F238E27FC236}">
                <a16:creationId xmlns:a16="http://schemas.microsoft.com/office/drawing/2014/main" id="{28E642C4-BEE3-41C8-ABBA-A47176298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5911850"/>
            <a:ext cx="292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= 16×16=256 </a:t>
            </a:r>
            <a:endParaRPr kumimoji="1" lang="en-US" altLang="zh-CN" sz="2800" b="1" baseline="-250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11" name="Text Box 15">
            <a:extLst>
              <a:ext uri="{FF2B5EF4-FFF2-40B4-BE49-F238E27FC236}">
                <a16:creationId xmlns:a16="http://schemas.microsoft.com/office/drawing/2014/main" id="{E785BA47-76C1-44B4-BE33-2476BB65F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5441950"/>
            <a:ext cx="6388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计数状态 </a:t>
            </a:r>
            <a:r>
              <a:rPr kumimoji="1" lang="en-US" altLang="zh-CN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0000 0000 </a:t>
            </a: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kumimoji="1" lang="en-US" altLang="zh-CN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1111 1111</a:t>
            </a:r>
            <a:endParaRPr kumimoji="1" lang="en-US" altLang="zh-CN" sz="28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12" name="Rectangle 16" descr="信纸">
            <a:extLst>
              <a:ext uri="{FF2B5EF4-FFF2-40B4-BE49-F238E27FC236}">
                <a16:creationId xmlns:a16="http://schemas.microsoft.com/office/drawing/2014/main" id="{2F23F043-21B2-4202-B4CD-11C43AE36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3532188"/>
            <a:ext cx="1897062" cy="1552575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串行进位：</a:t>
            </a:r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低位片的进位作为高位片的时钟</a:t>
            </a:r>
          </a:p>
        </p:txBody>
      </p:sp>
      <p:sp>
        <p:nvSpPr>
          <p:cNvPr id="17417" name="AutoShape 20">
            <a:extLst>
              <a:ext uri="{FF2B5EF4-FFF2-40B4-BE49-F238E27FC236}">
                <a16:creationId xmlns:a16="http://schemas.microsoft.com/office/drawing/2014/main" id="{3C96E3D8-78F8-4B29-808C-88AB94770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284163"/>
            <a:ext cx="6926262" cy="2654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1" name="Object 21">
            <a:extLst>
              <a:ext uri="{FF2B5EF4-FFF2-40B4-BE49-F238E27FC236}">
                <a16:creationId xmlns:a16="http://schemas.microsoft.com/office/drawing/2014/main" id="{7F1EE32F-7AD7-4840-801E-CDED59074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" y="374650"/>
          <a:ext cx="6796088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Picture2" r:id="rId7" imgW="3019320" imgH="1009800" progId="Word.Picture.8">
                  <p:embed/>
                </p:oleObj>
              </mc:Choice>
              <mc:Fallback>
                <p:oleObj name="Picture2" r:id="rId7" imgW="3019320" imgH="1009800" progId="Word.Picture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374650"/>
                        <a:ext cx="6796088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>
            <a:extLst>
              <a:ext uri="{FF2B5EF4-FFF2-40B4-BE49-F238E27FC236}">
                <a16:creationId xmlns:a16="http://schemas.microsoft.com/office/drawing/2014/main" id="{FFAE695A-67DC-4846-BC23-E59E117EFFAE}"/>
              </a:ext>
            </a:extLst>
          </p:cNvPr>
          <p:cNvGrpSpPr>
            <a:grpSpLocks/>
          </p:cNvGrpSpPr>
          <p:nvPr/>
        </p:nvGrpSpPr>
        <p:grpSpPr bwMode="auto">
          <a:xfrm>
            <a:off x="3586163" y="1184275"/>
            <a:ext cx="900112" cy="449263"/>
            <a:chOff x="2965" y="1905"/>
            <a:chExt cx="567" cy="283"/>
          </a:xfrm>
        </p:grpSpPr>
        <p:sp>
          <p:nvSpPr>
            <p:cNvPr id="17429" name="Line 23">
              <a:extLst>
                <a:ext uri="{FF2B5EF4-FFF2-40B4-BE49-F238E27FC236}">
                  <a16:creationId xmlns:a16="http://schemas.microsoft.com/office/drawing/2014/main" id="{94DB647C-7826-4ACB-B05C-42730B5E8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1962"/>
              <a:ext cx="567" cy="0"/>
            </a:xfrm>
            <a:prstGeom prst="line">
              <a:avLst/>
            </a:prstGeom>
            <a:noFill/>
            <a:ln w="762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24">
              <a:extLst>
                <a:ext uri="{FF2B5EF4-FFF2-40B4-BE49-F238E27FC236}">
                  <a16:creationId xmlns:a16="http://schemas.microsoft.com/office/drawing/2014/main" id="{4FBFBD00-C94A-4301-9D81-B74343365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5" y="1933"/>
              <a:ext cx="0" cy="243"/>
            </a:xfrm>
            <a:prstGeom prst="line">
              <a:avLst/>
            </a:prstGeom>
            <a:noFill/>
            <a:ln w="762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25">
              <a:extLst>
                <a:ext uri="{FF2B5EF4-FFF2-40B4-BE49-F238E27FC236}">
                  <a16:creationId xmlns:a16="http://schemas.microsoft.com/office/drawing/2014/main" id="{B6E3B86D-674B-49F2-9E11-B7E55379B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7" y="2188"/>
              <a:ext cx="255" cy="0"/>
            </a:xfrm>
            <a:prstGeom prst="line">
              <a:avLst/>
            </a:prstGeom>
            <a:noFill/>
            <a:ln w="762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Oval 26">
              <a:extLst>
                <a:ext uri="{FF2B5EF4-FFF2-40B4-BE49-F238E27FC236}">
                  <a16:creationId xmlns:a16="http://schemas.microsoft.com/office/drawing/2014/main" id="{B5DECCF0-75C8-417C-A6DA-F9E5D22A9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1905"/>
              <a:ext cx="105" cy="128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rgbClr val="99CC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7419" name="Line 27">
            <a:extLst>
              <a:ext uri="{FF2B5EF4-FFF2-40B4-BE49-F238E27FC236}">
                <a16:creationId xmlns:a16="http://schemas.microsoft.com/office/drawing/2014/main" id="{97F8B454-A341-43C1-83ED-F0BD5DD37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4013" y="2038350"/>
            <a:ext cx="331787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Line 28">
            <a:extLst>
              <a:ext uri="{FF2B5EF4-FFF2-40B4-BE49-F238E27FC236}">
                <a16:creationId xmlns:a16="http://schemas.microsoft.com/office/drawing/2014/main" id="{1317071F-910F-4CD5-ABCF-C12C424C3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9338" y="2038350"/>
            <a:ext cx="36671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Line 29">
            <a:extLst>
              <a:ext uri="{FF2B5EF4-FFF2-40B4-BE49-F238E27FC236}">
                <a16:creationId xmlns:a16="http://schemas.microsoft.com/office/drawing/2014/main" id="{CF056A31-B117-46F9-A5B1-632DDD39CB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4813" y="2025650"/>
            <a:ext cx="0" cy="573088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30">
            <a:extLst>
              <a:ext uri="{FF2B5EF4-FFF2-40B4-BE49-F238E27FC236}">
                <a16:creationId xmlns:a16="http://schemas.microsoft.com/office/drawing/2014/main" id="{78D2CD6F-C227-4D15-886C-525B2ECF9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2200" y="2038350"/>
            <a:ext cx="0" cy="5397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31">
            <a:extLst>
              <a:ext uri="{FF2B5EF4-FFF2-40B4-BE49-F238E27FC236}">
                <a16:creationId xmlns:a16="http://schemas.microsoft.com/office/drawing/2014/main" id="{CE85894B-FABB-4ECC-A827-5ECCAD437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188" y="2571750"/>
            <a:ext cx="348297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Oval 32">
            <a:extLst>
              <a:ext uri="{FF2B5EF4-FFF2-40B4-BE49-F238E27FC236}">
                <a16:creationId xmlns:a16="http://schemas.microsoft.com/office/drawing/2014/main" id="{68B84751-C119-4823-AA31-A3D28C0C1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2482850"/>
            <a:ext cx="134937" cy="134938"/>
          </a:xfrm>
          <a:prstGeom prst="ellipse">
            <a:avLst/>
          </a:prstGeom>
          <a:solidFill>
            <a:srgbClr val="0000FF"/>
          </a:solidFill>
          <a:ln w="57150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3329" name="Text Box 33">
            <a:extLst>
              <a:ext uri="{FF2B5EF4-FFF2-40B4-BE49-F238E27FC236}">
                <a16:creationId xmlns:a16="http://schemas.microsoft.com/office/drawing/2014/main" id="{47CED108-E543-4A4B-B949-458C12D29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2330450"/>
            <a:ext cx="4762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endParaRPr lang="en-US" altLang="zh-CN" sz="4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330" name="Rectangle 34">
            <a:extLst>
              <a:ext uri="{FF2B5EF4-FFF2-40B4-BE49-F238E27FC236}">
                <a16:creationId xmlns:a16="http://schemas.microsoft.com/office/drawing/2014/main" id="{7B146EF7-FF57-499F-B099-698EE4CA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2633663"/>
            <a:ext cx="1585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1  1  1  1      </a:t>
            </a:r>
          </a:p>
        </p:txBody>
      </p:sp>
      <p:sp>
        <p:nvSpPr>
          <p:cNvPr id="183331" name="Rectangle 35">
            <a:extLst>
              <a:ext uri="{FF2B5EF4-FFF2-40B4-BE49-F238E27FC236}">
                <a16:creationId xmlns:a16="http://schemas.microsoft.com/office/drawing/2014/main" id="{92A92465-03BA-431B-A033-40DAB8352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2613025"/>
            <a:ext cx="172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+ 0  0  0  1</a:t>
            </a:r>
          </a:p>
        </p:txBody>
      </p:sp>
      <p:sp>
        <p:nvSpPr>
          <p:cNvPr id="183332" name="Rectangle 36" descr="信纸">
            <a:extLst>
              <a:ext uri="{FF2B5EF4-FFF2-40B4-BE49-F238E27FC236}">
                <a16:creationId xmlns:a16="http://schemas.microsoft.com/office/drawing/2014/main" id="{C0A08816-4331-42F9-9AC4-54EA07E5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935038"/>
            <a:ext cx="1843087" cy="1552575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并行进位：</a:t>
            </a:r>
          </a:p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低位片的进位作为高位片的使能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8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3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3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0" grpId="0" build="p" autoUpdateAnimBg="0"/>
      <p:bldP spid="183311" grpId="0" build="p" autoUpdateAnimBg="0"/>
      <p:bldP spid="183312" grpId="0" animBg="1" autoUpdateAnimBg="0"/>
      <p:bldP spid="183329" grpId="0" autoUpdateAnimBg="0"/>
      <p:bldP spid="183330" grpId="0" autoUpdateAnimBg="0"/>
      <p:bldP spid="183331" grpId="0" autoUpdateAnimBg="0"/>
      <p:bldP spid="183332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>
            <a:extLst>
              <a:ext uri="{FF2B5EF4-FFF2-40B4-BE49-F238E27FC236}">
                <a16:creationId xmlns:a16="http://schemas.microsoft.com/office/drawing/2014/main" id="{1937209E-323A-4D44-BEE5-05FA2A9FA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79463"/>
            <a:ext cx="8507413" cy="620712"/>
          </a:xfrm>
          <a:noFill/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000066"/>
                </a:solidFill>
              </a:rPr>
              <a:t>用集成计数器构成任意进制计数器小结</a:t>
            </a:r>
            <a:r>
              <a:rPr lang="zh-CN" alt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1203" name="Rectangle 5">
            <a:extLst>
              <a:ext uri="{FF2B5EF4-FFF2-40B4-BE49-F238E27FC236}">
                <a16:creationId xmlns:a16="http://schemas.microsoft.com/office/drawing/2014/main" id="{44446E36-A299-486F-94CC-A8428C432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589088"/>
            <a:ext cx="2868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的情况 ：</a:t>
            </a:r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EEEFDD88-391B-4B7B-96AE-927C051F6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1647825"/>
            <a:ext cx="5575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已有的集成计数器是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进制，需组成的是</a:t>
            </a:r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进制计数器 </a:t>
            </a:r>
          </a:p>
        </p:txBody>
      </p:sp>
      <p:sp>
        <p:nvSpPr>
          <p:cNvPr id="184327" name="Rectangle 7">
            <a:extLst>
              <a:ext uri="{FF2B5EF4-FFF2-40B4-BE49-F238E27FC236}">
                <a16:creationId xmlns:a16="http://schemas.microsoft.com/office/drawing/2014/main" id="{B36F2177-DCF7-49F8-A137-F4146DCBC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2503488"/>
            <a:ext cx="3221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具体实现的方法： </a:t>
            </a:r>
          </a:p>
        </p:txBody>
      </p:sp>
      <p:sp>
        <p:nvSpPr>
          <p:cNvPr id="184328" name="Rectangle 8">
            <a:extLst>
              <a:ext uri="{FF2B5EF4-FFF2-40B4-BE49-F238E27FC236}">
                <a16:creationId xmlns:a16="http://schemas.microsoft.com/office/drawing/2014/main" id="{65CDB8EF-BDBD-4E43-8DB0-6E05BA11C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48025"/>
            <a:ext cx="1725613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反馈清零法</a:t>
            </a:r>
          </a:p>
        </p:txBody>
      </p:sp>
      <p:sp>
        <p:nvSpPr>
          <p:cNvPr id="184329" name="Rectangle 9">
            <a:extLst>
              <a:ext uri="{FF2B5EF4-FFF2-40B4-BE49-F238E27FC236}">
                <a16:creationId xmlns:a16="http://schemas.microsoft.com/office/drawing/2014/main" id="{3E0344FB-29E1-4484-AD27-D2634BADE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716463"/>
            <a:ext cx="1725613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反馈置数法</a:t>
            </a:r>
          </a:p>
        </p:txBody>
      </p:sp>
      <p:sp>
        <p:nvSpPr>
          <p:cNvPr id="184330" name="Rectangle 10">
            <a:extLst>
              <a:ext uri="{FF2B5EF4-FFF2-40B4-BE49-F238E27FC236}">
                <a16:creationId xmlns:a16="http://schemas.microsoft.com/office/drawing/2014/main" id="{03807299-FE11-4EE8-87CA-FED66D4D7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3178175"/>
            <a:ext cx="588327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利用清零输入端，使电路计数到某状态时产生清零操作，清除</a:t>
            </a:r>
            <a:r>
              <a:rPr lang="en-US" altLang="zh-CN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M–N</a:t>
            </a:r>
            <a:r>
              <a:rPr lang="zh-CN" altLang="en-US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个状态实现</a:t>
            </a:r>
            <a:r>
              <a:rPr lang="en-US" altLang="zh-CN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进制计数器。</a:t>
            </a:r>
          </a:p>
        </p:txBody>
      </p:sp>
      <p:sp>
        <p:nvSpPr>
          <p:cNvPr id="184331" name="Rectangle 11">
            <a:extLst>
              <a:ext uri="{FF2B5EF4-FFF2-40B4-BE49-F238E27FC236}">
                <a16:creationId xmlns:a16="http://schemas.microsoft.com/office/drawing/2014/main" id="{47BE830C-F0CC-4A0B-9B55-8FF0C94FC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4652963"/>
            <a:ext cx="59055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利用计数器的置数功能，通过给计数器重复置入某个数码的方法减少</a:t>
            </a:r>
            <a:r>
              <a:rPr lang="en-US" altLang="zh-CN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(M–N)</a:t>
            </a:r>
            <a:r>
              <a:rPr lang="zh-CN" altLang="en-US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个独立状态，实现</a:t>
            </a:r>
            <a:r>
              <a:rPr lang="en-US" altLang="zh-CN" sz="2600" b="1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6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进制计数器的。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6" grpId="0" autoUpdateAnimBg="0"/>
      <p:bldP spid="184327" grpId="0" autoUpdateAnimBg="0"/>
      <p:bldP spid="184328" grpId="0" animBg="1" autoUpdateAnimBg="0"/>
      <p:bldP spid="184329" grpId="0" animBg="1" autoUpdateAnimBg="0"/>
      <p:bldP spid="184330" grpId="0" autoUpdateAnimBg="0"/>
      <p:bldP spid="18433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422FE2B7-ED01-46BB-9CC1-208C5F0F7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7400" y="398463"/>
            <a:ext cx="4868863" cy="525462"/>
          </a:xfrm>
          <a:noFill/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US" altLang="zh-CN" sz="3200">
                <a:solidFill>
                  <a:srgbClr val="000066"/>
                </a:solidFill>
                <a:ea typeface="黑体" panose="02010609060101010101" pitchFamily="49" charset="-122"/>
              </a:rPr>
              <a:t>N &gt;M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的情况</a:t>
            </a:r>
          </a:p>
        </p:txBody>
      </p:sp>
      <p:sp>
        <p:nvSpPr>
          <p:cNvPr id="52227" name="Rectangle 5">
            <a:extLst>
              <a:ext uri="{FF2B5EF4-FFF2-40B4-BE49-F238E27FC236}">
                <a16:creationId xmlns:a16="http://schemas.microsoft.com/office/drawing/2014/main" id="{4CF6032A-9561-4202-B6F6-3E4D3319A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849563"/>
            <a:ext cx="370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）串行进位方式：</a:t>
            </a:r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770F4CDC-2265-4676-A178-9A11E9369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11563"/>
            <a:ext cx="371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）并行进位方式：</a:t>
            </a:r>
          </a:p>
        </p:txBody>
      </p:sp>
      <p:sp>
        <p:nvSpPr>
          <p:cNvPr id="52229" name="Rectangle 7">
            <a:extLst>
              <a:ext uri="{FF2B5EF4-FFF2-40B4-BE49-F238E27FC236}">
                <a16:creationId xmlns:a16="http://schemas.microsoft.com/office/drawing/2014/main" id="{62C4E452-00EA-4CA8-B9B3-724032D53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63" y="976313"/>
            <a:ext cx="62103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----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采用多片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进制计数器构成。	</a:t>
            </a:r>
          </a:p>
        </p:txBody>
      </p:sp>
      <p:sp>
        <p:nvSpPr>
          <p:cNvPr id="52230" name="Rectangle 8">
            <a:extLst>
              <a:ext uri="{FF2B5EF4-FFF2-40B4-BE49-F238E27FC236}">
                <a16:creationId xmlns:a16="http://schemas.microsoft.com/office/drawing/2014/main" id="{11589919-2FF8-4074-86B6-BEE92486B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931988"/>
            <a:ext cx="41132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按芯片连接方式可分为：</a:t>
            </a:r>
          </a:p>
        </p:txBody>
      </p:sp>
      <p:sp>
        <p:nvSpPr>
          <p:cNvPr id="180236" name="Text Box 12">
            <a:extLst>
              <a:ext uri="{FF2B5EF4-FFF2-40B4-BE49-F238E27FC236}">
                <a16:creationId xmlns:a16="http://schemas.microsoft.com/office/drawing/2014/main" id="{34F83002-E346-45B1-9390-C1F1996EF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2876550"/>
            <a:ext cx="2917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构成异步计数器</a:t>
            </a:r>
          </a:p>
        </p:txBody>
      </p:sp>
      <p:sp>
        <p:nvSpPr>
          <p:cNvPr id="180237" name="Text Box 13">
            <a:extLst>
              <a:ext uri="{FF2B5EF4-FFF2-40B4-BE49-F238E27FC236}">
                <a16:creationId xmlns:a16="http://schemas.microsoft.com/office/drawing/2014/main" id="{6EBC66E3-A832-4233-9D4A-02127CF9C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3582988"/>
            <a:ext cx="2917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构成同步计数器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6" grpId="0" autoUpdateAnimBg="0"/>
      <p:bldP spid="18023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图片 3" descr="QQ截图20140610213553.jpg">
            <a:extLst>
              <a:ext uri="{FF2B5EF4-FFF2-40B4-BE49-F238E27FC236}">
                <a16:creationId xmlns:a16="http://schemas.microsoft.com/office/drawing/2014/main" id="{AE9F5592-E089-485D-9F65-444567EAE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52538"/>
            <a:ext cx="48768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88" descr="QQ截图20140610154354.jpg">
            <a:extLst>
              <a:ext uri="{FF2B5EF4-FFF2-40B4-BE49-F238E27FC236}">
                <a16:creationId xmlns:a16="http://schemas.microsoft.com/office/drawing/2014/main" id="{AF93BBCF-4E3E-4A93-AC6D-CC12ED1A1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4450"/>
            <a:ext cx="84201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图片 90" descr="QQ截图20140610154411.jpg">
            <a:extLst>
              <a:ext uri="{FF2B5EF4-FFF2-40B4-BE49-F238E27FC236}">
                <a16:creationId xmlns:a16="http://schemas.microsoft.com/office/drawing/2014/main" id="{40E13082-A577-45EF-ABAA-1FC686582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98925"/>
            <a:ext cx="789622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AutoShape 4">
            <a:extLst>
              <a:ext uri="{FF2B5EF4-FFF2-40B4-BE49-F238E27FC236}">
                <a16:creationId xmlns:a16="http://schemas.microsoft.com/office/drawing/2014/main" id="{CF2C9706-3C44-489C-98A1-14FF9DF93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8" y="1484313"/>
            <a:ext cx="3195637" cy="19351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4" name="Object 5">
            <a:extLst>
              <a:ext uri="{FF2B5EF4-FFF2-40B4-BE49-F238E27FC236}">
                <a16:creationId xmlns:a16="http://schemas.microsoft.com/office/drawing/2014/main" id="{2E82E6C2-1F33-4E24-BBF7-7F79309F8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7438" y="1620838"/>
          <a:ext cx="30638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Picture2" r:id="rId3" imgW="1504800" imgH="809640" progId="Word.Picture.8">
                  <p:embed/>
                </p:oleObj>
              </mc:Choice>
              <mc:Fallback>
                <p:oleObj name="Picture2" r:id="rId3" imgW="1504800" imgH="8096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1620838"/>
                        <a:ext cx="3063875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E4AF4A7C-8A75-4B57-BE7E-DD2D1F0D7919}"/>
              </a:ext>
            </a:extLst>
          </p:cNvPr>
          <p:cNvGrpSpPr>
            <a:grpSpLocks/>
          </p:cNvGrpSpPr>
          <p:nvPr/>
        </p:nvGrpSpPr>
        <p:grpSpPr bwMode="auto">
          <a:xfrm>
            <a:off x="976313" y="3733800"/>
            <a:ext cx="7454900" cy="3049588"/>
            <a:chOff x="821" y="1479"/>
            <a:chExt cx="4696" cy="1921"/>
          </a:xfrm>
        </p:grpSpPr>
        <p:sp>
          <p:nvSpPr>
            <p:cNvPr id="18450" name="Rectangle 7">
              <a:extLst>
                <a:ext uri="{FF2B5EF4-FFF2-40B4-BE49-F238E27FC236}">
                  <a16:creationId xmlns:a16="http://schemas.microsoft.com/office/drawing/2014/main" id="{32250732-3664-42B5-97B6-7DA350105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1479"/>
              <a:ext cx="272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1" name="Line 8">
              <a:extLst>
                <a:ext uri="{FF2B5EF4-FFF2-40B4-BE49-F238E27FC236}">
                  <a16:creationId xmlns:a16="http://schemas.microsoft.com/office/drawing/2014/main" id="{54DC8014-F487-4E3F-A39D-7B80AD43F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479"/>
              <a:ext cx="0" cy="192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9">
              <a:extLst>
                <a:ext uri="{FF2B5EF4-FFF2-40B4-BE49-F238E27FC236}">
                  <a16:creationId xmlns:a16="http://schemas.microsoft.com/office/drawing/2014/main" id="{3E6C7AA1-F7E2-450B-8D1E-FD1EA6501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7" y="1479"/>
              <a:ext cx="0" cy="192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Rectangle 10">
              <a:extLst>
                <a:ext uri="{FF2B5EF4-FFF2-40B4-BE49-F238E27FC236}">
                  <a16:creationId xmlns:a16="http://schemas.microsoft.com/office/drawing/2014/main" id="{CDE07AC0-4D90-432E-9B02-7BEFA0568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670"/>
              <a:ext cx="1116" cy="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减计数</a:t>
              </a:r>
              <a:endPara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54" name="Rectangle 11">
              <a:extLst>
                <a:ext uri="{FF2B5EF4-FFF2-40B4-BE49-F238E27FC236}">
                  <a16:creationId xmlns:a16="http://schemas.microsoft.com/office/drawing/2014/main" id="{0F061CDB-929B-4F0D-9411-DCD653B4A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2670"/>
              <a:ext cx="280" cy="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55" name="Rectangle 12">
              <a:extLst>
                <a:ext uri="{FF2B5EF4-FFF2-40B4-BE49-F238E27FC236}">
                  <a16:creationId xmlns:a16="http://schemas.microsoft.com/office/drawing/2014/main" id="{9BE19A93-5E0E-4109-9AB2-8A83A557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70"/>
              <a:ext cx="281" cy="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56" name="Rectangle 13">
              <a:extLst>
                <a:ext uri="{FF2B5EF4-FFF2-40B4-BE49-F238E27FC236}">
                  <a16:creationId xmlns:a16="http://schemas.microsoft.com/office/drawing/2014/main" id="{8B1B15AF-0D23-4519-8AAD-366821910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670"/>
              <a:ext cx="280" cy="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57" name="Rectangle 14">
              <a:extLst>
                <a:ext uri="{FF2B5EF4-FFF2-40B4-BE49-F238E27FC236}">
                  <a16:creationId xmlns:a16="http://schemas.microsoft.com/office/drawing/2014/main" id="{3CCAB618-7F79-4D11-B6D0-9F8B145F0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2670"/>
              <a:ext cx="281" cy="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58" name="Rectangle 15">
              <a:extLst>
                <a:ext uri="{FF2B5EF4-FFF2-40B4-BE49-F238E27FC236}">
                  <a16:creationId xmlns:a16="http://schemas.microsoft.com/office/drawing/2014/main" id="{564B321E-008A-46CA-87EA-A6F9EA5F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2670"/>
              <a:ext cx="487" cy="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4000" b="1">
                <a:solidFill>
                  <a:srgbClr val="000066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8459" name="Rectangle 16">
              <a:extLst>
                <a:ext uri="{FF2B5EF4-FFF2-40B4-BE49-F238E27FC236}">
                  <a16:creationId xmlns:a16="http://schemas.microsoft.com/office/drawing/2014/main" id="{1836906C-7F7C-45F0-B137-47AE15968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2670"/>
              <a:ext cx="490" cy="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60" name="Rectangle 17">
              <a:extLst>
                <a:ext uri="{FF2B5EF4-FFF2-40B4-BE49-F238E27FC236}">
                  <a16:creationId xmlns:a16="http://schemas.microsoft.com/office/drawing/2014/main" id="{C22F4CE2-E14D-45AA-B65C-C85A15B20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2670"/>
              <a:ext cx="625" cy="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61" name="Rectangle 18">
              <a:extLst>
                <a:ext uri="{FF2B5EF4-FFF2-40B4-BE49-F238E27FC236}">
                  <a16:creationId xmlns:a16="http://schemas.microsoft.com/office/drawing/2014/main" id="{DE7DEE83-A2AA-4A2A-94A6-B8CF4EE8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670"/>
              <a:ext cx="611" cy="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62" name="Rectangle 19">
              <a:extLst>
                <a:ext uri="{FF2B5EF4-FFF2-40B4-BE49-F238E27FC236}">
                  <a16:creationId xmlns:a16="http://schemas.microsoft.com/office/drawing/2014/main" id="{70BA0C8B-7FA3-48A3-84F6-078BCC5F7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361"/>
              <a:ext cx="1116" cy="4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加计数</a:t>
              </a:r>
              <a:endPara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63" name="Rectangle 20">
              <a:extLst>
                <a:ext uri="{FF2B5EF4-FFF2-40B4-BE49-F238E27FC236}">
                  <a16:creationId xmlns:a16="http://schemas.microsoft.com/office/drawing/2014/main" id="{2565F6B4-AAB7-49AE-A005-E439F8014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2361"/>
              <a:ext cx="280" cy="4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64" name="Rectangle 21">
              <a:extLst>
                <a:ext uri="{FF2B5EF4-FFF2-40B4-BE49-F238E27FC236}">
                  <a16:creationId xmlns:a16="http://schemas.microsoft.com/office/drawing/2014/main" id="{758D13B5-A3F4-4BAD-BDE4-CA3DA9CCA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361"/>
              <a:ext cx="281" cy="4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65" name="Rectangle 22">
              <a:extLst>
                <a:ext uri="{FF2B5EF4-FFF2-40B4-BE49-F238E27FC236}">
                  <a16:creationId xmlns:a16="http://schemas.microsoft.com/office/drawing/2014/main" id="{3534F6B2-DB6C-4540-BDA1-65E8EB1C3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361"/>
              <a:ext cx="280" cy="4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66" name="Rectangle 23">
              <a:extLst>
                <a:ext uri="{FF2B5EF4-FFF2-40B4-BE49-F238E27FC236}">
                  <a16:creationId xmlns:a16="http://schemas.microsoft.com/office/drawing/2014/main" id="{017429DD-349D-4A95-933F-A66051E12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2361"/>
              <a:ext cx="281" cy="4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67" name="Rectangle 24">
              <a:extLst>
                <a:ext uri="{FF2B5EF4-FFF2-40B4-BE49-F238E27FC236}">
                  <a16:creationId xmlns:a16="http://schemas.microsoft.com/office/drawing/2014/main" id="{FC1F80EB-A90B-41CF-8271-3A27E0360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2361"/>
              <a:ext cx="487" cy="4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68" name="Rectangle 25">
              <a:extLst>
                <a:ext uri="{FF2B5EF4-FFF2-40B4-BE49-F238E27FC236}">
                  <a16:creationId xmlns:a16="http://schemas.microsoft.com/office/drawing/2014/main" id="{5AED17D3-EC62-4980-84C4-57588568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2361"/>
              <a:ext cx="490" cy="4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4400" b="1">
                <a:solidFill>
                  <a:srgbClr val="000066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8469" name="Rectangle 26">
              <a:extLst>
                <a:ext uri="{FF2B5EF4-FFF2-40B4-BE49-F238E27FC236}">
                  <a16:creationId xmlns:a16="http://schemas.microsoft.com/office/drawing/2014/main" id="{5C3B3EAE-A256-4A05-901B-9FF7C96A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2361"/>
              <a:ext cx="625" cy="4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70" name="Rectangle 27">
              <a:extLst>
                <a:ext uri="{FF2B5EF4-FFF2-40B4-BE49-F238E27FC236}">
                  <a16:creationId xmlns:a16="http://schemas.microsoft.com/office/drawing/2014/main" id="{BD8EF639-0BCC-469B-BB85-DF6545ED3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361"/>
              <a:ext cx="611" cy="4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71" name="Rectangle 28">
              <a:extLst>
                <a:ext uri="{FF2B5EF4-FFF2-40B4-BE49-F238E27FC236}">
                  <a16:creationId xmlns:a16="http://schemas.microsoft.com/office/drawing/2014/main" id="{39796669-3F41-4EF6-89F1-AD3996003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2250"/>
              <a:ext cx="281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endPara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72" name="Rectangle 29">
              <a:extLst>
                <a:ext uri="{FF2B5EF4-FFF2-40B4-BE49-F238E27FC236}">
                  <a16:creationId xmlns:a16="http://schemas.microsoft.com/office/drawing/2014/main" id="{23B4E5DD-5627-4805-A5B7-BED092773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" y="2250"/>
              <a:ext cx="27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73" name="Rectangle 30">
              <a:extLst>
                <a:ext uri="{FF2B5EF4-FFF2-40B4-BE49-F238E27FC236}">
                  <a16:creationId xmlns:a16="http://schemas.microsoft.com/office/drawing/2014/main" id="{32D7E2BF-447D-4E3B-9945-F9B5B981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250"/>
              <a:ext cx="27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endPara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74" name="Rectangle 31">
              <a:extLst>
                <a:ext uri="{FF2B5EF4-FFF2-40B4-BE49-F238E27FC236}">
                  <a16:creationId xmlns:a16="http://schemas.microsoft.com/office/drawing/2014/main" id="{EB0E9E04-711F-4B2C-BC05-8268B5153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50"/>
              <a:ext cx="279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endPara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75" name="Rectangle 32">
              <a:extLst>
                <a:ext uri="{FF2B5EF4-FFF2-40B4-BE49-F238E27FC236}">
                  <a16:creationId xmlns:a16="http://schemas.microsoft.com/office/drawing/2014/main" id="{A40D6EE9-CEE8-492E-873C-0CB3196DF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2250"/>
              <a:ext cx="280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76" name="Rectangle 33">
              <a:extLst>
                <a:ext uri="{FF2B5EF4-FFF2-40B4-BE49-F238E27FC236}">
                  <a16:creationId xmlns:a16="http://schemas.microsoft.com/office/drawing/2014/main" id="{C9D35FD6-AC79-4888-96B6-F9AC2CC6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50"/>
              <a:ext cx="281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77" name="Rectangle 34">
              <a:extLst>
                <a:ext uri="{FF2B5EF4-FFF2-40B4-BE49-F238E27FC236}">
                  <a16:creationId xmlns:a16="http://schemas.microsoft.com/office/drawing/2014/main" id="{0C957F29-5FCE-4613-A655-03551DA75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250"/>
              <a:ext cx="280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78" name="Rectangle 35">
              <a:extLst>
                <a:ext uri="{FF2B5EF4-FFF2-40B4-BE49-F238E27FC236}">
                  <a16:creationId xmlns:a16="http://schemas.microsoft.com/office/drawing/2014/main" id="{55120901-B508-4887-A2E9-82A69B563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2250"/>
              <a:ext cx="281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79" name="Rectangle 36">
              <a:extLst>
                <a:ext uri="{FF2B5EF4-FFF2-40B4-BE49-F238E27FC236}">
                  <a16:creationId xmlns:a16="http://schemas.microsoft.com/office/drawing/2014/main" id="{CF8AAB6C-295C-4FE0-936E-E85621560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2250"/>
              <a:ext cx="487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80" name="Rectangle 37">
              <a:extLst>
                <a:ext uri="{FF2B5EF4-FFF2-40B4-BE49-F238E27FC236}">
                  <a16:creationId xmlns:a16="http://schemas.microsoft.com/office/drawing/2014/main" id="{11884DCB-2865-4D66-8BA5-C128AB741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2250"/>
              <a:ext cx="490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81" name="Rectangle 38">
              <a:extLst>
                <a:ext uri="{FF2B5EF4-FFF2-40B4-BE49-F238E27FC236}">
                  <a16:creationId xmlns:a16="http://schemas.microsoft.com/office/drawing/2014/main" id="{5EF64F6F-7ED1-4AA1-95FF-F8A2B1FF5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2250"/>
              <a:ext cx="62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82" name="Rectangle 39">
              <a:extLst>
                <a:ext uri="{FF2B5EF4-FFF2-40B4-BE49-F238E27FC236}">
                  <a16:creationId xmlns:a16="http://schemas.microsoft.com/office/drawing/2014/main" id="{C7C3A6C6-3FED-42E7-B20F-3386113EA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250"/>
              <a:ext cx="611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83" name="Rectangle 40">
              <a:extLst>
                <a:ext uri="{FF2B5EF4-FFF2-40B4-BE49-F238E27FC236}">
                  <a16:creationId xmlns:a16="http://schemas.microsoft.com/office/drawing/2014/main" id="{7F073305-1217-4090-AC25-1BFA5FE80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2020"/>
              <a:ext cx="281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84" name="Rectangle 41">
              <a:extLst>
                <a:ext uri="{FF2B5EF4-FFF2-40B4-BE49-F238E27FC236}">
                  <a16:creationId xmlns:a16="http://schemas.microsoft.com/office/drawing/2014/main" id="{9D8E845A-0650-47BC-A066-164B84A22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" y="2020"/>
              <a:ext cx="27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85" name="Rectangle 42">
              <a:extLst>
                <a:ext uri="{FF2B5EF4-FFF2-40B4-BE49-F238E27FC236}">
                  <a16:creationId xmlns:a16="http://schemas.microsoft.com/office/drawing/2014/main" id="{468EFB40-4F69-48B3-B98A-3E48D83E7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020"/>
              <a:ext cx="278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86" name="Rectangle 43">
              <a:extLst>
                <a:ext uri="{FF2B5EF4-FFF2-40B4-BE49-F238E27FC236}">
                  <a16:creationId xmlns:a16="http://schemas.microsoft.com/office/drawing/2014/main" id="{4BFF1B5B-3C6D-48EA-86DE-7DB9DB4FD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020"/>
              <a:ext cx="279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87" name="Rectangle 44">
              <a:extLst>
                <a:ext uri="{FF2B5EF4-FFF2-40B4-BE49-F238E27FC236}">
                  <a16:creationId xmlns:a16="http://schemas.microsoft.com/office/drawing/2014/main" id="{9043A49F-0660-4C4D-A417-DA27F2B03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2020"/>
              <a:ext cx="280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88" name="Rectangle 45">
              <a:extLst>
                <a:ext uri="{FF2B5EF4-FFF2-40B4-BE49-F238E27FC236}">
                  <a16:creationId xmlns:a16="http://schemas.microsoft.com/office/drawing/2014/main" id="{27A40DEB-70BA-4F95-8440-6E3A406A4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020"/>
              <a:ext cx="281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89" name="Rectangle 46">
              <a:extLst>
                <a:ext uri="{FF2B5EF4-FFF2-40B4-BE49-F238E27FC236}">
                  <a16:creationId xmlns:a16="http://schemas.microsoft.com/office/drawing/2014/main" id="{EDB829CE-AA2D-4677-9A4C-E6D8C7359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020"/>
              <a:ext cx="280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90" name="Rectangle 47">
              <a:extLst>
                <a:ext uri="{FF2B5EF4-FFF2-40B4-BE49-F238E27FC236}">
                  <a16:creationId xmlns:a16="http://schemas.microsoft.com/office/drawing/2014/main" id="{5D1119B3-67EF-4E6A-88A1-97F3EDE51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2020"/>
              <a:ext cx="281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91" name="Rectangle 48">
              <a:extLst>
                <a:ext uri="{FF2B5EF4-FFF2-40B4-BE49-F238E27FC236}">
                  <a16:creationId xmlns:a16="http://schemas.microsoft.com/office/drawing/2014/main" id="{BE2B624E-5D44-4CAF-976E-6D34A6CB0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2020"/>
              <a:ext cx="487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92" name="Rectangle 49">
              <a:extLst>
                <a:ext uri="{FF2B5EF4-FFF2-40B4-BE49-F238E27FC236}">
                  <a16:creationId xmlns:a16="http://schemas.microsoft.com/office/drawing/2014/main" id="{5595A23A-5441-414B-ADBF-D9A7CADA8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2020"/>
              <a:ext cx="490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93" name="Rectangle 50">
              <a:extLst>
                <a:ext uri="{FF2B5EF4-FFF2-40B4-BE49-F238E27FC236}">
                  <a16:creationId xmlns:a16="http://schemas.microsoft.com/office/drawing/2014/main" id="{C1A58ACE-0728-4FE1-86CF-68150D12A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2020"/>
              <a:ext cx="62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×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94" name="Rectangle 51">
              <a:extLst>
                <a:ext uri="{FF2B5EF4-FFF2-40B4-BE49-F238E27FC236}">
                  <a16:creationId xmlns:a16="http://schemas.microsoft.com/office/drawing/2014/main" id="{15BE9F60-37F8-4F68-A364-04CBAB8BF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020"/>
              <a:ext cx="611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95" name="Rectangle 52">
              <a:extLst>
                <a:ext uri="{FF2B5EF4-FFF2-40B4-BE49-F238E27FC236}">
                  <a16:creationId xmlns:a16="http://schemas.microsoft.com/office/drawing/2014/main" id="{F66B6E97-C406-48B6-8071-3D5493954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1709"/>
              <a:ext cx="281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1600" b="1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endPara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96" name="Rectangle 53">
              <a:extLst>
                <a:ext uri="{FF2B5EF4-FFF2-40B4-BE49-F238E27FC236}">
                  <a16:creationId xmlns:a16="http://schemas.microsoft.com/office/drawing/2014/main" id="{9A2B8EC6-B784-4A08-A8D7-11C9F7089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" y="1709"/>
              <a:ext cx="278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1600" b="1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97" name="Rectangle 54">
              <a:extLst>
                <a:ext uri="{FF2B5EF4-FFF2-40B4-BE49-F238E27FC236}">
                  <a16:creationId xmlns:a16="http://schemas.microsoft.com/office/drawing/2014/main" id="{7A9266A8-2A2E-4717-9066-A90B9DEC4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1709"/>
              <a:ext cx="278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1600" b="1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endPara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98" name="Rectangle 55">
              <a:extLst>
                <a:ext uri="{FF2B5EF4-FFF2-40B4-BE49-F238E27FC236}">
                  <a16:creationId xmlns:a16="http://schemas.microsoft.com/office/drawing/2014/main" id="{64660A39-A63F-4793-9F1F-9C33B76F5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1709"/>
              <a:ext cx="279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1600" b="1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endPara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99" name="Rectangle 56">
              <a:extLst>
                <a:ext uri="{FF2B5EF4-FFF2-40B4-BE49-F238E27FC236}">
                  <a16:creationId xmlns:a16="http://schemas.microsoft.com/office/drawing/2014/main" id="{D663D805-AD5B-48C5-9C30-0415019D7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1709"/>
              <a:ext cx="280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500" name="Rectangle 57">
              <a:extLst>
                <a:ext uri="{FF2B5EF4-FFF2-40B4-BE49-F238E27FC236}">
                  <a16:creationId xmlns:a16="http://schemas.microsoft.com/office/drawing/2014/main" id="{5413CBA3-F45A-4490-A2C2-5DA359289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709"/>
              <a:ext cx="281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501" name="Rectangle 58">
              <a:extLst>
                <a:ext uri="{FF2B5EF4-FFF2-40B4-BE49-F238E27FC236}">
                  <a16:creationId xmlns:a16="http://schemas.microsoft.com/office/drawing/2014/main" id="{65551FBE-AD36-49D5-9855-D40B723DC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709"/>
              <a:ext cx="280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502" name="Rectangle 59">
              <a:extLst>
                <a:ext uri="{FF2B5EF4-FFF2-40B4-BE49-F238E27FC236}">
                  <a16:creationId xmlns:a16="http://schemas.microsoft.com/office/drawing/2014/main" id="{8BD32A95-D2DD-4E85-A09B-BDD6502FA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1709"/>
              <a:ext cx="281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503" name="Rectangle 60">
              <a:extLst>
                <a:ext uri="{FF2B5EF4-FFF2-40B4-BE49-F238E27FC236}">
                  <a16:creationId xmlns:a16="http://schemas.microsoft.com/office/drawing/2014/main" id="{29D32C30-2BAF-41D1-8754-6EF4889D9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1709"/>
              <a:ext cx="487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CP</a:t>
              </a:r>
              <a:r>
                <a:rPr lang="en-US" altLang="zh-CN" b="1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504" name="Rectangle 61">
              <a:extLst>
                <a:ext uri="{FF2B5EF4-FFF2-40B4-BE49-F238E27FC236}">
                  <a16:creationId xmlns:a16="http://schemas.microsoft.com/office/drawing/2014/main" id="{39262F43-96BD-4017-9098-CA484A88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1709"/>
              <a:ext cx="490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CP</a:t>
              </a:r>
              <a:r>
                <a:rPr lang="en-US" altLang="zh-CN" b="1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U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505" name="Rectangle 62">
              <a:extLst>
                <a:ext uri="{FF2B5EF4-FFF2-40B4-BE49-F238E27FC236}">
                  <a16:creationId xmlns:a16="http://schemas.microsoft.com/office/drawing/2014/main" id="{BC531547-2724-41C9-BCF8-2DA5C399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1709"/>
              <a:ext cx="625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LD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506" name="Rectangle 63">
              <a:extLst>
                <a:ext uri="{FF2B5EF4-FFF2-40B4-BE49-F238E27FC236}">
                  <a16:creationId xmlns:a16="http://schemas.microsoft.com/office/drawing/2014/main" id="{52451668-5152-4229-9386-5CFD5F270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709"/>
              <a:ext cx="611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b="1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endPara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507" name="Rectangle 64">
              <a:extLst>
                <a:ext uri="{FF2B5EF4-FFF2-40B4-BE49-F238E27FC236}">
                  <a16:creationId xmlns:a16="http://schemas.microsoft.com/office/drawing/2014/main" id="{1431757E-C56C-45F9-90C3-403B8D566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1479"/>
              <a:ext cx="1116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输   出</a:t>
              </a:r>
              <a:endPara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508" name="Rectangle 65">
              <a:extLst>
                <a:ext uri="{FF2B5EF4-FFF2-40B4-BE49-F238E27FC236}">
                  <a16:creationId xmlns:a16="http://schemas.microsoft.com/office/drawing/2014/main" id="{CE45E5C0-A4E8-48F7-8BE8-D3CB66F6B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1479"/>
              <a:ext cx="1122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预置数据输入</a:t>
              </a:r>
              <a:endPara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509" name="Rectangle 66">
              <a:extLst>
                <a:ext uri="{FF2B5EF4-FFF2-40B4-BE49-F238E27FC236}">
                  <a16:creationId xmlns:a16="http://schemas.microsoft.com/office/drawing/2014/main" id="{EADDF33C-8FAF-40BD-92D4-D2F2FB2FC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1479"/>
              <a:ext cx="977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时钟</a:t>
              </a:r>
              <a:endPara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510" name="Rectangle 67">
              <a:extLst>
                <a:ext uri="{FF2B5EF4-FFF2-40B4-BE49-F238E27FC236}">
                  <a16:creationId xmlns:a16="http://schemas.microsoft.com/office/drawing/2014/main" id="{5AA78BFB-6AC7-4E6F-8E87-365913F97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1479"/>
              <a:ext cx="625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预置</a:t>
              </a:r>
              <a:endPara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511" name="Rectangle 68">
              <a:extLst>
                <a:ext uri="{FF2B5EF4-FFF2-40B4-BE49-F238E27FC236}">
                  <a16:creationId xmlns:a16="http://schemas.microsoft.com/office/drawing/2014/main" id="{EFA4D24B-77AE-4A77-ACAB-4BF5D29FB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479"/>
              <a:ext cx="611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清零</a:t>
              </a:r>
              <a:endPara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512" name="Line 69">
              <a:extLst>
                <a:ext uri="{FF2B5EF4-FFF2-40B4-BE49-F238E27FC236}">
                  <a16:creationId xmlns:a16="http://schemas.microsoft.com/office/drawing/2014/main" id="{7A9AE4EF-D4F2-48E1-8F40-2F1FA4F0D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479"/>
              <a:ext cx="445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Line 70">
              <a:extLst>
                <a:ext uri="{FF2B5EF4-FFF2-40B4-BE49-F238E27FC236}">
                  <a16:creationId xmlns:a16="http://schemas.microsoft.com/office/drawing/2014/main" id="{4B190251-1AF3-4837-B3E9-057449C38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111"/>
              <a:ext cx="445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4" name="Line 71">
              <a:extLst>
                <a:ext uri="{FF2B5EF4-FFF2-40B4-BE49-F238E27FC236}">
                  <a16:creationId xmlns:a16="http://schemas.microsoft.com/office/drawing/2014/main" id="{1C20104D-EF44-4374-915F-34351016F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7" y="1479"/>
              <a:ext cx="0" cy="164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5" name="Line 72">
              <a:extLst>
                <a:ext uri="{FF2B5EF4-FFF2-40B4-BE49-F238E27FC236}">
                  <a16:creationId xmlns:a16="http://schemas.microsoft.com/office/drawing/2014/main" id="{3ED2F52D-9AF3-4248-9A9C-6A8457F2F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2" y="1479"/>
              <a:ext cx="0" cy="16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6" name="Line 73">
              <a:extLst>
                <a:ext uri="{FF2B5EF4-FFF2-40B4-BE49-F238E27FC236}">
                  <a16:creationId xmlns:a16="http://schemas.microsoft.com/office/drawing/2014/main" id="{2DE2BABC-B63F-49BA-9035-84E08D2C8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" y="1479"/>
              <a:ext cx="0" cy="16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7" name="Line 74">
              <a:extLst>
                <a:ext uri="{FF2B5EF4-FFF2-40B4-BE49-F238E27FC236}">
                  <a16:creationId xmlns:a16="http://schemas.microsoft.com/office/drawing/2014/main" id="{35875A77-4DC4-45DF-9D44-DDAD12615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1479"/>
              <a:ext cx="0" cy="161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8" name="Line 75">
              <a:extLst>
                <a:ext uri="{FF2B5EF4-FFF2-40B4-BE49-F238E27FC236}">
                  <a16:creationId xmlns:a16="http://schemas.microsoft.com/office/drawing/2014/main" id="{D7DD4BAF-D40D-43F0-B5CD-6041F5526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020"/>
              <a:ext cx="445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9" name="Line 76">
              <a:extLst>
                <a:ext uri="{FF2B5EF4-FFF2-40B4-BE49-F238E27FC236}">
                  <a16:creationId xmlns:a16="http://schemas.microsoft.com/office/drawing/2014/main" id="{D3E14AAE-0065-4D6B-A7DA-7F41CA56A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7" y="1709"/>
              <a:ext cx="625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520" name="Group 77">
              <a:extLst>
                <a:ext uri="{FF2B5EF4-FFF2-40B4-BE49-F238E27FC236}">
                  <a16:creationId xmlns:a16="http://schemas.microsoft.com/office/drawing/2014/main" id="{5140D60F-F172-42D6-9662-50DDD42A2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7" y="2784"/>
              <a:ext cx="255" cy="182"/>
              <a:chOff x="782" y="3464"/>
              <a:chExt cx="283" cy="267"/>
            </a:xfrm>
          </p:grpSpPr>
          <p:sp>
            <p:nvSpPr>
              <p:cNvPr id="18527" name="AutoShape 78">
                <a:extLst>
                  <a:ext uri="{FF2B5EF4-FFF2-40B4-BE49-F238E27FC236}">
                    <a16:creationId xmlns:a16="http://schemas.microsoft.com/office/drawing/2014/main" id="{38259FF2-37FB-4DDE-ACAA-6AA6A0052A0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82" y="3464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8" name="Freeform 79">
                <a:extLst>
                  <a:ext uri="{FF2B5EF4-FFF2-40B4-BE49-F238E27FC236}">
                    <a16:creationId xmlns:a16="http://schemas.microsoft.com/office/drawing/2014/main" id="{ED6972A5-E73F-4B59-AA20-9103525A8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" y="3490"/>
                <a:ext cx="46" cy="149"/>
              </a:xfrm>
              <a:custGeom>
                <a:avLst/>
                <a:gdLst>
                  <a:gd name="T0" fmla="*/ 0 w 46"/>
                  <a:gd name="T1" fmla="*/ 149 h 149"/>
                  <a:gd name="T2" fmla="*/ 46 w 46"/>
                  <a:gd name="T3" fmla="*/ 149 h 149"/>
                  <a:gd name="T4" fmla="*/ 26 w 46"/>
                  <a:gd name="T5" fmla="*/ 0 h 149"/>
                  <a:gd name="T6" fmla="*/ 0 w 46"/>
                  <a:gd name="T7" fmla="*/ 149 h 1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149"/>
                  <a:gd name="T14" fmla="*/ 46 w 46"/>
                  <a:gd name="T15" fmla="*/ 149 h 1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149">
                    <a:moveTo>
                      <a:pt x="0" y="149"/>
                    </a:moveTo>
                    <a:lnTo>
                      <a:pt x="46" y="149"/>
                    </a:lnTo>
                    <a:lnTo>
                      <a:pt x="26" y="0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9" name="Line 80">
                <a:extLst>
                  <a:ext uri="{FF2B5EF4-FFF2-40B4-BE49-F238E27FC236}">
                    <a16:creationId xmlns:a16="http://schemas.microsoft.com/office/drawing/2014/main" id="{F867B509-B2A8-4CC0-9E5E-8535035E2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2" y="3490"/>
                <a:ext cx="10" cy="226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0" name="Line 81">
                <a:extLst>
                  <a:ext uri="{FF2B5EF4-FFF2-40B4-BE49-F238E27FC236}">
                    <a16:creationId xmlns:a16="http://schemas.microsoft.com/office/drawing/2014/main" id="{4BFC644A-EC95-47DF-859F-FFBF539EC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72" y="3472"/>
                <a:ext cx="88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1" name="Line 82">
                <a:extLst>
                  <a:ext uri="{FF2B5EF4-FFF2-40B4-BE49-F238E27FC236}">
                    <a16:creationId xmlns:a16="http://schemas.microsoft.com/office/drawing/2014/main" id="{CBCF2360-95E2-428B-B827-454E3801C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0" y="3721"/>
                <a:ext cx="87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21" name="Group 83">
              <a:extLst>
                <a:ext uri="{FF2B5EF4-FFF2-40B4-BE49-F238E27FC236}">
                  <a16:creationId xmlns:a16="http://schemas.microsoft.com/office/drawing/2014/main" id="{669FC006-CCE3-49EA-A224-B37A81F511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5" y="2517"/>
              <a:ext cx="255" cy="182"/>
              <a:chOff x="782" y="3464"/>
              <a:chExt cx="283" cy="267"/>
            </a:xfrm>
          </p:grpSpPr>
          <p:sp>
            <p:nvSpPr>
              <p:cNvPr id="18522" name="AutoShape 84">
                <a:extLst>
                  <a:ext uri="{FF2B5EF4-FFF2-40B4-BE49-F238E27FC236}">
                    <a16:creationId xmlns:a16="http://schemas.microsoft.com/office/drawing/2014/main" id="{B10A4D38-F7DE-4FAD-8EB7-27128D47957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82" y="3464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3" name="Freeform 85">
                <a:extLst>
                  <a:ext uri="{FF2B5EF4-FFF2-40B4-BE49-F238E27FC236}">
                    <a16:creationId xmlns:a16="http://schemas.microsoft.com/office/drawing/2014/main" id="{08B0699B-E6F4-4486-91C8-69FE0B040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" y="3490"/>
                <a:ext cx="46" cy="149"/>
              </a:xfrm>
              <a:custGeom>
                <a:avLst/>
                <a:gdLst>
                  <a:gd name="T0" fmla="*/ 0 w 46"/>
                  <a:gd name="T1" fmla="*/ 149 h 149"/>
                  <a:gd name="T2" fmla="*/ 46 w 46"/>
                  <a:gd name="T3" fmla="*/ 149 h 149"/>
                  <a:gd name="T4" fmla="*/ 26 w 46"/>
                  <a:gd name="T5" fmla="*/ 0 h 149"/>
                  <a:gd name="T6" fmla="*/ 0 w 46"/>
                  <a:gd name="T7" fmla="*/ 149 h 1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149"/>
                  <a:gd name="T14" fmla="*/ 46 w 46"/>
                  <a:gd name="T15" fmla="*/ 149 h 1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149">
                    <a:moveTo>
                      <a:pt x="0" y="149"/>
                    </a:moveTo>
                    <a:lnTo>
                      <a:pt x="46" y="149"/>
                    </a:lnTo>
                    <a:lnTo>
                      <a:pt x="26" y="0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4" name="Line 86">
                <a:extLst>
                  <a:ext uri="{FF2B5EF4-FFF2-40B4-BE49-F238E27FC236}">
                    <a16:creationId xmlns:a16="http://schemas.microsoft.com/office/drawing/2014/main" id="{B5E39C7B-A6DA-4A14-959F-ECBFA7C7C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2" y="3490"/>
                <a:ext cx="10" cy="226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5" name="Line 87">
                <a:extLst>
                  <a:ext uri="{FF2B5EF4-FFF2-40B4-BE49-F238E27FC236}">
                    <a16:creationId xmlns:a16="http://schemas.microsoft.com/office/drawing/2014/main" id="{EE9C8879-3545-4365-ABE6-1194D3D6C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72" y="3472"/>
                <a:ext cx="88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6" name="Line 88">
                <a:extLst>
                  <a:ext uri="{FF2B5EF4-FFF2-40B4-BE49-F238E27FC236}">
                    <a16:creationId xmlns:a16="http://schemas.microsoft.com/office/drawing/2014/main" id="{D0B65586-C63F-4C71-B65C-FDD24DAB5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0" y="3721"/>
                <a:ext cx="87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5433" name="Rectangle 89">
            <a:extLst>
              <a:ext uri="{FF2B5EF4-FFF2-40B4-BE49-F238E27FC236}">
                <a16:creationId xmlns:a16="http://schemas.microsoft.com/office/drawing/2014/main" id="{2472E280-5DEC-4818-9603-A5C95D9D3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4589463"/>
            <a:ext cx="7065963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434" name="Rectangle 90">
            <a:extLst>
              <a:ext uri="{FF2B5EF4-FFF2-40B4-BE49-F238E27FC236}">
                <a16:creationId xmlns:a16="http://schemas.microsoft.com/office/drawing/2014/main" id="{5CFAF5AB-739D-464A-BE71-7505FB40C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4994275"/>
            <a:ext cx="7065963" cy="360363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435" name="Rectangle 91">
            <a:extLst>
              <a:ext uri="{FF2B5EF4-FFF2-40B4-BE49-F238E27FC236}">
                <a16:creationId xmlns:a16="http://schemas.microsoft.com/office/drawing/2014/main" id="{A81BFDA0-DEF2-41C4-8EF7-91BDA8C91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5400675"/>
            <a:ext cx="7065963" cy="360363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436" name="Rectangle 92">
            <a:extLst>
              <a:ext uri="{FF2B5EF4-FFF2-40B4-BE49-F238E27FC236}">
                <a16:creationId xmlns:a16="http://schemas.microsoft.com/office/drawing/2014/main" id="{7E0AB006-B82D-4A9C-89A9-96524B6D6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5805488"/>
            <a:ext cx="7065963" cy="360362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437" name="Rectangle 93">
            <a:extLst>
              <a:ext uri="{FF2B5EF4-FFF2-40B4-BE49-F238E27FC236}">
                <a16:creationId xmlns:a16="http://schemas.microsoft.com/office/drawing/2014/main" id="{2AA5F2A7-8EBD-4D0D-86ED-F2144DA32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498600"/>
            <a:ext cx="178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异步清零： </a:t>
            </a:r>
          </a:p>
        </p:txBody>
      </p:sp>
      <p:sp>
        <p:nvSpPr>
          <p:cNvPr id="185438" name="Rectangle 94">
            <a:extLst>
              <a:ext uri="{FF2B5EF4-FFF2-40B4-BE49-F238E27FC236}">
                <a16:creationId xmlns:a16="http://schemas.microsoft.com/office/drawing/2014/main" id="{96897D45-7ED2-4B89-8546-9E1670C84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954213"/>
            <a:ext cx="2176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异步预置数： </a:t>
            </a:r>
          </a:p>
        </p:txBody>
      </p:sp>
      <p:sp>
        <p:nvSpPr>
          <p:cNvPr id="18443" name="Rectangle 98">
            <a:extLst>
              <a:ext uri="{FF2B5EF4-FFF2-40B4-BE49-F238E27FC236}">
                <a16:creationId xmlns:a16="http://schemas.microsoft.com/office/drawing/2014/main" id="{ED0BE6F0-177A-410A-9CD2-D31F14A2F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554038"/>
            <a:ext cx="8496300" cy="620712"/>
          </a:xfrm>
          <a:noFill/>
        </p:spPr>
        <p:txBody>
          <a:bodyPr/>
          <a:lstStyle/>
          <a:p>
            <a:pPr algn="l" eaLnBrk="1" hangingPunct="1"/>
            <a:r>
              <a:rPr lang="en-US" altLang="zh-CN">
                <a:solidFill>
                  <a:srgbClr val="000066"/>
                </a:solidFill>
              </a:rPr>
              <a:t> </a:t>
            </a:r>
            <a:r>
              <a:rPr lang="en-US" altLang="zh-CN" sz="3200" b="1">
                <a:solidFill>
                  <a:srgbClr val="000066"/>
                </a:solidFill>
              </a:rPr>
              <a:t>2.  </a:t>
            </a:r>
            <a:r>
              <a:rPr lang="zh-CN" altLang="en-US" sz="3200" b="1">
                <a:solidFill>
                  <a:srgbClr val="000066"/>
                </a:solidFill>
              </a:rPr>
              <a:t>双时钟</a:t>
            </a:r>
            <a:r>
              <a:rPr lang="en-US" altLang="zh-CN" sz="3200" b="1">
                <a:solidFill>
                  <a:srgbClr val="000066"/>
                </a:solidFill>
              </a:rPr>
              <a:t>4</a:t>
            </a:r>
            <a:r>
              <a:rPr lang="zh-CN" altLang="en-US" sz="3200" b="1">
                <a:solidFill>
                  <a:srgbClr val="000066"/>
                </a:solidFill>
              </a:rPr>
              <a:t>位二进制同步可逆计数器</a:t>
            </a:r>
            <a:r>
              <a:rPr lang="en-US" altLang="zh-CN" sz="3200" b="1">
                <a:solidFill>
                  <a:srgbClr val="000066"/>
                </a:solidFill>
              </a:rPr>
              <a:t>74LS193</a:t>
            </a:r>
            <a:r>
              <a:rPr lang="en-US" altLang="zh-CN">
                <a:solidFill>
                  <a:srgbClr val="000066"/>
                </a:solidFill>
              </a:rPr>
              <a:t>  </a:t>
            </a:r>
          </a:p>
        </p:txBody>
      </p:sp>
      <p:sp>
        <p:nvSpPr>
          <p:cNvPr id="185444" name="Rectangle 100">
            <a:extLst>
              <a:ext uri="{FF2B5EF4-FFF2-40B4-BE49-F238E27FC236}">
                <a16:creationId xmlns:a16="http://schemas.microsoft.com/office/drawing/2014/main" id="{A300A588-E05D-4C75-A699-5E2A98B7B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457450"/>
            <a:ext cx="2176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同步加计数： </a:t>
            </a:r>
          </a:p>
        </p:txBody>
      </p:sp>
      <p:sp>
        <p:nvSpPr>
          <p:cNvPr id="185445" name="Rectangle 101">
            <a:extLst>
              <a:ext uri="{FF2B5EF4-FFF2-40B4-BE49-F238E27FC236}">
                <a16:creationId xmlns:a16="http://schemas.microsoft.com/office/drawing/2014/main" id="{56343AF6-163D-45B2-8487-2C0390203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998788"/>
            <a:ext cx="2176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同步减计数： </a:t>
            </a:r>
          </a:p>
        </p:txBody>
      </p:sp>
      <p:sp>
        <p:nvSpPr>
          <p:cNvPr id="185446" name="Rectangle 102">
            <a:extLst>
              <a:ext uri="{FF2B5EF4-FFF2-40B4-BE49-F238E27FC236}">
                <a16:creationId xmlns:a16="http://schemas.microsoft.com/office/drawing/2014/main" id="{F4565BAA-95D2-4522-AE7F-2358AA032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1524000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=1 </a:t>
            </a:r>
          </a:p>
        </p:txBody>
      </p:sp>
      <p:sp>
        <p:nvSpPr>
          <p:cNvPr id="185447" name="Rectangle 103">
            <a:extLst>
              <a:ext uri="{FF2B5EF4-FFF2-40B4-BE49-F238E27FC236}">
                <a16:creationId xmlns:a16="http://schemas.microsoft.com/office/drawing/2014/main" id="{56EA6C8E-07CE-4313-AEF7-CB0E723C4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1989138"/>
            <a:ext cx="185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=0, LD=0 </a:t>
            </a:r>
          </a:p>
        </p:txBody>
      </p:sp>
      <p:sp>
        <p:nvSpPr>
          <p:cNvPr id="185448" name="Rectangle 104">
            <a:extLst>
              <a:ext uri="{FF2B5EF4-FFF2-40B4-BE49-F238E27FC236}">
                <a16:creationId xmlns:a16="http://schemas.microsoft.com/office/drawing/2014/main" id="{1A2A791B-F805-48A9-BAC6-EB8D62EA4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2493963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=0, LD=1,CP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=1 </a:t>
            </a:r>
          </a:p>
        </p:txBody>
      </p:sp>
      <p:sp>
        <p:nvSpPr>
          <p:cNvPr id="185449" name="Rectangle 105">
            <a:extLst>
              <a:ext uri="{FF2B5EF4-FFF2-40B4-BE49-F238E27FC236}">
                <a16:creationId xmlns:a16="http://schemas.microsoft.com/office/drawing/2014/main" id="{4E18AE05-A6AB-47F6-85A4-CADF96EDD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3073400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=0, LD=1,CP</a:t>
            </a:r>
            <a:r>
              <a:rPr lang="en-US" altLang="zh-CN" sz="2400" b="1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=1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85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85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85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185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33" grpId="0" animBg="1"/>
      <p:bldP spid="185434" grpId="0" animBg="1"/>
      <p:bldP spid="185435" grpId="0" animBg="1"/>
      <p:bldP spid="185436" grpId="0" animBg="1"/>
      <p:bldP spid="185437" grpId="0" autoUpdateAnimBg="0"/>
      <p:bldP spid="185438" grpId="0" autoUpdateAnimBg="0"/>
      <p:bldP spid="185444" grpId="0" autoUpdateAnimBg="0"/>
      <p:bldP spid="185445" grpId="0" autoUpdateAnimBg="0"/>
      <p:bldP spid="185446" grpId="0" autoUpdateAnimBg="0"/>
      <p:bldP spid="185447" grpId="0" autoUpdateAnimBg="0"/>
      <p:bldP spid="185448" grpId="0" autoUpdateAnimBg="0"/>
      <p:bldP spid="18544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>
            <a:extLst>
              <a:ext uri="{FF2B5EF4-FFF2-40B4-BE49-F238E27FC236}">
                <a16:creationId xmlns:a16="http://schemas.microsoft.com/office/drawing/2014/main" id="{1EF33CE4-1075-442F-ADF8-4AE20A62C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5097462" cy="503237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rgbClr val="000066"/>
                </a:solidFill>
              </a:rPr>
              <a:t>（</a:t>
            </a:r>
            <a:r>
              <a:rPr lang="en-US" altLang="zh-CN" sz="3200" b="1">
                <a:solidFill>
                  <a:srgbClr val="000066"/>
                </a:solidFill>
              </a:rPr>
              <a:t>2</a:t>
            </a:r>
            <a:r>
              <a:rPr lang="zh-CN" altLang="en-US" sz="3200" b="1">
                <a:solidFill>
                  <a:srgbClr val="000066"/>
                </a:solidFill>
              </a:rPr>
              <a:t>）</a:t>
            </a:r>
            <a:r>
              <a:rPr lang="en-US" altLang="zh-CN" sz="3200" b="1">
                <a:solidFill>
                  <a:srgbClr val="000066"/>
                </a:solidFill>
              </a:rPr>
              <a:t>74LS290</a:t>
            </a:r>
            <a:r>
              <a:rPr lang="zh-CN" altLang="en-US" sz="3200" b="1">
                <a:solidFill>
                  <a:srgbClr val="000066"/>
                </a:solidFill>
              </a:rPr>
              <a:t>的应用</a:t>
            </a:r>
          </a:p>
        </p:txBody>
      </p:sp>
      <p:sp>
        <p:nvSpPr>
          <p:cNvPr id="19460" name="AutoShape 5">
            <a:extLst>
              <a:ext uri="{FF2B5EF4-FFF2-40B4-BE49-F238E27FC236}">
                <a16:creationId xmlns:a16="http://schemas.microsoft.com/office/drawing/2014/main" id="{59A02CA5-C90C-4601-B49E-F013AAFEA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28775"/>
            <a:ext cx="6697663" cy="29035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1" name="Rectangle 6">
            <a:extLst>
              <a:ext uri="{FF2B5EF4-FFF2-40B4-BE49-F238E27FC236}">
                <a16:creationId xmlns:a16="http://schemas.microsoft.com/office/drawing/2014/main" id="{DCAAB07E-E4B5-495E-8158-AFD15A41D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968375"/>
            <a:ext cx="644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    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用两片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74LS290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组成二十四进制计数器。 </a:t>
            </a:r>
          </a:p>
        </p:txBody>
      </p:sp>
      <p:graphicFrame>
        <p:nvGraphicFramePr>
          <p:cNvPr id="19458" name="Object 7">
            <a:extLst>
              <a:ext uri="{FF2B5EF4-FFF2-40B4-BE49-F238E27FC236}">
                <a16:creationId xmlns:a16="http://schemas.microsoft.com/office/drawing/2014/main" id="{6594903D-30B3-4C4C-A06E-59EDAEBD58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1738" y="2214563"/>
          <a:ext cx="641508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Picture2" r:id="rId4" imgW="3247920" imgH="1200240" progId="Word.Picture.8">
                  <p:embed/>
                </p:oleObj>
              </mc:Choice>
              <mc:Fallback>
                <p:oleObj name="Picture2" r:id="rId4" imgW="3247920" imgH="120024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2214563"/>
                        <a:ext cx="6415087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B4B35426-90FF-4D3D-935A-4C4D87DA65E7}"/>
              </a:ext>
            </a:extLst>
          </p:cNvPr>
          <p:cNvGrpSpPr>
            <a:grpSpLocks/>
          </p:cNvGrpSpPr>
          <p:nvPr/>
        </p:nvGrpSpPr>
        <p:grpSpPr bwMode="auto">
          <a:xfrm>
            <a:off x="4040188" y="2047875"/>
            <a:ext cx="2838450" cy="1919288"/>
            <a:chOff x="2569" y="1306"/>
            <a:chExt cx="1788" cy="1209"/>
          </a:xfrm>
        </p:grpSpPr>
        <p:sp>
          <p:nvSpPr>
            <p:cNvPr id="19480" name="Line 9">
              <a:extLst>
                <a:ext uri="{FF2B5EF4-FFF2-40B4-BE49-F238E27FC236}">
                  <a16:creationId xmlns:a16="http://schemas.microsoft.com/office/drawing/2014/main" id="{7A98EA33-0C8F-4B46-BE81-8DB25E16C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3" y="1317"/>
              <a:ext cx="0" cy="1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10">
              <a:extLst>
                <a:ext uri="{FF2B5EF4-FFF2-40B4-BE49-F238E27FC236}">
                  <a16:creationId xmlns:a16="http://schemas.microsoft.com/office/drawing/2014/main" id="{94CEE50A-8440-4864-AA79-A5FFC5192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7" y="1316"/>
              <a:ext cx="0" cy="205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11">
              <a:extLst>
                <a:ext uri="{FF2B5EF4-FFF2-40B4-BE49-F238E27FC236}">
                  <a16:creationId xmlns:a16="http://schemas.microsoft.com/office/drawing/2014/main" id="{1F25C94C-CA7F-4F51-8B53-89A394375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9" y="1329"/>
              <a:ext cx="178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Oval 12">
              <a:extLst>
                <a:ext uri="{FF2B5EF4-FFF2-40B4-BE49-F238E27FC236}">
                  <a16:creationId xmlns:a16="http://schemas.microsoft.com/office/drawing/2014/main" id="{0146AEAA-214C-42F2-AFA0-A5B78B68A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1306"/>
              <a:ext cx="35" cy="37"/>
            </a:xfrm>
            <a:prstGeom prst="ellipse">
              <a:avLst/>
            </a:prstGeom>
            <a:solidFill>
              <a:srgbClr val="FF66FF"/>
            </a:solidFill>
            <a:ln w="762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4" name="Line 13">
              <a:extLst>
                <a:ext uri="{FF2B5EF4-FFF2-40B4-BE49-F238E27FC236}">
                  <a16:creationId xmlns:a16="http://schemas.microsoft.com/office/drawing/2014/main" id="{30179675-C3D9-4AC3-972C-8ABFDDAE2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" y="1320"/>
              <a:ext cx="0" cy="118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14">
              <a:extLst>
                <a:ext uri="{FF2B5EF4-FFF2-40B4-BE49-F238E27FC236}">
                  <a16:creationId xmlns:a16="http://schemas.microsoft.com/office/drawing/2014/main" id="{0376C491-A68C-4CDC-AF20-49B259459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" y="2487"/>
              <a:ext cx="100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Oval 15">
              <a:extLst>
                <a:ext uri="{FF2B5EF4-FFF2-40B4-BE49-F238E27FC236}">
                  <a16:creationId xmlns:a16="http://schemas.microsoft.com/office/drawing/2014/main" id="{EB4DA4B7-96E4-4AF0-BD24-8BA67B27F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2480"/>
              <a:ext cx="37" cy="35"/>
            </a:xfrm>
            <a:prstGeom prst="ellipse">
              <a:avLst/>
            </a:prstGeom>
            <a:solidFill>
              <a:srgbClr val="FF66FF"/>
            </a:solidFill>
            <a:ln w="762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B6A0262B-EC93-4FC5-ACD4-814C69FC32FC}"/>
              </a:ext>
            </a:extLst>
          </p:cNvPr>
          <p:cNvGrpSpPr>
            <a:grpSpLocks/>
          </p:cNvGrpSpPr>
          <p:nvPr/>
        </p:nvGrpSpPr>
        <p:grpSpPr bwMode="auto">
          <a:xfrm>
            <a:off x="3521075" y="1731963"/>
            <a:ext cx="3786188" cy="2233612"/>
            <a:chOff x="2242" y="1107"/>
            <a:chExt cx="2385" cy="1407"/>
          </a:xfrm>
        </p:grpSpPr>
        <p:grpSp>
          <p:nvGrpSpPr>
            <p:cNvPr id="19472" name="Group 17">
              <a:extLst>
                <a:ext uri="{FF2B5EF4-FFF2-40B4-BE49-F238E27FC236}">
                  <a16:creationId xmlns:a16="http://schemas.microsoft.com/office/drawing/2014/main" id="{06209CC5-C2B6-4E9D-AE6F-5404984FB1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2" y="1110"/>
              <a:ext cx="2385" cy="1404"/>
              <a:chOff x="2242" y="1110"/>
              <a:chExt cx="2385" cy="1404"/>
            </a:xfrm>
          </p:grpSpPr>
          <p:sp>
            <p:nvSpPr>
              <p:cNvPr id="19474" name="Line 18">
                <a:extLst>
                  <a:ext uri="{FF2B5EF4-FFF2-40B4-BE49-F238E27FC236}">
                    <a16:creationId xmlns:a16="http://schemas.microsoft.com/office/drawing/2014/main" id="{2D85EB06-CC7D-4418-B7B3-EF2FA0CC7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91" y="1117"/>
                <a:ext cx="0" cy="427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5" name="Oval 19">
                <a:extLst>
                  <a:ext uri="{FF2B5EF4-FFF2-40B4-BE49-F238E27FC236}">
                    <a16:creationId xmlns:a16="http://schemas.microsoft.com/office/drawing/2014/main" id="{D199018C-1EA7-44C2-B07C-25E6F4263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2474"/>
                <a:ext cx="46" cy="37"/>
              </a:xfrm>
              <a:prstGeom prst="ellipse">
                <a:avLst/>
              </a:prstGeom>
              <a:solidFill>
                <a:srgbClr val="CCCC00"/>
              </a:solidFill>
              <a:ln w="762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76" name="Line 20">
                <a:extLst>
                  <a:ext uri="{FF2B5EF4-FFF2-40B4-BE49-F238E27FC236}">
                    <a16:creationId xmlns:a16="http://schemas.microsoft.com/office/drawing/2014/main" id="{DC367BDD-907C-42B6-9CE3-CE05A3CB7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7" y="1115"/>
                <a:ext cx="0" cy="41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7" name="Line 21">
                <a:extLst>
                  <a:ext uri="{FF2B5EF4-FFF2-40B4-BE49-F238E27FC236}">
                    <a16:creationId xmlns:a16="http://schemas.microsoft.com/office/drawing/2014/main" id="{0D95D950-CDBD-4525-A681-FDF11E7BB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5" y="1130"/>
                <a:ext cx="234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8" name="Line 22">
                <a:extLst>
                  <a:ext uri="{FF2B5EF4-FFF2-40B4-BE49-F238E27FC236}">
                    <a16:creationId xmlns:a16="http://schemas.microsoft.com/office/drawing/2014/main" id="{B9346E03-865C-4D74-887C-E6F585FB6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0" y="2499"/>
                <a:ext cx="653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9" name="Line 23">
                <a:extLst>
                  <a:ext uri="{FF2B5EF4-FFF2-40B4-BE49-F238E27FC236}">
                    <a16:creationId xmlns:a16="http://schemas.microsoft.com/office/drawing/2014/main" id="{FA2CC533-2375-486B-8D27-7827CABB2A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7" y="1110"/>
                <a:ext cx="0" cy="1404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73" name="Oval 24">
              <a:extLst>
                <a:ext uri="{FF2B5EF4-FFF2-40B4-BE49-F238E27FC236}">
                  <a16:creationId xmlns:a16="http://schemas.microsoft.com/office/drawing/2014/main" id="{53E318C8-BDEA-48AE-867C-B1774255E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107"/>
              <a:ext cx="46" cy="35"/>
            </a:xfrm>
            <a:prstGeom prst="ellipse">
              <a:avLst/>
            </a:prstGeom>
            <a:solidFill>
              <a:srgbClr val="CCCC00"/>
            </a:solidFill>
            <a:ln w="762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F6F0EB23-F99F-4C1E-B125-F75A23C39428}"/>
              </a:ext>
            </a:extLst>
          </p:cNvPr>
          <p:cNvGrpSpPr>
            <a:grpSpLocks/>
          </p:cNvGrpSpPr>
          <p:nvPr/>
        </p:nvGrpSpPr>
        <p:grpSpPr bwMode="auto">
          <a:xfrm>
            <a:off x="2290763" y="4416425"/>
            <a:ext cx="5311775" cy="457200"/>
            <a:chOff x="1443" y="2782"/>
            <a:chExt cx="3346" cy="288"/>
          </a:xfrm>
        </p:grpSpPr>
        <p:sp>
          <p:nvSpPr>
            <p:cNvPr id="19470" name="Rectangle 26" descr="羊皮纸">
              <a:extLst>
                <a:ext uri="{FF2B5EF4-FFF2-40B4-BE49-F238E27FC236}">
                  <a16:creationId xmlns:a16="http://schemas.microsoft.com/office/drawing/2014/main" id="{50101D13-2C41-428F-BC40-CCF587C73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2782"/>
              <a:ext cx="1275" cy="288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0    0     1     0      </a:t>
              </a:r>
            </a:p>
          </p:txBody>
        </p:sp>
        <p:sp>
          <p:nvSpPr>
            <p:cNvPr id="19471" name="Rectangle 27" descr="羊皮纸">
              <a:extLst>
                <a:ext uri="{FF2B5EF4-FFF2-40B4-BE49-F238E27FC236}">
                  <a16:creationId xmlns:a16="http://schemas.microsoft.com/office/drawing/2014/main" id="{1AFF0B1F-E9D1-412E-996A-56D6C61E4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2782"/>
              <a:ext cx="1300" cy="288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0     1     0     0      </a:t>
              </a:r>
            </a:p>
          </p:txBody>
        </p:sp>
      </p:grpSp>
      <p:sp>
        <p:nvSpPr>
          <p:cNvPr id="190492" name="Text Box 28">
            <a:extLst>
              <a:ext uri="{FF2B5EF4-FFF2-40B4-BE49-F238E27FC236}">
                <a16:creationId xmlns:a16="http://schemas.microsoft.com/office/drawing/2014/main" id="{F58CCBDE-2EC6-433C-8846-DFD668BAB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5543550"/>
            <a:ext cx="6964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计数状态</a:t>
            </a: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0000 0000 </a:t>
            </a: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 </a:t>
            </a: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0010 0011(0010</a:t>
            </a:r>
            <a:r>
              <a:rPr kumimoji="1"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0100)</a:t>
            </a:r>
          </a:p>
        </p:txBody>
      </p:sp>
      <p:grpSp>
        <p:nvGrpSpPr>
          <p:cNvPr id="6" name="Group 29">
            <a:extLst>
              <a:ext uri="{FF2B5EF4-FFF2-40B4-BE49-F238E27FC236}">
                <a16:creationId xmlns:a16="http://schemas.microsoft.com/office/drawing/2014/main" id="{85F0B59F-EF1D-4838-B679-37D2D62322D4}"/>
              </a:ext>
            </a:extLst>
          </p:cNvPr>
          <p:cNvGrpSpPr>
            <a:grpSpLocks/>
          </p:cNvGrpSpPr>
          <p:nvPr/>
        </p:nvGrpSpPr>
        <p:grpSpPr bwMode="auto">
          <a:xfrm>
            <a:off x="2290763" y="4933950"/>
            <a:ext cx="5319712" cy="457200"/>
            <a:chOff x="1443" y="3108"/>
            <a:chExt cx="3351" cy="288"/>
          </a:xfrm>
        </p:grpSpPr>
        <p:sp>
          <p:nvSpPr>
            <p:cNvPr id="19468" name="Rectangle 30" descr="羊皮纸">
              <a:extLst>
                <a:ext uri="{FF2B5EF4-FFF2-40B4-BE49-F238E27FC236}">
                  <a16:creationId xmlns:a16="http://schemas.microsoft.com/office/drawing/2014/main" id="{1B81CC6E-6180-480C-84B5-A0404F916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3108"/>
              <a:ext cx="1284" cy="288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0    0     0     0</a:t>
              </a:r>
              <a:r>
                <a:rPr kumimoji="1" lang="en-US" altLang="zh-CN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</a:p>
          </p:txBody>
        </p:sp>
        <p:sp>
          <p:nvSpPr>
            <p:cNvPr id="19469" name="Rectangle 31" descr="羊皮纸">
              <a:extLst>
                <a:ext uri="{FF2B5EF4-FFF2-40B4-BE49-F238E27FC236}">
                  <a16:creationId xmlns:a16="http://schemas.microsoft.com/office/drawing/2014/main" id="{C1A4CFB4-5D4C-4A42-BA2E-5DDC21BC5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" y="3108"/>
              <a:ext cx="1301" cy="288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0     0     0     0      </a:t>
              </a:r>
            </a:p>
          </p:txBody>
        </p:sp>
      </p:grpSp>
      <p:sp>
        <p:nvSpPr>
          <p:cNvPr id="190499" name="Rectangle 35">
            <a:extLst>
              <a:ext uri="{FF2B5EF4-FFF2-40B4-BE49-F238E27FC236}">
                <a16:creationId xmlns:a16="http://schemas.microsoft.com/office/drawing/2014/main" id="{B2311DF8-5CCD-448D-8985-0ED5EAB8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" y="6037263"/>
            <a:ext cx="311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48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整体反馈清零方式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92" grpId="0" build="p" autoUpdateAnimBg="0"/>
      <p:bldP spid="1904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图片 1" descr="QQ截图20140611210225.jpg">
            <a:extLst>
              <a:ext uri="{FF2B5EF4-FFF2-40B4-BE49-F238E27FC236}">
                <a16:creationId xmlns:a16="http://schemas.microsoft.com/office/drawing/2014/main" id="{31C72938-E53B-48DA-AAE2-0FA7A469D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38275"/>
            <a:ext cx="674846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140611210717.jpg">
            <a:extLst>
              <a:ext uri="{FF2B5EF4-FFF2-40B4-BE49-F238E27FC236}">
                <a16:creationId xmlns:a16="http://schemas.microsoft.com/office/drawing/2014/main" id="{2A11F146-E734-4170-84C3-25D7BB88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0350"/>
            <a:ext cx="73437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QQ截图20140611210847.jpg">
            <a:extLst>
              <a:ext uri="{FF2B5EF4-FFF2-40B4-BE49-F238E27FC236}">
                <a16:creationId xmlns:a16="http://schemas.microsoft.com/office/drawing/2014/main" id="{01251886-161F-477D-A686-9E5D96661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981075"/>
            <a:ext cx="579437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60AA08B-981F-482A-A599-96548CA9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3375"/>
            <a:ext cx="904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 </a:t>
            </a:r>
            <a:r>
              <a:rPr lang="en-US" altLang="zh-CN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endParaRPr lang="zh-CN" altLang="en-US" sz="3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3" descr="QQ截图20140611211116.jpg">
            <a:extLst>
              <a:ext uri="{FF2B5EF4-FFF2-40B4-BE49-F238E27FC236}">
                <a16:creationId xmlns:a16="http://schemas.microsoft.com/office/drawing/2014/main" id="{BAFD3A8E-4127-45B8-9A72-12C132127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0"/>
            <a:ext cx="7373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图片 4" descr="QQ截图20140611211641.jpg">
            <a:extLst>
              <a:ext uri="{FF2B5EF4-FFF2-40B4-BE49-F238E27FC236}">
                <a16:creationId xmlns:a16="http://schemas.microsoft.com/office/drawing/2014/main" id="{38ECD080-8B01-4110-B847-EB9C6396E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QQ截图20140611211748.jpg">
            <a:extLst>
              <a:ext uri="{FF2B5EF4-FFF2-40B4-BE49-F238E27FC236}">
                <a16:creationId xmlns:a16="http://schemas.microsoft.com/office/drawing/2014/main" id="{EF8B36EC-1DFE-4A9E-858C-B684DA821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7488238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AutoShape 5">
            <a:extLst>
              <a:ext uri="{FF2B5EF4-FFF2-40B4-BE49-F238E27FC236}">
                <a16:creationId xmlns:a16="http://schemas.microsoft.com/office/drawing/2014/main" id="{5F9C0446-E808-45CE-A58B-5A94CD9C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852488"/>
            <a:ext cx="7173913" cy="5948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F0F7E1BC-4746-423F-9BD0-846AE5DFA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33375"/>
            <a:ext cx="4827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二十四进制计数译码显示电路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6FE7C039-E806-4DC3-BC92-4BE7CAEEB3F9}"/>
              </a:ext>
            </a:extLst>
          </p:cNvPr>
          <p:cNvGrpSpPr>
            <a:grpSpLocks/>
          </p:cNvGrpSpPr>
          <p:nvPr/>
        </p:nvGrpSpPr>
        <p:grpSpPr bwMode="auto">
          <a:xfrm>
            <a:off x="1035050" y="885825"/>
            <a:ext cx="6434138" cy="5551488"/>
            <a:chOff x="652" y="558"/>
            <a:chExt cx="4053" cy="3497"/>
          </a:xfrm>
        </p:grpSpPr>
        <p:grpSp>
          <p:nvGrpSpPr>
            <p:cNvPr id="20488" name="Group 12">
              <a:extLst>
                <a:ext uri="{FF2B5EF4-FFF2-40B4-BE49-F238E27FC236}">
                  <a16:creationId xmlns:a16="http://schemas.microsoft.com/office/drawing/2014/main" id="{FEFB7B37-90B7-4477-8F45-50EE03264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" y="558"/>
              <a:ext cx="4053" cy="3497"/>
              <a:chOff x="652" y="558"/>
              <a:chExt cx="4053" cy="3497"/>
            </a:xfrm>
          </p:grpSpPr>
          <p:graphicFrame>
            <p:nvGraphicFramePr>
              <p:cNvPr id="20484" name="Object 13">
                <a:extLst>
                  <a:ext uri="{FF2B5EF4-FFF2-40B4-BE49-F238E27FC236}">
                    <a16:creationId xmlns:a16="http://schemas.microsoft.com/office/drawing/2014/main" id="{AF36B154-9B4B-4395-9577-8A7D7280ECB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52" y="841"/>
              <a:ext cx="4053" cy="3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6" name="Picture2" r:id="rId3" imgW="3257640" imgH="2857680" progId="Word.Picture.8">
                      <p:embed/>
                    </p:oleObj>
                  </mc:Choice>
                  <mc:Fallback>
                    <p:oleObj name="Picture2" r:id="rId3" imgW="3257640" imgH="2857680" progId="Word.Picture.8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2" y="841"/>
                            <a:ext cx="4053" cy="32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489" name="Group 14">
                <a:extLst>
                  <a:ext uri="{FF2B5EF4-FFF2-40B4-BE49-F238E27FC236}">
                    <a16:creationId xmlns:a16="http://schemas.microsoft.com/office/drawing/2014/main" id="{55275DDB-8D53-48D5-9EDB-F228D40937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2" y="715"/>
                <a:ext cx="1788" cy="1209"/>
                <a:chOff x="2569" y="1306"/>
                <a:chExt cx="1788" cy="1209"/>
              </a:xfrm>
            </p:grpSpPr>
            <p:sp>
              <p:nvSpPr>
                <p:cNvPr id="20499" name="Line 15">
                  <a:extLst>
                    <a:ext uri="{FF2B5EF4-FFF2-40B4-BE49-F238E27FC236}">
                      <a16:creationId xmlns:a16="http://schemas.microsoft.com/office/drawing/2014/main" id="{66C97EE6-0EFF-4748-A627-1C3B8ED5EA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73" y="1317"/>
                  <a:ext cx="0" cy="196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0" name="Line 16">
                  <a:extLst>
                    <a:ext uri="{FF2B5EF4-FFF2-40B4-BE49-F238E27FC236}">
                      <a16:creationId xmlns:a16="http://schemas.microsoft.com/office/drawing/2014/main" id="{D22D0ED2-9DB8-48CA-865E-6559F777FA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7" y="1316"/>
                  <a:ext cx="0" cy="205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1" name="Line 17">
                  <a:extLst>
                    <a:ext uri="{FF2B5EF4-FFF2-40B4-BE49-F238E27FC236}">
                      <a16:creationId xmlns:a16="http://schemas.microsoft.com/office/drawing/2014/main" id="{2A414A96-30E2-4B0A-92F0-5A44B660CA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69" y="1329"/>
                  <a:ext cx="1788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2" name="Oval 18">
                  <a:extLst>
                    <a:ext uri="{FF2B5EF4-FFF2-40B4-BE49-F238E27FC236}">
                      <a16:creationId xmlns:a16="http://schemas.microsoft.com/office/drawing/2014/main" id="{CBB2CB5C-FEE5-4DB1-90EE-8779673C3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0" y="1306"/>
                  <a:ext cx="35" cy="37"/>
                </a:xfrm>
                <a:prstGeom prst="ellipse">
                  <a:avLst/>
                </a:prstGeom>
                <a:solidFill>
                  <a:srgbClr val="FF66FF"/>
                </a:solidFill>
                <a:ln w="7620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503" name="Line 19">
                  <a:extLst>
                    <a:ext uri="{FF2B5EF4-FFF2-40B4-BE49-F238E27FC236}">
                      <a16:creationId xmlns:a16="http://schemas.microsoft.com/office/drawing/2014/main" id="{19DAA19E-FA44-4276-9793-7319B4E726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7" y="1320"/>
                  <a:ext cx="0" cy="1188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4" name="Line 20">
                  <a:extLst>
                    <a:ext uri="{FF2B5EF4-FFF2-40B4-BE49-F238E27FC236}">
                      <a16:creationId xmlns:a16="http://schemas.microsoft.com/office/drawing/2014/main" id="{F7619328-FF3D-4354-86C4-FFB83656BB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7" y="2487"/>
                  <a:ext cx="1000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5" name="Oval 21">
                  <a:extLst>
                    <a:ext uri="{FF2B5EF4-FFF2-40B4-BE49-F238E27FC236}">
                      <a16:creationId xmlns:a16="http://schemas.microsoft.com/office/drawing/2014/main" id="{A0BB4AA1-1FDC-482D-83D1-9F4F9343D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480"/>
                  <a:ext cx="37" cy="35"/>
                </a:xfrm>
                <a:prstGeom prst="ellipse">
                  <a:avLst/>
                </a:prstGeom>
                <a:solidFill>
                  <a:srgbClr val="FF66FF"/>
                </a:solidFill>
                <a:ln w="7620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0490" name="Group 22">
                <a:extLst>
                  <a:ext uri="{FF2B5EF4-FFF2-40B4-BE49-F238E27FC236}">
                    <a16:creationId xmlns:a16="http://schemas.microsoft.com/office/drawing/2014/main" id="{02747F43-932D-45D5-8F37-53427EB19A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7" y="558"/>
                <a:ext cx="2385" cy="1407"/>
                <a:chOff x="2242" y="1107"/>
                <a:chExt cx="2385" cy="1407"/>
              </a:xfrm>
            </p:grpSpPr>
            <p:grpSp>
              <p:nvGrpSpPr>
                <p:cNvPr id="20491" name="Group 23">
                  <a:extLst>
                    <a:ext uri="{FF2B5EF4-FFF2-40B4-BE49-F238E27FC236}">
                      <a16:creationId xmlns:a16="http://schemas.microsoft.com/office/drawing/2014/main" id="{D35EF552-9AA5-418A-BE3C-F51C88D5DC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42" y="1110"/>
                  <a:ext cx="2385" cy="1404"/>
                  <a:chOff x="2242" y="1110"/>
                  <a:chExt cx="2385" cy="1404"/>
                </a:xfrm>
              </p:grpSpPr>
              <p:sp>
                <p:nvSpPr>
                  <p:cNvPr id="20493" name="Line 24">
                    <a:extLst>
                      <a:ext uri="{FF2B5EF4-FFF2-40B4-BE49-F238E27FC236}">
                        <a16:creationId xmlns:a16="http://schemas.microsoft.com/office/drawing/2014/main" id="{E8794669-FF39-4579-8FE1-5C4FF6CCDA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91" y="1117"/>
                    <a:ext cx="0" cy="427"/>
                  </a:xfrm>
                  <a:prstGeom prst="line">
                    <a:avLst/>
                  </a:prstGeom>
                  <a:noFill/>
                  <a:ln w="38100">
                    <a:solidFill>
                      <a:srgbClr val="8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94" name="Oval 25">
                    <a:extLst>
                      <a:ext uri="{FF2B5EF4-FFF2-40B4-BE49-F238E27FC236}">
                        <a16:creationId xmlns:a16="http://schemas.microsoft.com/office/drawing/2014/main" id="{F7E51EF3-673E-4C25-A371-B0C3734CD8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42" y="2474"/>
                    <a:ext cx="46" cy="37"/>
                  </a:xfrm>
                  <a:prstGeom prst="ellipse">
                    <a:avLst/>
                  </a:prstGeom>
                  <a:solidFill>
                    <a:srgbClr val="CCCC00"/>
                  </a:solidFill>
                  <a:ln w="76200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495" name="Line 26">
                    <a:extLst>
                      <a:ext uri="{FF2B5EF4-FFF2-40B4-BE49-F238E27FC236}">
                        <a16:creationId xmlns:a16="http://schemas.microsoft.com/office/drawing/2014/main" id="{CBBCA872-05F9-49DA-B9F4-EB3CCEABC9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17" y="1115"/>
                    <a:ext cx="0" cy="410"/>
                  </a:xfrm>
                  <a:prstGeom prst="line">
                    <a:avLst/>
                  </a:prstGeom>
                  <a:noFill/>
                  <a:ln w="38100">
                    <a:solidFill>
                      <a:srgbClr val="8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96" name="Line 27">
                    <a:extLst>
                      <a:ext uri="{FF2B5EF4-FFF2-40B4-BE49-F238E27FC236}">
                        <a16:creationId xmlns:a16="http://schemas.microsoft.com/office/drawing/2014/main" id="{573BF121-E953-450D-B540-9F0813A8D2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5" y="1130"/>
                    <a:ext cx="234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8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97" name="Line 28">
                    <a:extLst>
                      <a:ext uri="{FF2B5EF4-FFF2-40B4-BE49-F238E27FC236}">
                        <a16:creationId xmlns:a16="http://schemas.microsoft.com/office/drawing/2014/main" id="{40A9A38A-590B-42DD-BA97-78174D0C73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70" y="2499"/>
                    <a:ext cx="65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8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98" name="Line 29">
                    <a:extLst>
                      <a:ext uri="{FF2B5EF4-FFF2-40B4-BE49-F238E27FC236}">
                        <a16:creationId xmlns:a16="http://schemas.microsoft.com/office/drawing/2014/main" id="{A9E31505-A439-43E1-AB57-17B7E218EE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7" y="1110"/>
                    <a:ext cx="0" cy="1404"/>
                  </a:xfrm>
                  <a:prstGeom prst="line">
                    <a:avLst/>
                  </a:prstGeom>
                  <a:noFill/>
                  <a:ln w="38100">
                    <a:solidFill>
                      <a:srgbClr val="8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492" name="Oval 30">
                  <a:extLst>
                    <a:ext uri="{FF2B5EF4-FFF2-40B4-BE49-F238E27FC236}">
                      <a16:creationId xmlns:a16="http://schemas.microsoft.com/office/drawing/2014/main" id="{13D2C759-F59F-4FD4-9815-AFAACDD023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3" y="1107"/>
                  <a:ext cx="46" cy="35"/>
                </a:xfrm>
                <a:prstGeom prst="ellipse">
                  <a:avLst/>
                </a:prstGeom>
                <a:solidFill>
                  <a:srgbClr val="CCCC00"/>
                </a:solidFill>
                <a:ln w="7620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aphicFrame>
          <p:nvGraphicFramePr>
            <p:cNvPr id="20482" name="Object 31">
              <a:extLst>
                <a:ext uri="{FF2B5EF4-FFF2-40B4-BE49-F238E27FC236}">
                  <a16:creationId xmlns:a16="http://schemas.microsoft.com/office/drawing/2014/main" id="{42C713A0-F7FE-4DCD-9855-D0FA946FA1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0" y="3391"/>
            <a:ext cx="552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7" name="位图图像" r:id="rId5" imgW="876190" imgH="1038370" progId="Paint.Picture">
                    <p:embed/>
                  </p:oleObj>
                </mc:Choice>
                <mc:Fallback>
                  <p:oleObj name="位图图像" r:id="rId5" imgW="876190" imgH="1038370" progId="Paint.Picture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3391"/>
                          <a:ext cx="552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3" name="Object 32">
              <a:extLst>
                <a:ext uri="{FF2B5EF4-FFF2-40B4-BE49-F238E27FC236}">
                  <a16:creationId xmlns:a16="http://schemas.microsoft.com/office/drawing/2014/main" id="{CAB357A7-0EA2-4691-9CD7-1D8757DBE2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7" y="3365"/>
            <a:ext cx="552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8" name="位图图像" r:id="rId7" imgW="876190" imgH="1038370" progId="Paint.Picture">
                    <p:embed/>
                  </p:oleObj>
                </mc:Choice>
                <mc:Fallback>
                  <p:oleObj name="位图图像" r:id="rId7" imgW="876190" imgH="1038370" progId="Paint.Picture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7" y="3365"/>
                          <a:ext cx="552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8" name="Text Box 6">
            <a:extLst>
              <a:ext uri="{FF2B5EF4-FFF2-40B4-BE49-F238E27FC236}">
                <a16:creationId xmlns:a16="http://schemas.microsoft.com/office/drawing/2014/main" id="{8F9A83FA-2489-44C6-B7B1-E0448CF81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098550"/>
            <a:ext cx="25908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数字电子钟是一种直接用数字显示时间的计时装置。一般由晶体振荡器、分频器、计数器、译码器、显示器、校时电路和电源等部分组成</a:t>
            </a:r>
            <a:r>
              <a:rPr kumimoji="1" lang="zh-CN" altLang="en-US" sz="20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8371" name="Rectangle 8">
            <a:extLst>
              <a:ext uri="{FF2B5EF4-FFF2-40B4-BE49-F238E27FC236}">
                <a16:creationId xmlns:a16="http://schemas.microsoft.com/office/drawing/2014/main" id="{2F50007C-EBA4-442B-A67B-F7A56BE32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2300" y="203200"/>
            <a:ext cx="7772400" cy="679450"/>
          </a:xfrm>
          <a:noFill/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66"/>
                </a:solidFill>
              </a:rPr>
              <a:t>数字电子钟的组成</a:t>
            </a:r>
          </a:p>
        </p:txBody>
      </p:sp>
      <p:pic>
        <p:nvPicPr>
          <p:cNvPr id="58372" name="Picture 11">
            <a:extLst>
              <a:ext uri="{FF2B5EF4-FFF2-40B4-BE49-F238E27FC236}">
                <a16:creationId xmlns:a16="http://schemas.microsoft.com/office/drawing/2014/main" id="{85C461C5-5918-4CA7-98BD-4AD2C0D21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868363"/>
            <a:ext cx="5943600" cy="552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QQ截图20140610155211.jpg">
            <a:extLst>
              <a:ext uri="{FF2B5EF4-FFF2-40B4-BE49-F238E27FC236}">
                <a16:creationId xmlns:a16="http://schemas.microsoft.com/office/drawing/2014/main" id="{0C2D098E-BAB9-4138-958C-95B238713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5"/>
          <a:stretch>
            <a:fillRect/>
          </a:stretch>
        </p:blipFill>
        <p:spPr bwMode="auto">
          <a:xfrm>
            <a:off x="1096963" y="1268413"/>
            <a:ext cx="714692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127">
            <a:extLst>
              <a:ext uri="{FF2B5EF4-FFF2-40B4-BE49-F238E27FC236}">
                <a16:creationId xmlns:a16="http://schemas.microsoft.com/office/drawing/2014/main" id="{E85A75E8-A0D6-48A3-B1CB-2C98B7438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04813"/>
            <a:ext cx="1985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状态转换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</a:p>
        </p:txBody>
      </p:sp>
      <p:pic>
        <p:nvPicPr>
          <p:cNvPr id="14" name="图片 13" descr="QQ截图20140610155631.jpg">
            <a:extLst>
              <a:ext uri="{FF2B5EF4-FFF2-40B4-BE49-F238E27FC236}">
                <a16:creationId xmlns:a16="http://schemas.microsoft.com/office/drawing/2014/main" id="{3BDDACBE-9FF0-4DF2-BABC-6E99DD2DF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41888"/>
            <a:ext cx="24765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37" descr="QQ截图20140610160400.jpg">
            <a:extLst>
              <a:ext uri="{FF2B5EF4-FFF2-40B4-BE49-F238E27FC236}">
                <a16:creationId xmlns:a16="http://schemas.microsoft.com/office/drawing/2014/main" id="{90CE9089-3CD8-4EE8-8E74-9B3FB119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81075"/>
            <a:ext cx="59721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138" descr="QQ截图20140610160433.jpg">
            <a:extLst>
              <a:ext uri="{FF2B5EF4-FFF2-40B4-BE49-F238E27FC236}">
                <a16:creationId xmlns:a16="http://schemas.microsoft.com/office/drawing/2014/main" id="{1086B1CB-744B-4E50-8DFF-E1A625B6A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565400"/>
            <a:ext cx="4464050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32B70C71-6CE8-4E92-9A76-C043A3AA2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583247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 </a:t>
            </a: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异步二进制减法计数器</a:t>
            </a:r>
            <a:endParaRPr lang="en-US" altLang="zh-CN" sz="28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7651" name="图片 4" descr="QQ截图20140610163301.jpg">
            <a:extLst>
              <a:ext uri="{FF2B5EF4-FFF2-40B4-BE49-F238E27FC236}">
                <a16:creationId xmlns:a16="http://schemas.microsoft.com/office/drawing/2014/main" id="{FECAD5EA-C9CC-4A8E-A1BD-F713DA1D4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7200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图片 5" descr="QQ截图20140610163409.jpg">
            <a:extLst>
              <a:ext uri="{FF2B5EF4-FFF2-40B4-BE49-F238E27FC236}">
                <a16:creationId xmlns:a16="http://schemas.microsoft.com/office/drawing/2014/main" id="{91C3DF29-14E6-412A-88F1-F2F8C0738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860800"/>
            <a:ext cx="76866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3" descr="QQ截图20140610163534.jpg">
            <a:extLst>
              <a:ext uri="{FF2B5EF4-FFF2-40B4-BE49-F238E27FC236}">
                <a16:creationId xmlns:a16="http://schemas.microsoft.com/office/drawing/2014/main" id="{1541EA13-C170-453D-9150-B862DFC9F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"/>
          <a:stretch>
            <a:fillRect/>
          </a:stretch>
        </p:blipFill>
        <p:spPr bwMode="auto">
          <a:xfrm>
            <a:off x="395288" y="188913"/>
            <a:ext cx="827722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图片 4" descr="QQ截图20140610163710.jpg">
            <a:extLst>
              <a:ext uri="{FF2B5EF4-FFF2-40B4-BE49-F238E27FC236}">
                <a16:creationId xmlns:a16="http://schemas.microsoft.com/office/drawing/2014/main" id="{656922D9-0E26-4111-97A8-98D81DF21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4652963"/>
            <a:ext cx="7962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图片 5" descr="QQ截图20140610163828.jpg">
            <a:extLst>
              <a:ext uri="{FF2B5EF4-FFF2-40B4-BE49-F238E27FC236}">
                <a16:creationId xmlns:a16="http://schemas.microsoft.com/office/drawing/2014/main" id="{4DAD1953-90B5-4B79-8AD0-C30C51A0F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013325"/>
            <a:ext cx="7991475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3185</TotalTime>
  <Words>1815</Words>
  <Application>Microsoft Office PowerPoint</Application>
  <PresentationFormat>全屏显示(4:3)</PresentationFormat>
  <Paragraphs>577</Paragraphs>
  <Slides>57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Arial</vt:lpstr>
      <vt:lpstr>宋体</vt:lpstr>
      <vt:lpstr>Calibri</vt:lpstr>
      <vt:lpstr>黑体</vt:lpstr>
      <vt:lpstr>Times New Roman</vt:lpstr>
      <vt:lpstr>Symbol</vt:lpstr>
      <vt:lpstr>默认设计模板</vt:lpstr>
      <vt:lpstr>MathType 6.0 Equation</vt:lpstr>
      <vt:lpstr>Microsoft 公式 3.0</vt:lpstr>
      <vt:lpstr>Microsoft Word Picture</vt:lpstr>
      <vt:lpstr>Microsoft Equation 3.0</vt:lpstr>
      <vt:lpstr>Microsoft Word 图片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 同步二进制加法计数器</vt:lpstr>
      <vt:lpstr>PowerPoint 演示文稿</vt:lpstr>
      <vt:lpstr>PowerPoint 演示文稿</vt:lpstr>
      <vt:lpstr>PowerPoint 演示文稿</vt:lpstr>
      <vt:lpstr>PowerPoint 演示文稿</vt:lpstr>
      <vt:lpstr>4. 二进制可逆计数器</vt:lpstr>
      <vt:lpstr>PowerPoint 演示文稿</vt:lpstr>
      <vt:lpstr>1. 8421BCD码同步十进制加法计数器</vt:lpstr>
      <vt:lpstr>PowerPoint 演示文稿</vt:lpstr>
      <vt:lpstr>PowerPoint 演示文稿</vt:lpstr>
      <vt:lpstr>2. 8421BCD码异步十进制加法计数器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 异步加法制计数器——7490 、74290 </vt:lpstr>
      <vt:lpstr>PowerPoint 演示文稿</vt:lpstr>
      <vt:lpstr>PowerPoint 演示文稿</vt:lpstr>
      <vt:lpstr>PowerPoint 演示文稿</vt:lpstr>
      <vt:lpstr>2.中规模集成同步二进制可预置加法计数器74161</vt:lpstr>
      <vt:lpstr>PowerPoint 演示文稿</vt:lpstr>
      <vt:lpstr>74161的时序图</vt:lpstr>
      <vt:lpstr>3.中规模集成BCD码十进制同步可逆计数器</vt:lpstr>
      <vt:lpstr>PowerPoint 演示文稿</vt:lpstr>
      <vt:lpstr>4. 集成计数器功能扩展</vt:lpstr>
      <vt:lpstr>PowerPoint 演示文稿</vt:lpstr>
      <vt:lpstr>PowerPoint 演示文稿</vt:lpstr>
      <vt:lpstr>74161的应用</vt:lpstr>
      <vt:lpstr>例2  用74161构成九进制加计数器。</vt:lpstr>
      <vt:lpstr>例3  用74161构成九进制加计数器。</vt:lpstr>
      <vt:lpstr>PowerPoint 演示文稿</vt:lpstr>
      <vt:lpstr>分析下图所示的时序逻辑电路，试画出其状态图和在CP脉冲作用下Q3、Q2、Q1、Q0的波形，并指出计数器的模是多少？ </vt:lpstr>
      <vt:lpstr>例5  用74HCT161组成256进制计数器。</vt:lpstr>
      <vt:lpstr>PowerPoint 演示文稿</vt:lpstr>
      <vt:lpstr>用集成计数器构成任意进制计数器小结 </vt:lpstr>
      <vt:lpstr>N &gt;M 的情况</vt:lpstr>
      <vt:lpstr>PowerPoint 演示文稿</vt:lpstr>
      <vt:lpstr>PowerPoint 演示文稿</vt:lpstr>
      <vt:lpstr> 2.  双时钟4位二进制同步可逆计数器74LS193  </vt:lpstr>
      <vt:lpstr>（2）74LS290的应用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数字电子钟的组成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张伯望</cp:lastModifiedBy>
  <cp:revision>535</cp:revision>
  <dcterms:created xsi:type="dcterms:W3CDTF">2007-02-28T08:42:04Z</dcterms:created>
  <dcterms:modified xsi:type="dcterms:W3CDTF">2017-09-07T11:45:46Z</dcterms:modified>
</cp:coreProperties>
</file>