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1"/>
  </p:sldMasterIdLst>
  <p:notesMasterIdLst>
    <p:notesMasterId r:id="rId76"/>
  </p:notesMasterIdLst>
  <p:handoutMasterIdLst>
    <p:handoutMasterId r:id="rId77"/>
  </p:handoutMasterIdLst>
  <p:sldIdLst>
    <p:sldId id="336" r:id="rId2"/>
    <p:sldId id="437" r:id="rId3"/>
    <p:sldId id="565" r:id="rId4"/>
    <p:sldId id="764" r:id="rId5"/>
    <p:sldId id="765" r:id="rId6"/>
    <p:sldId id="766" r:id="rId7"/>
    <p:sldId id="811" r:id="rId8"/>
    <p:sldId id="812" r:id="rId9"/>
    <p:sldId id="689" r:id="rId10"/>
    <p:sldId id="822" r:id="rId11"/>
    <p:sldId id="815" r:id="rId12"/>
    <p:sldId id="825" r:id="rId13"/>
    <p:sldId id="824" r:id="rId14"/>
    <p:sldId id="821" r:id="rId15"/>
    <p:sldId id="785" r:id="rId16"/>
    <p:sldId id="827" r:id="rId17"/>
    <p:sldId id="820" r:id="rId18"/>
    <p:sldId id="787" r:id="rId19"/>
    <p:sldId id="826" r:id="rId20"/>
    <p:sldId id="788" r:id="rId21"/>
    <p:sldId id="789" r:id="rId22"/>
    <p:sldId id="694" r:id="rId23"/>
    <p:sldId id="828" r:id="rId24"/>
    <p:sldId id="830" r:id="rId25"/>
    <p:sldId id="831" r:id="rId26"/>
    <p:sldId id="832" r:id="rId27"/>
    <p:sldId id="833" r:id="rId28"/>
    <p:sldId id="696" r:id="rId29"/>
    <p:sldId id="835" r:id="rId30"/>
    <p:sldId id="836" r:id="rId31"/>
    <p:sldId id="837" r:id="rId32"/>
    <p:sldId id="838" r:id="rId33"/>
    <p:sldId id="898" r:id="rId34"/>
    <p:sldId id="899" r:id="rId35"/>
    <p:sldId id="900" r:id="rId36"/>
    <p:sldId id="901" r:id="rId37"/>
    <p:sldId id="842" r:id="rId38"/>
    <p:sldId id="844" r:id="rId39"/>
    <p:sldId id="846" r:id="rId40"/>
    <p:sldId id="848" r:id="rId41"/>
    <p:sldId id="852" r:id="rId42"/>
    <p:sldId id="854" r:id="rId43"/>
    <p:sldId id="857" r:id="rId44"/>
    <p:sldId id="859" r:id="rId45"/>
    <p:sldId id="860" r:id="rId46"/>
    <p:sldId id="862" r:id="rId47"/>
    <p:sldId id="863" r:id="rId48"/>
    <p:sldId id="864" r:id="rId49"/>
    <p:sldId id="865" r:id="rId50"/>
    <p:sldId id="866" r:id="rId51"/>
    <p:sldId id="867" r:id="rId52"/>
    <p:sldId id="870" r:id="rId53"/>
    <p:sldId id="871" r:id="rId54"/>
    <p:sldId id="873" r:id="rId55"/>
    <p:sldId id="902" r:id="rId56"/>
    <p:sldId id="874" r:id="rId57"/>
    <p:sldId id="878" r:id="rId58"/>
    <p:sldId id="905" r:id="rId59"/>
    <p:sldId id="906" r:id="rId60"/>
    <p:sldId id="880" r:id="rId61"/>
    <p:sldId id="882" r:id="rId62"/>
    <p:sldId id="885" r:id="rId63"/>
    <p:sldId id="903" r:id="rId64"/>
    <p:sldId id="904" r:id="rId65"/>
    <p:sldId id="886" r:id="rId66"/>
    <p:sldId id="888" r:id="rId67"/>
    <p:sldId id="890" r:id="rId68"/>
    <p:sldId id="892" r:id="rId69"/>
    <p:sldId id="908" r:id="rId70"/>
    <p:sldId id="893" r:id="rId71"/>
    <p:sldId id="895" r:id="rId72"/>
    <p:sldId id="897" r:id="rId73"/>
    <p:sldId id="907" r:id="rId74"/>
    <p:sldId id="910" r:id="rId75"/>
  </p:sldIdLst>
  <p:sldSz cx="9144000" cy="6858000" type="screen4x3"/>
  <p:notesSz cx="6889750" cy="100155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06"/>
    <a:srgbClr val="080808"/>
    <a:srgbClr val="333300"/>
    <a:srgbClr val="000000"/>
    <a:srgbClr val="003366"/>
    <a:srgbClr val="FF9999"/>
    <a:srgbClr val="FF3399"/>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5" autoAdjust="0"/>
    <p:restoredTop sz="90611" autoAdjust="0"/>
  </p:normalViewPr>
  <p:slideViewPr>
    <p:cSldViewPr>
      <p:cViewPr varScale="1">
        <p:scale>
          <a:sx n="102" d="100"/>
          <a:sy n="102" d="100"/>
        </p:scale>
        <p:origin x="-189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44.wmf"/><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11" Type="http://schemas.openxmlformats.org/officeDocument/2006/relationships/image" Target="../media/image103.wmf"/><Relationship Id="rId5" Type="http://schemas.openxmlformats.org/officeDocument/2006/relationships/image" Target="../media/image9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9"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3.wmf"/><Relationship Id="rId1" Type="http://schemas.openxmlformats.org/officeDocument/2006/relationships/image" Target="../media/image31.wmf"/><Relationship Id="rId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51.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6309" cy="499656"/>
          </a:xfrm>
          <a:prstGeom prst="rect">
            <a:avLst/>
          </a:prstGeom>
        </p:spPr>
        <p:txBody>
          <a:bodyPr vert="horz" lIns="91938" tIns="45969" rIns="91938" bIns="45969"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903441" y="0"/>
            <a:ext cx="2984701" cy="499656"/>
          </a:xfrm>
          <a:prstGeom prst="rect">
            <a:avLst/>
          </a:prstGeom>
        </p:spPr>
        <p:txBody>
          <a:bodyPr vert="horz" lIns="91938" tIns="45969" rIns="91938" bIns="45969" rtlCol="0"/>
          <a:lstStyle>
            <a:lvl1pPr algn="r">
              <a:defRPr sz="1200">
                <a:latin typeface="Arial" charset="0"/>
              </a:defRPr>
            </a:lvl1pPr>
          </a:lstStyle>
          <a:p>
            <a:pPr>
              <a:defRPr/>
            </a:pPr>
            <a:fld id="{21BC6156-D237-4E7E-9814-59054DB5F277}" type="datetimeFigureOut">
              <a:rPr lang="zh-CN" altLang="en-US"/>
              <a:pPr>
                <a:defRPr/>
              </a:pPr>
              <a:t>2017-11-08</a:t>
            </a:fld>
            <a:endParaRPr lang="zh-CN" altLang="en-US"/>
          </a:p>
        </p:txBody>
      </p:sp>
      <p:sp>
        <p:nvSpPr>
          <p:cNvPr id="4" name="页脚占位符 3"/>
          <p:cNvSpPr>
            <a:spLocks noGrp="1"/>
          </p:cNvSpPr>
          <p:nvPr>
            <p:ph type="ftr" sz="quarter" idx="2"/>
          </p:nvPr>
        </p:nvSpPr>
        <p:spPr>
          <a:xfrm>
            <a:off x="0" y="9514281"/>
            <a:ext cx="2986309" cy="499656"/>
          </a:xfrm>
          <a:prstGeom prst="rect">
            <a:avLst/>
          </a:prstGeom>
        </p:spPr>
        <p:txBody>
          <a:bodyPr vert="horz" lIns="91938" tIns="45969" rIns="91938" bIns="45969"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903441" y="9514281"/>
            <a:ext cx="2984701" cy="499656"/>
          </a:xfrm>
          <a:prstGeom prst="rect">
            <a:avLst/>
          </a:prstGeom>
        </p:spPr>
        <p:txBody>
          <a:bodyPr vert="horz" lIns="91938" tIns="45969" rIns="91938" bIns="45969" rtlCol="0" anchor="b"/>
          <a:lstStyle>
            <a:lvl1pPr algn="r">
              <a:defRPr sz="1200">
                <a:latin typeface="Arial" charset="0"/>
              </a:defRPr>
            </a:lvl1pPr>
          </a:lstStyle>
          <a:p>
            <a:pPr>
              <a:defRPr/>
            </a:pPr>
            <a:fld id="{BED739DB-DAAD-43FF-8B78-DC3CE3290BD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6309" cy="499656"/>
          </a:xfrm>
          <a:prstGeom prst="rect">
            <a:avLst/>
          </a:prstGeom>
          <a:noFill/>
          <a:ln w="9525">
            <a:noFill/>
            <a:miter lim="800000"/>
            <a:headEnd/>
            <a:tailEnd/>
          </a:ln>
          <a:effectLst/>
        </p:spPr>
        <p:txBody>
          <a:bodyPr vert="horz" wrap="square" lIns="91938" tIns="45969" rIns="91938" bIns="45969"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903441" y="0"/>
            <a:ext cx="2984701" cy="499656"/>
          </a:xfrm>
          <a:prstGeom prst="rect">
            <a:avLst/>
          </a:prstGeom>
          <a:noFill/>
          <a:ln w="9525">
            <a:noFill/>
            <a:miter lim="800000"/>
            <a:headEnd/>
            <a:tailEnd/>
          </a:ln>
          <a:effectLst/>
        </p:spPr>
        <p:txBody>
          <a:bodyPr vert="horz" wrap="square" lIns="91938" tIns="45969" rIns="91938" bIns="45969"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93188" name="Rectangle 4"/>
          <p:cNvSpPr>
            <a:spLocks noGrp="1" noRot="1" noChangeAspect="1" noChangeArrowheads="1"/>
          </p:cNvSpPr>
          <p:nvPr>
            <p:ph type="sldImg" idx="2"/>
          </p:nvPr>
        </p:nvSpPr>
        <p:spPr bwMode="auto">
          <a:xfrm>
            <a:off x="939800" y="750888"/>
            <a:ext cx="5011738" cy="3757612"/>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90263" y="4757942"/>
            <a:ext cx="5510834" cy="4506512"/>
          </a:xfrm>
          <a:prstGeom prst="rect">
            <a:avLst/>
          </a:prstGeom>
          <a:noFill/>
          <a:ln w="9525" cmpd="sng">
            <a:noFill/>
            <a:miter lim="800000"/>
            <a:headEnd/>
            <a:tailEnd/>
          </a:ln>
          <a:effectLst/>
        </p:spPr>
        <p:txBody>
          <a:bodyPr vert="horz" wrap="square" lIns="91938" tIns="45969" rIns="91938" bIns="45969"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9514281"/>
            <a:ext cx="2986309" cy="499656"/>
          </a:xfrm>
          <a:prstGeom prst="rect">
            <a:avLst/>
          </a:prstGeom>
          <a:noFill/>
          <a:ln w="9525">
            <a:noFill/>
            <a:miter lim="800000"/>
            <a:headEnd/>
            <a:tailEnd/>
          </a:ln>
          <a:effectLst/>
        </p:spPr>
        <p:txBody>
          <a:bodyPr vert="horz" wrap="square" lIns="91938" tIns="45969" rIns="91938" bIns="45969"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903441" y="9514281"/>
            <a:ext cx="2984701" cy="499656"/>
          </a:xfrm>
          <a:prstGeom prst="rect">
            <a:avLst/>
          </a:prstGeom>
          <a:noFill/>
          <a:ln w="9525">
            <a:noFill/>
            <a:miter lim="800000"/>
            <a:headEnd/>
            <a:tailEnd/>
          </a:ln>
          <a:effectLst/>
        </p:spPr>
        <p:txBody>
          <a:bodyPr vert="horz" wrap="square" lIns="91938" tIns="45969" rIns="91938" bIns="45969" numCol="1" anchor="b" anchorCtr="0" compatLnSpc="1">
            <a:prstTxWarp prst="textNoShape">
              <a:avLst/>
            </a:prstTxWarp>
          </a:bodyPr>
          <a:lstStyle>
            <a:lvl1pPr algn="r">
              <a:defRPr sz="1200">
                <a:latin typeface="Arial" pitchFamily="34" charset="0"/>
              </a:defRPr>
            </a:lvl1pPr>
          </a:lstStyle>
          <a:p>
            <a:pPr>
              <a:defRPr/>
            </a:pPr>
            <a:fld id="{F0D5BFE7-B2FB-43FA-801F-AA9CCC0DFB0B}"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lnSpcReduction="10000"/>
          </a:bodyPr>
          <a:lstStyle/>
          <a:p>
            <a:pPr>
              <a:defRPr/>
            </a:pP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10000"/>
          </a:bodyPr>
          <a:lstStyle/>
          <a:p>
            <a:pPr>
              <a:defRPr/>
            </a:pP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9514E4E-8584-4977-B416-148BAD22F78E}" type="slidenum">
              <a:rPr lang="en-US" altLang="zh-CN" smtClean="0">
                <a:ea typeface="仿宋_GB2312" pitchFamily="49" charset="-122"/>
              </a:rPr>
              <a:pPr/>
              <a:t>23</a:t>
            </a:fld>
            <a:endParaRPr lang="en-US" altLang="zh-CN" smtClean="0">
              <a:ea typeface="仿宋_GB2312" pitchFamily="49" charset="-122"/>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p:sp>
      <p:sp>
        <p:nvSpPr>
          <p:cNvPr id="109571"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p:sp>
      <p:sp>
        <p:nvSpPr>
          <p:cNvPr id="111619"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p:sp>
      <p:sp>
        <p:nvSpPr>
          <p:cNvPr id="114691" name="备注占位符 2"/>
          <p:cNvSpPr>
            <a:spLocks noGrp="1"/>
          </p:cNvSpPr>
          <p:nvPr>
            <p:ph type="body" idx="1"/>
          </p:nvPr>
        </p:nvSpPr>
        <p:spPr>
          <a:noFill/>
          <a:ln/>
        </p:spPr>
        <p:txBody>
          <a:bodyPr/>
          <a:lstStyle/>
          <a:p>
            <a:pPr algn="just">
              <a:spcBef>
                <a:spcPct val="0"/>
              </a:spcBef>
              <a:buClr>
                <a:schemeClr val="folHlink"/>
              </a:buClr>
              <a:buSzPct val="60000"/>
              <a:buFont typeface="Wingdings" pitchFamily="2" charset="2"/>
              <a:buNone/>
            </a:pPr>
            <a:endParaRPr lang="zh-CN" altLang="en-US" smtClean="0">
              <a:solidFill>
                <a:srgbClr val="333300"/>
              </a:solidFill>
              <a:latin typeface="Times New Roman" pitchFamily="18" charset="0"/>
              <a:ea typeface="楷体"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p:sp>
      <p:sp>
        <p:nvSpPr>
          <p:cNvPr id="116739"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p:sp>
      <p:sp>
        <p:nvSpPr>
          <p:cNvPr id="11776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p:sp>
      <p:sp>
        <p:nvSpPr>
          <p:cNvPr id="119811"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p:sp>
      <p:sp>
        <p:nvSpPr>
          <p:cNvPr id="12083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p:sp>
      <p:sp>
        <p:nvSpPr>
          <p:cNvPr id="121859" name="备注占位符 2"/>
          <p:cNvSpPr>
            <a:spLocks noGrp="1"/>
          </p:cNvSpPr>
          <p:nvPr>
            <p:ph type="body" idx="1"/>
          </p:nvPr>
        </p:nvSpPr>
        <p:spPr>
          <a:noFill/>
          <a:ln/>
        </p:spPr>
        <p:txBody>
          <a:bodyPr/>
          <a:lstStyle/>
          <a:p>
            <a:pPr>
              <a:buClr>
                <a:schemeClr val="folHlink"/>
              </a:buClr>
              <a:buSzPct val="60000"/>
              <a:buFont typeface="Wingdings" pitchFamily="2" charset="2"/>
              <a:buNone/>
            </a:pPr>
            <a:endParaRPr lang="zh-CN" altLang="en-US" smtClean="0">
              <a:solidFill>
                <a:srgbClr val="333300"/>
              </a:solidFill>
              <a:latin typeface="楷体" pitchFamily="49" charset="-122"/>
              <a:ea typeface="楷体"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p:sp>
      <p:sp>
        <p:nvSpPr>
          <p:cNvPr id="123907" name="备注占位符 2"/>
          <p:cNvSpPr>
            <a:spLocks noGrp="1"/>
          </p:cNvSpPr>
          <p:nvPr>
            <p:ph type="body" idx="1"/>
          </p:nvPr>
        </p:nvSpPr>
        <p:spPr>
          <a:noFill/>
          <a:ln/>
        </p:spPr>
        <p:txBody>
          <a:bodyPr/>
          <a:lstStyle/>
          <a:p>
            <a:endParaRPr lang="zh-CN" altLang="en-US" smtClean="0">
              <a:ea typeface="楷体" pitchFamily="49" charset="-122"/>
              <a:cs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p:sp>
      <p:sp>
        <p:nvSpPr>
          <p:cNvPr id="12595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77500" lnSpcReduction="20000"/>
          </a:bodyPr>
          <a:lstStyle/>
          <a:p>
            <a:pPr>
              <a:defRPr/>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AutoShape 4"/>
            <p:cNvSpPr>
              <a:spLocks noChangeArrowheads="1"/>
            </p:cNvSpPr>
            <p:nvPr/>
          </p:nvSpPr>
          <p:spPr bwMode="auto">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lang="zh-CN" altLang="zh-CN" sz="2400">
                <a:latin typeface="Times New Roman" pitchFamily="18" charset="0"/>
              </a:endParaRPr>
            </a:p>
          </p:txBody>
        </p:sp>
      </p:grpSp>
      <p:grpSp>
        <p:nvGrpSpPr>
          <p:cNvPr id="7" name="Group 5"/>
          <p:cNvGrpSpPr>
            <a:grpSpLocks/>
          </p:cNvGrpSpPr>
          <p:nvPr/>
        </p:nvGrpSpPr>
        <p:grpSpPr bwMode="auto">
          <a:xfrm>
            <a:off x="3632200" y="4889500"/>
            <a:ext cx="4876800" cy="319088"/>
            <a:chOff x="0" y="0"/>
            <a:chExt cx="3072" cy="201"/>
          </a:xfrm>
        </p:grpSpPr>
        <p:sp>
          <p:nvSpPr>
            <p:cNvPr id="8" name="AutoShape 6"/>
            <p:cNvSpPr>
              <a:spLocks noChangeArrowheads="1"/>
            </p:cNvSpPr>
            <p:nvPr/>
          </p:nvSpPr>
          <p:spPr bwMode="auto">
            <a:xfrm flipH="1">
              <a:off x="0" y="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zh-CN" altLang="en-US"/>
            </a:p>
          </p:txBody>
        </p:sp>
        <p:sp>
          <p:nvSpPr>
            <p:cNvPr id="9" name="AutoShape 7"/>
            <p:cNvSpPr>
              <a:spLocks noChangeArrowheads="1"/>
            </p:cNvSpPr>
            <p:nvPr/>
          </p:nvSpPr>
          <p:spPr bwMode="auto">
            <a:xfrm>
              <a:off x="2908" y="0"/>
              <a:ext cx="164" cy="201"/>
            </a:xfrm>
            <a:prstGeom prst="flowChartDelay">
              <a:avLst/>
            </a:prstGeom>
            <a:solidFill>
              <a:schemeClr val="hlink"/>
            </a:solidFill>
            <a:ln w="9525">
              <a:noFill/>
              <a:miter lim="800000"/>
              <a:headEnd/>
              <a:tailEnd/>
            </a:ln>
            <a:effectLst/>
          </p:spPr>
          <p:txBody>
            <a:bodyPr wrap="none" anchor="ctr"/>
            <a:lstStyle/>
            <a:p>
              <a:pPr>
                <a:defRPr/>
              </a:pPr>
              <a:endParaRPr lang="zh-CN" altLang="en-US"/>
            </a:p>
          </p:txBody>
        </p:sp>
      </p:grpSp>
      <p:sp>
        <p:nvSpPr>
          <p:cNvPr id="205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zh-CN"/>
              <a:t>单击此处编辑母版副标题样式</a:t>
            </a:r>
          </a:p>
        </p:txBody>
      </p:sp>
      <p:sp>
        <p:nvSpPr>
          <p:cNvPr id="206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t>单击此处编辑母版标题样式</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zh-CN" altLang="zh-CN"/>
          </a:p>
        </p:txBody>
      </p:sp>
      <p:sp>
        <p:nvSpPr>
          <p:cNvPr id="11" name="Rectangle 10"/>
          <p:cNvSpPr>
            <a:spLocks noGrp="1" noChangeArrowheads="1"/>
          </p:cNvSpPr>
          <p:nvPr>
            <p:ph type="ftr" sz="quarter" idx="11"/>
          </p:nvPr>
        </p:nvSpPr>
        <p:spPr/>
        <p:txBody>
          <a:bodyPr/>
          <a:lstStyle>
            <a:lvl1pPr algn="r">
              <a:defRPr/>
            </a:lvl1pPr>
          </a:lstStyle>
          <a:p>
            <a:pPr>
              <a:defRPr/>
            </a:pPr>
            <a:endParaRPr lang="zh-CN" altLang="zh-CN"/>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8D0DD321-DB11-4156-8D63-E876F623EC1A}"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p:txBody>
          <a:bodyPr/>
          <a:lstStyle>
            <a:lvl1pPr>
              <a:defRPr/>
            </a:lvl1pPr>
          </a:lstStyle>
          <a:p>
            <a:pPr>
              <a:defRPr/>
            </a:pPr>
            <a:fld id="{A2772FBF-0503-45C6-B8FD-09981615FC23}"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p:txBody>
          <a:bodyPr/>
          <a:lstStyle>
            <a:lvl1pPr>
              <a:defRPr/>
            </a:lvl1pPr>
          </a:lstStyle>
          <a:p>
            <a:pPr>
              <a:defRPr/>
            </a:pPr>
            <a:fld id="{75B6C7CC-7B54-4420-A223-DDBC29EF6E79}"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0913" y="2362200"/>
            <a:ext cx="3770312"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0913" y="4300538"/>
            <a:ext cx="3770312" cy="1785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pPr>
              <a:defRPr/>
            </a:pPr>
            <a:endParaRPr lang="zh-CN" altLang="zh-CN"/>
          </a:p>
        </p:txBody>
      </p:sp>
      <p:sp>
        <p:nvSpPr>
          <p:cNvPr id="7" name="Rectangle 12"/>
          <p:cNvSpPr>
            <a:spLocks noGrp="1" noChangeArrowheads="1"/>
          </p:cNvSpPr>
          <p:nvPr>
            <p:ph type="ftr" sz="quarter" idx="11"/>
          </p:nvPr>
        </p:nvSpPr>
        <p:spPr/>
        <p:txBody>
          <a:bodyPr/>
          <a:lstStyle>
            <a:lvl1pPr>
              <a:defRPr/>
            </a:lvl1pPr>
          </a:lstStyle>
          <a:p>
            <a:pPr>
              <a:defRPr/>
            </a:pPr>
            <a:endParaRPr lang="zh-CN" altLang="zh-CN"/>
          </a:p>
        </p:txBody>
      </p:sp>
      <p:sp>
        <p:nvSpPr>
          <p:cNvPr id="8" name="Rectangle 13"/>
          <p:cNvSpPr>
            <a:spLocks noGrp="1" noChangeArrowheads="1"/>
          </p:cNvSpPr>
          <p:nvPr>
            <p:ph type="sldNum" sz="quarter" idx="12"/>
          </p:nvPr>
        </p:nvSpPr>
        <p:spPr/>
        <p:txBody>
          <a:bodyPr/>
          <a:lstStyle>
            <a:lvl1pPr>
              <a:defRPr/>
            </a:lvl1pPr>
          </a:lstStyle>
          <a:p>
            <a:pPr>
              <a:defRPr/>
            </a:pPr>
            <a:fld id="{3EB4F7D7-D986-4E71-ACC0-B03CCD332299}"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0913" y="2362200"/>
            <a:ext cx="3770312"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0913" y="4300538"/>
            <a:ext cx="3770312" cy="1785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pPr>
              <a:defRPr/>
            </a:pPr>
            <a:endParaRPr lang="zh-CN" altLang="zh-CN"/>
          </a:p>
        </p:txBody>
      </p:sp>
      <p:sp>
        <p:nvSpPr>
          <p:cNvPr id="7" name="Rectangle 12"/>
          <p:cNvSpPr>
            <a:spLocks noGrp="1" noChangeArrowheads="1"/>
          </p:cNvSpPr>
          <p:nvPr>
            <p:ph type="ftr" sz="quarter" idx="11"/>
          </p:nvPr>
        </p:nvSpPr>
        <p:spPr/>
        <p:txBody>
          <a:bodyPr/>
          <a:lstStyle>
            <a:lvl1pPr>
              <a:defRPr/>
            </a:lvl1pPr>
          </a:lstStyle>
          <a:p>
            <a:pPr>
              <a:defRPr/>
            </a:pPr>
            <a:endParaRPr lang="zh-CN" altLang="zh-CN"/>
          </a:p>
        </p:txBody>
      </p:sp>
      <p:sp>
        <p:nvSpPr>
          <p:cNvPr id="8" name="Rectangle 13"/>
          <p:cNvSpPr>
            <a:spLocks noGrp="1" noChangeArrowheads="1"/>
          </p:cNvSpPr>
          <p:nvPr>
            <p:ph type="sldNum" sz="quarter" idx="12"/>
          </p:nvPr>
        </p:nvSpPr>
        <p:spPr/>
        <p:txBody>
          <a:bodyPr/>
          <a:lstStyle>
            <a:lvl1pPr>
              <a:defRPr/>
            </a:lvl1pPr>
          </a:lstStyle>
          <a:p>
            <a:pPr>
              <a:defRPr/>
            </a:pPr>
            <a:fld id="{D9EB1F28-8C98-4D95-93B3-49E6D0C330F2}" type="slidenum">
              <a:rPr lang="zh-CN" altLang="zh-CN"/>
              <a:pPr>
                <a:defRPr/>
              </a:pPr>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p:txBody>
          <a:bodyPr/>
          <a:lstStyle>
            <a:lvl1pPr>
              <a:defRPr/>
            </a:lvl1pPr>
          </a:lstStyle>
          <a:p>
            <a:pPr>
              <a:defRPr/>
            </a:pPr>
            <a:fld id="{35F5B9C2-F039-418E-B069-95F41D69FB02}" type="slidenum">
              <a:rPr lang="zh-CN" altLang="zh-CN"/>
              <a:pPr>
                <a:defRPr/>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17500" y="722313"/>
            <a:ext cx="8637588" cy="533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dt" sz="half" idx="10"/>
          </p:nvPr>
        </p:nvSpPr>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42B6E852-68D7-44E7-847E-F552E49892F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p:txBody>
          <a:bodyPr/>
          <a:lstStyle>
            <a:lvl1pPr>
              <a:defRPr>
                <a:solidFill>
                  <a:schemeClr val="bg1">
                    <a:lumMod val="50000"/>
                  </a:schemeClr>
                </a:solidFill>
              </a:defRPr>
            </a:lvl1pPr>
          </a:lstStyle>
          <a:p>
            <a:pPr>
              <a:defRPr/>
            </a:pPr>
            <a:fld id="{D85D29E0-FFCB-4E4D-ABCE-7E137654F6D5}" type="slidenum">
              <a:rPr lang="zh-CN" altLang="zh-CN"/>
              <a:pPr>
                <a:defRPr/>
              </a:pPr>
              <a:t>‹#›</a:t>
            </a:fld>
            <a:endParaRPr lang="zh-CN"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p:txBody>
          <a:bodyPr/>
          <a:lstStyle>
            <a:lvl1pPr>
              <a:defRPr/>
            </a:lvl1pPr>
          </a:lstStyle>
          <a:p>
            <a:pPr>
              <a:defRPr/>
            </a:pPr>
            <a:fld id="{1AD72B77-8E41-4384-BF4D-33EBDFC3714B}"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p:txBody>
          <a:bodyPr/>
          <a:lstStyle>
            <a:lvl1pPr>
              <a:defRPr/>
            </a:lvl1pPr>
          </a:lstStyle>
          <a:p>
            <a:pPr>
              <a:defRPr/>
            </a:pPr>
            <a:fld id="{A304BD00-187F-4A5E-B071-F161D16F75A7}"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zh-CN" altLang="zh-CN"/>
          </a:p>
        </p:txBody>
      </p:sp>
      <p:sp>
        <p:nvSpPr>
          <p:cNvPr id="8" name="Rectangle 12"/>
          <p:cNvSpPr>
            <a:spLocks noGrp="1" noChangeArrowheads="1"/>
          </p:cNvSpPr>
          <p:nvPr>
            <p:ph type="ftr" sz="quarter" idx="11"/>
          </p:nvPr>
        </p:nvSpPr>
        <p:spPr/>
        <p:txBody>
          <a:bodyPr/>
          <a:lstStyle>
            <a:lvl1pPr>
              <a:defRPr/>
            </a:lvl1pPr>
          </a:lstStyle>
          <a:p>
            <a:pPr>
              <a:defRPr/>
            </a:pPr>
            <a:endParaRPr lang="zh-CN" altLang="zh-CN"/>
          </a:p>
        </p:txBody>
      </p:sp>
      <p:sp>
        <p:nvSpPr>
          <p:cNvPr id="9" name="Rectangle 13"/>
          <p:cNvSpPr>
            <a:spLocks noGrp="1" noChangeArrowheads="1"/>
          </p:cNvSpPr>
          <p:nvPr>
            <p:ph type="sldNum" sz="quarter" idx="12"/>
          </p:nvPr>
        </p:nvSpPr>
        <p:spPr/>
        <p:txBody>
          <a:bodyPr/>
          <a:lstStyle>
            <a:lvl1pPr>
              <a:defRPr/>
            </a:lvl1pPr>
          </a:lstStyle>
          <a:p>
            <a:pPr>
              <a:defRPr/>
            </a:pPr>
            <a:fld id="{47D12B54-EF79-42DF-9088-EFC9965013FD}"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zh-CN" altLang="zh-CN"/>
          </a:p>
        </p:txBody>
      </p:sp>
      <p:sp>
        <p:nvSpPr>
          <p:cNvPr id="4" name="Rectangle 12"/>
          <p:cNvSpPr>
            <a:spLocks noGrp="1" noChangeArrowheads="1"/>
          </p:cNvSpPr>
          <p:nvPr>
            <p:ph type="ftr" sz="quarter" idx="11"/>
          </p:nvPr>
        </p:nvSpPr>
        <p:spPr/>
        <p:txBody>
          <a:bodyPr/>
          <a:lstStyle>
            <a:lvl1pPr>
              <a:defRPr/>
            </a:lvl1pPr>
          </a:lstStyle>
          <a:p>
            <a:pPr>
              <a:defRPr/>
            </a:pPr>
            <a:endParaRPr lang="zh-CN" altLang="zh-CN"/>
          </a:p>
        </p:txBody>
      </p:sp>
      <p:sp>
        <p:nvSpPr>
          <p:cNvPr id="5" name="Rectangle 13"/>
          <p:cNvSpPr>
            <a:spLocks noGrp="1" noChangeArrowheads="1"/>
          </p:cNvSpPr>
          <p:nvPr>
            <p:ph type="sldNum" sz="quarter" idx="12"/>
          </p:nvPr>
        </p:nvSpPr>
        <p:spPr/>
        <p:txBody>
          <a:bodyPr/>
          <a:lstStyle>
            <a:lvl1pPr>
              <a:defRPr/>
            </a:lvl1pPr>
          </a:lstStyle>
          <a:p>
            <a:pPr>
              <a:defRPr/>
            </a:pPr>
            <a:fld id="{E14ABE27-A7BE-4DA1-9D81-A32E5E20CF42}"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zh-CN" altLang="zh-CN"/>
          </a:p>
        </p:txBody>
      </p:sp>
      <p:sp>
        <p:nvSpPr>
          <p:cNvPr id="3" name="Rectangle 12"/>
          <p:cNvSpPr>
            <a:spLocks noGrp="1" noChangeArrowheads="1"/>
          </p:cNvSpPr>
          <p:nvPr>
            <p:ph type="ftr" sz="quarter" idx="11"/>
          </p:nvPr>
        </p:nvSpPr>
        <p:spPr/>
        <p:txBody>
          <a:bodyPr/>
          <a:lstStyle>
            <a:lvl1pPr>
              <a:defRPr/>
            </a:lvl1pPr>
          </a:lstStyle>
          <a:p>
            <a:pPr>
              <a:defRPr/>
            </a:pPr>
            <a:endParaRPr lang="zh-CN" altLang="zh-CN"/>
          </a:p>
        </p:txBody>
      </p:sp>
      <p:sp>
        <p:nvSpPr>
          <p:cNvPr id="4" name="Rectangle 13"/>
          <p:cNvSpPr>
            <a:spLocks noGrp="1" noChangeArrowheads="1"/>
          </p:cNvSpPr>
          <p:nvPr>
            <p:ph type="sldNum" sz="quarter" idx="12"/>
          </p:nvPr>
        </p:nvSpPr>
        <p:spPr/>
        <p:txBody>
          <a:bodyPr/>
          <a:lstStyle>
            <a:lvl1pPr>
              <a:defRPr/>
            </a:lvl1pPr>
          </a:lstStyle>
          <a:p>
            <a:pPr>
              <a:defRPr/>
            </a:pPr>
            <a:fld id="{F42F5276-92AB-49FE-BC75-53991F9BB46A}"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p:txBody>
          <a:bodyPr/>
          <a:lstStyle>
            <a:lvl1pPr>
              <a:defRPr/>
            </a:lvl1pPr>
          </a:lstStyle>
          <a:p>
            <a:pPr>
              <a:defRPr/>
            </a:pPr>
            <a:fld id="{24437A63-EBE0-45A0-B6D9-8C3815D87347}"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zh-CN" altLang="zh-CN"/>
          </a:p>
        </p:txBody>
      </p:sp>
      <p:sp>
        <p:nvSpPr>
          <p:cNvPr id="6" name="Rectangle 12"/>
          <p:cNvSpPr>
            <a:spLocks noGrp="1" noChangeArrowheads="1"/>
          </p:cNvSpPr>
          <p:nvPr>
            <p:ph type="ftr" sz="quarter" idx="11"/>
          </p:nvPr>
        </p:nvSpPr>
        <p:spPr/>
        <p:txBody>
          <a:bodyPr/>
          <a:lstStyle>
            <a:lvl1pPr>
              <a:defRPr/>
            </a:lvl1pPr>
          </a:lstStyle>
          <a:p>
            <a:pPr>
              <a:defRPr/>
            </a:pPr>
            <a:endParaRPr lang="zh-CN" altLang="zh-CN"/>
          </a:p>
        </p:txBody>
      </p:sp>
      <p:sp>
        <p:nvSpPr>
          <p:cNvPr id="7" name="Rectangle 13"/>
          <p:cNvSpPr>
            <a:spLocks noGrp="1" noChangeArrowheads="1"/>
          </p:cNvSpPr>
          <p:nvPr>
            <p:ph type="sldNum" sz="quarter" idx="12"/>
          </p:nvPr>
        </p:nvSpPr>
        <p:spPr/>
        <p:txBody>
          <a:bodyPr/>
          <a:lstStyle>
            <a:lvl1pPr>
              <a:defRPr/>
            </a:lvl1pPr>
          </a:lstStyle>
          <a:p>
            <a:pPr>
              <a:defRPr/>
            </a:pPr>
            <a:fld id="{1B8B921E-80DD-4DED-9A45-63CB6D75CBC6}"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grpSp>
        <p:nvGrpSpPr>
          <p:cNvPr id="27650" name="Group 2"/>
          <p:cNvGrpSpPr>
            <a:grpSpLocks/>
          </p:cNvGrpSpPr>
          <p:nvPr/>
        </p:nvGrpSpPr>
        <p:grpSpPr bwMode="auto">
          <a:xfrm>
            <a:off x="0" y="0"/>
            <a:ext cx="7620000" cy="6858000"/>
            <a:chOff x="0" y="0"/>
            <a:chExt cx="4800" cy="4320"/>
          </a:xfrm>
        </p:grpSpPr>
        <p:grpSp>
          <p:nvGrpSpPr>
            <p:cNvPr id="27656" name="Group 3"/>
            <p:cNvGrpSpPr>
              <a:grpSpLocks/>
            </p:cNvGrpSpPr>
            <p:nvPr userDrawn="1"/>
          </p:nvGrpSpPr>
          <p:grpSpPr bwMode="auto">
            <a:xfrm>
              <a:off x="0" y="0"/>
              <a:ext cx="2016" cy="4320"/>
              <a:chOff x="0" y="0"/>
              <a:chExt cx="2016" cy="4320"/>
            </a:xfrm>
          </p:grpSpPr>
          <p:sp>
            <p:nvSpPr>
              <p:cNvPr id="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029" name="未知"/>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a:noFill/>
                <a:round/>
                <a:headEnd/>
                <a:tailEnd/>
              </a:ln>
              <a:effectLst/>
            </p:spPr>
            <p:txBody>
              <a:bodyPr wrap="none"/>
              <a:lstStyle/>
              <a:p>
                <a:pPr>
                  <a:defRPr/>
                </a:pPr>
                <a:endParaRPr lang="zh-CN" altLang="en-US"/>
              </a:p>
            </p:txBody>
          </p:sp>
        </p:grpSp>
        <p:grpSp>
          <p:nvGrpSpPr>
            <p:cNvPr id="27657" name="Group 6"/>
            <p:cNvGrpSpPr>
              <a:grpSpLocks/>
            </p:cNvGrpSpPr>
            <p:nvPr/>
          </p:nvGrpSpPr>
          <p:grpSpPr bwMode="auto">
            <a:xfrm>
              <a:off x="144" y="1248"/>
              <a:ext cx="4656" cy="201"/>
              <a:chOff x="0" y="0"/>
              <a:chExt cx="4656" cy="201"/>
            </a:xfrm>
          </p:grpSpPr>
          <p:sp>
            <p:nvSpPr>
              <p:cNvPr id="1031" name="AutoShape 7"/>
              <p:cNvSpPr>
                <a:spLocks noChangeArrowheads="1"/>
              </p:cNvSpPr>
              <p:nvPr/>
            </p:nvSpPr>
            <p:spPr bwMode="auto">
              <a:xfrm>
                <a:off x="240" y="0"/>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zh-CN" altLang="en-US"/>
              </a:p>
            </p:txBody>
          </p:sp>
          <p:sp>
            <p:nvSpPr>
              <p:cNvPr id="3" name="AutoShape 8"/>
              <p:cNvSpPr>
                <a:spLocks noChangeArrowheads="1"/>
              </p:cNvSpPr>
              <p:nvPr/>
            </p:nvSpPr>
            <p:spPr bwMode="auto">
              <a:xfrm flipH="1">
                <a:off x="0" y="0"/>
                <a:ext cx="248" cy="201"/>
              </a:xfrm>
              <a:prstGeom prst="flowChartDelay">
                <a:avLst/>
              </a:prstGeom>
              <a:solidFill>
                <a:schemeClr val="hlink"/>
              </a:solidFill>
              <a:ln w="9525">
                <a:noFill/>
                <a:miter lim="800000"/>
                <a:headEnd/>
                <a:tailEnd/>
              </a:ln>
              <a:effectLst/>
            </p:spPr>
            <p:txBody>
              <a:bodyPr wrap="none" anchor="ctr"/>
              <a:lstStyle/>
              <a:p>
                <a:pPr>
                  <a:defRPr/>
                </a:pPr>
                <a:endParaRPr lang="zh-CN" altLang="en-US"/>
              </a:p>
            </p:txBody>
          </p:sp>
        </p:grpSp>
      </p:grpSp>
      <p:sp>
        <p:nvSpPr>
          <p:cNvPr id="27651"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7652"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pitchFamily="34" charset="0"/>
              </a:defRPr>
            </a:lvl1pPr>
          </a:lstStyle>
          <a:p>
            <a:pPr>
              <a:defRPr/>
            </a:pPr>
            <a:endParaRPr lang="zh-CN" altLang="zh-CN"/>
          </a:p>
        </p:txBody>
      </p:sp>
      <p:sp>
        <p:nvSpPr>
          <p:cNvPr id="103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3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latin typeface="Arial" pitchFamily="34" charset="0"/>
              </a:defRPr>
            </a:lvl1pPr>
          </a:lstStyle>
          <a:p>
            <a:pPr>
              <a:defRPr/>
            </a:pPr>
            <a:fld id="{CBC9E1AB-CAAE-4DA7-B3C3-BEE5016321FE}"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5611" r:id="rId1"/>
    <p:sldLayoutId id="2147485612" r:id="rId2"/>
    <p:sldLayoutId id="2147485613" r:id="rId3"/>
    <p:sldLayoutId id="2147485614" r:id="rId4"/>
    <p:sldLayoutId id="2147485615" r:id="rId5"/>
    <p:sldLayoutId id="2147485616" r:id="rId6"/>
    <p:sldLayoutId id="2147485617" r:id="rId7"/>
    <p:sldLayoutId id="2147485618" r:id="rId8"/>
    <p:sldLayoutId id="2147485619" r:id="rId9"/>
    <p:sldLayoutId id="2147485620" r:id="rId10"/>
    <p:sldLayoutId id="2147485621" r:id="rId11"/>
    <p:sldLayoutId id="2147485622" r:id="rId12"/>
    <p:sldLayoutId id="2147485623" r:id="rId13"/>
    <p:sldLayoutId id="2147485624" r:id="rId14"/>
    <p:sldLayoutId id="2147485625" r:id="rId15"/>
  </p:sldLayoutIdLst>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hyperlink" Target="http://imgsrc.baidu.com/baike/pic/item/7ab514d1b145cfc0572c8495.jpg" TargetMode="External"/><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7.jpeg"/><Relationship Id="rId5" Type="http://schemas.openxmlformats.org/officeDocument/2006/relationships/hyperlink" Target="http://imgsrc.baidu.com/baike/pic/item/c71d0e387adedfe1b211c795.jpg" TargetMode="External"/><Relationship Id="rId10" Type="http://schemas.openxmlformats.org/officeDocument/2006/relationships/image" Target="../media/image16.jpeg"/><Relationship Id="rId4" Type="http://schemas.openxmlformats.org/officeDocument/2006/relationships/image" Target="../media/image7.png"/><Relationship Id="rId9" Type="http://schemas.openxmlformats.org/officeDocument/2006/relationships/hyperlink" Target="http://imgsrc.baidu.com/baike/pic/item/a1ad16fabc8c098458ee9062.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3.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image" Target="../media/image7.png"/><Relationship Id="rId4" Type="http://schemas.openxmlformats.org/officeDocument/2006/relationships/oleObject" Target="../embeddings/oleObject6.bin"/><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11.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4.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2.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6.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7.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0.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7.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5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9.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oleObject" Target="../embeddings/oleObject51.bin"/><Relationship Id="rId4" Type="http://schemas.openxmlformats.org/officeDocument/2006/relationships/oleObject" Target="../embeddings/oleObject50.bin"/><Relationship Id="rId9" Type="http://schemas.openxmlformats.org/officeDocument/2006/relationships/oleObject" Target="../embeddings/oleObject53.bin"/></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54.bin"/><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image" Target="../media/image3.png"/><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86.png"/><Relationship Id="rId7" Type="http://schemas.openxmlformats.org/officeDocument/2006/relationships/oleObject" Target="../embeddings/oleObject60.bin"/><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9.bin"/><Relationship Id="rId11" Type="http://schemas.openxmlformats.org/officeDocument/2006/relationships/image" Target="../media/image3.png"/><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6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64.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image" Target="../media/image90.gi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32.xml"/><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7.bin"/><Relationship Id="rId5" Type="http://schemas.openxmlformats.org/officeDocument/2006/relationships/image" Target="../media/image7.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8.bin"/><Relationship Id="rId3" Type="http://schemas.openxmlformats.org/officeDocument/2006/relationships/image" Target="../media/image3.png"/><Relationship Id="rId7" Type="http://schemas.openxmlformats.org/officeDocument/2006/relationships/oleObject" Target="../embeddings/oleObject72.bin"/><Relationship Id="rId12"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1.bin"/><Relationship Id="rId11" Type="http://schemas.openxmlformats.org/officeDocument/2006/relationships/oleObject" Target="../embeddings/oleObject76.bin"/><Relationship Id="rId5" Type="http://schemas.openxmlformats.org/officeDocument/2006/relationships/oleObject" Target="../embeddings/oleObject70.bin"/><Relationship Id="rId15" Type="http://schemas.openxmlformats.org/officeDocument/2006/relationships/oleObject" Target="../embeddings/oleObject80.bin"/><Relationship Id="rId10" Type="http://schemas.openxmlformats.org/officeDocument/2006/relationships/oleObject" Target="../embeddings/oleObject75.bin"/><Relationship Id="rId4" Type="http://schemas.openxmlformats.org/officeDocument/2006/relationships/image" Target="../media/image7.png"/><Relationship Id="rId9" Type="http://schemas.openxmlformats.org/officeDocument/2006/relationships/oleObject" Target="../embeddings/oleObject74.bin"/><Relationship Id="rId14" Type="http://schemas.openxmlformats.org/officeDocument/2006/relationships/oleObject" Target="../embeddings/oleObject79.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oleObject" Target="../embeddings/oleObject89.bin"/><Relationship Id="rId3" Type="http://schemas.openxmlformats.org/officeDocument/2006/relationships/image" Target="../media/image3.png"/><Relationship Id="rId7" Type="http://schemas.openxmlformats.org/officeDocument/2006/relationships/oleObject" Target="../embeddings/oleObject83.bin"/><Relationship Id="rId12"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2.bin"/><Relationship Id="rId11" Type="http://schemas.openxmlformats.org/officeDocument/2006/relationships/oleObject" Target="../embeddings/oleObject87.bin"/><Relationship Id="rId5" Type="http://schemas.openxmlformats.org/officeDocument/2006/relationships/oleObject" Target="../embeddings/oleObject81.bin"/><Relationship Id="rId10" Type="http://schemas.openxmlformats.org/officeDocument/2006/relationships/oleObject" Target="../embeddings/oleObject86.bin"/><Relationship Id="rId4" Type="http://schemas.openxmlformats.org/officeDocument/2006/relationships/image" Target="../media/image7.png"/><Relationship Id="rId9" Type="http://schemas.openxmlformats.org/officeDocument/2006/relationships/oleObject" Target="../embeddings/oleObject85.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5.xml"/><Relationship Id="rId1" Type="http://schemas.openxmlformats.org/officeDocument/2006/relationships/vmlDrawing" Target="../drawings/vmlDrawing24.v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oleObject" Target="../embeddings/oleObject91.bin"/></Relationships>
</file>

<file path=ppt/slides/_rels/slide69.xml.rels><?xml version="1.0" encoding="UTF-8" standalone="yes"?>
<Relationships xmlns="http://schemas.openxmlformats.org/package/2006/relationships"><Relationship Id="rId8" Type="http://schemas.openxmlformats.org/officeDocument/2006/relationships/image" Target="../media/image118.jpeg"/><Relationship Id="rId3" Type="http://schemas.openxmlformats.org/officeDocument/2006/relationships/oleObject" Target="../embeddings/oleObject92.bin"/><Relationship Id="rId7" Type="http://schemas.openxmlformats.org/officeDocument/2006/relationships/image" Target="../media/image117.jpeg"/><Relationship Id="rId2" Type="http://schemas.openxmlformats.org/officeDocument/2006/relationships/slideLayout" Target="../slideLayouts/slideLayout15.xml"/><Relationship Id="rId1" Type="http://schemas.openxmlformats.org/officeDocument/2006/relationships/vmlDrawing" Target="../drawings/vmlDrawing25.vml"/><Relationship Id="rId6" Type="http://schemas.openxmlformats.org/officeDocument/2006/relationships/image" Target="../media/image116.jpe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3.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034" name="Line 5"/>
          <p:cNvSpPr>
            <a:spLocks noChangeShapeType="1"/>
          </p:cNvSpPr>
          <p:nvPr/>
        </p:nvSpPr>
        <p:spPr bwMode="auto">
          <a:xfrm>
            <a:off x="1227138" y="3657600"/>
            <a:ext cx="7916862"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4035" name="Line 5"/>
          <p:cNvSpPr>
            <a:spLocks noChangeShapeType="1"/>
          </p:cNvSpPr>
          <p:nvPr/>
        </p:nvSpPr>
        <p:spPr bwMode="auto">
          <a:xfrm>
            <a:off x="0" y="28194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4036" name="TextBox 4"/>
          <p:cNvSpPr txBox="1">
            <a:spLocks noChangeArrowheads="1"/>
          </p:cNvSpPr>
          <p:nvPr/>
        </p:nvSpPr>
        <p:spPr bwMode="auto">
          <a:xfrm>
            <a:off x="2292350" y="2819400"/>
            <a:ext cx="4489450" cy="2986088"/>
          </a:xfrm>
          <a:prstGeom prst="rect">
            <a:avLst/>
          </a:prstGeom>
          <a:noFill/>
          <a:ln w="9525">
            <a:noFill/>
            <a:miter lim="800000"/>
            <a:headEnd/>
            <a:tailEnd/>
          </a:ln>
        </p:spPr>
        <p:txBody>
          <a:bodyPr wrap="none">
            <a:spAutoFit/>
          </a:bodyPr>
          <a:lstStyle/>
          <a:p>
            <a:pPr algn="ctr"/>
            <a:r>
              <a:rPr lang="zh-CN" altLang="zh-CN" sz="4800" b="1">
                <a:solidFill>
                  <a:srgbClr val="333300"/>
                </a:solidFill>
                <a:latin typeface="Times New Roman" pitchFamily="18" charset="0"/>
                <a:ea typeface="楷体" pitchFamily="49" charset="-122"/>
              </a:rPr>
              <a:t>计算物理学</a:t>
            </a:r>
            <a:endParaRPr lang="en-US" altLang="zh-CN" sz="4800" b="1">
              <a:solidFill>
                <a:srgbClr val="333300"/>
              </a:solidFill>
              <a:latin typeface="Times New Roman" pitchFamily="18" charset="0"/>
              <a:ea typeface="楷体" pitchFamily="49" charset="-122"/>
            </a:endParaRPr>
          </a:p>
          <a:p>
            <a:pPr algn="ctr"/>
            <a:endParaRPr lang="en-US" altLang="zh-CN" sz="2800">
              <a:solidFill>
                <a:srgbClr val="333300"/>
              </a:solidFill>
              <a:latin typeface="Times New Roman" pitchFamily="18" charset="0"/>
              <a:ea typeface="楷体" pitchFamily="49" charset="-122"/>
            </a:endParaRPr>
          </a:p>
          <a:p>
            <a:pPr algn="ctr"/>
            <a:r>
              <a:rPr lang="zh-CN" altLang="en-US" sz="2800">
                <a:solidFill>
                  <a:srgbClr val="333300"/>
                </a:solidFill>
                <a:latin typeface="Times New Roman" pitchFamily="18" charset="0"/>
                <a:ea typeface="楷体" pitchFamily="49" charset="-122"/>
              </a:rPr>
              <a:t>刘晓洁</a:t>
            </a:r>
            <a:r>
              <a:rPr lang="en-US" altLang="zh-CN" sz="2800">
                <a:solidFill>
                  <a:srgbClr val="333300"/>
                </a:solidFill>
                <a:latin typeface="Times New Roman" pitchFamily="18" charset="0"/>
                <a:ea typeface="楷体" pitchFamily="49" charset="-122"/>
              </a:rPr>
              <a:t/>
            </a:r>
            <a:br>
              <a:rPr lang="en-US" altLang="zh-CN" sz="2800">
                <a:solidFill>
                  <a:srgbClr val="333300"/>
                </a:solidFill>
                <a:latin typeface="Times New Roman" pitchFamily="18" charset="0"/>
                <a:ea typeface="楷体" pitchFamily="49" charset="-122"/>
              </a:rPr>
            </a:br>
            <a:r>
              <a:rPr lang="zh-CN" altLang="en-US" sz="2800">
                <a:solidFill>
                  <a:srgbClr val="333300"/>
                </a:solidFill>
                <a:latin typeface="Times New Roman" pitchFamily="18" charset="0"/>
                <a:ea typeface="楷体" pitchFamily="49" charset="-122"/>
              </a:rPr>
              <a:t>量子科学中心</a:t>
            </a:r>
            <a:r>
              <a:rPr lang="en-US" altLang="zh-CN" sz="2800">
                <a:solidFill>
                  <a:srgbClr val="333300"/>
                </a:solidFill>
                <a:latin typeface="Times New Roman" pitchFamily="18" charset="0"/>
                <a:ea typeface="楷体" pitchFamily="49" charset="-122"/>
              </a:rPr>
              <a:t/>
            </a:r>
            <a:br>
              <a:rPr lang="en-US" altLang="zh-CN" sz="2800">
                <a:solidFill>
                  <a:srgbClr val="333300"/>
                </a:solidFill>
                <a:latin typeface="Times New Roman" pitchFamily="18" charset="0"/>
                <a:ea typeface="楷体" pitchFamily="49" charset="-122"/>
              </a:rPr>
            </a:br>
            <a:r>
              <a:rPr lang="en-US" altLang="zh-CN" sz="2800">
                <a:solidFill>
                  <a:srgbClr val="333300"/>
                </a:solidFill>
                <a:latin typeface="Times New Roman" pitchFamily="18" charset="0"/>
                <a:ea typeface="楷体" pitchFamily="49" charset="-122"/>
              </a:rPr>
              <a:t>Phone:</a:t>
            </a:r>
            <a:r>
              <a:rPr lang="zh-CN" altLang="en-US" sz="2800">
                <a:solidFill>
                  <a:srgbClr val="333300"/>
                </a:solidFill>
                <a:latin typeface="Times New Roman" pitchFamily="18" charset="0"/>
                <a:ea typeface="楷体" pitchFamily="49" charset="-122"/>
              </a:rPr>
              <a:t> </a:t>
            </a:r>
            <a:r>
              <a:rPr lang="en-US" altLang="zh-CN" sz="2800">
                <a:solidFill>
                  <a:srgbClr val="333300"/>
                </a:solidFill>
                <a:latin typeface="Times New Roman" pitchFamily="18" charset="0"/>
                <a:ea typeface="楷体" pitchFamily="49" charset="-122"/>
              </a:rPr>
              <a:t>13756174984</a:t>
            </a:r>
            <a:br>
              <a:rPr lang="en-US" altLang="zh-CN" sz="2800">
                <a:solidFill>
                  <a:srgbClr val="333300"/>
                </a:solidFill>
                <a:latin typeface="Times New Roman" pitchFamily="18" charset="0"/>
                <a:ea typeface="楷体" pitchFamily="49" charset="-122"/>
              </a:rPr>
            </a:br>
            <a:r>
              <a:rPr lang="en-US" altLang="zh-CN" sz="2800">
                <a:solidFill>
                  <a:srgbClr val="333300"/>
                </a:solidFill>
                <a:latin typeface="Times New Roman" pitchFamily="18" charset="0"/>
                <a:ea typeface="楷体" pitchFamily="49" charset="-122"/>
              </a:rPr>
              <a:t>Email: liuxj100@nenu.edu.cn</a:t>
            </a:r>
            <a:endParaRPr lang="zh-CN" alt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16" descr="000802e406ec091e1b2b02"/>
          <p:cNvPicPr>
            <a:picLocks noChangeAspect="1" noChangeArrowheads="1"/>
          </p:cNvPicPr>
          <p:nvPr/>
        </p:nvPicPr>
        <p:blipFill>
          <a:blip r:embed="rId3" cstate="print"/>
          <a:srcRect/>
          <a:stretch>
            <a:fillRect/>
          </a:stretch>
        </p:blipFill>
        <p:spPr bwMode="auto">
          <a:xfrm>
            <a:off x="539750" y="1987550"/>
            <a:ext cx="3276600" cy="4032250"/>
          </a:xfrm>
          <a:prstGeom prst="rect">
            <a:avLst/>
          </a:prstGeom>
          <a:noFill/>
          <a:ln w="9525">
            <a:noFill/>
            <a:miter lim="800000"/>
            <a:headEnd/>
            <a:tailEnd/>
          </a:ln>
        </p:spPr>
      </p:pic>
      <p:sp>
        <p:nvSpPr>
          <p:cNvPr id="53251" name="Text Box 17"/>
          <p:cNvSpPr txBox="1">
            <a:spLocks noChangeArrowheads="1"/>
          </p:cNvSpPr>
          <p:nvPr/>
        </p:nvSpPr>
        <p:spPr bwMode="auto">
          <a:xfrm>
            <a:off x="3995738" y="2360613"/>
            <a:ext cx="4995862" cy="3049587"/>
          </a:xfrm>
          <a:prstGeom prst="rect">
            <a:avLst/>
          </a:prstGeom>
          <a:noFill/>
          <a:ln w="63500">
            <a:noFill/>
            <a:miter lim="800000"/>
            <a:headEnd/>
            <a:tailEnd type="none" w="lg" len="lg"/>
          </a:ln>
        </p:spPr>
        <p:txBody>
          <a:bodyPr lIns="90000" tIns="46800" rIns="90000" bIns="46800">
            <a:spAutoFit/>
          </a:bodyPr>
          <a:lstStyle/>
          <a:p>
            <a:pPr algn="just">
              <a:buClr>
                <a:srgbClr val="FF3300"/>
              </a:buClr>
            </a:pPr>
            <a:r>
              <a:rPr lang="zh-CN" altLang="en-US" sz="2400">
                <a:solidFill>
                  <a:srgbClr val="333300"/>
                </a:solidFill>
                <a:latin typeface="Times New Roman" pitchFamily="18" charset="0"/>
                <a:ea typeface="楷体" pitchFamily="49" charset="-122"/>
              </a:rPr>
              <a:t>世界上第一台电子计算机“埃尼阿克”</a:t>
            </a:r>
            <a:r>
              <a:rPr lang="en-US" altLang="zh-CN" sz="2400">
                <a:solidFill>
                  <a:srgbClr val="333300"/>
                </a:solidFill>
                <a:latin typeface="Times New Roman" pitchFamily="18" charset="0"/>
                <a:ea typeface="楷体" pitchFamily="49" charset="-122"/>
              </a:rPr>
              <a:t>(ENIAC)</a:t>
            </a:r>
            <a:r>
              <a:rPr lang="zh-CN" altLang="en-US" sz="2400">
                <a:solidFill>
                  <a:srgbClr val="333300"/>
                </a:solidFill>
                <a:latin typeface="Times New Roman" pitchFamily="18" charset="0"/>
                <a:ea typeface="楷体" pitchFamily="49" charset="-122"/>
              </a:rPr>
              <a:t>。</a:t>
            </a:r>
            <a:r>
              <a:rPr lang="en-US" altLang="zh-CN" sz="2400">
                <a:solidFill>
                  <a:srgbClr val="333300"/>
                </a:solidFill>
                <a:latin typeface="Times New Roman" pitchFamily="18" charset="0"/>
                <a:ea typeface="楷体" pitchFamily="49" charset="-122"/>
              </a:rPr>
              <a:t>1946</a:t>
            </a:r>
            <a:r>
              <a:rPr lang="zh-CN" altLang="en-US" sz="2400">
                <a:solidFill>
                  <a:srgbClr val="333300"/>
                </a:solidFill>
                <a:latin typeface="Times New Roman" pitchFamily="18" charset="0"/>
                <a:ea typeface="楷体" pitchFamily="49" charset="-122"/>
              </a:rPr>
              <a:t>年</a:t>
            </a:r>
            <a:r>
              <a:rPr lang="en-US" altLang="zh-CN" sz="2400">
                <a:solidFill>
                  <a:srgbClr val="333300"/>
                </a:solidFill>
                <a:latin typeface="Times New Roman" pitchFamily="18" charset="0"/>
                <a:ea typeface="楷体" pitchFamily="49" charset="-122"/>
              </a:rPr>
              <a:t>2</a:t>
            </a:r>
            <a:r>
              <a:rPr lang="zh-CN" altLang="en-US" sz="2400">
                <a:solidFill>
                  <a:srgbClr val="333300"/>
                </a:solidFill>
                <a:latin typeface="Times New Roman" pitchFamily="18" charset="0"/>
                <a:ea typeface="楷体" pitchFamily="49" charset="-122"/>
              </a:rPr>
              <a:t>月</a:t>
            </a:r>
            <a:r>
              <a:rPr lang="en-US" altLang="zh-CN" sz="2400">
                <a:solidFill>
                  <a:srgbClr val="333300"/>
                </a:solidFill>
                <a:latin typeface="Times New Roman" pitchFamily="18" charset="0"/>
                <a:ea typeface="楷体" pitchFamily="49" charset="-122"/>
              </a:rPr>
              <a:t>14</a:t>
            </a:r>
            <a:r>
              <a:rPr lang="zh-CN" altLang="en-US" sz="2400">
                <a:solidFill>
                  <a:srgbClr val="333300"/>
                </a:solidFill>
                <a:latin typeface="Times New Roman" pitchFamily="18" charset="0"/>
                <a:ea typeface="楷体" pitchFamily="49" charset="-122"/>
              </a:rPr>
              <a:t>日</a:t>
            </a:r>
            <a:r>
              <a:rPr lang="en-US" altLang="zh-CN" sz="2400">
                <a:solidFill>
                  <a:srgbClr val="333300"/>
                </a:solidFill>
                <a:latin typeface="Times New Roman" pitchFamily="18" charset="0"/>
                <a:ea typeface="楷体" pitchFamily="49" charset="-122"/>
              </a:rPr>
              <a:t>,</a:t>
            </a:r>
            <a:r>
              <a:rPr lang="zh-CN" altLang="en-US" sz="2400">
                <a:solidFill>
                  <a:srgbClr val="333300"/>
                </a:solidFill>
                <a:latin typeface="Times New Roman" pitchFamily="18" charset="0"/>
                <a:ea typeface="楷体" pitchFamily="49" charset="-122"/>
              </a:rPr>
              <a:t>美国宾夕法尼亚大学，耗资</a:t>
            </a:r>
            <a:r>
              <a:rPr lang="en-US" altLang="zh-CN" sz="2400">
                <a:solidFill>
                  <a:srgbClr val="333300"/>
                </a:solidFill>
                <a:latin typeface="Times New Roman" pitchFamily="18" charset="0"/>
                <a:ea typeface="楷体" pitchFamily="49" charset="-122"/>
              </a:rPr>
              <a:t>48</a:t>
            </a:r>
            <a:r>
              <a:rPr lang="zh-CN" altLang="en-US" sz="2400">
                <a:solidFill>
                  <a:srgbClr val="333300"/>
                </a:solidFill>
                <a:latin typeface="Times New Roman" pitchFamily="18" charset="0"/>
                <a:ea typeface="楷体" pitchFamily="49" charset="-122"/>
              </a:rPr>
              <a:t>万美元</a:t>
            </a:r>
            <a:r>
              <a:rPr lang="en-US" altLang="zh-CN" sz="2400">
                <a:solidFill>
                  <a:srgbClr val="333300"/>
                </a:solidFill>
                <a:latin typeface="Times New Roman" pitchFamily="18" charset="0"/>
                <a:ea typeface="楷体" pitchFamily="49" charset="-122"/>
              </a:rPr>
              <a:t>, </a:t>
            </a:r>
            <a:r>
              <a:rPr lang="zh-CN" altLang="en-US" sz="2400">
                <a:solidFill>
                  <a:srgbClr val="333300"/>
                </a:solidFill>
                <a:latin typeface="Times New Roman" pitchFamily="18" charset="0"/>
                <a:ea typeface="楷体" pitchFamily="49" charset="-122"/>
              </a:rPr>
              <a:t>占地面积</a:t>
            </a:r>
            <a:r>
              <a:rPr lang="en-US" altLang="zh-CN" sz="2400">
                <a:solidFill>
                  <a:srgbClr val="333300"/>
                </a:solidFill>
                <a:latin typeface="Times New Roman" pitchFamily="18" charset="0"/>
                <a:ea typeface="楷体" pitchFamily="49" charset="-122"/>
              </a:rPr>
              <a:t>170</a:t>
            </a:r>
            <a:r>
              <a:rPr lang="zh-CN" altLang="en-US" sz="2400">
                <a:solidFill>
                  <a:srgbClr val="333300"/>
                </a:solidFill>
                <a:latin typeface="Times New Roman" pitchFamily="18" charset="0"/>
                <a:ea typeface="楷体" pitchFamily="49" charset="-122"/>
              </a:rPr>
              <a:t>平方米，</a:t>
            </a:r>
            <a:r>
              <a:rPr lang="en-US" altLang="zh-CN" sz="2400">
                <a:solidFill>
                  <a:srgbClr val="333300"/>
                </a:solidFill>
                <a:latin typeface="Times New Roman" pitchFamily="18" charset="0"/>
                <a:ea typeface="楷体" pitchFamily="49" charset="-122"/>
              </a:rPr>
              <a:t>18800</a:t>
            </a:r>
            <a:r>
              <a:rPr lang="zh-CN" altLang="en-US" sz="2400">
                <a:solidFill>
                  <a:srgbClr val="333300"/>
                </a:solidFill>
                <a:latin typeface="Times New Roman" pitchFamily="18" charset="0"/>
                <a:ea typeface="楷体" pitchFamily="49" charset="-122"/>
              </a:rPr>
              <a:t>只电子管，重</a:t>
            </a:r>
            <a:r>
              <a:rPr lang="en-US" altLang="zh-CN" sz="2400">
                <a:solidFill>
                  <a:srgbClr val="333300"/>
                </a:solidFill>
                <a:latin typeface="Times New Roman" pitchFamily="18" charset="0"/>
                <a:ea typeface="楷体" pitchFamily="49" charset="-122"/>
              </a:rPr>
              <a:t>30</a:t>
            </a:r>
            <a:r>
              <a:rPr lang="zh-CN" altLang="en-US" sz="2400">
                <a:solidFill>
                  <a:srgbClr val="333300"/>
                </a:solidFill>
                <a:latin typeface="Times New Roman" pitchFamily="18" charset="0"/>
                <a:ea typeface="楷体" pitchFamily="49" charset="-122"/>
              </a:rPr>
              <a:t>吨</a:t>
            </a:r>
            <a:r>
              <a:rPr lang="en-US" altLang="zh-CN" sz="2400">
                <a:solidFill>
                  <a:srgbClr val="333300"/>
                </a:solidFill>
                <a:latin typeface="Times New Roman" pitchFamily="18" charset="0"/>
                <a:ea typeface="楷体" pitchFamily="49" charset="-122"/>
              </a:rPr>
              <a:t>,</a:t>
            </a:r>
            <a:r>
              <a:rPr lang="zh-CN" altLang="en-US" sz="2400">
                <a:solidFill>
                  <a:srgbClr val="333300"/>
                </a:solidFill>
                <a:latin typeface="Times New Roman" pitchFamily="18" charset="0"/>
                <a:ea typeface="楷体" pitchFamily="49" charset="-122"/>
              </a:rPr>
              <a:t>耗电量</a:t>
            </a:r>
            <a:r>
              <a:rPr lang="en-US" altLang="zh-CN" sz="2400">
                <a:solidFill>
                  <a:srgbClr val="333300"/>
                </a:solidFill>
                <a:latin typeface="Times New Roman" pitchFamily="18" charset="0"/>
                <a:ea typeface="楷体" pitchFamily="49" charset="-122"/>
              </a:rPr>
              <a:t>174</a:t>
            </a:r>
            <a:r>
              <a:rPr lang="zh-CN" altLang="en-US" sz="2400">
                <a:solidFill>
                  <a:srgbClr val="333300"/>
                </a:solidFill>
                <a:latin typeface="Times New Roman" pitchFamily="18" charset="0"/>
                <a:ea typeface="楷体" pitchFamily="49" charset="-122"/>
              </a:rPr>
              <a:t>千瓦小时。</a:t>
            </a:r>
            <a:r>
              <a:rPr lang="en-US" altLang="zh-CN" sz="2400">
                <a:solidFill>
                  <a:srgbClr val="333300"/>
                </a:solidFill>
                <a:latin typeface="Times New Roman" pitchFamily="18" charset="0"/>
                <a:ea typeface="楷体" pitchFamily="49" charset="-122"/>
              </a:rPr>
              <a:t>1955</a:t>
            </a:r>
            <a:r>
              <a:rPr lang="zh-CN" altLang="en-US" sz="2400">
                <a:solidFill>
                  <a:srgbClr val="333300"/>
                </a:solidFill>
                <a:latin typeface="Times New Roman" pitchFamily="18" charset="0"/>
                <a:ea typeface="楷体" pitchFamily="49" charset="-122"/>
              </a:rPr>
              <a:t>年</a:t>
            </a:r>
            <a:r>
              <a:rPr lang="en-US" altLang="zh-CN" sz="2400">
                <a:solidFill>
                  <a:srgbClr val="333300"/>
                </a:solidFill>
                <a:latin typeface="Times New Roman" pitchFamily="18" charset="0"/>
                <a:ea typeface="楷体" pitchFamily="49" charset="-122"/>
              </a:rPr>
              <a:t>10</a:t>
            </a:r>
            <a:r>
              <a:rPr lang="zh-CN" altLang="en-US" sz="2400">
                <a:solidFill>
                  <a:srgbClr val="333300"/>
                </a:solidFill>
                <a:latin typeface="Times New Roman" pitchFamily="18" charset="0"/>
                <a:ea typeface="楷体" pitchFamily="49" charset="-122"/>
              </a:rPr>
              <a:t>月</a:t>
            </a:r>
            <a:r>
              <a:rPr lang="en-US" altLang="zh-CN" sz="2400">
                <a:solidFill>
                  <a:srgbClr val="333300"/>
                </a:solidFill>
                <a:latin typeface="Times New Roman" pitchFamily="18" charset="0"/>
                <a:ea typeface="楷体" pitchFamily="49" charset="-122"/>
              </a:rPr>
              <a:t>2</a:t>
            </a:r>
            <a:r>
              <a:rPr lang="zh-CN" altLang="en-US" sz="2400">
                <a:solidFill>
                  <a:srgbClr val="333300"/>
                </a:solidFill>
                <a:latin typeface="Times New Roman" pitchFamily="18" charset="0"/>
                <a:ea typeface="楷体" pitchFamily="49" charset="-122"/>
              </a:rPr>
              <a:t>日，“埃尼阿克”宣告“退役”后，被陈列在华盛顿的一家博物馆里。 </a:t>
            </a:r>
          </a:p>
        </p:txBody>
      </p:sp>
      <p:sp>
        <p:nvSpPr>
          <p:cNvPr id="53252"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3253"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3254"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计算物理的物质基础是计算机。</a:t>
            </a:r>
            <a:r>
              <a:rPr lang="zh-CN" altLang="en-US" sz="2800">
                <a:solidFill>
                  <a:srgbClr val="003366"/>
                </a:solidFill>
                <a:latin typeface="Times New Roman" pitchFamily="18" charset="0"/>
              </a:rPr>
              <a:t>  </a:t>
            </a:r>
            <a:endParaRPr lang="zh-CN" altLang="en-US" sz="2800">
              <a:solidFill>
                <a:srgbClr val="003366"/>
              </a:solidFill>
            </a:endParaRPr>
          </a:p>
        </p:txBody>
      </p:sp>
      <p:sp>
        <p:nvSpPr>
          <p:cNvPr id="7" name="灯片编号占位符 6"/>
          <p:cNvSpPr>
            <a:spLocks noGrp="1"/>
          </p:cNvSpPr>
          <p:nvPr>
            <p:ph type="sldNum" sz="quarter" idx="12"/>
          </p:nvPr>
        </p:nvSpPr>
        <p:spPr/>
        <p:txBody>
          <a:bodyPr/>
          <a:lstStyle/>
          <a:p>
            <a:pPr>
              <a:defRPr/>
            </a:pPr>
            <a:fld id="{65D0E8EA-9E9B-44BB-AE85-52B65F950122}" type="slidenum">
              <a:rPr lang="zh-CN" altLang="zh-CN"/>
              <a:pPr>
                <a:defRPr/>
              </a:pPr>
              <a:t>10</a:t>
            </a:fld>
            <a:endParaRPr lang="zh-CN"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274" name="Picture 3" descr="maniac"/>
          <p:cNvPicPr>
            <a:picLocks noChangeAspect="1" noChangeArrowheads="1"/>
          </p:cNvPicPr>
          <p:nvPr/>
        </p:nvPicPr>
        <p:blipFill>
          <a:blip r:embed="rId3" cstate="print"/>
          <a:srcRect/>
          <a:stretch>
            <a:fillRect/>
          </a:stretch>
        </p:blipFill>
        <p:spPr bwMode="auto">
          <a:xfrm>
            <a:off x="395288" y="2514600"/>
            <a:ext cx="3898900" cy="3657600"/>
          </a:xfrm>
          <a:prstGeom prst="rect">
            <a:avLst/>
          </a:prstGeom>
          <a:noFill/>
          <a:ln w="9525">
            <a:noFill/>
            <a:miter lim="800000"/>
            <a:headEnd/>
            <a:tailEnd/>
          </a:ln>
        </p:spPr>
      </p:pic>
      <p:sp>
        <p:nvSpPr>
          <p:cNvPr id="54275" name="Text Box 4"/>
          <p:cNvSpPr txBox="1">
            <a:spLocks noChangeArrowheads="1"/>
          </p:cNvSpPr>
          <p:nvPr/>
        </p:nvSpPr>
        <p:spPr bwMode="auto">
          <a:xfrm>
            <a:off x="4572000" y="2641600"/>
            <a:ext cx="4319588" cy="1016000"/>
          </a:xfrm>
          <a:prstGeom prst="rect">
            <a:avLst/>
          </a:prstGeom>
          <a:noFill/>
          <a:ln w="9525">
            <a:noFill/>
            <a:miter lim="800000"/>
            <a:headEnd/>
            <a:tailEnd/>
          </a:ln>
        </p:spPr>
        <p:txBody>
          <a:bodyPr>
            <a:spAutoFit/>
          </a:bodyPr>
          <a:lstStyle/>
          <a:p>
            <a:pPr algn="just">
              <a:spcBef>
                <a:spcPct val="50000"/>
              </a:spcBef>
            </a:pPr>
            <a:r>
              <a:rPr lang="en-US" altLang="zh-CN" sz="2000">
                <a:solidFill>
                  <a:srgbClr val="333300"/>
                </a:solidFill>
                <a:latin typeface="Times New Roman" pitchFamily="18" charset="0"/>
                <a:cs typeface="Times New Roman" pitchFamily="18" charset="0"/>
              </a:rPr>
              <a:t>Seated is </a:t>
            </a:r>
            <a:r>
              <a:rPr lang="en-US" altLang="zh-CN" sz="2000" b="1">
                <a:solidFill>
                  <a:srgbClr val="333300"/>
                </a:solidFill>
                <a:latin typeface="Times New Roman" pitchFamily="18" charset="0"/>
                <a:cs typeface="Times New Roman" pitchFamily="18" charset="0"/>
              </a:rPr>
              <a:t>Nick Metropolis</a:t>
            </a:r>
            <a:r>
              <a:rPr lang="en-US" altLang="zh-CN" sz="2000">
                <a:solidFill>
                  <a:srgbClr val="333300"/>
                </a:solidFill>
                <a:latin typeface="Times New Roman" pitchFamily="18" charset="0"/>
                <a:cs typeface="Times New Roman" pitchFamily="18" charset="0"/>
              </a:rPr>
              <a:t>, the background is the MANIAC vacuum tube computer.</a:t>
            </a:r>
          </a:p>
        </p:txBody>
      </p:sp>
      <p:sp>
        <p:nvSpPr>
          <p:cNvPr id="54276" name="Text Box 5"/>
          <p:cNvSpPr txBox="1">
            <a:spLocks noChangeArrowheads="1"/>
          </p:cNvSpPr>
          <p:nvPr/>
        </p:nvSpPr>
        <p:spPr bwMode="auto">
          <a:xfrm>
            <a:off x="4595813" y="4311650"/>
            <a:ext cx="4319587" cy="1631950"/>
          </a:xfrm>
          <a:prstGeom prst="rect">
            <a:avLst/>
          </a:prstGeom>
          <a:noFill/>
          <a:ln w="9525">
            <a:noFill/>
            <a:miter lim="800000"/>
            <a:headEnd/>
            <a:tailEnd/>
          </a:ln>
        </p:spPr>
        <p:txBody>
          <a:bodyPr>
            <a:spAutoFit/>
          </a:bodyPr>
          <a:lstStyle/>
          <a:p>
            <a:pPr algn="just"/>
            <a:r>
              <a:rPr lang="en-US" altLang="zh-CN" sz="2000">
                <a:solidFill>
                  <a:srgbClr val="333300"/>
                </a:solidFill>
                <a:latin typeface="Times New Roman" pitchFamily="18" charset="0"/>
                <a:cs typeface="Times New Roman" pitchFamily="18" charset="0"/>
              </a:rPr>
              <a:t>MANIAC was a computer built at the Los Alamos Scientific Laboratory in the late 1940's and early 1950's. It's mostly remembered today for its use in the development of the hydrogen bomb.</a:t>
            </a:r>
            <a:endParaRPr lang="zh-CN" altLang="en-US" sz="2000">
              <a:solidFill>
                <a:srgbClr val="333300"/>
              </a:solidFill>
              <a:latin typeface="Times New Roman" pitchFamily="18" charset="0"/>
              <a:cs typeface="Times New Roman" pitchFamily="18" charset="0"/>
            </a:endParaRPr>
          </a:p>
        </p:txBody>
      </p:sp>
      <p:sp>
        <p:nvSpPr>
          <p:cNvPr id="574470" name="Text Box 6"/>
          <p:cNvSpPr txBox="1">
            <a:spLocks noChangeArrowheads="1"/>
          </p:cNvSpPr>
          <p:nvPr/>
        </p:nvSpPr>
        <p:spPr bwMode="auto">
          <a:xfrm>
            <a:off x="468313" y="1568450"/>
            <a:ext cx="8243887" cy="830263"/>
          </a:xfrm>
          <a:prstGeom prst="rect">
            <a:avLst/>
          </a:prstGeom>
          <a:noFill/>
          <a:ln w="9525">
            <a:noFill/>
            <a:miter lim="800000"/>
            <a:headEnd/>
            <a:tailEnd/>
          </a:ln>
          <a:effectLst/>
        </p:spPr>
        <p:txBody>
          <a:bodyPr>
            <a:spAutoFit/>
          </a:bodyPr>
          <a:lstStyle/>
          <a:p>
            <a:pPr>
              <a:spcBef>
                <a:spcPct val="50000"/>
              </a:spcBef>
              <a:defRPr/>
            </a:pPr>
            <a:r>
              <a:rPr lang="en-US" altLang="zh-CN" sz="2400" b="1" dirty="0">
                <a:solidFill>
                  <a:srgbClr val="003366"/>
                </a:solidFill>
                <a:latin typeface="Times New Roman" pitchFamily="18" charset="0"/>
                <a:cs typeface="Times New Roman" pitchFamily="18" charset="0"/>
              </a:rPr>
              <a:t>MANIAC</a:t>
            </a:r>
            <a:r>
              <a:rPr lang="en-US" altLang="zh-CN" sz="2400" dirty="0">
                <a:solidFill>
                  <a:srgbClr val="003366"/>
                </a:solidFill>
                <a:latin typeface="Times New Roman" pitchFamily="18" charset="0"/>
                <a:cs typeface="Times New Roman" pitchFamily="18" charset="0"/>
              </a:rPr>
              <a:t>:</a:t>
            </a:r>
            <a:r>
              <a:rPr lang="en-US" altLang="zh-CN" sz="2400" dirty="0">
                <a:solidFill>
                  <a:srgbClr val="333300"/>
                </a:solidFill>
                <a:latin typeface="Times New Roman" pitchFamily="18" charset="0"/>
                <a:cs typeface="Times New Roman" pitchFamily="18" charset="0"/>
              </a:rPr>
              <a:t>  </a:t>
            </a:r>
            <a:r>
              <a:rPr lang="en-US" altLang="zh-CN" sz="2400" dirty="0">
                <a:solidFill>
                  <a:srgbClr val="333300"/>
                </a:solidFill>
                <a:effectLst>
                  <a:outerShdw blurRad="38100" dist="38100" dir="2700000" algn="tl">
                    <a:srgbClr val="C0C0C0"/>
                  </a:outerShdw>
                </a:effectLst>
                <a:latin typeface="Times New Roman" pitchFamily="18" charset="0"/>
                <a:cs typeface="Times New Roman" pitchFamily="18" charset="0"/>
              </a:rPr>
              <a:t> </a:t>
            </a:r>
            <a:r>
              <a:rPr lang="en-US" altLang="zh-CN" sz="2400" b="1" dirty="0">
                <a:solidFill>
                  <a:srgbClr val="333300"/>
                </a:solidFill>
                <a:latin typeface="Times New Roman" pitchFamily="18" charset="0"/>
                <a:cs typeface="Times New Roman" pitchFamily="18" charset="0"/>
              </a:rPr>
              <a:t>M</a:t>
            </a:r>
            <a:r>
              <a:rPr lang="en-US" altLang="zh-CN" sz="2400" dirty="0">
                <a:solidFill>
                  <a:srgbClr val="333300"/>
                </a:solidFill>
                <a:latin typeface="Times New Roman" pitchFamily="18" charset="0"/>
                <a:cs typeface="Times New Roman" pitchFamily="18" charset="0"/>
              </a:rPr>
              <a:t>athematical </a:t>
            </a:r>
            <a:r>
              <a:rPr lang="en-US" altLang="zh-CN" sz="2400" b="1" dirty="0">
                <a:solidFill>
                  <a:srgbClr val="333300"/>
                </a:solidFill>
                <a:latin typeface="Times New Roman" pitchFamily="18" charset="0"/>
                <a:cs typeface="Times New Roman" pitchFamily="18" charset="0"/>
              </a:rPr>
              <a:t>A</a:t>
            </a:r>
            <a:r>
              <a:rPr lang="en-US" altLang="zh-CN" sz="2400" dirty="0">
                <a:solidFill>
                  <a:srgbClr val="333300"/>
                </a:solidFill>
                <a:latin typeface="Times New Roman" pitchFamily="18" charset="0"/>
                <a:cs typeface="Times New Roman" pitchFamily="18" charset="0"/>
              </a:rPr>
              <a:t>nalyzer, </a:t>
            </a:r>
            <a:r>
              <a:rPr lang="en-US" altLang="zh-CN" sz="2400" b="1" dirty="0">
                <a:solidFill>
                  <a:srgbClr val="333300"/>
                </a:solidFill>
                <a:latin typeface="Times New Roman" pitchFamily="18" charset="0"/>
                <a:cs typeface="Times New Roman" pitchFamily="18" charset="0"/>
              </a:rPr>
              <a:t>N</a:t>
            </a:r>
            <a:r>
              <a:rPr lang="en-US" altLang="zh-CN" sz="2400" dirty="0">
                <a:solidFill>
                  <a:srgbClr val="333300"/>
                </a:solidFill>
                <a:latin typeface="Times New Roman" pitchFamily="18" charset="0"/>
                <a:cs typeface="Times New Roman" pitchFamily="18" charset="0"/>
              </a:rPr>
              <a:t>umerator, </a:t>
            </a:r>
            <a:r>
              <a:rPr lang="en-US" altLang="zh-CN" sz="2400" b="1" dirty="0">
                <a:solidFill>
                  <a:srgbClr val="333300"/>
                </a:solidFill>
                <a:latin typeface="Times New Roman" pitchFamily="18" charset="0"/>
                <a:cs typeface="Times New Roman" pitchFamily="18" charset="0"/>
              </a:rPr>
              <a:t>I</a:t>
            </a:r>
            <a:r>
              <a:rPr lang="en-US" altLang="zh-CN" sz="2400" dirty="0">
                <a:solidFill>
                  <a:srgbClr val="333300"/>
                </a:solidFill>
                <a:latin typeface="Times New Roman" pitchFamily="18" charset="0"/>
                <a:cs typeface="Times New Roman" pitchFamily="18" charset="0"/>
              </a:rPr>
              <a:t>ntegrator, and </a:t>
            </a:r>
            <a:r>
              <a:rPr lang="en-US" altLang="zh-CN" sz="2400" b="1" dirty="0">
                <a:solidFill>
                  <a:srgbClr val="333300"/>
                </a:solidFill>
                <a:latin typeface="Times New Roman" pitchFamily="18" charset="0"/>
                <a:cs typeface="Times New Roman" pitchFamily="18" charset="0"/>
              </a:rPr>
              <a:t>C</a:t>
            </a:r>
            <a:r>
              <a:rPr lang="en-US" altLang="zh-CN" sz="2400" dirty="0">
                <a:solidFill>
                  <a:srgbClr val="333300"/>
                </a:solidFill>
                <a:latin typeface="Times New Roman" pitchFamily="18" charset="0"/>
                <a:cs typeface="Times New Roman" pitchFamily="18" charset="0"/>
              </a:rPr>
              <a:t>omputer</a:t>
            </a:r>
          </a:p>
        </p:txBody>
      </p:sp>
      <p:sp>
        <p:nvSpPr>
          <p:cNvPr id="5427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4279" name="矩形 9"/>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4280" name="矩形 10"/>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计算物理的物质基础是计算机。</a:t>
            </a:r>
            <a:r>
              <a:rPr lang="zh-CN" altLang="en-US" sz="2800">
                <a:solidFill>
                  <a:srgbClr val="003366"/>
                </a:solidFill>
                <a:latin typeface="Times New Roman" pitchFamily="18" charset="0"/>
              </a:rPr>
              <a:t>  </a:t>
            </a:r>
            <a:endParaRPr lang="zh-CN" altLang="en-US" sz="2800">
              <a:solidFill>
                <a:srgbClr val="003366"/>
              </a:solidFill>
            </a:endParaRPr>
          </a:p>
        </p:txBody>
      </p:sp>
      <p:sp>
        <p:nvSpPr>
          <p:cNvPr id="9" name="灯片编号占位符 8"/>
          <p:cNvSpPr>
            <a:spLocks noGrp="1"/>
          </p:cNvSpPr>
          <p:nvPr>
            <p:ph type="sldNum" sz="quarter" idx="12"/>
          </p:nvPr>
        </p:nvSpPr>
        <p:spPr/>
        <p:txBody>
          <a:bodyPr/>
          <a:lstStyle/>
          <a:p>
            <a:pPr>
              <a:defRPr/>
            </a:pPr>
            <a:fld id="{9E12A288-96C7-4512-A92D-A80F2FEE0BC2}" type="slidenum">
              <a:rPr lang="zh-CN" altLang="zh-CN" smtClean="0">
                <a:solidFill>
                  <a:schemeClr val="bg1">
                    <a:lumMod val="50000"/>
                  </a:schemeClr>
                </a:solidFill>
              </a:rPr>
              <a:pPr>
                <a:defRPr/>
              </a:pPr>
              <a:t>11</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5299"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5300"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核武器研制是计算物理发展动力。</a:t>
            </a:r>
            <a:endParaRPr lang="zh-CN" altLang="en-US" sz="2800">
              <a:solidFill>
                <a:srgbClr val="003366"/>
              </a:solidFill>
            </a:endParaRPr>
          </a:p>
        </p:txBody>
      </p:sp>
      <p:sp>
        <p:nvSpPr>
          <p:cNvPr id="57350" name="矩形 7"/>
          <p:cNvSpPr>
            <a:spLocks noChangeArrowheads="1"/>
          </p:cNvSpPr>
          <p:nvPr/>
        </p:nvSpPr>
        <p:spPr bwMode="auto">
          <a:xfrm>
            <a:off x="468313" y="1905000"/>
            <a:ext cx="8243887" cy="4094163"/>
          </a:xfrm>
          <a:prstGeom prst="rect">
            <a:avLst/>
          </a:prstGeom>
          <a:noFill/>
          <a:ln w="9525">
            <a:noFill/>
            <a:miter lim="800000"/>
            <a:headEnd/>
            <a:tailEnd/>
          </a:ln>
        </p:spPr>
        <p:txBody>
          <a:bodyPr>
            <a:spAutoFit/>
          </a:bodyPr>
          <a:lstStyle/>
          <a:p>
            <a:pPr>
              <a:defRPr/>
            </a:pPr>
            <a:r>
              <a:rPr lang="zh-CN" altLang="en-US" sz="2400" dirty="0">
                <a:solidFill>
                  <a:srgbClr val="333300"/>
                </a:solidFill>
                <a:latin typeface="Times New Roman" pitchFamily="18" charset="0"/>
                <a:ea typeface="楷体" pitchFamily="49" charset="-122"/>
              </a:rPr>
              <a:t>    美国从1942年8月13日开始</a:t>
            </a:r>
            <a:r>
              <a:rPr lang="zh-CN" altLang="en-US" sz="2400" b="1" dirty="0">
                <a:solidFill>
                  <a:srgbClr val="333300"/>
                </a:solidFill>
                <a:latin typeface="Times New Roman" pitchFamily="18" charset="0"/>
                <a:ea typeface="楷体" pitchFamily="49" charset="-122"/>
              </a:rPr>
              <a:t>曼哈顿计划</a:t>
            </a:r>
            <a:r>
              <a:rPr lang="zh-CN" altLang="en-US" sz="2400" dirty="0">
                <a:solidFill>
                  <a:srgbClr val="333300"/>
                </a:solidFill>
                <a:latin typeface="Times New Roman" pitchFamily="18" charset="0"/>
                <a:ea typeface="楷体" pitchFamily="49" charset="-122"/>
              </a:rPr>
              <a:t>，到1945年制造出三颗原子弹：代号为： </a:t>
            </a:r>
            <a:r>
              <a:rPr lang="zh-CN" altLang="en-US" sz="2400" dirty="0">
                <a:solidFill>
                  <a:srgbClr val="333300"/>
                </a:solidFill>
                <a:latin typeface="Times New Roman" pitchFamily="18" charset="0"/>
                <a:ea typeface="楷体" pitchFamily="49" charset="-122"/>
                <a:cs typeface="楷体_GB2312"/>
              </a:rPr>
              <a:t>“</a:t>
            </a:r>
            <a:r>
              <a:rPr lang="zh-CN" altLang="en-US" sz="2400" dirty="0">
                <a:solidFill>
                  <a:srgbClr val="333300"/>
                </a:solidFill>
                <a:latin typeface="Times New Roman" pitchFamily="18" charset="0"/>
                <a:ea typeface="楷体" pitchFamily="49" charset="-122"/>
              </a:rPr>
              <a:t>瘦子” ，用于试验( 7月16日) ， “小男孩”投于广岛(8月6日)，“胖子”投于长崎(8月9日)。</a:t>
            </a:r>
            <a:endParaRPr lang="en-US" altLang="zh-CN" sz="2400" dirty="0">
              <a:solidFill>
                <a:srgbClr val="333300"/>
              </a:solidFill>
              <a:latin typeface="Times New Roman" pitchFamily="18" charset="0"/>
              <a:ea typeface="楷体" pitchFamily="49" charset="-122"/>
            </a:endParaRPr>
          </a:p>
          <a:p>
            <a:pPr>
              <a:defRPr/>
            </a:pPr>
            <a:endParaRPr lang="en-US" altLang="zh-CN" sz="1000" dirty="0">
              <a:solidFill>
                <a:srgbClr val="333300"/>
              </a:solidFill>
              <a:latin typeface="Times New Roman" pitchFamily="18" charset="0"/>
              <a:ea typeface="楷体" pitchFamily="49" charset="-122"/>
            </a:endParaRPr>
          </a:p>
          <a:p>
            <a:pPr>
              <a:defRPr/>
            </a:pPr>
            <a:endParaRPr lang="en-US" altLang="zh-CN" sz="1000" dirty="0">
              <a:solidFill>
                <a:srgbClr val="333300"/>
              </a:solidFill>
              <a:latin typeface="Times New Roman" pitchFamily="18" charset="0"/>
              <a:ea typeface="楷体" pitchFamily="49" charset="-122"/>
            </a:endParaRPr>
          </a:p>
          <a:p>
            <a:pPr>
              <a:defRPr/>
            </a:pPr>
            <a:r>
              <a:rPr lang="en-US" altLang="zh-CN" sz="2400" dirty="0">
                <a:solidFill>
                  <a:srgbClr val="333300"/>
                </a:solidFill>
                <a:latin typeface="Times New Roman" pitchFamily="18" charset="0"/>
                <a:ea typeface="楷体" pitchFamily="49" charset="-122"/>
              </a:rPr>
              <a:t>    1959</a:t>
            </a:r>
            <a:r>
              <a:rPr lang="zh-CN" altLang="en-US" sz="2400" dirty="0">
                <a:solidFill>
                  <a:srgbClr val="333300"/>
                </a:solidFill>
                <a:latin typeface="Times New Roman" pitchFamily="18" charset="0"/>
                <a:ea typeface="楷体" pitchFamily="49" charset="-122"/>
              </a:rPr>
              <a:t>年</a:t>
            </a:r>
            <a:r>
              <a:rPr lang="en-US" altLang="zh-CN" sz="2400" dirty="0">
                <a:solidFill>
                  <a:srgbClr val="333300"/>
                </a:solidFill>
                <a:latin typeface="Times New Roman" pitchFamily="18" charset="0"/>
                <a:ea typeface="楷体" pitchFamily="49" charset="-122"/>
              </a:rPr>
              <a:t>5</a:t>
            </a:r>
            <a:r>
              <a:rPr lang="zh-CN" altLang="en-US" sz="2400" dirty="0">
                <a:solidFill>
                  <a:srgbClr val="333300"/>
                </a:solidFill>
                <a:latin typeface="Times New Roman" pitchFamily="18" charset="0"/>
                <a:ea typeface="楷体" pitchFamily="49" charset="-122"/>
              </a:rPr>
              <a:t>月美国总统发布命令，可以揭开</a:t>
            </a:r>
            <a:r>
              <a:rPr lang="zh-CN" altLang="en-US" sz="2400" kern="0" dirty="0">
                <a:solidFill>
                  <a:srgbClr val="333300"/>
                </a:solidFill>
                <a:latin typeface="Times New Roman" pitchFamily="18" charset="0"/>
                <a:ea typeface="楷体" pitchFamily="49" charset="-122"/>
              </a:rPr>
              <a:t>曼哈顿计划的内幕，部分内容可以解密。</a:t>
            </a:r>
            <a:r>
              <a:rPr lang="zh-CN" altLang="zh-CN" sz="2400" kern="0" dirty="0">
                <a:solidFill>
                  <a:srgbClr val="333300"/>
                </a:solidFill>
                <a:latin typeface="Times New Roman" pitchFamily="18" charset="0"/>
                <a:ea typeface="楷体" pitchFamily="49" charset="-122"/>
              </a:rPr>
              <a:t> 以“计算物理方法”丛书的名义，从1963年到1977年共出版17卷，内容涉及到统计物理、量子力学、流体力学、核物理、天体物理、固体物理、等离子体物理、受控热核反应…等方面的物理问题，介绍了有关的计算方法及研究成果，它反映了“计算物理”的概貌。所以计算物理发展的原始动力是研制</a:t>
            </a:r>
            <a:r>
              <a:rPr lang="zh-CN" altLang="zh-CN" sz="2400" b="1" kern="0" dirty="0">
                <a:solidFill>
                  <a:srgbClr val="333300"/>
                </a:solidFill>
                <a:latin typeface="Times New Roman" pitchFamily="18" charset="0"/>
                <a:ea typeface="楷体" pitchFamily="49" charset="-122"/>
              </a:rPr>
              <a:t>核武器</a:t>
            </a:r>
            <a:r>
              <a:rPr lang="zh-CN" altLang="zh-CN" sz="2400" kern="0" dirty="0">
                <a:solidFill>
                  <a:srgbClr val="333300"/>
                </a:solidFill>
                <a:latin typeface="Times New Roman" pitchFamily="18" charset="0"/>
                <a:ea typeface="楷体" pitchFamily="49" charset="-122"/>
              </a:rPr>
              <a:t>的刺激。</a:t>
            </a:r>
            <a:endParaRPr lang="en-US" altLang="zh-CN" sz="2400" kern="0" dirty="0">
              <a:solidFill>
                <a:srgbClr val="333300"/>
              </a:solidFill>
              <a:latin typeface="Times New Roman" pitchFamily="18" charset="0"/>
              <a:ea typeface="楷体" pitchFamily="49" charset="-122"/>
            </a:endParaRPr>
          </a:p>
        </p:txBody>
      </p:sp>
      <p:sp>
        <p:nvSpPr>
          <p:cNvPr id="6" name="灯片编号占位符 5"/>
          <p:cNvSpPr>
            <a:spLocks noGrp="1"/>
          </p:cNvSpPr>
          <p:nvPr>
            <p:ph type="sldNum" sz="quarter" idx="12"/>
          </p:nvPr>
        </p:nvSpPr>
        <p:spPr/>
        <p:txBody>
          <a:bodyPr/>
          <a:lstStyle/>
          <a:p>
            <a:pPr>
              <a:defRPr/>
            </a:pPr>
            <a:fld id="{910B11D2-0D36-43E5-8C5D-3858B6F8C534}" type="slidenum">
              <a:rPr lang="zh-CN" altLang="zh-CN" smtClean="0">
                <a:solidFill>
                  <a:schemeClr val="bg1">
                    <a:lumMod val="50000"/>
                  </a:schemeClr>
                </a:solidFill>
              </a:rPr>
              <a:pPr>
                <a:defRPr/>
              </a:pPr>
              <a:t>12</a:t>
            </a:fld>
            <a:endParaRPr lang="zh-CN" altLang="zh-CN"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wipe(down)">
                                      <p:cBhvr>
                                        <p:cTn id="7"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矩形 10"/>
          <p:cNvSpPr>
            <a:spLocks noChangeArrowheads="1"/>
          </p:cNvSpPr>
          <p:nvPr/>
        </p:nvSpPr>
        <p:spPr bwMode="auto">
          <a:xfrm>
            <a:off x="76200" y="4602163"/>
            <a:ext cx="2209800" cy="1570037"/>
          </a:xfrm>
          <a:prstGeom prst="rect">
            <a:avLst/>
          </a:prstGeom>
          <a:noFill/>
          <a:ln w="9525">
            <a:noFill/>
            <a:miter lim="800000"/>
            <a:headEnd/>
            <a:tailEnd/>
          </a:ln>
        </p:spPr>
        <p:txBody>
          <a:bodyPr>
            <a:spAutoFit/>
          </a:bodyPr>
          <a:lstStyle/>
          <a:p>
            <a:r>
              <a:rPr lang="zh-CN" altLang="zh-CN" sz="2400">
                <a:solidFill>
                  <a:srgbClr val="333300"/>
                </a:solidFill>
                <a:latin typeface="Times New Roman" pitchFamily="18" charset="0"/>
                <a:ea typeface="楷体" pitchFamily="49" charset="-122"/>
              </a:rPr>
              <a:t>1945</a:t>
            </a:r>
            <a:r>
              <a:rPr lang="en-US" altLang="zh-CN" sz="2400">
                <a:solidFill>
                  <a:srgbClr val="333300"/>
                </a:solidFill>
                <a:latin typeface="Times New Roman" pitchFamily="18" charset="0"/>
                <a:ea typeface="楷体" pitchFamily="49" charset="-122"/>
              </a:rPr>
              <a:t>-</a:t>
            </a:r>
            <a:r>
              <a:rPr lang="zh-CN" altLang="zh-CN" sz="2400">
                <a:solidFill>
                  <a:srgbClr val="333300"/>
                </a:solidFill>
                <a:latin typeface="Times New Roman" pitchFamily="18" charset="0"/>
                <a:ea typeface="楷体" pitchFamily="49" charset="-122"/>
              </a:rPr>
              <a:t>7</a:t>
            </a:r>
            <a:r>
              <a:rPr lang="en-US" altLang="zh-CN" sz="2400">
                <a:solidFill>
                  <a:srgbClr val="333300"/>
                </a:solidFill>
                <a:latin typeface="Times New Roman" pitchFamily="18" charset="0"/>
                <a:ea typeface="楷体" pitchFamily="49" charset="-122"/>
              </a:rPr>
              <a:t>-16</a:t>
            </a:r>
            <a:r>
              <a:rPr lang="zh-CN" sz="2400">
                <a:solidFill>
                  <a:srgbClr val="333300"/>
                </a:solidFill>
                <a:latin typeface="Times New Roman" pitchFamily="18" charset="0"/>
                <a:ea typeface="楷体" pitchFamily="49" charset="-122"/>
              </a:rPr>
              <a:t>，</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美国，</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新墨西哥州，</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代号“瘦子”</a:t>
            </a:r>
            <a:endParaRPr lang="en-US" altLang="zh-CN" sz="2400">
              <a:solidFill>
                <a:srgbClr val="333300"/>
              </a:solidFill>
              <a:latin typeface="Times New Roman" pitchFamily="18" charset="0"/>
              <a:ea typeface="楷体" pitchFamily="49" charset="-122"/>
            </a:endParaRPr>
          </a:p>
        </p:txBody>
      </p:sp>
      <p:sp>
        <p:nvSpPr>
          <p:cNvPr id="56323" name="Rectangle 3"/>
          <p:cNvSpPr>
            <a:spLocks noChangeArrowheads="1"/>
          </p:cNvSpPr>
          <p:nvPr/>
        </p:nvSpPr>
        <p:spPr bwMode="auto">
          <a:xfrm>
            <a:off x="6858000" y="4602163"/>
            <a:ext cx="1981200" cy="1570037"/>
          </a:xfrm>
          <a:prstGeom prst="rect">
            <a:avLst/>
          </a:prstGeom>
          <a:noFill/>
          <a:ln w="9525">
            <a:noFill/>
            <a:miter lim="800000"/>
            <a:headEnd/>
            <a:tailEnd/>
          </a:ln>
        </p:spPr>
        <p:txBody>
          <a:bodyPr>
            <a:spAutoFit/>
          </a:bodyPr>
          <a:lstStyle/>
          <a:p>
            <a:pPr>
              <a:buClr>
                <a:schemeClr val="hlink"/>
              </a:buClr>
              <a:buSzPct val="70000"/>
              <a:buFont typeface="Wingdings" pitchFamily="2" charset="2"/>
              <a:buNone/>
            </a:pPr>
            <a:r>
              <a:rPr lang="zh-CN" altLang="zh-CN" sz="2400">
                <a:solidFill>
                  <a:srgbClr val="333300"/>
                </a:solidFill>
                <a:latin typeface="Times New Roman" pitchFamily="18" charset="0"/>
                <a:ea typeface="楷体" pitchFamily="49" charset="-122"/>
              </a:rPr>
              <a:t>1964</a:t>
            </a:r>
            <a:r>
              <a:rPr lang="en-US" altLang="zh-CN" sz="2400">
                <a:solidFill>
                  <a:srgbClr val="333300"/>
                </a:solidFill>
                <a:latin typeface="Times New Roman" pitchFamily="18" charset="0"/>
                <a:ea typeface="楷体" pitchFamily="49" charset="-122"/>
              </a:rPr>
              <a:t>-</a:t>
            </a:r>
            <a:r>
              <a:rPr lang="zh-CN" altLang="zh-CN" sz="2400">
                <a:solidFill>
                  <a:srgbClr val="333300"/>
                </a:solidFill>
                <a:latin typeface="Times New Roman" pitchFamily="18" charset="0"/>
                <a:ea typeface="楷体" pitchFamily="49" charset="-122"/>
              </a:rPr>
              <a:t>10</a:t>
            </a:r>
            <a:r>
              <a:rPr lang="en-US" altLang="zh-CN" sz="2400">
                <a:solidFill>
                  <a:srgbClr val="333300"/>
                </a:solidFill>
                <a:latin typeface="Times New Roman" pitchFamily="18" charset="0"/>
                <a:ea typeface="楷体" pitchFamily="49" charset="-122"/>
              </a:rPr>
              <a:t>-</a:t>
            </a:r>
            <a:r>
              <a:rPr lang="zh-CN" altLang="zh-CN" sz="2400">
                <a:solidFill>
                  <a:srgbClr val="333300"/>
                </a:solidFill>
                <a:latin typeface="Times New Roman" pitchFamily="18" charset="0"/>
                <a:ea typeface="楷体" pitchFamily="49" charset="-122"/>
              </a:rPr>
              <a:t>16</a:t>
            </a:r>
            <a:r>
              <a:rPr lang="zh-CN" altLang="en-US" sz="2400">
                <a:solidFill>
                  <a:srgbClr val="333300"/>
                </a:solidFill>
                <a:latin typeface="Times New Roman" pitchFamily="18" charset="0"/>
                <a:ea typeface="楷体" pitchFamily="49" charset="-122"/>
              </a:rPr>
              <a:t>，</a:t>
            </a:r>
            <a:endParaRPr lang="en-US" altLang="zh-CN" sz="2400">
              <a:solidFill>
                <a:srgbClr val="333300"/>
              </a:solidFill>
              <a:latin typeface="Times New Roman" pitchFamily="18" charset="0"/>
              <a:ea typeface="楷体" pitchFamily="49" charset="-122"/>
            </a:endParaRPr>
          </a:p>
          <a:p>
            <a:pPr>
              <a:buClr>
                <a:schemeClr val="hlink"/>
              </a:buClr>
              <a:buSzPct val="70000"/>
              <a:buFont typeface="Wingdings" pitchFamily="2" charset="2"/>
              <a:buNone/>
            </a:pPr>
            <a:r>
              <a:rPr lang="zh-CN" altLang="en-US" sz="2400">
                <a:solidFill>
                  <a:srgbClr val="333300"/>
                </a:solidFill>
                <a:latin typeface="Times New Roman" pitchFamily="18" charset="0"/>
                <a:ea typeface="楷体" pitchFamily="49" charset="-122"/>
              </a:rPr>
              <a:t>中国，</a:t>
            </a:r>
            <a:endParaRPr lang="en-US" altLang="zh-CN" sz="2400">
              <a:solidFill>
                <a:srgbClr val="333300"/>
              </a:solidFill>
              <a:latin typeface="Times New Roman" pitchFamily="18" charset="0"/>
              <a:ea typeface="楷体" pitchFamily="49" charset="-122"/>
            </a:endParaRPr>
          </a:p>
          <a:p>
            <a:pPr>
              <a:buClr>
                <a:schemeClr val="hlink"/>
              </a:buClr>
              <a:buSzPct val="70000"/>
              <a:buFont typeface="Wingdings" pitchFamily="2" charset="2"/>
              <a:buNone/>
            </a:pPr>
            <a:r>
              <a:rPr lang="zh-CN" altLang="en-US" sz="2400">
                <a:solidFill>
                  <a:srgbClr val="333300"/>
                </a:solidFill>
                <a:latin typeface="Times New Roman" pitchFamily="18" charset="0"/>
                <a:ea typeface="楷体" pitchFamily="49" charset="-122"/>
              </a:rPr>
              <a:t>新疆罗布泊，</a:t>
            </a:r>
            <a:endParaRPr lang="en-US" altLang="zh-CN" sz="2400">
              <a:solidFill>
                <a:srgbClr val="333300"/>
              </a:solidFill>
              <a:latin typeface="Times New Roman" pitchFamily="18" charset="0"/>
              <a:ea typeface="楷体" pitchFamily="49" charset="-122"/>
            </a:endParaRPr>
          </a:p>
          <a:p>
            <a:pPr>
              <a:buClr>
                <a:schemeClr val="hlink"/>
              </a:buClr>
              <a:buSzPct val="70000"/>
              <a:buFont typeface="Wingdings" pitchFamily="2" charset="2"/>
              <a:buNone/>
            </a:pPr>
            <a:r>
              <a:rPr lang="zh-CN" altLang="en-US" sz="2400">
                <a:solidFill>
                  <a:srgbClr val="333300"/>
                </a:solidFill>
                <a:latin typeface="Times New Roman" pitchFamily="18" charset="0"/>
                <a:ea typeface="楷体" pitchFamily="49" charset="-122"/>
              </a:rPr>
              <a:t>代号“</a:t>
            </a:r>
            <a:r>
              <a:rPr lang="en-US" altLang="zh-CN" sz="2400">
                <a:solidFill>
                  <a:srgbClr val="333300"/>
                </a:solidFill>
                <a:latin typeface="Times New Roman" pitchFamily="18" charset="0"/>
                <a:ea typeface="楷体" pitchFamily="49" charset="-122"/>
              </a:rPr>
              <a:t>596</a:t>
            </a:r>
            <a:r>
              <a:rPr lang="zh-CN" altLang="en-US" sz="2400">
                <a:solidFill>
                  <a:srgbClr val="333300"/>
                </a:solidFill>
                <a:latin typeface="Times New Roman" pitchFamily="18" charset="0"/>
                <a:ea typeface="楷体" pitchFamily="49" charset="-122"/>
              </a:rPr>
              <a:t>”</a:t>
            </a:r>
            <a:endParaRPr lang="zh-CN" altLang="zh-CN" sz="2400">
              <a:solidFill>
                <a:srgbClr val="333300"/>
              </a:solidFill>
              <a:latin typeface="Times New Roman" pitchFamily="18" charset="0"/>
              <a:ea typeface="楷体" pitchFamily="49" charset="-122"/>
            </a:endParaRPr>
          </a:p>
        </p:txBody>
      </p:sp>
      <p:sp>
        <p:nvSpPr>
          <p:cNvPr id="5632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6325"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6326"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核武器研制是计算物理发展动力。</a:t>
            </a:r>
            <a:endParaRPr lang="zh-CN" altLang="en-US" sz="2800">
              <a:solidFill>
                <a:srgbClr val="003366"/>
              </a:solidFill>
            </a:endParaRPr>
          </a:p>
        </p:txBody>
      </p:sp>
      <p:pic>
        <p:nvPicPr>
          <p:cNvPr id="56327" name="Picture 2" descr="1945年日本遭两次原子弹轰炸事件(1)"/>
          <p:cNvPicPr preferRelativeResize="0">
            <a:picLocks noChangeAspect="1" noChangeArrowheads="1"/>
          </p:cNvPicPr>
          <p:nvPr/>
        </p:nvPicPr>
        <p:blipFill>
          <a:blip r:embed="rId5" cstate="print"/>
          <a:srcRect/>
          <a:stretch>
            <a:fillRect/>
          </a:stretch>
        </p:blipFill>
        <p:spPr bwMode="auto">
          <a:xfrm>
            <a:off x="2362200" y="1600200"/>
            <a:ext cx="2098675" cy="2879725"/>
          </a:xfrm>
          <a:prstGeom prst="rect">
            <a:avLst/>
          </a:prstGeom>
          <a:noFill/>
          <a:ln w="9525">
            <a:noFill/>
            <a:miter lim="800000"/>
            <a:headEnd/>
            <a:tailEnd/>
          </a:ln>
        </p:spPr>
      </p:pic>
      <p:sp>
        <p:nvSpPr>
          <p:cNvPr id="56328" name="矩形 12"/>
          <p:cNvSpPr>
            <a:spLocks noChangeArrowheads="1"/>
          </p:cNvSpPr>
          <p:nvPr/>
        </p:nvSpPr>
        <p:spPr bwMode="auto">
          <a:xfrm>
            <a:off x="2362200" y="4602163"/>
            <a:ext cx="2133600" cy="1570037"/>
          </a:xfrm>
          <a:prstGeom prst="rect">
            <a:avLst/>
          </a:prstGeom>
          <a:noFill/>
          <a:ln w="9525">
            <a:noFill/>
            <a:miter lim="800000"/>
            <a:headEnd/>
            <a:tailEnd/>
          </a:ln>
        </p:spPr>
        <p:txBody>
          <a:bodyPr>
            <a:spAutoFit/>
          </a:bodyPr>
          <a:lstStyle/>
          <a:p>
            <a:r>
              <a:rPr lang="en-US" altLang="zh-CN" sz="2400">
                <a:solidFill>
                  <a:srgbClr val="333300"/>
                </a:solidFill>
                <a:latin typeface="Times New Roman" pitchFamily="18" charset="0"/>
                <a:ea typeface="楷体" pitchFamily="49" charset="-122"/>
              </a:rPr>
              <a:t>1945-8-6</a:t>
            </a:r>
            <a:r>
              <a:rPr lang="zh-CN" altLang="en-US" sz="2400">
                <a:solidFill>
                  <a:srgbClr val="333300"/>
                </a:solidFill>
                <a:latin typeface="Times New Roman" pitchFamily="18" charset="0"/>
                <a:ea typeface="楷体" pitchFamily="49" charset="-122"/>
              </a:rPr>
              <a:t>日</a:t>
            </a:r>
            <a:r>
              <a:rPr lang="en-US" altLang="zh-CN" sz="2400">
                <a:solidFill>
                  <a:srgbClr val="333300"/>
                </a:solidFill>
                <a:latin typeface="Times New Roman" pitchFamily="18" charset="0"/>
                <a:ea typeface="楷体" pitchFamily="49" charset="-122"/>
              </a:rPr>
              <a:t>,</a:t>
            </a:r>
          </a:p>
          <a:p>
            <a:r>
              <a:rPr lang="zh-CN" altLang="en-US" sz="2400">
                <a:solidFill>
                  <a:srgbClr val="333300"/>
                </a:solidFill>
                <a:latin typeface="Times New Roman" pitchFamily="18" charset="0"/>
                <a:ea typeface="楷体" pitchFamily="49" charset="-122"/>
              </a:rPr>
              <a:t>日本，</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广岛，</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代号“小男孩”</a:t>
            </a:r>
          </a:p>
        </p:txBody>
      </p:sp>
      <p:pic>
        <p:nvPicPr>
          <p:cNvPr id="56329" name="Picture 14" descr="http://lvyou.yilule.com/attached/image/20121105/20121105154359_7259.jpg"/>
          <p:cNvPicPr>
            <a:picLocks noChangeArrowheads="1"/>
          </p:cNvPicPr>
          <p:nvPr/>
        </p:nvPicPr>
        <p:blipFill>
          <a:blip r:embed="rId6" cstate="print"/>
          <a:srcRect/>
          <a:stretch>
            <a:fillRect/>
          </a:stretch>
        </p:blipFill>
        <p:spPr bwMode="auto">
          <a:xfrm>
            <a:off x="4572000" y="1616075"/>
            <a:ext cx="2098675" cy="2879725"/>
          </a:xfrm>
          <a:prstGeom prst="rect">
            <a:avLst/>
          </a:prstGeom>
          <a:noFill/>
          <a:ln w="9525">
            <a:noFill/>
            <a:miter lim="800000"/>
            <a:headEnd/>
            <a:tailEnd/>
          </a:ln>
        </p:spPr>
      </p:pic>
      <p:sp>
        <p:nvSpPr>
          <p:cNvPr id="56330" name="AutoShape 16" descr="http://img1.imgtn.bdimg.com/it/u=1860970295,3884308236&amp;fm=23&amp;gp=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56331" name="Picture 18" descr="http://www.hefei.cc/upload/day_100915/20100915_dfa7bf6dafb4636abbfeFffD9nZaQ9Oc.jpg"/>
          <p:cNvPicPr>
            <a:picLocks noChangeAspect="1" noChangeArrowheads="1"/>
          </p:cNvPicPr>
          <p:nvPr/>
        </p:nvPicPr>
        <p:blipFill>
          <a:blip r:embed="rId7" cstate="print"/>
          <a:srcRect/>
          <a:stretch>
            <a:fillRect/>
          </a:stretch>
        </p:blipFill>
        <p:spPr bwMode="auto">
          <a:xfrm>
            <a:off x="152400" y="1600200"/>
            <a:ext cx="2100263" cy="2879725"/>
          </a:xfrm>
          <a:prstGeom prst="rect">
            <a:avLst/>
          </a:prstGeom>
          <a:noFill/>
          <a:ln w="9525">
            <a:noFill/>
            <a:miter lim="800000"/>
            <a:headEnd/>
            <a:tailEnd/>
          </a:ln>
        </p:spPr>
      </p:pic>
      <p:pic>
        <p:nvPicPr>
          <p:cNvPr id="56332" name="Picture 20" descr="http://img.ifeng.com/res/200701/0123_50575.jpg"/>
          <p:cNvPicPr>
            <a:picLocks noChangeArrowheads="1"/>
          </p:cNvPicPr>
          <p:nvPr/>
        </p:nvPicPr>
        <p:blipFill>
          <a:blip r:embed="rId8" cstate="print"/>
          <a:srcRect/>
          <a:stretch>
            <a:fillRect/>
          </a:stretch>
        </p:blipFill>
        <p:spPr bwMode="auto">
          <a:xfrm>
            <a:off x="6816725" y="1600200"/>
            <a:ext cx="2098675" cy="2879725"/>
          </a:xfrm>
          <a:prstGeom prst="rect">
            <a:avLst/>
          </a:prstGeom>
          <a:noFill/>
          <a:ln w="9525">
            <a:noFill/>
            <a:miter lim="800000"/>
            <a:headEnd/>
            <a:tailEnd/>
          </a:ln>
        </p:spPr>
      </p:pic>
      <p:sp>
        <p:nvSpPr>
          <p:cNvPr id="56333" name="矩形 12"/>
          <p:cNvSpPr>
            <a:spLocks noChangeArrowheads="1"/>
          </p:cNvSpPr>
          <p:nvPr/>
        </p:nvSpPr>
        <p:spPr bwMode="auto">
          <a:xfrm>
            <a:off x="4572000" y="4602163"/>
            <a:ext cx="2133600" cy="1570037"/>
          </a:xfrm>
          <a:prstGeom prst="rect">
            <a:avLst/>
          </a:prstGeom>
          <a:noFill/>
          <a:ln w="9525">
            <a:noFill/>
            <a:miter lim="800000"/>
            <a:headEnd/>
            <a:tailEnd/>
          </a:ln>
        </p:spPr>
        <p:txBody>
          <a:bodyPr>
            <a:spAutoFit/>
          </a:bodyPr>
          <a:lstStyle/>
          <a:p>
            <a:r>
              <a:rPr lang="en-US" altLang="zh-CN" sz="2400">
                <a:solidFill>
                  <a:srgbClr val="333300"/>
                </a:solidFill>
                <a:latin typeface="Times New Roman" pitchFamily="18" charset="0"/>
                <a:ea typeface="楷体" pitchFamily="49" charset="-122"/>
              </a:rPr>
              <a:t>1945-8-9,</a:t>
            </a:r>
          </a:p>
          <a:p>
            <a:r>
              <a:rPr lang="zh-CN" altLang="en-US" sz="2400">
                <a:solidFill>
                  <a:srgbClr val="333300"/>
                </a:solidFill>
                <a:latin typeface="Times New Roman" pitchFamily="18" charset="0"/>
                <a:ea typeface="楷体" pitchFamily="49" charset="-122"/>
              </a:rPr>
              <a:t>日本，</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长崎，</a:t>
            </a:r>
            <a:endParaRPr lang="en-US" altLang="zh-CN" sz="2400">
              <a:solidFill>
                <a:srgbClr val="333300"/>
              </a:solidFill>
              <a:latin typeface="Times New Roman" pitchFamily="18" charset="0"/>
              <a:ea typeface="楷体" pitchFamily="49" charset="-122"/>
            </a:endParaRPr>
          </a:p>
          <a:p>
            <a:r>
              <a:rPr lang="zh-CN" altLang="en-US" sz="2400">
                <a:solidFill>
                  <a:srgbClr val="333300"/>
                </a:solidFill>
                <a:latin typeface="Times New Roman" pitchFamily="18" charset="0"/>
                <a:ea typeface="楷体" pitchFamily="49" charset="-122"/>
              </a:rPr>
              <a:t>代号“胖子”</a:t>
            </a:r>
          </a:p>
        </p:txBody>
      </p:sp>
      <p:sp>
        <p:nvSpPr>
          <p:cNvPr id="14" name="灯片编号占位符 13"/>
          <p:cNvSpPr>
            <a:spLocks noGrp="1"/>
          </p:cNvSpPr>
          <p:nvPr>
            <p:ph type="sldNum" sz="quarter" idx="12"/>
          </p:nvPr>
        </p:nvSpPr>
        <p:spPr/>
        <p:txBody>
          <a:bodyPr/>
          <a:lstStyle/>
          <a:p>
            <a:pPr>
              <a:defRPr/>
            </a:pPr>
            <a:fld id="{37C31F7B-1708-4F1D-8AA4-4128F8787491}" type="slidenum">
              <a:rPr lang="zh-CN" altLang="zh-CN"/>
              <a:pPr>
                <a:defRPr/>
              </a:pPr>
              <a:t>13</a:t>
            </a:fld>
            <a:endParaRPr lang="zh-CN"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矩形 12"/>
          <p:cNvSpPr>
            <a:spLocks noChangeArrowheads="1"/>
          </p:cNvSpPr>
          <p:nvPr/>
        </p:nvSpPr>
        <p:spPr bwMode="auto">
          <a:xfrm>
            <a:off x="3665538" y="1217613"/>
            <a:ext cx="263525" cy="431800"/>
          </a:xfrm>
          <a:prstGeom prst="rect">
            <a:avLst/>
          </a:prstGeom>
          <a:noFill/>
          <a:ln w="9525">
            <a:noFill/>
            <a:miter lim="800000"/>
            <a:headEnd/>
            <a:tailEnd/>
          </a:ln>
        </p:spPr>
        <p:txBody>
          <a:bodyPr wrap="none">
            <a:spAutoFit/>
          </a:bodyPr>
          <a:lstStyle/>
          <a:p>
            <a:r>
              <a:rPr lang="en-US" altLang="zh-CN" sz="2200">
                <a:solidFill>
                  <a:srgbClr val="003366"/>
                </a:solidFill>
              </a:rPr>
              <a:t> </a:t>
            </a:r>
            <a:endParaRPr lang="zh-CN" altLang="en-US"/>
          </a:p>
        </p:txBody>
      </p:sp>
      <p:sp>
        <p:nvSpPr>
          <p:cNvPr id="5734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7348"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7349"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计算物理的形成</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学科间的交叉渗透。</a:t>
            </a:r>
          </a:p>
        </p:txBody>
      </p:sp>
      <p:sp>
        <p:nvSpPr>
          <p:cNvPr id="57350" name="AutoShape 12" descr="http://t11.baidu.com/it/u=128574160,4268717092&amp;fm=58"/>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sp>
        <p:nvSpPr>
          <p:cNvPr id="57351" name="AutoShape 18" descr="http://img3.imgtn.bdimg.com/it/u=3268934272,1453577391&amp;fm=15&amp;gp=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grpSp>
        <p:nvGrpSpPr>
          <p:cNvPr id="2" name="组合 18"/>
          <p:cNvGrpSpPr>
            <a:grpSpLocks/>
          </p:cNvGrpSpPr>
          <p:nvPr/>
        </p:nvGrpSpPr>
        <p:grpSpPr bwMode="auto">
          <a:xfrm>
            <a:off x="1584325" y="1676400"/>
            <a:ext cx="5045075" cy="4267200"/>
            <a:chOff x="1584325" y="1676400"/>
            <a:chExt cx="5045076" cy="4267200"/>
          </a:xfrm>
        </p:grpSpPr>
        <p:pic>
          <p:nvPicPr>
            <p:cNvPr id="57360" name="Picture 28" descr="c71d0e387adedfe1b211c795">
              <a:hlinkClick r:id="rId5"/>
            </p:cNvPr>
            <p:cNvPicPr>
              <a:picLocks noChangeArrowheads="1"/>
            </p:cNvPicPr>
            <p:nvPr/>
          </p:nvPicPr>
          <p:blipFill>
            <a:blip r:embed="rId6" cstate="print"/>
            <a:srcRect/>
            <a:stretch>
              <a:fillRect/>
            </a:stretch>
          </p:blipFill>
          <p:spPr bwMode="auto">
            <a:xfrm>
              <a:off x="1584325" y="1677988"/>
              <a:ext cx="1573213" cy="1870075"/>
            </a:xfrm>
            <a:prstGeom prst="rect">
              <a:avLst/>
            </a:prstGeom>
            <a:noFill/>
            <a:ln w="9525">
              <a:noFill/>
              <a:miter lim="800000"/>
              <a:headEnd/>
              <a:tailEnd/>
            </a:ln>
          </p:spPr>
        </p:pic>
        <p:pic>
          <p:nvPicPr>
            <p:cNvPr id="57361" name="Picture 30" descr="7ab514d1b145cfc0572c8495">
              <a:hlinkClick r:id="rId7"/>
            </p:cNvPr>
            <p:cNvPicPr>
              <a:picLocks noChangeAspect="1" noChangeArrowheads="1"/>
            </p:cNvPicPr>
            <p:nvPr/>
          </p:nvPicPr>
          <p:blipFill>
            <a:blip r:embed="rId8" cstate="print"/>
            <a:srcRect/>
            <a:stretch>
              <a:fillRect/>
            </a:stretch>
          </p:blipFill>
          <p:spPr bwMode="auto">
            <a:xfrm>
              <a:off x="3305175" y="1676400"/>
              <a:ext cx="1571625" cy="1871663"/>
            </a:xfrm>
            <a:prstGeom prst="rect">
              <a:avLst/>
            </a:prstGeom>
            <a:noFill/>
            <a:ln w="9525">
              <a:noFill/>
              <a:miter lim="800000"/>
              <a:headEnd/>
              <a:tailEnd/>
            </a:ln>
          </p:spPr>
        </p:pic>
        <p:pic>
          <p:nvPicPr>
            <p:cNvPr id="57362" name="Picture 32" descr="a1ad16fabc8c098458ee9062">
              <a:hlinkClick r:id="rId9"/>
            </p:cNvPr>
            <p:cNvPicPr>
              <a:picLocks noChangeArrowheads="1"/>
            </p:cNvPicPr>
            <p:nvPr/>
          </p:nvPicPr>
          <p:blipFill>
            <a:blip r:embed="rId10" cstate="print"/>
            <a:srcRect/>
            <a:stretch>
              <a:fillRect/>
            </a:stretch>
          </p:blipFill>
          <p:spPr bwMode="auto">
            <a:xfrm>
              <a:off x="5056188" y="1677988"/>
              <a:ext cx="1573213" cy="1870075"/>
            </a:xfrm>
            <a:prstGeom prst="rect">
              <a:avLst/>
            </a:prstGeom>
            <a:noFill/>
            <a:ln w="9525">
              <a:noFill/>
              <a:miter lim="800000"/>
              <a:headEnd/>
              <a:tailEnd/>
            </a:ln>
          </p:spPr>
        </p:pic>
        <p:pic>
          <p:nvPicPr>
            <p:cNvPr id="57363" name="Picture 3" descr="Ulam_4"/>
            <p:cNvPicPr>
              <a:picLocks noChangeArrowheads="1"/>
            </p:cNvPicPr>
            <p:nvPr/>
          </p:nvPicPr>
          <p:blipFill>
            <a:blip r:embed="rId11" cstate="print"/>
            <a:srcRect/>
            <a:stretch>
              <a:fillRect/>
            </a:stretch>
          </p:blipFill>
          <p:spPr bwMode="auto">
            <a:xfrm>
              <a:off x="2362200" y="4071938"/>
              <a:ext cx="1573213" cy="1871662"/>
            </a:xfrm>
            <a:prstGeom prst="rect">
              <a:avLst/>
            </a:prstGeom>
            <a:noFill/>
            <a:ln w="9525">
              <a:noFill/>
              <a:miter lim="800000"/>
              <a:headEnd/>
              <a:tailEnd/>
            </a:ln>
          </p:spPr>
        </p:pic>
        <p:pic>
          <p:nvPicPr>
            <p:cNvPr id="57364" name="Picture 20" descr="http://www.scicn.net/Foreground/Upload/image/ZKJXQ110118009.gif"/>
            <p:cNvPicPr>
              <a:picLocks noChangeArrowheads="1"/>
            </p:cNvPicPr>
            <p:nvPr/>
          </p:nvPicPr>
          <p:blipFill>
            <a:blip r:embed="rId12" cstate="print"/>
            <a:srcRect/>
            <a:stretch>
              <a:fillRect/>
            </a:stretch>
          </p:blipFill>
          <p:spPr bwMode="auto">
            <a:xfrm>
              <a:off x="4141788" y="4071938"/>
              <a:ext cx="1573212" cy="1871662"/>
            </a:xfrm>
            <a:prstGeom prst="rect">
              <a:avLst/>
            </a:prstGeom>
            <a:noFill/>
            <a:ln w="9525">
              <a:noFill/>
              <a:miter lim="800000"/>
              <a:headEnd/>
              <a:tailEnd/>
            </a:ln>
          </p:spPr>
        </p:pic>
      </p:grpSp>
      <p:grpSp>
        <p:nvGrpSpPr>
          <p:cNvPr id="3" name="组合 19"/>
          <p:cNvGrpSpPr>
            <a:grpSpLocks/>
          </p:cNvGrpSpPr>
          <p:nvPr/>
        </p:nvGrpSpPr>
        <p:grpSpPr bwMode="auto">
          <a:xfrm>
            <a:off x="1828800" y="3581400"/>
            <a:ext cx="4648200" cy="2743200"/>
            <a:chOff x="1828800" y="3581400"/>
            <a:chExt cx="4648200" cy="2743200"/>
          </a:xfrm>
        </p:grpSpPr>
        <p:sp>
          <p:nvSpPr>
            <p:cNvPr id="57355" name="矩形 20"/>
            <p:cNvSpPr>
              <a:spLocks noChangeArrowheads="1"/>
            </p:cNvSpPr>
            <p:nvPr/>
          </p:nvSpPr>
          <p:spPr bwMode="auto">
            <a:xfrm>
              <a:off x="1828800" y="3581400"/>
              <a:ext cx="1108075" cy="369888"/>
            </a:xfrm>
            <a:prstGeom prst="rect">
              <a:avLst/>
            </a:prstGeom>
            <a:noFill/>
            <a:ln w="9525">
              <a:noFill/>
              <a:miter lim="800000"/>
              <a:headEnd/>
              <a:tailEnd/>
            </a:ln>
          </p:spPr>
          <p:txBody>
            <a:bodyPr wrap="none">
              <a:spAutoFit/>
            </a:bodyPr>
            <a:lstStyle/>
            <a:p>
              <a:r>
                <a:rPr lang="zh-CN" altLang="en-US" b="1">
                  <a:solidFill>
                    <a:srgbClr val="333300"/>
                  </a:solidFill>
                  <a:latin typeface="Times New Roman" pitchFamily="18" charset="0"/>
                  <a:ea typeface="楷体" pitchFamily="49" charset="-122"/>
                </a:rPr>
                <a:t>奥本海默</a:t>
              </a:r>
              <a:endParaRPr lang="zh-CN" altLang="en-US" b="1">
                <a:solidFill>
                  <a:srgbClr val="333300"/>
                </a:solidFill>
              </a:endParaRPr>
            </a:p>
          </p:txBody>
        </p:sp>
        <p:sp>
          <p:nvSpPr>
            <p:cNvPr id="57356" name="矩形 21"/>
            <p:cNvSpPr>
              <a:spLocks noChangeArrowheads="1"/>
            </p:cNvSpPr>
            <p:nvPr/>
          </p:nvSpPr>
          <p:spPr bwMode="auto">
            <a:xfrm>
              <a:off x="3733800" y="3592513"/>
              <a:ext cx="877888" cy="369887"/>
            </a:xfrm>
            <a:prstGeom prst="rect">
              <a:avLst/>
            </a:prstGeom>
            <a:noFill/>
            <a:ln w="9525">
              <a:noFill/>
              <a:miter lim="800000"/>
              <a:headEnd/>
              <a:tailEnd/>
            </a:ln>
          </p:spPr>
          <p:txBody>
            <a:bodyPr wrap="none">
              <a:spAutoFit/>
            </a:bodyPr>
            <a:lstStyle/>
            <a:p>
              <a:r>
                <a:rPr lang="zh-CN" altLang="en-US" b="1">
                  <a:solidFill>
                    <a:srgbClr val="333300"/>
                  </a:solidFill>
                  <a:latin typeface="Times New Roman" pitchFamily="18" charset="0"/>
                  <a:ea typeface="楷体" pitchFamily="49" charset="-122"/>
                </a:rPr>
                <a:t>康普顿</a:t>
              </a:r>
              <a:endParaRPr lang="zh-CN" altLang="en-US" b="1">
                <a:solidFill>
                  <a:srgbClr val="333300"/>
                </a:solidFill>
              </a:endParaRPr>
            </a:p>
          </p:txBody>
        </p:sp>
        <p:sp>
          <p:nvSpPr>
            <p:cNvPr id="57357" name="矩形 22"/>
            <p:cNvSpPr>
              <a:spLocks noChangeArrowheads="1"/>
            </p:cNvSpPr>
            <p:nvPr/>
          </p:nvSpPr>
          <p:spPr bwMode="auto">
            <a:xfrm>
              <a:off x="5292725" y="3592513"/>
              <a:ext cx="1184275" cy="369887"/>
            </a:xfrm>
            <a:prstGeom prst="rect">
              <a:avLst/>
            </a:prstGeom>
            <a:noFill/>
            <a:ln w="9525">
              <a:noFill/>
              <a:miter lim="800000"/>
              <a:headEnd/>
              <a:tailEnd/>
            </a:ln>
          </p:spPr>
          <p:txBody>
            <a:bodyPr wrap="none">
              <a:spAutoFit/>
            </a:bodyPr>
            <a:lstStyle/>
            <a:p>
              <a:r>
                <a:rPr lang="zh-CN" altLang="en-US" b="1">
                  <a:solidFill>
                    <a:srgbClr val="333300"/>
                  </a:solidFill>
                  <a:latin typeface="Times New Roman" pitchFamily="18" charset="0"/>
                  <a:ea typeface="楷体" pitchFamily="49" charset="-122"/>
                </a:rPr>
                <a:t>冯</a:t>
              </a:r>
              <a:r>
                <a:rPr lang="en-US" altLang="en-US" b="1">
                  <a:solidFill>
                    <a:srgbClr val="333300"/>
                  </a:solidFill>
                  <a:latin typeface="Times New Roman" pitchFamily="18" charset="0"/>
                  <a:ea typeface="楷体" pitchFamily="49" charset="-122"/>
                </a:rPr>
                <a:t>·</a:t>
              </a:r>
              <a:r>
                <a:rPr lang="zh-CN" altLang="en-US" b="1">
                  <a:solidFill>
                    <a:srgbClr val="333300"/>
                  </a:solidFill>
                  <a:latin typeface="Times New Roman" pitchFamily="18" charset="0"/>
                  <a:ea typeface="楷体" pitchFamily="49" charset="-122"/>
                </a:rPr>
                <a:t>诺依曼</a:t>
              </a:r>
              <a:endParaRPr lang="zh-CN" altLang="en-US" b="1">
                <a:solidFill>
                  <a:srgbClr val="333300"/>
                </a:solidFill>
              </a:endParaRPr>
            </a:p>
          </p:txBody>
        </p:sp>
        <p:sp>
          <p:nvSpPr>
            <p:cNvPr id="57358" name="矩形 23"/>
            <p:cNvSpPr>
              <a:spLocks noChangeArrowheads="1"/>
            </p:cNvSpPr>
            <p:nvPr/>
          </p:nvSpPr>
          <p:spPr bwMode="auto">
            <a:xfrm>
              <a:off x="2743200" y="5954713"/>
              <a:ext cx="877888" cy="369887"/>
            </a:xfrm>
            <a:prstGeom prst="rect">
              <a:avLst/>
            </a:prstGeom>
            <a:noFill/>
            <a:ln w="9525">
              <a:noFill/>
              <a:miter lim="800000"/>
              <a:headEnd/>
              <a:tailEnd/>
            </a:ln>
          </p:spPr>
          <p:txBody>
            <a:bodyPr wrap="none">
              <a:spAutoFit/>
            </a:bodyPr>
            <a:lstStyle/>
            <a:p>
              <a:r>
                <a:rPr lang="zh-CN" altLang="en-US" b="1">
                  <a:solidFill>
                    <a:srgbClr val="333300"/>
                  </a:solidFill>
                  <a:latin typeface="Times New Roman" pitchFamily="18" charset="0"/>
                  <a:ea typeface="楷体" pitchFamily="49" charset="-122"/>
                </a:rPr>
                <a:t>乌勒姆</a:t>
              </a:r>
              <a:endParaRPr lang="zh-CN" altLang="en-US" b="1">
                <a:solidFill>
                  <a:srgbClr val="333300"/>
                </a:solidFill>
              </a:endParaRPr>
            </a:p>
          </p:txBody>
        </p:sp>
        <p:sp>
          <p:nvSpPr>
            <p:cNvPr id="57359" name="矩形 24"/>
            <p:cNvSpPr>
              <a:spLocks noChangeArrowheads="1"/>
            </p:cNvSpPr>
            <p:nvPr/>
          </p:nvSpPr>
          <p:spPr bwMode="auto">
            <a:xfrm>
              <a:off x="4611688" y="5954713"/>
              <a:ext cx="646112" cy="369887"/>
            </a:xfrm>
            <a:prstGeom prst="rect">
              <a:avLst/>
            </a:prstGeom>
            <a:noFill/>
            <a:ln w="9525">
              <a:noFill/>
              <a:miter lim="800000"/>
              <a:headEnd/>
              <a:tailEnd/>
            </a:ln>
          </p:spPr>
          <p:txBody>
            <a:bodyPr wrap="none">
              <a:spAutoFit/>
            </a:bodyPr>
            <a:lstStyle/>
            <a:p>
              <a:r>
                <a:rPr lang="zh-CN" altLang="en-US" b="1">
                  <a:solidFill>
                    <a:srgbClr val="333300"/>
                  </a:solidFill>
                  <a:latin typeface="Times New Roman" pitchFamily="18" charset="0"/>
                  <a:ea typeface="楷体" pitchFamily="49" charset="-122"/>
                </a:rPr>
                <a:t>费米</a:t>
              </a:r>
              <a:endParaRPr lang="zh-CN" altLang="en-US" b="1">
                <a:solidFill>
                  <a:srgbClr val="333300"/>
                </a:solidFill>
              </a:endParaRPr>
            </a:p>
          </p:txBody>
        </p:sp>
      </p:grpSp>
      <p:sp>
        <p:nvSpPr>
          <p:cNvPr id="20" name="灯片编号占位符 19"/>
          <p:cNvSpPr>
            <a:spLocks noGrp="1"/>
          </p:cNvSpPr>
          <p:nvPr>
            <p:ph type="sldNum" sz="quarter" idx="12"/>
          </p:nvPr>
        </p:nvSpPr>
        <p:spPr/>
        <p:txBody>
          <a:bodyPr/>
          <a:lstStyle/>
          <a:p>
            <a:pPr>
              <a:defRPr/>
            </a:pPr>
            <a:fld id="{0CA48CFF-0EF6-4F42-A855-DDBB4B30BACB}" type="slidenum">
              <a:rPr lang="zh-CN" altLang="zh-CN"/>
              <a:pPr>
                <a:defRPr/>
              </a:pPr>
              <a:t>14</a:t>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8371"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8372"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8" name="TextBox 7"/>
          <p:cNvSpPr txBox="1"/>
          <p:nvPr/>
        </p:nvSpPr>
        <p:spPr>
          <a:xfrm>
            <a:off x="468313" y="1677988"/>
            <a:ext cx="8243887" cy="4494212"/>
          </a:xfrm>
          <a:prstGeom prst="rect">
            <a:avLst/>
          </a:prstGeom>
          <a:noFill/>
        </p:spPr>
        <p:txBody>
          <a:bodyPr>
            <a:spAutoFit/>
          </a:bodyPr>
          <a:lstStyle/>
          <a:p>
            <a:pPr>
              <a:defRPr/>
            </a:pPr>
            <a:r>
              <a:rPr kumimoji="1" lang="zh-CN" altLang="en-US" sz="2000" dirty="0">
                <a:latin typeface="Times New Roman" pitchFamily="18" charset="0"/>
                <a:ea typeface="楷体" pitchFamily="49" charset="-122"/>
              </a:rPr>
              <a:t>    </a:t>
            </a:r>
            <a:r>
              <a:rPr kumimoji="1" lang="zh-CN" altLang="en-US" dirty="0">
                <a:solidFill>
                  <a:srgbClr val="333300"/>
                </a:solidFill>
                <a:latin typeface="Times New Roman" pitchFamily="18" charset="0"/>
                <a:ea typeface="楷体" pitchFamily="49" charset="-122"/>
              </a:rPr>
              <a:t>科学家们从原子弹设计中使用计算机求解复杂物理问题取得成功而得到启示，迅速将这种方法推广应用到物理学的其他领域：天体物理、大气物理、等离子体物理、核物理、原子分子物理、固体物理、统计物理和基本粒子物理等，而且还应用到气象预报、水利、海洋、地震、石油、化工甚至人体科学等各个科学技术领域。</a:t>
            </a:r>
            <a:endParaRPr kumimoji="1" lang="en-US" altLang="zh-CN" dirty="0">
              <a:solidFill>
                <a:srgbClr val="333300"/>
              </a:solidFill>
              <a:latin typeface="Times New Roman" pitchFamily="18" charset="0"/>
              <a:ea typeface="楷体" pitchFamily="49" charset="-122"/>
            </a:endParaRPr>
          </a:p>
          <a:p>
            <a:pPr>
              <a:defRPr/>
            </a:pPr>
            <a:endParaRPr kumimoji="1" lang="en-US" altLang="zh-CN" sz="1200" dirty="0">
              <a:solidFill>
                <a:srgbClr val="333300"/>
              </a:solidFill>
              <a:latin typeface="Times New Roman" pitchFamily="18" charset="0"/>
              <a:ea typeface="楷体" pitchFamily="49" charset="-122"/>
            </a:endParaRPr>
          </a:p>
          <a:p>
            <a:pPr>
              <a:defRPr/>
            </a:pPr>
            <a:r>
              <a:rPr kumimoji="1" lang="en-US" altLang="zh-CN" sz="2000" dirty="0">
                <a:solidFill>
                  <a:srgbClr val="333300"/>
                </a:solidFill>
                <a:latin typeface="Times New Roman" pitchFamily="18" charset="0"/>
                <a:ea typeface="楷体" pitchFamily="49" charset="-122"/>
              </a:rPr>
              <a:t>    </a:t>
            </a:r>
            <a:r>
              <a:rPr kumimoji="1" lang="en-US" altLang="zh-CN" dirty="0">
                <a:solidFill>
                  <a:srgbClr val="333300"/>
                </a:solidFill>
                <a:latin typeface="Times New Roman" pitchFamily="18" charset="0"/>
                <a:ea typeface="楷体" pitchFamily="49" charset="-122"/>
              </a:rPr>
              <a:t>1963</a:t>
            </a:r>
            <a:r>
              <a:rPr kumimoji="1" lang="zh-CN" altLang="en-US" dirty="0">
                <a:solidFill>
                  <a:srgbClr val="333300"/>
                </a:solidFill>
                <a:latin typeface="Times New Roman" pitchFamily="18" charset="0"/>
                <a:ea typeface="楷体" pitchFamily="49" charset="-122"/>
              </a:rPr>
              <a:t>年，美国的</a:t>
            </a:r>
            <a:r>
              <a:rPr kumimoji="1" lang="en-US" altLang="zh-CN" dirty="0" err="1">
                <a:solidFill>
                  <a:srgbClr val="333300"/>
                </a:solidFill>
                <a:latin typeface="Times New Roman" pitchFamily="18" charset="0"/>
                <a:ea typeface="楷体" pitchFamily="49" charset="-122"/>
              </a:rPr>
              <a:t>Beini</a:t>
            </a:r>
            <a:r>
              <a:rPr kumimoji="1" lang="zh-CN" altLang="en-US" dirty="0">
                <a:solidFill>
                  <a:srgbClr val="333300"/>
                </a:solidFill>
                <a:latin typeface="Times New Roman" pitchFamily="18" charset="0"/>
                <a:ea typeface="楷体" pitchFamily="49" charset="-122"/>
              </a:rPr>
              <a:t>，</a:t>
            </a:r>
            <a:r>
              <a:rPr kumimoji="1" lang="en-US" altLang="zh-CN" dirty="0">
                <a:solidFill>
                  <a:srgbClr val="333300"/>
                </a:solidFill>
                <a:latin typeface="Times New Roman" pitchFamily="18" charset="0"/>
                <a:ea typeface="楷体" pitchFamily="49" charset="-122"/>
              </a:rPr>
              <a:t>Alder</a:t>
            </a:r>
            <a:r>
              <a:rPr kumimoji="1" lang="zh-CN" altLang="en-US" dirty="0">
                <a:solidFill>
                  <a:srgbClr val="333300"/>
                </a:solidFill>
                <a:latin typeface="Times New Roman" pitchFamily="18" charset="0"/>
                <a:ea typeface="楷体" pitchFamily="49" charset="-122"/>
              </a:rPr>
              <a:t>等人开始编辑出版</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计算物理方法</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丛书， </a:t>
            </a:r>
            <a:r>
              <a:rPr lang="zh-CN" altLang="zh-CN" kern="0" dirty="0">
                <a:solidFill>
                  <a:srgbClr val="333300"/>
                </a:solidFill>
                <a:latin typeface="Times New Roman" pitchFamily="18" charset="0"/>
                <a:ea typeface="楷体" pitchFamily="49" charset="-122"/>
              </a:rPr>
              <a:t>“</a:t>
            </a:r>
            <a:r>
              <a:rPr lang="zh-CN" altLang="zh-CN" b="1" kern="0" dirty="0">
                <a:solidFill>
                  <a:srgbClr val="333300"/>
                </a:solidFill>
                <a:latin typeface="Times New Roman" pitchFamily="18" charset="0"/>
                <a:ea typeface="楷体" pitchFamily="49" charset="-122"/>
              </a:rPr>
              <a:t>计算物理</a:t>
            </a:r>
            <a:r>
              <a:rPr lang="zh-CN" altLang="zh-CN" kern="0" dirty="0">
                <a:solidFill>
                  <a:srgbClr val="333300"/>
                </a:solidFill>
                <a:latin typeface="Times New Roman" pitchFamily="18" charset="0"/>
                <a:ea typeface="楷体" pitchFamily="49" charset="-122"/>
              </a:rPr>
              <a:t>”一词首次正式出现</a:t>
            </a:r>
            <a:r>
              <a:rPr lang="zh-CN" altLang="en-US" kern="0" dirty="0">
                <a:solidFill>
                  <a:srgbClr val="333300"/>
                </a:solidFill>
                <a:latin typeface="Times New Roman" pitchFamily="18" charset="0"/>
                <a:ea typeface="楷体" pitchFamily="49" charset="-122"/>
              </a:rPr>
              <a:t>；</a:t>
            </a:r>
            <a:endParaRPr kumimoji="1" lang="zh-CN" altLang="en-US" dirty="0">
              <a:solidFill>
                <a:srgbClr val="333300"/>
              </a:solidFill>
              <a:latin typeface="Times New Roman" pitchFamily="18" charset="0"/>
              <a:ea typeface="楷体" pitchFamily="49" charset="-122"/>
            </a:endParaRPr>
          </a:p>
          <a:p>
            <a:pPr>
              <a:defRPr/>
            </a:pPr>
            <a:r>
              <a:rPr kumimoji="1" lang="zh-CN" altLang="en-US" dirty="0">
                <a:solidFill>
                  <a:srgbClr val="333300"/>
                </a:solidFill>
                <a:latin typeface="Times New Roman" pitchFamily="18" charset="0"/>
                <a:ea typeface="楷体" pitchFamily="49" charset="-122"/>
              </a:rPr>
              <a:t>    </a:t>
            </a:r>
            <a:r>
              <a:rPr kumimoji="1" lang="en-US" altLang="zh-CN" dirty="0">
                <a:solidFill>
                  <a:srgbClr val="333300"/>
                </a:solidFill>
                <a:latin typeface="Times New Roman" pitchFamily="18" charset="0"/>
                <a:ea typeface="楷体" pitchFamily="49" charset="-122"/>
              </a:rPr>
              <a:t>1966</a:t>
            </a:r>
            <a:r>
              <a:rPr kumimoji="1" lang="zh-CN" altLang="en-US" dirty="0">
                <a:solidFill>
                  <a:srgbClr val="333300"/>
                </a:solidFill>
                <a:latin typeface="Times New Roman" pitchFamily="18" charset="0"/>
                <a:ea typeface="楷体" pitchFamily="49" charset="-122"/>
              </a:rPr>
              <a:t>年，</a:t>
            </a:r>
            <a:r>
              <a:rPr kumimoji="1" lang="en-US" altLang="zh-CN" dirty="0">
                <a:solidFill>
                  <a:srgbClr val="333300"/>
                </a:solidFill>
                <a:latin typeface="Times New Roman" pitchFamily="18" charset="0"/>
                <a:ea typeface="楷体" pitchFamily="49" charset="-122"/>
              </a:rPr>
              <a:t>Journal of Computational Physics</a:t>
            </a:r>
            <a:r>
              <a:rPr kumimoji="1" lang="zh-CN" altLang="en-US" dirty="0">
                <a:solidFill>
                  <a:srgbClr val="333300"/>
                </a:solidFill>
                <a:latin typeface="Times New Roman" pitchFamily="18" charset="0"/>
                <a:ea typeface="楷体" pitchFamily="49" charset="-122"/>
              </a:rPr>
              <a:t>在美国创刊；</a:t>
            </a:r>
            <a:endParaRPr kumimoji="1" lang="en-US" altLang="zh-CN" dirty="0">
              <a:solidFill>
                <a:srgbClr val="333300"/>
              </a:solidFill>
              <a:latin typeface="Times New Roman" pitchFamily="18" charset="0"/>
              <a:ea typeface="楷体" pitchFamily="49" charset="-122"/>
            </a:endParaRPr>
          </a:p>
          <a:p>
            <a:pPr>
              <a:defRPr/>
            </a:pPr>
            <a:r>
              <a:rPr kumimoji="1" lang="en-US" altLang="zh-CN" dirty="0">
                <a:solidFill>
                  <a:srgbClr val="333300"/>
                </a:solidFill>
                <a:latin typeface="Times New Roman" pitchFamily="18" charset="0"/>
                <a:ea typeface="楷体" pitchFamily="49" charset="-122"/>
              </a:rPr>
              <a:t>    1969</a:t>
            </a:r>
            <a:r>
              <a:rPr kumimoji="1" lang="zh-CN" altLang="en-US" dirty="0">
                <a:solidFill>
                  <a:srgbClr val="333300"/>
                </a:solidFill>
                <a:latin typeface="Times New Roman" pitchFamily="18" charset="0"/>
                <a:ea typeface="楷体" pitchFamily="49" charset="-122"/>
              </a:rPr>
              <a:t>年，</a:t>
            </a:r>
            <a:r>
              <a:rPr kumimoji="1" lang="en-US" altLang="zh-CN" dirty="0">
                <a:solidFill>
                  <a:srgbClr val="333300"/>
                </a:solidFill>
                <a:latin typeface="Times New Roman" pitchFamily="18" charset="0"/>
                <a:ea typeface="楷体" pitchFamily="49" charset="-122"/>
              </a:rPr>
              <a:t>Computer Physics Communication</a:t>
            </a:r>
            <a:r>
              <a:rPr kumimoji="1" lang="zh-CN" altLang="en-US" dirty="0">
                <a:solidFill>
                  <a:srgbClr val="333300"/>
                </a:solidFill>
                <a:latin typeface="Times New Roman" pitchFamily="18" charset="0"/>
                <a:ea typeface="楷体" pitchFamily="49" charset="-122"/>
              </a:rPr>
              <a:t>在西欧创刊；</a:t>
            </a:r>
            <a:endParaRPr kumimoji="1" lang="en-US" altLang="zh-CN" dirty="0">
              <a:solidFill>
                <a:srgbClr val="333300"/>
              </a:solidFill>
              <a:latin typeface="Times New Roman" pitchFamily="18" charset="0"/>
              <a:ea typeface="楷体" pitchFamily="49" charset="-122"/>
            </a:endParaRPr>
          </a:p>
          <a:p>
            <a:pPr>
              <a:defRPr/>
            </a:pPr>
            <a:r>
              <a:rPr kumimoji="1" lang="en-US" altLang="zh-CN" dirty="0">
                <a:solidFill>
                  <a:srgbClr val="333300"/>
                </a:solidFill>
                <a:latin typeface="Times New Roman" pitchFamily="18" charset="0"/>
                <a:ea typeface="楷体" pitchFamily="49" charset="-122"/>
              </a:rPr>
              <a:t>    1965</a:t>
            </a:r>
            <a:r>
              <a:rPr kumimoji="1" lang="zh-CN" altLang="en-US" dirty="0">
                <a:solidFill>
                  <a:srgbClr val="333300"/>
                </a:solidFill>
                <a:latin typeface="Times New Roman" pitchFamily="18" charset="0"/>
                <a:ea typeface="楷体" pitchFamily="49" charset="-122"/>
              </a:rPr>
              <a:t>年，</a:t>
            </a:r>
            <a:r>
              <a:rPr kumimoji="1" lang="en-US" altLang="zh-CN" dirty="0">
                <a:solidFill>
                  <a:srgbClr val="333300"/>
                </a:solidFill>
                <a:latin typeface="Times New Roman" pitchFamily="18" charset="0"/>
                <a:ea typeface="楷体" pitchFamily="49" charset="-122"/>
              </a:rPr>
              <a:t>Harlow</a:t>
            </a:r>
            <a:r>
              <a:rPr kumimoji="1" lang="zh-CN" altLang="en-US" dirty="0">
                <a:solidFill>
                  <a:srgbClr val="333300"/>
                </a:solidFill>
                <a:latin typeface="Times New Roman" pitchFamily="18" charset="0"/>
                <a:ea typeface="楷体" pitchFamily="49" charset="-122"/>
              </a:rPr>
              <a:t>和</a:t>
            </a:r>
            <a:r>
              <a:rPr kumimoji="1" lang="en-US" altLang="zh-CN" dirty="0">
                <a:solidFill>
                  <a:srgbClr val="333300"/>
                </a:solidFill>
                <a:latin typeface="Times New Roman" pitchFamily="18" charset="0"/>
                <a:ea typeface="楷体" pitchFamily="49" charset="-122"/>
              </a:rPr>
              <a:t>Fromm</a:t>
            </a:r>
            <a:r>
              <a:rPr kumimoji="1" lang="zh-CN" altLang="en-US" dirty="0">
                <a:solidFill>
                  <a:srgbClr val="333300"/>
                </a:solidFill>
                <a:latin typeface="Times New Roman" pitchFamily="18" charset="0"/>
                <a:ea typeface="楷体" pitchFamily="49" charset="-122"/>
              </a:rPr>
              <a:t>在</a:t>
            </a:r>
            <a:r>
              <a:rPr kumimoji="1" lang="en-US" altLang="zh-CN" dirty="0">
                <a:solidFill>
                  <a:srgbClr val="333300"/>
                </a:solidFill>
                <a:latin typeface="Times New Roman" pitchFamily="18" charset="0"/>
                <a:ea typeface="楷体" pitchFamily="49" charset="-122"/>
              </a:rPr>
              <a:t>《Scientific American》</a:t>
            </a:r>
            <a:r>
              <a:rPr kumimoji="1" lang="zh-CN" altLang="en-US" dirty="0">
                <a:solidFill>
                  <a:srgbClr val="333300"/>
                </a:solidFill>
                <a:latin typeface="Times New Roman" pitchFamily="18" charset="0"/>
                <a:ea typeface="楷体" pitchFamily="49" charset="-122"/>
              </a:rPr>
              <a:t>杂志发表“流体力学的计算机实验”一文。几乎同时，</a:t>
            </a:r>
            <a:r>
              <a:rPr kumimoji="1" lang="en-US" altLang="zh-CN" dirty="0" err="1">
                <a:solidFill>
                  <a:srgbClr val="333300"/>
                </a:solidFill>
                <a:latin typeface="Times New Roman" pitchFamily="18" charset="0"/>
                <a:ea typeface="楷体" pitchFamily="49" charset="-122"/>
              </a:rPr>
              <a:t>Macagno</a:t>
            </a:r>
            <a:r>
              <a:rPr kumimoji="1" lang="zh-CN" altLang="en-US" dirty="0">
                <a:solidFill>
                  <a:srgbClr val="333300"/>
                </a:solidFill>
                <a:latin typeface="Times New Roman" pitchFamily="18" charset="0"/>
                <a:ea typeface="楷体" pitchFamily="49" charset="-122"/>
              </a:rPr>
              <a:t>在法国</a:t>
            </a:r>
            <a:r>
              <a:rPr kumimoji="1" lang="en-US" altLang="zh-CN" dirty="0">
                <a:solidFill>
                  <a:srgbClr val="333300"/>
                </a:solidFill>
                <a:latin typeface="Times New Roman" pitchFamily="18" charset="0"/>
                <a:ea typeface="楷体" pitchFamily="49" charset="-122"/>
              </a:rPr>
              <a:t>《La </a:t>
            </a:r>
            <a:r>
              <a:rPr kumimoji="1" lang="en-US" altLang="zh-CN" dirty="0" err="1">
                <a:solidFill>
                  <a:srgbClr val="333300"/>
                </a:solidFill>
                <a:latin typeface="Times New Roman" pitchFamily="18" charset="0"/>
                <a:ea typeface="楷体" pitchFamily="49" charset="-122"/>
              </a:rPr>
              <a:t>Haulille</a:t>
            </a:r>
            <a:r>
              <a:rPr kumimoji="1" lang="en-US" altLang="zh-CN" dirty="0">
                <a:solidFill>
                  <a:srgbClr val="333300"/>
                </a:solidFill>
                <a:latin typeface="Times New Roman" pitchFamily="18" charset="0"/>
                <a:ea typeface="楷体" pitchFamily="49" charset="-122"/>
              </a:rPr>
              <a:t> Blanche》</a:t>
            </a:r>
            <a:r>
              <a:rPr kumimoji="1" lang="zh-CN" altLang="en-US" dirty="0">
                <a:solidFill>
                  <a:srgbClr val="333300"/>
                </a:solidFill>
                <a:latin typeface="Times New Roman" pitchFamily="18" charset="0"/>
                <a:ea typeface="楷体" pitchFamily="49" charset="-122"/>
              </a:rPr>
              <a:t>杂志上发表“水力学模拟的某些新方面”的论文。第一次提出了“</a:t>
            </a:r>
            <a:r>
              <a:rPr kumimoji="1" lang="zh-CN" altLang="en-US" b="1" dirty="0">
                <a:solidFill>
                  <a:srgbClr val="333300"/>
                </a:solidFill>
                <a:latin typeface="Times New Roman" pitchFamily="18" charset="0"/>
                <a:ea typeface="楷体" pitchFamily="49" charset="-122"/>
              </a:rPr>
              <a:t>计算机实验</a:t>
            </a:r>
            <a:r>
              <a:rPr kumimoji="1" lang="zh-CN" altLang="en-US" dirty="0">
                <a:solidFill>
                  <a:srgbClr val="333300"/>
                </a:solidFill>
                <a:latin typeface="Times New Roman" pitchFamily="18" charset="0"/>
                <a:ea typeface="楷体" pitchFamily="49" charset="-122"/>
              </a:rPr>
              <a:t>”和“</a:t>
            </a:r>
            <a:r>
              <a:rPr kumimoji="1" lang="zh-CN" altLang="en-US" b="1" dirty="0">
                <a:solidFill>
                  <a:srgbClr val="333300"/>
                </a:solidFill>
                <a:latin typeface="Times New Roman" pitchFamily="18" charset="0"/>
                <a:ea typeface="楷体" pitchFamily="49" charset="-122"/>
              </a:rPr>
              <a:t>数值模拟</a:t>
            </a:r>
            <a:r>
              <a:rPr kumimoji="1" lang="zh-CN" altLang="en-US" dirty="0">
                <a:solidFill>
                  <a:srgbClr val="333300"/>
                </a:solidFill>
                <a:latin typeface="Times New Roman" pitchFamily="18" charset="0"/>
                <a:ea typeface="楷体" pitchFamily="49" charset="-122"/>
              </a:rPr>
              <a:t>”的概念；</a:t>
            </a:r>
            <a:endParaRPr kumimoji="1" lang="en-US" altLang="zh-CN" dirty="0">
              <a:solidFill>
                <a:srgbClr val="333300"/>
              </a:solidFill>
              <a:latin typeface="Times New Roman" pitchFamily="18" charset="0"/>
              <a:ea typeface="楷体" pitchFamily="49" charset="-122"/>
            </a:endParaRPr>
          </a:p>
          <a:p>
            <a:pPr>
              <a:defRPr/>
            </a:pPr>
            <a:r>
              <a:rPr kumimoji="1" lang="en-US" altLang="zh-CN" dirty="0">
                <a:solidFill>
                  <a:srgbClr val="333300"/>
                </a:solidFill>
                <a:latin typeface="Times New Roman" pitchFamily="18" charset="0"/>
                <a:ea typeface="楷体" pitchFamily="49" charset="-122"/>
              </a:rPr>
              <a:t>    1977</a:t>
            </a:r>
            <a:r>
              <a:rPr kumimoji="1" lang="zh-CN" altLang="en-US" dirty="0">
                <a:solidFill>
                  <a:srgbClr val="333300"/>
                </a:solidFill>
                <a:latin typeface="Times New Roman" pitchFamily="18" charset="0"/>
                <a:ea typeface="楷体" pitchFamily="49" charset="-122"/>
              </a:rPr>
              <a:t>年，美国和西欧的学者开始编辑出版</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计算物理施普林格系列丛书</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，到</a:t>
            </a:r>
            <a:r>
              <a:rPr kumimoji="1" lang="en-US" altLang="zh-CN" dirty="0">
                <a:solidFill>
                  <a:srgbClr val="333300"/>
                </a:solidFill>
                <a:latin typeface="Times New Roman" pitchFamily="18" charset="0"/>
                <a:ea typeface="楷体" pitchFamily="49" charset="-122"/>
              </a:rPr>
              <a:t>1988</a:t>
            </a:r>
            <a:r>
              <a:rPr kumimoji="1" lang="zh-CN" altLang="en-US" dirty="0">
                <a:solidFill>
                  <a:srgbClr val="333300"/>
                </a:solidFill>
                <a:latin typeface="Times New Roman" pitchFamily="18" charset="0"/>
                <a:ea typeface="楷体" pitchFamily="49" charset="-122"/>
              </a:rPr>
              <a:t>年已出</a:t>
            </a:r>
            <a:r>
              <a:rPr kumimoji="1" lang="en-US" altLang="zh-CN" dirty="0">
                <a:solidFill>
                  <a:srgbClr val="333300"/>
                </a:solidFill>
                <a:latin typeface="Times New Roman" pitchFamily="18" charset="0"/>
                <a:ea typeface="楷体" pitchFamily="49" charset="-122"/>
              </a:rPr>
              <a:t>17</a:t>
            </a:r>
            <a:r>
              <a:rPr kumimoji="1" lang="zh-CN" altLang="en-US" dirty="0">
                <a:solidFill>
                  <a:srgbClr val="333300"/>
                </a:solidFill>
                <a:latin typeface="Times New Roman" pitchFamily="18" charset="0"/>
                <a:ea typeface="楷体" pitchFamily="49" charset="-122"/>
              </a:rPr>
              <a:t>本；</a:t>
            </a:r>
          </a:p>
        </p:txBody>
      </p:sp>
      <p:sp>
        <p:nvSpPr>
          <p:cNvPr id="6" name="灯片编号占位符 5"/>
          <p:cNvSpPr>
            <a:spLocks noGrp="1"/>
          </p:cNvSpPr>
          <p:nvPr>
            <p:ph type="sldNum" sz="quarter" idx="12"/>
          </p:nvPr>
        </p:nvSpPr>
        <p:spPr/>
        <p:txBody>
          <a:bodyPr/>
          <a:lstStyle/>
          <a:p>
            <a:pPr>
              <a:defRPr/>
            </a:pPr>
            <a:fld id="{D54C2438-FE65-4185-8BBB-08DE6631CF1E}" type="slidenum">
              <a:rPr lang="zh-CN" altLang="zh-CN"/>
              <a:pPr>
                <a:defRPr/>
              </a:pPr>
              <a:t>15</a:t>
            </a:fld>
            <a:endParaRPr lang="zh-CN"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6"/>
          <p:cNvSpPr>
            <a:spLocks noChangeArrowheads="1"/>
          </p:cNvSpPr>
          <p:nvPr/>
        </p:nvSpPr>
        <p:spPr bwMode="auto">
          <a:xfrm>
            <a:off x="468313" y="3886200"/>
            <a:ext cx="8243887" cy="2032000"/>
          </a:xfrm>
          <a:prstGeom prst="rect">
            <a:avLst/>
          </a:prstGeom>
          <a:noFill/>
          <a:ln w="9525">
            <a:noFill/>
            <a:miter lim="800000"/>
            <a:headEnd/>
            <a:tailEnd/>
          </a:ln>
        </p:spPr>
        <p:txBody>
          <a:bodyPr>
            <a:spAutoFit/>
          </a:bodyPr>
          <a:lstStyle/>
          <a:p>
            <a:pPr>
              <a:defRPr/>
            </a:pPr>
            <a:r>
              <a:rPr kumimoji="1" lang="zh-CN" altLang="en-US" b="1" dirty="0">
                <a:solidFill>
                  <a:srgbClr val="333300"/>
                </a:solidFill>
                <a:latin typeface="Times New Roman" pitchFamily="18" charset="0"/>
                <a:ea typeface="楷体" pitchFamily="49" charset="-122"/>
              </a:rPr>
              <a:t>中国计算物理</a:t>
            </a:r>
            <a:r>
              <a:rPr kumimoji="1" lang="zh-CN" altLang="en-US" dirty="0">
                <a:solidFill>
                  <a:srgbClr val="333300"/>
                </a:solidFill>
                <a:latin typeface="Times New Roman" pitchFamily="18" charset="0"/>
                <a:ea typeface="楷体" pitchFamily="49" charset="-122"/>
              </a:rPr>
              <a:t>始于</a:t>
            </a:r>
            <a:r>
              <a:rPr kumimoji="1" lang="en-US" altLang="zh-CN" dirty="0">
                <a:solidFill>
                  <a:srgbClr val="333300"/>
                </a:solidFill>
                <a:latin typeface="Times New Roman" pitchFamily="18" charset="0"/>
                <a:ea typeface="楷体" pitchFamily="49" charset="-122"/>
              </a:rPr>
              <a:t>20</a:t>
            </a:r>
            <a:r>
              <a:rPr kumimoji="1" lang="zh-CN" altLang="en-US" dirty="0">
                <a:solidFill>
                  <a:srgbClr val="333300"/>
                </a:solidFill>
                <a:latin typeface="Times New Roman" pitchFamily="18" charset="0"/>
                <a:ea typeface="楷体" pitchFamily="49" charset="-122"/>
              </a:rPr>
              <a:t>世纪</a:t>
            </a:r>
            <a:r>
              <a:rPr kumimoji="1" lang="en-US" altLang="zh-CN" dirty="0">
                <a:solidFill>
                  <a:srgbClr val="333300"/>
                </a:solidFill>
                <a:latin typeface="Times New Roman" pitchFamily="18" charset="0"/>
                <a:ea typeface="楷体" pitchFamily="49" charset="-122"/>
              </a:rPr>
              <a:t>50</a:t>
            </a:r>
            <a:r>
              <a:rPr kumimoji="1" lang="zh-CN" altLang="en-US" dirty="0">
                <a:solidFill>
                  <a:srgbClr val="333300"/>
                </a:solidFill>
                <a:latin typeface="Times New Roman" pitchFamily="18" charset="0"/>
                <a:ea typeface="楷体" pitchFamily="49" charset="-122"/>
              </a:rPr>
              <a:t>年代末，开始主要用于核物理领域和核武器的研制工作，然后扩展到其它领域。</a:t>
            </a:r>
            <a:endParaRPr kumimoji="1" lang="en-US" altLang="zh-CN" dirty="0">
              <a:solidFill>
                <a:srgbClr val="333300"/>
              </a:solidFill>
              <a:latin typeface="Times New Roman" pitchFamily="18" charset="0"/>
              <a:ea typeface="楷体" pitchFamily="49" charset="-122"/>
            </a:endParaRPr>
          </a:p>
          <a:p>
            <a:pPr>
              <a:defRPr/>
            </a:pPr>
            <a:r>
              <a:rPr kumimoji="1" lang="en-US" altLang="zh-CN" dirty="0">
                <a:solidFill>
                  <a:srgbClr val="333300"/>
                </a:solidFill>
                <a:latin typeface="Times New Roman" pitchFamily="18" charset="0"/>
                <a:ea typeface="楷体" pitchFamily="49" charset="-122"/>
              </a:rPr>
              <a:t>1982</a:t>
            </a:r>
            <a:r>
              <a:rPr kumimoji="1" lang="zh-CN" altLang="en-US" dirty="0">
                <a:solidFill>
                  <a:srgbClr val="333300"/>
                </a:solidFill>
                <a:latin typeface="Times New Roman" pitchFamily="18" charset="0"/>
                <a:ea typeface="楷体" pitchFamily="49" charset="-122"/>
              </a:rPr>
              <a:t>年</a:t>
            </a:r>
            <a:r>
              <a:rPr kumimoji="1" lang="en-US" altLang="zh-CN" dirty="0">
                <a:solidFill>
                  <a:srgbClr val="333300"/>
                </a:solidFill>
                <a:latin typeface="Times New Roman" pitchFamily="18" charset="0"/>
                <a:ea typeface="楷体" pitchFamily="49" charset="-122"/>
              </a:rPr>
              <a:t>8</a:t>
            </a:r>
            <a:r>
              <a:rPr kumimoji="1" lang="zh-CN" altLang="en-US" dirty="0">
                <a:solidFill>
                  <a:srgbClr val="333300"/>
                </a:solidFill>
                <a:latin typeface="Times New Roman" pitchFamily="18" charset="0"/>
                <a:ea typeface="楷体" pitchFamily="49" charset="-122"/>
              </a:rPr>
              <a:t>月成立中国计算物理学会，建立了</a:t>
            </a:r>
            <a:r>
              <a:rPr kumimoji="1" lang="en-US" altLang="zh-CN" dirty="0">
                <a:solidFill>
                  <a:srgbClr val="333300"/>
                </a:solidFill>
                <a:latin typeface="Times New Roman" pitchFamily="18" charset="0"/>
                <a:ea typeface="楷体" pitchFamily="49" charset="-122"/>
              </a:rPr>
              <a:t>7</a:t>
            </a:r>
            <a:r>
              <a:rPr kumimoji="1" lang="zh-CN" altLang="en-US" dirty="0">
                <a:solidFill>
                  <a:srgbClr val="333300"/>
                </a:solidFill>
                <a:latin typeface="Times New Roman" pitchFamily="18" charset="0"/>
                <a:ea typeface="楷体" pitchFamily="49" charset="-122"/>
              </a:rPr>
              <a:t>个专业委员会和</a:t>
            </a:r>
            <a:r>
              <a:rPr kumimoji="1" lang="en-US" altLang="zh-CN" dirty="0">
                <a:solidFill>
                  <a:srgbClr val="333300"/>
                </a:solidFill>
                <a:latin typeface="Times New Roman" pitchFamily="18" charset="0"/>
                <a:ea typeface="楷体" pitchFamily="49" charset="-122"/>
              </a:rPr>
              <a:t>6</a:t>
            </a:r>
            <a:r>
              <a:rPr kumimoji="1" lang="zh-CN" altLang="en-US" dirty="0">
                <a:solidFill>
                  <a:srgbClr val="333300"/>
                </a:solidFill>
                <a:latin typeface="Times New Roman" pitchFamily="18" charset="0"/>
                <a:ea typeface="楷体" pitchFamily="49" charset="-122"/>
              </a:rPr>
              <a:t>个地方分会。</a:t>
            </a:r>
          </a:p>
          <a:p>
            <a:pPr>
              <a:defRPr/>
            </a:pPr>
            <a:r>
              <a:rPr kumimoji="1" lang="en-US" altLang="zh-CN" dirty="0">
                <a:solidFill>
                  <a:srgbClr val="333300"/>
                </a:solidFill>
                <a:latin typeface="Times New Roman" pitchFamily="18" charset="0"/>
                <a:ea typeface="楷体" pitchFamily="49" charset="-122"/>
              </a:rPr>
              <a:t>1984</a:t>
            </a:r>
            <a:r>
              <a:rPr kumimoji="1" lang="zh-CN" altLang="en-US" dirty="0">
                <a:solidFill>
                  <a:srgbClr val="333300"/>
                </a:solidFill>
                <a:latin typeface="Times New Roman" pitchFamily="18" charset="0"/>
                <a:ea typeface="楷体" pitchFamily="49" charset="-122"/>
              </a:rPr>
              <a:t>年，中国</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计算物理</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杂志创刊。</a:t>
            </a:r>
          </a:p>
          <a:p>
            <a:pPr>
              <a:defRPr/>
            </a:pPr>
            <a:r>
              <a:rPr kumimoji="1" lang="en-US" altLang="zh-CN" dirty="0">
                <a:solidFill>
                  <a:srgbClr val="333300"/>
                </a:solidFill>
                <a:latin typeface="Times New Roman" pitchFamily="18" charset="0"/>
                <a:ea typeface="楷体" pitchFamily="49" charset="-122"/>
              </a:rPr>
              <a:t>1989</a:t>
            </a:r>
            <a:r>
              <a:rPr kumimoji="1" lang="zh-CN" altLang="en-US" dirty="0">
                <a:solidFill>
                  <a:srgbClr val="333300"/>
                </a:solidFill>
                <a:latin typeface="Times New Roman" pitchFamily="18" charset="0"/>
                <a:ea typeface="楷体" pitchFamily="49" charset="-122"/>
              </a:rPr>
              <a:t>年，开始出版</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计算物理丛书</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a:t>
            </a:r>
          </a:p>
          <a:p>
            <a:pPr>
              <a:defRPr/>
            </a:pPr>
            <a:r>
              <a:rPr kumimoji="1" lang="en-US" altLang="zh-CN" dirty="0">
                <a:solidFill>
                  <a:srgbClr val="333300"/>
                </a:solidFill>
                <a:latin typeface="Times New Roman" pitchFamily="18" charset="0"/>
                <a:ea typeface="楷体" pitchFamily="49" charset="-122"/>
              </a:rPr>
              <a:t>1991</a:t>
            </a:r>
            <a:r>
              <a:rPr kumimoji="1" lang="zh-CN" altLang="en-US" dirty="0">
                <a:solidFill>
                  <a:srgbClr val="333300"/>
                </a:solidFill>
                <a:latin typeface="Times New Roman" pitchFamily="18" charset="0"/>
                <a:ea typeface="楷体" pitchFamily="49" charset="-122"/>
              </a:rPr>
              <a:t>年，开始出版</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科学与工程计算丛书</a:t>
            </a:r>
            <a:r>
              <a:rPr kumimoji="1" lang="en-US" altLang="zh-CN" dirty="0">
                <a:solidFill>
                  <a:srgbClr val="333300"/>
                </a:solidFill>
                <a:latin typeface="Times New Roman" pitchFamily="18" charset="0"/>
                <a:ea typeface="楷体" pitchFamily="49" charset="-122"/>
              </a:rPr>
              <a:t>》</a:t>
            </a:r>
            <a:r>
              <a:rPr kumimoji="1" lang="zh-CN" altLang="en-US" dirty="0">
                <a:solidFill>
                  <a:srgbClr val="333300"/>
                </a:solidFill>
                <a:latin typeface="Times New Roman" pitchFamily="18" charset="0"/>
                <a:ea typeface="楷体" pitchFamily="49" charset="-122"/>
              </a:rPr>
              <a:t>。</a:t>
            </a:r>
            <a:endParaRPr kumimoji="1" lang="en-US" altLang="zh-CN" dirty="0">
              <a:solidFill>
                <a:srgbClr val="333300"/>
              </a:solidFill>
              <a:latin typeface="Times New Roman" pitchFamily="18" charset="0"/>
              <a:ea typeface="楷体" pitchFamily="49" charset="-122"/>
            </a:endParaRPr>
          </a:p>
          <a:p>
            <a:pPr>
              <a:defRPr/>
            </a:pPr>
            <a:r>
              <a:rPr lang="zh-CN" altLang="en-US" b="1" kern="0" dirty="0">
                <a:solidFill>
                  <a:srgbClr val="333300"/>
                </a:solidFill>
                <a:latin typeface="Times New Roman" pitchFamily="18" charset="0"/>
                <a:ea typeface="楷体" pitchFamily="49" charset="-122"/>
              </a:rPr>
              <a:t>80年代中期我国将“大规模科学与工程计算”列入国家资助重大项目。</a:t>
            </a:r>
          </a:p>
        </p:txBody>
      </p:sp>
      <p:sp>
        <p:nvSpPr>
          <p:cNvPr id="5939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9396"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9397"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59398" name="TextBox 12"/>
          <p:cNvSpPr txBox="1">
            <a:spLocks noChangeArrowheads="1"/>
          </p:cNvSpPr>
          <p:nvPr/>
        </p:nvSpPr>
        <p:spPr bwMode="auto">
          <a:xfrm>
            <a:off x="468313" y="1600200"/>
            <a:ext cx="8243887" cy="2173288"/>
          </a:xfrm>
          <a:prstGeom prst="rect">
            <a:avLst/>
          </a:prstGeom>
          <a:noFill/>
          <a:ln w="9525">
            <a:noFill/>
            <a:miter lim="800000"/>
            <a:headEnd/>
            <a:tailEnd/>
          </a:ln>
        </p:spPr>
        <p:txBody>
          <a:bodyPr>
            <a:spAutoFit/>
          </a:bodyPr>
          <a:lstStyle/>
          <a:p>
            <a:pPr algn="just">
              <a:spcBef>
                <a:spcPct val="20000"/>
              </a:spcBef>
              <a:buClr>
                <a:schemeClr val="folHlink"/>
              </a:buClr>
              <a:buSzPct val="60000"/>
              <a:buFont typeface="Wingdings" pitchFamily="2" charset="2"/>
              <a:buNone/>
            </a:pPr>
            <a:r>
              <a:rPr kumimoji="1" lang="zh-CN" altLang="en-US" sz="2000">
                <a:latin typeface="Times New Roman" pitchFamily="18" charset="0"/>
                <a:ea typeface="楷体" pitchFamily="49" charset="-122"/>
              </a:rPr>
              <a:t>    </a:t>
            </a:r>
            <a:r>
              <a:rPr kumimoji="1" lang="zh-CN" altLang="en-US">
                <a:solidFill>
                  <a:srgbClr val="333300"/>
                </a:solidFill>
                <a:latin typeface="Times New Roman" pitchFamily="18" charset="0"/>
                <a:ea typeface="楷体" pitchFamily="49" charset="-122"/>
              </a:rPr>
              <a:t>这些</a:t>
            </a:r>
            <a:r>
              <a:rPr kumimoji="1" lang="zh-CN" altLang="en-US">
                <a:solidFill>
                  <a:srgbClr val="333300"/>
                </a:solidFill>
                <a:latin typeface="楷体" pitchFamily="49" charset="-122"/>
                <a:ea typeface="楷体" pitchFamily="49" charset="-122"/>
              </a:rPr>
              <a:t>这些新概念的提出、新物理现象的发现，说明计算物理的目的不仅是计算出结果，还在于理解、预言和发现新的物理现象，寻求物理规律。在这一点上，它与传统的实验物理和理论物理没有什么不同，差别只在于工具和方法。</a:t>
            </a:r>
            <a:endParaRPr kumimoji="1" lang="en-US" altLang="zh-CN">
              <a:solidFill>
                <a:srgbClr val="333300"/>
              </a:solidFill>
              <a:latin typeface="楷体" pitchFamily="49" charset="-122"/>
              <a:ea typeface="楷体" pitchFamily="49" charset="-122"/>
            </a:endParaRPr>
          </a:p>
          <a:p>
            <a:pPr algn="just">
              <a:spcBef>
                <a:spcPct val="20000"/>
              </a:spcBef>
              <a:buClr>
                <a:schemeClr val="folHlink"/>
              </a:buClr>
              <a:buSzPct val="60000"/>
            </a:pPr>
            <a:r>
              <a:rPr kumimoji="1" lang="en-US" altLang="zh-CN">
                <a:solidFill>
                  <a:srgbClr val="333300"/>
                </a:solidFill>
                <a:latin typeface="Times New Roman" pitchFamily="18" charset="0"/>
                <a:ea typeface="楷体" pitchFamily="49" charset="-122"/>
              </a:rPr>
              <a:t>    </a:t>
            </a:r>
            <a:r>
              <a:rPr kumimoji="1" lang="zh-CN" altLang="en-US">
                <a:solidFill>
                  <a:srgbClr val="333300"/>
                </a:solidFill>
                <a:latin typeface="Times New Roman" pitchFamily="18" charset="0"/>
                <a:ea typeface="楷体" pitchFamily="49" charset="-122"/>
              </a:rPr>
              <a:t>与此同时，为计算物理服务的许多程序库和数据库也相继建立。这些工作迅速地推进了计算物理的普及和发展。</a:t>
            </a:r>
            <a:endParaRPr kumimoji="1" lang="en-US" altLang="zh-CN">
              <a:solidFill>
                <a:srgbClr val="333300"/>
              </a:solidFill>
              <a:latin typeface="Times New Roman" pitchFamily="18" charset="0"/>
              <a:ea typeface="楷体" pitchFamily="49" charset="-122"/>
            </a:endParaRPr>
          </a:p>
          <a:p>
            <a:pPr algn="just">
              <a:spcBef>
                <a:spcPct val="20000"/>
              </a:spcBef>
              <a:buClr>
                <a:schemeClr val="folHlink"/>
              </a:buClr>
              <a:buSzPct val="60000"/>
            </a:pPr>
            <a:r>
              <a:rPr kumimoji="1" lang="zh-CN" altLang="en-US" b="1">
                <a:solidFill>
                  <a:srgbClr val="333300"/>
                </a:solidFill>
                <a:latin typeface="Times New Roman" pitchFamily="18" charset="0"/>
                <a:ea typeface="楷体" pitchFamily="49" charset="-122"/>
              </a:rPr>
              <a:t>结论：计算物理这一新的学科起源于</a:t>
            </a:r>
            <a:r>
              <a:rPr kumimoji="1" lang="en-US" altLang="zh-CN" b="1">
                <a:solidFill>
                  <a:srgbClr val="333300"/>
                </a:solidFill>
                <a:latin typeface="Times New Roman" pitchFamily="18" charset="0"/>
                <a:ea typeface="楷体" pitchFamily="49" charset="-122"/>
              </a:rPr>
              <a:t>20</a:t>
            </a:r>
            <a:r>
              <a:rPr kumimoji="1" lang="zh-CN" altLang="en-US" b="1">
                <a:solidFill>
                  <a:srgbClr val="333300"/>
                </a:solidFill>
                <a:latin typeface="Times New Roman" pitchFamily="18" charset="0"/>
                <a:ea typeface="楷体" pitchFamily="49" charset="-122"/>
              </a:rPr>
              <a:t>世纪</a:t>
            </a:r>
            <a:r>
              <a:rPr kumimoji="1" lang="en-US" altLang="zh-CN" b="1">
                <a:solidFill>
                  <a:srgbClr val="333300"/>
                </a:solidFill>
                <a:latin typeface="Times New Roman" pitchFamily="18" charset="0"/>
                <a:ea typeface="楷体" pitchFamily="49" charset="-122"/>
              </a:rPr>
              <a:t>40</a:t>
            </a:r>
            <a:r>
              <a:rPr kumimoji="1" lang="zh-CN" altLang="en-US" b="1">
                <a:solidFill>
                  <a:srgbClr val="333300"/>
                </a:solidFill>
                <a:latin typeface="Times New Roman" pitchFamily="18" charset="0"/>
                <a:ea typeface="楷体" pitchFamily="49" charset="-122"/>
              </a:rPr>
              <a:t>年代，形成于</a:t>
            </a:r>
            <a:r>
              <a:rPr kumimoji="1" lang="en-US" altLang="zh-CN" b="1">
                <a:solidFill>
                  <a:srgbClr val="333300"/>
                </a:solidFill>
                <a:latin typeface="Times New Roman" pitchFamily="18" charset="0"/>
                <a:ea typeface="楷体" pitchFamily="49" charset="-122"/>
              </a:rPr>
              <a:t>60</a:t>
            </a:r>
            <a:r>
              <a:rPr kumimoji="1" lang="zh-CN" altLang="en-US" b="1">
                <a:solidFill>
                  <a:srgbClr val="333300"/>
                </a:solidFill>
                <a:latin typeface="Times New Roman" pitchFamily="18" charset="0"/>
                <a:ea typeface="楷体" pitchFamily="49" charset="-122"/>
              </a:rPr>
              <a:t>年代，成熟于</a:t>
            </a:r>
            <a:r>
              <a:rPr kumimoji="1" lang="en-US" altLang="zh-CN" b="1">
                <a:solidFill>
                  <a:srgbClr val="333300"/>
                </a:solidFill>
                <a:latin typeface="Times New Roman" pitchFamily="18" charset="0"/>
                <a:ea typeface="楷体" pitchFamily="49" charset="-122"/>
              </a:rPr>
              <a:t>80</a:t>
            </a:r>
            <a:r>
              <a:rPr kumimoji="1" lang="zh-CN" altLang="en-US" b="1">
                <a:solidFill>
                  <a:srgbClr val="333300"/>
                </a:solidFill>
                <a:latin typeface="Times New Roman" pitchFamily="18" charset="0"/>
                <a:ea typeface="楷体" pitchFamily="49" charset="-122"/>
              </a:rPr>
              <a:t>年代。</a:t>
            </a:r>
            <a:endParaRPr lang="zh-CN" altLang="en-US" b="1">
              <a:solidFill>
                <a:srgbClr val="333300"/>
              </a:solidFill>
              <a:latin typeface="Times New Roman" pitchFamily="18" charset="0"/>
            </a:endParaRPr>
          </a:p>
        </p:txBody>
      </p:sp>
      <p:sp>
        <p:nvSpPr>
          <p:cNvPr id="7" name="灯片编号占位符 6"/>
          <p:cNvSpPr>
            <a:spLocks noGrp="1"/>
          </p:cNvSpPr>
          <p:nvPr>
            <p:ph type="sldNum" sz="quarter" idx="12"/>
          </p:nvPr>
        </p:nvSpPr>
        <p:spPr/>
        <p:txBody>
          <a:bodyPr/>
          <a:lstStyle/>
          <a:p>
            <a:pPr>
              <a:defRPr/>
            </a:pPr>
            <a:fld id="{9968D94C-B60C-4DE0-A4E3-C5CAE8557C8B}" type="slidenum">
              <a:rPr lang="zh-CN" altLang="zh-CN"/>
              <a:pPr>
                <a:defRPr/>
              </a:pPr>
              <a:t>16</a:t>
            </a:fld>
            <a:endParaRPr lang="zh-CN"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0419"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0420"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60421" name="TextBox 11"/>
          <p:cNvSpPr txBox="1">
            <a:spLocks noChangeArrowheads="1"/>
          </p:cNvSpPr>
          <p:nvPr/>
        </p:nvSpPr>
        <p:spPr bwMode="auto">
          <a:xfrm>
            <a:off x="468313" y="1676400"/>
            <a:ext cx="8243887" cy="4586288"/>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科学计算：</a:t>
            </a:r>
            <a:endParaRPr lang="en-US" altLang="zh-CN" sz="2000" b="1">
              <a:solidFill>
                <a:srgbClr val="333300"/>
              </a:solidFill>
              <a:latin typeface="Times New Roman" pitchFamily="18" charset="0"/>
              <a:ea typeface="楷体" pitchFamily="49" charset="-122"/>
            </a:endParaRPr>
          </a:p>
          <a:p>
            <a:pPr algn="just"/>
            <a:r>
              <a:rPr lang="en-US" altLang="zh-CN" sz="2000">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1981</a:t>
            </a:r>
            <a:r>
              <a:rPr lang="zh-CN" altLang="en-US">
                <a:solidFill>
                  <a:srgbClr val="333300"/>
                </a:solidFill>
                <a:latin typeface="Times New Roman" pitchFamily="18" charset="0"/>
                <a:ea typeface="楷体" pitchFamily="49" charset="-122"/>
              </a:rPr>
              <a:t>年以哈佛大学普雷斯(</a:t>
            </a:r>
            <a:r>
              <a:rPr lang="en-US" altLang="zh-CN">
                <a:solidFill>
                  <a:srgbClr val="333300"/>
                </a:solidFill>
                <a:latin typeface="Times New Roman" pitchFamily="18" charset="0"/>
                <a:ea typeface="楷体" pitchFamily="49" charset="-122"/>
              </a:rPr>
              <a:t>W. H. Press)</a:t>
            </a:r>
            <a:r>
              <a:rPr lang="zh-CN" altLang="en-US">
                <a:solidFill>
                  <a:srgbClr val="333300"/>
                </a:solidFill>
                <a:latin typeface="Times New Roman" pitchFamily="18" charset="0"/>
                <a:ea typeface="楷体" pitchFamily="49" charset="-122"/>
              </a:rPr>
              <a:t>为首的11位著名科学家联名上书，向美国国家科学基金会(</a:t>
            </a:r>
            <a:r>
              <a:rPr lang="en-US" altLang="zh-CN">
                <a:solidFill>
                  <a:srgbClr val="333300"/>
                </a:solidFill>
                <a:latin typeface="Times New Roman" pitchFamily="18" charset="0"/>
                <a:ea typeface="楷体" pitchFamily="49" charset="-122"/>
              </a:rPr>
              <a:t>NSF)</a:t>
            </a:r>
            <a:r>
              <a:rPr lang="zh-CN" altLang="en-US">
                <a:solidFill>
                  <a:srgbClr val="333300"/>
                </a:solidFill>
                <a:latin typeface="Times New Roman" pitchFamily="18" charset="0"/>
                <a:ea typeface="楷体" pitchFamily="49" charset="-122"/>
              </a:rPr>
              <a:t>呈送</a:t>
            </a:r>
            <a:r>
              <a:rPr lang="zh-CN" altLang="en-US">
                <a:solidFill>
                  <a:srgbClr val="333300"/>
                </a:solidFill>
                <a:latin typeface="Times New Roman" pitchFamily="18" charset="0"/>
                <a:ea typeface="楷体" pitchFamily="49" charset="-122"/>
                <a:cs typeface="楷体_GB2312" pitchFamily="49" charset="-122"/>
              </a:rPr>
              <a:t>“</a:t>
            </a:r>
            <a:r>
              <a:rPr lang="zh-CN" altLang="en-US">
                <a:solidFill>
                  <a:srgbClr val="333300"/>
                </a:solidFill>
                <a:latin typeface="Times New Roman" pitchFamily="18" charset="0"/>
                <a:ea typeface="楷体" pitchFamily="49" charset="-122"/>
              </a:rPr>
              <a:t>发展计算物理的建议书”，大声疾呼计算物理发展正处于一个危机阶段，是</a:t>
            </a:r>
            <a:r>
              <a:rPr lang="en-US" altLang="zh-CN">
                <a:solidFill>
                  <a:srgbClr val="333300"/>
                </a:solidFill>
                <a:latin typeface="Times New Roman" pitchFamily="18" charset="0"/>
                <a:ea typeface="楷体" pitchFamily="49" charset="-122"/>
              </a:rPr>
              <a:t>NSF</a:t>
            </a:r>
            <a:r>
              <a:rPr lang="zh-CN" altLang="en-US">
                <a:solidFill>
                  <a:srgbClr val="333300"/>
                </a:solidFill>
                <a:latin typeface="Times New Roman" pitchFamily="18" charset="0"/>
                <a:ea typeface="楷体" pitchFamily="49" charset="-122"/>
              </a:rPr>
              <a:t>采取实质性行动的时候了。</a:t>
            </a:r>
            <a:endParaRPr lang="en-US" altLang="zh-CN">
              <a:solidFill>
                <a:srgbClr val="333300"/>
              </a:solidFill>
              <a:latin typeface="Times New Roman" pitchFamily="18" charset="0"/>
              <a:ea typeface="楷体" pitchFamily="49" charset="-122"/>
            </a:endParaRPr>
          </a:p>
          <a:p>
            <a:r>
              <a:rPr lang="en-US" altLang="zh-CN">
                <a:solidFill>
                  <a:srgbClr val="333300"/>
                </a:solidFill>
                <a:latin typeface="Times New Roman" pitchFamily="18" charset="0"/>
                <a:ea typeface="楷体" pitchFamily="49" charset="-122"/>
              </a:rPr>
              <a:t/>
            </a:r>
            <a:br>
              <a:rPr lang="en-US" altLang="zh-CN">
                <a:solidFill>
                  <a:srgbClr val="333300"/>
                </a:solidFill>
                <a:latin typeface="Times New Roman" pitchFamily="18" charset="0"/>
                <a:ea typeface="楷体" pitchFamily="49" charset="-122"/>
              </a:rPr>
            </a:br>
            <a:r>
              <a:rPr lang="en-US" altLang="zh-CN">
                <a:solidFill>
                  <a:srgbClr val="333300"/>
                </a:solidFill>
                <a:latin typeface="Times New Roman" pitchFamily="18" charset="0"/>
                <a:ea typeface="楷体" pitchFamily="49" charset="-122"/>
              </a:rPr>
              <a:t>    </a:t>
            </a:r>
            <a:r>
              <a:rPr lang="zh-CN" altLang="en-US">
                <a:solidFill>
                  <a:srgbClr val="333300"/>
                </a:solidFill>
                <a:latin typeface="Times New Roman" pitchFamily="18" charset="0"/>
                <a:ea typeface="楷体" pitchFamily="49" charset="-122"/>
              </a:rPr>
              <a:t>1983年</a:t>
            </a:r>
            <a:r>
              <a:rPr kumimoji="1" lang="zh-CN" altLang="en-US">
                <a:solidFill>
                  <a:srgbClr val="333300"/>
                </a:solidFill>
                <a:latin typeface="Times New Roman" pitchFamily="18" charset="0"/>
                <a:ea typeface="楷体" pitchFamily="49" charset="-122"/>
              </a:rPr>
              <a:t>在美国国防部、能源部、国家科学基金会和国家航天局主持下，</a:t>
            </a:r>
            <a:r>
              <a:rPr lang="zh-CN" altLang="en-US">
                <a:solidFill>
                  <a:srgbClr val="333300"/>
                </a:solidFill>
                <a:latin typeface="Times New Roman" pitchFamily="18" charset="0"/>
                <a:ea typeface="楷体" pitchFamily="49" charset="-122"/>
              </a:rPr>
              <a:t>一个由美国著名数学家拉克斯(</a:t>
            </a:r>
            <a:r>
              <a:rPr lang="en-US" altLang="zh-CN">
                <a:solidFill>
                  <a:srgbClr val="333300"/>
                </a:solidFill>
                <a:latin typeface="Times New Roman" pitchFamily="18" charset="0"/>
                <a:ea typeface="楷体" pitchFamily="49" charset="-122"/>
              </a:rPr>
              <a:t>P. Lax)</a:t>
            </a:r>
            <a:r>
              <a:rPr lang="zh-CN" altLang="en-US">
                <a:solidFill>
                  <a:srgbClr val="333300"/>
                </a:solidFill>
                <a:latin typeface="Times New Roman" pitchFamily="18" charset="0"/>
                <a:ea typeface="楷体" pitchFamily="49" charset="-122"/>
              </a:rPr>
              <a:t>为首的不同学科的专家委员会向美国政府提出的报告之中，强调“科学计算是关系到国家安全、经济发展和科技进步的关键性环节，是事关国家命脉的大事。”</a:t>
            </a:r>
            <a:endParaRPr lang="en-US" altLang="zh-CN">
              <a:solidFill>
                <a:srgbClr val="333300"/>
              </a:solidFill>
              <a:latin typeface="Times New Roman" pitchFamily="18" charset="0"/>
              <a:ea typeface="楷体" pitchFamily="49" charset="-122"/>
            </a:endParaRPr>
          </a:p>
          <a:p>
            <a:r>
              <a:rPr lang="zh-CN" altLang="en-US">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
            </a:r>
            <a:br>
              <a:rPr lang="en-US" altLang="zh-CN">
                <a:solidFill>
                  <a:srgbClr val="333300"/>
                </a:solidFill>
                <a:latin typeface="Times New Roman" pitchFamily="18" charset="0"/>
                <a:ea typeface="楷体" pitchFamily="49" charset="-122"/>
              </a:rPr>
            </a:br>
            <a:r>
              <a:rPr lang="en-US" altLang="zh-CN">
                <a:solidFill>
                  <a:srgbClr val="333300"/>
                </a:solidFill>
                <a:latin typeface="Times New Roman" pitchFamily="18" charset="0"/>
                <a:ea typeface="楷体" pitchFamily="49" charset="-122"/>
              </a:rPr>
              <a:t>    </a:t>
            </a:r>
            <a:r>
              <a:rPr lang="zh-CN" altLang="zh-CN">
                <a:solidFill>
                  <a:srgbClr val="333300"/>
                </a:solidFill>
                <a:latin typeface="Times New Roman" pitchFamily="18" charset="0"/>
                <a:ea typeface="楷体" pitchFamily="49" charset="-122"/>
              </a:rPr>
              <a:t>1984</a:t>
            </a:r>
            <a:r>
              <a:rPr lang="zh-CN" altLang="en-US">
                <a:solidFill>
                  <a:srgbClr val="333300"/>
                </a:solidFill>
                <a:latin typeface="Times New Roman" pitchFamily="18" charset="0"/>
                <a:ea typeface="楷体" pitchFamily="49" charset="-122"/>
              </a:rPr>
              <a:t>年美国政府大幅度地增加对科学计算经费的支持, 新建成五个国家级超级计算中心</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分别在普林斯顿大学、圣地亚哥、伊里诺大学、康奈尔大学、匹兹堡</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，配备当时最高性能的计算机，建立</a:t>
            </a:r>
            <a:r>
              <a:rPr lang="en-US" altLang="zh-CN">
                <a:solidFill>
                  <a:srgbClr val="333300"/>
                </a:solidFill>
                <a:latin typeface="Times New Roman" pitchFamily="18" charset="0"/>
                <a:ea typeface="楷体" pitchFamily="49" charset="-122"/>
              </a:rPr>
              <a:t>NSF-net</a:t>
            </a:r>
            <a:r>
              <a:rPr lang="zh-CN" altLang="en-US">
                <a:solidFill>
                  <a:srgbClr val="333300"/>
                </a:solidFill>
                <a:latin typeface="Times New Roman" pitchFamily="18" charset="0"/>
                <a:ea typeface="楷体" pitchFamily="49" charset="-122"/>
              </a:rPr>
              <a:t>新网络。</a:t>
            </a:r>
            <a:endParaRPr lang="en-US" altLang="zh-CN">
              <a:solidFill>
                <a:srgbClr val="333300"/>
              </a:solidFill>
              <a:latin typeface="Times New Roman" pitchFamily="18" charset="0"/>
              <a:ea typeface="楷体" pitchFamily="49" charset="-122"/>
            </a:endParaRPr>
          </a:p>
          <a:p>
            <a:pPr algn="just"/>
            <a:endParaRPr lang="en-US" altLang="zh-CN">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    1987</a:t>
            </a:r>
            <a:r>
              <a:rPr lang="zh-CN" altLang="en-US">
                <a:solidFill>
                  <a:srgbClr val="333300"/>
                </a:solidFill>
                <a:latin typeface="Times New Roman" pitchFamily="18" charset="0"/>
                <a:ea typeface="楷体" pitchFamily="49" charset="-122"/>
              </a:rPr>
              <a:t>年起，国家科学基金会把“科学与工程计算”、“生物工程”、“全局性的科学”作为三大优先重点支持领域。</a:t>
            </a:r>
            <a:endParaRPr lang="en-US" altLang="zh-CN">
              <a:solidFill>
                <a:srgbClr val="333300"/>
              </a:solidFill>
              <a:latin typeface="Times New Roman" pitchFamily="18" charset="0"/>
              <a:ea typeface="楷体" pitchFamily="49" charset="-122"/>
            </a:endParaRPr>
          </a:p>
        </p:txBody>
      </p:sp>
      <p:sp>
        <p:nvSpPr>
          <p:cNvPr id="6" name="灯片编号占位符 5"/>
          <p:cNvSpPr>
            <a:spLocks noGrp="1"/>
          </p:cNvSpPr>
          <p:nvPr>
            <p:ph type="sldNum" sz="quarter" idx="12"/>
          </p:nvPr>
        </p:nvSpPr>
        <p:spPr/>
        <p:txBody>
          <a:bodyPr/>
          <a:lstStyle/>
          <a:p>
            <a:pPr>
              <a:defRPr/>
            </a:pPr>
            <a:fld id="{B5D90CFC-C3AD-4F1F-8DB4-2781ECBC512A}" type="slidenum">
              <a:rPr lang="zh-CN" altLang="zh-CN"/>
              <a:pPr>
                <a:defRPr/>
              </a:pPr>
              <a:t>17</a:t>
            </a:fld>
            <a:endParaRPr lang="zh-CN" altLang="zh-CN"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1443"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1444"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61445" name="矩形 8"/>
          <p:cNvSpPr>
            <a:spLocks noChangeArrowheads="1"/>
          </p:cNvSpPr>
          <p:nvPr/>
        </p:nvSpPr>
        <p:spPr bwMode="auto">
          <a:xfrm>
            <a:off x="468313" y="1717675"/>
            <a:ext cx="8243887" cy="3921125"/>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战略计算</a:t>
            </a:r>
            <a:r>
              <a:rPr lang="zh-CN" altLang="en-US">
                <a:solidFill>
                  <a:srgbClr val="333300"/>
                </a:solidFill>
                <a:latin typeface="Times New Roman" pitchFamily="18" charset="0"/>
                <a:ea typeface="楷体" pitchFamily="49" charset="-122"/>
              </a:rPr>
              <a:t>：</a:t>
            </a:r>
            <a:endParaRPr lang="en-US" altLang="zh-CN">
              <a:solidFill>
                <a:srgbClr val="333300"/>
              </a:solidFill>
              <a:latin typeface="Times New Roman" pitchFamily="18" charset="0"/>
              <a:ea typeface="楷体" pitchFamily="49" charset="-122"/>
            </a:endParaRPr>
          </a:p>
          <a:p>
            <a:pPr algn="just"/>
            <a:r>
              <a:rPr lang="en-US" altLang="zh-CN" sz="2000">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1990</a:t>
            </a:r>
            <a:r>
              <a:rPr lang="zh-CN" altLang="en-US">
                <a:solidFill>
                  <a:srgbClr val="333300"/>
                </a:solidFill>
                <a:latin typeface="Times New Roman" pitchFamily="18" charset="0"/>
                <a:ea typeface="楷体" pitchFamily="49" charset="-122"/>
              </a:rPr>
              <a:t>年，美国国家研究委员会发表“振兴美国数学：</a:t>
            </a:r>
            <a:r>
              <a:rPr lang="en-US" altLang="zh-CN">
                <a:solidFill>
                  <a:srgbClr val="333300"/>
                </a:solidFill>
                <a:latin typeface="Times New Roman" pitchFamily="18" charset="0"/>
                <a:ea typeface="楷体" pitchFamily="49" charset="-122"/>
              </a:rPr>
              <a:t>90</a:t>
            </a:r>
            <a:r>
              <a:rPr lang="zh-CN" altLang="en-US">
                <a:solidFill>
                  <a:srgbClr val="333300"/>
                </a:solidFill>
                <a:latin typeface="Times New Roman" pitchFamily="18" charset="0"/>
                <a:ea typeface="楷体" pitchFamily="49" charset="-122"/>
              </a:rPr>
              <a:t>年代的计划”的报告，建议对由计算引发的数学给予特殊的鼓励和资助。报告指出，大存储量、高速计算机的使用已导致了科学与技术方面的两大突出进展：</a:t>
            </a:r>
          </a:p>
          <a:p>
            <a:pPr algn="just">
              <a:spcBef>
                <a:spcPct val="20000"/>
              </a:spcBef>
              <a:buClr>
                <a:schemeClr val="folHlink"/>
              </a:buClr>
              <a:buSzPct val="60000"/>
              <a:buFont typeface="Wingdings" pitchFamily="2" charset="2"/>
              <a:buNone/>
            </a:pPr>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大量用于设计工作的实验被数学模型逐步取代。</a:t>
            </a:r>
          </a:p>
          <a:p>
            <a:pPr algn="just">
              <a:spcBef>
                <a:spcPct val="20000"/>
              </a:spcBef>
              <a:buClr>
                <a:schemeClr val="folHlink"/>
              </a:buClr>
              <a:buSzPct val="60000"/>
              <a:buFont typeface="Wingdings" pitchFamily="2" charset="2"/>
              <a:buNone/>
            </a:pPr>
            <a:r>
              <a:rPr lang="en-US" altLang="zh-CN">
                <a:solidFill>
                  <a:srgbClr val="333300"/>
                </a:solidFill>
                <a:latin typeface="Times New Roman" pitchFamily="18" charset="0"/>
                <a:ea typeface="楷体" pitchFamily="49" charset="-122"/>
              </a:rPr>
              <a:t>2.</a:t>
            </a:r>
            <a:r>
              <a:rPr lang="zh-CN" altLang="en-US">
                <a:solidFill>
                  <a:srgbClr val="333300"/>
                </a:solidFill>
                <a:latin typeface="Times New Roman" pitchFamily="18" charset="0"/>
                <a:ea typeface="楷体" pitchFamily="49" charset="-122"/>
              </a:rPr>
              <a:t>能获取和存储空前大量的数据，并能提取出隐含的信息。</a:t>
            </a:r>
            <a:endParaRPr lang="en-US" altLang="zh-CN">
              <a:solidFill>
                <a:srgbClr val="333300"/>
              </a:solidFill>
              <a:latin typeface="Times New Roman" pitchFamily="18" charset="0"/>
              <a:ea typeface="楷体" pitchFamily="49" charset="-122"/>
            </a:endParaRPr>
          </a:p>
          <a:p>
            <a:pPr>
              <a:spcBef>
                <a:spcPct val="20000"/>
              </a:spcBef>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lgn="just"/>
            <a:r>
              <a:rPr kumimoji="1" lang="en-US" altLang="zh-CN">
                <a:solidFill>
                  <a:srgbClr val="333300"/>
                </a:solidFill>
                <a:latin typeface="Times New Roman" pitchFamily="18" charset="0"/>
                <a:ea typeface="楷体" pitchFamily="49" charset="-122"/>
              </a:rPr>
              <a:t>    1991</a:t>
            </a:r>
            <a:r>
              <a:rPr kumimoji="1" lang="zh-CN" altLang="en-US">
                <a:solidFill>
                  <a:srgbClr val="333300"/>
                </a:solidFill>
                <a:latin typeface="Times New Roman" pitchFamily="18" charset="0"/>
                <a:ea typeface="楷体" pitchFamily="49" charset="-122"/>
              </a:rPr>
              <a:t>年，以美国总统的名义提出“高性能计算与通信计划”。投资重点</a:t>
            </a:r>
            <a:r>
              <a:rPr kumimoji="1" lang="en-US" altLang="zh-CN">
                <a:solidFill>
                  <a:srgbClr val="333300"/>
                </a:solidFill>
                <a:latin typeface="Times New Roman" pitchFamily="18" charset="0"/>
                <a:ea typeface="楷体" pitchFamily="49" charset="-122"/>
              </a:rPr>
              <a:t>(43%)</a:t>
            </a:r>
            <a:r>
              <a:rPr kumimoji="1" lang="zh-CN" altLang="en-US">
                <a:solidFill>
                  <a:srgbClr val="333300"/>
                </a:solidFill>
                <a:latin typeface="Times New Roman" pitchFamily="18" charset="0"/>
                <a:ea typeface="楷体" pitchFamily="49" charset="-122"/>
              </a:rPr>
              <a:t>是发展先进的软件技术与并行算法，关键技术是可扩展的大规模并行计算。</a:t>
            </a:r>
            <a:endParaRPr kumimoji="1" lang="en-US" altLang="zh-CN">
              <a:solidFill>
                <a:srgbClr val="333300"/>
              </a:solidFill>
              <a:latin typeface="Times New Roman" pitchFamily="18" charset="0"/>
              <a:ea typeface="楷体" pitchFamily="49" charset="-122"/>
            </a:endParaRPr>
          </a:p>
          <a:p>
            <a:endParaRPr kumimoji="1" lang="zh-CN" altLang="en-US">
              <a:solidFill>
                <a:srgbClr val="333300"/>
              </a:solidFill>
              <a:latin typeface="Times New Roman" pitchFamily="18" charset="0"/>
              <a:ea typeface="楷体" pitchFamily="49" charset="-122"/>
            </a:endParaRPr>
          </a:p>
          <a:p>
            <a:pPr algn="just"/>
            <a:r>
              <a:rPr kumimoji="1" lang="en-US" altLang="zh-CN">
                <a:solidFill>
                  <a:srgbClr val="333300"/>
                </a:solidFill>
                <a:latin typeface="Times New Roman" pitchFamily="18" charset="0"/>
                <a:ea typeface="楷体" pitchFamily="49" charset="-122"/>
              </a:rPr>
              <a:t>    1993</a:t>
            </a:r>
            <a:r>
              <a:rPr kumimoji="1" lang="zh-CN" altLang="en-US">
                <a:solidFill>
                  <a:srgbClr val="333300"/>
                </a:solidFill>
                <a:latin typeface="Times New Roman" pitchFamily="18" charset="0"/>
                <a:ea typeface="楷体" pitchFamily="49" charset="-122"/>
              </a:rPr>
              <a:t>年美国总统发布“发展信息高速公路”的总统令。</a:t>
            </a:r>
          </a:p>
          <a:p>
            <a:pPr algn="just"/>
            <a:r>
              <a:rPr lang="en-US" altLang="zh-CN">
                <a:solidFill>
                  <a:srgbClr val="333300"/>
                </a:solidFill>
                <a:latin typeface="Times New Roman" pitchFamily="18" charset="0"/>
                <a:ea typeface="楷体" pitchFamily="49" charset="-122"/>
              </a:rPr>
              <a:t>    1994</a:t>
            </a:r>
            <a:r>
              <a:rPr lang="zh-CN" altLang="en-US">
                <a:solidFill>
                  <a:srgbClr val="333300"/>
                </a:solidFill>
                <a:latin typeface="Times New Roman" pitchFamily="18" charset="0"/>
                <a:ea typeface="楷体" pitchFamily="49" charset="-122"/>
              </a:rPr>
              <a:t>年美国总统发布“建立国家</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地球</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空间数据基础设施”的总统令。所有这些计划，都是为大规模科学计算创造条件，促使科学计算高速发展。</a:t>
            </a:r>
            <a:endParaRPr kumimoji="1" lang="zh-CN" altLang="en-US">
              <a:solidFill>
                <a:srgbClr val="333300"/>
              </a:solidFill>
              <a:latin typeface="Times New Roman" pitchFamily="18" charset="0"/>
              <a:ea typeface="楷体" pitchFamily="49" charset="-122"/>
            </a:endParaRPr>
          </a:p>
        </p:txBody>
      </p:sp>
      <p:sp>
        <p:nvSpPr>
          <p:cNvPr id="6" name="灯片编号占位符 5"/>
          <p:cNvSpPr>
            <a:spLocks noGrp="1"/>
          </p:cNvSpPr>
          <p:nvPr>
            <p:ph type="sldNum" sz="quarter" idx="12"/>
          </p:nvPr>
        </p:nvSpPr>
        <p:spPr/>
        <p:txBody>
          <a:bodyPr/>
          <a:lstStyle/>
          <a:p>
            <a:pPr>
              <a:defRPr/>
            </a:pPr>
            <a:fld id="{70E87341-D37D-4AB3-9E46-4470D35503D5}" type="slidenum">
              <a:rPr lang="zh-CN" altLang="zh-CN"/>
              <a:pPr>
                <a:defRPr/>
              </a:pPr>
              <a:t>18</a:t>
            </a:fld>
            <a:endParaRPr lang="zh-CN"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3"/>
          <p:cNvSpPr>
            <a:spLocks noChangeArrowheads="1"/>
          </p:cNvSpPr>
          <p:nvPr/>
        </p:nvSpPr>
        <p:spPr bwMode="auto">
          <a:xfrm>
            <a:off x="468313" y="1524000"/>
            <a:ext cx="8243887" cy="4862513"/>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战略计算</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楷体" pitchFamily="49" charset="-122"/>
                <a:ea typeface="楷体" pitchFamily="49" charset="-122"/>
              </a:rPr>
              <a:t>   </a:t>
            </a:r>
          </a:p>
          <a:p>
            <a:pPr algn="just"/>
            <a:r>
              <a:rPr lang="en-US" altLang="zh-CN" sz="2000">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1995</a:t>
            </a:r>
            <a:r>
              <a:rPr lang="zh-CN" altLang="en-US">
                <a:solidFill>
                  <a:srgbClr val="333300"/>
                </a:solidFill>
                <a:latin typeface="Times New Roman" pitchFamily="18" charset="0"/>
                <a:ea typeface="楷体" pitchFamily="49" charset="-122"/>
              </a:rPr>
              <a:t>年，美国为了确保核库存的性能、安全性、可靠性和更新需要，开始实施“加速战略计算创新计划”，通过逼真的建模和模拟计算来取代传统的反复试验的工程处理方法，这主要依赖于先进的数值计算和模拟能力，应用程序必须达到高分辨、三维、全物理和全系统的水平。</a:t>
            </a:r>
            <a:r>
              <a:rPr kumimoji="1" lang="zh-CN" altLang="en-US">
                <a:solidFill>
                  <a:srgbClr val="333300"/>
                </a:solidFill>
                <a:latin typeface="Times New Roman" pitchFamily="18" charset="0"/>
                <a:ea typeface="楷体" pitchFamily="49" charset="-122"/>
              </a:rPr>
              <a:t>为确保战略计算目标的实现，采取五项策略措施。在三个防务计划实验室基础上成立“战略计划和模拟办公室”，由国家统一指挥。</a:t>
            </a:r>
            <a:endParaRPr kumimoji="1" lang="en-US" altLang="zh-CN">
              <a:solidFill>
                <a:srgbClr val="333300"/>
              </a:solidFill>
              <a:latin typeface="Times New Roman" pitchFamily="18" charset="0"/>
              <a:ea typeface="楷体" pitchFamily="49" charset="-122"/>
            </a:endParaRPr>
          </a:p>
          <a:p>
            <a:endParaRPr kumimoji="1" lang="zh-CN" altLang="en-US">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美国为实施“战略计算创新计划” 实施日程表：</a:t>
            </a:r>
          </a:p>
          <a:p>
            <a:pPr algn="just"/>
            <a:r>
              <a:rPr lang="en-US" altLang="zh-CN">
                <a:solidFill>
                  <a:srgbClr val="333300"/>
                </a:solidFill>
                <a:latin typeface="Times New Roman" pitchFamily="18" charset="0"/>
                <a:ea typeface="楷体" pitchFamily="49" charset="-122"/>
              </a:rPr>
              <a:t>    1995</a:t>
            </a:r>
            <a:r>
              <a:rPr lang="zh-CN" altLang="en-US">
                <a:solidFill>
                  <a:srgbClr val="333300"/>
                </a:solidFill>
                <a:latin typeface="Times New Roman" pitchFamily="18" charset="0"/>
                <a:ea typeface="楷体" pitchFamily="49" charset="-122"/>
              </a:rPr>
              <a:t>年</a:t>
            </a:r>
            <a:r>
              <a:rPr lang="en-US" altLang="zh-CN">
                <a:solidFill>
                  <a:srgbClr val="333300"/>
                </a:solidFill>
                <a:latin typeface="Times New Roman" pitchFamily="18" charset="0"/>
                <a:ea typeface="楷体" pitchFamily="49" charset="-122"/>
              </a:rPr>
              <a:t>8</a:t>
            </a:r>
            <a:r>
              <a:rPr lang="zh-CN" altLang="en-US">
                <a:solidFill>
                  <a:srgbClr val="333300"/>
                </a:solidFill>
                <a:latin typeface="Times New Roman" pitchFamily="18" charset="0"/>
                <a:ea typeface="楷体" pitchFamily="49" charset="-122"/>
              </a:rPr>
              <a:t>月</a:t>
            </a:r>
            <a:r>
              <a:rPr lang="en-US" altLang="zh-CN">
                <a:solidFill>
                  <a:srgbClr val="333300"/>
                </a:solidFill>
                <a:latin typeface="Times New Roman" pitchFamily="18" charset="0"/>
                <a:ea typeface="楷体" pitchFamily="49" charset="-122"/>
              </a:rPr>
              <a:t>22</a:t>
            </a:r>
            <a:r>
              <a:rPr lang="zh-CN" altLang="en-US">
                <a:solidFill>
                  <a:srgbClr val="333300"/>
                </a:solidFill>
                <a:latin typeface="Times New Roman" pitchFamily="18" charset="0"/>
                <a:ea typeface="楷体" pitchFamily="49" charset="-122"/>
              </a:rPr>
              <a:t>日能源部采购一台世界上最快的计算机</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运算速度超过万亿次</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交付</a:t>
            </a:r>
            <a:r>
              <a:rPr kumimoji="1" lang="en-US" altLang="zh-CN">
                <a:solidFill>
                  <a:srgbClr val="333300"/>
                </a:solidFill>
                <a:latin typeface="Times New Roman" pitchFamily="18" charset="0"/>
                <a:ea typeface="楷体" pitchFamily="49" charset="-122"/>
              </a:rPr>
              <a:t>Sendia</a:t>
            </a:r>
            <a:r>
              <a:rPr lang="zh-CN" altLang="en-US">
                <a:solidFill>
                  <a:srgbClr val="333300"/>
                </a:solidFill>
                <a:latin typeface="Times New Roman" pitchFamily="18" charset="0"/>
                <a:ea typeface="楷体" pitchFamily="49" charset="-122"/>
              </a:rPr>
              <a:t>实验室</a:t>
            </a:r>
            <a:r>
              <a:rPr lang="en-US" altLang="zh-CN">
                <a:solidFill>
                  <a:srgbClr val="333300"/>
                </a:solidFill>
                <a:latin typeface="Times New Roman" pitchFamily="18" charset="0"/>
                <a:ea typeface="楷体" pitchFamily="49" charset="-122"/>
              </a:rPr>
              <a:t>, </a:t>
            </a:r>
            <a:r>
              <a:rPr kumimoji="1" lang="en-US" altLang="zh-CN">
                <a:solidFill>
                  <a:srgbClr val="333300"/>
                </a:solidFill>
                <a:latin typeface="Times New Roman" pitchFamily="18" charset="0"/>
                <a:ea typeface="楷体" pitchFamily="49" charset="-122"/>
              </a:rPr>
              <a:t>1995</a:t>
            </a:r>
            <a:r>
              <a:rPr kumimoji="1" lang="zh-CN" altLang="en-US">
                <a:solidFill>
                  <a:srgbClr val="333300"/>
                </a:solidFill>
                <a:latin typeface="Times New Roman" pitchFamily="18" charset="0"/>
                <a:ea typeface="楷体" pitchFamily="49" charset="-122"/>
              </a:rPr>
              <a:t>年</a:t>
            </a:r>
            <a:r>
              <a:rPr kumimoji="1" lang="en-US" altLang="zh-CN">
                <a:solidFill>
                  <a:srgbClr val="333300"/>
                </a:solidFill>
                <a:latin typeface="Times New Roman" pitchFamily="18" charset="0"/>
                <a:ea typeface="楷体" pitchFamily="49" charset="-122"/>
              </a:rPr>
              <a:t>10</a:t>
            </a:r>
            <a:r>
              <a:rPr kumimoji="1" lang="zh-CN" altLang="en-US">
                <a:solidFill>
                  <a:srgbClr val="333300"/>
                </a:solidFill>
                <a:latin typeface="Times New Roman" pitchFamily="18" charset="0"/>
                <a:ea typeface="楷体" pitchFamily="49" charset="-122"/>
              </a:rPr>
              <a:t>月</a:t>
            </a:r>
            <a:r>
              <a:rPr kumimoji="1" lang="en-US" altLang="zh-CN">
                <a:solidFill>
                  <a:srgbClr val="333300"/>
                </a:solidFill>
                <a:latin typeface="Times New Roman" pitchFamily="18" charset="0"/>
                <a:ea typeface="楷体" pitchFamily="49" charset="-122"/>
              </a:rPr>
              <a:t>20</a:t>
            </a:r>
            <a:r>
              <a:rPr kumimoji="1" lang="zh-CN" altLang="en-US">
                <a:solidFill>
                  <a:srgbClr val="333300"/>
                </a:solidFill>
                <a:latin typeface="Times New Roman" pitchFamily="18" charset="0"/>
                <a:ea typeface="楷体" pitchFamily="49" charset="-122"/>
              </a:rPr>
              <a:t>日，建成三个防务实验室之间第一个高速数据网络。</a:t>
            </a:r>
            <a:endParaRPr kumimoji="1" lang="en-US" altLang="zh-CN">
              <a:solidFill>
                <a:srgbClr val="333300"/>
              </a:solidFill>
              <a:latin typeface="Times New Roman" pitchFamily="18" charset="0"/>
              <a:ea typeface="楷体" pitchFamily="49" charset="-122"/>
            </a:endParaRPr>
          </a:p>
          <a:p>
            <a:endParaRPr kumimoji="1" lang="en-US" altLang="zh-CN">
              <a:solidFill>
                <a:srgbClr val="333300"/>
              </a:solidFill>
              <a:latin typeface="Times New Roman" pitchFamily="18" charset="0"/>
              <a:ea typeface="楷体" pitchFamily="49" charset="-122"/>
            </a:endParaRPr>
          </a:p>
          <a:p>
            <a:pPr algn="just"/>
            <a:r>
              <a:rPr kumimoji="1" lang="en-US" altLang="zh-CN">
                <a:solidFill>
                  <a:srgbClr val="333300"/>
                </a:solidFill>
                <a:latin typeface="Times New Roman" pitchFamily="18" charset="0"/>
                <a:ea typeface="楷体" pitchFamily="49" charset="-122"/>
              </a:rPr>
              <a:t>    1996</a:t>
            </a:r>
            <a:r>
              <a:rPr kumimoji="1" lang="zh-CN" altLang="en-US">
                <a:solidFill>
                  <a:srgbClr val="333300"/>
                </a:solidFill>
                <a:latin typeface="Times New Roman" pitchFamily="18" charset="0"/>
                <a:ea typeface="楷体" pitchFamily="49" charset="-122"/>
              </a:rPr>
              <a:t>年</a:t>
            </a:r>
            <a:r>
              <a:rPr kumimoji="1" lang="en-US" altLang="zh-CN">
                <a:solidFill>
                  <a:srgbClr val="333300"/>
                </a:solidFill>
                <a:latin typeface="Times New Roman" pitchFamily="18" charset="0"/>
                <a:ea typeface="楷体" pitchFamily="49" charset="-122"/>
              </a:rPr>
              <a:t>2</a:t>
            </a:r>
            <a:r>
              <a:rPr kumimoji="1" lang="zh-CN" altLang="en-US">
                <a:solidFill>
                  <a:srgbClr val="333300"/>
                </a:solidFill>
                <a:latin typeface="Times New Roman" pitchFamily="18" charset="0"/>
                <a:ea typeface="楷体" pitchFamily="49" charset="-122"/>
              </a:rPr>
              <a:t>月</a:t>
            </a:r>
            <a:r>
              <a:rPr kumimoji="1" lang="en-US" altLang="zh-CN">
                <a:solidFill>
                  <a:srgbClr val="333300"/>
                </a:solidFill>
                <a:latin typeface="Times New Roman" pitchFamily="18" charset="0"/>
                <a:ea typeface="楷体" pitchFamily="49" charset="-122"/>
              </a:rPr>
              <a:t>20</a:t>
            </a:r>
            <a:r>
              <a:rPr kumimoji="1" lang="zh-CN" altLang="en-US">
                <a:solidFill>
                  <a:srgbClr val="333300"/>
                </a:solidFill>
                <a:latin typeface="Times New Roman" pitchFamily="18" charset="0"/>
                <a:ea typeface="楷体" pitchFamily="49" charset="-122"/>
              </a:rPr>
              <a:t>日，能源部公开招标，采购两台运算速度达</a:t>
            </a:r>
            <a:r>
              <a:rPr kumimoji="1" lang="en-US" altLang="zh-CN">
                <a:solidFill>
                  <a:srgbClr val="333300"/>
                </a:solidFill>
                <a:latin typeface="Times New Roman" pitchFamily="18" charset="0"/>
                <a:ea typeface="楷体" pitchFamily="49" charset="-122"/>
              </a:rPr>
              <a:t>3</a:t>
            </a:r>
            <a:r>
              <a:rPr kumimoji="1" lang="zh-CN" altLang="en-US">
                <a:solidFill>
                  <a:srgbClr val="333300"/>
                </a:solidFill>
                <a:latin typeface="Times New Roman" pitchFamily="18" charset="0"/>
                <a:ea typeface="楷体" pitchFamily="49" charset="-122"/>
              </a:rPr>
              <a:t>万亿次的计算机交给</a:t>
            </a:r>
            <a:r>
              <a:rPr kumimoji="1" lang="en-US" altLang="zh-CN">
                <a:solidFill>
                  <a:srgbClr val="333300"/>
                </a:solidFill>
                <a:latin typeface="Times New Roman" pitchFamily="18" charset="0"/>
                <a:ea typeface="楷体" pitchFamily="49" charset="-122"/>
              </a:rPr>
              <a:t>Los Alamos</a:t>
            </a:r>
            <a:r>
              <a:rPr kumimoji="1" lang="zh-CN" altLang="en-US">
                <a:solidFill>
                  <a:srgbClr val="333300"/>
                </a:solidFill>
                <a:latin typeface="Times New Roman" pitchFamily="18" charset="0"/>
                <a:ea typeface="楷体" pitchFamily="49" charset="-122"/>
              </a:rPr>
              <a:t>和</a:t>
            </a:r>
            <a:r>
              <a:rPr kumimoji="1" lang="en-US" altLang="zh-CN">
                <a:solidFill>
                  <a:srgbClr val="333300"/>
                </a:solidFill>
                <a:latin typeface="Times New Roman" pitchFamily="18" charset="0"/>
                <a:ea typeface="楷体" pitchFamily="49" charset="-122"/>
              </a:rPr>
              <a:t>Livermore</a:t>
            </a:r>
            <a:r>
              <a:rPr kumimoji="1" lang="zh-CN" altLang="en-US">
                <a:solidFill>
                  <a:srgbClr val="333300"/>
                </a:solidFill>
                <a:latin typeface="Times New Roman" pitchFamily="18" charset="0"/>
                <a:ea typeface="楷体" pitchFamily="49" charset="-122"/>
              </a:rPr>
              <a:t>，并竞争下一代系统：</a:t>
            </a:r>
            <a:r>
              <a:rPr kumimoji="1" lang="en-US" altLang="zh-CN">
                <a:solidFill>
                  <a:srgbClr val="333300"/>
                </a:solidFill>
                <a:latin typeface="Times New Roman" pitchFamily="18" charset="0"/>
                <a:ea typeface="楷体" pitchFamily="49" charset="-122"/>
              </a:rPr>
              <a:t>10</a:t>
            </a:r>
            <a:r>
              <a:rPr kumimoji="1" lang="zh-CN" altLang="en-US">
                <a:solidFill>
                  <a:srgbClr val="333300"/>
                </a:solidFill>
                <a:latin typeface="Times New Roman" pitchFamily="18" charset="0"/>
                <a:ea typeface="楷体" pitchFamily="49" charset="-122"/>
              </a:rPr>
              <a:t>万亿次。结果，</a:t>
            </a:r>
            <a:r>
              <a:rPr kumimoji="1" lang="en-US" altLang="zh-CN">
                <a:solidFill>
                  <a:srgbClr val="333300"/>
                </a:solidFill>
                <a:latin typeface="Times New Roman" pitchFamily="18" charset="0"/>
                <a:ea typeface="楷体" pitchFamily="49" charset="-122"/>
              </a:rPr>
              <a:t>2004</a:t>
            </a:r>
            <a:r>
              <a:rPr kumimoji="1" lang="zh-CN" altLang="en-US">
                <a:solidFill>
                  <a:srgbClr val="333300"/>
                </a:solidFill>
                <a:latin typeface="Times New Roman" pitchFamily="18" charset="0"/>
                <a:ea typeface="楷体" pitchFamily="49" charset="-122"/>
              </a:rPr>
              <a:t>年实现了</a:t>
            </a:r>
            <a:r>
              <a:rPr kumimoji="1" lang="en-US" altLang="zh-CN">
                <a:solidFill>
                  <a:srgbClr val="333300"/>
                </a:solidFill>
                <a:latin typeface="Times New Roman" pitchFamily="18" charset="0"/>
                <a:ea typeface="楷体" pitchFamily="49" charset="-122"/>
              </a:rPr>
              <a:t>100</a:t>
            </a:r>
            <a:r>
              <a:rPr kumimoji="1" lang="zh-CN" altLang="en-US">
                <a:solidFill>
                  <a:srgbClr val="333300"/>
                </a:solidFill>
                <a:latin typeface="Times New Roman" pitchFamily="18" charset="0"/>
                <a:ea typeface="楷体" pitchFamily="49" charset="-122"/>
              </a:rPr>
              <a:t>万亿次计算机。</a:t>
            </a:r>
            <a:r>
              <a:rPr lang="zh-CN" altLang="en-US">
                <a:solidFill>
                  <a:srgbClr val="333300"/>
                </a:solidFill>
                <a:latin typeface="Times New Roman" pitchFamily="18" charset="0"/>
                <a:ea typeface="楷体" pitchFamily="49" charset="-122"/>
              </a:rPr>
              <a:t> </a:t>
            </a:r>
            <a:endParaRPr lang="en-US" altLang="zh-CN">
              <a:solidFill>
                <a:srgbClr val="333300"/>
              </a:solidFill>
              <a:latin typeface="Times New Roman" pitchFamily="18" charset="0"/>
              <a:ea typeface="楷体" pitchFamily="49" charset="-122"/>
            </a:endParaRPr>
          </a:p>
          <a:p>
            <a:endParaRPr lang="en-US" altLang="zh-CN">
              <a:solidFill>
                <a:srgbClr val="333300"/>
              </a:solidFill>
              <a:latin typeface="Times New Roman" pitchFamily="18" charset="0"/>
              <a:ea typeface="楷体" pitchFamily="49" charset="-122"/>
            </a:endParaRPr>
          </a:p>
          <a:p>
            <a:pPr algn="just"/>
            <a:r>
              <a:rPr kumimoji="1" lang="en-US" altLang="zh-CN">
                <a:solidFill>
                  <a:srgbClr val="333300"/>
                </a:solidFill>
                <a:latin typeface="Times New Roman" pitchFamily="18" charset="0"/>
                <a:ea typeface="楷体" pitchFamily="49" charset="-122"/>
              </a:rPr>
              <a:t>    1997</a:t>
            </a:r>
            <a:r>
              <a:rPr kumimoji="1" lang="zh-CN" altLang="en-US">
                <a:solidFill>
                  <a:srgbClr val="333300"/>
                </a:solidFill>
                <a:latin typeface="Times New Roman" pitchFamily="18" charset="0"/>
                <a:ea typeface="楷体" pitchFamily="49" charset="-122"/>
              </a:rPr>
              <a:t>年，总统提出</a:t>
            </a:r>
            <a:r>
              <a:rPr kumimoji="1" lang="en-US" altLang="zh-CN">
                <a:solidFill>
                  <a:srgbClr val="333300"/>
                </a:solidFill>
                <a:latin typeface="Times New Roman" pitchFamily="18" charset="0"/>
                <a:ea typeface="楷体" pitchFamily="49" charset="-122"/>
              </a:rPr>
              <a:t>1.216</a:t>
            </a:r>
            <a:r>
              <a:rPr kumimoji="1" lang="zh-CN" altLang="en-US">
                <a:solidFill>
                  <a:srgbClr val="333300"/>
                </a:solidFill>
                <a:latin typeface="Times New Roman" pitchFamily="18" charset="0"/>
                <a:ea typeface="楷体" pitchFamily="49" charset="-122"/>
              </a:rPr>
              <a:t>亿美元预算实施战略计算。</a:t>
            </a:r>
          </a:p>
        </p:txBody>
      </p:sp>
      <p:sp>
        <p:nvSpPr>
          <p:cNvPr id="6246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2468"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2469"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6" name="灯片编号占位符 5"/>
          <p:cNvSpPr>
            <a:spLocks noGrp="1"/>
          </p:cNvSpPr>
          <p:nvPr>
            <p:ph type="sldNum" sz="quarter" idx="12"/>
          </p:nvPr>
        </p:nvSpPr>
        <p:spPr/>
        <p:txBody>
          <a:bodyPr/>
          <a:lstStyle/>
          <a:p>
            <a:pPr>
              <a:defRPr/>
            </a:pPr>
            <a:fld id="{545F5E38-37DE-4F5D-B6F4-17DDFCC799E8}" type="slidenum">
              <a:rPr lang="zh-CN" altLang="zh-CN"/>
              <a:pPr>
                <a:defRPr/>
              </a:pPr>
              <a:t>19</a:t>
            </a:fld>
            <a:endParaRPr lang="zh-CN"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38200" y="609600"/>
            <a:ext cx="3657600" cy="762000"/>
          </a:xfrm>
        </p:spPr>
        <p:txBody>
          <a:bodyPr/>
          <a:lstStyle/>
          <a:p>
            <a:r>
              <a:rPr lang="zh-CN" altLang="en-US" smtClean="0">
                <a:solidFill>
                  <a:srgbClr val="333300"/>
                </a:solidFill>
                <a:latin typeface="楷体" pitchFamily="49" charset="-122"/>
                <a:ea typeface="楷体" pitchFamily="49" charset="-122"/>
              </a:rPr>
              <a:t>课程说明</a:t>
            </a:r>
          </a:p>
        </p:txBody>
      </p:sp>
      <p:sp>
        <p:nvSpPr>
          <p:cNvPr id="7" name="Text Box 6"/>
          <p:cNvSpPr txBox="1">
            <a:spLocks noChangeArrowheads="1"/>
          </p:cNvSpPr>
          <p:nvPr/>
        </p:nvSpPr>
        <p:spPr bwMode="auto">
          <a:xfrm>
            <a:off x="520700" y="1371600"/>
            <a:ext cx="4557713" cy="608013"/>
          </a:xfrm>
          <a:prstGeom prst="rect">
            <a:avLst/>
          </a:prstGeom>
          <a:noFill/>
          <a:ln w="63500">
            <a:noFill/>
            <a:miter lim="800000"/>
            <a:headEnd/>
            <a:tailEnd type="none" w="lg" len="lg"/>
          </a:ln>
        </p:spPr>
        <p:txBody>
          <a:bodyPr lIns="90000" tIns="46800" rIns="90000" bIns="46800">
            <a:spAutoFit/>
          </a:bodyPr>
          <a:lstStyle/>
          <a:p>
            <a:pPr>
              <a:lnSpc>
                <a:spcPct val="140000"/>
              </a:lnSpc>
              <a:buClr>
                <a:srgbClr val="FF3300"/>
              </a:buClr>
              <a:buFont typeface="Wingdings" pitchFamily="2" charset="2"/>
              <a:buBlip>
                <a:blip r:embed="rId3"/>
              </a:buBlip>
              <a:defRPr/>
            </a:pPr>
            <a:r>
              <a:rPr lang="zh-CN" altLang="en-US" sz="2800" dirty="0">
                <a:solidFill>
                  <a:srgbClr val="333300"/>
                </a:solidFill>
                <a:effectLst>
                  <a:outerShdw blurRad="38100" dist="38100" dir="2700000" algn="tl">
                    <a:srgbClr val="C0C0C0"/>
                  </a:outerShdw>
                </a:effectLst>
                <a:latin typeface="楷体" pitchFamily="49" charset="-122"/>
                <a:ea typeface="楷体" pitchFamily="49" charset="-122"/>
              </a:rPr>
              <a:t>考查方式</a:t>
            </a:r>
            <a:endParaRPr lang="en-US" altLang="zh-CN" sz="2800" dirty="0">
              <a:solidFill>
                <a:srgbClr val="333300"/>
              </a:solidFill>
              <a:effectLst>
                <a:outerShdw blurRad="38100" dist="38100" dir="2700000" algn="tl">
                  <a:srgbClr val="C0C0C0"/>
                </a:outerShdw>
              </a:effectLst>
              <a:latin typeface="楷体" pitchFamily="49" charset="-122"/>
              <a:ea typeface="楷体" pitchFamily="49" charset="-122"/>
            </a:endParaRPr>
          </a:p>
        </p:txBody>
      </p:sp>
      <p:sp>
        <p:nvSpPr>
          <p:cNvPr id="45060" name="Text Box 7"/>
          <p:cNvSpPr txBox="1">
            <a:spLocks noChangeArrowheads="1"/>
          </p:cNvSpPr>
          <p:nvPr/>
        </p:nvSpPr>
        <p:spPr bwMode="auto">
          <a:xfrm>
            <a:off x="685800" y="3265488"/>
            <a:ext cx="7326313" cy="500062"/>
          </a:xfrm>
          <a:prstGeom prst="rect">
            <a:avLst/>
          </a:prstGeom>
          <a:noFill/>
          <a:ln w="63500">
            <a:noFill/>
            <a:miter lim="800000"/>
            <a:headEnd/>
            <a:tailEnd type="none" w="lg" len="lg"/>
          </a:ln>
        </p:spPr>
        <p:txBody>
          <a:bodyPr lIns="90000" tIns="46800" rIns="90000" bIns="46800">
            <a:spAutoFit/>
          </a:bodyPr>
          <a:lstStyle/>
          <a:p>
            <a:pPr>
              <a:lnSpc>
                <a:spcPct val="110000"/>
              </a:lnSpc>
              <a:buClr>
                <a:srgbClr val="FF3300"/>
              </a:buClr>
            </a:pPr>
            <a:r>
              <a:rPr lang="zh-CN" altLang="en-US" sz="2400">
                <a:solidFill>
                  <a:srgbClr val="333300"/>
                </a:solidFill>
                <a:latin typeface="Times New Roman" pitchFamily="18" charset="0"/>
                <a:ea typeface="楷体" pitchFamily="49" charset="-122"/>
              </a:rPr>
              <a:t>平时</a:t>
            </a:r>
            <a:r>
              <a:rPr lang="en-US" altLang="zh-CN" sz="2400">
                <a:solidFill>
                  <a:srgbClr val="333300"/>
                </a:solidFill>
                <a:latin typeface="Times New Roman" pitchFamily="18" charset="0"/>
                <a:ea typeface="楷体" pitchFamily="49" charset="-122"/>
              </a:rPr>
              <a:t>30% (</a:t>
            </a:r>
            <a:r>
              <a:rPr lang="zh-CN" altLang="en-US" sz="2400">
                <a:solidFill>
                  <a:srgbClr val="333300"/>
                </a:solidFill>
                <a:latin typeface="Times New Roman" pitchFamily="18" charset="0"/>
                <a:ea typeface="楷体" pitchFamily="49" charset="-122"/>
              </a:rPr>
              <a:t>作业、出勤等</a:t>
            </a:r>
            <a:r>
              <a:rPr lang="en-US" altLang="zh-CN" sz="2400">
                <a:solidFill>
                  <a:srgbClr val="333300"/>
                </a:solidFill>
                <a:latin typeface="Times New Roman" pitchFamily="18" charset="0"/>
                <a:ea typeface="楷体" pitchFamily="49" charset="-122"/>
              </a:rPr>
              <a:t>) </a:t>
            </a:r>
            <a:r>
              <a:rPr lang="en-US" altLang="zh-CN" sz="2400" b="1">
                <a:solidFill>
                  <a:srgbClr val="333300"/>
                </a:solidFill>
                <a:latin typeface="Times New Roman" pitchFamily="18" charset="0"/>
                <a:ea typeface="楷体" pitchFamily="49" charset="-122"/>
              </a:rPr>
              <a:t>+ </a:t>
            </a:r>
            <a:r>
              <a:rPr lang="zh-CN" altLang="en-US" sz="2400">
                <a:solidFill>
                  <a:srgbClr val="333300"/>
                </a:solidFill>
                <a:latin typeface="Times New Roman" pitchFamily="18" charset="0"/>
                <a:ea typeface="楷体" pitchFamily="49" charset="-122"/>
              </a:rPr>
              <a:t>期末</a:t>
            </a:r>
            <a:r>
              <a:rPr lang="en-US" altLang="zh-CN" sz="2400">
                <a:solidFill>
                  <a:srgbClr val="333300"/>
                </a:solidFill>
                <a:latin typeface="Times New Roman" pitchFamily="18" charset="0"/>
                <a:ea typeface="楷体" pitchFamily="49" charset="-122"/>
              </a:rPr>
              <a:t>70% (</a:t>
            </a:r>
            <a:r>
              <a:rPr lang="zh-CN" altLang="en-US" sz="2400">
                <a:solidFill>
                  <a:srgbClr val="333300"/>
                </a:solidFill>
                <a:latin typeface="Times New Roman" pitchFamily="18" charset="0"/>
                <a:ea typeface="楷体" pitchFamily="49" charset="-122"/>
              </a:rPr>
              <a:t>考核</a:t>
            </a:r>
            <a:r>
              <a:rPr lang="en-US" altLang="zh-CN" sz="2400">
                <a:solidFill>
                  <a:srgbClr val="333300"/>
                </a:solidFill>
                <a:latin typeface="Times New Roman" pitchFamily="18" charset="0"/>
                <a:ea typeface="楷体" pitchFamily="49" charset="-122"/>
              </a:rPr>
              <a:t>)</a:t>
            </a:r>
          </a:p>
        </p:txBody>
      </p:sp>
      <p:sp>
        <p:nvSpPr>
          <p:cNvPr id="45061" name="Line 5"/>
          <p:cNvSpPr>
            <a:spLocks noChangeShapeType="1"/>
          </p:cNvSpPr>
          <p:nvPr/>
        </p:nvSpPr>
        <p:spPr bwMode="auto">
          <a:xfrm>
            <a:off x="0" y="1371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 name="灯片编号占位符 7"/>
          <p:cNvSpPr>
            <a:spLocks noGrp="1"/>
          </p:cNvSpPr>
          <p:nvPr>
            <p:ph type="sldNum" sz="quarter" idx="12"/>
          </p:nvPr>
        </p:nvSpPr>
        <p:spPr/>
        <p:txBody>
          <a:bodyPr/>
          <a:lstStyle/>
          <a:p>
            <a:pPr>
              <a:defRPr/>
            </a:pPr>
            <a:fld id="{EAF15E18-6A56-4CBB-9AA3-DB867BF79938}" type="slidenum">
              <a:rPr lang="zh-CN" altLang="zh-CN"/>
              <a:pPr>
                <a:defRPr/>
              </a:pPr>
              <a:t>2</a:t>
            </a:fld>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468313" y="1617663"/>
            <a:ext cx="8243887" cy="4554537"/>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战略计算</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楷体" pitchFamily="49" charset="-122"/>
                <a:ea typeface="楷体" pitchFamily="49" charset="-122"/>
              </a:rPr>
              <a:t>   </a:t>
            </a:r>
          </a:p>
          <a:p>
            <a:pPr algn="just"/>
            <a:r>
              <a:rPr lang="en-US" altLang="zh-CN">
                <a:solidFill>
                  <a:srgbClr val="333300"/>
                </a:solidFill>
                <a:latin typeface="Times New Roman" pitchFamily="18" charset="0"/>
                <a:ea typeface="楷体" pitchFamily="49" charset="-122"/>
              </a:rPr>
              <a:t>    1997</a:t>
            </a:r>
            <a:r>
              <a:rPr lang="zh-CN" altLang="en-US">
                <a:solidFill>
                  <a:srgbClr val="333300"/>
                </a:solidFill>
                <a:latin typeface="Times New Roman" pitchFamily="18" charset="0"/>
                <a:ea typeface="楷体" pitchFamily="49" charset="-122"/>
              </a:rPr>
              <a:t>年</a:t>
            </a:r>
            <a:r>
              <a:rPr lang="en-US" altLang="zh-CN">
                <a:solidFill>
                  <a:srgbClr val="333300"/>
                </a:solidFill>
                <a:latin typeface="Times New Roman" pitchFamily="18" charset="0"/>
                <a:ea typeface="楷体" pitchFamily="49" charset="-122"/>
              </a:rPr>
              <a:t>8</a:t>
            </a:r>
            <a:r>
              <a:rPr lang="zh-CN" altLang="en-US">
                <a:solidFill>
                  <a:srgbClr val="333300"/>
                </a:solidFill>
                <a:latin typeface="Times New Roman" pitchFamily="18" charset="0"/>
                <a:ea typeface="楷体" pitchFamily="49" charset="-122"/>
              </a:rPr>
              <a:t>月，战略计算创新计划的学术战略合作计划</a:t>
            </a:r>
            <a:r>
              <a:rPr lang="en-US" altLang="zh-CN">
                <a:solidFill>
                  <a:srgbClr val="333300"/>
                </a:solidFill>
                <a:latin typeface="Times New Roman" pitchFamily="18" charset="0"/>
                <a:ea typeface="楷体" pitchFamily="49" charset="-122"/>
              </a:rPr>
              <a:t>(ASAP)</a:t>
            </a:r>
            <a:r>
              <a:rPr lang="zh-CN" altLang="en-US">
                <a:solidFill>
                  <a:srgbClr val="333300"/>
                </a:solidFill>
                <a:latin typeface="Times New Roman" pitchFamily="18" charset="0"/>
                <a:ea typeface="楷体" pitchFamily="49" charset="-122"/>
              </a:rPr>
              <a:t>，通过招标和签订合同方式，建立五家合作中心：斯坦福大学的湍流综合模拟中心，加州理工学院的模拟材料动态特性的计算中心，芝加哥大学的天体物理、热核反应瞬间闪光研究中心，犹他大学的意外火灾与爆炸模拟中心和伊利诺斯州州立大学的助推火箭模拟中心。</a:t>
            </a:r>
            <a:endParaRPr lang="en-US" altLang="zh-CN">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    1998</a:t>
            </a:r>
            <a:r>
              <a:rPr lang="zh-CN" altLang="en-US">
                <a:solidFill>
                  <a:srgbClr val="333300"/>
                </a:solidFill>
                <a:latin typeface="Times New Roman" pitchFamily="18" charset="0"/>
                <a:ea typeface="楷体" pitchFamily="49" charset="-122"/>
              </a:rPr>
              <a:t>年美国副总统戈尔在加利福尼亚科学中心发表了题为“数字地球─</a:t>
            </a:r>
            <a:r>
              <a:rPr lang="en-US" altLang="zh-CN">
                <a:solidFill>
                  <a:srgbClr val="333300"/>
                </a:solidFill>
                <a:latin typeface="Times New Roman" pitchFamily="18" charset="0"/>
                <a:ea typeface="楷体" pitchFamily="49" charset="-122"/>
              </a:rPr>
              <a:t>21</a:t>
            </a:r>
            <a:r>
              <a:rPr lang="zh-CN" altLang="en-US">
                <a:solidFill>
                  <a:srgbClr val="333300"/>
                </a:solidFill>
                <a:latin typeface="Times New Roman" pitchFamily="18" charset="0"/>
                <a:ea typeface="楷体" pitchFamily="49" charset="-122"/>
              </a:rPr>
              <a:t>世纪认识地球的方式”的演讲，指出，“</a:t>
            </a:r>
            <a:r>
              <a:rPr lang="zh-CN" altLang="en-US" b="1">
                <a:solidFill>
                  <a:srgbClr val="333300"/>
                </a:solidFill>
                <a:latin typeface="Times New Roman" pitchFamily="18" charset="0"/>
                <a:ea typeface="楷体" pitchFamily="49" charset="-122"/>
              </a:rPr>
              <a:t>在发明计算机之前，用实验和理论的方法来研究都很受限制。</a:t>
            </a:r>
            <a:r>
              <a:rPr lang="zh-CN" altLang="en-US">
                <a:solidFill>
                  <a:srgbClr val="333300"/>
                </a:solidFill>
                <a:latin typeface="Times New Roman" pitchFamily="18" charset="0"/>
                <a:ea typeface="楷体" pitchFamily="49" charset="-122"/>
              </a:rPr>
              <a:t>许多实验科学家想研究的现象都很难观察到，它们不是太小就是太大，不是太快就是太慢，有的一秒钟之内就发生了十亿次，而有的十亿多年才发生一次。另一方面纯理论又不能预报复杂的自然现象所产生的结果，如雷雨或飞机上空的气流”。</a:t>
            </a:r>
            <a:endParaRPr lang="en-US" altLang="zh-CN">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    “</a:t>
            </a:r>
            <a:r>
              <a:rPr lang="zh-CN" altLang="en-US">
                <a:solidFill>
                  <a:srgbClr val="333300"/>
                </a:solidFill>
                <a:latin typeface="Times New Roman" pitchFamily="18" charset="0"/>
                <a:ea typeface="楷体" pitchFamily="49" charset="-122"/>
              </a:rPr>
              <a:t>有了高速计算机这个新工具，我们就可能模拟以前不可能观察到的现象，同时能更准确地理解观察到的数据。这样，</a:t>
            </a:r>
            <a:r>
              <a:rPr lang="zh-CN" altLang="en-US" b="1">
                <a:solidFill>
                  <a:srgbClr val="333300"/>
                </a:solidFill>
                <a:latin typeface="Times New Roman" pitchFamily="18" charset="0"/>
                <a:ea typeface="楷体" pitchFamily="49" charset="-122"/>
              </a:rPr>
              <a:t>计算科学使我们能超越实验与理论科学的局限</a:t>
            </a:r>
            <a:r>
              <a:rPr lang="zh-CN" altLang="en-US">
                <a:solidFill>
                  <a:srgbClr val="333300"/>
                </a:solidFill>
                <a:latin typeface="Times New Roman" pitchFamily="18" charset="0"/>
                <a:ea typeface="楷体" pitchFamily="49" charset="-122"/>
              </a:rPr>
              <a:t>，建模与模拟给了我们一个深入理解正在收集的有关地球的各种数据的新天地”。</a:t>
            </a:r>
          </a:p>
        </p:txBody>
      </p:sp>
      <p:sp>
        <p:nvSpPr>
          <p:cNvPr id="6349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3492"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3493"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6" name="灯片编号占位符 5"/>
          <p:cNvSpPr>
            <a:spLocks noGrp="1"/>
          </p:cNvSpPr>
          <p:nvPr>
            <p:ph type="sldNum" sz="quarter" idx="12"/>
          </p:nvPr>
        </p:nvSpPr>
        <p:spPr/>
        <p:txBody>
          <a:bodyPr/>
          <a:lstStyle/>
          <a:p>
            <a:pPr>
              <a:defRPr/>
            </a:pPr>
            <a:fld id="{5A57F13F-D51A-4F4E-961E-509F694ECDA3}" type="slidenum">
              <a:rPr lang="zh-CN" altLang="zh-CN"/>
              <a:pPr>
                <a:defRPr/>
              </a:pPr>
              <a:t>20</a:t>
            </a:fld>
            <a:endParaRPr lang="zh-CN"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68313" y="1752600"/>
            <a:ext cx="8243887" cy="4195763"/>
          </a:xfrm>
          <a:prstGeom prst="rect">
            <a:avLst/>
          </a:prstGeom>
          <a:noFill/>
          <a:ln w="9525">
            <a:noFill/>
            <a:miter lim="800000"/>
            <a:headEnd/>
            <a:tailEnd/>
          </a:ln>
        </p:spPr>
        <p:txBody>
          <a:bodyPr>
            <a:spAutoFit/>
          </a:bodyPr>
          <a:lstStyle/>
          <a:p>
            <a:pPr algn="just">
              <a:spcBef>
                <a:spcPct val="20000"/>
              </a:spcBef>
              <a:buClr>
                <a:schemeClr val="folHlink"/>
              </a:buClr>
              <a:buSzPct val="60000"/>
              <a:buFont typeface="Wingdings" pitchFamily="2" charset="2"/>
              <a:buNone/>
            </a:pPr>
            <a:r>
              <a:rPr lang="zh-CN" altLang="en-US" sz="2000" b="1">
                <a:solidFill>
                  <a:srgbClr val="333300"/>
                </a:solidFill>
                <a:latin typeface="Times New Roman" pitchFamily="18" charset="0"/>
                <a:ea typeface="楷体" pitchFamily="49" charset="-122"/>
              </a:rPr>
              <a:t>战略计算：</a:t>
            </a:r>
            <a:endParaRPr kumimoji="1" lang="en-US" altLang="zh-CN" sz="2000">
              <a:solidFill>
                <a:srgbClr val="333300"/>
              </a:solidFill>
              <a:latin typeface="Times New Roman" pitchFamily="18" charset="0"/>
              <a:ea typeface="楷体" pitchFamily="49" charset="-122"/>
            </a:endParaRPr>
          </a:p>
          <a:p>
            <a:pPr algn="just">
              <a:spcBef>
                <a:spcPct val="20000"/>
              </a:spcBef>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    1999</a:t>
            </a:r>
            <a:r>
              <a:rPr kumimoji="1" lang="zh-CN" altLang="en-US">
                <a:solidFill>
                  <a:srgbClr val="333300"/>
                </a:solidFill>
                <a:latin typeface="Times New Roman" pitchFamily="18" charset="0"/>
                <a:ea typeface="楷体" pitchFamily="49" charset="-122"/>
              </a:rPr>
              <a:t>年初，美国总统信息技术顾问委员会提出一项题为“</a:t>
            </a:r>
            <a:r>
              <a:rPr kumimoji="1" lang="en-US" altLang="zh-CN">
                <a:solidFill>
                  <a:srgbClr val="333300"/>
                </a:solidFill>
                <a:latin typeface="Times New Roman" pitchFamily="18" charset="0"/>
                <a:ea typeface="楷体" pitchFamily="49" charset="-122"/>
              </a:rPr>
              <a:t>21</a:t>
            </a:r>
            <a:r>
              <a:rPr kumimoji="1" lang="zh-CN" altLang="en-US">
                <a:solidFill>
                  <a:srgbClr val="333300"/>
                </a:solidFill>
                <a:latin typeface="Times New Roman" pitchFamily="18" charset="0"/>
                <a:ea typeface="楷体" pitchFamily="49" charset="-122"/>
              </a:rPr>
              <a:t>世纪的信息技术：对美国未来的大胆投资”的报告。重点投资的三个领域是</a:t>
            </a:r>
          </a:p>
          <a:p>
            <a:pPr algn="just">
              <a:spcBef>
                <a:spcPct val="20000"/>
              </a:spcBef>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(1)</a:t>
            </a:r>
            <a:r>
              <a:rPr kumimoji="1" lang="zh-CN" altLang="en-US">
                <a:solidFill>
                  <a:srgbClr val="333300"/>
                </a:solidFill>
                <a:latin typeface="Times New Roman" pitchFamily="18" charset="0"/>
                <a:ea typeface="楷体" pitchFamily="49" charset="-122"/>
              </a:rPr>
              <a:t>长期信息技术研究；</a:t>
            </a:r>
          </a:p>
          <a:p>
            <a:pPr algn="just">
              <a:spcBef>
                <a:spcPct val="20000"/>
              </a:spcBef>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(2)</a:t>
            </a:r>
            <a:r>
              <a:rPr kumimoji="1" lang="zh-CN" altLang="en-US">
                <a:solidFill>
                  <a:srgbClr val="333300"/>
                </a:solidFill>
                <a:latin typeface="Times New Roman" pitchFamily="18" charset="0"/>
                <a:ea typeface="楷体" pitchFamily="49" charset="-122"/>
              </a:rPr>
              <a:t>用于科学、工程和国家的高级计算；</a:t>
            </a:r>
          </a:p>
          <a:p>
            <a:pPr algn="just">
              <a:spcBef>
                <a:spcPct val="20000"/>
              </a:spcBef>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(3)</a:t>
            </a:r>
            <a:r>
              <a:rPr kumimoji="1" lang="zh-CN" altLang="en-US">
                <a:solidFill>
                  <a:srgbClr val="333300"/>
                </a:solidFill>
                <a:latin typeface="Times New Roman" pitchFamily="18" charset="0"/>
                <a:ea typeface="楷体" pitchFamily="49" charset="-122"/>
              </a:rPr>
              <a:t>信息革命的经济和社会意义研究。</a:t>
            </a:r>
            <a:endParaRPr kumimoji="1" lang="en-US" altLang="zh-CN">
              <a:solidFill>
                <a:srgbClr val="333300"/>
              </a:solidFill>
              <a:latin typeface="Times New Roman" pitchFamily="18" charset="0"/>
              <a:ea typeface="楷体" pitchFamily="49" charset="-122"/>
            </a:endParaRPr>
          </a:p>
          <a:p>
            <a:pPr>
              <a:spcBef>
                <a:spcPct val="20000"/>
              </a:spcBef>
              <a:buClr>
                <a:schemeClr val="folHlink"/>
              </a:buClr>
              <a:buSzPct val="60000"/>
              <a:buFont typeface="Wingdings" pitchFamily="2" charset="2"/>
              <a:buNone/>
            </a:pPr>
            <a:endParaRPr kumimoji="1" lang="en-US" altLang="zh-CN">
              <a:solidFill>
                <a:srgbClr val="333300"/>
              </a:solidFill>
              <a:latin typeface="Times New Roman" pitchFamily="18" charset="0"/>
              <a:ea typeface="楷体" pitchFamily="49" charset="-122"/>
            </a:endParaRPr>
          </a:p>
          <a:p>
            <a:pPr algn="just">
              <a:spcBef>
                <a:spcPct val="20000"/>
              </a:spcBef>
              <a:buClr>
                <a:schemeClr val="folHlink"/>
              </a:buClr>
              <a:buSzPct val="60000"/>
              <a:buFont typeface="Wingdings" pitchFamily="2" charset="2"/>
              <a:buNone/>
            </a:pPr>
            <a:r>
              <a:rPr kumimoji="1" lang="zh-CN" altLang="en-US">
                <a:solidFill>
                  <a:srgbClr val="333300"/>
                </a:solidFill>
                <a:latin typeface="Times New Roman" pitchFamily="18" charset="0"/>
                <a:ea typeface="楷体" pitchFamily="49" charset="-122"/>
              </a:rPr>
              <a:t>    该报告设想，通过努力在超级计算机、数学模拟、网络等方面取得突破性进展，从而开创一个迈向自然世界的窗口，使得</a:t>
            </a:r>
            <a:r>
              <a:rPr kumimoji="1" lang="zh-CN" altLang="en-US" b="1">
                <a:solidFill>
                  <a:srgbClr val="333300"/>
                </a:solidFill>
                <a:latin typeface="Times New Roman" pitchFamily="18" charset="0"/>
                <a:ea typeface="楷体" pitchFamily="49" charset="-122"/>
              </a:rPr>
              <a:t>计算作为科学发现的一种工具，与实验和理论有同等的价值</a:t>
            </a:r>
            <a:r>
              <a:rPr kumimoji="1" lang="zh-CN" altLang="en-US">
                <a:solidFill>
                  <a:srgbClr val="333300"/>
                </a:solidFill>
                <a:latin typeface="Times New Roman" pitchFamily="18" charset="0"/>
                <a:ea typeface="楷体" pitchFamily="49" charset="-122"/>
              </a:rPr>
              <a:t>。</a:t>
            </a:r>
            <a:endParaRPr kumimoji="1" lang="en-US" altLang="zh-CN">
              <a:solidFill>
                <a:srgbClr val="333300"/>
              </a:solidFill>
              <a:latin typeface="Times New Roman" pitchFamily="18" charset="0"/>
              <a:ea typeface="楷体" pitchFamily="49" charset="-122"/>
            </a:endParaRPr>
          </a:p>
          <a:p>
            <a:pPr algn="just">
              <a:spcBef>
                <a:spcPct val="50000"/>
              </a:spcBef>
              <a:buClr>
                <a:schemeClr val="folHlink"/>
              </a:buClr>
              <a:buSzPct val="60000"/>
              <a:buFont typeface="Wingdings" pitchFamily="2" charset="2"/>
              <a:buNone/>
            </a:pPr>
            <a:r>
              <a:rPr kumimoji="1" lang="zh-CN" altLang="en-US">
                <a:solidFill>
                  <a:srgbClr val="333300"/>
                </a:solidFill>
                <a:latin typeface="Times New Roman" pitchFamily="18" charset="0"/>
                <a:ea typeface="楷体" pitchFamily="49" charset="-122"/>
              </a:rPr>
              <a:t>    由此可见“计算”的重要性以及美国对计算的重视程度。我们也应该注意到，这些富有挑战、功能强大的“计算工作”是在计算物理的基础上逐步发展、演变而来的。</a:t>
            </a:r>
          </a:p>
        </p:txBody>
      </p:sp>
      <p:sp>
        <p:nvSpPr>
          <p:cNvPr id="6451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4516"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4517"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计算物理的发展。</a:t>
            </a:r>
          </a:p>
        </p:txBody>
      </p:sp>
      <p:sp>
        <p:nvSpPr>
          <p:cNvPr id="6" name="灯片编号占位符 5"/>
          <p:cNvSpPr>
            <a:spLocks noGrp="1"/>
          </p:cNvSpPr>
          <p:nvPr>
            <p:ph type="sldNum" sz="quarter" idx="12"/>
          </p:nvPr>
        </p:nvSpPr>
        <p:spPr/>
        <p:txBody>
          <a:bodyPr/>
          <a:lstStyle/>
          <a:p>
            <a:pPr>
              <a:defRPr/>
            </a:pPr>
            <a:fld id="{67892A58-70B6-4AFD-A1E6-E931032A02E4}" type="slidenum">
              <a:rPr lang="zh-CN" altLang="zh-CN"/>
              <a:pPr>
                <a:defRPr/>
              </a:pPr>
              <a:t>21</a:t>
            </a:fld>
            <a:endParaRPr lang="zh-CN"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5539"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5540" name="矩形 7"/>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计算物理的优越性。</a:t>
            </a:r>
          </a:p>
        </p:txBody>
      </p:sp>
      <p:sp>
        <p:nvSpPr>
          <p:cNvPr id="65541" name="Rectangle 3"/>
          <p:cNvSpPr>
            <a:spLocks noChangeArrowheads="1"/>
          </p:cNvSpPr>
          <p:nvPr/>
        </p:nvSpPr>
        <p:spPr bwMode="auto">
          <a:xfrm>
            <a:off x="468313" y="1600200"/>
            <a:ext cx="8243887" cy="501650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000">
                <a:solidFill>
                  <a:srgbClr val="333300"/>
                </a:solidFill>
                <a:latin typeface="Times New Roman" pitchFamily="18" charset="0"/>
                <a:ea typeface="楷体" pitchFamily="49" charset="-122"/>
              </a:rPr>
              <a:t>计算物理相对于理论物理的优越性：</a:t>
            </a:r>
            <a:endParaRPr lang="zh-CN" altLang="en-US" sz="1200" b="1">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kumimoji="1" lang="zh-CN" altLang="en-US" sz="2000">
                <a:solidFill>
                  <a:srgbClr val="333300"/>
                </a:solidFill>
                <a:latin typeface="Times New Roman" pitchFamily="18" charset="0"/>
                <a:ea typeface="楷体" pitchFamily="49" charset="-122"/>
              </a:rPr>
              <a:t>    </a:t>
            </a:r>
            <a:r>
              <a:rPr kumimoji="1" lang="zh-CN" altLang="en-US">
                <a:solidFill>
                  <a:srgbClr val="333300"/>
                </a:solidFill>
                <a:latin typeface="Times New Roman" pitchFamily="18" charset="0"/>
                <a:ea typeface="楷体" pitchFamily="49" charset="-122"/>
              </a:rPr>
              <a:t>理论物理中利用数学方程组求解物理问题时，通常将问题大加简化，这些简化包括：</a:t>
            </a: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1).</a:t>
            </a:r>
            <a:r>
              <a:rPr kumimoji="1" lang="zh-CN" altLang="en-US">
                <a:solidFill>
                  <a:srgbClr val="333300"/>
                </a:solidFill>
                <a:latin typeface="Times New Roman" pitchFamily="18" charset="0"/>
                <a:ea typeface="楷体" pitchFamily="49" charset="-122"/>
              </a:rPr>
              <a:t>复杂问题只考虑少数主要因素：质点，黑体近似等</a:t>
            </a: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2).</a:t>
            </a:r>
            <a:r>
              <a:rPr kumimoji="1" lang="zh-CN" altLang="en-US">
                <a:solidFill>
                  <a:srgbClr val="333300"/>
                </a:solidFill>
                <a:latin typeface="Times New Roman" pitchFamily="18" charset="0"/>
                <a:ea typeface="楷体" pitchFamily="49" charset="-122"/>
              </a:rPr>
              <a:t>动态过程只考虑最后达到的静态状况：热平衡等</a:t>
            </a: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3).</a:t>
            </a:r>
            <a:r>
              <a:rPr kumimoji="1" lang="zh-CN" altLang="en-US">
                <a:solidFill>
                  <a:srgbClr val="333300"/>
                </a:solidFill>
                <a:latin typeface="Times New Roman" pitchFamily="18" charset="0"/>
                <a:ea typeface="楷体" pitchFamily="49" charset="-122"/>
              </a:rPr>
              <a:t>将非线性因素硬作线性化处理</a:t>
            </a: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4).</a:t>
            </a:r>
            <a:r>
              <a:rPr kumimoji="1" lang="zh-CN" altLang="en-US">
                <a:solidFill>
                  <a:srgbClr val="333300"/>
                </a:solidFill>
                <a:latin typeface="Times New Roman" pitchFamily="18" charset="0"/>
                <a:ea typeface="楷体" pitchFamily="49" charset="-122"/>
              </a:rPr>
              <a:t>将变系数硬作常系数处理</a:t>
            </a: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5).</a:t>
            </a:r>
            <a:r>
              <a:rPr kumimoji="1" lang="zh-CN" altLang="en-US">
                <a:solidFill>
                  <a:srgbClr val="333300"/>
                </a:solidFill>
                <a:latin typeface="Times New Roman" pitchFamily="18" charset="0"/>
                <a:ea typeface="楷体" pitchFamily="49" charset="-122"/>
              </a:rPr>
              <a:t>将复杂的边界简化为规则的边界等等</a:t>
            </a:r>
            <a:endParaRPr kumimoji="1"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kumimoji="1" lang="en-US" altLang="zh-CN">
                <a:solidFill>
                  <a:srgbClr val="333300"/>
                </a:solidFill>
                <a:latin typeface="Times New Roman" pitchFamily="18" charset="0"/>
                <a:ea typeface="楷体" pitchFamily="49" charset="-122"/>
              </a:rPr>
              <a:t>6).</a:t>
            </a:r>
            <a:r>
              <a:rPr kumimoji="1" lang="zh-CN" altLang="en-US">
                <a:solidFill>
                  <a:srgbClr val="333300"/>
                </a:solidFill>
                <a:latin typeface="Times New Roman" pitchFamily="18" charset="0"/>
                <a:ea typeface="楷体" pitchFamily="49" charset="-122"/>
              </a:rPr>
              <a:t>将问题简化到能够求出显式解析解，需要对事物的本质有很深的理解和相当高超的推导技巧。简化过程中也可能抛弃一些本质特征。</a:t>
            </a:r>
            <a:endParaRPr kumimoji="1"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kumimoji="1"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kumimoji="1" lang="zh-CN" altLang="en-US">
                <a:solidFill>
                  <a:srgbClr val="333300"/>
                </a:solidFill>
                <a:latin typeface="Times New Roman" pitchFamily="18" charset="0"/>
                <a:ea typeface="楷体" pitchFamily="49" charset="-122"/>
              </a:rPr>
              <a:t>    计算物理利用计算机能恢复对客观事物本质的描述和模拟：如可以多考虑一些因素，可以模拟动态过程，可以保持非线性特性，可以保留变系数特点，可以考虑较复杂的边界条件等。这些优点使计算物理即可对物理过程进行仿真，发现物理现象，提供新的信息，又可对物理问题进行数值分析，为理论物理提供反映物理规律的数据。计算物理是用计算机作为实现手段的实验物理，同时又是用计算机武装起来的理论物理。</a:t>
            </a:r>
            <a:endParaRPr kumimoji="1" lang="en-US" altLang="zh-CN">
              <a:solidFill>
                <a:srgbClr val="333300"/>
              </a:solidFill>
              <a:latin typeface="Times New Roman" pitchFamily="18" charset="0"/>
              <a:ea typeface="楷体" pitchFamily="49" charset="-122"/>
            </a:endParaRPr>
          </a:p>
        </p:txBody>
      </p:sp>
      <p:sp>
        <p:nvSpPr>
          <p:cNvPr id="6" name="灯片编号占位符 5"/>
          <p:cNvSpPr>
            <a:spLocks noGrp="1"/>
          </p:cNvSpPr>
          <p:nvPr>
            <p:ph type="sldNum" sz="quarter" idx="12"/>
          </p:nvPr>
        </p:nvSpPr>
        <p:spPr/>
        <p:txBody>
          <a:bodyPr/>
          <a:lstStyle/>
          <a:p>
            <a:pPr>
              <a:defRPr/>
            </a:pPr>
            <a:fld id="{CE9402C2-D441-4C71-B677-DD03651FD799}" type="slidenum">
              <a:rPr lang="zh-CN" altLang="zh-CN"/>
              <a:pPr>
                <a:defRPr/>
              </a:pPr>
              <a:t>22</a:t>
            </a:fld>
            <a:endParaRPr lang="zh-CN"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6563"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6564"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计算物理的优越性。</a:t>
            </a:r>
          </a:p>
        </p:txBody>
      </p:sp>
      <p:sp>
        <p:nvSpPr>
          <p:cNvPr id="66565" name="矩形 6"/>
          <p:cNvSpPr>
            <a:spLocks noChangeArrowheads="1"/>
          </p:cNvSpPr>
          <p:nvPr/>
        </p:nvSpPr>
        <p:spPr bwMode="auto">
          <a:xfrm>
            <a:off x="519113" y="1676400"/>
            <a:ext cx="8243887" cy="4246563"/>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rPr>
              <a:t>计算物理相对于实验物理的优越性</a:t>
            </a:r>
            <a:r>
              <a:rPr lang="en-US" altLang="zh-CN">
                <a:solidFill>
                  <a:srgbClr val="333300"/>
                </a:solidFill>
                <a:latin typeface="Times New Roman" pitchFamily="18" charset="0"/>
                <a:ea typeface="楷体" pitchFamily="49" charset="-122"/>
              </a:rPr>
              <a:t>:</a:t>
            </a:r>
          </a:p>
          <a:p>
            <a:endParaRPr lang="zh-CN" altLang="en-US" b="1">
              <a:solidFill>
                <a:srgbClr val="333300"/>
              </a:solidFill>
              <a:latin typeface="Times New Roman" pitchFamily="18" charset="0"/>
              <a:ea typeface="楷体" pitchFamily="49" charset="-122"/>
            </a:endParaRPr>
          </a:p>
          <a:p>
            <a:r>
              <a:rPr lang="zh-CN" altLang="en-US">
                <a:solidFill>
                  <a:srgbClr val="333300"/>
                </a:solidFill>
                <a:latin typeface="Times New Roman" pitchFamily="18" charset="0"/>
                <a:ea typeface="楷体" pitchFamily="49" charset="-122"/>
              </a:rPr>
              <a:t>    第一，计算机实验比物理实验省钱省时。例如大型风洞，设备投资巨大，建设周期长，使用时耗电多，所以目前在   飞机、导弹等设计方面大都先采用计算选型，然后再选几个模型进行吹风试验，最后定型，这比早先单纯靠风洞吹风的办法要经济、有效得多。再如加速器实验，每小时耗电</a:t>
            </a:r>
            <a:r>
              <a:rPr lang="en-US" altLang="zh-CN">
                <a:solidFill>
                  <a:srgbClr val="333300"/>
                </a:solidFill>
                <a:latin typeface="Times New Roman" pitchFamily="18" charset="0"/>
                <a:ea typeface="楷体" pitchFamily="49" charset="-122"/>
              </a:rPr>
              <a:t>3</a:t>
            </a:r>
            <a:r>
              <a:rPr lang="zh-CN" altLang="en-US">
                <a:solidFill>
                  <a:srgbClr val="333300"/>
                </a:solidFill>
                <a:latin typeface="Times New Roman" pitchFamily="18" charset="0"/>
                <a:ea typeface="楷体" pitchFamily="49" charset="-122"/>
              </a:rPr>
              <a:t>万元。新元素的合成，几个月发生一个事件。</a:t>
            </a:r>
            <a:endParaRPr lang="en-US" altLang="zh-CN">
              <a:solidFill>
                <a:srgbClr val="333300"/>
              </a:solidFill>
              <a:latin typeface="Times New Roman" pitchFamily="18" charset="0"/>
              <a:ea typeface="楷体" pitchFamily="49" charset="-122"/>
            </a:endParaRPr>
          </a:p>
          <a:p>
            <a:endParaRPr lang="zh-CN" altLang="en-US">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kumimoji="1" lang="zh-CN" altLang="en-US">
                <a:solidFill>
                  <a:srgbClr val="333300"/>
                </a:solidFill>
                <a:latin typeface="Times New Roman" pitchFamily="18" charset="0"/>
                <a:ea typeface="楷体" pitchFamily="49" charset="-122"/>
              </a:rPr>
              <a:t>    第二，计算机实验比物理实验有更大的自由度和灵活性，也很安全，它不存在物理实验中的测量误差和系统误差，没有测试探头的干扰问题，还可以较自由地选取参数。如地下核试验问题，由于不确定性因素太多，有些测量的误差是很难进行分析的。如电子双缝衍射实验，看到电子的运动轨迹，就无衍射条纹等。</a:t>
            </a:r>
            <a:endParaRPr kumimoji="1"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kumimoji="1" lang="en-US" altLang="zh-CN">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    第三，在物理实验很困难甚至不能进行的场合，仍可进行计算机实验。如测量中子星的密度，测量星体内部的温度分布、天体演化，理想情况实验等。</a:t>
            </a:r>
            <a:endParaRPr lang="en-US" altLang="zh-CN">
              <a:solidFill>
                <a:srgbClr val="333300"/>
              </a:solidFill>
              <a:latin typeface="Times New Roman" pitchFamily="18" charset="0"/>
              <a:ea typeface="楷体" pitchFamily="49" charset="-122"/>
            </a:endParaRPr>
          </a:p>
        </p:txBody>
      </p:sp>
      <p:sp>
        <p:nvSpPr>
          <p:cNvPr id="6" name="灯片编号占位符 5"/>
          <p:cNvSpPr>
            <a:spLocks noGrp="1"/>
          </p:cNvSpPr>
          <p:nvPr>
            <p:ph type="sldNum" sz="quarter" idx="12"/>
          </p:nvPr>
        </p:nvSpPr>
        <p:spPr/>
        <p:txBody>
          <a:bodyPr/>
          <a:lstStyle/>
          <a:p>
            <a:pPr>
              <a:defRPr/>
            </a:pPr>
            <a:fld id="{6EBDC658-D2F3-4B59-B892-2072BFE8FEE0}" type="slidenum">
              <a:rPr lang="zh-CN" altLang="zh-CN"/>
              <a:pPr>
                <a:defRPr/>
              </a:pPr>
              <a:t>23</a:t>
            </a:fld>
            <a:endParaRPr lang="zh-CN"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68313" y="1524000"/>
            <a:ext cx="8229600" cy="4554538"/>
          </a:xfrm>
          <a:prstGeom prst="rect">
            <a:avLst/>
          </a:prstGeom>
          <a:noFill/>
          <a:ln w="9525">
            <a:noFill/>
            <a:miter lim="800000"/>
            <a:headEnd/>
            <a:tailEnd/>
          </a:ln>
        </p:spPr>
        <p:txBody>
          <a:bodyPr>
            <a:spAutoFit/>
          </a:bodyPr>
          <a:lstStyle/>
          <a:p>
            <a:r>
              <a:rPr kumimoji="1" lang="zh-CN" altLang="en-US" sz="2000">
                <a:solidFill>
                  <a:srgbClr val="333300"/>
                </a:solidFill>
                <a:latin typeface="Times New Roman" pitchFamily="18" charset="0"/>
                <a:ea typeface="楷体" pitchFamily="49" charset="-122"/>
              </a:rPr>
              <a:t>计算物理的局限性：</a:t>
            </a:r>
            <a:endParaRPr kumimoji="1" lang="zh-CN" altLang="en-US" b="1">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    第一，计算物理主要用来求解物理理论的数学方程，得出实际问题所需要的数值结果，对物理定律的建立和物理理论的构成可起到帮助探索的作用。但归根结底仍取决于研究人员的实际知识水平和抽象思维的概括能力。数学方程要靠理论物理提供，计算结果的正确与否，既要由实践来检验，也要用理论物理的定律来作分析判断。</a:t>
            </a:r>
            <a:endParaRPr lang="en-US" altLang="zh-CN">
              <a:solidFill>
                <a:srgbClr val="333300"/>
              </a:solidFill>
              <a:latin typeface="Times New Roman" pitchFamily="18" charset="0"/>
              <a:ea typeface="楷体" pitchFamily="49" charset="-122"/>
            </a:endParaRPr>
          </a:p>
          <a:p>
            <a:pPr algn="just"/>
            <a:endParaRPr lang="en-US" altLang="zh-CN">
              <a:solidFill>
                <a:srgbClr val="333300"/>
              </a:solidFill>
              <a:latin typeface="Times New Roman" pitchFamily="18" charset="0"/>
              <a:ea typeface="楷体" pitchFamily="49" charset="-122"/>
            </a:endParaRPr>
          </a:p>
          <a:p>
            <a:pPr algn="just"/>
            <a:r>
              <a:rPr kumimoji="1" lang="zh-CN" altLang="en-US">
                <a:solidFill>
                  <a:srgbClr val="333300"/>
                </a:solidFill>
                <a:latin typeface="Times New Roman" pitchFamily="18" charset="0"/>
                <a:ea typeface="楷体" pitchFamily="49" charset="-122"/>
              </a:rPr>
              <a:t>    第二，计算物理的数值方法虽然比理论物理和解析方法适应性强，应用面广，更能满足实际需要，但计算所用到的基本方程在各种具体问题中都有不同程度的简化和近似。</a:t>
            </a:r>
            <a:endParaRPr kumimoji="1" lang="en-US" altLang="zh-CN">
              <a:solidFill>
                <a:srgbClr val="333300"/>
              </a:solidFill>
              <a:latin typeface="Times New Roman" pitchFamily="18" charset="0"/>
              <a:ea typeface="楷体" pitchFamily="49" charset="-122"/>
            </a:endParaRPr>
          </a:p>
          <a:p>
            <a:pPr algn="just"/>
            <a:endParaRPr kumimoji="1" lang="zh-CN" altLang="en-US">
              <a:solidFill>
                <a:srgbClr val="333300"/>
              </a:solidFill>
              <a:latin typeface="Times New Roman" pitchFamily="18" charset="0"/>
              <a:ea typeface="楷体" pitchFamily="49" charset="-122"/>
            </a:endParaRPr>
          </a:p>
          <a:p>
            <a:pPr algn="just"/>
            <a:r>
              <a:rPr kumimoji="1" lang="zh-CN" altLang="en-US">
                <a:solidFill>
                  <a:srgbClr val="333300"/>
                </a:solidFill>
                <a:latin typeface="Times New Roman" pitchFamily="18" charset="0"/>
                <a:ea typeface="楷体" pitchFamily="49" charset="-122"/>
              </a:rPr>
              <a:t>    第三，计算数学的现有理论，如微分方程数值解的收敛性、稳定性理论，还远不能满足各种复杂实际问题的需要，在求解实际问题时往往缺乏严格的稳定性分析、误差估计和收敛性证明，甚至连解的存在和唯一性问题都可能没有严格的论证。因此，数值模拟可能成功也可能失败，即使成功了，得到了较为合理的结果，仍必须由实验来验证。</a:t>
            </a:r>
          </a:p>
        </p:txBody>
      </p:sp>
      <p:sp>
        <p:nvSpPr>
          <p:cNvPr id="6758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7588"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7589"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计算物理的局限性。</a:t>
            </a:r>
          </a:p>
        </p:txBody>
      </p:sp>
      <p:sp>
        <p:nvSpPr>
          <p:cNvPr id="6" name="灯片编号占位符 5"/>
          <p:cNvSpPr>
            <a:spLocks noGrp="1"/>
          </p:cNvSpPr>
          <p:nvPr>
            <p:ph type="sldNum" sz="quarter" idx="12"/>
          </p:nvPr>
        </p:nvSpPr>
        <p:spPr/>
        <p:txBody>
          <a:bodyPr/>
          <a:lstStyle/>
          <a:p>
            <a:pPr>
              <a:defRPr/>
            </a:pPr>
            <a:fld id="{CB86A8F0-D3E6-4B59-ABB7-A795FC12DD41}" type="slidenum">
              <a:rPr lang="zh-CN" altLang="zh-CN"/>
              <a:pPr>
                <a:defRPr/>
              </a:pPr>
              <a:t>24</a:t>
            </a:fld>
            <a:endParaRPr lang="zh-CN"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7"/>
          <p:cNvSpPr txBox="1">
            <a:spLocks noChangeArrowheads="1"/>
          </p:cNvSpPr>
          <p:nvPr/>
        </p:nvSpPr>
        <p:spPr bwMode="auto">
          <a:xfrm>
            <a:off x="3862388" y="2209800"/>
            <a:ext cx="1295400" cy="381000"/>
          </a:xfrm>
          <a:prstGeom prst="rect">
            <a:avLst/>
          </a:prstGeom>
          <a:noFill/>
          <a:ln w="9525">
            <a:solidFill>
              <a:srgbClr val="000000"/>
            </a:solidFill>
            <a:miter lim="800000"/>
            <a:headEnd/>
            <a:tailEnd/>
          </a:ln>
        </p:spPr>
        <p:txBody>
          <a:bodyPr/>
          <a:lstStyle/>
          <a:p>
            <a:r>
              <a:rPr lang="zh-CN" altLang="en-US" sz="2000" b="1">
                <a:solidFill>
                  <a:srgbClr val="000000"/>
                </a:solidFill>
                <a:latin typeface="楷体" pitchFamily="49" charset="-122"/>
                <a:ea typeface="楷体" pitchFamily="49" charset="-122"/>
              </a:rPr>
              <a:t>计算物理</a:t>
            </a:r>
          </a:p>
        </p:txBody>
      </p:sp>
      <p:sp>
        <p:nvSpPr>
          <p:cNvPr id="68611" name="Text Box 14"/>
          <p:cNvSpPr txBox="1">
            <a:spLocks noChangeArrowheads="1"/>
          </p:cNvSpPr>
          <p:nvPr/>
        </p:nvSpPr>
        <p:spPr bwMode="auto">
          <a:xfrm>
            <a:off x="1271588" y="5257800"/>
            <a:ext cx="1085850" cy="377825"/>
          </a:xfrm>
          <a:prstGeom prst="rect">
            <a:avLst/>
          </a:prstGeom>
          <a:noFill/>
          <a:ln w="9525">
            <a:solidFill>
              <a:srgbClr val="000000"/>
            </a:solidFill>
            <a:miter lim="800000"/>
            <a:headEnd/>
            <a:tailEnd/>
          </a:ln>
        </p:spPr>
        <p:txBody>
          <a:bodyPr lIns="0" tIns="0" rIns="0" bIns="0"/>
          <a:lstStyle/>
          <a:p>
            <a:r>
              <a:rPr lang="zh-CN" altLang="en-US" sz="2000" b="1">
                <a:solidFill>
                  <a:srgbClr val="000000"/>
                </a:solidFill>
                <a:latin typeface="楷体" pitchFamily="49" charset="-122"/>
                <a:ea typeface="楷体" pitchFamily="49" charset="-122"/>
              </a:rPr>
              <a:t>实验物理</a:t>
            </a:r>
          </a:p>
        </p:txBody>
      </p:sp>
      <p:sp>
        <p:nvSpPr>
          <p:cNvPr id="68612" name="Text Box 17"/>
          <p:cNvSpPr txBox="1">
            <a:spLocks noChangeArrowheads="1"/>
          </p:cNvSpPr>
          <p:nvPr/>
        </p:nvSpPr>
        <p:spPr bwMode="auto">
          <a:xfrm>
            <a:off x="6859588" y="5238750"/>
            <a:ext cx="1087437" cy="377825"/>
          </a:xfrm>
          <a:prstGeom prst="rect">
            <a:avLst/>
          </a:prstGeom>
          <a:noFill/>
          <a:ln w="9525">
            <a:solidFill>
              <a:srgbClr val="000000"/>
            </a:solidFill>
            <a:miter lim="800000"/>
            <a:headEnd/>
            <a:tailEnd/>
          </a:ln>
        </p:spPr>
        <p:txBody>
          <a:bodyPr lIns="0" tIns="0" rIns="0" bIns="0"/>
          <a:lstStyle/>
          <a:p>
            <a:r>
              <a:rPr lang="zh-CN" altLang="en-US" sz="2000" b="1">
                <a:solidFill>
                  <a:srgbClr val="000000"/>
                </a:solidFill>
                <a:latin typeface="楷体" pitchFamily="49" charset="-122"/>
                <a:ea typeface="楷体" pitchFamily="49" charset="-122"/>
              </a:rPr>
              <a:t>理论物理</a:t>
            </a:r>
          </a:p>
        </p:txBody>
      </p:sp>
      <p:grpSp>
        <p:nvGrpSpPr>
          <p:cNvPr id="2" name="组合 20"/>
          <p:cNvGrpSpPr>
            <a:grpSpLocks/>
          </p:cNvGrpSpPr>
          <p:nvPr/>
        </p:nvGrpSpPr>
        <p:grpSpPr bwMode="auto">
          <a:xfrm>
            <a:off x="2446338" y="5029200"/>
            <a:ext cx="4392612" cy="314325"/>
            <a:chOff x="2446338" y="5029200"/>
            <a:chExt cx="4392612" cy="314325"/>
          </a:xfrm>
        </p:grpSpPr>
        <p:sp>
          <p:nvSpPr>
            <p:cNvPr id="68633" name="Text Box 18"/>
            <p:cNvSpPr txBox="1">
              <a:spLocks noChangeArrowheads="1"/>
            </p:cNvSpPr>
            <p:nvPr/>
          </p:nvSpPr>
          <p:spPr bwMode="auto">
            <a:xfrm>
              <a:off x="2881313" y="5029200"/>
              <a:ext cx="3367087" cy="304800"/>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检验理论预测、提出理论预测</a:t>
              </a:r>
            </a:p>
          </p:txBody>
        </p:sp>
        <p:sp>
          <p:nvSpPr>
            <p:cNvPr id="68634" name="Line 24"/>
            <p:cNvSpPr>
              <a:spLocks noChangeShapeType="1"/>
            </p:cNvSpPr>
            <p:nvPr/>
          </p:nvSpPr>
          <p:spPr bwMode="auto">
            <a:xfrm flipV="1">
              <a:off x="2446338" y="5334000"/>
              <a:ext cx="4392612" cy="9525"/>
            </a:xfrm>
            <a:prstGeom prst="line">
              <a:avLst/>
            </a:prstGeom>
            <a:noFill/>
            <a:ln w="25400">
              <a:solidFill>
                <a:srgbClr val="000000"/>
              </a:solidFill>
              <a:round/>
              <a:headEnd/>
              <a:tailEnd type="stealth" w="med" len="lg"/>
            </a:ln>
          </p:spPr>
          <p:txBody>
            <a:bodyPr/>
            <a:lstStyle/>
            <a:p>
              <a:endParaRPr lang="zh-CN" altLang="en-US"/>
            </a:p>
          </p:txBody>
        </p:sp>
      </p:grpSp>
      <p:grpSp>
        <p:nvGrpSpPr>
          <p:cNvPr id="3" name="组合 23"/>
          <p:cNvGrpSpPr>
            <a:grpSpLocks/>
          </p:cNvGrpSpPr>
          <p:nvPr/>
        </p:nvGrpSpPr>
        <p:grpSpPr bwMode="auto">
          <a:xfrm>
            <a:off x="2438400" y="5486400"/>
            <a:ext cx="4356100" cy="377825"/>
            <a:chOff x="2438400" y="5486400"/>
            <a:chExt cx="4356100" cy="377825"/>
          </a:xfrm>
        </p:grpSpPr>
        <p:sp>
          <p:nvSpPr>
            <p:cNvPr id="68631" name="Text Box 19"/>
            <p:cNvSpPr txBox="1">
              <a:spLocks noChangeArrowheads="1"/>
            </p:cNvSpPr>
            <p:nvPr/>
          </p:nvSpPr>
          <p:spPr bwMode="auto">
            <a:xfrm>
              <a:off x="2892425" y="5486400"/>
              <a:ext cx="3432175" cy="377825"/>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提供实验数据、给出理论解释</a:t>
              </a:r>
            </a:p>
          </p:txBody>
        </p:sp>
        <p:sp>
          <p:nvSpPr>
            <p:cNvPr id="68632" name="Line 34"/>
            <p:cNvSpPr>
              <a:spLocks noChangeShapeType="1"/>
            </p:cNvSpPr>
            <p:nvPr/>
          </p:nvSpPr>
          <p:spPr bwMode="auto">
            <a:xfrm flipH="1">
              <a:off x="2438400" y="5486400"/>
              <a:ext cx="4356100" cy="0"/>
            </a:xfrm>
            <a:prstGeom prst="line">
              <a:avLst/>
            </a:prstGeom>
            <a:noFill/>
            <a:ln w="25400">
              <a:solidFill>
                <a:srgbClr val="080808"/>
              </a:solidFill>
              <a:miter lim="800000"/>
              <a:headEnd/>
              <a:tailEnd type="stealth" w="med" len="lg"/>
            </a:ln>
          </p:spPr>
          <p:txBody>
            <a:bodyPr wrap="none"/>
            <a:lstStyle/>
            <a:p>
              <a:endParaRPr lang="zh-CN" altLang="en-US"/>
            </a:p>
          </p:txBody>
        </p:sp>
      </p:grpSp>
      <p:sp>
        <p:nvSpPr>
          <p:cNvPr id="6861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8616" name="矩形 3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8617" name="矩形 3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计算物理与传统物理的关系。</a:t>
            </a:r>
          </a:p>
        </p:txBody>
      </p:sp>
      <p:grpSp>
        <p:nvGrpSpPr>
          <p:cNvPr id="4" name="组合 22"/>
          <p:cNvGrpSpPr>
            <a:grpSpLocks/>
          </p:cNvGrpSpPr>
          <p:nvPr/>
        </p:nvGrpSpPr>
        <p:grpSpPr bwMode="auto">
          <a:xfrm>
            <a:off x="5257800" y="2590800"/>
            <a:ext cx="1676400" cy="2590800"/>
            <a:chOff x="5257800" y="2590800"/>
            <a:chExt cx="1676400" cy="2590800"/>
          </a:xfrm>
        </p:grpSpPr>
        <p:sp>
          <p:nvSpPr>
            <p:cNvPr id="68629" name="Text Box 10"/>
            <p:cNvSpPr txBox="1">
              <a:spLocks noChangeArrowheads="1"/>
            </p:cNvSpPr>
            <p:nvPr/>
          </p:nvSpPr>
          <p:spPr bwMode="auto">
            <a:xfrm rot="8820000" flipV="1">
              <a:off x="6067425" y="2828925"/>
              <a:ext cx="531813" cy="1668463"/>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提供计算数据</a:t>
              </a:r>
              <a:endParaRPr lang="en-US" altLang="zh-CN" sz="2000">
                <a:solidFill>
                  <a:srgbClr val="333300"/>
                </a:solidFill>
                <a:latin typeface="楷体" pitchFamily="49" charset="-122"/>
                <a:ea typeface="楷体" pitchFamily="49" charset="-122"/>
              </a:endParaRPr>
            </a:p>
            <a:p>
              <a:r>
                <a:rPr lang="zh-CN" altLang="en-US" sz="2000">
                  <a:solidFill>
                    <a:srgbClr val="333300"/>
                  </a:solidFill>
                  <a:latin typeface="楷体" pitchFamily="49" charset="-122"/>
                  <a:ea typeface="楷体" pitchFamily="49" charset="-122"/>
                </a:rPr>
                <a:t>模拟结果</a:t>
              </a:r>
            </a:p>
          </p:txBody>
        </p:sp>
        <p:cxnSp>
          <p:nvCxnSpPr>
            <p:cNvPr id="30" name="直接箭头连接符 29"/>
            <p:cNvCxnSpPr/>
            <p:nvPr/>
          </p:nvCxnSpPr>
          <p:spPr>
            <a:xfrm>
              <a:off x="5257800" y="2590800"/>
              <a:ext cx="1676400" cy="2590800"/>
            </a:xfrm>
            <a:prstGeom prst="straightConnector1">
              <a:avLst/>
            </a:prstGeom>
            <a:ln w="2540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5" name="组合 24"/>
          <p:cNvGrpSpPr>
            <a:grpSpLocks/>
          </p:cNvGrpSpPr>
          <p:nvPr/>
        </p:nvGrpSpPr>
        <p:grpSpPr bwMode="auto">
          <a:xfrm>
            <a:off x="2232025" y="2590800"/>
            <a:ext cx="1524000" cy="2627313"/>
            <a:chOff x="2232025" y="2590800"/>
            <a:chExt cx="1524000" cy="2627313"/>
          </a:xfrm>
        </p:grpSpPr>
        <p:sp>
          <p:nvSpPr>
            <p:cNvPr id="68627" name="Text Box 15"/>
            <p:cNvSpPr txBox="1">
              <a:spLocks noChangeArrowheads="1"/>
            </p:cNvSpPr>
            <p:nvPr/>
          </p:nvSpPr>
          <p:spPr bwMode="auto">
            <a:xfrm rot="1800000">
              <a:off x="2525713" y="2759075"/>
              <a:ext cx="557212" cy="1841500"/>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提供实验数据</a:t>
              </a:r>
              <a:endParaRPr lang="en-US" altLang="zh-CN" sz="2000">
                <a:solidFill>
                  <a:srgbClr val="333300"/>
                </a:solidFill>
                <a:latin typeface="楷体" pitchFamily="49" charset="-122"/>
                <a:ea typeface="楷体" pitchFamily="49" charset="-122"/>
              </a:endParaRPr>
            </a:p>
            <a:p>
              <a:r>
                <a:rPr lang="zh-CN" altLang="en-US" sz="2000">
                  <a:solidFill>
                    <a:srgbClr val="333300"/>
                  </a:solidFill>
                  <a:latin typeface="楷体" pitchFamily="49" charset="-122"/>
                  <a:ea typeface="楷体" pitchFamily="49" charset="-122"/>
                </a:rPr>
                <a:t>检验计算预测</a:t>
              </a:r>
            </a:p>
          </p:txBody>
        </p:sp>
        <p:cxnSp>
          <p:nvCxnSpPr>
            <p:cNvPr id="32" name="直接箭头连接符 31"/>
            <p:cNvCxnSpPr/>
            <p:nvPr/>
          </p:nvCxnSpPr>
          <p:spPr>
            <a:xfrm flipH="1">
              <a:off x="2232025" y="2590800"/>
              <a:ext cx="1524000" cy="2627313"/>
            </a:xfrm>
            <a:prstGeom prst="straightConnector1">
              <a:avLst/>
            </a:prstGeom>
            <a:ln w="25400">
              <a:solidFill>
                <a:srgbClr val="000000"/>
              </a:solidFill>
              <a:headEnd type="stealth" w="lg" len="lg"/>
              <a:tailEnd type="none" w="sm" len="sm"/>
            </a:ln>
          </p:spPr>
          <p:style>
            <a:lnRef idx="1">
              <a:schemeClr val="accent1"/>
            </a:lnRef>
            <a:fillRef idx="0">
              <a:schemeClr val="accent1"/>
            </a:fillRef>
            <a:effectRef idx="0">
              <a:schemeClr val="accent1"/>
            </a:effectRef>
            <a:fontRef idx="minor">
              <a:schemeClr val="tx1"/>
            </a:fontRef>
          </p:style>
        </p:cxnSp>
      </p:grpSp>
      <p:grpSp>
        <p:nvGrpSpPr>
          <p:cNvPr id="6" name="组合 21"/>
          <p:cNvGrpSpPr>
            <a:grpSpLocks/>
          </p:cNvGrpSpPr>
          <p:nvPr/>
        </p:nvGrpSpPr>
        <p:grpSpPr bwMode="auto">
          <a:xfrm>
            <a:off x="5105400" y="2667000"/>
            <a:ext cx="1676400" cy="2590800"/>
            <a:chOff x="5105400" y="2667000"/>
            <a:chExt cx="1676400" cy="2590800"/>
          </a:xfrm>
        </p:grpSpPr>
        <p:cxnSp>
          <p:nvCxnSpPr>
            <p:cNvPr id="33" name="直接箭头连接符 32"/>
            <p:cNvCxnSpPr/>
            <p:nvPr/>
          </p:nvCxnSpPr>
          <p:spPr>
            <a:xfrm>
              <a:off x="5105400" y="2667000"/>
              <a:ext cx="1676400" cy="2590800"/>
            </a:xfrm>
            <a:prstGeom prst="straightConnector1">
              <a:avLst/>
            </a:prstGeom>
            <a:ln w="25400">
              <a:solidFill>
                <a:srgbClr val="0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8626" name="Text Box 10"/>
            <p:cNvSpPr txBox="1">
              <a:spLocks noChangeArrowheads="1"/>
            </p:cNvSpPr>
            <p:nvPr/>
          </p:nvSpPr>
          <p:spPr bwMode="auto">
            <a:xfrm rot="8820000" flipV="1">
              <a:off x="5402263" y="3451225"/>
              <a:ext cx="531812" cy="1309688"/>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提供方程解释结果</a:t>
              </a:r>
            </a:p>
          </p:txBody>
        </p:sp>
      </p:grpSp>
      <p:grpSp>
        <p:nvGrpSpPr>
          <p:cNvPr id="7" name="组合 19"/>
          <p:cNvGrpSpPr>
            <a:grpSpLocks/>
          </p:cNvGrpSpPr>
          <p:nvPr/>
        </p:nvGrpSpPr>
        <p:grpSpPr bwMode="auto">
          <a:xfrm>
            <a:off x="2411413" y="2667000"/>
            <a:ext cx="1524000" cy="2627313"/>
            <a:chOff x="2411413" y="2667000"/>
            <a:chExt cx="1524000" cy="2627313"/>
          </a:xfrm>
        </p:grpSpPr>
        <p:cxnSp>
          <p:nvCxnSpPr>
            <p:cNvPr id="34" name="直接箭头连接符 33"/>
            <p:cNvCxnSpPr/>
            <p:nvPr/>
          </p:nvCxnSpPr>
          <p:spPr>
            <a:xfrm flipH="1">
              <a:off x="2411413" y="2667000"/>
              <a:ext cx="1524000" cy="2627313"/>
            </a:xfrm>
            <a:prstGeom prst="straightConnector1">
              <a:avLst/>
            </a:prstGeom>
            <a:ln w="25400">
              <a:solidFill>
                <a:srgbClr val="000000"/>
              </a:solidFill>
              <a:headEnd type="none" w="sm" len="sm"/>
              <a:tailEnd type="stealth" w="lg" len="lg"/>
            </a:ln>
          </p:spPr>
          <p:style>
            <a:lnRef idx="1">
              <a:schemeClr val="accent1"/>
            </a:lnRef>
            <a:fillRef idx="0">
              <a:schemeClr val="accent1"/>
            </a:fillRef>
            <a:effectRef idx="0">
              <a:schemeClr val="accent1"/>
            </a:effectRef>
            <a:fontRef idx="minor">
              <a:schemeClr val="tx1"/>
            </a:fontRef>
          </p:style>
        </p:cxnSp>
        <p:sp>
          <p:nvSpPr>
            <p:cNvPr id="68624" name="Text Box 15"/>
            <p:cNvSpPr txBox="1">
              <a:spLocks noChangeArrowheads="1"/>
            </p:cNvSpPr>
            <p:nvPr/>
          </p:nvSpPr>
          <p:spPr bwMode="auto">
            <a:xfrm rot="1800000">
              <a:off x="3209925" y="3111500"/>
              <a:ext cx="558800" cy="1841500"/>
            </a:xfrm>
            <a:prstGeom prst="rect">
              <a:avLst/>
            </a:prstGeom>
            <a:noFill/>
            <a:ln w="9525">
              <a:noFill/>
              <a:miter lim="800000"/>
              <a:headEnd/>
              <a:tailEnd/>
            </a:ln>
          </p:spPr>
          <p:txBody>
            <a:bodyPr lIns="0" tIns="0" rIns="0" bIns="0"/>
            <a:lstStyle/>
            <a:p>
              <a:r>
                <a:rPr lang="zh-CN" altLang="en-US" sz="2000">
                  <a:solidFill>
                    <a:srgbClr val="333300"/>
                  </a:solidFill>
                  <a:latin typeface="楷体" pitchFamily="49" charset="-122"/>
                  <a:ea typeface="楷体" pitchFamily="49" charset="-122"/>
                </a:rPr>
                <a:t>给出模拟结果提出计算预测</a:t>
              </a:r>
            </a:p>
          </p:txBody>
        </p:sp>
      </p:grpSp>
      <p:sp>
        <p:nvSpPr>
          <p:cNvPr id="26" name="灯片编号占位符 25"/>
          <p:cNvSpPr>
            <a:spLocks noGrp="1"/>
          </p:cNvSpPr>
          <p:nvPr>
            <p:ph type="sldNum" sz="quarter" idx="12"/>
          </p:nvPr>
        </p:nvSpPr>
        <p:spPr/>
        <p:txBody>
          <a:bodyPr/>
          <a:lstStyle/>
          <a:p>
            <a:pPr>
              <a:defRPr/>
            </a:pPr>
            <a:fld id="{D66BCB0B-7561-47C6-9DDB-8CA154F063AF}" type="slidenum">
              <a:rPr lang="zh-CN" altLang="zh-CN"/>
              <a:pPr>
                <a:defRPr/>
              </a:pPr>
              <a:t>25</a:t>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9"/>
          <p:cNvSpPr>
            <a:spLocks noChangeArrowheads="1"/>
          </p:cNvSpPr>
          <p:nvPr/>
        </p:nvSpPr>
        <p:spPr bwMode="auto">
          <a:xfrm>
            <a:off x="539750" y="1600200"/>
            <a:ext cx="8243888" cy="4248150"/>
          </a:xfrm>
          <a:prstGeom prst="rect">
            <a:avLst/>
          </a:prstGeom>
          <a:noFill/>
          <a:ln w="9525">
            <a:noFill/>
            <a:miter lim="800000"/>
            <a:headEnd/>
            <a:tailEnd/>
          </a:ln>
        </p:spPr>
        <p:txBody>
          <a:bodyPr>
            <a:spAutoFit/>
          </a:bodyPr>
          <a:lstStyle/>
          <a:p>
            <a:pPr algn="just"/>
            <a:r>
              <a:rPr kumimoji="1" lang="zh-CN" altLang="en-US">
                <a:solidFill>
                  <a:srgbClr val="333300"/>
                </a:solidFill>
                <a:latin typeface="Times New Roman" pitchFamily="18" charset="0"/>
                <a:ea typeface="楷体" pitchFamily="49" charset="-122"/>
              </a:rPr>
              <a:t>计算物理方法区别于计算数学方法的特点：</a:t>
            </a:r>
          </a:p>
          <a:p>
            <a:pPr algn="just"/>
            <a:endParaRPr lang="en-US" altLang="zh-CN">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1). </a:t>
            </a:r>
            <a:r>
              <a:rPr lang="zh-CN" altLang="en-US">
                <a:solidFill>
                  <a:srgbClr val="333300"/>
                </a:solidFill>
                <a:latin typeface="Times New Roman" pitchFamily="18" charset="0"/>
                <a:ea typeface="楷体" pitchFamily="49" charset="-122"/>
              </a:rPr>
              <a:t>计算物理从物理问题出发，以物理结论为结果，以与实验数据的对比为其结束；而计算数学则是从数学方程出发，以求得方程的近似解告终。</a:t>
            </a:r>
          </a:p>
          <a:p>
            <a:pPr algn="just"/>
            <a:r>
              <a:rPr lang="zh-CN" altLang="en-US">
                <a:solidFill>
                  <a:srgbClr val="333300"/>
                </a:solidFill>
                <a:latin typeface="Times New Roman" pitchFamily="18" charset="0"/>
                <a:ea typeface="楷体" pitchFamily="49" charset="-122"/>
              </a:rPr>
              <a:t>    计算物理工作者选用计算方法时要考虑算法和结果的物理意义；而计算数学工作者最感兴趣的是算法的逼近阶，计算精度和稳定性等问题。</a:t>
            </a: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lang="en-US" altLang="zh-CN">
                <a:solidFill>
                  <a:srgbClr val="333300"/>
                </a:solidFill>
                <a:latin typeface="Times New Roman" pitchFamily="18" charset="0"/>
                <a:ea typeface="楷体" pitchFamily="49" charset="-122"/>
              </a:rPr>
              <a:t>2). </a:t>
            </a:r>
            <a:r>
              <a:rPr kumimoji="1" lang="zh-CN" altLang="en-US">
                <a:solidFill>
                  <a:srgbClr val="333300"/>
                </a:solidFill>
                <a:latin typeface="Times New Roman" pitchFamily="18" charset="0"/>
                <a:ea typeface="楷体" pitchFamily="49" charset="-122"/>
              </a:rPr>
              <a:t>计算物理的任务是寻求物理规律，解决物理问题，因而可以不拘泥于数学方法。</a:t>
            </a:r>
          </a:p>
          <a:p>
            <a:pPr>
              <a:buClr>
                <a:schemeClr val="folHlink"/>
              </a:buClr>
              <a:buSzPct val="60000"/>
              <a:buFont typeface="Wingdings" pitchFamily="2" charset="2"/>
              <a:buNone/>
            </a:pPr>
            <a:r>
              <a:rPr kumimoji="1" lang="zh-CN" altLang="en-US">
                <a:solidFill>
                  <a:srgbClr val="333300"/>
                </a:solidFill>
                <a:latin typeface="Times New Roman" pitchFamily="18" charset="0"/>
                <a:ea typeface="楷体" pitchFamily="49" charset="-122"/>
              </a:rPr>
              <a:t>    物理问题归结为微分方程时，实际上是由原始的差分关系取极限得来的，原始差分关系中的每一项都有物理意义。从计算物理角度看，未必一定要把它变成微分方程，再人为地离散化为差分方程，它可以直接由原始差分关系编程上机计算。再比如，有些物理问题用蒙特卡罗方法求解的话，那更是直接对物理问题进行模拟。</a:t>
            </a:r>
          </a:p>
        </p:txBody>
      </p:sp>
      <p:sp>
        <p:nvSpPr>
          <p:cNvPr id="6963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9636"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9637"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计算物理与计算数学的区别。</a:t>
            </a:r>
          </a:p>
        </p:txBody>
      </p:sp>
      <p:sp>
        <p:nvSpPr>
          <p:cNvPr id="6" name="灯片编号占位符 5"/>
          <p:cNvSpPr>
            <a:spLocks noGrp="1"/>
          </p:cNvSpPr>
          <p:nvPr>
            <p:ph type="sldNum" sz="quarter" idx="12"/>
          </p:nvPr>
        </p:nvSpPr>
        <p:spPr/>
        <p:txBody>
          <a:bodyPr/>
          <a:lstStyle/>
          <a:p>
            <a:pPr>
              <a:defRPr/>
            </a:pPr>
            <a:fld id="{4EA5B880-FE38-4BD8-A6FA-86C9BFD2EA79}" type="slidenum">
              <a:rPr lang="zh-CN" altLang="zh-CN"/>
              <a:pPr>
                <a:defRPr/>
              </a:pPr>
              <a:t>26</a:t>
            </a:fld>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5"/>
          <p:cNvSpPr>
            <a:spLocks noChangeArrowheads="1"/>
          </p:cNvSpPr>
          <p:nvPr/>
        </p:nvSpPr>
        <p:spPr bwMode="auto">
          <a:xfrm>
            <a:off x="468313" y="1752600"/>
            <a:ext cx="8243887" cy="4338638"/>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r>
              <a:rPr lang="en-US" altLang="zh-CN">
                <a:solidFill>
                  <a:srgbClr val="333300"/>
                </a:solidFill>
                <a:latin typeface="Times New Roman" pitchFamily="18" charset="0"/>
                <a:ea typeface="楷体" pitchFamily="49" charset="-122"/>
              </a:rPr>
              <a:t>3). </a:t>
            </a:r>
            <a:r>
              <a:rPr kumimoji="1" lang="zh-CN" altLang="en-US">
                <a:solidFill>
                  <a:srgbClr val="333300"/>
                </a:solidFill>
                <a:latin typeface="楷体" pitchFamily="49" charset="-122"/>
                <a:ea typeface="楷体" pitchFamily="49" charset="-122"/>
              </a:rPr>
              <a:t>计算物理特别重视物理问题的边界处理，因为边界条件是由实际物理问题得出的，对求解往往具有决定性的作用，它的处理极大地影响数值解的精确度，甚至影响数值计算的稳定性。在计算数学中，由于边界条件已被抽象成数学表达式，不考虑实际的物理意义，因而常常不重视边界处理，而着重研究内点差分格式。</a:t>
            </a:r>
            <a:endParaRPr kumimoji="1" lang="en-US" altLang="zh-CN">
              <a:solidFill>
                <a:srgbClr val="333300"/>
              </a:solidFill>
              <a:latin typeface="楷体" pitchFamily="49" charset="-122"/>
              <a:ea typeface="楷体" pitchFamily="49" charset="-122"/>
            </a:endParaRPr>
          </a:p>
          <a:p>
            <a:pPr algn="just">
              <a:buClr>
                <a:schemeClr val="folHlink"/>
              </a:buClr>
              <a:buSzPct val="60000"/>
              <a:buFont typeface="Wingdings" pitchFamily="2" charset="2"/>
              <a:buNone/>
            </a:pPr>
            <a:endParaRPr kumimoji="1" lang="en-US" altLang="zh-CN" sz="1200">
              <a:solidFill>
                <a:srgbClr val="333300"/>
              </a:solidFill>
              <a:latin typeface="楷体" pitchFamily="49" charset="-122"/>
              <a:ea typeface="楷体" pitchFamily="49" charset="-122"/>
            </a:endParaRPr>
          </a:p>
          <a:p>
            <a:r>
              <a:rPr lang="en-US" altLang="zh-CN">
                <a:solidFill>
                  <a:srgbClr val="333300"/>
                </a:solidFill>
                <a:latin typeface="Times New Roman" pitchFamily="18" charset="0"/>
                <a:ea typeface="楷体" pitchFamily="49" charset="-122"/>
              </a:rPr>
              <a:t>4). </a:t>
            </a:r>
            <a:r>
              <a:rPr lang="zh-CN" altLang="en-US">
                <a:solidFill>
                  <a:srgbClr val="333300"/>
                </a:solidFill>
                <a:latin typeface="楷体" pitchFamily="49" charset="-122"/>
                <a:ea typeface="楷体" pitchFamily="49" charset="-122"/>
              </a:rPr>
              <a:t>计算物理方法受物理问题本身的启示，常可利用对物理现象的直观概念，创造新的计算方法。如流体动力学的“人为粘性法”就是一个典型例子。</a:t>
            </a:r>
            <a:endParaRPr lang="en-US" altLang="zh-CN">
              <a:solidFill>
                <a:srgbClr val="333300"/>
              </a:solidFill>
              <a:latin typeface="楷体" pitchFamily="49" charset="-122"/>
              <a:ea typeface="楷体" pitchFamily="49" charset="-122"/>
            </a:endParaRPr>
          </a:p>
          <a:p>
            <a:endParaRPr lang="zh-CN" altLang="en-US" sz="1200">
              <a:solidFill>
                <a:srgbClr val="333300"/>
              </a:solidFill>
              <a:latin typeface="楷体" pitchFamily="49" charset="-122"/>
              <a:ea typeface="楷体" pitchFamily="49" charset="-122"/>
            </a:endParaRPr>
          </a:p>
          <a:p>
            <a:r>
              <a:rPr lang="en-US" altLang="zh-CN">
                <a:solidFill>
                  <a:srgbClr val="333300"/>
                </a:solidFill>
                <a:latin typeface="Times New Roman" pitchFamily="18" charset="0"/>
                <a:ea typeface="楷体" pitchFamily="49" charset="-122"/>
              </a:rPr>
              <a:t>5). </a:t>
            </a:r>
            <a:r>
              <a:rPr lang="zh-CN" altLang="en-US">
                <a:solidFill>
                  <a:srgbClr val="333300"/>
                </a:solidFill>
                <a:latin typeface="楷体" pitchFamily="49" charset="-122"/>
                <a:ea typeface="楷体" pitchFamily="49" charset="-122"/>
              </a:rPr>
              <a:t>在分析整理大量计算数据的基础上，计算物理工作者还常常关心构造近似解析解，以利于科学家和工程师应用，并且这也是寻求和反映物理规律的一种方法。</a:t>
            </a:r>
            <a:endParaRPr lang="en-US" altLang="zh-CN">
              <a:solidFill>
                <a:srgbClr val="333300"/>
              </a:solidFill>
              <a:latin typeface="楷体" pitchFamily="49" charset="-122"/>
              <a:ea typeface="楷体" pitchFamily="49" charset="-122"/>
            </a:endParaRPr>
          </a:p>
          <a:p>
            <a:pPr>
              <a:buClr>
                <a:schemeClr val="folHlink"/>
              </a:buClr>
              <a:buSzPct val="60000"/>
              <a:buFont typeface="Wingdings" pitchFamily="2" charset="2"/>
              <a:buNone/>
            </a:pPr>
            <a:endParaRPr kumimoji="1" lang="en-US" altLang="zh-CN" sz="1200">
              <a:solidFill>
                <a:srgbClr val="333300"/>
              </a:solidFill>
              <a:latin typeface="楷体" pitchFamily="49" charset="-122"/>
              <a:ea typeface="楷体" pitchFamily="49" charset="-122"/>
            </a:endParaRPr>
          </a:p>
          <a:p>
            <a:pPr>
              <a:buClr>
                <a:schemeClr val="folHlink"/>
              </a:buClr>
              <a:buSzPct val="60000"/>
              <a:buFont typeface="Wingdings" pitchFamily="2" charset="2"/>
              <a:buNone/>
            </a:pPr>
            <a:r>
              <a:rPr kumimoji="1" lang="zh-CN" altLang="en-US">
                <a:solidFill>
                  <a:srgbClr val="333300"/>
                </a:solidFill>
                <a:latin typeface="楷体" pitchFamily="49" charset="-122"/>
                <a:ea typeface="楷体" pitchFamily="49" charset="-122"/>
              </a:rPr>
              <a:t>    计算物理的推广应用</a:t>
            </a:r>
            <a:r>
              <a:rPr kumimoji="1" lang="en-US" altLang="zh-CN">
                <a:solidFill>
                  <a:srgbClr val="333300"/>
                </a:solidFill>
                <a:latin typeface="楷体" pitchFamily="49" charset="-122"/>
                <a:ea typeface="楷体" pitchFamily="49" charset="-122"/>
              </a:rPr>
              <a:t>:</a:t>
            </a:r>
            <a:r>
              <a:rPr kumimoji="1" lang="zh-CN" altLang="en-US">
                <a:solidFill>
                  <a:srgbClr val="333300"/>
                </a:solidFill>
                <a:latin typeface="楷体" pitchFamily="49" charset="-122"/>
                <a:ea typeface="楷体" pitchFamily="49" charset="-122"/>
              </a:rPr>
              <a:t>计算物理是计算机在自然科学的应用中发展较早的学科之一，其研究对象是物理科学。但</a:t>
            </a:r>
            <a:r>
              <a:rPr lang="zh-CN" altLang="en-US">
                <a:solidFill>
                  <a:srgbClr val="333300"/>
                </a:solidFill>
                <a:latin typeface="楷体" pitchFamily="49" charset="-122"/>
                <a:ea typeface="楷体" pitchFamily="49" charset="-122"/>
              </a:rPr>
              <a:t>计算物理中一些已经成熟的知识、</a:t>
            </a:r>
            <a:r>
              <a:rPr kumimoji="1" lang="zh-CN" altLang="en-US">
                <a:solidFill>
                  <a:srgbClr val="333300"/>
                </a:solidFill>
                <a:latin typeface="楷体" pitchFamily="49" charset="-122"/>
                <a:ea typeface="楷体" pitchFamily="49" charset="-122"/>
              </a:rPr>
              <a:t>研究方法的特点和成果都</a:t>
            </a:r>
            <a:r>
              <a:rPr lang="zh-CN" altLang="en-US">
                <a:solidFill>
                  <a:srgbClr val="333300"/>
                </a:solidFill>
                <a:latin typeface="楷体" pitchFamily="49" charset="-122"/>
                <a:ea typeface="楷体" pitchFamily="49" charset="-122"/>
              </a:rPr>
              <a:t>可以移植到其它自然科学和社会科学研究领域中去。所以计算物理的发展将对其它领域的计算机应用研究起重大的推动作用。</a:t>
            </a:r>
            <a:r>
              <a:rPr kumimoji="1" lang="zh-CN" altLang="en-US">
                <a:solidFill>
                  <a:srgbClr val="333300"/>
                </a:solidFill>
                <a:latin typeface="楷体" pitchFamily="49" charset="-122"/>
                <a:ea typeface="楷体" pitchFamily="49" charset="-122"/>
              </a:rPr>
              <a:t>如量子分子动力学模型的计算思想可应用于城市交通中的交通阻塞的计算。</a:t>
            </a:r>
          </a:p>
        </p:txBody>
      </p:sp>
      <p:sp>
        <p:nvSpPr>
          <p:cNvPr id="70659"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0660"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0661" name="矩形 5"/>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计算物理与计算数学的区别。</a:t>
            </a:r>
          </a:p>
        </p:txBody>
      </p:sp>
      <p:sp>
        <p:nvSpPr>
          <p:cNvPr id="6" name="灯片编号占位符 5"/>
          <p:cNvSpPr>
            <a:spLocks noGrp="1"/>
          </p:cNvSpPr>
          <p:nvPr>
            <p:ph type="sldNum" sz="quarter" idx="12"/>
          </p:nvPr>
        </p:nvSpPr>
        <p:spPr/>
        <p:txBody>
          <a:bodyPr/>
          <a:lstStyle/>
          <a:p>
            <a:pPr>
              <a:defRPr/>
            </a:pPr>
            <a:fld id="{AD21E816-74F9-481B-ABEC-F3568E549091}" type="slidenum">
              <a:rPr lang="zh-CN" altLang="zh-CN"/>
              <a:pPr>
                <a:defRPr/>
              </a:pPr>
              <a:t>27</a:t>
            </a:fld>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228600" y="1689100"/>
            <a:ext cx="8243888" cy="4711700"/>
          </a:xfrm>
          <a:prstGeom prst="rect">
            <a:avLst/>
          </a:prstGeom>
          <a:noFill/>
          <a:ln w="63500">
            <a:noFill/>
            <a:miter lim="800000"/>
            <a:headEnd/>
            <a:tailEnd type="none" w="lg" len="lg"/>
          </a:ln>
        </p:spPr>
        <p:txBody>
          <a:bodyPr lIns="90000" tIns="46800" rIns="90000" bIns="46800">
            <a:spAutoFit/>
          </a:bodyPr>
          <a:lstStyle/>
          <a:p>
            <a:pPr marL="457200">
              <a:buFontTx/>
              <a:buBlip>
                <a:blip r:embed="rId3"/>
              </a:buBlip>
            </a:pPr>
            <a:r>
              <a:rPr lang="zh-CN" altLang="en-US" sz="2000">
                <a:solidFill>
                  <a:srgbClr val="000000"/>
                </a:solidFill>
              </a:rPr>
              <a:t> </a:t>
            </a:r>
            <a:r>
              <a:rPr lang="zh-CN" altLang="en-US" sz="2000">
                <a:solidFill>
                  <a:srgbClr val="333300"/>
                </a:solidFill>
                <a:latin typeface="Times New Roman" pitchFamily="18" charset="0"/>
                <a:ea typeface="楷体" pitchFamily="49" charset="-122"/>
              </a:rPr>
              <a:t>数值分析与数值模拟； </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符号计算；</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计算机实时控制；</a:t>
            </a:r>
            <a:endParaRPr lang="en-US" altLang="zh-CN" sz="2000">
              <a:solidFill>
                <a:srgbClr val="333300"/>
              </a:solidFill>
              <a:latin typeface="Times New Roman" pitchFamily="18" charset="0"/>
              <a:ea typeface="楷体" pitchFamily="49" charset="-122"/>
            </a:endParaRPr>
          </a:p>
          <a:p>
            <a:pPr marL="457200">
              <a:buFontTx/>
              <a:buBlip>
                <a:blip r:embed="rId3"/>
              </a:buBlip>
            </a:pPr>
            <a:endParaRPr lang="en-US" altLang="zh-CN" sz="2000">
              <a:solidFill>
                <a:srgbClr val="333300"/>
              </a:solidFill>
              <a:latin typeface="Times New Roman" pitchFamily="18" charset="0"/>
              <a:ea typeface="楷体" pitchFamily="49" charset="-122"/>
            </a:endParaRPr>
          </a:p>
          <a:p>
            <a:pPr marL="457200">
              <a:buFontTx/>
              <a:buBlip>
                <a:blip r:embed="rId3"/>
              </a:buBlip>
            </a:pPr>
            <a:endParaRPr lang="en-US" altLang="zh-CN" sz="2000">
              <a:solidFill>
                <a:srgbClr val="333300"/>
              </a:solidFill>
              <a:latin typeface="Times New Roman" pitchFamily="18" charset="0"/>
              <a:ea typeface="楷体" pitchFamily="49" charset="-122"/>
            </a:endParaRPr>
          </a:p>
          <a:p>
            <a:pPr marL="457200"/>
            <a:r>
              <a:rPr lang="en-US" altLang="zh-CN" sz="2000" b="1">
                <a:solidFill>
                  <a:srgbClr val="333300"/>
                </a:solidFill>
                <a:latin typeface="Times New Roman" pitchFamily="18" charset="0"/>
                <a:ea typeface="楷体" pitchFamily="49" charset="-122"/>
              </a:rPr>
              <a:t>……</a:t>
            </a:r>
          </a:p>
          <a:p>
            <a:pPr marL="457200">
              <a:buFontTx/>
              <a:buBlip>
                <a:blip r:embed="rId3"/>
              </a:buBlip>
            </a:pPr>
            <a:r>
              <a:rPr lang="en-US" altLang="zh-CN" sz="2000" b="1">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应用于统计物理；</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应用于电动力学；</a:t>
            </a:r>
            <a:endParaRPr lang="en-US" altLang="zh-CN" sz="2000">
              <a:solidFill>
                <a:srgbClr val="333300"/>
              </a:solidFill>
              <a:latin typeface="Times New Roman" pitchFamily="18" charset="0"/>
              <a:ea typeface="楷体" pitchFamily="49" charset="-122"/>
            </a:endParaRPr>
          </a:p>
          <a:p>
            <a:pPr marL="457200">
              <a:buFontTx/>
              <a:buBlip>
                <a:blip r:embed="rId3"/>
              </a:buBlip>
            </a:pP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应用于流体力学；</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应用于凝聚态物理；</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海量实验数据处理</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模拟实验上不能或很难实现的体系；</a:t>
            </a:r>
            <a:endParaRPr lang="en-US" altLang="zh-CN" sz="2000">
              <a:solidFill>
                <a:srgbClr val="333300"/>
              </a:solidFill>
              <a:latin typeface="Times New Roman" pitchFamily="18" charset="0"/>
              <a:ea typeface="楷体" pitchFamily="49" charset="-122"/>
            </a:endParaRPr>
          </a:p>
          <a:p>
            <a:pPr marL="457200">
              <a:buFontTx/>
              <a:buBlip>
                <a:blip r:embed="rId3"/>
              </a:buBlip>
            </a:pPr>
            <a:r>
              <a:rPr lang="zh-CN" altLang="en-US" sz="2000">
                <a:solidFill>
                  <a:srgbClr val="333300"/>
                </a:solidFill>
                <a:latin typeface="Times New Roman" pitchFamily="18" charset="0"/>
                <a:ea typeface="楷体" pitchFamily="49" charset="-122"/>
              </a:rPr>
              <a:t>  提供设计分子和材料的“虚拟”环境；</a:t>
            </a:r>
            <a:endParaRPr lang="en-US" altLang="zh-CN" sz="2000">
              <a:solidFill>
                <a:srgbClr val="333300"/>
              </a:solidFill>
              <a:latin typeface="Times New Roman" pitchFamily="18" charset="0"/>
              <a:ea typeface="楷体" pitchFamily="49" charset="-122"/>
            </a:endParaRPr>
          </a:p>
          <a:p>
            <a:pPr marL="457200"/>
            <a:r>
              <a:rPr lang="en-US" altLang="zh-CN" sz="2000" b="1">
                <a:solidFill>
                  <a:srgbClr val="333300"/>
                </a:solidFill>
                <a:latin typeface="Times New Roman" pitchFamily="18" charset="0"/>
                <a:ea typeface="楷体" pitchFamily="49" charset="-122"/>
              </a:rPr>
              <a:t>……</a:t>
            </a:r>
          </a:p>
          <a:p>
            <a:pPr marL="457200">
              <a:buFontTx/>
              <a:buBlip>
                <a:blip r:embed="rId3"/>
              </a:buBlip>
            </a:pPr>
            <a:endParaRPr lang="en-US" altLang="zh-CN" sz="2000">
              <a:solidFill>
                <a:srgbClr val="333300"/>
              </a:solidFill>
              <a:latin typeface="Times New Roman" pitchFamily="18" charset="0"/>
              <a:ea typeface="楷体" pitchFamily="49" charset="-122"/>
            </a:endParaRPr>
          </a:p>
        </p:txBody>
      </p:sp>
      <p:sp>
        <p:nvSpPr>
          <p:cNvPr id="71683" name="Text Box 8"/>
          <p:cNvSpPr txBox="1">
            <a:spLocks noChangeArrowheads="1"/>
          </p:cNvSpPr>
          <p:nvPr/>
        </p:nvSpPr>
        <p:spPr bwMode="auto">
          <a:xfrm>
            <a:off x="3048000" y="2667000"/>
            <a:ext cx="2592388" cy="709613"/>
          </a:xfrm>
          <a:prstGeom prst="rect">
            <a:avLst/>
          </a:prstGeom>
          <a:noFill/>
          <a:ln w="63500" algn="ctr">
            <a:noFill/>
            <a:miter lim="800000"/>
            <a:headEnd/>
            <a:tailEnd/>
          </a:ln>
        </p:spPr>
        <p:txBody>
          <a:bodyPr lIns="90000" tIns="46800" rIns="90000" bIns="46800">
            <a:spAutoFit/>
          </a:bodyPr>
          <a:lstStyle/>
          <a:p>
            <a:pPr marL="457200">
              <a:buFontTx/>
              <a:buBlip>
                <a:blip r:embed="rId4"/>
              </a:buBlip>
            </a:pPr>
            <a:r>
              <a:rPr lang="en-US" altLang="zh-CN" sz="2000"/>
              <a:t>  </a:t>
            </a:r>
            <a:r>
              <a:rPr lang="zh-CN" altLang="en-US" sz="2000">
                <a:solidFill>
                  <a:srgbClr val="333300"/>
                </a:solidFill>
                <a:latin typeface="楷体" pitchFamily="49" charset="-122"/>
                <a:ea typeface="楷体" pitchFamily="49" charset="-122"/>
              </a:rPr>
              <a:t>采集实验数据</a:t>
            </a:r>
          </a:p>
          <a:p>
            <a:pPr marL="457200">
              <a:buFontTx/>
              <a:buBlip>
                <a:blip r:embed="rId4"/>
              </a:buBlip>
            </a:pPr>
            <a:r>
              <a:rPr lang="zh-CN" altLang="en-US" sz="2000">
                <a:solidFill>
                  <a:srgbClr val="333300"/>
                </a:solidFill>
                <a:latin typeface="楷体" pitchFamily="49" charset="-122"/>
                <a:ea typeface="楷体" pitchFamily="49" charset="-122"/>
              </a:rPr>
              <a:t> 数据在线分析</a:t>
            </a:r>
          </a:p>
        </p:txBody>
      </p:sp>
      <p:sp>
        <p:nvSpPr>
          <p:cNvPr id="7168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1685" name="矩形 8"/>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5"/>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1.3</a:t>
            </a:r>
            <a:r>
              <a:rPr lang="zh-CN" altLang="en-US" sz="3600">
                <a:solidFill>
                  <a:srgbClr val="333300"/>
                </a:solidFill>
                <a:latin typeface="Times New Roman" pitchFamily="18" charset="0"/>
                <a:ea typeface="楷体" pitchFamily="49" charset="-122"/>
              </a:rPr>
              <a:t>计算物理学重要性</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1686" name="矩形 9"/>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6"/>
              </a:buBlip>
            </a:pPr>
            <a:r>
              <a:rPr lang="zh-CN" altLang="en-US" b="1"/>
              <a:t> </a:t>
            </a:r>
            <a:r>
              <a:rPr lang="zh-CN" altLang="en-US" sz="2800">
                <a:solidFill>
                  <a:srgbClr val="003366"/>
                </a:solidFill>
                <a:latin typeface="楷体" pitchFamily="49" charset="-122"/>
                <a:ea typeface="楷体" pitchFamily="49" charset="-122"/>
              </a:rPr>
              <a:t>计算物理的应用。</a:t>
            </a:r>
          </a:p>
        </p:txBody>
      </p:sp>
      <p:sp>
        <p:nvSpPr>
          <p:cNvPr id="71687" name="矩形 10"/>
          <p:cNvSpPr>
            <a:spLocks noChangeArrowheads="1"/>
          </p:cNvSpPr>
          <p:nvPr/>
        </p:nvSpPr>
        <p:spPr bwMode="auto">
          <a:xfrm>
            <a:off x="1219200" y="2667000"/>
            <a:ext cx="2438400" cy="708025"/>
          </a:xfrm>
          <a:prstGeom prst="rect">
            <a:avLst/>
          </a:prstGeom>
          <a:noFill/>
          <a:ln w="9525">
            <a:noFill/>
            <a:miter lim="800000"/>
            <a:headEnd/>
            <a:tailEnd/>
          </a:ln>
        </p:spPr>
        <p:txBody>
          <a:bodyPr>
            <a:spAutoFit/>
          </a:bodyPr>
          <a:lstStyle/>
          <a:p>
            <a:pPr lvl="1">
              <a:buFontTx/>
              <a:buBlip>
                <a:blip r:embed="rId4"/>
              </a:buBlip>
            </a:pPr>
            <a:r>
              <a:rPr lang="zh-CN" altLang="en-US" sz="2000">
                <a:solidFill>
                  <a:srgbClr val="0000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控制系统运行</a:t>
            </a:r>
          </a:p>
          <a:p>
            <a:pPr lvl="1">
              <a:buFontTx/>
              <a:buBlip>
                <a:blip r:embed="rId4"/>
              </a:buBlip>
            </a:pPr>
            <a:r>
              <a:rPr lang="zh-CN" altLang="en-US" sz="2000">
                <a:solidFill>
                  <a:srgbClr val="333300"/>
                </a:solidFill>
                <a:latin typeface="Times New Roman" pitchFamily="18" charset="0"/>
                <a:ea typeface="楷体" pitchFamily="49" charset="-122"/>
              </a:rPr>
              <a:t> 仪器状态监视</a:t>
            </a:r>
          </a:p>
        </p:txBody>
      </p:sp>
      <p:grpSp>
        <p:nvGrpSpPr>
          <p:cNvPr id="2" name="组合 19"/>
          <p:cNvGrpSpPr>
            <a:grpSpLocks/>
          </p:cNvGrpSpPr>
          <p:nvPr/>
        </p:nvGrpSpPr>
        <p:grpSpPr bwMode="auto">
          <a:xfrm>
            <a:off x="3200400" y="1905000"/>
            <a:ext cx="5692775" cy="2743200"/>
            <a:chOff x="3200400" y="1905000"/>
            <a:chExt cx="5692775" cy="2743200"/>
          </a:xfrm>
        </p:grpSpPr>
        <p:pic>
          <p:nvPicPr>
            <p:cNvPr id="71701" name="Picture 8" descr="C:\Users\dell\Desktop\MD_4.png"/>
            <p:cNvPicPr>
              <a:picLocks noChangeAspect="1" noChangeArrowheads="1"/>
            </p:cNvPicPr>
            <p:nvPr/>
          </p:nvPicPr>
          <p:blipFill>
            <a:blip r:embed="rId7" cstate="print"/>
            <a:srcRect/>
            <a:stretch>
              <a:fillRect/>
            </a:stretch>
          </p:blipFill>
          <p:spPr bwMode="auto">
            <a:xfrm>
              <a:off x="5562600" y="1905000"/>
              <a:ext cx="1519238" cy="1439863"/>
            </a:xfrm>
            <a:prstGeom prst="rect">
              <a:avLst/>
            </a:prstGeom>
            <a:noFill/>
            <a:ln w="9525">
              <a:noFill/>
              <a:miter lim="800000"/>
              <a:headEnd/>
              <a:tailEnd/>
            </a:ln>
          </p:spPr>
        </p:pic>
        <p:sp>
          <p:nvSpPr>
            <p:cNvPr id="71702" name="TextBox 19"/>
            <p:cNvSpPr txBox="1">
              <a:spLocks noChangeArrowheads="1"/>
            </p:cNvSpPr>
            <p:nvPr/>
          </p:nvSpPr>
          <p:spPr bwMode="auto">
            <a:xfrm>
              <a:off x="7158038" y="2387600"/>
              <a:ext cx="1735137" cy="584200"/>
            </a:xfrm>
            <a:prstGeom prst="rect">
              <a:avLst/>
            </a:prstGeom>
            <a:noFill/>
            <a:ln w="9525">
              <a:noFill/>
              <a:miter lim="800000"/>
              <a:headEnd/>
              <a:tailEnd/>
            </a:ln>
          </p:spPr>
          <p:txBody>
            <a:bodyPr wrap="none">
              <a:spAutoFit/>
            </a:bodyPr>
            <a:lstStyle/>
            <a:p>
              <a:r>
                <a:rPr lang="zh-CN" altLang="en-US" sz="1600">
                  <a:solidFill>
                    <a:srgbClr val="333300"/>
                  </a:solidFill>
                  <a:latin typeface="Times New Roman" pitchFamily="18" charset="0"/>
                  <a:ea typeface="楷体" pitchFamily="49" charset="-122"/>
                </a:rPr>
                <a:t>第一性原理</a:t>
              </a:r>
              <a:r>
                <a:rPr lang="en-US" altLang="zh-CN" sz="1600">
                  <a:solidFill>
                    <a:srgbClr val="333300"/>
                  </a:solidFill>
                  <a:latin typeface="Times New Roman" pitchFamily="18" charset="0"/>
                  <a:ea typeface="楷体" pitchFamily="49" charset="-122"/>
                </a:rPr>
                <a:t>(DFT)</a:t>
              </a:r>
            </a:p>
            <a:p>
              <a:r>
                <a:rPr lang="zh-CN" altLang="en-US" sz="1600">
                  <a:solidFill>
                    <a:srgbClr val="333300"/>
                  </a:solidFill>
                  <a:latin typeface="Times New Roman" pitchFamily="18" charset="0"/>
                  <a:ea typeface="楷体" pitchFamily="49" charset="-122"/>
                </a:rPr>
                <a:t>部分能带费米面</a:t>
              </a:r>
            </a:p>
          </p:txBody>
        </p:sp>
        <p:cxnSp>
          <p:nvCxnSpPr>
            <p:cNvPr id="24" name="直接箭头连接符 23"/>
            <p:cNvCxnSpPr/>
            <p:nvPr/>
          </p:nvCxnSpPr>
          <p:spPr>
            <a:xfrm flipV="1">
              <a:off x="3200400" y="3200400"/>
              <a:ext cx="2362200" cy="14478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 name="组合 20"/>
          <p:cNvGrpSpPr>
            <a:grpSpLocks/>
          </p:cNvGrpSpPr>
          <p:nvPr/>
        </p:nvGrpSpPr>
        <p:grpSpPr bwMode="auto">
          <a:xfrm>
            <a:off x="3200400" y="3429000"/>
            <a:ext cx="5715000" cy="1347788"/>
            <a:chOff x="3200400" y="3429000"/>
            <a:chExt cx="5715000" cy="1347788"/>
          </a:xfrm>
        </p:grpSpPr>
        <p:pic>
          <p:nvPicPr>
            <p:cNvPr id="71695" name="Picture 5" descr="C:\Users\dell\Desktop\MD_1.png"/>
            <p:cNvPicPr>
              <a:picLocks noChangeAspect="1" noChangeArrowheads="1"/>
            </p:cNvPicPr>
            <p:nvPr/>
          </p:nvPicPr>
          <p:blipFill>
            <a:blip r:embed="rId8" cstate="print"/>
            <a:srcRect/>
            <a:stretch>
              <a:fillRect/>
            </a:stretch>
          </p:blipFill>
          <p:spPr bwMode="auto">
            <a:xfrm>
              <a:off x="5202238" y="3498850"/>
              <a:ext cx="1449387" cy="1258888"/>
            </a:xfrm>
            <a:prstGeom prst="rect">
              <a:avLst/>
            </a:prstGeom>
            <a:noFill/>
            <a:ln w="9525">
              <a:noFill/>
              <a:miter lim="800000"/>
              <a:headEnd/>
              <a:tailEnd/>
            </a:ln>
          </p:spPr>
        </p:pic>
        <p:pic>
          <p:nvPicPr>
            <p:cNvPr id="71696" name="Picture 6" descr="C:\Users\dell\Desktop\MD_2.png"/>
            <p:cNvPicPr>
              <a:picLocks noChangeAspect="1" noChangeArrowheads="1"/>
            </p:cNvPicPr>
            <p:nvPr/>
          </p:nvPicPr>
          <p:blipFill>
            <a:blip r:embed="rId9" cstate="print"/>
            <a:srcRect/>
            <a:stretch>
              <a:fillRect/>
            </a:stretch>
          </p:blipFill>
          <p:spPr bwMode="auto">
            <a:xfrm>
              <a:off x="6777038" y="3754438"/>
              <a:ext cx="1654175" cy="360362"/>
            </a:xfrm>
            <a:prstGeom prst="rect">
              <a:avLst/>
            </a:prstGeom>
            <a:noFill/>
            <a:ln w="9525">
              <a:noFill/>
              <a:miter lim="800000"/>
              <a:headEnd/>
              <a:tailEnd/>
            </a:ln>
          </p:spPr>
        </p:pic>
        <p:sp>
          <p:nvSpPr>
            <p:cNvPr id="71697" name="TextBox 15"/>
            <p:cNvSpPr txBox="1">
              <a:spLocks noChangeArrowheads="1"/>
            </p:cNvSpPr>
            <p:nvPr/>
          </p:nvSpPr>
          <p:spPr bwMode="auto">
            <a:xfrm>
              <a:off x="6678613" y="3429000"/>
              <a:ext cx="1679575" cy="338138"/>
            </a:xfrm>
            <a:prstGeom prst="rect">
              <a:avLst/>
            </a:prstGeom>
            <a:noFill/>
            <a:ln w="9525">
              <a:noFill/>
              <a:miter lim="800000"/>
              <a:headEnd/>
              <a:tailEnd/>
            </a:ln>
          </p:spPr>
          <p:txBody>
            <a:bodyPr wrap="none">
              <a:spAutoFit/>
            </a:bodyPr>
            <a:lstStyle/>
            <a:p>
              <a:r>
                <a:rPr lang="zh-CN" altLang="en-US" sz="1600">
                  <a:solidFill>
                    <a:srgbClr val="333300"/>
                  </a:solidFill>
                  <a:latin typeface="Times New Roman" pitchFamily="18" charset="0"/>
                  <a:ea typeface="楷体" pitchFamily="49" charset="-122"/>
                </a:rPr>
                <a:t>分子动力学</a:t>
              </a:r>
              <a:r>
                <a:rPr lang="en-US" altLang="zh-CN" sz="1600">
                  <a:solidFill>
                    <a:srgbClr val="333300"/>
                  </a:solidFill>
                  <a:latin typeface="Times New Roman" pitchFamily="18" charset="0"/>
                  <a:ea typeface="楷体" pitchFamily="49" charset="-122"/>
                </a:rPr>
                <a:t>(MD)</a:t>
              </a:r>
              <a:endParaRPr lang="zh-CN" altLang="en-US" sz="1600">
                <a:solidFill>
                  <a:srgbClr val="333300"/>
                </a:solidFill>
                <a:latin typeface="Times New Roman" pitchFamily="18" charset="0"/>
                <a:ea typeface="楷体" pitchFamily="49" charset="-122"/>
              </a:endParaRPr>
            </a:p>
          </p:txBody>
        </p:sp>
        <p:sp>
          <p:nvSpPr>
            <p:cNvPr id="71698" name="TextBox 16"/>
            <p:cNvSpPr txBox="1">
              <a:spLocks noChangeArrowheads="1"/>
            </p:cNvSpPr>
            <p:nvPr/>
          </p:nvSpPr>
          <p:spPr bwMode="auto">
            <a:xfrm>
              <a:off x="6678613" y="4114800"/>
              <a:ext cx="2236787" cy="338138"/>
            </a:xfrm>
            <a:prstGeom prst="rect">
              <a:avLst/>
            </a:prstGeom>
            <a:noFill/>
            <a:ln w="9525">
              <a:noFill/>
              <a:miter lim="800000"/>
              <a:headEnd/>
              <a:tailEnd/>
            </a:ln>
          </p:spPr>
          <p:txBody>
            <a:bodyPr wrap="none">
              <a:spAutoFit/>
            </a:bodyPr>
            <a:lstStyle/>
            <a:p>
              <a:r>
                <a:rPr lang="zh-CN" altLang="en-US" sz="1600">
                  <a:solidFill>
                    <a:srgbClr val="333300"/>
                  </a:solidFill>
                  <a:latin typeface="Times New Roman" pitchFamily="18" charset="0"/>
                  <a:ea typeface="楷体" pitchFamily="49" charset="-122"/>
                </a:rPr>
                <a:t>量子分子动力学</a:t>
              </a:r>
              <a:r>
                <a:rPr lang="en-US" altLang="zh-CN" sz="1600">
                  <a:solidFill>
                    <a:srgbClr val="333300"/>
                  </a:solidFill>
                  <a:latin typeface="Times New Roman" pitchFamily="18" charset="0"/>
                  <a:ea typeface="楷体" pitchFamily="49" charset="-122"/>
                </a:rPr>
                <a:t>(QMD)</a:t>
              </a:r>
              <a:endParaRPr lang="zh-CN" altLang="en-US" sz="1600">
                <a:solidFill>
                  <a:srgbClr val="333300"/>
                </a:solidFill>
                <a:latin typeface="Times New Roman" pitchFamily="18" charset="0"/>
                <a:ea typeface="楷体" pitchFamily="49" charset="-122"/>
              </a:endParaRPr>
            </a:p>
          </p:txBody>
        </p:sp>
        <p:pic>
          <p:nvPicPr>
            <p:cNvPr id="71699" name="Picture 7" descr="C:\Users\dell\Desktop\MD_3.png"/>
            <p:cNvPicPr>
              <a:picLocks noChangeAspect="1" noChangeArrowheads="1"/>
            </p:cNvPicPr>
            <p:nvPr/>
          </p:nvPicPr>
          <p:blipFill>
            <a:blip r:embed="rId10" cstate="print"/>
            <a:srcRect/>
            <a:stretch>
              <a:fillRect/>
            </a:stretch>
          </p:blipFill>
          <p:spPr bwMode="auto">
            <a:xfrm>
              <a:off x="6781800" y="4452938"/>
              <a:ext cx="1539875" cy="323850"/>
            </a:xfrm>
            <a:prstGeom prst="rect">
              <a:avLst/>
            </a:prstGeom>
            <a:noFill/>
            <a:ln w="9525">
              <a:noFill/>
              <a:miter lim="800000"/>
              <a:headEnd/>
              <a:tailEnd/>
            </a:ln>
          </p:spPr>
        </p:pic>
        <p:cxnSp>
          <p:nvCxnSpPr>
            <p:cNvPr id="26" name="直接箭头连接符 25"/>
            <p:cNvCxnSpPr/>
            <p:nvPr/>
          </p:nvCxnSpPr>
          <p:spPr>
            <a:xfrm flipV="1">
              <a:off x="3200400" y="4191000"/>
              <a:ext cx="1981200" cy="4572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 name="组合 21"/>
          <p:cNvGrpSpPr>
            <a:grpSpLocks/>
          </p:cNvGrpSpPr>
          <p:nvPr/>
        </p:nvGrpSpPr>
        <p:grpSpPr bwMode="auto">
          <a:xfrm>
            <a:off x="3200400" y="4648200"/>
            <a:ext cx="5791200" cy="1744663"/>
            <a:chOff x="3200400" y="4648200"/>
            <a:chExt cx="5791200" cy="1744663"/>
          </a:xfrm>
        </p:grpSpPr>
        <p:pic>
          <p:nvPicPr>
            <p:cNvPr id="71692" name="Picture 9" descr="C:\Users\dell\Desktop\MD_5.png"/>
            <p:cNvPicPr>
              <a:picLocks noChangeAspect="1" noChangeArrowheads="1"/>
            </p:cNvPicPr>
            <p:nvPr/>
          </p:nvPicPr>
          <p:blipFill>
            <a:blip r:embed="rId11" cstate="print"/>
            <a:srcRect/>
            <a:stretch>
              <a:fillRect/>
            </a:stretch>
          </p:blipFill>
          <p:spPr bwMode="auto">
            <a:xfrm>
              <a:off x="5486400" y="4953000"/>
              <a:ext cx="1608138" cy="1439863"/>
            </a:xfrm>
            <a:prstGeom prst="rect">
              <a:avLst/>
            </a:prstGeom>
            <a:noFill/>
            <a:ln w="9525">
              <a:noFill/>
              <a:miter lim="800000"/>
              <a:headEnd/>
              <a:tailEnd/>
            </a:ln>
          </p:spPr>
        </p:pic>
        <p:sp>
          <p:nvSpPr>
            <p:cNvPr id="71693" name="TextBox 21"/>
            <p:cNvSpPr txBox="1">
              <a:spLocks noChangeArrowheads="1"/>
            </p:cNvSpPr>
            <p:nvPr/>
          </p:nvSpPr>
          <p:spPr bwMode="auto">
            <a:xfrm>
              <a:off x="7162800" y="5257800"/>
              <a:ext cx="1828800" cy="830263"/>
            </a:xfrm>
            <a:prstGeom prst="rect">
              <a:avLst/>
            </a:prstGeom>
            <a:noFill/>
            <a:ln w="9525">
              <a:noFill/>
              <a:miter lim="800000"/>
              <a:headEnd/>
              <a:tailEnd/>
            </a:ln>
          </p:spPr>
          <p:txBody>
            <a:bodyPr>
              <a:spAutoFit/>
            </a:bodyPr>
            <a:lstStyle/>
            <a:p>
              <a:r>
                <a:rPr lang="zh-CN" altLang="en-US" sz="1600">
                  <a:solidFill>
                    <a:srgbClr val="333300"/>
                  </a:solidFill>
                  <a:latin typeface="Times New Roman" pitchFamily="18" charset="0"/>
                  <a:ea typeface="楷体" pitchFamily="49" charset="-122"/>
                </a:rPr>
                <a:t>蒙特卡洛方法</a:t>
              </a:r>
              <a:r>
                <a:rPr lang="en-US" altLang="zh-CN" sz="1600">
                  <a:solidFill>
                    <a:srgbClr val="333300"/>
                  </a:solidFill>
                  <a:latin typeface="Times New Roman" pitchFamily="18" charset="0"/>
                  <a:ea typeface="楷体" pitchFamily="49" charset="-122"/>
                </a:rPr>
                <a:t>(QM)</a:t>
              </a:r>
            </a:p>
            <a:p>
              <a:r>
                <a:rPr lang="zh-CN" altLang="en-US" sz="1600">
                  <a:solidFill>
                    <a:srgbClr val="333300"/>
                  </a:solidFill>
                  <a:latin typeface="Times New Roman" pitchFamily="18" charset="0"/>
                  <a:ea typeface="楷体" pitchFamily="49" charset="-122"/>
                </a:rPr>
                <a:t>多电子波函数节点</a:t>
              </a:r>
              <a:r>
                <a:rPr lang="en-US" altLang="zh-CN" sz="1600">
                  <a:solidFill>
                    <a:srgbClr val="333300"/>
                  </a:solidFill>
                  <a:latin typeface="Times New Roman" pitchFamily="18" charset="0"/>
                  <a:ea typeface="楷体" pitchFamily="49" charset="-122"/>
                </a:rPr>
                <a:t>3D</a:t>
              </a:r>
              <a:r>
                <a:rPr lang="zh-CN" altLang="en-US" sz="1600">
                  <a:solidFill>
                    <a:srgbClr val="333300"/>
                  </a:solidFill>
                  <a:latin typeface="Times New Roman" pitchFamily="18" charset="0"/>
                  <a:ea typeface="楷体" pitchFamily="49" charset="-122"/>
                </a:rPr>
                <a:t>截面图</a:t>
              </a:r>
            </a:p>
          </p:txBody>
        </p:sp>
        <p:cxnSp>
          <p:nvCxnSpPr>
            <p:cNvPr id="28" name="直接箭头连接符 27"/>
            <p:cNvCxnSpPr/>
            <p:nvPr/>
          </p:nvCxnSpPr>
          <p:spPr>
            <a:xfrm>
              <a:off x="3200400" y="4648200"/>
              <a:ext cx="2286000" cy="53340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3" name="灯片编号占位符 22"/>
          <p:cNvSpPr>
            <a:spLocks noGrp="1"/>
          </p:cNvSpPr>
          <p:nvPr>
            <p:ph type="sldNum" sz="quarter" idx="12"/>
          </p:nvPr>
        </p:nvSpPr>
        <p:spPr/>
        <p:txBody>
          <a:bodyPr/>
          <a:lstStyle/>
          <a:p>
            <a:pPr>
              <a:defRPr/>
            </a:pPr>
            <a:fld id="{E61017C4-EA7E-4964-8C59-8142CF031AEC}" type="slidenum">
              <a:rPr lang="zh-CN" altLang="zh-CN" smtClean="0">
                <a:solidFill>
                  <a:schemeClr val="bg1">
                    <a:lumMod val="50000"/>
                  </a:schemeClr>
                </a:solidFill>
              </a:rPr>
              <a:pPr>
                <a:defRPr/>
              </a:pPr>
              <a:t>28</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43000"/>
            <a:ext cx="8351838" cy="3016250"/>
          </a:xfrm>
          <a:prstGeom prst="rect">
            <a:avLst/>
          </a:prstGeom>
          <a:noFill/>
          <a:ln w="9525">
            <a:noFill/>
            <a:miter lim="800000"/>
            <a:headEnd/>
            <a:tailEnd/>
          </a:ln>
        </p:spPr>
        <p:txBody>
          <a:bodyPr>
            <a:spAutoFit/>
          </a:bodyPr>
          <a:lstStyle/>
          <a:p>
            <a:pPr>
              <a:buFont typeface="Wingdings" pitchFamily="2" charset="2"/>
              <a:buNone/>
            </a:pPr>
            <a:r>
              <a:rPr lang="zh-CN" altLang="en-US" sz="2000">
                <a:solidFill>
                  <a:srgbClr val="333300"/>
                </a:solidFill>
                <a:latin typeface="楷体" pitchFamily="49" charset="-122"/>
                <a:ea typeface="楷体" pitchFamily="49" charset="-122"/>
              </a:rPr>
              <a:t>计算物理与工程计算有关的科学一样，遵循一条普遍共同的规律，其求解过程有四个环节</a:t>
            </a:r>
            <a:r>
              <a:rPr lang="en-US" altLang="zh-CN" sz="2000">
                <a:solidFill>
                  <a:srgbClr val="333300"/>
                </a:solidFill>
                <a:latin typeface="楷体" pitchFamily="49" charset="-122"/>
                <a:ea typeface="楷体" pitchFamily="49" charset="-122"/>
              </a:rPr>
              <a:t>-------</a:t>
            </a:r>
            <a:r>
              <a:rPr lang="zh-CN" altLang="en-US" sz="2000" b="1">
                <a:solidFill>
                  <a:srgbClr val="333300"/>
                </a:solidFill>
                <a:latin typeface="楷体" pitchFamily="49" charset="-122"/>
                <a:ea typeface="楷体" pitchFamily="49" charset="-122"/>
              </a:rPr>
              <a:t>冯康</a:t>
            </a:r>
          </a:p>
          <a:p>
            <a:endParaRPr lang="en-US" altLang="zh-CN" sz="1200">
              <a:solidFill>
                <a:srgbClr val="333300"/>
              </a:solidFill>
              <a:latin typeface="楷体" pitchFamily="49" charset="-122"/>
              <a:ea typeface="楷体" pitchFamily="49" charset="-122"/>
            </a:endParaRPr>
          </a:p>
          <a:p>
            <a:r>
              <a:rPr lang="zh-CN" altLang="en-US">
                <a:solidFill>
                  <a:srgbClr val="333300"/>
                </a:solidFill>
                <a:latin typeface="楷体" pitchFamily="49" charset="-122"/>
                <a:ea typeface="楷体" pitchFamily="49" charset="-122"/>
              </a:rPr>
              <a:t>物理机理：如各种物理量的守恒规律、运动规律等，也包括具体的条件，如参数、几何形状和其它原始资料。 </a:t>
            </a:r>
          </a:p>
          <a:p>
            <a:r>
              <a:rPr lang="zh-CN" altLang="en-US">
                <a:solidFill>
                  <a:srgbClr val="333300"/>
                </a:solidFill>
                <a:latin typeface="楷体" pitchFamily="49" charset="-122"/>
                <a:ea typeface="楷体" pitchFamily="49" charset="-122"/>
              </a:rPr>
              <a:t>数学提法：通常表示为连续形式的微分</a:t>
            </a:r>
            <a:r>
              <a:rPr lang="en-US" altLang="zh-CN">
                <a:solidFill>
                  <a:srgbClr val="333300"/>
                </a:solidFill>
                <a:latin typeface="楷体" pitchFamily="49" charset="-122"/>
                <a:ea typeface="楷体" pitchFamily="49" charset="-122"/>
              </a:rPr>
              <a:t>(</a:t>
            </a:r>
            <a:r>
              <a:rPr lang="zh-CN" altLang="en-US">
                <a:solidFill>
                  <a:srgbClr val="333300"/>
                </a:solidFill>
                <a:latin typeface="楷体" pitchFamily="49" charset="-122"/>
                <a:ea typeface="楷体" pitchFamily="49" charset="-122"/>
              </a:rPr>
              <a:t>积分</a:t>
            </a:r>
            <a:r>
              <a:rPr lang="en-US" altLang="zh-CN">
                <a:solidFill>
                  <a:srgbClr val="333300"/>
                </a:solidFill>
                <a:latin typeface="楷体" pitchFamily="49" charset="-122"/>
                <a:ea typeface="楷体" pitchFamily="49" charset="-122"/>
              </a:rPr>
              <a:t>)</a:t>
            </a:r>
            <a:r>
              <a:rPr lang="zh-CN" altLang="en-US">
                <a:solidFill>
                  <a:srgbClr val="333300"/>
                </a:solidFill>
                <a:latin typeface="楷体" pitchFamily="49" charset="-122"/>
                <a:ea typeface="楷体" pitchFamily="49" charset="-122"/>
              </a:rPr>
              <a:t>方程和相应的定解条件。 </a:t>
            </a:r>
          </a:p>
          <a:p>
            <a:r>
              <a:rPr lang="zh-CN" altLang="en-US">
                <a:solidFill>
                  <a:srgbClr val="333300"/>
                </a:solidFill>
                <a:latin typeface="楷体" pitchFamily="49" charset="-122"/>
                <a:ea typeface="楷体" pitchFamily="49" charset="-122"/>
              </a:rPr>
              <a:t>离散模型：通常表示为离散形式的代数方程，如差分方程。 </a:t>
            </a:r>
          </a:p>
          <a:p>
            <a:r>
              <a:rPr lang="zh-CN" altLang="en-US">
                <a:solidFill>
                  <a:srgbClr val="333300"/>
                </a:solidFill>
                <a:latin typeface="楷体" pitchFamily="49" charset="-122"/>
                <a:ea typeface="楷体" pitchFamily="49" charset="-122"/>
              </a:rPr>
              <a:t>算法程序：即离散方程求解的算术步骤。</a:t>
            </a:r>
            <a:endParaRPr lang="en-US" altLang="zh-CN">
              <a:solidFill>
                <a:srgbClr val="333300"/>
              </a:solidFill>
              <a:latin typeface="楷体" pitchFamily="49" charset="-122"/>
              <a:ea typeface="楷体" pitchFamily="49" charset="-122"/>
            </a:endParaRPr>
          </a:p>
          <a:p>
            <a:endParaRPr lang="en-US" altLang="zh-CN" sz="1200">
              <a:solidFill>
                <a:srgbClr val="333300"/>
              </a:solidFill>
              <a:latin typeface="楷体" pitchFamily="49" charset="-122"/>
              <a:ea typeface="楷体" pitchFamily="49" charset="-122"/>
            </a:endParaRPr>
          </a:p>
          <a:p>
            <a:r>
              <a:rPr lang="zh-CN" altLang="en-US">
                <a:solidFill>
                  <a:srgbClr val="333300"/>
                </a:solidFill>
                <a:latin typeface="楷体" pitchFamily="49" charset="-122"/>
                <a:ea typeface="楷体" pitchFamily="49" charset="-122"/>
              </a:rPr>
              <a:t>这四个环节再加上“上机计算”和“结果分析”就构成了计算物理的整个工作流程，其流程图如下：</a:t>
            </a:r>
          </a:p>
        </p:txBody>
      </p:sp>
      <p:grpSp>
        <p:nvGrpSpPr>
          <p:cNvPr id="2" name="Group 19"/>
          <p:cNvGrpSpPr>
            <a:grpSpLocks/>
          </p:cNvGrpSpPr>
          <p:nvPr/>
        </p:nvGrpSpPr>
        <p:grpSpPr bwMode="auto">
          <a:xfrm>
            <a:off x="1692275" y="4495800"/>
            <a:ext cx="5100638" cy="1752600"/>
            <a:chOff x="1066" y="2160"/>
            <a:chExt cx="3213" cy="1104"/>
          </a:xfrm>
        </p:grpSpPr>
        <p:sp>
          <p:nvSpPr>
            <p:cNvPr id="72711" name="Rectangle 7"/>
            <p:cNvSpPr>
              <a:spLocks noChangeArrowheads="1"/>
            </p:cNvSpPr>
            <p:nvPr/>
          </p:nvSpPr>
          <p:spPr bwMode="auto">
            <a:xfrm>
              <a:off x="1066" y="2160"/>
              <a:ext cx="272" cy="1063"/>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物理机理</a:t>
              </a:r>
            </a:p>
          </p:txBody>
        </p:sp>
        <p:sp>
          <p:nvSpPr>
            <p:cNvPr id="72712" name="Rectangle 8"/>
            <p:cNvSpPr>
              <a:spLocks noChangeArrowheads="1"/>
            </p:cNvSpPr>
            <p:nvPr/>
          </p:nvSpPr>
          <p:spPr bwMode="auto">
            <a:xfrm>
              <a:off x="1697" y="2160"/>
              <a:ext cx="243" cy="1064"/>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数学提法</a:t>
              </a:r>
            </a:p>
          </p:txBody>
        </p:sp>
        <p:sp>
          <p:nvSpPr>
            <p:cNvPr id="72713" name="Rectangle 9"/>
            <p:cNvSpPr>
              <a:spLocks noChangeArrowheads="1"/>
            </p:cNvSpPr>
            <p:nvPr/>
          </p:nvSpPr>
          <p:spPr bwMode="auto">
            <a:xfrm>
              <a:off x="2283" y="2160"/>
              <a:ext cx="231" cy="1084"/>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离散模型</a:t>
              </a:r>
            </a:p>
          </p:txBody>
        </p:sp>
        <p:sp>
          <p:nvSpPr>
            <p:cNvPr id="72714" name="Rectangle 10"/>
            <p:cNvSpPr>
              <a:spLocks noChangeArrowheads="1"/>
            </p:cNvSpPr>
            <p:nvPr/>
          </p:nvSpPr>
          <p:spPr bwMode="auto">
            <a:xfrm>
              <a:off x="2869" y="2160"/>
              <a:ext cx="245" cy="1084"/>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算法程序</a:t>
              </a:r>
            </a:p>
          </p:txBody>
        </p:sp>
        <p:sp>
          <p:nvSpPr>
            <p:cNvPr id="72715" name="Rectangle 11"/>
            <p:cNvSpPr>
              <a:spLocks noChangeArrowheads="1"/>
            </p:cNvSpPr>
            <p:nvPr/>
          </p:nvSpPr>
          <p:spPr bwMode="auto">
            <a:xfrm>
              <a:off x="4042" y="2160"/>
              <a:ext cx="237" cy="1092"/>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结果分析</a:t>
              </a:r>
            </a:p>
          </p:txBody>
        </p:sp>
        <p:sp>
          <p:nvSpPr>
            <p:cNvPr id="72716" name="Rectangle 12"/>
            <p:cNvSpPr>
              <a:spLocks noChangeArrowheads="1"/>
            </p:cNvSpPr>
            <p:nvPr/>
          </p:nvSpPr>
          <p:spPr bwMode="auto">
            <a:xfrm>
              <a:off x="3456" y="2160"/>
              <a:ext cx="223" cy="1104"/>
            </a:xfrm>
            <a:prstGeom prst="rect">
              <a:avLst/>
            </a:prstGeom>
            <a:solidFill>
              <a:srgbClr val="FFFFFF"/>
            </a:solidFill>
            <a:ln w="9525">
              <a:solidFill>
                <a:srgbClr val="000000"/>
              </a:solidFill>
              <a:miter lim="800000"/>
              <a:headEnd/>
              <a:tailEnd/>
            </a:ln>
          </p:spPr>
          <p:txBody>
            <a:bodyPr/>
            <a:lstStyle/>
            <a:p>
              <a:pPr eaLnBrk="0" hangingPunct="0"/>
              <a:r>
                <a:rPr lang="zh-CN" altLang="en-US" sz="2000">
                  <a:solidFill>
                    <a:srgbClr val="333300"/>
                  </a:solidFill>
                  <a:latin typeface="仿宋_GB2312" pitchFamily="49" charset="-122"/>
                </a:rPr>
                <a:t>上机计算</a:t>
              </a:r>
            </a:p>
          </p:txBody>
        </p:sp>
        <p:sp>
          <p:nvSpPr>
            <p:cNvPr id="72717" name="Line 13"/>
            <p:cNvSpPr>
              <a:spLocks noChangeShapeType="1"/>
            </p:cNvSpPr>
            <p:nvPr/>
          </p:nvSpPr>
          <p:spPr bwMode="auto">
            <a:xfrm>
              <a:off x="1362" y="2694"/>
              <a:ext cx="335" cy="0"/>
            </a:xfrm>
            <a:prstGeom prst="line">
              <a:avLst/>
            </a:prstGeom>
            <a:noFill/>
            <a:ln w="9525">
              <a:solidFill>
                <a:srgbClr val="000000"/>
              </a:solidFill>
              <a:round/>
              <a:headEnd/>
              <a:tailEnd type="triangle" w="med" len="med"/>
            </a:ln>
          </p:spPr>
          <p:txBody>
            <a:bodyPr/>
            <a:lstStyle/>
            <a:p>
              <a:endParaRPr lang="zh-CN" altLang="en-US"/>
            </a:p>
          </p:txBody>
        </p:sp>
        <p:sp>
          <p:nvSpPr>
            <p:cNvPr id="72718" name="Line 14"/>
            <p:cNvSpPr>
              <a:spLocks noChangeShapeType="1"/>
            </p:cNvSpPr>
            <p:nvPr/>
          </p:nvSpPr>
          <p:spPr bwMode="auto">
            <a:xfrm>
              <a:off x="1948" y="2694"/>
              <a:ext cx="335" cy="0"/>
            </a:xfrm>
            <a:prstGeom prst="line">
              <a:avLst/>
            </a:prstGeom>
            <a:noFill/>
            <a:ln w="9525">
              <a:solidFill>
                <a:srgbClr val="000000"/>
              </a:solidFill>
              <a:round/>
              <a:headEnd/>
              <a:tailEnd type="triangle" w="med" len="med"/>
            </a:ln>
          </p:spPr>
          <p:txBody>
            <a:bodyPr/>
            <a:lstStyle/>
            <a:p>
              <a:endParaRPr lang="zh-CN" altLang="en-US"/>
            </a:p>
          </p:txBody>
        </p:sp>
        <p:sp>
          <p:nvSpPr>
            <p:cNvPr id="72719" name="Line 15"/>
            <p:cNvSpPr>
              <a:spLocks noChangeShapeType="1"/>
            </p:cNvSpPr>
            <p:nvPr/>
          </p:nvSpPr>
          <p:spPr bwMode="auto">
            <a:xfrm>
              <a:off x="2535" y="2694"/>
              <a:ext cx="334" cy="0"/>
            </a:xfrm>
            <a:prstGeom prst="line">
              <a:avLst/>
            </a:prstGeom>
            <a:noFill/>
            <a:ln w="9525">
              <a:solidFill>
                <a:srgbClr val="000000"/>
              </a:solidFill>
              <a:round/>
              <a:headEnd/>
              <a:tailEnd type="triangle" w="med" len="med"/>
            </a:ln>
          </p:spPr>
          <p:txBody>
            <a:bodyPr/>
            <a:lstStyle/>
            <a:p>
              <a:endParaRPr lang="zh-CN" altLang="en-US"/>
            </a:p>
          </p:txBody>
        </p:sp>
        <p:sp>
          <p:nvSpPr>
            <p:cNvPr id="72720" name="Line 16"/>
            <p:cNvSpPr>
              <a:spLocks noChangeShapeType="1"/>
            </p:cNvSpPr>
            <p:nvPr/>
          </p:nvSpPr>
          <p:spPr bwMode="auto">
            <a:xfrm>
              <a:off x="3121" y="2694"/>
              <a:ext cx="335" cy="0"/>
            </a:xfrm>
            <a:prstGeom prst="line">
              <a:avLst/>
            </a:prstGeom>
            <a:noFill/>
            <a:ln w="9525">
              <a:solidFill>
                <a:srgbClr val="000000"/>
              </a:solidFill>
              <a:round/>
              <a:headEnd/>
              <a:tailEnd type="triangle" w="med" len="med"/>
            </a:ln>
          </p:spPr>
          <p:txBody>
            <a:bodyPr/>
            <a:lstStyle/>
            <a:p>
              <a:endParaRPr lang="zh-CN" altLang="en-US"/>
            </a:p>
          </p:txBody>
        </p:sp>
        <p:sp>
          <p:nvSpPr>
            <p:cNvPr id="72721" name="Line 17"/>
            <p:cNvSpPr>
              <a:spLocks noChangeShapeType="1"/>
            </p:cNvSpPr>
            <p:nvPr/>
          </p:nvSpPr>
          <p:spPr bwMode="auto">
            <a:xfrm>
              <a:off x="3707" y="2694"/>
              <a:ext cx="335" cy="0"/>
            </a:xfrm>
            <a:prstGeom prst="line">
              <a:avLst/>
            </a:prstGeom>
            <a:noFill/>
            <a:ln w="9525">
              <a:solidFill>
                <a:srgbClr val="000000"/>
              </a:solidFill>
              <a:round/>
              <a:headEnd/>
              <a:tailEnd type="triangle" w="med" len="med"/>
            </a:ln>
          </p:spPr>
          <p:txBody>
            <a:bodyPr/>
            <a:lstStyle/>
            <a:p>
              <a:endParaRPr lang="zh-CN" altLang="en-US"/>
            </a:p>
          </p:txBody>
        </p:sp>
      </p:grpSp>
      <p:sp>
        <p:nvSpPr>
          <p:cNvPr id="7270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2709" name="矩形 25"/>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1.4</a:t>
            </a:r>
            <a:r>
              <a:rPr lang="zh-CN" altLang="en-US" sz="3600">
                <a:solidFill>
                  <a:srgbClr val="333300"/>
                </a:solidFill>
                <a:latin typeface="Times New Roman" pitchFamily="18" charset="0"/>
                <a:ea typeface="楷体" pitchFamily="49" charset="-122"/>
              </a:rPr>
              <a:t>计算物理学工作流程</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8" name="灯片编号占位符 17"/>
          <p:cNvSpPr>
            <a:spLocks noGrp="1"/>
          </p:cNvSpPr>
          <p:nvPr>
            <p:ph type="sldNum" sz="quarter" idx="12"/>
          </p:nvPr>
        </p:nvSpPr>
        <p:spPr/>
        <p:txBody>
          <a:bodyPr/>
          <a:lstStyle/>
          <a:p>
            <a:pPr>
              <a:defRPr/>
            </a:pPr>
            <a:fld id="{8428B1E2-5573-44D8-9299-8F05C9D096E6}" type="slidenum">
              <a:rPr lang="zh-CN" altLang="zh-CN"/>
              <a:pPr>
                <a:defRPr/>
              </a:pPr>
              <a:t>29</a:t>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38200" y="609600"/>
            <a:ext cx="3657600" cy="762000"/>
          </a:xfrm>
        </p:spPr>
        <p:txBody>
          <a:bodyPr/>
          <a:lstStyle/>
          <a:p>
            <a:r>
              <a:rPr lang="zh-CN" altLang="en-US" smtClean="0">
                <a:solidFill>
                  <a:srgbClr val="333300"/>
                </a:solidFill>
                <a:latin typeface="楷体" pitchFamily="49" charset="-122"/>
                <a:ea typeface="楷体" pitchFamily="49" charset="-122"/>
              </a:rPr>
              <a:t>课程说明</a:t>
            </a:r>
          </a:p>
        </p:txBody>
      </p:sp>
      <p:sp>
        <p:nvSpPr>
          <p:cNvPr id="46083" name="Text Box 8"/>
          <p:cNvSpPr txBox="1">
            <a:spLocks noChangeArrowheads="1"/>
          </p:cNvSpPr>
          <p:nvPr/>
        </p:nvSpPr>
        <p:spPr bwMode="auto">
          <a:xfrm>
            <a:off x="520700" y="1371600"/>
            <a:ext cx="4557713" cy="625475"/>
          </a:xfrm>
          <a:prstGeom prst="rect">
            <a:avLst/>
          </a:prstGeom>
          <a:noFill/>
          <a:ln w="63500">
            <a:noFill/>
            <a:miter lim="800000"/>
            <a:headEnd/>
            <a:tailEnd type="none" w="lg" len="lg"/>
          </a:ln>
        </p:spPr>
        <p:txBody>
          <a:bodyPr lIns="90000" tIns="46800" rIns="90000" bIns="46800">
            <a:spAutoFit/>
          </a:bodyPr>
          <a:lstStyle/>
          <a:p>
            <a:pPr>
              <a:lnSpc>
                <a:spcPct val="140000"/>
              </a:lnSpc>
              <a:buClr>
                <a:srgbClr val="FF3300"/>
              </a:buClr>
              <a:buFont typeface="Wingdings" pitchFamily="2" charset="2"/>
              <a:buBlip>
                <a:blip r:embed="rId2"/>
              </a:buBlip>
            </a:pPr>
            <a:r>
              <a:rPr lang="en-US" altLang="zh-CN" sz="2800">
                <a:solidFill>
                  <a:schemeClr val="bg2"/>
                </a:solidFill>
              </a:rPr>
              <a:t> </a:t>
            </a:r>
            <a:r>
              <a:rPr lang="zh-CN" altLang="en-US" sz="2800">
                <a:solidFill>
                  <a:srgbClr val="333300"/>
                </a:solidFill>
                <a:latin typeface="楷体" pitchFamily="49" charset="-122"/>
                <a:ea typeface="楷体" pitchFamily="49" charset="-122"/>
              </a:rPr>
              <a:t>参考书目</a:t>
            </a:r>
          </a:p>
        </p:txBody>
      </p:sp>
      <p:sp>
        <p:nvSpPr>
          <p:cNvPr id="46084" name="Text Box 9"/>
          <p:cNvSpPr txBox="1">
            <a:spLocks noChangeArrowheads="1"/>
          </p:cNvSpPr>
          <p:nvPr/>
        </p:nvSpPr>
        <p:spPr bwMode="auto">
          <a:xfrm>
            <a:off x="468313" y="2155825"/>
            <a:ext cx="8243887" cy="3787775"/>
          </a:xfrm>
          <a:prstGeom prst="rect">
            <a:avLst/>
          </a:prstGeom>
          <a:noFill/>
          <a:ln w="63500">
            <a:noFill/>
            <a:miter lim="800000"/>
            <a:headEnd/>
            <a:tailEnd type="none" w="lg" len="lg"/>
          </a:ln>
        </p:spPr>
        <p:txBody>
          <a:bodyPr lIns="90000" tIns="46800" rIns="90000" bIns="46800">
            <a:spAutoFit/>
          </a:bodyPr>
          <a:lstStyle/>
          <a:p>
            <a:pPr>
              <a:buClr>
                <a:srgbClr val="FF3300"/>
              </a:buClr>
            </a:pPr>
            <a:r>
              <a:rPr lang="en-US" altLang="zh-CN" sz="2000">
                <a:solidFill>
                  <a:srgbClr val="333300"/>
                </a:solidFill>
                <a:latin typeface="Times New Roman" pitchFamily="18" charset="0"/>
              </a:rPr>
              <a:t>1</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计算物理学</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陈钟贤</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哈尔滨工业大学出版社</a:t>
            </a:r>
          </a:p>
          <a:p>
            <a:pPr>
              <a:buClr>
                <a:srgbClr val="FF3300"/>
              </a:buClr>
            </a:pPr>
            <a:r>
              <a:rPr lang="en-US" altLang="zh-CN" sz="2000">
                <a:solidFill>
                  <a:srgbClr val="333300"/>
                </a:solidFill>
                <a:latin typeface="Times New Roman" pitchFamily="18" charset="0"/>
                <a:ea typeface="楷体" pitchFamily="49" charset="-122"/>
              </a:rPr>
              <a:t>2. </a:t>
            </a:r>
            <a:r>
              <a:rPr lang="zh-CN" altLang="en-US" sz="2000">
                <a:solidFill>
                  <a:srgbClr val="333300"/>
                </a:solidFill>
                <a:latin typeface="Times New Roman" pitchFamily="18" charset="0"/>
                <a:ea typeface="楷体" pitchFamily="49" charset="-122"/>
              </a:rPr>
              <a:t>计算物理学，郭立新等，西安电子科技大学出版社</a:t>
            </a:r>
          </a:p>
          <a:p>
            <a:pPr>
              <a:buClr>
                <a:srgbClr val="FF3300"/>
              </a:buClr>
            </a:pPr>
            <a:r>
              <a:rPr lang="en-US" altLang="zh-CN" sz="2000">
                <a:solidFill>
                  <a:srgbClr val="333300"/>
                </a:solidFill>
                <a:latin typeface="Times New Roman" pitchFamily="18" charset="0"/>
                <a:ea typeface="楷体" pitchFamily="49" charset="-122"/>
              </a:rPr>
              <a:t>3.</a:t>
            </a:r>
            <a:r>
              <a:rPr lang="zh-CN" altLang="en-US" sz="2000">
                <a:solidFill>
                  <a:srgbClr val="333300"/>
                </a:solidFill>
                <a:latin typeface="Times New Roman" pitchFamily="18" charset="0"/>
                <a:ea typeface="楷体" pitchFamily="49" charset="-122"/>
              </a:rPr>
              <a:t>计算物理学</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顾昌鑫等</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复旦大学大学出版社</a:t>
            </a:r>
          </a:p>
          <a:p>
            <a:pPr>
              <a:buClr>
                <a:srgbClr val="FF3300"/>
              </a:buClr>
            </a:pPr>
            <a:r>
              <a:rPr lang="en-US" altLang="zh-CN" sz="2000">
                <a:solidFill>
                  <a:srgbClr val="333300"/>
                </a:solidFill>
                <a:latin typeface="Times New Roman" pitchFamily="18" charset="0"/>
                <a:ea typeface="楷体" pitchFamily="49" charset="-122"/>
              </a:rPr>
              <a:t>4. </a:t>
            </a:r>
            <a:r>
              <a:rPr lang="zh-CN" altLang="en-US" sz="2000">
                <a:solidFill>
                  <a:srgbClr val="333300"/>
                </a:solidFill>
                <a:latin typeface="Times New Roman" pitchFamily="18" charset="0"/>
                <a:ea typeface="楷体" pitchFamily="49" charset="-122"/>
              </a:rPr>
              <a:t>计算物理学</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马文淦编著</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   中国科学技术大学出版社</a:t>
            </a:r>
            <a:endParaRPr lang="en-US" altLang="zh-CN" sz="2000">
              <a:solidFill>
                <a:srgbClr val="333300"/>
              </a:solidFill>
              <a:latin typeface="Times New Roman" pitchFamily="18" charset="0"/>
              <a:ea typeface="楷体" pitchFamily="49" charset="-122"/>
            </a:endParaRPr>
          </a:p>
          <a:p>
            <a:pPr>
              <a:buClr>
                <a:srgbClr val="FF3300"/>
              </a:buClr>
            </a:pPr>
            <a:r>
              <a:rPr lang="en-US" altLang="zh-CN" sz="2000">
                <a:solidFill>
                  <a:srgbClr val="333300"/>
                </a:solidFill>
                <a:latin typeface="Times New Roman" pitchFamily="18" charset="0"/>
                <a:ea typeface="楷体" pitchFamily="49" charset="-122"/>
              </a:rPr>
              <a:t>5. </a:t>
            </a:r>
            <a:r>
              <a:rPr lang="zh-CN" altLang="en-US" sz="2000">
                <a:solidFill>
                  <a:srgbClr val="333300"/>
                </a:solidFill>
                <a:latin typeface="Times New Roman" pitchFamily="18" charset="0"/>
                <a:ea typeface="楷体" pitchFamily="49" charset="-122"/>
              </a:rPr>
              <a:t>计算物理学讲义</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彭芳麟编写</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北师大物理系</a:t>
            </a:r>
            <a:r>
              <a:rPr lang="en-US" altLang="zh-CN" sz="2000">
                <a:solidFill>
                  <a:srgbClr val="333300"/>
                </a:solidFill>
                <a:latin typeface="Times New Roman" pitchFamily="18" charset="0"/>
                <a:ea typeface="楷体" pitchFamily="49" charset="-122"/>
              </a:rPr>
              <a:t>(2000)</a:t>
            </a:r>
          </a:p>
          <a:p>
            <a:pPr>
              <a:buClr>
                <a:srgbClr val="FF3300"/>
              </a:buClr>
            </a:pPr>
            <a:r>
              <a:rPr lang="en-US" altLang="zh-CN" sz="2000">
                <a:solidFill>
                  <a:srgbClr val="333300"/>
                </a:solidFill>
                <a:latin typeface="Times New Roman" pitchFamily="18" charset="0"/>
                <a:ea typeface="楷体" pitchFamily="49" charset="-122"/>
              </a:rPr>
              <a:t>6. </a:t>
            </a:r>
            <a:r>
              <a:rPr lang="zh-CN" altLang="en-US" sz="2000">
                <a:solidFill>
                  <a:srgbClr val="333300"/>
                </a:solidFill>
                <a:latin typeface="Times New Roman" pitchFamily="18" charset="0"/>
                <a:ea typeface="楷体" pitchFamily="49" charset="-122"/>
              </a:rPr>
              <a:t>计算物理学</a:t>
            </a:r>
            <a:r>
              <a:rPr lang="en-US" altLang="zh-CN" sz="2000">
                <a:solidFill>
                  <a:srgbClr val="333300"/>
                </a:solidFill>
                <a:latin typeface="Times New Roman" pitchFamily="18" charset="0"/>
                <a:ea typeface="楷体" pitchFamily="49" charset="-122"/>
              </a:rPr>
              <a:t>, S. E. Koonin (</a:t>
            </a:r>
            <a:r>
              <a:rPr lang="zh-CN" altLang="en-US" sz="2000">
                <a:solidFill>
                  <a:srgbClr val="333300"/>
                </a:solidFill>
                <a:latin typeface="Times New Roman" pitchFamily="18" charset="0"/>
                <a:ea typeface="楷体" pitchFamily="49" charset="-122"/>
              </a:rPr>
              <a:t>秦克诚 译 </a:t>
            </a:r>
            <a:r>
              <a:rPr lang="en-US" altLang="zh-CN" sz="2000">
                <a:solidFill>
                  <a:srgbClr val="333300"/>
                </a:solidFill>
                <a:latin typeface="Times New Roman" pitchFamily="18" charset="0"/>
                <a:ea typeface="楷体" pitchFamily="49" charset="-122"/>
              </a:rPr>
              <a:t>), </a:t>
            </a:r>
            <a:r>
              <a:rPr lang="zh-CN" altLang="en-US" sz="2000">
                <a:solidFill>
                  <a:srgbClr val="333300"/>
                </a:solidFill>
                <a:latin typeface="Times New Roman" pitchFamily="18" charset="0"/>
                <a:ea typeface="楷体" pitchFamily="49" charset="-122"/>
              </a:rPr>
              <a:t>高等教育出版社</a:t>
            </a:r>
            <a:endParaRPr lang="en-US" altLang="zh-CN" sz="2000">
              <a:solidFill>
                <a:srgbClr val="333300"/>
              </a:solidFill>
              <a:latin typeface="Times New Roman" pitchFamily="18" charset="0"/>
              <a:ea typeface="楷体" pitchFamily="49" charset="-122"/>
            </a:endParaRPr>
          </a:p>
          <a:p>
            <a:pPr>
              <a:buClr>
                <a:srgbClr val="FF3300"/>
              </a:buClr>
            </a:pPr>
            <a:r>
              <a:rPr lang="en-US" altLang="zh-CN" sz="2000">
                <a:solidFill>
                  <a:srgbClr val="333300"/>
                </a:solidFill>
                <a:latin typeface="Times New Roman" pitchFamily="18" charset="0"/>
                <a:ea typeface="楷体" pitchFamily="49" charset="-122"/>
              </a:rPr>
              <a:t>7. A First Course in Computational Physics, P.L. Devires, J.E. Hasbun (2011)</a:t>
            </a:r>
          </a:p>
          <a:p>
            <a:pPr>
              <a:buClr>
                <a:srgbClr val="FF3300"/>
              </a:buClr>
            </a:pPr>
            <a:r>
              <a:rPr lang="en-US" altLang="zh-CN" sz="2000">
                <a:solidFill>
                  <a:srgbClr val="333300"/>
                </a:solidFill>
                <a:latin typeface="Times New Roman" pitchFamily="18" charset="0"/>
                <a:ea typeface="楷体" pitchFamily="49" charset="-122"/>
              </a:rPr>
              <a:t>8. Introduction to Computer Simulation Methods, Harvey, Gould, et al (2006)   </a:t>
            </a:r>
          </a:p>
          <a:p>
            <a:pPr>
              <a:buClr>
                <a:srgbClr val="FF3300"/>
              </a:buClr>
            </a:pPr>
            <a:r>
              <a:rPr lang="en-US" altLang="zh-CN" sz="2000">
                <a:solidFill>
                  <a:srgbClr val="333300"/>
                </a:solidFill>
                <a:latin typeface="Times New Roman" pitchFamily="18" charset="0"/>
                <a:ea typeface="楷体" pitchFamily="49" charset="-122"/>
              </a:rPr>
              <a:t>9. Computational Physics ,  M. Hjorth-Jensen, 2003</a:t>
            </a:r>
            <a:endParaRPr lang="zh-CN" altLang="en-US" sz="2000">
              <a:solidFill>
                <a:srgbClr val="333300"/>
              </a:solidFill>
              <a:latin typeface="Times New Roman" pitchFamily="18" charset="0"/>
              <a:ea typeface="楷体" pitchFamily="49" charset="-122"/>
            </a:endParaRPr>
          </a:p>
          <a:p>
            <a:pPr>
              <a:buClr>
                <a:srgbClr val="FF3300"/>
              </a:buClr>
            </a:pPr>
            <a:r>
              <a:rPr lang="en-US" altLang="zh-CN" sz="2000">
                <a:solidFill>
                  <a:srgbClr val="333300"/>
                </a:solidFill>
                <a:latin typeface="Times New Roman" pitchFamily="18" charset="0"/>
                <a:ea typeface="楷体" pitchFamily="49" charset="-122"/>
              </a:rPr>
              <a:t>10. An introduction to Computational Physics, Tao Pang, 1997</a:t>
            </a:r>
          </a:p>
          <a:p>
            <a:pPr>
              <a:buClr>
                <a:srgbClr val="FF3300"/>
              </a:buClr>
            </a:pPr>
            <a:r>
              <a:rPr lang="en-US" altLang="zh-CN" sz="2000">
                <a:solidFill>
                  <a:srgbClr val="333300"/>
                </a:solidFill>
                <a:latin typeface="Times New Roman" pitchFamily="18" charset="0"/>
                <a:ea typeface="楷体" pitchFamily="49" charset="-122"/>
              </a:rPr>
              <a:t>11. Computational Physics, N.J. Giordano, H. Nakanishi</a:t>
            </a:r>
          </a:p>
          <a:p>
            <a:pPr>
              <a:buClr>
                <a:srgbClr val="FF3300"/>
              </a:buClr>
            </a:pPr>
            <a:r>
              <a:rPr lang="en-US" altLang="zh-CN" sz="2000">
                <a:solidFill>
                  <a:srgbClr val="333300"/>
                </a:solidFill>
                <a:latin typeface="Times New Roman" pitchFamily="18" charset="0"/>
                <a:ea typeface="楷体" pitchFamily="49" charset="-122"/>
              </a:rPr>
              <a:t>      ……</a:t>
            </a:r>
          </a:p>
        </p:txBody>
      </p:sp>
      <p:sp>
        <p:nvSpPr>
          <p:cNvPr id="46085" name="Line 5"/>
          <p:cNvSpPr>
            <a:spLocks noChangeShapeType="1"/>
          </p:cNvSpPr>
          <p:nvPr/>
        </p:nvSpPr>
        <p:spPr bwMode="auto">
          <a:xfrm>
            <a:off x="0" y="1371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a:lstStyle/>
          <a:p>
            <a:pPr>
              <a:defRPr/>
            </a:pPr>
            <a:fld id="{BA18EE17-CAA2-4C06-A77A-99C59A98FD7B}" type="slidenum">
              <a:rPr lang="zh-CN" altLang="zh-CN"/>
              <a:pPr>
                <a:defRPr/>
              </a:pPr>
              <a:t>3</a:t>
            </a:fld>
            <a:endParaRPr lang="zh-CN"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468313" y="1219200"/>
            <a:ext cx="7993062" cy="4986338"/>
          </a:xfrm>
          <a:prstGeom prst="rect">
            <a:avLst/>
          </a:prstGeom>
          <a:noFill/>
          <a:ln w="9525">
            <a:noFill/>
            <a:miter lim="800000"/>
            <a:headEnd/>
            <a:tailEnd/>
          </a:ln>
        </p:spPr>
        <p:txBody>
          <a:bodyPr>
            <a:spAutoFit/>
          </a:bodyPr>
          <a:lstStyle/>
          <a:p>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物理问题阶段</a:t>
            </a:r>
          </a:p>
          <a:p>
            <a:pPr algn="just"/>
            <a:r>
              <a:rPr lang="zh-CN" altLang="en-US">
                <a:solidFill>
                  <a:srgbClr val="333300"/>
                </a:solidFill>
                <a:latin typeface="Times New Roman" pitchFamily="18" charset="0"/>
                <a:ea typeface="楷体" pitchFamily="49" charset="-122"/>
              </a:rPr>
              <a:t>由于人们对自然规律认识的局限性，加上外界条件的多变性，物理学家在形成物理模型时，只能抓住其主要矛盾和矛值的主要方面，必然要进行各种近似。计算物理工作者应对所建立或所采用的物理模型做到心中有数，至少对数量变化范围有粗估结果。</a:t>
            </a:r>
            <a:endParaRPr lang="en-US" altLang="zh-CN">
              <a:solidFill>
                <a:srgbClr val="333300"/>
              </a:solidFill>
              <a:latin typeface="Times New Roman" pitchFamily="18" charset="0"/>
              <a:ea typeface="楷体" pitchFamily="49" charset="-122"/>
            </a:endParaRPr>
          </a:p>
          <a:p>
            <a:pPr algn="just"/>
            <a:endParaRPr lang="en-US" altLang="zh-CN" sz="1200">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2.</a:t>
            </a:r>
            <a:r>
              <a:rPr lang="zh-CN" altLang="en-US">
                <a:solidFill>
                  <a:srgbClr val="333300"/>
                </a:solidFill>
                <a:latin typeface="Times New Roman" pitchFamily="18" charset="0"/>
                <a:ea typeface="楷体" pitchFamily="49" charset="-122"/>
              </a:rPr>
              <a:t>数学模型阶段</a:t>
            </a:r>
          </a:p>
          <a:p>
            <a:pPr algn="just"/>
            <a:r>
              <a:rPr lang="zh-CN" altLang="en-US">
                <a:solidFill>
                  <a:srgbClr val="333300"/>
                </a:solidFill>
                <a:latin typeface="Times New Roman" pitchFamily="18" charset="0"/>
                <a:ea typeface="楷体" pitchFamily="49" charset="-122"/>
              </a:rPr>
              <a:t>有时宁可保留守恒型的微分</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积分</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方程，不必进一步简化，以利于离散化后能保持守恒的性质。为了便于探索各种物理机理，边界条件应尽可能考虑到各种可能性，不致于发生为计算不同的模型而经常修改程序－大型程序修改非常复杂。</a:t>
            </a:r>
            <a:endParaRPr lang="en-US" altLang="zh-CN">
              <a:solidFill>
                <a:srgbClr val="333300"/>
              </a:solidFill>
              <a:latin typeface="Times New Roman" pitchFamily="18" charset="0"/>
              <a:ea typeface="楷体" pitchFamily="49" charset="-122"/>
            </a:endParaRPr>
          </a:p>
          <a:p>
            <a:pPr algn="just"/>
            <a:endParaRPr lang="en-US" altLang="zh-CN" sz="1200">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3.</a:t>
            </a:r>
            <a:r>
              <a:rPr lang="zh-CN" altLang="en-US">
                <a:solidFill>
                  <a:srgbClr val="333300"/>
                </a:solidFill>
                <a:latin typeface="Times New Roman" pitchFamily="18" charset="0"/>
                <a:ea typeface="楷体" pitchFamily="49" charset="-122"/>
              </a:rPr>
              <a:t>离散模型阶段</a:t>
            </a:r>
          </a:p>
          <a:p>
            <a:pPr algn="just"/>
            <a:r>
              <a:rPr lang="zh-CN" altLang="en-US">
                <a:solidFill>
                  <a:srgbClr val="333300"/>
                </a:solidFill>
                <a:latin typeface="Times New Roman" pitchFamily="18" charset="0"/>
                <a:ea typeface="楷体" pitchFamily="49" charset="-122"/>
              </a:rPr>
              <a:t>要注意根据不同的实际问题选择不同的计算方法。总的原则是：</a:t>
            </a:r>
            <a:r>
              <a:rPr lang="zh-CN" altLang="en-US" b="1">
                <a:solidFill>
                  <a:srgbClr val="333300"/>
                </a:solidFill>
                <a:latin typeface="Times New Roman" pitchFamily="18" charset="0"/>
                <a:ea typeface="楷体" pitchFamily="49" charset="-122"/>
              </a:rPr>
              <a:t>较弱的稳定性限制、较高的精度、便于编写程序、较高的计算效率，不要片面追求逼近阶太高，以致逻辑复杂。</a:t>
            </a:r>
            <a:r>
              <a:rPr lang="zh-CN" altLang="en-US">
                <a:solidFill>
                  <a:srgbClr val="333300"/>
                </a:solidFill>
                <a:latin typeface="Times New Roman" pitchFamily="18" charset="0"/>
                <a:ea typeface="楷体" pitchFamily="49" charset="-122"/>
              </a:rPr>
              <a:t>但是，如果逻辑太简单，可能稳定性要求太严，以致机器计算机时间太多。计算格式的选取应以物理机理为背景，以能否正确反映微分方程所描述的物理现象为依据。 </a:t>
            </a:r>
          </a:p>
        </p:txBody>
      </p:sp>
      <p:sp>
        <p:nvSpPr>
          <p:cNvPr id="7373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3732" name="矩形 4"/>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1.4</a:t>
            </a:r>
            <a:r>
              <a:rPr lang="zh-CN" altLang="en-US" sz="3600">
                <a:solidFill>
                  <a:srgbClr val="333300"/>
                </a:solidFill>
                <a:latin typeface="Times New Roman" pitchFamily="18" charset="0"/>
                <a:ea typeface="楷体" pitchFamily="49" charset="-122"/>
              </a:rPr>
              <a:t>计算物理学工作流程</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pPr>
              <a:defRPr/>
            </a:pPr>
            <a:fld id="{C98D70DC-58B3-4D0E-B00E-778E43AEFE25}" type="slidenum">
              <a:rPr lang="zh-CN" altLang="zh-CN"/>
              <a:pPr>
                <a:defRPr/>
              </a:pPr>
              <a:t>30</a:t>
            </a:fld>
            <a:endParaRPr lang="zh-CN"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04800" y="1371600"/>
            <a:ext cx="8534400" cy="4708525"/>
          </a:xfrm>
          <a:prstGeom prst="rect">
            <a:avLst/>
          </a:prstGeom>
          <a:noFill/>
          <a:ln w="9525">
            <a:noFill/>
            <a:miter lim="800000"/>
            <a:headEnd/>
            <a:tailEnd/>
          </a:ln>
        </p:spPr>
        <p:txBody>
          <a:bodyPr>
            <a:spAutoFit/>
          </a:bodyPr>
          <a:lstStyle/>
          <a:p>
            <a:pPr algn="just"/>
            <a:r>
              <a:rPr lang="en-US" altLang="zh-CN">
                <a:solidFill>
                  <a:srgbClr val="333300"/>
                </a:solidFill>
                <a:latin typeface="Times New Roman" pitchFamily="18" charset="0"/>
                <a:ea typeface="楷体" pitchFamily="49" charset="-122"/>
              </a:rPr>
              <a:t>4.</a:t>
            </a:r>
            <a:r>
              <a:rPr lang="zh-CN" altLang="en-US">
                <a:solidFill>
                  <a:srgbClr val="333300"/>
                </a:solidFill>
                <a:latin typeface="Times New Roman" pitchFamily="18" charset="0"/>
                <a:ea typeface="楷体" pitchFamily="49" charset="-122"/>
              </a:rPr>
              <a:t>算法程序阶段</a:t>
            </a:r>
          </a:p>
          <a:p>
            <a:pPr algn="just"/>
            <a:r>
              <a:rPr lang="zh-CN" altLang="en-US">
                <a:solidFill>
                  <a:srgbClr val="333300"/>
                </a:solidFill>
                <a:latin typeface="Times New Roman" pitchFamily="18" charset="0"/>
                <a:ea typeface="楷体" pitchFamily="49" charset="-122"/>
              </a:rPr>
              <a:t>实际包括逻辑设计和程序编制两大部分，是一件十分细致和繁琐的工作。</a:t>
            </a:r>
          </a:p>
          <a:p>
            <a:pPr algn="just"/>
            <a:r>
              <a:rPr lang="zh-CN" altLang="en-US">
                <a:solidFill>
                  <a:srgbClr val="333300"/>
                </a:solidFill>
                <a:latin typeface="Times New Roman" pitchFamily="18" charset="0"/>
                <a:ea typeface="楷体" pitchFamily="49" charset="-122"/>
              </a:rPr>
              <a:t>应考虑到程序的易读性和通用性，采用“结构化”的方法编制程序，以利于大型程序的编写和未来发展。科学计算程序大多采用</a:t>
            </a:r>
            <a:r>
              <a:rPr lang="en-US" altLang="zh-CN">
                <a:solidFill>
                  <a:srgbClr val="333300"/>
                </a:solidFill>
                <a:latin typeface="Times New Roman" pitchFamily="18" charset="0"/>
                <a:ea typeface="楷体" pitchFamily="49" charset="-122"/>
              </a:rPr>
              <a:t>FORTRAN</a:t>
            </a:r>
            <a:r>
              <a:rPr lang="zh-CN" altLang="en-US">
                <a:solidFill>
                  <a:srgbClr val="333300"/>
                </a:solidFill>
                <a:latin typeface="Times New Roman" pitchFamily="18" charset="0"/>
                <a:ea typeface="楷体" pitchFamily="49" charset="-122"/>
              </a:rPr>
              <a:t>语言编制。</a:t>
            </a:r>
            <a:endParaRPr lang="en-US" altLang="zh-CN">
              <a:solidFill>
                <a:srgbClr val="333300"/>
              </a:solidFill>
              <a:latin typeface="Times New Roman" pitchFamily="18" charset="0"/>
              <a:ea typeface="楷体" pitchFamily="49" charset="-122"/>
            </a:endParaRPr>
          </a:p>
          <a:p>
            <a:pPr algn="just"/>
            <a:endParaRPr lang="en-US" altLang="zh-CN" sz="1200">
              <a:solidFill>
                <a:srgbClr val="333300"/>
              </a:solidFill>
              <a:latin typeface="Times New Roman" pitchFamily="18" charset="0"/>
              <a:ea typeface="楷体" pitchFamily="49" charset="-122"/>
            </a:endParaRPr>
          </a:p>
          <a:p>
            <a:pPr algn="just"/>
            <a:r>
              <a:rPr lang="en-US" altLang="zh-CN">
                <a:solidFill>
                  <a:srgbClr val="333300"/>
                </a:solidFill>
                <a:latin typeface="Times New Roman" pitchFamily="18" charset="0"/>
                <a:ea typeface="楷体" pitchFamily="49" charset="-122"/>
              </a:rPr>
              <a:t>5.</a:t>
            </a:r>
            <a:r>
              <a:rPr lang="zh-CN" altLang="en-US">
                <a:solidFill>
                  <a:srgbClr val="333300"/>
                </a:solidFill>
                <a:latin typeface="Times New Roman" pitchFamily="18" charset="0"/>
                <a:ea typeface="楷体" pitchFamily="49" charset="-122"/>
              </a:rPr>
              <a:t>上机计算阶段</a:t>
            </a:r>
          </a:p>
          <a:p>
            <a:r>
              <a:rPr lang="zh-CN" altLang="en-US">
                <a:solidFill>
                  <a:srgbClr val="333300"/>
                </a:solidFill>
                <a:latin typeface="Times New Roman" pitchFamily="18" charset="0"/>
                <a:ea typeface="楷体" pitchFamily="49" charset="-122"/>
              </a:rPr>
              <a:t>实际上应包括程序调试和正式计算两步。程序调试过程中要和已有的数据进行对比。</a:t>
            </a:r>
            <a:endParaRPr lang="en-US" altLang="zh-CN">
              <a:solidFill>
                <a:srgbClr val="333300"/>
              </a:solidFill>
              <a:latin typeface="Times New Roman" pitchFamily="18" charset="0"/>
              <a:ea typeface="楷体" pitchFamily="49" charset="-122"/>
            </a:endParaRPr>
          </a:p>
          <a:p>
            <a:r>
              <a:rPr lang="zh-CN" altLang="en-US">
                <a:solidFill>
                  <a:srgbClr val="333300"/>
                </a:solidFill>
                <a:latin typeface="Times New Roman" pitchFamily="18" charset="0"/>
                <a:ea typeface="楷体" pitchFamily="49" charset="-122"/>
              </a:rPr>
              <a:t> </a:t>
            </a:r>
          </a:p>
          <a:p>
            <a:r>
              <a:rPr lang="en-US" altLang="zh-CN">
                <a:solidFill>
                  <a:srgbClr val="333300"/>
                </a:solidFill>
                <a:latin typeface="Times New Roman" pitchFamily="18" charset="0"/>
                <a:ea typeface="楷体" pitchFamily="49" charset="-122"/>
              </a:rPr>
              <a:t>6.</a:t>
            </a:r>
            <a:r>
              <a:rPr lang="zh-CN" altLang="en-US">
                <a:solidFill>
                  <a:srgbClr val="333300"/>
                </a:solidFill>
                <a:latin typeface="Times New Roman" pitchFamily="18" charset="0"/>
                <a:ea typeface="楷体" pitchFamily="49" charset="-122"/>
              </a:rPr>
              <a:t>结果分析阶段</a:t>
            </a:r>
          </a:p>
          <a:p>
            <a:r>
              <a:rPr lang="zh-CN" altLang="en-US">
                <a:solidFill>
                  <a:srgbClr val="333300"/>
                </a:solidFill>
                <a:latin typeface="Times New Roman" pitchFamily="18" charset="0"/>
                <a:ea typeface="楷体" pitchFamily="49" charset="-122"/>
              </a:rPr>
              <a:t>首先要对计算结果的合理性和可信性作出判断，其次要对结果作出物理解释，需要旁敲侧击，斟酌再三。</a:t>
            </a:r>
            <a:endParaRPr lang="en-US" altLang="zh-CN">
              <a:solidFill>
                <a:srgbClr val="333300"/>
              </a:solidFill>
              <a:latin typeface="Times New Roman" pitchFamily="18" charset="0"/>
              <a:ea typeface="楷体" pitchFamily="49" charset="-122"/>
            </a:endParaRPr>
          </a:p>
          <a:p>
            <a:endParaRPr lang="en-US" altLang="zh-CN" sz="1200">
              <a:solidFill>
                <a:srgbClr val="333300"/>
              </a:solidFill>
              <a:latin typeface="Times New Roman" pitchFamily="18" charset="0"/>
              <a:ea typeface="楷体" pitchFamily="49" charset="-122"/>
            </a:endParaRPr>
          </a:p>
          <a:p>
            <a:r>
              <a:rPr lang="zh-CN" altLang="en-US">
                <a:solidFill>
                  <a:srgbClr val="333300"/>
                </a:solidFill>
                <a:latin typeface="Times New Roman" pitchFamily="18" charset="0"/>
                <a:ea typeface="楷体" pitchFamily="49" charset="-122"/>
              </a:rPr>
              <a:t>    综上所述，计算物理研究的全过程，应该包括提出和分析问题、建立物理模型和数学模型、选择计算方法、误差估计、收敛性和稳定性论证、编写和调试程序、上机计算、计算出结果，对结果进行评价等一系列环节。最后强调，由于实际问题的复杂性，计算物理的全过程是一个循环往复、渐趋正确的过程。计算物理工作者既要有严谨、清晰的分析方法，又要有耐心细致的工作作风。</a:t>
            </a:r>
          </a:p>
        </p:txBody>
      </p:sp>
      <p:sp>
        <p:nvSpPr>
          <p:cNvPr id="7475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4756"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1.4</a:t>
            </a:r>
            <a:r>
              <a:rPr lang="zh-CN" altLang="en-US" sz="3600">
                <a:solidFill>
                  <a:srgbClr val="333300"/>
                </a:solidFill>
                <a:latin typeface="Times New Roman" pitchFamily="18" charset="0"/>
                <a:ea typeface="楷体" pitchFamily="49" charset="-122"/>
              </a:rPr>
              <a:t>计算物理学工作流程</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pPr>
              <a:defRPr/>
            </a:pPr>
            <a:fld id="{3FEECC32-8654-4AC6-A69C-F335137F08B0}" type="slidenum">
              <a:rPr lang="zh-CN" altLang="zh-CN"/>
              <a:pPr>
                <a:defRPr/>
              </a:pPr>
              <a:t>31</a:t>
            </a:fld>
            <a:endParaRPr lang="zh-CN"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127"/>
          <p:cNvSpPr txBox="1">
            <a:spLocks noChangeArrowheads="1"/>
          </p:cNvSpPr>
          <p:nvPr/>
        </p:nvSpPr>
        <p:spPr bwMode="auto">
          <a:xfrm>
            <a:off x="468313" y="1828800"/>
            <a:ext cx="8243887" cy="1938338"/>
          </a:xfrm>
          <a:prstGeom prst="rect">
            <a:avLst/>
          </a:prstGeom>
          <a:noFill/>
          <a:ln w="12700" cap="sq">
            <a:noFill/>
            <a:miter lim="800000"/>
            <a:headEnd/>
            <a:tailEnd/>
          </a:ln>
        </p:spPr>
        <p:txBody>
          <a:bodyPr>
            <a:spAutoFit/>
          </a:bodyPr>
          <a:lstStyle/>
          <a:p>
            <a:pPr algn="just"/>
            <a:r>
              <a:rPr lang="zh-CN" altLang="en-US" sz="2000" b="1">
                <a:solidFill>
                  <a:srgbClr val="333300"/>
                </a:solidFill>
                <a:latin typeface="楷体" pitchFamily="49" charset="-122"/>
                <a:ea typeface="楷体" pitchFamily="49" charset="-122"/>
              </a:rPr>
              <a:t>    主要内容：采用计算科学的方法，应用高速计算机作为工具，去解决理论物理或实验物理范畴的复杂问题。</a:t>
            </a:r>
            <a:endParaRPr lang="en-US" altLang="zh-CN" sz="2000" b="1">
              <a:solidFill>
                <a:srgbClr val="333300"/>
              </a:solidFill>
              <a:latin typeface="楷体" pitchFamily="49" charset="-122"/>
              <a:ea typeface="楷体" pitchFamily="49" charset="-122"/>
            </a:endParaRPr>
          </a:p>
          <a:p>
            <a:pPr algn="just"/>
            <a:r>
              <a:rPr kumimoji="1" lang="en-US" altLang="zh-CN" sz="2000" b="1">
                <a:solidFill>
                  <a:srgbClr val="333300"/>
                </a:solidFill>
                <a:latin typeface="楷体" pitchFamily="49" charset="-122"/>
                <a:ea typeface="楷体" pitchFamily="49" charset="-122"/>
              </a:rPr>
              <a:t>    </a:t>
            </a:r>
            <a:r>
              <a:rPr kumimoji="1" lang="zh-CN" altLang="en-US" sz="2000">
                <a:solidFill>
                  <a:srgbClr val="333300"/>
                </a:solidFill>
                <a:latin typeface="楷体" pitchFamily="49" charset="-122"/>
                <a:ea typeface="楷体" pitchFamily="49" charset="-122"/>
              </a:rPr>
              <a:t>凡是局部瞬时的物理规律已知或被假设，要想求得大范围长时间的物理现象的发展过程，便属于计算物理学的范围。从局部关系到大范围依赖于计算机的大容量。由瞬时规律发展为长时间的过程依赖于计算机的高速度。</a:t>
            </a:r>
            <a:endParaRPr kumimoji="1" lang="en-US" altLang="zh-CN" sz="2000">
              <a:solidFill>
                <a:srgbClr val="333300"/>
              </a:solidFill>
              <a:latin typeface="楷体" pitchFamily="49" charset="-122"/>
              <a:ea typeface="楷体" pitchFamily="49" charset="-122"/>
            </a:endParaRPr>
          </a:p>
        </p:txBody>
      </p:sp>
      <p:sp>
        <p:nvSpPr>
          <p:cNvPr id="75779" name="Rectangle 128"/>
          <p:cNvSpPr>
            <a:spLocks noChangeArrowheads="1"/>
          </p:cNvSpPr>
          <p:nvPr/>
        </p:nvSpPr>
        <p:spPr bwMode="auto">
          <a:xfrm>
            <a:off x="609600" y="4038600"/>
            <a:ext cx="8077200" cy="1323975"/>
          </a:xfrm>
          <a:prstGeom prst="rect">
            <a:avLst/>
          </a:prstGeom>
          <a:noFill/>
          <a:ln w="12700" cap="sq">
            <a:noFill/>
            <a:miter lim="800000"/>
            <a:headEnd/>
            <a:tailEnd/>
          </a:ln>
        </p:spPr>
        <p:txBody>
          <a:bodyPr>
            <a:spAutoFit/>
          </a:bodyPr>
          <a:lstStyle/>
          <a:p>
            <a:r>
              <a:rPr lang="zh-CN" altLang="en-US" sz="2000" b="1">
                <a:solidFill>
                  <a:srgbClr val="333300"/>
                </a:solidFill>
                <a:latin typeface="Times New Roman" pitchFamily="18" charset="0"/>
                <a:ea typeface="楷体" pitchFamily="49" charset="-122"/>
              </a:rPr>
              <a:t>说明：</a:t>
            </a:r>
          </a:p>
          <a:p>
            <a:pPr>
              <a:buFont typeface="Symbol" pitchFamily="18" charset="2"/>
              <a:buNone/>
            </a:pPr>
            <a:r>
              <a:rPr lang="zh-CN" altLang="en-US" sz="2000">
                <a:solidFill>
                  <a:srgbClr val="333300"/>
                </a:solidFill>
                <a:latin typeface="Times New Roman" pitchFamily="18" charset="0"/>
                <a:ea typeface="楷体" pitchFamily="49" charset="-122"/>
              </a:rPr>
              <a:t>   </a:t>
            </a:r>
            <a:r>
              <a:rPr lang="en-US" altLang="zh-CN" sz="2000">
                <a:solidFill>
                  <a:srgbClr val="333300"/>
                </a:solidFill>
                <a:latin typeface="Times New Roman" pitchFamily="18" charset="0"/>
                <a:ea typeface="楷体" pitchFamily="49" charset="-122"/>
              </a:rPr>
              <a:t>1</a:t>
            </a:r>
            <a:r>
              <a:rPr lang="zh-CN" altLang="en-US" sz="2000">
                <a:solidFill>
                  <a:srgbClr val="333300"/>
                </a:solidFill>
                <a:latin typeface="Times New Roman" pitchFamily="18" charset="0"/>
                <a:ea typeface="楷体" pitchFamily="49" charset="-122"/>
              </a:rPr>
              <a:t>、研究内容涉及面很广，它渗透到物理学的各个领域。与理论物理、实验物理互相联系、互相依赖、相辅相成。</a:t>
            </a:r>
          </a:p>
          <a:p>
            <a:pPr>
              <a:buFont typeface="Symbol" pitchFamily="18" charset="2"/>
              <a:buNone/>
            </a:pPr>
            <a:r>
              <a:rPr lang="zh-CN" altLang="en-US" sz="2000">
                <a:solidFill>
                  <a:srgbClr val="333300"/>
                </a:solidFill>
                <a:latin typeface="Times New Roman" pitchFamily="18" charset="0"/>
                <a:ea typeface="楷体" pitchFamily="49" charset="-122"/>
              </a:rPr>
              <a:t>   </a:t>
            </a:r>
            <a:r>
              <a:rPr lang="en-US" altLang="zh-CN" sz="2000">
                <a:solidFill>
                  <a:srgbClr val="333300"/>
                </a:solidFill>
                <a:latin typeface="Times New Roman" pitchFamily="18" charset="0"/>
                <a:ea typeface="楷体" pitchFamily="49" charset="-122"/>
              </a:rPr>
              <a:t>2</a:t>
            </a:r>
            <a:r>
              <a:rPr lang="zh-CN" altLang="en-US" sz="2000">
                <a:solidFill>
                  <a:srgbClr val="333300"/>
                </a:solidFill>
                <a:latin typeface="Times New Roman" pitchFamily="18" charset="0"/>
                <a:ea typeface="楷体" pitchFamily="49" charset="-122"/>
              </a:rPr>
              <a:t>、传统物理学包含理论物理和实验物理（应用物理）。</a:t>
            </a:r>
            <a:endParaRPr lang="en-US" altLang="zh-CN" sz="2000">
              <a:solidFill>
                <a:srgbClr val="333300"/>
              </a:solidFill>
              <a:latin typeface="Times New Roman" pitchFamily="18" charset="0"/>
              <a:ea typeface="楷体" pitchFamily="49" charset="-122"/>
            </a:endParaRPr>
          </a:p>
        </p:txBody>
      </p:sp>
      <p:sp>
        <p:nvSpPr>
          <p:cNvPr id="75780"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5781"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5782"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计算物理的研究内容。</a:t>
            </a:r>
          </a:p>
        </p:txBody>
      </p:sp>
      <p:sp>
        <p:nvSpPr>
          <p:cNvPr id="7" name="灯片编号占位符 6"/>
          <p:cNvSpPr>
            <a:spLocks noGrp="1"/>
          </p:cNvSpPr>
          <p:nvPr>
            <p:ph type="sldNum" sz="quarter" idx="12"/>
          </p:nvPr>
        </p:nvSpPr>
        <p:spPr/>
        <p:txBody>
          <a:bodyPr/>
          <a:lstStyle/>
          <a:p>
            <a:pPr>
              <a:defRPr/>
            </a:pPr>
            <a:fld id="{1D45186A-4E07-45BA-B66B-EF423340D120}" type="slidenum">
              <a:rPr lang="zh-CN" altLang="zh-CN" smtClean="0">
                <a:solidFill>
                  <a:schemeClr val="bg1">
                    <a:lumMod val="50000"/>
                  </a:schemeClr>
                </a:solidFill>
              </a:rPr>
              <a:pPr>
                <a:defRPr/>
              </a:pPr>
              <a:t>32</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Text Box 1026"/>
          <p:cNvSpPr txBox="1">
            <a:spLocks noChangeArrowheads="1"/>
          </p:cNvSpPr>
          <p:nvPr/>
        </p:nvSpPr>
        <p:spPr bwMode="auto">
          <a:xfrm>
            <a:off x="395288" y="1828800"/>
            <a:ext cx="8142287" cy="708025"/>
          </a:xfrm>
          <a:prstGeom prst="rect">
            <a:avLst/>
          </a:prstGeom>
          <a:noFill/>
          <a:ln w="9525">
            <a:noFill/>
            <a:miter lim="800000"/>
            <a:headEnd/>
            <a:tailEnd/>
          </a:ln>
        </p:spPr>
        <p:txBody>
          <a:bodyPr>
            <a:spAutoFit/>
          </a:bodyPr>
          <a:lstStyle/>
          <a:p>
            <a:r>
              <a:rPr kumimoji="1" lang="en-US" altLang="zh-CN" sz="2000">
                <a:solidFill>
                  <a:srgbClr val="333300"/>
                </a:solidFill>
                <a:latin typeface="Times New Roman" pitchFamily="18" charset="0"/>
                <a:cs typeface="Times New Roman" pitchFamily="18" charset="0"/>
              </a:rPr>
              <a:t>The central idea behind the majority of methods discussed in this course is the </a:t>
            </a:r>
            <a:r>
              <a:rPr kumimoji="1" lang="en-US" altLang="zh-CN" sz="2000" b="1">
                <a:solidFill>
                  <a:srgbClr val="333300"/>
                </a:solidFill>
                <a:latin typeface="Times New Roman" pitchFamily="18" charset="0"/>
                <a:cs typeface="Times New Roman" pitchFamily="18" charset="0"/>
              </a:rPr>
              <a:t>Taylor Series expansion </a:t>
            </a:r>
            <a:r>
              <a:rPr kumimoji="1" lang="en-US" altLang="zh-CN" sz="2000">
                <a:solidFill>
                  <a:srgbClr val="333300"/>
                </a:solidFill>
                <a:latin typeface="Times New Roman" pitchFamily="18" charset="0"/>
                <a:cs typeface="Times New Roman" pitchFamily="18" charset="0"/>
              </a:rPr>
              <a:t>of a function about a point </a:t>
            </a:r>
          </a:p>
        </p:txBody>
      </p:sp>
      <p:graphicFrame>
        <p:nvGraphicFramePr>
          <p:cNvPr id="290819" name="Object 1027"/>
          <p:cNvGraphicFramePr>
            <a:graphicFrameLocks noChangeAspect="1"/>
          </p:cNvGraphicFramePr>
          <p:nvPr/>
        </p:nvGraphicFramePr>
        <p:xfrm>
          <a:off x="228600" y="5087938"/>
          <a:ext cx="8305800" cy="931862"/>
        </p:xfrm>
        <a:graphic>
          <a:graphicData uri="http://schemas.openxmlformats.org/presentationml/2006/ole">
            <p:oleObj spid="_x0000_s1026" name="Equation" r:id="rId3" imgW="4406760" imgH="419040" progId="">
              <p:embed/>
            </p:oleObj>
          </a:graphicData>
        </a:graphic>
      </p:graphicFrame>
      <p:graphicFrame>
        <p:nvGraphicFramePr>
          <p:cNvPr id="290820" name="Object 1028"/>
          <p:cNvGraphicFramePr>
            <a:graphicFrameLocks noChangeAspect="1"/>
          </p:cNvGraphicFramePr>
          <p:nvPr/>
        </p:nvGraphicFramePr>
        <p:xfrm>
          <a:off x="1446213" y="3044825"/>
          <a:ext cx="1525587" cy="460375"/>
        </p:xfrm>
        <a:graphic>
          <a:graphicData uri="http://schemas.openxmlformats.org/presentationml/2006/ole">
            <p:oleObj spid="_x0000_s1027" name="Equation" r:id="rId4" imgW="609480" imgH="203040" progId="">
              <p:embed/>
            </p:oleObj>
          </a:graphicData>
        </a:graphic>
      </p:graphicFrame>
      <p:graphicFrame>
        <p:nvGraphicFramePr>
          <p:cNvPr id="290822" name="Object 1030"/>
          <p:cNvGraphicFramePr>
            <a:graphicFrameLocks noChangeAspect="1"/>
          </p:cNvGraphicFramePr>
          <p:nvPr/>
        </p:nvGraphicFramePr>
        <p:xfrm>
          <a:off x="269875" y="3951288"/>
          <a:ext cx="8493125" cy="925512"/>
        </p:xfrm>
        <a:graphic>
          <a:graphicData uri="http://schemas.openxmlformats.org/presentationml/2006/ole">
            <p:oleObj spid="_x0000_s1028" name="Microsoft 公式 3.0" r:id="rId5" imgW="3479760" imgH="419040" progId="">
              <p:embed/>
            </p:oleObj>
          </a:graphicData>
        </a:graphic>
      </p:graphicFrame>
      <p:graphicFrame>
        <p:nvGraphicFramePr>
          <p:cNvPr id="290824" name="Object 1032"/>
          <p:cNvGraphicFramePr>
            <a:graphicFrameLocks noChangeAspect="1"/>
          </p:cNvGraphicFramePr>
          <p:nvPr/>
        </p:nvGraphicFramePr>
        <p:xfrm>
          <a:off x="3392488" y="2971800"/>
          <a:ext cx="3770312" cy="549275"/>
        </p:xfrm>
        <a:graphic>
          <a:graphicData uri="http://schemas.openxmlformats.org/presentationml/2006/ole">
            <p:oleObj spid="_x0000_s1029" name="公式" r:id="rId6" imgW="1422360" imgH="228600" progId="">
              <p:embed/>
            </p:oleObj>
          </a:graphicData>
        </a:graphic>
      </p:graphicFrame>
      <p:sp>
        <p:nvSpPr>
          <p:cNvPr id="103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032"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7"/>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033"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8"/>
              </a:buBlip>
            </a:pPr>
            <a:r>
              <a:rPr lang="zh-CN" altLang="en-US" b="1"/>
              <a:t> </a:t>
            </a:r>
            <a:r>
              <a:rPr lang="zh-CN" altLang="en-US" sz="2800">
                <a:solidFill>
                  <a:srgbClr val="003366"/>
                </a:solidFill>
                <a:latin typeface="楷体" pitchFamily="49" charset="-122"/>
                <a:ea typeface="楷体" pitchFamily="49" charset="-122"/>
              </a:rPr>
              <a:t>计算物理的研究内容。</a:t>
            </a:r>
          </a:p>
        </p:txBody>
      </p:sp>
      <p:sp>
        <p:nvSpPr>
          <p:cNvPr id="10" name="灯片编号占位符 9"/>
          <p:cNvSpPr>
            <a:spLocks noGrp="1"/>
          </p:cNvSpPr>
          <p:nvPr>
            <p:ph type="sldNum" sz="quarter" idx="12"/>
          </p:nvPr>
        </p:nvSpPr>
        <p:spPr/>
        <p:txBody>
          <a:bodyPr/>
          <a:lstStyle/>
          <a:p>
            <a:pPr>
              <a:defRPr/>
            </a:pPr>
            <a:fld id="{4ED4691E-1725-4120-8ABD-9F859579A748}" type="slidenum">
              <a:rPr lang="zh-CN" altLang="zh-CN" smtClean="0">
                <a:solidFill>
                  <a:schemeClr val="bg1">
                    <a:lumMod val="50000"/>
                  </a:schemeClr>
                </a:solidFill>
              </a:rPr>
              <a:pPr>
                <a:defRPr/>
              </a:pPr>
              <a:t>33</a:t>
            </a:fld>
            <a:endParaRPr lang="zh-CN" altLang="zh-CN" dirty="0">
              <a:solidFill>
                <a:schemeClr val="bg1">
                  <a:lumMod val="50000"/>
                </a:schemeClr>
              </a:solidFill>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 calcmode="lin" valueType="num">
                                      <p:cBhvr additive="base">
                                        <p:cTn id="7" dur="500" fill="hold"/>
                                        <p:tgtEl>
                                          <p:spTgt spid="290818"/>
                                        </p:tgtEl>
                                        <p:attrNameLst>
                                          <p:attrName>ppt_x</p:attrName>
                                        </p:attrNameLst>
                                      </p:cBhvr>
                                      <p:tavLst>
                                        <p:tav tm="0">
                                          <p:val>
                                            <p:strVal val="0-#ppt_w/2"/>
                                          </p:val>
                                        </p:tav>
                                        <p:tav tm="100000">
                                          <p:val>
                                            <p:strVal val="#ppt_x"/>
                                          </p:val>
                                        </p:tav>
                                      </p:tavLst>
                                    </p:anim>
                                    <p:anim calcmode="lin" valueType="num">
                                      <p:cBhvr additive="base">
                                        <p:cTn id="8" dur="500" fill="hold"/>
                                        <p:tgtEl>
                                          <p:spTgt spid="290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0820"/>
                                        </p:tgtEl>
                                        <p:attrNameLst>
                                          <p:attrName>style.visibility</p:attrName>
                                        </p:attrNameLst>
                                      </p:cBhvr>
                                      <p:to>
                                        <p:strVal val="visible"/>
                                      </p:to>
                                    </p:set>
                                    <p:anim calcmode="lin" valueType="num">
                                      <p:cBhvr additive="base">
                                        <p:cTn id="13" dur="500" fill="hold"/>
                                        <p:tgtEl>
                                          <p:spTgt spid="290820"/>
                                        </p:tgtEl>
                                        <p:attrNameLst>
                                          <p:attrName>ppt_x</p:attrName>
                                        </p:attrNameLst>
                                      </p:cBhvr>
                                      <p:tavLst>
                                        <p:tav tm="0">
                                          <p:val>
                                            <p:strVal val="0-#ppt_w/2"/>
                                          </p:val>
                                        </p:tav>
                                        <p:tav tm="100000">
                                          <p:val>
                                            <p:strVal val="#ppt_x"/>
                                          </p:val>
                                        </p:tav>
                                      </p:tavLst>
                                    </p:anim>
                                    <p:anim calcmode="lin" valueType="num">
                                      <p:cBhvr additive="base">
                                        <p:cTn id="14"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0824"/>
                                        </p:tgtEl>
                                        <p:attrNameLst>
                                          <p:attrName>style.visibility</p:attrName>
                                        </p:attrNameLst>
                                      </p:cBhvr>
                                      <p:to>
                                        <p:strVal val="visible"/>
                                      </p:to>
                                    </p:set>
                                    <p:anim calcmode="lin" valueType="num">
                                      <p:cBhvr additive="base">
                                        <p:cTn id="19" dur="500" fill="hold"/>
                                        <p:tgtEl>
                                          <p:spTgt spid="290824"/>
                                        </p:tgtEl>
                                        <p:attrNameLst>
                                          <p:attrName>ppt_x</p:attrName>
                                        </p:attrNameLst>
                                      </p:cBhvr>
                                      <p:tavLst>
                                        <p:tav tm="0">
                                          <p:val>
                                            <p:strVal val="0-#ppt_w/2"/>
                                          </p:val>
                                        </p:tav>
                                        <p:tav tm="100000">
                                          <p:val>
                                            <p:strVal val="#ppt_x"/>
                                          </p:val>
                                        </p:tav>
                                      </p:tavLst>
                                    </p:anim>
                                    <p:anim calcmode="lin" valueType="num">
                                      <p:cBhvr additive="base">
                                        <p:cTn id="20" dur="500" fill="hold"/>
                                        <p:tgtEl>
                                          <p:spTgt spid="2908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0822"/>
                                        </p:tgtEl>
                                        <p:attrNameLst>
                                          <p:attrName>style.visibility</p:attrName>
                                        </p:attrNameLst>
                                      </p:cBhvr>
                                      <p:to>
                                        <p:strVal val="visible"/>
                                      </p:to>
                                    </p:set>
                                    <p:anim calcmode="lin" valueType="num">
                                      <p:cBhvr additive="base">
                                        <p:cTn id="25" dur="500" fill="hold"/>
                                        <p:tgtEl>
                                          <p:spTgt spid="290822"/>
                                        </p:tgtEl>
                                        <p:attrNameLst>
                                          <p:attrName>ppt_x</p:attrName>
                                        </p:attrNameLst>
                                      </p:cBhvr>
                                      <p:tavLst>
                                        <p:tav tm="0">
                                          <p:val>
                                            <p:strVal val="0-#ppt_w/2"/>
                                          </p:val>
                                        </p:tav>
                                        <p:tav tm="100000">
                                          <p:val>
                                            <p:strVal val="#ppt_x"/>
                                          </p:val>
                                        </p:tav>
                                      </p:tavLst>
                                    </p:anim>
                                    <p:anim calcmode="lin" valueType="num">
                                      <p:cBhvr additive="base">
                                        <p:cTn id="26"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0819"/>
                                        </p:tgtEl>
                                        <p:attrNameLst>
                                          <p:attrName>style.visibility</p:attrName>
                                        </p:attrNameLst>
                                      </p:cBhvr>
                                      <p:to>
                                        <p:strVal val="visible"/>
                                      </p:to>
                                    </p:set>
                                    <p:anim calcmode="lin" valueType="num">
                                      <p:cBhvr additive="base">
                                        <p:cTn id="31" dur="500" fill="hold"/>
                                        <p:tgtEl>
                                          <p:spTgt spid="290819"/>
                                        </p:tgtEl>
                                        <p:attrNameLst>
                                          <p:attrName>ppt_x</p:attrName>
                                        </p:attrNameLst>
                                      </p:cBhvr>
                                      <p:tavLst>
                                        <p:tav tm="0">
                                          <p:val>
                                            <p:strVal val="0-#ppt_w/2"/>
                                          </p:val>
                                        </p:tav>
                                        <p:tav tm="100000">
                                          <p:val>
                                            <p:strVal val="#ppt_x"/>
                                          </p:val>
                                        </p:tav>
                                      </p:tavLst>
                                    </p:anim>
                                    <p:anim calcmode="lin" valueType="num">
                                      <p:cBhvr additive="base">
                                        <p:cTn id="32"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4130" name="Object 2"/>
          <p:cNvGraphicFramePr>
            <a:graphicFrameLocks noChangeAspect="1"/>
          </p:cNvGraphicFramePr>
          <p:nvPr/>
        </p:nvGraphicFramePr>
        <p:xfrm>
          <a:off x="1143000" y="3992563"/>
          <a:ext cx="1365250" cy="579437"/>
        </p:xfrm>
        <a:graphic>
          <a:graphicData uri="http://schemas.openxmlformats.org/presentationml/2006/ole">
            <p:oleObj spid="_x0000_s2050" name="Equation" r:id="rId3" imgW="634680" imgH="228600" progId="">
              <p:embed/>
            </p:oleObj>
          </a:graphicData>
        </a:graphic>
      </p:graphicFrame>
      <p:graphicFrame>
        <p:nvGraphicFramePr>
          <p:cNvPr id="304131" name="Object 3"/>
          <p:cNvGraphicFramePr>
            <a:graphicFrameLocks noChangeAspect="1"/>
          </p:cNvGraphicFramePr>
          <p:nvPr/>
        </p:nvGraphicFramePr>
        <p:xfrm>
          <a:off x="1066800" y="1752600"/>
          <a:ext cx="6400800" cy="2035175"/>
        </p:xfrm>
        <a:graphic>
          <a:graphicData uri="http://schemas.openxmlformats.org/presentationml/2006/ole">
            <p:oleObj spid="_x0000_s2051" name="Equation" r:id="rId4" imgW="2387520" imgH="838080" progId="">
              <p:embed/>
            </p:oleObj>
          </a:graphicData>
        </a:graphic>
      </p:graphicFrame>
      <p:graphicFrame>
        <p:nvGraphicFramePr>
          <p:cNvPr id="304132" name="Object 4"/>
          <p:cNvGraphicFramePr>
            <a:graphicFrameLocks noChangeAspect="1"/>
          </p:cNvGraphicFramePr>
          <p:nvPr/>
        </p:nvGraphicFramePr>
        <p:xfrm>
          <a:off x="2709863" y="3968750"/>
          <a:ext cx="2243137" cy="603250"/>
        </p:xfrm>
        <a:graphic>
          <a:graphicData uri="http://schemas.openxmlformats.org/presentationml/2006/ole">
            <p:oleObj spid="_x0000_s2052" name="Equation" r:id="rId5" imgW="1002960" imgH="228600" progId="">
              <p:embed/>
            </p:oleObj>
          </a:graphicData>
        </a:graphic>
      </p:graphicFrame>
      <p:graphicFrame>
        <p:nvGraphicFramePr>
          <p:cNvPr id="304133" name="Object 5"/>
          <p:cNvGraphicFramePr>
            <a:graphicFrameLocks noChangeAspect="1"/>
          </p:cNvGraphicFramePr>
          <p:nvPr/>
        </p:nvGraphicFramePr>
        <p:xfrm>
          <a:off x="685800" y="5334000"/>
          <a:ext cx="6858000" cy="1054100"/>
        </p:xfrm>
        <a:graphic>
          <a:graphicData uri="http://schemas.openxmlformats.org/presentationml/2006/ole">
            <p:oleObj spid="_x0000_s2053" name="Equation" r:id="rId6" imgW="3213000" imgH="419040" progId="">
              <p:embed/>
            </p:oleObj>
          </a:graphicData>
        </a:graphic>
      </p:graphicFrame>
      <p:graphicFrame>
        <p:nvGraphicFramePr>
          <p:cNvPr id="304134" name="Object 6"/>
          <p:cNvGraphicFramePr>
            <a:graphicFrameLocks noChangeAspect="1"/>
          </p:cNvGraphicFramePr>
          <p:nvPr/>
        </p:nvGraphicFramePr>
        <p:xfrm>
          <a:off x="5105400" y="4038600"/>
          <a:ext cx="1828800" cy="457200"/>
        </p:xfrm>
        <a:graphic>
          <a:graphicData uri="http://schemas.openxmlformats.org/presentationml/2006/ole">
            <p:oleObj spid="_x0000_s2054" name="Equation" r:id="rId7" imgW="419040" imgH="177480" progId="">
              <p:embed/>
            </p:oleObj>
          </a:graphicData>
        </a:graphic>
      </p:graphicFrame>
      <p:sp>
        <p:nvSpPr>
          <p:cNvPr id="304135" name="Text Box 7"/>
          <p:cNvSpPr txBox="1">
            <a:spLocks noChangeArrowheads="1"/>
          </p:cNvSpPr>
          <p:nvPr/>
        </p:nvSpPr>
        <p:spPr bwMode="auto">
          <a:xfrm>
            <a:off x="519113" y="1733550"/>
            <a:ext cx="1211262" cy="400050"/>
          </a:xfrm>
          <a:prstGeom prst="rect">
            <a:avLst/>
          </a:prstGeom>
          <a:noFill/>
          <a:ln w="9525">
            <a:noFill/>
            <a:miter lim="800000"/>
            <a:headEnd/>
            <a:tailEnd/>
          </a:ln>
          <a:effectLst/>
        </p:spPr>
        <p:txBody>
          <a:bodyPr wrap="none">
            <a:spAutoFit/>
          </a:bodyPr>
          <a:lstStyle/>
          <a:p>
            <a:pPr>
              <a:defRPr/>
            </a:pPr>
            <a:r>
              <a:rPr lang="zh-CN" altLang="en-US" sz="2000" b="1" dirty="0">
                <a:solidFill>
                  <a:srgbClr val="333300"/>
                </a:solidFill>
                <a:effectLst>
                  <a:outerShdw blurRad="38100" dist="38100" dir="2700000" algn="tl">
                    <a:srgbClr val="C0C0C0"/>
                  </a:outerShdw>
                </a:effectLst>
                <a:latin typeface="楷体" pitchFamily="49" charset="-122"/>
                <a:ea typeface="楷体" pitchFamily="49" charset="-122"/>
              </a:rPr>
              <a:t>表示方法</a:t>
            </a:r>
            <a:endParaRPr lang="en-US" altLang="zh-CN" sz="2000" b="1" dirty="0">
              <a:solidFill>
                <a:srgbClr val="333300"/>
              </a:solidFill>
              <a:effectLst>
                <a:outerShdw blurRad="38100" dist="38100" dir="2700000" algn="tl">
                  <a:srgbClr val="C0C0C0"/>
                </a:outerShdw>
              </a:effectLst>
              <a:latin typeface="楷体" pitchFamily="49" charset="-122"/>
              <a:ea typeface="楷体" pitchFamily="49" charset="-122"/>
            </a:endParaRPr>
          </a:p>
        </p:txBody>
      </p:sp>
      <p:graphicFrame>
        <p:nvGraphicFramePr>
          <p:cNvPr id="304136" name="Object 8"/>
          <p:cNvGraphicFramePr>
            <a:graphicFrameLocks noChangeAspect="1"/>
          </p:cNvGraphicFramePr>
          <p:nvPr/>
        </p:nvGraphicFramePr>
        <p:xfrm>
          <a:off x="1119188" y="4802188"/>
          <a:ext cx="1471612" cy="547687"/>
        </p:xfrm>
        <a:graphic>
          <a:graphicData uri="http://schemas.openxmlformats.org/presentationml/2006/ole">
            <p:oleObj spid="_x0000_s2055" name="公式" r:id="rId8" imgW="723600" imgH="228600" progId="">
              <p:embed/>
            </p:oleObj>
          </a:graphicData>
        </a:graphic>
      </p:graphicFrame>
      <p:sp>
        <p:nvSpPr>
          <p:cNvPr id="205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2058"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9"/>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059"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10"/>
              </a:buBlip>
            </a:pPr>
            <a:r>
              <a:rPr lang="zh-CN" altLang="en-US" b="1"/>
              <a:t> </a:t>
            </a:r>
            <a:r>
              <a:rPr lang="zh-CN" altLang="en-US" sz="2800">
                <a:solidFill>
                  <a:srgbClr val="003366"/>
                </a:solidFill>
                <a:latin typeface="楷体" pitchFamily="49" charset="-122"/>
                <a:ea typeface="楷体" pitchFamily="49" charset="-122"/>
              </a:rPr>
              <a:t>计算物理的研究内容。</a:t>
            </a:r>
          </a:p>
        </p:txBody>
      </p:sp>
      <p:sp>
        <p:nvSpPr>
          <p:cNvPr id="12" name="灯片编号占位符 11"/>
          <p:cNvSpPr>
            <a:spLocks noGrp="1"/>
          </p:cNvSpPr>
          <p:nvPr>
            <p:ph type="sldNum" sz="quarter" idx="12"/>
          </p:nvPr>
        </p:nvSpPr>
        <p:spPr/>
        <p:txBody>
          <a:bodyPr/>
          <a:lstStyle/>
          <a:p>
            <a:pPr>
              <a:defRPr/>
            </a:pPr>
            <a:fld id="{57C8BD3C-1032-4F05-99E3-68E5D193A7FA}" type="slidenum">
              <a:rPr lang="zh-CN" altLang="zh-CN" smtClean="0">
                <a:solidFill>
                  <a:schemeClr val="bg1">
                    <a:lumMod val="50000"/>
                  </a:schemeClr>
                </a:solidFill>
              </a:rPr>
              <a:pPr>
                <a:defRPr/>
              </a:pPr>
              <a:t>34</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4131"/>
                                        </p:tgtEl>
                                        <p:attrNameLst>
                                          <p:attrName>style.visibility</p:attrName>
                                        </p:attrNameLst>
                                      </p:cBhvr>
                                      <p:to>
                                        <p:strVal val="visible"/>
                                      </p:to>
                                    </p:set>
                                    <p:anim calcmode="lin" valueType="num">
                                      <p:cBhvr additive="base">
                                        <p:cTn id="7" dur="2000" fill="hold"/>
                                        <p:tgtEl>
                                          <p:spTgt spid="304131"/>
                                        </p:tgtEl>
                                        <p:attrNameLst>
                                          <p:attrName>ppt_x</p:attrName>
                                        </p:attrNameLst>
                                      </p:cBhvr>
                                      <p:tavLst>
                                        <p:tav tm="0">
                                          <p:val>
                                            <p:strVal val="0-#ppt_w/2"/>
                                          </p:val>
                                        </p:tav>
                                        <p:tav tm="100000">
                                          <p:val>
                                            <p:strVal val="#ppt_x"/>
                                          </p:val>
                                        </p:tav>
                                      </p:tavLst>
                                    </p:anim>
                                    <p:anim calcmode="lin" valueType="num">
                                      <p:cBhvr additive="base">
                                        <p:cTn id="8" dur="2000" fill="hold"/>
                                        <p:tgtEl>
                                          <p:spTgt spid="3041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4130"/>
                                        </p:tgtEl>
                                        <p:attrNameLst>
                                          <p:attrName>style.visibility</p:attrName>
                                        </p:attrNameLst>
                                      </p:cBhvr>
                                      <p:to>
                                        <p:strVal val="visible"/>
                                      </p:to>
                                    </p:set>
                                    <p:anim calcmode="lin" valueType="num">
                                      <p:cBhvr additive="base">
                                        <p:cTn id="13" dur="500" fill="hold"/>
                                        <p:tgtEl>
                                          <p:spTgt spid="304130"/>
                                        </p:tgtEl>
                                        <p:attrNameLst>
                                          <p:attrName>ppt_x</p:attrName>
                                        </p:attrNameLst>
                                      </p:cBhvr>
                                      <p:tavLst>
                                        <p:tav tm="0">
                                          <p:val>
                                            <p:strVal val="0-#ppt_w/2"/>
                                          </p:val>
                                        </p:tav>
                                        <p:tav tm="100000">
                                          <p:val>
                                            <p:strVal val="#ppt_x"/>
                                          </p:val>
                                        </p:tav>
                                      </p:tavLst>
                                    </p:anim>
                                    <p:anim calcmode="lin" valueType="num">
                                      <p:cBhvr additive="base">
                                        <p:cTn id="14" dur="500" fill="hold"/>
                                        <p:tgtEl>
                                          <p:spTgt spid="3041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4132"/>
                                        </p:tgtEl>
                                        <p:attrNameLst>
                                          <p:attrName>style.visibility</p:attrName>
                                        </p:attrNameLst>
                                      </p:cBhvr>
                                      <p:to>
                                        <p:strVal val="visible"/>
                                      </p:to>
                                    </p:set>
                                    <p:anim calcmode="lin" valueType="num">
                                      <p:cBhvr additive="base">
                                        <p:cTn id="19" dur="500" fill="hold"/>
                                        <p:tgtEl>
                                          <p:spTgt spid="304132"/>
                                        </p:tgtEl>
                                        <p:attrNameLst>
                                          <p:attrName>ppt_x</p:attrName>
                                        </p:attrNameLst>
                                      </p:cBhvr>
                                      <p:tavLst>
                                        <p:tav tm="0">
                                          <p:val>
                                            <p:strVal val="0-#ppt_w/2"/>
                                          </p:val>
                                        </p:tav>
                                        <p:tav tm="100000">
                                          <p:val>
                                            <p:strVal val="#ppt_x"/>
                                          </p:val>
                                        </p:tav>
                                      </p:tavLst>
                                    </p:anim>
                                    <p:anim calcmode="lin" valueType="num">
                                      <p:cBhvr additive="base">
                                        <p:cTn id="20" dur="500" fill="hold"/>
                                        <p:tgtEl>
                                          <p:spTgt spid="3041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4134"/>
                                        </p:tgtEl>
                                        <p:attrNameLst>
                                          <p:attrName>style.visibility</p:attrName>
                                        </p:attrNameLst>
                                      </p:cBhvr>
                                      <p:to>
                                        <p:strVal val="visible"/>
                                      </p:to>
                                    </p:set>
                                    <p:anim calcmode="lin" valueType="num">
                                      <p:cBhvr additive="base">
                                        <p:cTn id="25" dur="500" fill="hold"/>
                                        <p:tgtEl>
                                          <p:spTgt spid="304134"/>
                                        </p:tgtEl>
                                        <p:attrNameLst>
                                          <p:attrName>ppt_x</p:attrName>
                                        </p:attrNameLst>
                                      </p:cBhvr>
                                      <p:tavLst>
                                        <p:tav tm="0">
                                          <p:val>
                                            <p:strVal val="0-#ppt_w/2"/>
                                          </p:val>
                                        </p:tav>
                                        <p:tav tm="100000">
                                          <p:val>
                                            <p:strVal val="#ppt_x"/>
                                          </p:val>
                                        </p:tav>
                                      </p:tavLst>
                                    </p:anim>
                                    <p:anim calcmode="lin" valueType="num">
                                      <p:cBhvr additive="base">
                                        <p:cTn id="26" dur="500" fill="hold"/>
                                        <p:tgtEl>
                                          <p:spTgt spid="3041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4136"/>
                                        </p:tgtEl>
                                        <p:attrNameLst>
                                          <p:attrName>style.visibility</p:attrName>
                                        </p:attrNameLst>
                                      </p:cBhvr>
                                      <p:to>
                                        <p:strVal val="visible"/>
                                      </p:to>
                                    </p:set>
                                    <p:anim calcmode="lin" valueType="num">
                                      <p:cBhvr additive="base">
                                        <p:cTn id="31" dur="500" fill="hold"/>
                                        <p:tgtEl>
                                          <p:spTgt spid="304136"/>
                                        </p:tgtEl>
                                        <p:attrNameLst>
                                          <p:attrName>ppt_x</p:attrName>
                                        </p:attrNameLst>
                                      </p:cBhvr>
                                      <p:tavLst>
                                        <p:tav tm="0">
                                          <p:val>
                                            <p:strVal val="0-#ppt_w/2"/>
                                          </p:val>
                                        </p:tav>
                                        <p:tav tm="100000">
                                          <p:val>
                                            <p:strVal val="#ppt_x"/>
                                          </p:val>
                                        </p:tav>
                                      </p:tavLst>
                                    </p:anim>
                                    <p:anim calcmode="lin" valueType="num">
                                      <p:cBhvr additive="base">
                                        <p:cTn id="32" dur="500" fill="hold"/>
                                        <p:tgtEl>
                                          <p:spTgt spid="3041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4133"/>
                                        </p:tgtEl>
                                        <p:attrNameLst>
                                          <p:attrName>style.visibility</p:attrName>
                                        </p:attrNameLst>
                                      </p:cBhvr>
                                      <p:to>
                                        <p:strVal val="visible"/>
                                      </p:to>
                                    </p:set>
                                    <p:anim calcmode="lin" valueType="num">
                                      <p:cBhvr additive="base">
                                        <p:cTn id="37" dur="500" fill="hold"/>
                                        <p:tgtEl>
                                          <p:spTgt spid="304133"/>
                                        </p:tgtEl>
                                        <p:attrNameLst>
                                          <p:attrName>ppt_x</p:attrName>
                                        </p:attrNameLst>
                                      </p:cBhvr>
                                      <p:tavLst>
                                        <p:tav tm="0">
                                          <p:val>
                                            <p:strVal val="0-#ppt_w/2"/>
                                          </p:val>
                                        </p:tav>
                                        <p:tav tm="100000">
                                          <p:val>
                                            <p:strVal val="#ppt_x"/>
                                          </p:val>
                                        </p:tav>
                                      </p:tavLst>
                                    </p:anim>
                                    <p:anim calcmode="lin" valueType="num">
                                      <p:cBhvr additive="base">
                                        <p:cTn id="3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nvGraphicFramePr>
        <p:xfrm>
          <a:off x="2057400" y="1371600"/>
          <a:ext cx="5257800" cy="1671638"/>
        </p:xfrm>
        <a:graphic>
          <a:graphicData uri="http://schemas.openxmlformats.org/presentationml/2006/ole">
            <p:oleObj spid="_x0000_s3074" name="Equation" r:id="rId3" imgW="2387520" imgH="838080" progId="">
              <p:embed/>
            </p:oleObj>
          </a:graphicData>
        </a:graphic>
      </p:graphicFrame>
      <p:graphicFrame>
        <p:nvGraphicFramePr>
          <p:cNvPr id="3075" name="Object 5"/>
          <p:cNvGraphicFramePr>
            <a:graphicFrameLocks noChangeAspect="1"/>
          </p:cNvGraphicFramePr>
          <p:nvPr/>
        </p:nvGraphicFramePr>
        <p:xfrm>
          <a:off x="1676400" y="2971800"/>
          <a:ext cx="6019800" cy="927100"/>
        </p:xfrm>
        <a:graphic>
          <a:graphicData uri="http://schemas.openxmlformats.org/presentationml/2006/ole">
            <p:oleObj spid="_x0000_s3075" name="Equation" r:id="rId4" imgW="3213000" imgH="419040" progId="">
              <p:embed/>
            </p:oleObj>
          </a:graphicData>
        </a:graphic>
      </p:graphicFrame>
      <p:graphicFrame>
        <p:nvGraphicFramePr>
          <p:cNvPr id="580617" name="Object 9"/>
          <p:cNvGraphicFramePr>
            <a:graphicFrameLocks noChangeAspect="1"/>
          </p:cNvGraphicFramePr>
          <p:nvPr/>
        </p:nvGraphicFramePr>
        <p:xfrm>
          <a:off x="631825" y="4800600"/>
          <a:ext cx="7597775" cy="976313"/>
        </p:xfrm>
        <a:graphic>
          <a:graphicData uri="http://schemas.openxmlformats.org/presentationml/2006/ole">
            <p:oleObj spid="_x0000_s3076" name="Equation" r:id="rId5" imgW="3200400" imgH="419040" progId="">
              <p:embed/>
            </p:oleObj>
          </a:graphicData>
        </a:graphic>
      </p:graphicFrame>
      <p:graphicFrame>
        <p:nvGraphicFramePr>
          <p:cNvPr id="580618" name="Object 10"/>
          <p:cNvGraphicFramePr>
            <a:graphicFrameLocks noChangeAspect="1"/>
          </p:cNvGraphicFramePr>
          <p:nvPr/>
        </p:nvGraphicFramePr>
        <p:xfrm>
          <a:off x="179388" y="3886200"/>
          <a:ext cx="8580437" cy="914400"/>
        </p:xfrm>
        <a:graphic>
          <a:graphicData uri="http://schemas.openxmlformats.org/presentationml/2006/ole">
            <p:oleObj spid="_x0000_s3077" name="Equation" r:id="rId6" imgW="3466800" imgH="419040" progId="">
              <p:embed/>
            </p:oleObj>
          </a:graphicData>
        </a:graphic>
      </p:graphicFrame>
      <p:sp>
        <p:nvSpPr>
          <p:cNvPr id="307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3079"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7"/>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3080"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8"/>
              </a:buBlip>
            </a:pPr>
            <a:r>
              <a:rPr lang="zh-CN" altLang="en-US" b="1"/>
              <a:t> </a:t>
            </a:r>
            <a:r>
              <a:rPr lang="zh-CN" altLang="en-US" sz="2800">
                <a:solidFill>
                  <a:srgbClr val="003366"/>
                </a:solidFill>
                <a:latin typeface="楷体" pitchFamily="49" charset="-122"/>
                <a:ea typeface="楷体" pitchFamily="49" charset="-122"/>
              </a:rPr>
              <a:t>计算物理的研究内容。</a:t>
            </a:r>
          </a:p>
        </p:txBody>
      </p:sp>
      <p:sp>
        <p:nvSpPr>
          <p:cNvPr id="9" name="灯片编号占位符 8"/>
          <p:cNvSpPr>
            <a:spLocks noGrp="1"/>
          </p:cNvSpPr>
          <p:nvPr>
            <p:ph type="sldNum" sz="quarter" idx="12"/>
          </p:nvPr>
        </p:nvSpPr>
        <p:spPr/>
        <p:txBody>
          <a:bodyPr/>
          <a:lstStyle/>
          <a:p>
            <a:pPr>
              <a:defRPr/>
            </a:pPr>
            <a:fld id="{BAB9FECE-7A4B-4C5C-A282-9A0BB3FE2CD5}" type="slidenum">
              <a:rPr lang="zh-CN" altLang="zh-CN" smtClean="0">
                <a:solidFill>
                  <a:schemeClr val="bg1">
                    <a:lumMod val="50000"/>
                  </a:schemeClr>
                </a:solidFill>
              </a:rPr>
              <a:pPr>
                <a:defRPr/>
              </a:pPr>
              <a:t>35</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0618"/>
                                        </p:tgtEl>
                                        <p:attrNameLst>
                                          <p:attrName>style.visibility</p:attrName>
                                        </p:attrNameLst>
                                      </p:cBhvr>
                                      <p:to>
                                        <p:strVal val="visible"/>
                                      </p:to>
                                    </p:set>
                                    <p:anim calcmode="lin" valueType="num">
                                      <p:cBhvr additive="base">
                                        <p:cTn id="7" dur="500" fill="hold"/>
                                        <p:tgtEl>
                                          <p:spTgt spid="580618"/>
                                        </p:tgtEl>
                                        <p:attrNameLst>
                                          <p:attrName>ppt_x</p:attrName>
                                        </p:attrNameLst>
                                      </p:cBhvr>
                                      <p:tavLst>
                                        <p:tav tm="0">
                                          <p:val>
                                            <p:strVal val="#ppt_x"/>
                                          </p:val>
                                        </p:tav>
                                        <p:tav tm="100000">
                                          <p:val>
                                            <p:strVal val="#ppt_x"/>
                                          </p:val>
                                        </p:tav>
                                      </p:tavLst>
                                    </p:anim>
                                    <p:anim calcmode="lin" valueType="num">
                                      <p:cBhvr additive="base">
                                        <p:cTn id="8" dur="500" fill="hold"/>
                                        <p:tgtEl>
                                          <p:spTgt spid="5806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0617"/>
                                        </p:tgtEl>
                                        <p:attrNameLst>
                                          <p:attrName>style.visibility</p:attrName>
                                        </p:attrNameLst>
                                      </p:cBhvr>
                                      <p:to>
                                        <p:strVal val="visible"/>
                                      </p:to>
                                    </p:set>
                                    <p:anim calcmode="lin" valueType="num">
                                      <p:cBhvr additive="base">
                                        <p:cTn id="13" dur="500" fill="hold"/>
                                        <p:tgtEl>
                                          <p:spTgt spid="580617"/>
                                        </p:tgtEl>
                                        <p:attrNameLst>
                                          <p:attrName>ppt_x</p:attrName>
                                        </p:attrNameLst>
                                      </p:cBhvr>
                                      <p:tavLst>
                                        <p:tav tm="0">
                                          <p:val>
                                            <p:strVal val="0-#ppt_w/2"/>
                                          </p:val>
                                        </p:tav>
                                        <p:tav tm="100000">
                                          <p:val>
                                            <p:strVal val="#ppt_x"/>
                                          </p:val>
                                        </p:tav>
                                      </p:tavLst>
                                    </p:anim>
                                    <p:anim calcmode="lin" valueType="num">
                                      <p:cBhvr additive="base">
                                        <p:cTn id="14" dur="500" fill="hold"/>
                                        <p:tgtEl>
                                          <p:spTgt spid="580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0034" name="Object 2"/>
          <p:cNvGraphicFramePr>
            <a:graphicFrameLocks noChangeAspect="1"/>
          </p:cNvGraphicFramePr>
          <p:nvPr/>
        </p:nvGraphicFramePr>
        <p:xfrm>
          <a:off x="2743200" y="1981200"/>
          <a:ext cx="3506788" cy="627063"/>
        </p:xfrm>
        <a:graphic>
          <a:graphicData uri="http://schemas.openxmlformats.org/presentationml/2006/ole">
            <p:oleObj spid="_x0000_s4098" name="Equation" r:id="rId3" imgW="1028520" imgH="203040" progId="">
              <p:embed/>
            </p:oleObj>
          </a:graphicData>
        </a:graphic>
      </p:graphicFrame>
      <p:graphicFrame>
        <p:nvGraphicFramePr>
          <p:cNvPr id="300036" name="Object 4"/>
          <p:cNvGraphicFramePr>
            <a:graphicFrameLocks noChangeAspect="1"/>
          </p:cNvGraphicFramePr>
          <p:nvPr/>
        </p:nvGraphicFramePr>
        <p:xfrm>
          <a:off x="838200" y="3276600"/>
          <a:ext cx="7467600" cy="2344738"/>
        </p:xfrm>
        <a:graphic>
          <a:graphicData uri="http://schemas.openxmlformats.org/presentationml/2006/ole">
            <p:oleObj spid="_x0000_s4099" name="Equation" r:id="rId4" imgW="2565360" imgH="888840" progId="">
              <p:embed/>
            </p:oleObj>
          </a:graphicData>
        </a:graphic>
      </p:graphicFrame>
      <p:sp>
        <p:nvSpPr>
          <p:cNvPr id="300037" name="Text Box 5"/>
          <p:cNvSpPr txBox="1">
            <a:spLocks noChangeArrowheads="1"/>
          </p:cNvSpPr>
          <p:nvPr/>
        </p:nvSpPr>
        <p:spPr bwMode="auto">
          <a:xfrm>
            <a:off x="539750" y="1809750"/>
            <a:ext cx="1466850" cy="400050"/>
          </a:xfrm>
          <a:prstGeom prst="rect">
            <a:avLst/>
          </a:prstGeom>
          <a:noFill/>
          <a:ln w="9525">
            <a:noFill/>
            <a:miter lim="800000"/>
            <a:headEnd/>
            <a:tailEnd/>
          </a:ln>
          <a:effectLst/>
        </p:spPr>
        <p:txBody>
          <a:bodyPr wrap="none">
            <a:spAutoFit/>
          </a:bodyPr>
          <a:lstStyle/>
          <a:p>
            <a:pPr>
              <a:defRPr/>
            </a:pPr>
            <a:r>
              <a:rPr lang="zh-CN" altLang="en-US" sz="2000" b="1" dirty="0">
                <a:solidFill>
                  <a:srgbClr val="333300"/>
                </a:solidFill>
                <a:effectLst>
                  <a:outerShdw blurRad="38100" dist="38100" dir="2700000" algn="tl">
                    <a:srgbClr val="C0C0C0"/>
                  </a:outerShdw>
                </a:effectLst>
                <a:latin typeface="楷体" pitchFamily="49" charset="-122"/>
                <a:ea typeface="楷体" pitchFamily="49" charset="-122"/>
              </a:rPr>
              <a:t>多变量函数</a:t>
            </a:r>
            <a:endParaRPr lang="en-US" altLang="zh-CN" sz="2000" b="1" dirty="0">
              <a:solidFill>
                <a:srgbClr val="333300"/>
              </a:solidFill>
              <a:effectLst>
                <a:outerShdw blurRad="38100" dist="38100" dir="2700000" algn="tl">
                  <a:srgbClr val="C0C0C0"/>
                </a:outerShdw>
              </a:effectLst>
              <a:latin typeface="楷体" pitchFamily="49" charset="-122"/>
              <a:ea typeface="楷体" pitchFamily="49" charset="-122"/>
            </a:endParaRPr>
          </a:p>
        </p:txBody>
      </p:sp>
      <p:sp>
        <p:nvSpPr>
          <p:cNvPr id="410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102"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5"/>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4103"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6"/>
              </a:buBlip>
            </a:pPr>
            <a:r>
              <a:rPr lang="zh-CN" altLang="en-US" b="1"/>
              <a:t> </a:t>
            </a:r>
            <a:r>
              <a:rPr lang="zh-CN" altLang="en-US" sz="2800">
                <a:solidFill>
                  <a:srgbClr val="003366"/>
                </a:solidFill>
                <a:latin typeface="楷体" pitchFamily="49" charset="-122"/>
                <a:ea typeface="楷体" pitchFamily="49" charset="-122"/>
              </a:rPr>
              <a:t>计算物理的研究内容。</a:t>
            </a:r>
          </a:p>
        </p:txBody>
      </p:sp>
      <p:sp>
        <p:nvSpPr>
          <p:cNvPr id="8" name="灯片编号占位符 7"/>
          <p:cNvSpPr>
            <a:spLocks noGrp="1"/>
          </p:cNvSpPr>
          <p:nvPr>
            <p:ph type="sldNum" sz="quarter" idx="12"/>
          </p:nvPr>
        </p:nvSpPr>
        <p:spPr/>
        <p:txBody>
          <a:bodyPr/>
          <a:lstStyle/>
          <a:p>
            <a:pPr>
              <a:defRPr/>
            </a:pPr>
            <a:fld id="{B1B40615-0AF9-41ED-AC5B-5A3DB5D7B02A}" type="slidenum">
              <a:rPr lang="zh-CN" altLang="zh-CN" smtClean="0">
                <a:solidFill>
                  <a:schemeClr val="bg1">
                    <a:lumMod val="50000"/>
                  </a:schemeClr>
                </a:solidFill>
              </a:rPr>
              <a:pPr>
                <a:defRPr/>
              </a:pPr>
              <a:t>36</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0034"/>
                                        </p:tgtEl>
                                        <p:attrNameLst>
                                          <p:attrName>style.visibility</p:attrName>
                                        </p:attrNameLst>
                                      </p:cBhvr>
                                      <p:to>
                                        <p:strVal val="visible"/>
                                      </p:to>
                                    </p:set>
                                    <p:anim calcmode="lin" valueType="num">
                                      <p:cBhvr additive="base">
                                        <p:cTn id="7" dur="500" fill="hold"/>
                                        <p:tgtEl>
                                          <p:spTgt spid="300034"/>
                                        </p:tgtEl>
                                        <p:attrNameLst>
                                          <p:attrName>ppt_x</p:attrName>
                                        </p:attrNameLst>
                                      </p:cBhvr>
                                      <p:tavLst>
                                        <p:tav tm="0">
                                          <p:val>
                                            <p:strVal val="0-#ppt_w/2"/>
                                          </p:val>
                                        </p:tav>
                                        <p:tav tm="100000">
                                          <p:val>
                                            <p:strVal val="#ppt_x"/>
                                          </p:val>
                                        </p:tav>
                                      </p:tavLst>
                                    </p:anim>
                                    <p:anim calcmode="lin" valueType="num">
                                      <p:cBhvr additive="base">
                                        <p:cTn id="8" dur="500" fill="hold"/>
                                        <p:tgtEl>
                                          <p:spTgt spid="300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0036"/>
                                        </p:tgtEl>
                                        <p:attrNameLst>
                                          <p:attrName>style.visibility</p:attrName>
                                        </p:attrNameLst>
                                      </p:cBhvr>
                                      <p:to>
                                        <p:strVal val="visible"/>
                                      </p:to>
                                    </p:set>
                                    <p:anim calcmode="lin" valueType="num">
                                      <p:cBhvr additive="base">
                                        <p:cTn id="13" dur="500" fill="hold"/>
                                        <p:tgtEl>
                                          <p:spTgt spid="300036"/>
                                        </p:tgtEl>
                                        <p:attrNameLst>
                                          <p:attrName>ppt_x</p:attrName>
                                        </p:attrNameLst>
                                      </p:cBhvr>
                                      <p:tavLst>
                                        <p:tav tm="0">
                                          <p:val>
                                            <p:strVal val="0-#ppt_w/2"/>
                                          </p:val>
                                        </p:tav>
                                        <p:tav tm="100000">
                                          <p:val>
                                            <p:strVal val="#ppt_x"/>
                                          </p:val>
                                        </p:tav>
                                      </p:tavLst>
                                    </p:anim>
                                    <p:anim calcmode="lin" valueType="num">
                                      <p:cBhvr additive="base">
                                        <p:cTn id="14" dur="500" fill="hold"/>
                                        <p:tgtEl>
                                          <p:spTgt spid="300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68313" y="2362200"/>
            <a:ext cx="8243887" cy="2554288"/>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r>
              <a:rPr kumimoji="1" lang="zh-CN" altLang="en-US" sz="2000">
                <a:solidFill>
                  <a:srgbClr val="333300"/>
                </a:solidFill>
                <a:latin typeface="楷体" pitchFamily="49" charset="-122"/>
                <a:ea typeface="楷体" pitchFamily="49" charset="-122"/>
              </a:rPr>
              <a:t>对复杂的物理现象进行分析，概括和抽象，提出反映现象本质的一些因素，形成物理模型，这是计算物理的首要任务，只有在物理模型的基础上，才能建立数学方程，进行求解。</a:t>
            </a:r>
          </a:p>
          <a:p>
            <a:endParaRPr kumimoji="1" lang="en-US" altLang="zh-CN" sz="2000">
              <a:solidFill>
                <a:srgbClr val="333300"/>
              </a:solidFill>
              <a:latin typeface="楷体" pitchFamily="49" charset="-122"/>
              <a:ea typeface="楷体" pitchFamily="49" charset="-122"/>
            </a:endParaRPr>
          </a:p>
          <a:p>
            <a:r>
              <a:rPr kumimoji="1" lang="zh-CN" altLang="en-US" sz="2000" b="1">
                <a:solidFill>
                  <a:srgbClr val="333300"/>
                </a:solidFill>
                <a:latin typeface="楷体" pitchFamily="49" charset="-122"/>
                <a:ea typeface="楷体" pitchFamily="49" charset="-122"/>
              </a:rPr>
              <a:t>建立物理模型是计算物理的首要任务</a:t>
            </a:r>
            <a:r>
              <a:rPr kumimoji="1" lang="zh-CN" altLang="en-US" sz="2000">
                <a:solidFill>
                  <a:srgbClr val="333300"/>
                </a:solidFill>
                <a:latin typeface="楷体" pitchFamily="49" charset="-122"/>
                <a:ea typeface="楷体" pitchFamily="49" charset="-122"/>
              </a:rPr>
              <a:t>！</a:t>
            </a:r>
          </a:p>
          <a:p>
            <a:endParaRPr kumimoji="1" lang="en-US" altLang="zh-CN" sz="2000">
              <a:solidFill>
                <a:srgbClr val="333300"/>
              </a:solidFill>
              <a:latin typeface="楷体" pitchFamily="49" charset="-122"/>
              <a:ea typeface="楷体" pitchFamily="49" charset="-122"/>
            </a:endParaRPr>
          </a:p>
          <a:p>
            <a:r>
              <a:rPr kumimoji="1" lang="zh-CN" altLang="en-US" sz="2000">
                <a:solidFill>
                  <a:srgbClr val="333300"/>
                </a:solidFill>
                <a:latin typeface="楷体" pitchFamily="49" charset="-122"/>
                <a:ea typeface="楷体" pitchFamily="49" charset="-122"/>
              </a:rPr>
              <a:t>物理模型的建立，概括地说有两大类基本模型：</a:t>
            </a:r>
          </a:p>
          <a:p>
            <a:r>
              <a:rPr kumimoji="1" lang="zh-CN" altLang="en-US" sz="2000">
                <a:solidFill>
                  <a:srgbClr val="333300"/>
                </a:solidFill>
                <a:latin typeface="楷体" pitchFamily="49" charset="-122"/>
                <a:ea typeface="楷体" pitchFamily="49" charset="-122"/>
              </a:rPr>
              <a:t>          离散模型；连续模型。 </a:t>
            </a:r>
          </a:p>
        </p:txBody>
      </p:sp>
      <p:sp>
        <p:nvSpPr>
          <p:cNvPr id="76803"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6804" name="矩形 8"/>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6805" name="矩形 9"/>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6" name="灯片编号占位符 5"/>
          <p:cNvSpPr>
            <a:spLocks noGrp="1"/>
          </p:cNvSpPr>
          <p:nvPr>
            <p:ph type="sldNum" sz="quarter" idx="12"/>
          </p:nvPr>
        </p:nvSpPr>
        <p:spPr/>
        <p:txBody>
          <a:bodyPr/>
          <a:lstStyle/>
          <a:p>
            <a:pPr>
              <a:defRPr/>
            </a:pPr>
            <a:fld id="{87680DE2-B158-46EC-82CC-8DFC1C91ABBF}" type="slidenum">
              <a:rPr lang="zh-CN" altLang="zh-CN"/>
              <a:pPr>
                <a:defRPr/>
              </a:pPr>
              <a:t>37</a:t>
            </a:fld>
            <a:endParaRPr lang="zh-CN"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92275" y="3429000"/>
            <a:ext cx="2016125" cy="366713"/>
          </a:xfrm>
          <a:prstGeom prst="rect">
            <a:avLst/>
          </a:prstGeom>
          <a:noFill/>
          <a:ln w="9525">
            <a:noFill/>
            <a:miter lim="800000"/>
            <a:headEnd/>
            <a:tailEnd/>
          </a:ln>
        </p:spPr>
        <p:txBody>
          <a:bodyPr>
            <a:spAutoFit/>
          </a:bodyPr>
          <a:lstStyle/>
          <a:p>
            <a:pPr>
              <a:spcBef>
                <a:spcPct val="50000"/>
              </a:spcBef>
            </a:pPr>
            <a:endParaRPr lang="zh-CN" altLang="zh-CN">
              <a:latin typeface="Garamond" pitchFamily="18" charset="0"/>
            </a:endParaRPr>
          </a:p>
        </p:txBody>
      </p:sp>
      <p:sp>
        <p:nvSpPr>
          <p:cNvPr id="77827" name="Rectangle 3"/>
          <p:cNvSpPr>
            <a:spLocks noChangeArrowheads="1"/>
          </p:cNvSpPr>
          <p:nvPr/>
        </p:nvSpPr>
        <p:spPr bwMode="auto">
          <a:xfrm>
            <a:off x="0" y="3152775"/>
            <a:ext cx="9144000" cy="0"/>
          </a:xfrm>
          <a:prstGeom prst="rect">
            <a:avLst/>
          </a:prstGeom>
          <a:noFill/>
          <a:ln w="9525">
            <a:noFill/>
            <a:miter lim="800000"/>
            <a:headEnd/>
            <a:tailEnd/>
          </a:ln>
        </p:spPr>
        <p:txBody>
          <a:bodyPr wrap="none" anchor="ctr">
            <a:spAutoFit/>
          </a:bodyPr>
          <a:lstStyle/>
          <a:p>
            <a:endParaRPr lang="zh-CN" altLang="en-US"/>
          </a:p>
        </p:txBody>
      </p:sp>
      <p:sp>
        <p:nvSpPr>
          <p:cNvPr id="77828" name="Rectangle 4"/>
          <p:cNvSpPr>
            <a:spLocks noChangeArrowheads="1"/>
          </p:cNvSpPr>
          <p:nvPr/>
        </p:nvSpPr>
        <p:spPr bwMode="auto">
          <a:xfrm>
            <a:off x="468313" y="1855788"/>
            <a:ext cx="8243887" cy="3786187"/>
          </a:xfrm>
          <a:prstGeom prst="rect">
            <a:avLst/>
          </a:prstGeom>
          <a:noFill/>
          <a:ln w="9525">
            <a:noFill/>
            <a:miter lim="800000"/>
            <a:headEnd/>
            <a:tailEnd/>
          </a:ln>
        </p:spPr>
        <p:txBody>
          <a:bodyPr>
            <a:spAutoFit/>
          </a:bodyPr>
          <a:lstStyle/>
          <a:p>
            <a:pPr algn="just"/>
            <a:r>
              <a:rPr kumimoji="1" lang="zh-CN" altLang="en-US" sz="2000" b="1">
                <a:solidFill>
                  <a:srgbClr val="333300"/>
                </a:solidFill>
                <a:latin typeface="Times New Roman" pitchFamily="18" charset="0"/>
                <a:ea typeface="楷体" pitchFamily="49" charset="-122"/>
              </a:rPr>
              <a:t>离散体模型</a:t>
            </a:r>
          </a:p>
          <a:p>
            <a:pPr algn="just"/>
            <a:r>
              <a:rPr kumimoji="1" lang="zh-CN" altLang="en-US" sz="2000">
                <a:solidFill>
                  <a:srgbClr val="333300"/>
                </a:solidFill>
                <a:latin typeface="Times New Roman" pitchFamily="18" charset="0"/>
                <a:ea typeface="楷体" pitchFamily="49" charset="-122"/>
              </a:rPr>
              <a:t>离散模型把物体看作是由大量具有确定物理性质</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如质量、电荷等</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，彼此又相互作用而聚集在一起的几何点</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质点</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的集合组成。</a:t>
            </a:r>
          </a:p>
          <a:p>
            <a:pPr algn="just"/>
            <a:r>
              <a:rPr kumimoji="1" lang="zh-CN" altLang="en-US" sz="2000">
                <a:solidFill>
                  <a:srgbClr val="333300"/>
                </a:solidFill>
                <a:latin typeface="Times New Roman" pitchFamily="18" charset="0"/>
                <a:ea typeface="楷体" pitchFamily="49" charset="-122"/>
              </a:rPr>
              <a:t>最突出的例子是原子模型，其基本定律由量子力学描述；但是在许多问题中，牛顿力学仍然适用。</a:t>
            </a:r>
            <a:endParaRPr kumimoji="1" lang="en-US" altLang="zh-CN" sz="2000">
              <a:solidFill>
                <a:srgbClr val="333300"/>
              </a:solidFill>
              <a:latin typeface="Times New Roman" pitchFamily="18" charset="0"/>
              <a:ea typeface="楷体" pitchFamily="49" charset="-122"/>
            </a:endParaRPr>
          </a:p>
          <a:p>
            <a:pPr algn="just"/>
            <a:endParaRPr kumimoji="1" lang="en-US" altLang="zh-CN" sz="2000">
              <a:solidFill>
                <a:srgbClr val="333300"/>
              </a:solidFill>
              <a:latin typeface="Times New Roman" pitchFamily="18" charset="0"/>
              <a:ea typeface="楷体" pitchFamily="49" charset="-122"/>
            </a:endParaRPr>
          </a:p>
          <a:p>
            <a:pPr algn="just"/>
            <a:endParaRPr kumimoji="1" lang="en-US" altLang="zh-CN" sz="2000">
              <a:solidFill>
                <a:srgbClr val="333300"/>
              </a:solidFill>
              <a:latin typeface="Times New Roman" pitchFamily="18" charset="0"/>
              <a:ea typeface="楷体" pitchFamily="49" charset="-122"/>
            </a:endParaRPr>
          </a:p>
          <a:p>
            <a:pPr algn="just"/>
            <a:r>
              <a:rPr kumimoji="1" lang="zh-CN" altLang="en-US" sz="2000">
                <a:solidFill>
                  <a:srgbClr val="333300"/>
                </a:solidFill>
                <a:latin typeface="Times New Roman" pitchFamily="18" charset="0"/>
                <a:ea typeface="楷体" pitchFamily="49" charset="-122"/>
              </a:rPr>
              <a:t>例如，设有</a:t>
            </a:r>
            <a:r>
              <a:rPr kumimoji="1" lang="en-US" altLang="zh-CN" sz="2000">
                <a:solidFill>
                  <a:srgbClr val="333300"/>
                </a:solidFill>
                <a:latin typeface="Times New Roman" pitchFamily="18" charset="0"/>
                <a:ea typeface="楷体" pitchFamily="49" charset="-122"/>
              </a:rPr>
              <a:t>N</a:t>
            </a:r>
            <a:r>
              <a:rPr kumimoji="1" lang="zh-CN" altLang="en-US" sz="2000">
                <a:solidFill>
                  <a:srgbClr val="333300"/>
                </a:solidFill>
                <a:latin typeface="Times New Roman" pitchFamily="18" charset="0"/>
                <a:ea typeface="楷体" pitchFamily="49" charset="-122"/>
              </a:rPr>
              <a:t>个质点</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例如核子</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，在远程力</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核力</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作用下的运动，这是一个</a:t>
            </a:r>
            <a:r>
              <a:rPr kumimoji="1" lang="en-US" altLang="zh-CN" sz="2000">
                <a:solidFill>
                  <a:srgbClr val="333300"/>
                </a:solidFill>
                <a:latin typeface="Times New Roman" pitchFamily="18" charset="0"/>
                <a:ea typeface="楷体" pitchFamily="49" charset="-122"/>
              </a:rPr>
              <a:t>N</a:t>
            </a:r>
            <a:r>
              <a:rPr kumimoji="1" lang="zh-CN" altLang="en-US" sz="2000">
                <a:solidFill>
                  <a:srgbClr val="333300"/>
                </a:solidFill>
                <a:latin typeface="Times New Roman" pitchFamily="18" charset="0"/>
                <a:ea typeface="楷体" pitchFamily="49" charset="-122"/>
              </a:rPr>
              <a:t>体问题，当</a:t>
            </a:r>
            <a:r>
              <a:rPr kumimoji="1" lang="en-US" altLang="zh-CN" sz="2000">
                <a:solidFill>
                  <a:srgbClr val="333300"/>
                </a:solidFill>
                <a:latin typeface="Times New Roman" pitchFamily="18" charset="0"/>
                <a:ea typeface="楷体" pitchFamily="49" charset="-122"/>
              </a:rPr>
              <a:t>N≥3</a:t>
            </a:r>
            <a:r>
              <a:rPr kumimoji="1" lang="zh-CN" altLang="en-US" sz="2000">
                <a:solidFill>
                  <a:srgbClr val="333300"/>
                </a:solidFill>
                <a:latin typeface="Times New Roman" pitchFamily="18" charset="0"/>
                <a:ea typeface="楷体" pitchFamily="49" charset="-122"/>
              </a:rPr>
              <a:t>时没有解析解，其困难在于对每一个质点，所有其它的质点对它都有作用。</a:t>
            </a:r>
            <a:r>
              <a:rPr kumimoji="1" lang="en-US" altLang="zh-CN" sz="2000">
                <a:solidFill>
                  <a:srgbClr val="333300"/>
                </a:solidFill>
                <a:latin typeface="Times New Roman" pitchFamily="18" charset="0"/>
                <a:ea typeface="楷体" pitchFamily="49" charset="-122"/>
              </a:rPr>
              <a:t>N</a:t>
            </a:r>
            <a:r>
              <a:rPr kumimoji="1" lang="zh-CN" altLang="en-US" sz="2000">
                <a:solidFill>
                  <a:srgbClr val="333300"/>
                </a:solidFill>
                <a:latin typeface="Times New Roman" pitchFamily="18" charset="0"/>
                <a:ea typeface="楷体" pitchFamily="49" charset="-122"/>
              </a:rPr>
              <a:t>个质点共有</a:t>
            </a:r>
            <a:r>
              <a:rPr kumimoji="1" lang="en-US" altLang="zh-CN" sz="2000">
                <a:solidFill>
                  <a:srgbClr val="333300"/>
                </a:solidFill>
                <a:latin typeface="Times New Roman" pitchFamily="18" charset="0"/>
                <a:ea typeface="楷体" pitchFamily="49" charset="-122"/>
              </a:rPr>
              <a:t>(N</a:t>
            </a:r>
            <a:r>
              <a:rPr kumimoji="1" lang="zh-CN" altLang="en-US" sz="2000">
                <a:solidFill>
                  <a:srgbClr val="333300"/>
                </a:solidFill>
                <a:latin typeface="Times New Roman" pitchFamily="18" charset="0"/>
                <a:ea typeface="楷体" pitchFamily="49" charset="-122"/>
              </a:rPr>
              <a:t>－</a:t>
            </a:r>
            <a:r>
              <a:rPr kumimoji="1" lang="en-US" altLang="zh-CN" sz="2000">
                <a:solidFill>
                  <a:srgbClr val="333300"/>
                </a:solidFill>
                <a:latin typeface="Times New Roman" pitchFamily="18" charset="0"/>
                <a:ea typeface="楷体" pitchFamily="49" charset="-122"/>
              </a:rPr>
              <a:t>1)</a:t>
            </a:r>
            <a:r>
              <a:rPr kumimoji="1" lang="zh-CN" altLang="en-US" sz="2000">
                <a:solidFill>
                  <a:srgbClr val="333300"/>
                </a:solidFill>
                <a:latin typeface="Times New Roman" pitchFamily="18" charset="0"/>
                <a:ea typeface="楷体" pitchFamily="49" charset="-122"/>
              </a:rPr>
              <a:t>个相互作用，即使用每秒上亿次的计算机，要计算象银河系</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约有</a:t>
            </a:r>
            <a:r>
              <a:rPr kumimoji="1" lang="en-US" altLang="zh-CN" sz="2000">
                <a:solidFill>
                  <a:srgbClr val="333300"/>
                </a:solidFill>
                <a:latin typeface="Times New Roman" pitchFamily="18" charset="0"/>
                <a:ea typeface="楷体" pitchFamily="49" charset="-122"/>
              </a:rPr>
              <a:t>10</a:t>
            </a:r>
            <a:r>
              <a:rPr kumimoji="1" lang="en-US" altLang="zh-CN" sz="2000" baseline="30000">
                <a:solidFill>
                  <a:srgbClr val="333300"/>
                </a:solidFill>
                <a:latin typeface="Times New Roman" pitchFamily="18" charset="0"/>
                <a:ea typeface="楷体" pitchFamily="49" charset="-122"/>
              </a:rPr>
              <a:t>19</a:t>
            </a:r>
            <a:r>
              <a:rPr kumimoji="1" lang="zh-CN" altLang="en-US" sz="2000">
                <a:solidFill>
                  <a:srgbClr val="333300"/>
                </a:solidFill>
                <a:latin typeface="Times New Roman" pitchFamily="18" charset="0"/>
                <a:ea typeface="楷体" pitchFamily="49" charset="-122"/>
              </a:rPr>
              <a:t>颗星星</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的问题，仍然是不可能的，所以，这种模型还得继续简化。 </a:t>
            </a:r>
          </a:p>
        </p:txBody>
      </p:sp>
      <p:sp>
        <p:nvSpPr>
          <p:cNvPr id="77829"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7830" name="矩形 9"/>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7831" name="矩形 10"/>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8" name="灯片编号占位符 7"/>
          <p:cNvSpPr>
            <a:spLocks noGrp="1"/>
          </p:cNvSpPr>
          <p:nvPr>
            <p:ph type="sldNum" sz="quarter" idx="12"/>
          </p:nvPr>
        </p:nvSpPr>
        <p:spPr/>
        <p:txBody>
          <a:bodyPr/>
          <a:lstStyle/>
          <a:p>
            <a:pPr>
              <a:defRPr/>
            </a:pPr>
            <a:fld id="{DB97851D-2E83-43C5-A225-5C85A1A90B3C}" type="slidenum">
              <a:rPr lang="zh-CN" altLang="zh-CN" smtClean="0">
                <a:solidFill>
                  <a:schemeClr val="bg1">
                    <a:lumMod val="50000"/>
                  </a:schemeClr>
                </a:solidFill>
              </a:rPr>
              <a:pPr>
                <a:defRPr/>
              </a:pPr>
              <a:t>38</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539750" y="2070100"/>
            <a:ext cx="7920038" cy="3692525"/>
          </a:xfrm>
          <a:prstGeom prst="rect">
            <a:avLst/>
          </a:prstGeom>
          <a:noFill/>
          <a:ln w="9525">
            <a:noFill/>
            <a:miter lim="800000"/>
            <a:headEnd/>
            <a:tailEnd/>
          </a:ln>
        </p:spPr>
        <p:txBody>
          <a:bodyPr>
            <a:spAutoFit/>
          </a:bodyPr>
          <a:lstStyle/>
          <a:p>
            <a:pPr algn="just"/>
            <a:r>
              <a:rPr kumimoji="1" lang="zh-CN" altLang="en-US" b="1" dirty="0">
                <a:solidFill>
                  <a:srgbClr val="333300"/>
                </a:solidFill>
                <a:latin typeface="Times New Roman" pitchFamily="18" charset="0"/>
                <a:ea typeface="楷体" pitchFamily="49" charset="-122"/>
              </a:rPr>
              <a:t>连续模型</a:t>
            </a:r>
          </a:p>
          <a:p>
            <a:pPr algn="just"/>
            <a:r>
              <a:rPr lang="zh-CN" altLang="en-US" dirty="0">
                <a:solidFill>
                  <a:srgbClr val="333300"/>
                </a:solidFill>
                <a:latin typeface="Times New Roman" pitchFamily="18" charset="0"/>
                <a:ea typeface="楷体" pitchFamily="49" charset="-122"/>
              </a:rPr>
              <a:t>连续模型是用场的概念去描述物体的几何点，不必去区分构成该物体的各粒子间的差异。用场来确定任一质点受到其它外来因素对它作用的总和，而不在具体区分是哪个质点对它的作用。</a:t>
            </a:r>
          </a:p>
          <a:p>
            <a:endParaRPr lang="en-US" altLang="zh-CN" dirty="0">
              <a:solidFill>
                <a:srgbClr val="333300"/>
              </a:solidFill>
              <a:latin typeface="Times New Roman" pitchFamily="18" charset="0"/>
              <a:ea typeface="楷体" pitchFamily="49" charset="-122"/>
            </a:endParaRPr>
          </a:p>
          <a:p>
            <a:r>
              <a:rPr lang="zh-CN" altLang="en-US" dirty="0">
                <a:solidFill>
                  <a:srgbClr val="333300"/>
                </a:solidFill>
                <a:latin typeface="Times New Roman" pitchFamily="18" charset="0"/>
                <a:ea typeface="楷体" pitchFamily="49" charset="-122"/>
              </a:rPr>
              <a:t>如对原子核反应的描述。</a:t>
            </a:r>
            <a:r>
              <a:rPr kumimoji="1" lang="zh-CN" altLang="en-US" dirty="0">
                <a:solidFill>
                  <a:srgbClr val="333300"/>
                </a:solidFill>
                <a:latin typeface="Times New Roman" pitchFamily="18" charset="0"/>
                <a:ea typeface="楷体" pitchFamily="49" charset="-122"/>
              </a:rPr>
              <a:t>平均场：</a:t>
            </a:r>
            <a:r>
              <a:rPr kumimoji="1" lang="en-US" altLang="zh-CN" dirty="0">
                <a:solidFill>
                  <a:srgbClr val="333300"/>
                </a:solidFill>
                <a:latin typeface="Times New Roman" pitchFamily="18" charset="0"/>
                <a:ea typeface="楷体" pitchFamily="49" charset="-122"/>
              </a:rPr>
              <a:t>H=T+V</a:t>
            </a:r>
            <a:r>
              <a:rPr kumimoji="1" lang="zh-CN" altLang="en-US" dirty="0">
                <a:solidFill>
                  <a:srgbClr val="333300"/>
                </a:solidFill>
                <a:latin typeface="Times New Roman" pitchFamily="18" charset="0"/>
                <a:ea typeface="楷体" pitchFamily="49" charset="-122"/>
              </a:rPr>
              <a:t>　</a:t>
            </a:r>
          </a:p>
          <a:p>
            <a:r>
              <a:rPr kumimoji="1" lang="zh-CN" altLang="en-US" dirty="0">
                <a:solidFill>
                  <a:srgbClr val="333300"/>
                </a:solidFill>
                <a:latin typeface="Times New Roman" pitchFamily="18" charset="0"/>
                <a:ea typeface="楷体" pitchFamily="49" charset="-122"/>
              </a:rPr>
              <a:t>运动方程：</a:t>
            </a:r>
            <a:r>
              <a:rPr kumimoji="1" lang="en-US" altLang="zh-CN" dirty="0">
                <a:solidFill>
                  <a:srgbClr val="333300"/>
                </a:solidFill>
                <a:latin typeface="Times New Roman" pitchFamily="18" charset="0"/>
                <a:ea typeface="楷体" pitchFamily="49" charset="-122"/>
              </a:rPr>
              <a:t>p'= -∂H/ ∂r; r'= </a:t>
            </a:r>
            <a:r>
              <a:rPr kumimoji="1" lang="en-US" altLang="zh-CN" dirty="0" smtClean="0">
                <a:solidFill>
                  <a:srgbClr val="333300"/>
                </a:solidFill>
                <a:latin typeface="Times New Roman" pitchFamily="18" charset="0"/>
                <a:ea typeface="楷体" pitchFamily="49" charset="-122"/>
              </a:rPr>
              <a:t>∂</a:t>
            </a:r>
            <a:r>
              <a:rPr kumimoji="1" lang="en-US" altLang="zh-CN" dirty="0">
                <a:solidFill>
                  <a:srgbClr val="333300"/>
                </a:solidFill>
                <a:latin typeface="Times New Roman" pitchFamily="18" charset="0"/>
                <a:ea typeface="楷体" pitchFamily="49" charset="-122"/>
              </a:rPr>
              <a:t>H/ ∂p</a:t>
            </a:r>
            <a:r>
              <a:rPr kumimoji="1" lang="zh-CN" altLang="en-US" dirty="0">
                <a:solidFill>
                  <a:srgbClr val="333300"/>
                </a:solidFill>
                <a:latin typeface="Times New Roman" pitchFamily="18" charset="0"/>
                <a:ea typeface="楷体" pitchFamily="49" charset="-122"/>
              </a:rPr>
              <a:t>　</a:t>
            </a:r>
            <a:endParaRPr kumimoji="1" lang="en-US" altLang="zh-CN" dirty="0">
              <a:solidFill>
                <a:srgbClr val="333300"/>
              </a:solidFill>
              <a:latin typeface="Times New Roman" pitchFamily="18" charset="0"/>
              <a:ea typeface="楷体" pitchFamily="49" charset="-122"/>
            </a:endParaRPr>
          </a:p>
          <a:p>
            <a:endParaRPr lang="en-US" altLang="zh-CN" dirty="0">
              <a:solidFill>
                <a:srgbClr val="333300"/>
              </a:solidFill>
              <a:latin typeface="Times New Roman" pitchFamily="18" charset="0"/>
              <a:ea typeface="楷体" pitchFamily="49" charset="-122"/>
            </a:endParaRPr>
          </a:p>
          <a:p>
            <a:endParaRPr lang="en-US" altLang="zh-CN" dirty="0">
              <a:solidFill>
                <a:srgbClr val="333300"/>
              </a:solidFill>
              <a:latin typeface="Times New Roman" pitchFamily="18" charset="0"/>
              <a:ea typeface="楷体" pitchFamily="49" charset="-122"/>
            </a:endParaRPr>
          </a:p>
          <a:p>
            <a:r>
              <a:rPr lang="zh-CN" altLang="en-US" dirty="0">
                <a:solidFill>
                  <a:srgbClr val="333300"/>
                </a:solidFill>
                <a:latin typeface="Times New Roman" pitchFamily="18" charset="0"/>
                <a:ea typeface="楷体" pitchFamily="49" charset="-122"/>
              </a:rPr>
              <a:t>大多数物理过程是个复杂的过程，这给求解带来很大困难，实际数值计算时，不得不再作这样或那样的近似处理。所以计算物理的主要方法之一就是在简化物理模型的基础上，对各式各样的微分方程</a:t>
            </a:r>
            <a:r>
              <a:rPr lang="en-US" altLang="zh-CN" dirty="0">
                <a:solidFill>
                  <a:srgbClr val="333300"/>
                </a:solidFill>
                <a:latin typeface="Times New Roman" pitchFamily="18" charset="0"/>
                <a:ea typeface="楷体" pitchFamily="49" charset="-122"/>
              </a:rPr>
              <a:t>(</a:t>
            </a:r>
            <a:r>
              <a:rPr lang="zh-CN" altLang="en-US" dirty="0">
                <a:solidFill>
                  <a:srgbClr val="333300"/>
                </a:solidFill>
                <a:latin typeface="Times New Roman" pitchFamily="18" charset="0"/>
                <a:ea typeface="楷体" pitchFamily="49" charset="-122"/>
              </a:rPr>
              <a:t>或微分积分方程等</a:t>
            </a:r>
            <a:r>
              <a:rPr lang="en-US" altLang="zh-CN" dirty="0">
                <a:solidFill>
                  <a:srgbClr val="333300"/>
                </a:solidFill>
                <a:latin typeface="Times New Roman" pitchFamily="18" charset="0"/>
                <a:ea typeface="楷体" pitchFamily="49" charset="-122"/>
              </a:rPr>
              <a:t>)</a:t>
            </a:r>
            <a:r>
              <a:rPr lang="zh-CN" altLang="en-US" dirty="0">
                <a:solidFill>
                  <a:srgbClr val="333300"/>
                </a:solidFill>
                <a:latin typeface="Times New Roman" pitchFamily="18" charset="0"/>
                <a:ea typeface="楷体" pitchFamily="49" charset="-122"/>
              </a:rPr>
              <a:t>进行数值求解。</a:t>
            </a:r>
          </a:p>
        </p:txBody>
      </p:sp>
      <p:sp>
        <p:nvSpPr>
          <p:cNvPr id="7885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8852" name="矩形 8"/>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8853" name="矩形 9"/>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6" name="灯片编号占位符 5"/>
          <p:cNvSpPr>
            <a:spLocks noGrp="1"/>
          </p:cNvSpPr>
          <p:nvPr>
            <p:ph type="sldNum" sz="quarter" idx="12"/>
          </p:nvPr>
        </p:nvSpPr>
        <p:spPr/>
        <p:txBody>
          <a:bodyPr/>
          <a:lstStyle/>
          <a:p>
            <a:pPr>
              <a:defRPr/>
            </a:pPr>
            <a:fld id="{4345CF22-74FE-4821-9E3A-30EF0CADD911}" type="slidenum">
              <a:rPr lang="zh-CN" altLang="zh-CN"/>
              <a:pPr>
                <a:defRPr/>
              </a:pPr>
              <a:t>39</a:t>
            </a:fld>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38200" y="609600"/>
            <a:ext cx="3657600" cy="762000"/>
          </a:xfrm>
        </p:spPr>
        <p:txBody>
          <a:bodyPr/>
          <a:lstStyle/>
          <a:p>
            <a:r>
              <a:rPr lang="zh-CN" altLang="en-US" smtClean="0">
                <a:solidFill>
                  <a:srgbClr val="333300"/>
                </a:solidFill>
                <a:latin typeface="楷体" pitchFamily="49" charset="-122"/>
                <a:ea typeface="楷体" pitchFamily="49" charset="-122"/>
              </a:rPr>
              <a:t>第一章 引言</a:t>
            </a:r>
          </a:p>
        </p:txBody>
      </p:sp>
      <p:sp>
        <p:nvSpPr>
          <p:cNvPr id="47107" name="Line 5"/>
          <p:cNvSpPr>
            <a:spLocks noChangeShapeType="1"/>
          </p:cNvSpPr>
          <p:nvPr/>
        </p:nvSpPr>
        <p:spPr bwMode="auto">
          <a:xfrm>
            <a:off x="0" y="1371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7108" name="Text Box 8"/>
          <p:cNvSpPr txBox="1">
            <a:spLocks noChangeArrowheads="1"/>
          </p:cNvSpPr>
          <p:nvPr/>
        </p:nvSpPr>
        <p:spPr bwMode="auto">
          <a:xfrm>
            <a:off x="1828800" y="2146300"/>
            <a:ext cx="5041900" cy="3111500"/>
          </a:xfrm>
          <a:prstGeom prst="rect">
            <a:avLst/>
          </a:prstGeom>
          <a:noFill/>
          <a:ln w="63500">
            <a:noFill/>
            <a:miter lim="800000"/>
            <a:headEnd/>
            <a:tailEnd type="none" w="lg" len="lg"/>
          </a:ln>
        </p:spPr>
        <p:txBody>
          <a:bodyPr lIns="90000" tIns="46800" rIns="90000" bIns="46800">
            <a:spAutoFit/>
          </a:bodyPr>
          <a:lstStyle/>
          <a:p>
            <a:pPr>
              <a:lnSpc>
                <a:spcPct val="140000"/>
              </a:lnSpc>
              <a:buClr>
                <a:srgbClr val="FF3300"/>
              </a:buClr>
              <a:buFont typeface="Wingdings" pitchFamily="2" charset="2"/>
              <a:buBlip>
                <a:blip r:embed="rId3"/>
              </a:buBlip>
            </a:pPr>
            <a:r>
              <a:rPr lang="en-US" altLang="zh-CN" sz="2800">
                <a:solidFill>
                  <a:schemeClr val="bg2"/>
                </a:solidFill>
              </a:rPr>
              <a:t> </a:t>
            </a:r>
            <a:r>
              <a:rPr lang="en-US" altLang="zh-CN" sz="2800">
                <a:solidFill>
                  <a:srgbClr val="333300"/>
                </a:solidFill>
                <a:latin typeface="Times New Roman" pitchFamily="18" charset="0"/>
                <a:ea typeface="楷体" pitchFamily="49" charset="-122"/>
              </a:rPr>
              <a:t>1.1 </a:t>
            </a:r>
            <a:r>
              <a:rPr lang="zh-CN" altLang="en-US" sz="2800">
                <a:solidFill>
                  <a:srgbClr val="333300"/>
                </a:solidFill>
                <a:latin typeface="Times New Roman" pitchFamily="18" charset="0"/>
                <a:ea typeface="楷体" pitchFamily="49" charset="-122"/>
              </a:rPr>
              <a:t>计算物理学概念</a:t>
            </a:r>
            <a:endParaRPr lang="en-US" altLang="zh-CN" sz="2800">
              <a:solidFill>
                <a:srgbClr val="333300"/>
              </a:solidFill>
              <a:latin typeface="Times New Roman" pitchFamily="18" charset="0"/>
              <a:ea typeface="楷体" pitchFamily="49" charset="-122"/>
            </a:endParaRPr>
          </a:p>
          <a:p>
            <a:pPr>
              <a:lnSpc>
                <a:spcPct val="140000"/>
              </a:lnSpc>
              <a:buClr>
                <a:srgbClr val="FF3300"/>
              </a:buClr>
              <a:buFont typeface="Wingdings" pitchFamily="2" charset="2"/>
              <a:buBlip>
                <a:blip r:embed="rId3"/>
              </a:buBlip>
            </a:pPr>
            <a:r>
              <a:rPr lang="en-US" altLang="zh-CN" sz="2800">
                <a:solidFill>
                  <a:srgbClr val="333300"/>
                </a:solidFill>
                <a:latin typeface="Times New Roman" pitchFamily="18" charset="0"/>
                <a:ea typeface="楷体" pitchFamily="49" charset="-122"/>
              </a:rPr>
              <a:t> 1.2 </a:t>
            </a:r>
            <a:r>
              <a:rPr lang="zh-CN" altLang="en-US" sz="2800">
                <a:solidFill>
                  <a:srgbClr val="333300"/>
                </a:solidFill>
                <a:latin typeface="Times New Roman" pitchFamily="18" charset="0"/>
                <a:ea typeface="楷体" pitchFamily="49" charset="-122"/>
              </a:rPr>
              <a:t>计算物理学起源与发展</a:t>
            </a:r>
            <a:endParaRPr lang="en-US" altLang="zh-CN" sz="2800">
              <a:solidFill>
                <a:srgbClr val="333300"/>
              </a:solidFill>
              <a:latin typeface="Times New Roman" pitchFamily="18" charset="0"/>
              <a:ea typeface="楷体" pitchFamily="49" charset="-122"/>
            </a:endParaRPr>
          </a:p>
          <a:p>
            <a:pPr>
              <a:lnSpc>
                <a:spcPct val="140000"/>
              </a:lnSpc>
              <a:buClr>
                <a:srgbClr val="FF3300"/>
              </a:buClr>
              <a:buFont typeface="Wingdings" pitchFamily="2" charset="2"/>
              <a:buBlip>
                <a:blip r:embed="rId3"/>
              </a:buBlip>
            </a:pPr>
            <a:r>
              <a:rPr lang="en-US" altLang="zh-CN" sz="2800">
                <a:solidFill>
                  <a:srgbClr val="333300"/>
                </a:solidFill>
                <a:latin typeface="Times New Roman" pitchFamily="18" charset="0"/>
                <a:ea typeface="楷体" pitchFamily="49" charset="-122"/>
              </a:rPr>
              <a:t> 1.3 </a:t>
            </a:r>
            <a:r>
              <a:rPr lang="zh-CN" altLang="en-US" sz="2800">
                <a:solidFill>
                  <a:srgbClr val="333300"/>
                </a:solidFill>
                <a:latin typeface="Times New Roman" pitchFamily="18" charset="0"/>
                <a:ea typeface="楷体" pitchFamily="49" charset="-122"/>
              </a:rPr>
              <a:t>计算物理学重要性</a:t>
            </a:r>
            <a:endParaRPr lang="en-US" altLang="zh-CN" sz="2800">
              <a:solidFill>
                <a:srgbClr val="333300"/>
              </a:solidFill>
              <a:latin typeface="Times New Roman" pitchFamily="18" charset="0"/>
              <a:ea typeface="楷体" pitchFamily="49" charset="-122"/>
            </a:endParaRPr>
          </a:p>
          <a:p>
            <a:pPr>
              <a:lnSpc>
                <a:spcPct val="140000"/>
              </a:lnSpc>
              <a:buClr>
                <a:srgbClr val="FF3300"/>
              </a:buClr>
              <a:buFont typeface="Wingdings" pitchFamily="2" charset="2"/>
              <a:buBlip>
                <a:blip r:embed="rId3"/>
              </a:buBlip>
            </a:pPr>
            <a:r>
              <a:rPr lang="en-US" altLang="zh-CN" sz="2800">
                <a:solidFill>
                  <a:srgbClr val="333300"/>
                </a:solidFill>
                <a:latin typeface="Times New Roman" pitchFamily="18" charset="0"/>
                <a:ea typeface="楷体" pitchFamily="49" charset="-122"/>
              </a:rPr>
              <a:t> 1.4 </a:t>
            </a:r>
            <a:r>
              <a:rPr lang="zh-CN" altLang="en-US" sz="2800">
                <a:solidFill>
                  <a:srgbClr val="333300"/>
                </a:solidFill>
                <a:latin typeface="Times New Roman" pitchFamily="18" charset="0"/>
                <a:ea typeface="楷体" pitchFamily="49" charset="-122"/>
              </a:rPr>
              <a:t>计算物理学工作流程</a:t>
            </a:r>
            <a:endParaRPr lang="en-US" altLang="zh-CN" sz="2800">
              <a:solidFill>
                <a:srgbClr val="333300"/>
              </a:solidFill>
              <a:latin typeface="Times New Roman" pitchFamily="18" charset="0"/>
              <a:ea typeface="楷体" pitchFamily="49" charset="-122"/>
            </a:endParaRPr>
          </a:p>
          <a:p>
            <a:pPr>
              <a:lnSpc>
                <a:spcPct val="140000"/>
              </a:lnSpc>
              <a:buClr>
                <a:srgbClr val="FF3300"/>
              </a:buClr>
              <a:buFont typeface="Wingdings" pitchFamily="2" charset="2"/>
              <a:buBlip>
                <a:blip r:embed="rId3"/>
              </a:buBlip>
            </a:pPr>
            <a:r>
              <a:rPr lang="en-US" altLang="zh-CN" sz="2800">
                <a:solidFill>
                  <a:srgbClr val="333300"/>
                </a:solidFill>
                <a:latin typeface="Times New Roman" pitchFamily="18" charset="0"/>
                <a:ea typeface="楷体" pitchFamily="49" charset="-122"/>
              </a:rPr>
              <a:t> 1.5 </a:t>
            </a:r>
            <a:r>
              <a:rPr lang="zh-CN" altLang="en-US" sz="2800">
                <a:solidFill>
                  <a:srgbClr val="333300"/>
                </a:solidFill>
                <a:latin typeface="Times New Roman" pitchFamily="18" charset="0"/>
                <a:ea typeface="楷体" pitchFamily="49" charset="-122"/>
              </a:rPr>
              <a:t>计算物理学研究方法</a:t>
            </a:r>
            <a:endParaRPr lang="en-US" altLang="zh-CN" sz="2800">
              <a:solidFill>
                <a:srgbClr val="333300"/>
              </a:solidFill>
              <a:latin typeface="Times New Roman" pitchFamily="18" charset="0"/>
              <a:ea typeface="楷体" pitchFamily="49" charset="-122"/>
            </a:endParaRPr>
          </a:p>
        </p:txBody>
      </p:sp>
      <p:sp>
        <p:nvSpPr>
          <p:cNvPr id="5" name="灯片编号占位符 4"/>
          <p:cNvSpPr>
            <a:spLocks noGrp="1"/>
          </p:cNvSpPr>
          <p:nvPr>
            <p:ph type="sldNum" sz="quarter" idx="12"/>
          </p:nvPr>
        </p:nvSpPr>
        <p:spPr/>
        <p:txBody>
          <a:bodyPr/>
          <a:lstStyle/>
          <a:p>
            <a:pPr>
              <a:defRPr/>
            </a:pPr>
            <a:fld id="{3110BF47-EBA4-44C6-8679-28AD00A6F4A4}" type="slidenum">
              <a:rPr lang="zh-CN" altLang="zh-CN"/>
              <a:pPr>
                <a:defRPr/>
              </a:pPr>
              <a:t>4</a:t>
            </a:fld>
            <a:endParaRPr lang="zh-CN"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68313" y="1828800"/>
            <a:ext cx="8382000" cy="4400550"/>
          </a:xfrm>
          <a:prstGeom prst="rect">
            <a:avLst/>
          </a:prstGeom>
          <a:noFill/>
          <a:ln w="9525">
            <a:noFill/>
            <a:miter lim="800000"/>
            <a:headEnd/>
            <a:tailEnd/>
          </a:ln>
        </p:spPr>
        <p:txBody>
          <a:bodyPr>
            <a:spAutoFit/>
          </a:bodyPr>
          <a:lstStyle/>
          <a:p>
            <a:pPr algn="just" eaLnBrk="0" hangingPunct="0"/>
            <a:r>
              <a:rPr kumimoji="1" lang="zh-CN" altLang="en-US" sz="2000">
                <a:solidFill>
                  <a:srgbClr val="333300"/>
                </a:solidFill>
                <a:latin typeface="Times New Roman" pitchFamily="18" charset="0"/>
                <a:ea typeface="楷体" pitchFamily="49" charset="-122"/>
              </a:rPr>
              <a:t>下面列举两个国防科学技术的例子，具体说明物理模型的建立。</a:t>
            </a:r>
          </a:p>
          <a:p>
            <a:pPr algn="just" eaLnBrk="0" hangingPunct="0"/>
            <a:endParaRPr lang="en-US" altLang="zh-CN" sz="2000">
              <a:solidFill>
                <a:srgbClr val="333300"/>
              </a:solidFill>
              <a:latin typeface="Times New Roman" pitchFamily="18" charset="0"/>
              <a:ea typeface="楷体" pitchFamily="49" charset="-122"/>
            </a:endParaRPr>
          </a:p>
          <a:p>
            <a:pPr algn="just" eaLnBrk="0" hangingPunct="0"/>
            <a:r>
              <a:rPr lang="zh-CN" altLang="en-US" sz="2000">
                <a:solidFill>
                  <a:srgbClr val="333300"/>
                </a:solidFill>
                <a:latin typeface="Times New Roman" pitchFamily="18" charset="0"/>
                <a:ea typeface="楷体" pitchFamily="49" charset="-122"/>
              </a:rPr>
              <a:t>例</a:t>
            </a:r>
            <a:r>
              <a:rPr lang="en-US" altLang="zh-CN" sz="2000">
                <a:solidFill>
                  <a:srgbClr val="333300"/>
                </a:solidFill>
                <a:latin typeface="Times New Roman" pitchFamily="18" charset="0"/>
                <a:ea typeface="楷体" pitchFamily="49" charset="-122"/>
              </a:rPr>
              <a:t>1</a:t>
            </a:r>
            <a:r>
              <a:rPr lang="zh-CN" altLang="en-US" sz="2000">
                <a:solidFill>
                  <a:srgbClr val="333300"/>
                </a:solidFill>
                <a:latin typeface="Times New Roman" pitchFamily="18" charset="0"/>
                <a:ea typeface="楷体" pitchFamily="49" charset="-122"/>
              </a:rPr>
              <a:t>：假设一颗核弹在空中爆炸，求离爆点某一距离上的地下掩蔽室的破坏情况。</a:t>
            </a:r>
            <a:endParaRPr lang="en-US" altLang="zh-CN" sz="2000">
              <a:solidFill>
                <a:srgbClr val="333300"/>
              </a:solidFill>
              <a:latin typeface="Times New Roman" pitchFamily="18" charset="0"/>
              <a:ea typeface="楷体" pitchFamily="49" charset="-122"/>
            </a:endParaRPr>
          </a:p>
          <a:p>
            <a:pPr algn="just" eaLnBrk="0" hangingPunct="0"/>
            <a:endParaRPr lang="zh-CN" altLang="en-US" sz="2000">
              <a:solidFill>
                <a:srgbClr val="333300"/>
              </a:solidFill>
              <a:latin typeface="Times New Roman" pitchFamily="18" charset="0"/>
              <a:ea typeface="楷体" pitchFamily="49" charset="-122"/>
            </a:endParaRPr>
          </a:p>
          <a:p>
            <a:pPr algn="just">
              <a:buClr>
                <a:schemeClr val="folHlink"/>
              </a:buClr>
              <a:buSzPct val="60000"/>
              <a:buFont typeface="Wingdings" pitchFamily="2" charset="2"/>
              <a:buNone/>
            </a:pPr>
            <a:r>
              <a:rPr lang="zh-CN" altLang="en-US" sz="2000">
                <a:solidFill>
                  <a:srgbClr val="333300"/>
                </a:solidFill>
                <a:latin typeface="Times New Roman" pitchFamily="18" charset="0"/>
                <a:ea typeface="楷体" pitchFamily="49" charset="-122"/>
              </a:rPr>
              <a:t>第一，核弹本身的重量和体积与它所释放的巨大能量和作用距离相比，可以忽略不计。因此可以把核爆炸看作是从一个点源上瞬时爆发的－点爆炸。</a:t>
            </a:r>
            <a:endParaRPr lang="en-US" altLang="zh-CN" sz="2000">
              <a:solidFill>
                <a:srgbClr val="333300"/>
              </a:solidFill>
              <a:latin typeface="Times New Roman" pitchFamily="18" charset="0"/>
              <a:ea typeface="楷体" pitchFamily="49" charset="-122"/>
            </a:endParaRPr>
          </a:p>
          <a:p>
            <a:pPr algn="just">
              <a:buClr>
                <a:schemeClr val="folHlink"/>
              </a:buClr>
              <a:buSzPct val="60000"/>
              <a:buFont typeface="Wingdings" pitchFamily="2" charset="2"/>
              <a:buNone/>
            </a:pPr>
            <a:endParaRPr lang="en-US" altLang="zh-CN" sz="2000">
              <a:solidFill>
                <a:srgbClr val="333300"/>
              </a:solidFill>
              <a:latin typeface="Times New Roman" pitchFamily="18" charset="0"/>
              <a:ea typeface="楷体" pitchFamily="49" charset="-122"/>
            </a:endParaRPr>
          </a:p>
          <a:p>
            <a:pPr algn="just">
              <a:buClr>
                <a:schemeClr val="folHlink"/>
              </a:buClr>
              <a:buSzPct val="60000"/>
            </a:pPr>
            <a:r>
              <a:rPr lang="zh-CN" altLang="en-US" sz="2000">
                <a:solidFill>
                  <a:srgbClr val="333300"/>
                </a:solidFill>
                <a:latin typeface="Times New Roman" pitchFamily="18" charset="0"/>
                <a:ea typeface="楷体" pitchFamily="49" charset="-122"/>
              </a:rPr>
              <a:t>第二，核爆炸所产生的冲击波是通过大气传播的。在真实大气中，有气温、气压、密度、温度、风云等多方面因素的影响，我们可先对这些因素一概不予考虑，把大气看作是均匀的理想气体，用理想气体的物态方程描述其性质。这样构成的模型，称之为“理想点爆”模型。在这种模型下，爆炸冲击波的传播规律可用一维球对称流体动力学方程组和理想气体物态方程求解。</a:t>
            </a:r>
          </a:p>
        </p:txBody>
      </p:sp>
      <p:sp>
        <p:nvSpPr>
          <p:cNvPr id="7987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9876"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9877"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6" name="灯片编号占位符 5"/>
          <p:cNvSpPr>
            <a:spLocks noGrp="1"/>
          </p:cNvSpPr>
          <p:nvPr>
            <p:ph type="sldNum" sz="quarter" idx="12"/>
          </p:nvPr>
        </p:nvSpPr>
        <p:spPr/>
        <p:txBody>
          <a:bodyPr/>
          <a:lstStyle/>
          <a:p>
            <a:pPr>
              <a:defRPr/>
            </a:pPr>
            <a:fld id="{FF7347FD-A4D2-4B45-9423-DD8FC1B436FF}" type="slidenum">
              <a:rPr lang="zh-CN" altLang="zh-CN"/>
              <a:pPr>
                <a:defRPr/>
              </a:pPr>
              <a:t>40</a:t>
            </a:fld>
            <a:endParaRPr lang="zh-CN"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519113" y="1849438"/>
            <a:ext cx="8243887" cy="4094162"/>
          </a:xfrm>
          <a:prstGeom prst="rect">
            <a:avLst/>
          </a:prstGeom>
          <a:noFill/>
          <a:ln w="9525">
            <a:noFill/>
            <a:miter lim="800000"/>
            <a:headEnd/>
            <a:tailEnd/>
          </a:ln>
        </p:spPr>
        <p:txBody>
          <a:bodyPr>
            <a:spAutoFit/>
          </a:bodyPr>
          <a:lstStyle/>
          <a:p>
            <a:pPr algn="just" eaLnBrk="0" hangingPunct="0"/>
            <a:r>
              <a:rPr lang="zh-CN" altLang="en-US" sz="2000">
                <a:solidFill>
                  <a:srgbClr val="333300"/>
                </a:solidFill>
                <a:latin typeface="Times New Roman" pitchFamily="18" charset="0"/>
                <a:ea typeface="楷体" pitchFamily="49" charset="-122"/>
              </a:rPr>
              <a:t>例</a:t>
            </a:r>
            <a:r>
              <a:rPr lang="en-US" altLang="zh-CN" sz="2000">
                <a:solidFill>
                  <a:srgbClr val="333300"/>
                </a:solidFill>
                <a:latin typeface="Times New Roman" pitchFamily="18" charset="0"/>
                <a:ea typeface="楷体" pitchFamily="49" charset="-122"/>
              </a:rPr>
              <a:t>2</a:t>
            </a:r>
            <a:r>
              <a:rPr lang="zh-CN" altLang="en-US" sz="2000">
                <a:solidFill>
                  <a:srgbClr val="333300"/>
                </a:solidFill>
                <a:latin typeface="Times New Roman" pitchFamily="18" charset="0"/>
                <a:ea typeface="楷体" pitchFamily="49" charset="-122"/>
              </a:rPr>
              <a:t>：假设敌方发来一枚导弹，我们能否在</a:t>
            </a:r>
            <a:r>
              <a:rPr lang="en-US" altLang="zh-CN" sz="2000">
                <a:solidFill>
                  <a:srgbClr val="333300"/>
                </a:solidFill>
                <a:latin typeface="Times New Roman" pitchFamily="18" charset="0"/>
                <a:ea typeface="楷体" pitchFamily="49" charset="-122"/>
              </a:rPr>
              <a:t>100km</a:t>
            </a:r>
            <a:r>
              <a:rPr lang="zh-CN" altLang="en-US" sz="2000">
                <a:solidFill>
                  <a:srgbClr val="333300"/>
                </a:solidFill>
                <a:latin typeface="Times New Roman" pitchFamily="18" charset="0"/>
                <a:ea typeface="楷体" pitchFamily="49" charset="-122"/>
              </a:rPr>
              <a:t>以上的高空爆炸一颗百万吨级的氢弹将它拦截烧毁。</a:t>
            </a:r>
            <a:endParaRPr lang="en-US" altLang="zh-CN" sz="2000">
              <a:solidFill>
                <a:srgbClr val="333300"/>
              </a:solidFill>
              <a:latin typeface="Times New Roman" pitchFamily="18" charset="0"/>
              <a:ea typeface="楷体" pitchFamily="49" charset="-122"/>
            </a:endParaRPr>
          </a:p>
          <a:p>
            <a:pPr algn="just" eaLnBrk="0" hangingPunct="0"/>
            <a:endParaRPr lang="en-US" altLang="zh-CN" sz="2000">
              <a:solidFill>
                <a:srgbClr val="333300"/>
              </a:solidFill>
              <a:latin typeface="Times New Roman" pitchFamily="18" charset="0"/>
              <a:ea typeface="楷体" pitchFamily="49" charset="-122"/>
            </a:endParaRPr>
          </a:p>
          <a:p>
            <a:pPr algn="just" eaLnBrk="0" hangingPunct="0"/>
            <a:r>
              <a:rPr lang="zh-CN" altLang="en-US" sz="2000">
                <a:solidFill>
                  <a:srgbClr val="333300"/>
                </a:solidFill>
                <a:latin typeface="Times New Roman" pitchFamily="18" charset="0"/>
                <a:ea typeface="楷体" pitchFamily="49" charset="-122"/>
              </a:rPr>
              <a:t>已知百万吨级的氢弹在高空爆炸时产生的</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射线占总当量的</a:t>
            </a:r>
            <a:r>
              <a:rPr lang="en-US" altLang="zh-CN" sz="2000">
                <a:solidFill>
                  <a:srgbClr val="333300"/>
                </a:solidFill>
                <a:latin typeface="Times New Roman" pitchFamily="18" charset="0"/>
                <a:ea typeface="楷体" pitchFamily="49" charset="-122"/>
              </a:rPr>
              <a:t>60-70%</a:t>
            </a:r>
            <a:r>
              <a:rPr lang="zh-CN" altLang="en-US" sz="2000">
                <a:solidFill>
                  <a:srgbClr val="333300"/>
                </a:solidFill>
                <a:latin typeface="Times New Roman" pitchFamily="18" charset="0"/>
                <a:ea typeface="楷体" pitchFamily="49" charset="-122"/>
              </a:rPr>
              <a:t>，由于高空大气稀薄，</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射线的平均自由程可达数十到数百公里，而且软</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射线极易被物质吸收。</a:t>
            </a:r>
            <a:endParaRPr lang="en-US" altLang="zh-CN" sz="2000">
              <a:solidFill>
                <a:srgbClr val="333300"/>
              </a:solidFill>
              <a:latin typeface="Times New Roman" pitchFamily="18" charset="0"/>
              <a:ea typeface="楷体" pitchFamily="49" charset="-122"/>
            </a:endParaRPr>
          </a:p>
          <a:p>
            <a:pPr algn="just" eaLnBrk="0" hangingPunct="0"/>
            <a:endParaRPr lang="en-US" altLang="zh-CN" sz="2000">
              <a:solidFill>
                <a:srgbClr val="333300"/>
              </a:solidFill>
              <a:latin typeface="Times New Roman" pitchFamily="18" charset="0"/>
              <a:ea typeface="楷体" pitchFamily="49" charset="-122"/>
            </a:endParaRPr>
          </a:p>
          <a:p>
            <a:pPr algn="just" eaLnBrk="0" hangingPunct="0"/>
            <a:r>
              <a:rPr lang="zh-CN" altLang="en-US" sz="2000">
                <a:solidFill>
                  <a:srgbClr val="333300"/>
                </a:solidFill>
                <a:latin typeface="Times New Roman" pitchFamily="18" charset="0"/>
                <a:ea typeface="楷体" pitchFamily="49" charset="-122"/>
              </a:rPr>
              <a:t>当</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射线到达壳体表面时，能量大量沉积，温度可高达上万度，压力高达数十万大气压，可把表面熔化成流体，同时在壳体中形成热击波，向壳体内部传播。随着压力和温度下降，材料呈现弹塑性特点。当热击波到达自由表面时，反射稀疏波，产生拉力。拉力足够大，可使材料断裂。</a:t>
            </a:r>
          </a:p>
          <a:p>
            <a:pPr algn="just" eaLnBrk="0" hangingPunct="0"/>
            <a:endParaRPr lang="en-US" altLang="zh-CN" sz="2000">
              <a:solidFill>
                <a:srgbClr val="333300"/>
              </a:solidFill>
              <a:latin typeface="Times New Roman" pitchFamily="18" charset="0"/>
              <a:ea typeface="楷体" pitchFamily="49" charset="-122"/>
            </a:endParaRPr>
          </a:p>
          <a:p>
            <a:pPr algn="just" eaLnBrk="0" hangingPunct="0"/>
            <a:r>
              <a:rPr lang="zh-CN" altLang="en-US" sz="2000">
                <a:solidFill>
                  <a:srgbClr val="333300"/>
                </a:solidFill>
                <a:latin typeface="Times New Roman" pitchFamily="18" charset="0"/>
                <a:ea typeface="楷体" pitchFamily="49" charset="-122"/>
              </a:rPr>
              <a:t>按这种设想构成模型，称为“流体</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弹塑性”模型。</a:t>
            </a:r>
          </a:p>
        </p:txBody>
      </p:sp>
      <p:sp>
        <p:nvSpPr>
          <p:cNvPr id="80899"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0900" name="矩形 7"/>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0901" name="矩形 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6" name="灯片编号占位符 5"/>
          <p:cNvSpPr>
            <a:spLocks noGrp="1"/>
          </p:cNvSpPr>
          <p:nvPr>
            <p:ph type="sldNum" sz="quarter" idx="12"/>
          </p:nvPr>
        </p:nvSpPr>
        <p:spPr/>
        <p:txBody>
          <a:bodyPr/>
          <a:lstStyle/>
          <a:p>
            <a:pPr>
              <a:defRPr/>
            </a:pPr>
            <a:fld id="{F1A950D5-E929-453D-846F-D927E787DA09}" type="slidenum">
              <a:rPr lang="zh-CN" altLang="zh-CN" smtClean="0">
                <a:solidFill>
                  <a:schemeClr val="bg1">
                    <a:lumMod val="50000"/>
                  </a:schemeClr>
                </a:solidFill>
              </a:rPr>
              <a:pPr>
                <a:defRPr/>
              </a:pPr>
              <a:t>41</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55650" y="4327525"/>
            <a:ext cx="7489825" cy="396875"/>
          </a:xfrm>
          <a:prstGeom prst="rect">
            <a:avLst/>
          </a:prstGeom>
          <a:noFill/>
          <a:ln w="9525">
            <a:noFill/>
            <a:miter lim="800000"/>
            <a:headEnd/>
            <a:tailEnd/>
          </a:ln>
        </p:spPr>
        <p:txBody>
          <a:bodyPr>
            <a:spAutoFit/>
          </a:bodyPr>
          <a:lstStyle/>
          <a:p>
            <a:pPr eaLnBrk="0" hangingPunct="0">
              <a:spcBef>
                <a:spcPct val="50000"/>
              </a:spcBef>
            </a:pPr>
            <a:r>
              <a:rPr lang="en-US" altLang="zh-CN" sz="2000"/>
              <a:t>       </a:t>
            </a:r>
            <a:endParaRPr lang="en-US" altLang="zh-CN"/>
          </a:p>
        </p:txBody>
      </p:sp>
      <p:sp>
        <p:nvSpPr>
          <p:cNvPr id="135174" name="Rectangle 3"/>
          <p:cNvSpPr>
            <a:spLocks noChangeArrowheads="1"/>
          </p:cNvSpPr>
          <p:nvPr/>
        </p:nvSpPr>
        <p:spPr bwMode="auto">
          <a:xfrm>
            <a:off x="468313" y="1600200"/>
            <a:ext cx="8243887" cy="4708525"/>
          </a:xfrm>
          <a:prstGeom prst="rect">
            <a:avLst/>
          </a:prstGeom>
          <a:noFill/>
          <a:ln w="9525">
            <a:noFill/>
            <a:miter lim="800000"/>
            <a:headEnd/>
            <a:tailEnd/>
          </a:ln>
        </p:spPr>
        <p:txBody>
          <a:bodyPr>
            <a:spAutoFit/>
          </a:bodyPr>
          <a:lstStyle/>
          <a:p>
            <a:pPr eaLnBrk="0" hangingPunct="0">
              <a:spcBef>
                <a:spcPts val="0"/>
              </a:spcBef>
              <a:defRPr/>
            </a:pPr>
            <a:r>
              <a:rPr lang="zh-CN" altLang="en-US" sz="2000" b="1" dirty="0">
                <a:solidFill>
                  <a:srgbClr val="333300"/>
                </a:solidFill>
                <a:latin typeface="Times New Roman" pitchFamily="18" charset="0"/>
                <a:ea typeface="楷体" pitchFamily="49" charset="-122"/>
              </a:rPr>
              <a:t>数学模型的建立</a:t>
            </a:r>
          </a:p>
          <a:p>
            <a:pPr eaLnBrk="0" hangingPunct="0">
              <a:spcBef>
                <a:spcPts val="0"/>
              </a:spcBef>
              <a:defRPr/>
            </a:pPr>
            <a:r>
              <a:rPr lang="zh-CN" altLang="en-US" sz="2000" dirty="0">
                <a:solidFill>
                  <a:srgbClr val="333300"/>
                </a:solidFill>
                <a:latin typeface="Times New Roman" pitchFamily="18" charset="0"/>
                <a:ea typeface="楷体" pitchFamily="49" charset="-122"/>
              </a:rPr>
              <a:t>建立物理模型之后，可根据基本原理</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如三大守恒定律</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列出基本的数学方程组，并结合实际情况给出定解条件</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初值和边值</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。基本方程组和定解条件一起构成了一个物理问题的数学模型。 </a:t>
            </a:r>
            <a:endParaRPr lang="en-US" altLang="zh-CN" sz="2000" dirty="0">
              <a:solidFill>
                <a:srgbClr val="333300"/>
              </a:solidFill>
              <a:latin typeface="Times New Roman" pitchFamily="18" charset="0"/>
              <a:ea typeface="楷体" pitchFamily="49" charset="-122"/>
            </a:endParaRPr>
          </a:p>
          <a:p>
            <a:pPr marL="342900" indent="-342900" eaLnBrk="0" hangingPunct="0">
              <a:spcBef>
                <a:spcPts val="0"/>
              </a:spcBef>
              <a:defRPr/>
            </a:pPr>
            <a:r>
              <a:rPr lang="zh-CN" altLang="en-US" sz="2000" dirty="0">
                <a:solidFill>
                  <a:srgbClr val="FF0000"/>
                </a:solidFill>
                <a:latin typeface="Times New Roman" pitchFamily="18" charset="0"/>
                <a:ea typeface="楷体" pitchFamily="49" charset="-122"/>
              </a:rPr>
              <a:t>数学模型应有以下特点</a:t>
            </a:r>
            <a:endParaRPr lang="en-US" altLang="zh-CN" sz="2000" dirty="0">
              <a:solidFill>
                <a:srgbClr val="FF0000"/>
              </a:solidFill>
              <a:latin typeface="Times New Roman" pitchFamily="18" charset="0"/>
              <a:ea typeface="楷体" pitchFamily="49" charset="-122"/>
            </a:endParaRPr>
          </a:p>
          <a:p>
            <a:pPr eaLnBrk="0" hangingPunct="0">
              <a:spcBef>
                <a:spcPts val="0"/>
              </a:spcBef>
              <a:defRPr/>
            </a:pPr>
            <a:r>
              <a:rPr lang="zh-CN" altLang="en-US" sz="2000" dirty="0">
                <a:solidFill>
                  <a:srgbClr val="333300"/>
                </a:solidFill>
                <a:latin typeface="Times New Roman" pitchFamily="18" charset="0"/>
                <a:ea typeface="楷体" pitchFamily="49" charset="-122"/>
              </a:rPr>
              <a:t>把每个求解的数学问题用计算机所能处理的四则运算和有限形式的公式表示出来；每个数值方法要保证收敛性，还要保持稳定性；数值方法有良好的计算复杂性：即运算次数要少，所需存储量要小。</a:t>
            </a:r>
            <a:endParaRPr lang="en-US" altLang="zh-CN" sz="2000" dirty="0">
              <a:solidFill>
                <a:srgbClr val="333300"/>
              </a:solidFill>
              <a:latin typeface="Times New Roman" pitchFamily="18" charset="0"/>
              <a:ea typeface="楷体" pitchFamily="49" charset="-122"/>
            </a:endParaRPr>
          </a:p>
          <a:p>
            <a:pPr eaLnBrk="0" hangingPunct="0">
              <a:spcBef>
                <a:spcPts val="0"/>
              </a:spcBef>
              <a:defRPr/>
            </a:pPr>
            <a:r>
              <a:rPr lang="zh-CN" altLang="en-US" sz="2000" dirty="0">
                <a:solidFill>
                  <a:srgbClr val="333300"/>
                </a:solidFill>
                <a:latin typeface="Times New Roman" pitchFamily="18" charset="0"/>
                <a:ea typeface="楷体" pitchFamily="49" charset="-122"/>
              </a:rPr>
              <a:t>对一个问题，如果</a:t>
            </a:r>
          </a:p>
          <a:p>
            <a:pPr eaLnBrk="0" hangingPunct="0">
              <a:spcBef>
                <a:spcPts val="0"/>
              </a:spcBef>
              <a:defRPr/>
            </a:pPr>
            <a:r>
              <a:rPr lang="en-US" altLang="zh-CN" sz="2000" dirty="0">
                <a:solidFill>
                  <a:srgbClr val="333300"/>
                </a:solidFill>
                <a:latin typeface="Times New Roman" pitchFamily="18" charset="0"/>
                <a:ea typeface="楷体" pitchFamily="49" charset="-122"/>
              </a:rPr>
              <a:t>1.</a:t>
            </a:r>
            <a:r>
              <a:rPr lang="zh-CN" altLang="en-US" sz="2000" dirty="0">
                <a:solidFill>
                  <a:srgbClr val="333300"/>
                </a:solidFill>
                <a:latin typeface="Times New Roman" pitchFamily="18" charset="0"/>
                <a:ea typeface="楷体" pitchFamily="49" charset="-122"/>
              </a:rPr>
              <a:t>对输入数据的每个容许集，这个问题有一个解</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解的存在性</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而且至多有一个解</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解的唯一性</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a:t>
            </a:r>
            <a:endParaRPr lang="en-US" altLang="zh-CN" sz="2000" dirty="0">
              <a:solidFill>
                <a:srgbClr val="333300"/>
              </a:solidFill>
              <a:latin typeface="Times New Roman" pitchFamily="18" charset="0"/>
              <a:ea typeface="楷体" pitchFamily="49" charset="-122"/>
            </a:endParaRPr>
          </a:p>
          <a:p>
            <a:pPr eaLnBrk="0" hangingPunct="0">
              <a:spcBef>
                <a:spcPts val="0"/>
              </a:spcBef>
              <a:defRPr/>
            </a:pPr>
            <a:r>
              <a:rPr lang="en-US" altLang="zh-CN" sz="2000" dirty="0">
                <a:solidFill>
                  <a:srgbClr val="333300"/>
                </a:solidFill>
                <a:latin typeface="Times New Roman" pitchFamily="18" charset="0"/>
                <a:ea typeface="楷体" pitchFamily="49" charset="-122"/>
              </a:rPr>
              <a:t>2.</a:t>
            </a:r>
            <a:r>
              <a:rPr lang="zh-CN" altLang="en-US" sz="2000" dirty="0">
                <a:solidFill>
                  <a:srgbClr val="333300"/>
                </a:solidFill>
                <a:latin typeface="Times New Roman" pitchFamily="18" charset="0"/>
                <a:ea typeface="楷体" pitchFamily="49" charset="-122"/>
              </a:rPr>
              <a:t>输入数据一个充分小的扰动，引起解的一个微小改变</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对数据的连续依赖性</a:t>
            </a:r>
            <a:r>
              <a:rPr lang="en-US" altLang="zh-CN" sz="2000" dirty="0">
                <a:solidFill>
                  <a:srgbClr val="333300"/>
                </a:solidFill>
                <a:latin typeface="Times New Roman" pitchFamily="18" charset="0"/>
                <a:ea typeface="楷体" pitchFamily="49" charset="-122"/>
              </a:rPr>
              <a:t>)</a:t>
            </a:r>
            <a:r>
              <a:rPr lang="zh-CN" altLang="en-US" sz="2000" dirty="0">
                <a:solidFill>
                  <a:srgbClr val="333300"/>
                </a:solidFill>
                <a:latin typeface="Times New Roman" pitchFamily="18" charset="0"/>
                <a:ea typeface="楷体" pitchFamily="49" charset="-122"/>
              </a:rPr>
              <a:t>。</a:t>
            </a:r>
            <a:endParaRPr lang="en-US" altLang="zh-CN" sz="2000" dirty="0">
              <a:solidFill>
                <a:srgbClr val="333300"/>
              </a:solidFill>
              <a:latin typeface="Times New Roman" pitchFamily="18" charset="0"/>
              <a:ea typeface="楷体" pitchFamily="49" charset="-122"/>
            </a:endParaRPr>
          </a:p>
          <a:p>
            <a:pPr eaLnBrk="0" hangingPunct="0">
              <a:spcBef>
                <a:spcPts val="0"/>
              </a:spcBef>
              <a:defRPr/>
            </a:pPr>
            <a:r>
              <a:rPr lang="zh-CN" altLang="en-US" sz="2000" dirty="0">
                <a:solidFill>
                  <a:srgbClr val="333300"/>
                </a:solidFill>
                <a:latin typeface="Times New Roman" pitchFamily="18" charset="0"/>
                <a:ea typeface="楷体" pitchFamily="49" charset="-122"/>
              </a:rPr>
              <a:t>则我们说这个问题是适定的。对于适定问题，一个合理的算法将产生好的答案。对于不适定问题，可能对任何一个算法都不会产生好的答案。 </a:t>
            </a:r>
          </a:p>
        </p:txBody>
      </p:sp>
      <p:sp>
        <p:nvSpPr>
          <p:cNvPr id="8192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1925" name="矩形 8"/>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1926" name="矩形 9"/>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模型的建立。</a:t>
            </a:r>
          </a:p>
        </p:txBody>
      </p:sp>
      <p:sp>
        <p:nvSpPr>
          <p:cNvPr id="7" name="灯片编号占位符 6"/>
          <p:cNvSpPr>
            <a:spLocks noGrp="1"/>
          </p:cNvSpPr>
          <p:nvPr>
            <p:ph type="sldNum" sz="quarter" idx="12"/>
          </p:nvPr>
        </p:nvSpPr>
        <p:spPr/>
        <p:txBody>
          <a:bodyPr/>
          <a:lstStyle/>
          <a:p>
            <a:pPr>
              <a:defRPr/>
            </a:pPr>
            <a:fld id="{66983D88-F5B1-479F-ADD1-75D5237C5E46}" type="slidenum">
              <a:rPr lang="zh-CN" altLang="zh-CN" smtClean="0">
                <a:solidFill>
                  <a:schemeClr val="bg1">
                    <a:lumMod val="50000"/>
                  </a:schemeClr>
                </a:solidFill>
              </a:rPr>
              <a:pPr>
                <a:defRPr/>
              </a:pPr>
              <a:t>42</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3"/>
          <p:cNvSpPr txBox="1">
            <a:spLocks noChangeArrowheads="1"/>
          </p:cNvSpPr>
          <p:nvPr/>
        </p:nvSpPr>
        <p:spPr bwMode="auto">
          <a:xfrm>
            <a:off x="457200" y="1752600"/>
            <a:ext cx="8229600" cy="4400550"/>
          </a:xfrm>
          <a:prstGeom prst="rect">
            <a:avLst/>
          </a:prstGeom>
          <a:noFill/>
          <a:ln w="9525">
            <a:noFill/>
            <a:miter lim="800000"/>
            <a:headEnd/>
            <a:tailEnd/>
          </a:ln>
        </p:spPr>
        <p:txBody>
          <a:bodyPr>
            <a:spAutoFit/>
          </a:bodyPr>
          <a:lstStyle/>
          <a:p>
            <a:pPr algn="just" eaLnBrk="0" hangingPunct="0"/>
            <a:r>
              <a:rPr lang="zh-CN" altLang="en-US" sz="2000">
                <a:solidFill>
                  <a:srgbClr val="333300"/>
                </a:solidFill>
                <a:latin typeface="Times New Roman" pitchFamily="18" charset="0"/>
                <a:ea typeface="楷体" pitchFamily="49" charset="-122"/>
              </a:rPr>
              <a:t>尽管电子计算机功能很强，速度很快，但如果计算方法选取不当，也会算不出结果，或者算出完全错误的结果；即使能算出近似的结果，也还有精度高低，计算工作量大小之差别。所以，选取好的计算方法是至关重要的。</a:t>
            </a:r>
            <a:endParaRPr lang="en-US" altLang="zh-CN" sz="2000">
              <a:solidFill>
                <a:srgbClr val="333300"/>
              </a:solidFill>
              <a:latin typeface="Times New Roman" pitchFamily="18" charset="0"/>
              <a:ea typeface="楷体" pitchFamily="49" charset="-122"/>
            </a:endParaRPr>
          </a:p>
          <a:p>
            <a:pPr algn="just" eaLnBrk="0" hangingPunct="0"/>
            <a:endParaRPr lang="en-US" altLang="zh-CN" sz="2000">
              <a:solidFill>
                <a:srgbClr val="333300"/>
              </a:solidFill>
              <a:latin typeface="Times New Roman" pitchFamily="18" charset="0"/>
              <a:ea typeface="楷体" pitchFamily="49" charset="-122"/>
            </a:endParaRPr>
          </a:p>
          <a:p>
            <a:pPr algn="just" eaLnBrk="0" hangingPunct="0"/>
            <a:r>
              <a:rPr lang="zh-CN" altLang="en-US" sz="2000">
                <a:solidFill>
                  <a:srgbClr val="333300"/>
                </a:solidFill>
                <a:latin typeface="Times New Roman" pitchFamily="18" charset="0"/>
                <a:ea typeface="楷体" pitchFamily="49" charset="-122"/>
              </a:rPr>
              <a:t>下面举例进行说明。</a:t>
            </a:r>
            <a:endParaRPr lang="en-US" altLang="zh-CN" sz="2000">
              <a:solidFill>
                <a:srgbClr val="333300"/>
              </a:solidFill>
              <a:latin typeface="Times New Roman" pitchFamily="18" charset="0"/>
              <a:ea typeface="楷体" pitchFamily="49" charset="-122"/>
            </a:endParaRPr>
          </a:p>
          <a:p>
            <a:pPr eaLnBrk="0" hangingPunct="0"/>
            <a:r>
              <a:rPr lang="zh-CN" altLang="en-US" sz="2000">
                <a:solidFill>
                  <a:srgbClr val="333300"/>
                </a:solidFill>
                <a:latin typeface="Times New Roman" pitchFamily="18" charset="0"/>
                <a:ea typeface="楷体" pitchFamily="49" charset="-122"/>
              </a:rPr>
              <a:t>例</a:t>
            </a:r>
            <a:r>
              <a:rPr lang="en-US" altLang="zh-CN" sz="2000">
                <a:solidFill>
                  <a:srgbClr val="333300"/>
                </a:solidFill>
                <a:latin typeface="Times New Roman" pitchFamily="18" charset="0"/>
                <a:ea typeface="楷体" pitchFamily="49" charset="-122"/>
              </a:rPr>
              <a:t>1</a:t>
            </a:r>
            <a:r>
              <a:rPr lang="zh-CN" altLang="en-US" sz="2000">
                <a:solidFill>
                  <a:srgbClr val="333300"/>
                </a:solidFill>
                <a:latin typeface="Times New Roman" pitchFamily="18" charset="0"/>
                <a:ea typeface="楷体" pitchFamily="49" charset="-122"/>
              </a:rPr>
              <a:t>：求线性代数方程组的求解</a:t>
            </a:r>
          </a:p>
          <a:p>
            <a:pPr algn="just" eaLnBrk="0" hangingPunct="0"/>
            <a:r>
              <a:rPr lang="zh-CN" altLang="en-US" sz="2000">
                <a:solidFill>
                  <a:srgbClr val="333300"/>
                </a:solidFill>
                <a:latin typeface="Times New Roman" pitchFamily="18" charset="0"/>
                <a:ea typeface="楷体" pitchFamily="49" charset="-122"/>
              </a:rPr>
              <a:t>计算物理中的许多问题常常最终归结为线性代数方程组的求解问题。考察如下方程组：</a:t>
            </a:r>
          </a:p>
          <a:p>
            <a:r>
              <a:rPr lang="zh-CN" altLang="en-US" sz="2000" i="1">
                <a:solidFill>
                  <a:srgbClr val="333300"/>
                </a:solidFill>
                <a:latin typeface="Times New Roman" pitchFamily="18" charset="0"/>
                <a:ea typeface="楷体" pitchFamily="49" charset="-122"/>
              </a:rPr>
              <a:t>     </a:t>
            </a:r>
            <a:r>
              <a:rPr lang="en-US" altLang="zh-CN" sz="2000">
                <a:solidFill>
                  <a:srgbClr val="333300"/>
                </a:solidFill>
                <a:latin typeface="Times New Roman" pitchFamily="18" charset="0"/>
                <a:ea typeface="楷体" pitchFamily="49" charset="-122"/>
              </a:rPr>
              <a:t>a</a:t>
            </a:r>
            <a:r>
              <a:rPr lang="en-US" altLang="zh-CN" sz="2000" baseline="-25000">
                <a:solidFill>
                  <a:srgbClr val="333300"/>
                </a:solidFill>
                <a:latin typeface="Times New Roman" pitchFamily="18" charset="0"/>
                <a:ea typeface="楷体" pitchFamily="49" charset="-122"/>
              </a:rPr>
              <a:t>11</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1</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12</a:t>
            </a:r>
            <a:r>
              <a:rPr lang="en-US" altLang="zh-CN" sz="2000">
                <a:solidFill>
                  <a:srgbClr val="333300"/>
                </a:solidFill>
                <a:latin typeface="Times New Roman" pitchFamily="18" charset="0"/>
                <a:ea typeface="楷体" pitchFamily="49" charset="-122"/>
              </a:rPr>
              <a:t> x</a:t>
            </a:r>
            <a:r>
              <a:rPr lang="en-US" altLang="zh-CN" sz="2000" baseline="-25000">
                <a:solidFill>
                  <a:srgbClr val="333300"/>
                </a:solidFill>
                <a:latin typeface="Times New Roman" pitchFamily="18" charset="0"/>
                <a:ea typeface="楷体" pitchFamily="49" charset="-122"/>
              </a:rPr>
              <a:t>2</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1n</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n</a:t>
            </a:r>
            <a:r>
              <a:rPr lang="en-US" altLang="zh-CN" sz="2000">
                <a:solidFill>
                  <a:srgbClr val="333300"/>
                </a:solidFill>
                <a:latin typeface="Times New Roman" pitchFamily="18" charset="0"/>
                <a:ea typeface="楷体" pitchFamily="49" charset="-122"/>
              </a:rPr>
              <a:t>=b</a:t>
            </a:r>
            <a:r>
              <a:rPr lang="en-US" altLang="zh-CN" sz="2000" baseline="-25000">
                <a:solidFill>
                  <a:srgbClr val="333300"/>
                </a:solidFill>
                <a:latin typeface="Times New Roman" pitchFamily="18" charset="0"/>
                <a:ea typeface="楷体" pitchFamily="49" charset="-122"/>
              </a:rPr>
              <a:t>1</a:t>
            </a:r>
          </a:p>
          <a:p>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21</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1</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22</a:t>
            </a:r>
            <a:r>
              <a:rPr lang="en-US" altLang="zh-CN" sz="2000">
                <a:solidFill>
                  <a:srgbClr val="333300"/>
                </a:solidFill>
                <a:latin typeface="Times New Roman" pitchFamily="18" charset="0"/>
                <a:ea typeface="楷体" pitchFamily="49" charset="-122"/>
              </a:rPr>
              <a:t> x</a:t>
            </a:r>
            <a:r>
              <a:rPr lang="en-US" altLang="zh-CN" sz="2000" baseline="-25000">
                <a:solidFill>
                  <a:srgbClr val="333300"/>
                </a:solidFill>
                <a:latin typeface="Times New Roman" pitchFamily="18" charset="0"/>
                <a:ea typeface="楷体" pitchFamily="49" charset="-122"/>
              </a:rPr>
              <a:t>2</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2n</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n</a:t>
            </a:r>
            <a:r>
              <a:rPr lang="en-US" altLang="zh-CN" sz="2000">
                <a:solidFill>
                  <a:srgbClr val="333300"/>
                </a:solidFill>
                <a:latin typeface="Times New Roman" pitchFamily="18" charset="0"/>
                <a:ea typeface="楷体" pitchFamily="49" charset="-122"/>
              </a:rPr>
              <a:t>=b</a:t>
            </a:r>
            <a:r>
              <a:rPr lang="en-US" altLang="zh-CN" sz="2000" baseline="-25000">
                <a:solidFill>
                  <a:srgbClr val="333300"/>
                </a:solidFill>
                <a:latin typeface="Times New Roman" pitchFamily="18" charset="0"/>
                <a:ea typeface="楷体" pitchFamily="49" charset="-122"/>
              </a:rPr>
              <a:t>2</a:t>
            </a:r>
          </a:p>
          <a:p>
            <a:r>
              <a:rPr lang="en-US" altLang="zh-CN" sz="2000">
                <a:solidFill>
                  <a:srgbClr val="333300"/>
                </a:solidFill>
                <a:latin typeface="Times New Roman" pitchFamily="18" charset="0"/>
                <a:ea typeface="楷体" pitchFamily="49" charset="-122"/>
              </a:rPr>
              <a:t>             …</a:t>
            </a:r>
          </a:p>
          <a:p>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n1</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1</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n2</a:t>
            </a:r>
            <a:r>
              <a:rPr lang="en-US" altLang="zh-CN" sz="2000">
                <a:solidFill>
                  <a:srgbClr val="333300"/>
                </a:solidFill>
                <a:latin typeface="Times New Roman" pitchFamily="18" charset="0"/>
                <a:ea typeface="楷体" pitchFamily="49" charset="-122"/>
              </a:rPr>
              <a:t> x</a:t>
            </a:r>
            <a:r>
              <a:rPr lang="en-US" altLang="zh-CN" sz="2000" baseline="-25000">
                <a:solidFill>
                  <a:srgbClr val="333300"/>
                </a:solidFill>
                <a:latin typeface="Times New Roman" pitchFamily="18" charset="0"/>
                <a:ea typeface="楷体" pitchFamily="49" charset="-122"/>
              </a:rPr>
              <a:t>2</a:t>
            </a:r>
            <a:r>
              <a:rPr lang="en-US" altLang="zh-CN" sz="2000">
                <a:solidFill>
                  <a:srgbClr val="333300"/>
                </a:solidFill>
                <a:latin typeface="Times New Roman" pitchFamily="18" charset="0"/>
                <a:ea typeface="楷体" pitchFamily="49" charset="-122"/>
              </a:rPr>
              <a:t>+…+ a</a:t>
            </a:r>
            <a:r>
              <a:rPr lang="en-US" altLang="zh-CN" sz="2000" baseline="-25000">
                <a:solidFill>
                  <a:srgbClr val="333300"/>
                </a:solidFill>
                <a:latin typeface="Times New Roman" pitchFamily="18" charset="0"/>
                <a:ea typeface="楷体" pitchFamily="49" charset="-122"/>
              </a:rPr>
              <a:t>nn</a:t>
            </a:r>
            <a:r>
              <a:rPr lang="en-US" altLang="zh-CN" sz="2000">
                <a:solidFill>
                  <a:srgbClr val="333300"/>
                </a:solidFill>
                <a:latin typeface="Times New Roman" pitchFamily="18" charset="0"/>
                <a:ea typeface="楷体" pitchFamily="49" charset="-122"/>
              </a:rPr>
              <a:t>x</a:t>
            </a:r>
            <a:r>
              <a:rPr lang="en-US" altLang="zh-CN" sz="2000" baseline="-25000">
                <a:solidFill>
                  <a:srgbClr val="333300"/>
                </a:solidFill>
                <a:latin typeface="Times New Roman" pitchFamily="18" charset="0"/>
                <a:ea typeface="楷体" pitchFamily="49" charset="-122"/>
              </a:rPr>
              <a:t>n</a:t>
            </a:r>
            <a:r>
              <a:rPr lang="en-US" altLang="zh-CN" sz="2000">
                <a:solidFill>
                  <a:srgbClr val="333300"/>
                </a:solidFill>
                <a:latin typeface="Times New Roman" pitchFamily="18" charset="0"/>
                <a:ea typeface="楷体" pitchFamily="49" charset="-122"/>
              </a:rPr>
              <a:t>=b</a:t>
            </a:r>
            <a:r>
              <a:rPr lang="en-US" altLang="zh-CN" sz="2000" baseline="-25000">
                <a:solidFill>
                  <a:srgbClr val="333300"/>
                </a:solidFill>
                <a:latin typeface="Times New Roman" pitchFamily="18" charset="0"/>
                <a:ea typeface="楷体" pitchFamily="49" charset="-122"/>
              </a:rPr>
              <a:t>n</a:t>
            </a:r>
          </a:p>
          <a:p>
            <a:r>
              <a:rPr lang="zh-CN" altLang="en-US" sz="2000">
                <a:solidFill>
                  <a:srgbClr val="333300"/>
                </a:solidFill>
                <a:latin typeface="Times New Roman" pitchFamily="18" charset="0"/>
                <a:ea typeface="楷体" pitchFamily="49" charset="-122"/>
              </a:rPr>
              <a:t>其中</a:t>
            </a:r>
            <a:r>
              <a:rPr lang="en-US" altLang="zh-CN" sz="2000">
                <a:solidFill>
                  <a:srgbClr val="333300"/>
                </a:solidFill>
                <a:latin typeface="Times New Roman" pitchFamily="18" charset="0"/>
                <a:ea typeface="楷体" pitchFamily="49" charset="-122"/>
              </a:rPr>
              <a:t>a</a:t>
            </a:r>
            <a:r>
              <a:rPr lang="en-US" altLang="zh-CN" sz="2000" baseline="-25000">
                <a:solidFill>
                  <a:srgbClr val="333300"/>
                </a:solidFill>
                <a:latin typeface="Times New Roman" pitchFamily="18" charset="0"/>
                <a:ea typeface="楷体" pitchFamily="49" charset="-122"/>
              </a:rPr>
              <a:t>ij</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Times New Roman" pitchFamily="18" charset="0"/>
                <a:ea typeface="楷体" pitchFamily="49" charset="-122"/>
              </a:rPr>
              <a:t>b</a:t>
            </a:r>
            <a:r>
              <a:rPr lang="en-US" altLang="zh-CN" sz="2000" baseline="-25000">
                <a:solidFill>
                  <a:srgbClr val="333300"/>
                </a:solidFill>
                <a:latin typeface="Times New Roman" pitchFamily="18" charset="0"/>
                <a:ea typeface="楷体" pitchFamily="49" charset="-122"/>
              </a:rPr>
              <a:t>i</a:t>
            </a:r>
            <a:r>
              <a:rPr lang="en-US" altLang="zh-CN" sz="2000">
                <a:solidFill>
                  <a:srgbClr val="333300"/>
                </a:solidFill>
                <a:latin typeface="Times New Roman" pitchFamily="18" charset="0"/>
                <a:ea typeface="楷体" pitchFamily="49" charset="-122"/>
              </a:rPr>
              <a:t>(i, j=1,2,…,n)</a:t>
            </a:r>
            <a:r>
              <a:rPr lang="zh-CN" altLang="en-US" sz="2000">
                <a:solidFill>
                  <a:srgbClr val="333300"/>
                </a:solidFill>
                <a:latin typeface="Times New Roman" pitchFamily="18" charset="0"/>
                <a:ea typeface="楷体" pitchFamily="49" charset="-122"/>
              </a:rPr>
              <a:t>为常数。</a:t>
            </a:r>
          </a:p>
        </p:txBody>
      </p:sp>
      <p:sp>
        <p:nvSpPr>
          <p:cNvPr id="8294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2948" name="矩形 8"/>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2949" name="矩形 9"/>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6" name="灯片编号占位符 5"/>
          <p:cNvSpPr>
            <a:spLocks noGrp="1"/>
          </p:cNvSpPr>
          <p:nvPr>
            <p:ph type="sldNum" sz="quarter" idx="12"/>
          </p:nvPr>
        </p:nvSpPr>
        <p:spPr/>
        <p:txBody>
          <a:bodyPr/>
          <a:lstStyle/>
          <a:p>
            <a:pPr>
              <a:defRPr/>
            </a:pPr>
            <a:fld id="{9AFD3149-D1F4-4F42-AB22-CD59CE38A133}" type="slidenum">
              <a:rPr lang="zh-CN" altLang="zh-CN" smtClean="0">
                <a:solidFill>
                  <a:schemeClr val="bg1">
                    <a:lumMod val="50000"/>
                  </a:schemeClr>
                </a:solidFill>
              </a:rPr>
              <a:pPr>
                <a:defRPr/>
              </a:pPr>
              <a:t>43</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68313" y="2133600"/>
            <a:ext cx="8243887" cy="461963"/>
          </a:xfrm>
          <a:prstGeom prst="rect">
            <a:avLst/>
          </a:prstGeom>
          <a:noFill/>
          <a:ln w="9525">
            <a:noFill/>
            <a:miter lim="800000"/>
            <a:headEnd/>
            <a:tailEnd/>
          </a:ln>
        </p:spPr>
        <p:txBody>
          <a:bodyPr>
            <a:spAutoFit/>
          </a:bodyPr>
          <a:lstStyle/>
          <a:p>
            <a:pPr algn="just" eaLnBrk="0" hangingPunct="0">
              <a:lnSpc>
                <a:spcPct val="120000"/>
              </a:lnSpc>
            </a:pPr>
            <a:r>
              <a:rPr lang="zh-CN" altLang="en-US" sz="2000">
                <a:solidFill>
                  <a:srgbClr val="333300"/>
                </a:solidFill>
                <a:latin typeface="Times New Roman" pitchFamily="18" charset="0"/>
                <a:ea typeface="楷体" pitchFamily="49" charset="-122"/>
              </a:rPr>
              <a:t>由线性代数知识，只要系数行列式满足下式，方程组有唯一解</a:t>
            </a:r>
            <a:r>
              <a:rPr lang="en-US" altLang="zh-CN" sz="2000">
                <a:solidFill>
                  <a:srgbClr val="333300"/>
                </a:solidFill>
                <a:latin typeface="Times New Roman" pitchFamily="18" charset="0"/>
                <a:ea typeface="楷体" pitchFamily="49" charset="-122"/>
              </a:rPr>
              <a:t>:xj=Dj/D</a:t>
            </a:r>
            <a:r>
              <a:rPr lang="zh-CN" altLang="en-US" sz="2000">
                <a:solidFill>
                  <a:srgbClr val="333300"/>
                </a:solidFill>
                <a:latin typeface="Times New Roman" pitchFamily="18" charset="0"/>
                <a:ea typeface="楷体" pitchFamily="49" charset="-122"/>
              </a:rPr>
              <a:t>。</a:t>
            </a:r>
          </a:p>
        </p:txBody>
      </p:sp>
      <p:grpSp>
        <p:nvGrpSpPr>
          <p:cNvPr id="5124" name="Group 11"/>
          <p:cNvGrpSpPr>
            <a:grpSpLocks/>
          </p:cNvGrpSpPr>
          <p:nvPr/>
        </p:nvGrpSpPr>
        <p:grpSpPr bwMode="auto">
          <a:xfrm>
            <a:off x="2057400" y="2895600"/>
            <a:ext cx="5197475" cy="1603375"/>
            <a:chOff x="793" y="1797"/>
            <a:chExt cx="3274" cy="1010"/>
          </a:xfrm>
        </p:grpSpPr>
        <p:sp>
          <p:nvSpPr>
            <p:cNvPr id="5131" name="Rectangle 3"/>
            <p:cNvSpPr>
              <a:spLocks noChangeArrowheads="1"/>
            </p:cNvSpPr>
            <p:nvPr/>
          </p:nvSpPr>
          <p:spPr bwMode="auto">
            <a:xfrm>
              <a:off x="793" y="2160"/>
              <a:ext cx="409" cy="250"/>
            </a:xfrm>
            <a:prstGeom prst="rect">
              <a:avLst/>
            </a:prstGeom>
            <a:noFill/>
            <a:ln w="9525">
              <a:noFill/>
              <a:miter lim="800000"/>
              <a:headEnd/>
              <a:tailEnd/>
            </a:ln>
          </p:spPr>
          <p:txBody>
            <a:bodyPr anchor="ctr">
              <a:spAutoFit/>
            </a:bodyPr>
            <a:lstStyle/>
            <a:p>
              <a:r>
                <a:rPr lang="en-US" altLang="zh-CN" sz="2000">
                  <a:solidFill>
                    <a:srgbClr val="333300"/>
                  </a:solidFill>
                  <a:latin typeface="Times New Roman" pitchFamily="18" charset="0"/>
                  <a:cs typeface="Times New Roman" pitchFamily="18" charset="0"/>
                </a:rPr>
                <a:t>D=</a:t>
              </a:r>
            </a:p>
          </p:txBody>
        </p:sp>
        <p:graphicFrame>
          <p:nvGraphicFramePr>
            <p:cNvPr id="5122" name="Object 4"/>
            <p:cNvGraphicFramePr>
              <a:graphicFrameLocks noChangeAspect="1"/>
            </p:cNvGraphicFramePr>
            <p:nvPr/>
          </p:nvGraphicFramePr>
          <p:xfrm>
            <a:off x="1156" y="1797"/>
            <a:ext cx="1950" cy="1010"/>
          </p:xfrm>
          <a:graphic>
            <a:graphicData uri="http://schemas.openxmlformats.org/presentationml/2006/ole">
              <p:oleObj spid="_x0000_s5122" name="Equation" r:id="rId3" imgW="825480" imgH="952200" progId="Equation.DSMT4">
                <p:embed/>
              </p:oleObj>
            </a:graphicData>
          </a:graphic>
        </p:graphicFrame>
        <p:sp>
          <p:nvSpPr>
            <p:cNvPr id="5132" name="Rectangle 5"/>
            <p:cNvSpPr>
              <a:spLocks noChangeArrowheads="1"/>
            </p:cNvSpPr>
            <p:nvPr/>
          </p:nvSpPr>
          <p:spPr bwMode="auto">
            <a:xfrm>
              <a:off x="3107" y="2160"/>
              <a:ext cx="960" cy="250"/>
            </a:xfrm>
            <a:prstGeom prst="rect">
              <a:avLst/>
            </a:prstGeom>
            <a:noFill/>
            <a:ln w="9525">
              <a:noFill/>
              <a:miter lim="800000"/>
              <a:headEnd/>
              <a:tailEnd/>
            </a:ln>
          </p:spPr>
          <p:txBody>
            <a:bodyPr anchor="ctr">
              <a:spAutoFit/>
            </a:bodyPr>
            <a:lstStyle/>
            <a:p>
              <a:r>
                <a:rPr lang="en-US" altLang="zh-CN" sz="2000">
                  <a:solidFill>
                    <a:srgbClr val="333300"/>
                  </a:solidFill>
                  <a:latin typeface="Times New Roman" pitchFamily="18" charset="0"/>
                  <a:cs typeface="Times New Roman" pitchFamily="18" charset="0"/>
                </a:rPr>
                <a:t>≠0</a:t>
              </a:r>
              <a:endParaRPr lang="en-US" altLang="zh-CN" sz="2000">
                <a:solidFill>
                  <a:srgbClr val="333300"/>
                </a:solidFill>
                <a:cs typeface="Times New Roman" pitchFamily="18" charset="0"/>
              </a:endParaRPr>
            </a:p>
          </p:txBody>
        </p:sp>
      </p:grpSp>
      <p:sp>
        <p:nvSpPr>
          <p:cNvPr id="5125"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5126" name="Rectangle 12"/>
          <p:cNvSpPr>
            <a:spLocks noChangeArrowheads="1"/>
          </p:cNvSpPr>
          <p:nvPr/>
        </p:nvSpPr>
        <p:spPr bwMode="auto">
          <a:xfrm>
            <a:off x="609600" y="4953000"/>
            <a:ext cx="7848600" cy="795338"/>
          </a:xfrm>
          <a:prstGeom prst="rect">
            <a:avLst/>
          </a:prstGeom>
          <a:noFill/>
          <a:ln w="9525" algn="ctr">
            <a:noFill/>
            <a:miter lim="800000"/>
            <a:headEnd/>
            <a:tailEnd/>
          </a:ln>
        </p:spPr>
        <p:txBody>
          <a:bodyPr>
            <a:spAutoFit/>
          </a:bodyPr>
          <a:lstStyle/>
          <a:p>
            <a:pPr algn="just" eaLnBrk="0" hangingPunct="0">
              <a:lnSpc>
                <a:spcPct val="120000"/>
              </a:lnSpc>
            </a:pPr>
            <a:r>
              <a:rPr lang="en-US" altLang="zh-CN" sz="2000">
                <a:solidFill>
                  <a:srgbClr val="333300"/>
                </a:solidFill>
                <a:latin typeface="Times New Roman" pitchFamily="18" charset="0"/>
                <a:ea typeface="楷体" pitchFamily="49" charset="-122"/>
              </a:rPr>
              <a:t>Dj</a:t>
            </a:r>
            <a:r>
              <a:rPr lang="zh-CN" altLang="en-US" sz="2000">
                <a:solidFill>
                  <a:srgbClr val="333300"/>
                </a:solidFill>
                <a:latin typeface="Times New Roman" pitchFamily="18" charset="0"/>
                <a:ea typeface="楷体" pitchFamily="49" charset="-122"/>
              </a:rPr>
              <a:t>是将</a:t>
            </a:r>
            <a:r>
              <a:rPr lang="en-US" altLang="zh-CN" sz="2000">
                <a:solidFill>
                  <a:srgbClr val="333300"/>
                </a:solidFill>
                <a:latin typeface="Times New Roman" pitchFamily="18" charset="0"/>
                <a:ea typeface="楷体" pitchFamily="49" charset="-122"/>
              </a:rPr>
              <a:t>D</a:t>
            </a:r>
            <a:r>
              <a:rPr lang="zh-CN" altLang="en-US" sz="2000">
                <a:solidFill>
                  <a:srgbClr val="333300"/>
                </a:solidFill>
                <a:latin typeface="Times New Roman" pitchFamily="18" charset="0"/>
                <a:ea typeface="楷体" pitchFamily="49" charset="-122"/>
              </a:rPr>
              <a:t>中第</a:t>
            </a:r>
            <a:r>
              <a:rPr lang="en-US" altLang="zh-CN" sz="2000">
                <a:solidFill>
                  <a:srgbClr val="333300"/>
                </a:solidFill>
                <a:latin typeface="Times New Roman" pitchFamily="18" charset="0"/>
                <a:ea typeface="楷体" pitchFamily="49" charset="-122"/>
              </a:rPr>
              <a:t>j</a:t>
            </a:r>
            <a:r>
              <a:rPr lang="zh-CN" altLang="en-US" sz="2000">
                <a:solidFill>
                  <a:srgbClr val="333300"/>
                </a:solidFill>
                <a:latin typeface="Times New Roman" pitchFamily="18" charset="0"/>
                <a:ea typeface="楷体" pitchFamily="49" charset="-122"/>
              </a:rPr>
              <a:t>列用右端</a:t>
            </a:r>
            <a:r>
              <a:rPr lang="en-US" altLang="zh-CN" sz="2000">
                <a:solidFill>
                  <a:srgbClr val="333300"/>
                </a:solidFill>
                <a:latin typeface="Times New Roman" pitchFamily="18" charset="0"/>
                <a:ea typeface="楷体" pitchFamily="49" charset="-122"/>
              </a:rPr>
              <a:t>b</a:t>
            </a:r>
            <a:r>
              <a:rPr lang="zh-CN" altLang="en-US" sz="2000">
                <a:solidFill>
                  <a:srgbClr val="333300"/>
                </a:solidFill>
                <a:latin typeface="Times New Roman" pitchFamily="18" charset="0"/>
                <a:ea typeface="楷体" pitchFamily="49" charset="-122"/>
              </a:rPr>
              <a:t>代替所构成的行列式。这是著名的克莱姆法则，但如果按行列式展开的方法进行计算，将会是什么结果呢？</a:t>
            </a:r>
          </a:p>
        </p:txBody>
      </p:sp>
      <p:sp>
        <p:nvSpPr>
          <p:cNvPr id="512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128"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129"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12" name="灯片编号占位符 11"/>
          <p:cNvSpPr>
            <a:spLocks noGrp="1"/>
          </p:cNvSpPr>
          <p:nvPr>
            <p:ph type="sldNum" sz="quarter" idx="12"/>
          </p:nvPr>
        </p:nvSpPr>
        <p:spPr/>
        <p:txBody>
          <a:bodyPr/>
          <a:lstStyle/>
          <a:p>
            <a:pPr>
              <a:defRPr/>
            </a:pPr>
            <a:fld id="{29A7D780-DCD9-48B8-B12C-0C986368153C}" type="slidenum">
              <a:rPr lang="zh-CN" altLang="zh-CN" smtClean="0">
                <a:solidFill>
                  <a:schemeClr val="bg1">
                    <a:lumMod val="50000"/>
                  </a:schemeClr>
                </a:solidFill>
              </a:rPr>
              <a:pPr>
                <a:defRPr/>
              </a:pPr>
              <a:t>44</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468313" y="1989138"/>
            <a:ext cx="8243887" cy="3846512"/>
          </a:xfrm>
          <a:prstGeom prst="rect">
            <a:avLst/>
          </a:prstGeom>
          <a:noFill/>
          <a:ln w="9525">
            <a:noFill/>
            <a:miter lim="800000"/>
            <a:headEnd/>
            <a:tailEnd/>
          </a:ln>
        </p:spPr>
        <p:txBody>
          <a:bodyPr>
            <a:spAutoFit/>
          </a:bodyPr>
          <a:lstStyle/>
          <a:p>
            <a:pPr eaLnBrk="0" hangingPunct="0"/>
            <a:r>
              <a:rPr lang="en-US" altLang="zh-CN" i="1"/>
              <a:t>        </a:t>
            </a:r>
            <a:r>
              <a:rPr lang="en-US" altLang="zh-CN" sz="2000">
                <a:solidFill>
                  <a:srgbClr val="333300"/>
                </a:solidFill>
                <a:latin typeface="Times New Roman" pitchFamily="18" charset="0"/>
                <a:ea typeface="楷体" pitchFamily="49" charset="-122"/>
              </a:rPr>
              <a:t>n</a:t>
            </a:r>
            <a:r>
              <a:rPr lang="zh-CN" altLang="en-US" sz="2000">
                <a:solidFill>
                  <a:srgbClr val="333300"/>
                </a:solidFill>
                <a:latin typeface="Times New Roman" pitchFamily="18" charset="0"/>
                <a:ea typeface="楷体" pitchFamily="49" charset="-122"/>
              </a:rPr>
              <a:t>阶行列式展开时含有</a:t>
            </a:r>
            <a:r>
              <a:rPr lang="en-US" altLang="zh-CN" sz="2000">
                <a:solidFill>
                  <a:srgbClr val="333300"/>
                </a:solidFill>
                <a:latin typeface="Times New Roman" pitchFamily="18" charset="0"/>
                <a:ea typeface="楷体" pitchFamily="49" charset="-122"/>
              </a:rPr>
              <a:t>n!</a:t>
            </a:r>
            <a:r>
              <a:rPr lang="zh-CN" altLang="en-US" sz="2000">
                <a:solidFill>
                  <a:srgbClr val="333300"/>
                </a:solidFill>
                <a:latin typeface="Times New Roman" pitchFamily="18" charset="0"/>
                <a:ea typeface="楷体" pitchFamily="49" charset="-122"/>
              </a:rPr>
              <a:t>项，每一项含</a:t>
            </a:r>
            <a:r>
              <a:rPr lang="en-US" altLang="zh-CN" sz="2000">
                <a:solidFill>
                  <a:srgbClr val="333300"/>
                </a:solidFill>
                <a:latin typeface="Times New Roman" pitchFamily="18" charset="0"/>
                <a:ea typeface="楷体" pitchFamily="49" charset="-122"/>
              </a:rPr>
              <a:t>n</a:t>
            </a:r>
            <a:r>
              <a:rPr lang="zh-CN" altLang="en-US" sz="2000">
                <a:solidFill>
                  <a:srgbClr val="333300"/>
                </a:solidFill>
                <a:latin typeface="Times New Roman" pitchFamily="18" charset="0"/>
                <a:ea typeface="楷体" pitchFamily="49" charset="-122"/>
              </a:rPr>
              <a:t>个因子，计算一个</a:t>
            </a:r>
            <a:r>
              <a:rPr lang="en-US" altLang="zh-CN" sz="2000">
                <a:solidFill>
                  <a:srgbClr val="333300"/>
                </a:solidFill>
                <a:latin typeface="Times New Roman" pitchFamily="18" charset="0"/>
                <a:ea typeface="楷体" pitchFamily="49" charset="-122"/>
              </a:rPr>
              <a:t>n</a:t>
            </a:r>
            <a:r>
              <a:rPr lang="zh-CN" altLang="en-US" sz="2000">
                <a:solidFill>
                  <a:srgbClr val="333300"/>
                </a:solidFill>
                <a:latin typeface="Times New Roman" pitchFamily="18" charset="0"/>
                <a:ea typeface="楷体" pitchFamily="49" charset="-122"/>
              </a:rPr>
              <a:t>阶行列式需要做 </a:t>
            </a:r>
            <a:r>
              <a:rPr lang="en-US" altLang="zh-CN" sz="2000">
                <a:solidFill>
                  <a:srgbClr val="333300"/>
                </a:solidFill>
                <a:latin typeface="Times New Roman" pitchFamily="18" charset="0"/>
                <a:ea typeface="楷体" pitchFamily="49" charset="-122"/>
              </a:rPr>
              <a:t>(n-1)n! </a:t>
            </a:r>
            <a:r>
              <a:rPr lang="zh-CN" altLang="en-US" sz="2000">
                <a:solidFill>
                  <a:srgbClr val="333300"/>
                </a:solidFill>
                <a:latin typeface="Times New Roman" pitchFamily="18" charset="0"/>
                <a:ea typeface="楷体" pitchFamily="49" charset="-122"/>
              </a:rPr>
              <a:t>次乘法。这里需要计算</a:t>
            </a:r>
            <a:r>
              <a:rPr lang="en-US" altLang="zh-CN" sz="2000">
                <a:solidFill>
                  <a:srgbClr val="333300"/>
                </a:solidFill>
                <a:latin typeface="Times New Roman" pitchFamily="18" charset="0"/>
                <a:ea typeface="楷体" pitchFamily="49" charset="-122"/>
              </a:rPr>
              <a:t>n+1</a:t>
            </a:r>
            <a:r>
              <a:rPr lang="zh-CN" altLang="en-US" sz="2000">
                <a:solidFill>
                  <a:srgbClr val="333300"/>
                </a:solidFill>
                <a:latin typeface="Times New Roman" pitchFamily="18" charset="0"/>
                <a:ea typeface="楷体" pitchFamily="49" charset="-122"/>
              </a:rPr>
              <a:t>个行列式，需要的乘法次数为</a:t>
            </a:r>
          </a:p>
          <a:p>
            <a:pPr eaLnBrk="0" hangingPunct="0"/>
            <a:r>
              <a:rPr lang="zh-CN" altLang="en-US" sz="2000">
                <a:solidFill>
                  <a:srgbClr val="333300"/>
                </a:solidFill>
                <a:latin typeface="Times New Roman" pitchFamily="18" charset="0"/>
                <a:ea typeface="楷体" pitchFamily="49" charset="-122"/>
              </a:rPr>
              <a:t>        </a:t>
            </a:r>
            <a:r>
              <a:rPr lang="en-US" altLang="zh-CN" sz="2000">
                <a:solidFill>
                  <a:srgbClr val="333300"/>
                </a:solidFill>
                <a:latin typeface="Times New Roman" pitchFamily="18" charset="0"/>
                <a:ea typeface="楷体" pitchFamily="49" charset="-122"/>
              </a:rPr>
              <a:t>N=(n-1)(n+1).n! =(n</a:t>
            </a:r>
            <a:r>
              <a:rPr lang="en-US" altLang="zh-CN" sz="2000" baseline="30000">
                <a:solidFill>
                  <a:srgbClr val="333300"/>
                </a:solidFill>
                <a:latin typeface="Times New Roman" pitchFamily="18" charset="0"/>
                <a:ea typeface="楷体" pitchFamily="49" charset="-122"/>
              </a:rPr>
              <a:t>2</a:t>
            </a:r>
            <a:r>
              <a:rPr lang="en-US" altLang="zh-CN" sz="2000">
                <a:solidFill>
                  <a:srgbClr val="333300"/>
                </a:solidFill>
                <a:latin typeface="Times New Roman" pitchFamily="18" charset="0"/>
                <a:ea typeface="楷体" pitchFamily="49" charset="-122"/>
              </a:rPr>
              <a:t>-1).n!</a:t>
            </a:r>
          </a:p>
          <a:p>
            <a:r>
              <a:rPr lang="zh-CN" altLang="en-US" sz="2000">
                <a:solidFill>
                  <a:srgbClr val="333300"/>
                </a:solidFill>
                <a:latin typeface="Times New Roman" pitchFamily="18" charset="0"/>
                <a:ea typeface="楷体" pitchFamily="49" charset="-122"/>
              </a:rPr>
              <a:t>当</a:t>
            </a:r>
            <a:r>
              <a:rPr lang="en-US" altLang="zh-CN" sz="2000">
                <a:solidFill>
                  <a:srgbClr val="333300"/>
                </a:solidFill>
                <a:latin typeface="Times New Roman" pitchFamily="18" charset="0"/>
                <a:ea typeface="楷体" pitchFamily="49" charset="-122"/>
              </a:rPr>
              <a:t>n=20</a:t>
            </a:r>
            <a:r>
              <a:rPr lang="zh-CN" altLang="en-US" sz="2000">
                <a:solidFill>
                  <a:srgbClr val="333300"/>
                </a:solidFill>
                <a:latin typeface="Times New Roman" pitchFamily="18" charset="0"/>
                <a:ea typeface="楷体" pitchFamily="49" charset="-122"/>
              </a:rPr>
              <a:t>时，</a:t>
            </a:r>
            <a:r>
              <a:rPr lang="en-US" altLang="zh-CN" sz="2000">
                <a:solidFill>
                  <a:srgbClr val="333300"/>
                </a:solidFill>
                <a:latin typeface="Times New Roman" pitchFamily="18" charset="0"/>
                <a:ea typeface="楷体" pitchFamily="49" charset="-122"/>
              </a:rPr>
              <a:t>N≈10</a:t>
            </a:r>
            <a:r>
              <a:rPr lang="en-US" altLang="zh-CN" sz="2000" baseline="30000">
                <a:solidFill>
                  <a:srgbClr val="333300"/>
                </a:solidFill>
                <a:latin typeface="Times New Roman" pitchFamily="18" charset="0"/>
                <a:ea typeface="楷体" pitchFamily="49" charset="-122"/>
              </a:rPr>
              <a:t>21</a:t>
            </a:r>
            <a:r>
              <a:rPr lang="zh-CN" altLang="en-US" sz="2000">
                <a:solidFill>
                  <a:srgbClr val="333300"/>
                </a:solidFill>
                <a:latin typeface="Times New Roman" pitchFamily="18" charset="0"/>
                <a:ea typeface="楷体" pitchFamily="49" charset="-122"/>
              </a:rPr>
              <a:t>。若采用每秒亿次的巨型电子计算机，要连续工作几百万年才能完成计算！这个理论尽管完美，但在实际计算中却毫无价值。</a:t>
            </a:r>
            <a:endParaRPr lang="en-US" altLang="zh-CN" sz="2000">
              <a:solidFill>
                <a:srgbClr val="333300"/>
              </a:solidFill>
              <a:latin typeface="Times New Roman" pitchFamily="18" charset="0"/>
              <a:ea typeface="楷体" pitchFamily="49" charset="-122"/>
            </a:endParaRPr>
          </a:p>
          <a:p>
            <a:pPr algn="just">
              <a:lnSpc>
                <a:spcPct val="120000"/>
              </a:lnSpc>
            </a:pPr>
            <a:endParaRPr lang="en-US" altLang="zh-CN" sz="2000">
              <a:solidFill>
                <a:srgbClr val="333300"/>
              </a:solidFill>
              <a:latin typeface="Times New Roman" pitchFamily="18" charset="0"/>
              <a:ea typeface="楷体" pitchFamily="49" charset="-122"/>
            </a:endParaRPr>
          </a:p>
          <a:p>
            <a:pPr algn="just"/>
            <a:r>
              <a:rPr lang="zh-CN" altLang="en-US" sz="2000">
                <a:solidFill>
                  <a:srgbClr val="333300"/>
                </a:solidFill>
                <a:latin typeface="Times New Roman" pitchFamily="18" charset="0"/>
                <a:ea typeface="楷体" pitchFamily="49" charset="-122"/>
              </a:rPr>
              <a:t>    当然一个简单的线性方程组也不可能让你用费用昂贵的巨型机来计算，这里数值方法表现出它巨大的威力：如果用数值方法</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如高斯消去法</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进行计算，小小的</a:t>
            </a:r>
            <a:r>
              <a:rPr lang="en-US" altLang="zh-CN" sz="2000">
                <a:solidFill>
                  <a:srgbClr val="333300"/>
                </a:solidFill>
                <a:latin typeface="Times New Roman" pitchFamily="18" charset="0"/>
                <a:ea typeface="楷体" pitchFamily="49" charset="-122"/>
              </a:rPr>
              <a:t>20</a:t>
            </a:r>
            <a:r>
              <a:rPr lang="zh-CN" altLang="en-US" sz="2000">
                <a:solidFill>
                  <a:srgbClr val="333300"/>
                </a:solidFill>
                <a:latin typeface="Times New Roman" pitchFamily="18" charset="0"/>
                <a:ea typeface="楷体" pitchFamily="49" charset="-122"/>
              </a:rPr>
              <a:t>阶线性方程组，在小型机上只需几秒钟即可完成求解。</a:t>
            </a:r>
            <a:endParaRPr lang="en-US" altLang="zh-CN" sz="2000">
              <a:solidFill>
                <a:srgbClr val="333300"/>
              </a:solidFill>
              <a:latin typeface="Times New Roman" pitchFamily="18" charset="0"/>
              <a:ea typeface="楷体" pitchFamily="49" charset="-122"/>
            </a:endParaRPr>
          </a:p>
          <a:p>
            <a:pPr algn="just"/>
            <a:r>
              <a:rPr lang="zh-CN" altLang="en-US" sz="2000">
                <a:solidFill>
                  <a:srgbClr val="333300"/>
                </a:solidFill>
                <a:latin typeface="Times New Roman" pitchFamily="18" charset="0"/>
                <a:ea typeface="楷体" pitchFamily="49" charset="-122"/>
              </a:rPr>
              <a:t>    从这个例子可以看出，采用不同的计算方法，计算工作量相差很大，所以计算方法的选择很重要。</a:t>
            </a:r>
          </a:p>
          <a:p>
            <a:endParaRPr lang="en-US" altLang="zh-CN" sz="2000">
              <a:solidFill>
                <a:srgbClr val="333300"/>
              </a:solidFill>
              <a:latin typeface="Times New Roman" pitchFamily="18" charset="0"/>
              <a:ea typeface="楷体" pitchFamily="49" charset="-122"/>
            </a:endParaRPr>
          </a:p>
        </p:txBody>
      </p:sp>
      <p:sp>
        <p:nvSpPr>
          <p:cNvPr id="8397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3972"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3973"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6" name="灯片编号占位符 5"/>
          <p:cNvSpPr>
            <a:spLocks noGrp="1"/>
          </p:cNvSpPr>
          <p:nvPr>
            <p:ph type="sldNum" sz="quarter" idx="12"/>
          </p:nvPr>
        </p:nvSpPr>
        <p:spPr/>
        <p:txBody>
          <a:bodyPr/>
          <a:lstStyle/>
          <a:p>
            <a:pPr>
              <a:defRPr/>
            </a:pPr>
            <a:fld id="{70763E4B-40DD-47CA-9B2F-B56AA5CEA408}" type="slidenum">
              <a:rPr lang="zh-CN" altLang="zh-CN" smtClean="0">
                <a:solidFill>
                  <a:schemeClr val="bg1">
                    <a:lumMod val="50000"/>
                  </a:schemeClr>
                </a:solidFill>
              </a:rPr>
              <a:pPr>
                <a:defRPr/>
              </a:pPr>
              <a:t>45</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395288" y="2133600"/>
            <a:ext cx="7924800" cy="427038"/>
          </a:xfrm>
          <a:prstGeom prst="rect">
            <a:avLst/>
          </a:prstGeom>
          <a:noFill/>
          <a:ln w="9525">
            <a:noFill/>
            <a:miter lim="800000"/>
            <a:headEnd/>
            <a:tailEnd/>
          </a:ln>
        </p:spPr>
        <p:txBody>
          <a:bodyPr>
            <a:spAutoFit/>
          </a:bodyPr>
          <a:lstStyle/>
          <a:p>
            <a:pPr algn="just" eaLnBrk="0" hangingPunct="0">
              <a:lnSpc>
                <a:spcPct val="120000"/>
              </a:lnSpc>
              <a:spcBef>
                <a:spcPct val="50000"/>
              </a:spcBef>
            </a:pPr>
            <a:r>
              <a:rPr lang="zh-CN" altLang="en-US" sz="2000">
                <a:solidFill>
                  <a:srgbClr val="333300"/>
                </a:solidFill>
                <a:latin typeface="Times New Roman" pitchFamily="18" charset="0"/>
                <a:ea typeface="楷体" pitchFamily="49" charset="-122"/>
              </a:rPr>
              <a:t>例</a:t>
            </a:r>
            <a:r>
              <a:rPr lang="en-US" altLang="zh-CN" sz="2000">
                <a:solidFill>
                  <a:srgbClr val="333300"/>
                </a:solidFill>
                <a:latin typeface="Times New Roman" pitchFamily="18" charset="0"/>
                <a:ea typeface="楷体" pitchFamily="49" charset="-122"/>
              </a:rPr>
              <a:t>2</a:t>
            </a:r>
            <a:r>
              <a:rPr lang="zh-CN" altLang="en-US" sz="2000">
                <a:solidFill>
                  <a:srgbClr val="333300"/>
                </a:solidFill>
                <a:latin typeface="Times New Roman" pitchFamily="18" charset="0"/>
                <a:ea typeface="楷体" pitchFamily="49" charset="-122"/>
              </a:rPr>
              <a:t>：利用递推法求解积分</a:t>
            </a:r>
            <a:r>
              <a:rPr lang="en-US" altLang="zh-CN" sz="2000">
                <a:solidFill>
                  <a:srgbClr val="333300"/>
                </a:solidFill>
                <a:latin typeface="Times New Roman" pitchFamily="18" charset="0"/>
                <a:ea typeface="楷体" pitchFamily="49" charset="-122"/>
              </a:rPr>
              <a:t>[1.1]</a:t>
            </a:r>
          </a:p>
        </p:txBody>
      </p:sp>
      <p:graphicFrame>
        <p:nvGraphicFramePr>
          <p:cNvPr id="6146" name="Object 3"/>
          <p:cNvGraphicFramePr>
            <a:graphicFrameLocks noChangeAspect="1"/>
          </p:cNvGraphicFramePr>
          <p:nvPr/>
        </p:nvGraphicFramePr>
        <p:xfrm>
          <a:off x="2484438" y="2868613"/>
          <a:ext cx="3840162" cy="750887"/>
        </p:xfrm>
        <a:graphic>
          <a:graphicData uri="http://schemas.openxmlformats.org/presentationml/2006/ole">
            <p:oleObj spid="_x0000_s6146" name="Equation" r:id="rId4" imgW="2311200" imgH="419040" progId="Equation.DSMT4">
              <p:embed/>
            </p:oleObj>
          </a:graphicData>
        </a:graphic>
      </p:graphicFrame>
      <p:sp>
        <p:nvSpPr>
          <p:cNvPr id="6150" name="Text Box 4"/>
          <p:cNvSpPr txBox="1">
            <a:spLocks noChangeArrowheads="1"/>
          </p:cNvSpPr>
          <p:nvPr/>
        </p:nvSpPr>
        <p:spPr bwMode="auto">
          <a:xfrm>
            <a:off x="1331913" y="3716338"/>
            <a:ext cx="2057400" cy="369887"/>
          </a:xfrm>
          <a:prstGeom prst="rect">
            <a:avLst/>
          </a:prstGeom>
          <a:noFill/>
          <a:ln w="9525">
            <a:noFill/>
            <a:miter lim="800000"/>
            <a:headEnd/>
            <a:tailEnd/>
          </a:ln>
        </p:spPr>
        <p:txBody>
          <a:bodyPr>
            <a:spAutoFit/>
          </a:bodyPr>
          <a:lstStyle/>
          <a:p>
            <a:pPr eaLnBrk="0" hangingPunct="0">
              <a:spcBef>
                <a:spcPct val="50000"/>
              </a:spcBef>
            </a:pPr>
            <a:r>
              <a:rPr lang="zh-CN" altLang="en-US">
                <a:solidFill>
                  <a:srgbClr val="333300"/>
                </a:solidFill>
                <a:latin typeface="楷体" pitchFamily="49" charset="-122"/>
                <a:ea typeface="楷体" pitchFamily="49" charset="-122"/>
              </a:rPr>
              <a:t>容易求得：</a:t>
            </a:r>
          </a:p>
        </p:txBody>
      </p:sp>
      <p:graphicFrame>
        <p:nvGraphicFramePr>
          <p:cNvPr id="6147" name="Object 5"/>
          <p:cNvGraphicFramePr>
            <a:graphicFrameLocks noChangeAspect="1"/>
          </p:cNvGraphicFramePr>
          <p:nvPr/>
        </p:nvGraphicFramePr>
        <p:xfrm>
          <a:off x="1476375" y="4303713"/>
          <a:ext cx="4619625" cy="728662"/>
        </p:xfrm>
        <a:graphic>
          <a:graphicData uri="http://schemas.openxmlformats.org/presentationml/2006/ole">
            <p:oleObj spid="_x0000_s6147" name="Equation" r:id="rId5" imgW="2971800" imgH="419040" progId="Equation.DSMT4">
              <p:embed/>
            </p:oleObj>
          </a:graphicData>
        </a:graphic>
      </p:graphicFrame>
      <p:graphicFrame>
        <p:nvGraphicFramePr>
          <p:cNvPr id="6148" name="Object 6"/>
          <p:cNvGraphicFramePr>
            <a:graphicFrameLocks noChangeAspect="1"/>
          </p:cNvGraphicFramePr>
          <p:nvPr/>
        </p:nvGraphicFramePr>
        <p:xfrm>
          <a:off x="1476375" y="5437188"/>
          <a:ext cx="4772025" cy="687387"/>
        </p:xfrm>
        <a:graphic>
          <a:graphicData uri="http://schemas.openxmlformats.org/presentationml/2006/ole">
            <p:oleObj spid="_x0000_s6148" name="Equation" r:id="rId6" imgW="2933640" imgH="393480" progId="Equation.DSMT4">
              <p:embed/>
            </p:oleObj>
          </a:graphicData>
        </a:graphic>
      </p:graphicFrame>
      <p:sp>
        <p:nvSpPr>
          <p:cNvPr id="615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152"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7"/>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153"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8"/>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10" name="灯片编号占位符 9"/>
          <p:cNvSpPr>
            <a:spLocks noGrp="1"/>
          </p:cNvSpPr>
          <p:nvPr>
            <p:ph type="sldNum" sz="quarter" idx="12"/>
          </p:nvPr>
        </p:nvSpPr>
        <p:spPr/>
        <p:txBody>
          <a:bodyPr/>
          <a:lstStyle/>
          <a:p>
            <a:pPr>
              <a:defRPr/>
            </a:pPr>
            <a:fld id="{B25AF76E-0573-4298-914E-A40291D76D7E}" type="slidenum">
              <a:rPr lang="zh-CN" altLang="zh-CN" smtClean="0">
                <a:solidFill>
                  <a:schemeClr val="bg1">
                    <a:lumMod val="50000"/>
                  </a:schemeClr>
                </a:solidFill>
              </a:rPr>
              <a:pPr>
                <a:defRPr/>
              </a:pPr>
              <a:t>46</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7172" name="Rectangle 3"/>
          <p:cNvSpPr>
            <a:spLocks noChangeArrowheads="1"/>
          </p:cNvSpPr>
          <p:nvPr/>
        </p:nvSpPr>
        <p:spPr bwMode="auto">
          <a:xfrm>
            <a:off x="0" y="3209925"/>
            <a:ext cx="9144000" cy="0"/>
          </a:xfrm>
          <a:prstGeom prst="rect">
            <a:avLst/>
          </a:prstGeom>
          <a:noFill/>
          <a:ln w="9525">
            <a:noFill/>
            <a:miter lim="800000"/>
            <a:headEnd/>
            <a:tailEnd/>
          </a:ln>
        </p:spPr>
        <p:txBody>
          <a:bodyPr wrap="none" anchor="ctr">
            <a:spAutoFit/>
          </a:bodyPr>
          <a:lstStyle/>
          <a:p>
            <a:endParaRPr lang="zh-CN" altLang="en-US"/>
          </a:p>
        </p:txBody>
      </p:sp>
      <p:sp>
        <p:nvSpPr>
          <p:cNvPr id="7173"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7174" name="Rectangle 5"/>
          <p:cNvSpPr>
            <a:spLocks noChangeArrowheads="1"/>
          </p:cNvSpPr>
          <p:nvPr/>
        </p:nvSpPr>
        <p:spPr bwMode="auto">
          <a:xfrm>
            <a:off x="0" y="3076575"/>
            <a:ext cx="9144000" cy="0"/>
          </a:xfrm>
          <a:prstGeom prst="rect">
            <a:avLst/>
          </a:prstGeom>
          <a:noFill/>
          <a:ln w="9525">
            <a:noFill/>
            <a:miter lim="800000"/>
            <a:headEnd/>
            <a:tailEnd/>
          </a:ln>
        </p:spPr>
        <p:txBody>
          <a:bodyPr wrap="none" anchor="ctr">
            <a:spAutoFit/>
          </a:bodyPr>
          <a:lstStyle/>
          <a:p>
            <a:endParaRPr lang="zh-CN" altLang="en-US"/>
          </a:p>
        </p:txBody>
      </p:sp>
      <p:sp>
        <p:nvSpPr>
          <p:cNvPr id="7175" name="Text Box 6"/>
          <p:cNvSpPr txBox="1">
            <a:spLocks noChangeArrowheads="1"/>
          </p:cNvSpPr>
          <p:nvPr/>
        </p:nvSpPr>
        <p:spPr bwMode="auto">
          <a:xfrm>
            <a:off x="611188" y="1752600"/>
            <a:ext cx="6985000" cy="400050"/>
          </a:xfrm>
          <a:prstGeom prst="rect">
            <a:avLst/>
          </a:prstGeom>
          <a:noFill/>
          <a:ln w="9525">
            <a:noFill/>
            <a:miter lim="800000"/>
            <a:headEnd/>
            <a:tailEnd/>
          </a:ln>
        </p:spPr>
        <p:txBody>
          <a:bodyPr>
            <a:spAutoFit/>
          </a:bodyPr>
          <a:lstStyle/>
          <a:p>
            <a:pPr eaLnBrk="0" hangingPunct="0">
              <a:spcBef>
                <a:spcPct val="50000"/>
              </a:spcBef>
            </a:pPr>
            <a:r>
              <a:rPr lang="zh-CN" altLang="en-US" sz="2000">
                <a:solidFill>
                  <a:srgbClr val="333300"/>
                </a:solidFill>
                <a:latin typeface="楷体" pitchFamily="49" charset="-122"/>
                <a:ea typeface="楷体" pitchFamily="49" charset="-122"/>
              </a:rPr>
              <a:t>于是可建立下列递推关系式：</a:t>
            </a:r>
          </a:p>
        </p:txBody>
      </p:sp>
      <p:graphicFrame>
        <p:nvGraphicFramePr>
          <p:cNvPr id="7170" name="Object 7"/>
          <p:cNvGraphicFramePr>
            <a:graphicFrameLocks noChangeAspect="1"/>
          </p:cNvGraphicFramePr>
          <p:nvPr/>
        </p:nvGraphicFramePr>
        <p:xfrm>
          <a:off x="1847850" y="2057400"/>
          <a:ext cx="3714750" cy="1104900"/>
        </p:xfrm>
        <a:graphic>
          <a:graphicData uri="http://schemas.openxmlformats.org/presentationml/2006/ole">
            <p:oleObj spid="_x0000_s7170" name="Equation" r:id="rId4" imgW="2425680" imgH="660240" progId="Equation.DSMT4">
              <p:embed/>
            </p:oleObj>
          </a:graphicData>
        </a:graphic>
      </p:graphicFrame>
      <p:sp>
        <p:nvSpPr>
          <p:cNvPr id="7176" name="Text Box 8"/>
          <p:cNvSpPr txBox="1">
            <a:spLocks noChangeArrowheads="1"/>
          </p:cNvSpPr>
          <p:nvPr/>
        </p:nvSpPr>
        <p:spPr bwMode="auto">
          <a:xfrm>
            <a:off x="6804025" y="2362200"/>
            <a:ext cx="647700" cy="369888"/>
          </a:xfrm>
          <a:prstGeom prst="rect">
            <a:avLst/>
          </a:prstGeom>
          <a:noFill/>
          <a:ln w="9525">
            <a:noFill/>
            <a:miter lim="800000"/>
            <a:headEnd/>
            <a:tailEnd/>
          </a:ln>
        </p:spPr>
        <p:txBody>
          <a:bodyPr>
            <a:spAutoFit/>
          </a:bodyPr>
          <a:lstStyle/>
          <a:p>
            <a:pPr>
              <a:spcBef>
                <a:spcPct val="50000"/>
              </a:spcBef>
            </a:pPr>
            <a:r>
              <a:rPr lang="en-US" altLang="zh-CN">
                <a:solidFill>
                  <a:srgbClr val="333300"/>
                </a:solidFill>
                <a:latin typeface="Times New Roman" pitchFamily="18" charset="0"/>
                <a:cs typeface="Times New Roman" pitchFamily="18" charset="0"/>
              </a:rPr>
              <a:t>(1) </a:t>
            </a:r>
          </a:p>
        </p:txBody>
      </p:sp>
      <p:sp>
        <p:nvSpPr>
          <p:cNvPr id="7177"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7178"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5"/>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7179"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6"/>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7180" name="矩形 13"/>
          <p:cNvSpPr>
            <a:spLocks noChangeArrowheads="1"/>
          </p:cNvSpPr>
          <p:nvPr/>
        </p:nvSpPr>
        <p:spPr bwMode="auto">
          <a:xfrm>
            <a:off x="4267200" y="2971800"/>
            <a:ext cx="2286000" cy="3446463"/>
          </a:xfrm>
          <a:prstGeom prst="rect">
            <a:avLst/>
          </a:prstGeom>
          <a:noFill/>
          <a:ln w="9525">
            <a:noFill/>
            <a:miter lim="800000"/>
            <a:headEnd/>
            <a:tailEnd/>
          </a:ln>
        </p:spPr>
        <p:txBody>
          <a:bodyPr>
            <a:spAutoFit/>
          </a:bodyPr>
          <a:lstStyle/>
          <a:p>
            <a:r>
              <a:rPr kumimoji="1" lang="en-US" altLang="zh-CN" sz="2000">
                <a:solidFill>
                  <a:srgbClr val="000000"/>
                </a:solidFill>
                <a:latin typeface="Times New Roman" pitchFamily="18" charset="0"/>
                <a:ea typeface="楷体" pitchFamily="49" charset="-122"/>
              </a:rPr>
              <a:t>n         </a:t>
            </a:r>
            <a:r>
              <a:rPr kumimoji="1" lang="zh-CN" altLang="en-US" sz="2000">
                <a:solidFill>
                  <a:srgbClr val="000000"/>
                </a:solidFill>
                <a:latin typeface="Times New Roman" pitchFamily="18" charset="0"/>
                <a:ea typeface="楷体" pitchFamily="49" charset="-122"/>
              </a:rPr>
              <a:t>公式</a:t>
            </a:r>
            <a:r>
              <a:rPr kumimoji="1" lang="en-US" altLang="zh-CN" sz="2000">
                <a:solidFill>
                  <a:srgbClr val="000000"/>
                </a:solidFill>
                <a:latin typeface="Times New Roman" pitchFamily="18" charset="0"/>
                <a:ea typeface="楷体" pitchFamily="49" charset="-122"/>
              </a:rPr>
              <a:t>(1)</a:t>
            </a:r>
            <a:r>
              <a:rPr kumimoji="1" lang="en-US" altLang="zh-CN" sz="2000" i="1">
                <a:solidFill>
                  <a:srgbClr val="000000"/>
                </a:solidFill>
                <a:latin typeface="Times New Roman" pitchFamily="18" charset="0"/>
                <a:ea typeface="楷体" pitchFamily="49" charset="-122"/>
              </a:rPr>
              <a:t>I</a:t>
            </a:r>
            <a:r>
              <a:rPr kumimoji="1" lang="en-US" altLang="zh-CN" sz="2000" i="1" baseline="-25000">
                <a:solidFill>
                  <a:srgbClr val="000000"/>
                </a:solidFill>
                <a:latin typeface="Times New Roman" pitchFamily="18" charset="0"/>
                <a:ea typeface="楷体" pitchFamily="49" charset="-122"/>
              </a:rPr>
              <a:t>n</a:t>
            </a:r>
            <a:endParaRPr kumimoji="1" lang="en-US" altLang="zh-CN" sz="2000">
              <a:solidFill>
                <a:srgbClr val="000000"/>
              </a:solidFill>
              <a:latin typeface="Times New Roman" pitchFamily="18" charset="0"/>
              <a:ea typeface="楷体" pitchFamily="49" charset="-122"/>
            </a:endParaRPr>
          </a:p>
          <a:p>
            <a:r>
              <a:rPr kumimoji="1" lang="en-US" altLang="zh-CN">
                <a:solidFill>
                  <a:srgbClr val="000000"/>
                </a:solidFill>
                <a:latin typeface="Times New Roman" pitchFamily="18" charset="0"/>
                <a:ea typeface="楷体" pitchFamily="49" charset="-122"/>
              </a:rPr>
              <a:t>0          0.009950331</a:t>
            </a:r>
          </a:p>
          <a:p>
            <a:pPr>
              <a:buFontTx/>
              <a:buAutoNum type="arabicPlain"/>
            </a:pPr>
            <a:r>
              <a:rPr kumimoji="1" lang="en-US" altLang="zh-CN">
                <a:solidFill>
                  <a:srgbClr val="000000"/>
                </a:solidFill>
                <a:latin typeface="Times New Roman" pitchFamily="18" charset="0"/>
                <a:ea typeface="楷体" pitchFamily="49" charset="-122"/>
              </a:rPr>
              <a:t>          0.004966915</a:t>
            </a:r>
          </a:p>
          <a:p>
            <a:pPr>
              <a:buFontTx/>
              <a:buAutoNum type="arabicPlain"/>
            </a:pPr>
            <a:r>
              <a:rPr kumimoji="1" lang="en-US" altLang="zh-CN">
                <a:solidFill>
                  <a:srgbClr val="000000"/>
                </a:solidFill>
                <a:latin typeface="Times New Roman" pitchFamily="18" charset="0"/>
                <a:ea typeface="楷体" pitchFamily="49" charset="-122"/>
              </a:rPr>
              <a:t>          0.003308500</a:t>
            </a:r>
          </a:p>
          <a:p>
            <a:pPr>
              <a:buFontTx/>
              <a:buAutoNum type="arabicPlain"/>
            </a:pPr>
            <a:r>
              <a:rPr kumimoji="1" lang="en-US" altLang="zh-CN">
                <a:solidFill>
                  <a:srgbClr val="000000"/>
                </a:solidFill>
                <a:latin typeface="Times New Roman" pitchFamily="18" charset="0"/>
                <a:ea typeface="楷体" pitchFamily="49" charset="-122"/>
              </a:rPr>
              <a:t>          0.002483333</a:t>
            </a:r>
          </a:p>
          <a:p>
            <a:pPr>
              <a:buFontTx/>
              <a:buAutoNum type="arabicPlain"/>
            </a:pPr>
            <a:r>
              <a:rPr kumimoji="1" lang="en-US" altLang="zh-CN">
                <a:solidFill>
                  <a:srgbClr val="000000"/>
                </a:solidFill>
                <a:latin typeface="Times New Roman" pitchFamily="18" charset="0"/>
                <a:ea typeface="楷体" pitchFamily="49" charset="-122"/>
              </a:rPr>
              <a:t>          0.001666667</a:t>
            </a:r>
          </a:p>
          <a:p>
            <a:pPr>
              <a:buFontTx/>
              <a:buAutoNum type="arabicPlain"/>
            </a:pPr>
            <a:r>
              <a:rPr kumimoji="1" lang="en-US" altLang="zh-CN">
                <a:solidFill>
                  <a:srgbClr val="000000"/>
                </a:solidFill>
                <a:latin typeface="Times New Roman" pitchFamily="18" charset="0"/>
                <a:ea typeface="楷体" pitchFamily="49" charset="-122"/>
              </a:rPr>
              <a:t>          0.033333333</a:t>
            </a:r>
          </a:p>
          <a:p>
            <a:pPr>
              <a:buFontTx/>
              <a:buAutoNum type="arabicPlain"/>
            </a:pPr>
            <a:r>
              <a:rPr kumimoji="1" lang="en-US" altLang="zh-CN">
                <a:solidFill>
                  <a:srgbClr val="000000"/>
                </a:solidFill>
                <a:latin typeface="Times New Roman" pitchFamily="18" charset="0"/>
                <a:ea typeface="楷体" pitchFamily="49" charset="-122"/>
              </a:rPr>
              <a:t>         -3.166663333</a:t>
            </a:r>
          </a:p>
          <a:p>
            <a:pPr>
              <a:buFontTx/>
              <a:buAutoNum type="arabicPlain"/>
            </a:pPr>
            <a:r>
              <a:rPr kumimoji="1" lang="en-US" altLang="zh-CN">
                <a:solidFill>
                  <a:srgbClr val="000000"/>
                </a:solidFill>
                <a:latin typeface="Times New Roman" pitchFamily="18" charset="0"/>
                <a:ea typeface="楷体" pitchFamily="49" charset="-122"/>
              </a:rPr>
              <a:t>          316.8091904</a:t>
            </a:r>
          </a:p>
          <a:p>
            <a:pPr>
              <a:buFontTx/>
              <a:buAutoNum type="arabicPlain"/>
            </a:pPr>
            <a:r>
              <a:rPr kumimoji="1" lang="en-US" altLang="zh-CN">
                <a:solidFill>
                  <a:srgbClr val="000000"/>
                </a:solidFill>
                <a:latin typeface="Times New Roman" pitchFamily="18" charset="0"/>
                <a:ea typeface="楷体" pitchFamily="49" charset="-122"/>
              </a:rPr>
              <a:t>         -31680.79404</a:t>
            </a:r>
          </a:p>
          <a:p>
            <a:pPr>
              <a:buFontTx/>
              <a:buAutoNum type="arabicPlain"/>
            </a:pPr>
            <a:r>
              <a:rPr kumimoji="1" lang="en-US" altLang="zh-CN">
                <a:solidFill>
                  <a:srgbClr val="000000"/>
                </a:solidFill>
                <a:latin typeface="Times New Roman" pitchFamily="18" charset="0"/>
                <a:ea typeface="楷体" pitchFamily="49" charset="-122"/>
              </a:rPr>
              <a:t>          3168079.515</a:t>
            </a:r>
          </a:p>
          <a:p>
            <a:pPr>
              <a:buFontTx/>
              <a:buAutoNum type="arabicPlain"/>
            </a:pPr>
            <a:r>
              <a:rPr kumimoji="1" lang="en-US" altLang="zh-CN">
                <a:solidFill>
                  <a:srgbClr val="000000"/>
                </a:solidFill>
                <a:latin typeface="Times New Roman" pitchFamily="18" charset="0"/>
                <a:ea typeface="楷体" pitchFamily="49" charset="-122"/>
              </a:rPr>
              <a:t>       -316807451.4</a:t>
            </a:r>
          </a:p>
        </p:txBody>
      </p:sp>
      <p:sp>
        <p:nvSpPr>
          <p:cNvPr id="15" name="灯片编号占位符 14"/>
          <p:cNvSpPr>
            <a:spLocks noGrp="1"/>
          </p:cNvSpPr>
          <p:nvPr>
            <p:ph type="sldNum" sz="quarter" idx="12"/>
          </p:nvPr>
        </p:nvSpPr>
        <p:spPr/>
        <p:txBody>
          <a:bodyPr/>
          <a:lstStyle/>
          <a:p>
            <a:pPr>
              <a:defRPr/>
            </a:pPr>
            <a:fld id="{077A789E-E8F5-49AB-8700-3928C67C76E3}" type="slidenum">
              <a:rPr lang="zh-CN" altLang="zh-CN" smtClean="0">
                <a:solidFill>
                  <a:schemeClr val="bg1">
                    <a:lumMod val="50000"/>
                  </a:schemeClr>
                </a:solidFill>
              </a:rPr>
              <a:pPr>
                <a:defRPr/>
              </a:pPr>
              <a:t>47</a:t>
            </a:fld>
            <a:endParaRPr lang="zh-CN"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611188" y="1828800"/>
            <a:ext cx="8077200" cy="400050"/>
          </a:xfrm>
          <a:prstGeom prst="rect">
            <a:avLst/>
          </a:prstGeom>
          <a:noFill/>
          <a:ln w="9525">
            <a:noFill/>
            <a:miter lim="800000"/>
            <a:headEnd/>
            <a:tailEnd/>
          </a:ln>
        </p:spPr>
        <p:txBody>
          <a:bodyPr>
            <a:spAutoFit/>
          </a:bodyPr>
          <a:lstStyle/>
          <a:p>
            <a:pPr algn="just"/>
            <a:r>
              <a:rPr lang="zh-CN" altLang="en-US" sz="2000">
                <a:solidFill>
                  <a:srgbClr val="333300"/>
                </a:solidFill>
                <a:latin typeface="Times New Roman" pitchFamily="18" charset="0"/>
                <a:ea typeface="楷体" pitchFamily="49" charset="-122"/>
                <a:cs typeface="Times New Roman" pitchFamily="18" charset="0"/>
              </a:rPr>
              <a:t>下面改用另一种计算方案：</a:t>
            </a:r>
          </a:p>
        </p:txBody>
      </p:sp>
      <p:grpSp>
        <p:nvGrpSpPr>
          <p:cNvPr id="8200" name="Group 10"/>
          <p:cNvGrpSpPr>
            <a:grpSpLocks/>
          </p:cNvGrpSpPr>
          <p:nvPr/>
        </p:nvGrpSpPr>
        <p:grpSpPr bwMode="auto">
          <a:xfrm>
            <a:off x="1482725" y="2514600"/>
            <a:ext cx="6594475" cy="457200"/>
            <a:chOff x="526" y="2160"/>
            <a:chExt cx="4405" cy="313"/>
          </a:xfrm>
        </p:grpSpPr>
        <p:graphicFrame>
          <p:nvGraphicFramePr>
            <p:cNvPr id="8198" name="Object 11"/>
            <p:cNvGraphicFramePr>
              <a:graphicFrameLocks noChangeAspect="1"/>
            </p:cNvGraphicFramePr>
            <p:nvPr/>
          </p:nvGraphicFramePr>
          <p:xfrm>
            <a:off x="2544" y="2160"/>
            <a:ext cx="2387" cy="313"/>
          </p:xfrm>
          <a:graphic>
            <a:graphicData uri="http://schemas.openxmlformats.org/presentationml/2006/ole">
              <p:oleObj spid="_x0000_s8198" name="Equation" r:id="rId3" imgW="1942920" imgH="241200" progId="Equation.DSMT4">
                <p:embed/>
              </p:oleObj>
            </a:graphicData>
          </a:graphic>
        </p:graphicFrame>
        <p:sp>
          <p:nvSpPr>
            <p:cNvPr id="8210" name="Rectangle 12"/>
            <p:cNvSpPr>
              <a:spLocks noChangeArrowheads="1"/>
            </p:cNvSpPr>
            <p:nvPr/>
          </p:nvSpPr>
          <p:spPr bwMode="auto">
            <a:xfrm>
              <a:off x="526" y="2160"/>
              <a:ext cx="1250" cy="274"/>
            </a:xfrm>
            <a:prstGeom prst="rect">
              <a:avLst/>
            </a:prstGeom>
            <a:noFill/>
            <a:ln w="9525">
              <a:noFill/>
              <a:miter lim="800000"/>
              <a:headEnd/>
              <a:tailEnd/>
            </a:ln>
          </p:spPr>
          <p:txBody>
            <a:bodyPr wrap="none">
              <a:spAutoFit/>
            </a:bodyPr>
            <a:lstStyle/>
            <a:p>
              <a:r>
                <a:rPr lang="en-US" altLang="zh-CN" sz="2000" b="1" i="1">
                  <a:solidFill>
                    <a:srgbClr val="333300"/>
                  </a:solidFill>
                  <a:latin typeface="Times New Roman" pitchFamily="18" charset="0"/>
                  <a:ea typeface="楷体" pitchFamily="49" charset="-122"/>
                  <a:cs typeface="Times New Roman" pitchFamily="18" charset="0"/>
                </a:rPr>
                <a:t>I</a:t>
              </a:r>
              <a:r>
                <a:rPr lang="en-US" altLang="zh-CN" sz="2000" b="1" i="1" baseline="-25000">
                  <a:solidFill>
                    <a:srgbClr val="333300"/>
                  </a:solidFill>
                  <a:latin typeface="Times New Roman" pitchFamily="18" charset="0"/>
                  <a:ea typeface="楷体" pitchFamily="49" charset="-122"/>
                  <a:cs typeface="Times New Roman" pitchFamily="18" charset="0"/>
                </a:rPr>
                <a:t>n </a:t>
              </a:r>
              <a:r>
                <a:rPr lang="en-US" altLang="zh-CN" sz="2000" b="1">
                  <a:solidFill>
                    <a:srgbClr val="333300"/>
                  </a:solidFill>
                  <a:latin typeface="Times New Roman" pitchFamily="18" charset="0"/>
                  <a:ea typeface="楷体" pitchFamily="49" charset="-122"/>
                  <a:cs typeface="Times New Roman" pitchFamily="18" charset="0"/>
                </a:rPr>
                <a:t>&gt;0  </a:t>
              </a:r>
              <a:r>
                <a:rPr lang="zh-CN" altLang="en-US" sz="2000" b="1">
                  <a:solidFill>
                    <a:srgbClr val="333300"/>
                  </a:solidFill>
                  <a:latin typeface="Times New Roman" pitchFamily="18" charset="0"/>
                  <a:ea typeface="楷体" pitchFamily="49" charset="-122"/>
                  <a:cs typeface="Times New Roman" pitchFamily="18" charset="0"/>
                </a:rPr>
                <a:t>；</a:t>
              </a:r>
              <a:r>
                <a:rPr lang="en-US" altLang="zh-CN" sz="2000" b="1" i="1">
                  <a:solidFill>
                    <a:srgbClr val="333300"/>
                  </a:solidFill>
                  <a:latin typeface="Times New Roman" pitchFamily="18" charset="0"/>
                  <a:ea typeface="楷体" pitchFamily="49" charset="-122"/>
                  <a:cs typeface="Times New Roman" pitchFamily="18" charset="0"/>
                </a:rPr>
                <a:t>I</a:t>
              </a:r>
              <a:r>
                <a:rPr lang="en-US" altLang="zh-CN" sz="2000" b="1" i="1" baseline="-25000">
                  <a:solidFill>
                    <a:srgbClr val="333300"/>
                  </a:solidFill>
                  <a:latin typeface="Times New Roman" pitchFamily="18" charset="0"/>
                  <a:ea typeface="楷体" pitchFamily="49" charset="-122"/>
                  <a:cs typeface="Times New Roman" pitchFamily="18" charset="0"/>
                </a:rPr>
                <a:t>n</a:t>
              </a:r>
              <a:r>
                <a:rPr lang="zh-CN" altLang="en-US" sz="2000" b="1">
                  <a:solidFill>
                    <a:srgbClr val="333300"/>
                  </a:solidFill>
                  <a:latin typeface="Times New Roman" pitchFamily="18" charset="0"/>
                  <a:ea typeface="楷体" pitchFamily="49" charset="-122"/>
                  <a:cs typeface="Times New Roman" pitchFamily="18" charset="0"/>
                </a:rPr>
                <a:t>＜</a:t>
              </a:r>
              <a:r>
                <a:rPr lang="en-US" altLang="zh-CN" sz="2000" b="1" i="1">
                  <a:solidFill>
                    <a:srgbClr val="333300"/>
                  </a:solidFill>
                  <a:latin typeface="Times New Roman" pitchFamily="18" charset="0"/>
                  <a:ea typeface="楷体" pitchFamily="49" charset="-122"/>
                  <a:cs typeface="Times New Roman" pitchFamily="18" charset="0"/>
                </a:rPr>
                <a:t>I</a:t>
              </a:r>
              <a:r>
                <a:rPr lang="en-US" altLang="zh-CN" sz="2000" b="1" i="1" baseline="-25000">
                  <a:solidFill>
                    <a:srgbClr val="333300"/>
                  </a:solidFill>
                  <a:latin typeface="Times New Roman" pitchFamily="18" charset="0"/>
                  <a:ea typeface="楷体" pitchFamily="49" charset="-122"/>
                  <a:cs typeface="Times New Roman" pitchFamily="18" charset="0"/>
                </a:rPr>
                <a:t>n</a:t>
              </a:r>
              <a:r>
                <a:rPr lang="en-US" altLang="zh-CN" sz="2000" b="1" baseline="-25000">
                  <a:solidFill>
                    <a:srgbClr val="333300"/>
                  </a:solidFill>
                  <a:latin typeface="Times New Roman" pitchFamily="18" charset="0"/>
                  <a:ea typeface="楷体" pitchFamily="49" charset="-122"/>
                  <a:cs typeface="Times New Roman" pitchFamily="18" charset="0"/>
                </a:rPr>
                <a:t>-1</a:t>
              </a:r>
            </a:p>
          </p:txBody>
        </p:sp>
        <p:sp>
          <p:nvSpPr>
            <p:cNvPr id="2" name="AutoShape 13"/>
            <p:cNvSpPr>
              <a:spLocks noChangeArrowheads="1"/>
            </p:cNvSpPr>
            <p:nvPr/>
          </p:nvSpPr>
          <p:spPr bwMode="auto">
            <a:xfrm>
              <a:off x="1920" y="2214"/>
              <a:ext cx="576" cy="240"/>
            </a:xfrm>
            <a:prstGeom prst="rightArrow">
              <a:avLst>
                <a:gd name="adj1" fmla="val 50000"/>
                <a:gd name="adj2" fmla="val 60000"/>
              </a:avLst>
            </a:prstGeom>
            <a:solidFill>
              <a:schemeClr val="bg2">
                <a:lumMod val="60000"/>
                <a:lumOff val="40000"/>
              </a:schemeClr>
            </a:solidFill>
            <a:ln w="9525">
              <a:noFill/>
              <a:miter lim="800000"/>
              <a:headEnd/>
              <a:tailEnd/>
            </a:ln>
          </p:spPr>
          <p:txBody>
            <a:bodyPr wrap="none" anchor="ctr"/>
            <a:lstStyle/>
            <a:p>
              <a:pPr>
                <a:defRPr/>
              </a:pPr>
              <a:endParaRPr lang="zh-CN" altLang="en-US"/>
            </a:p>
          </p:txBody>
        </p:sp>
      </p:grpSp>
      <p:grpSp>
        <p:nvGrpSpPr>
          <p:cNvPr id="8201" name="Group 14"/>
          <p:cNvGrpSpPr>
            <a:grpSpLocks/>
          </p:cNvGrpSpPr>
          <p:nvPr/>
        </p:nvGrpSpPr>
        <p:grpSpPr bwMode="auto">
          <a:xfrm>
            <a:off x="1752600" y="3505200"/>
            <a:ext cx="5638800" cy="990600"/>
            <a:chOff x="2544" y="2592"/>
            <a:chExt cx="3321" cy="526"/>
          </a:xfrm>
        </p:grpSpPr>
        <p:graphicFrame>
          <p:nvGraphicFramePr>
            <p:cNvPr id="8196" name="Object 15"/>
            <p:cNvGraphicFramePr>
              <a:graphicFrameLocks noChangeAspect="1"/>
            </p:cNvGraphicFramePr>
            <p:nvPr/>
          </p:nvGraphicFramePr>
          <p:xfrm>
            <a:off x="2544" y="2592"/>
            <a:ext cx="1056" cy="479"/>
          </p:xfrm>
          <a:graphic>
            <a:graphicData uri="http://schemas.openxmlformats.org/presentationml/2006/ole">
              <p:oleObj spid="_x0000_s8196" name="Equation" r:id="rId4" imgW="1028520" imgH="393480" progId="Equation.DSMT4">
                <p:embed/>
              </p:oleObj>
            </a:graphicData>
          </a:graphic>
        </p:graphicFrame>
        <p:graphicFrame>
          <p:nvGraphicFramePr>
            <p:cNvPr id="8197" name="Object 16"/>
            <p:cNvGraphicFramePr>
              <a:graphicFrameLocks noChangeAspect="1"/>
            </p:cNvGraphicFramePr>
            <p:nvPr/>
          </p:nvGraphicFramePr>
          <p:xfrm>
            <a:off x="4286" y="2659"/>
            <a:ext cx="1579" cy="459"/>
          </p:xfrm>
          <a:graphic>
            <a:graphicData uri="http://schemas.openxmlformats.org/presentationml/2006/ole">
              <p:oleObj spid="_x0000_s8197" name="Equation" r:id="rId5" imgW="1333440" imgH="393480" progId="Equation.DSMT4">
                <p:embed/>
              </p:oleObj>
            </a:graphicData>
          </a:graphic>
        </p:graphicFrame>
        <p:sp>
          <p:nvSpPr>
            <p:cNvPr id="8208" name="AutoShape 17"/>
            <p:cNvSpPr>
              <a:spLocks noChangeArrowheads="1"/>
            </p:cNvSpPr>
            <p:nvPr/>
          </p:nvSpPr>
          <p:spPr bwMode="auto">
            <a:xfrm>
              <a:off x="3651" y="2702"/>
              <a:ext cx="526" cy="223"/>
            </a:xfrm>
            <a:prstGeom prst="rightArrow">
              <a:avLst>
                <a:gd name="adj1" fmla="val 50000"/>
                <a:gd name="adj2" fmla="val 42857"/>
              </a:avLst>
            </a:prstGeom>
            <a:solidFill>
              <a:schemeClr val="bg2">
                <a:lumMod val="60000"/>
                <a:lumOff val="40000"/>
              </a:schemeClr>
            </a:solidFill>
            <a:ln w="9525">
              <a:noFill/>
              <a:miter lim="800000"/>
              <a:headEnd/>
              <a:tailEnd/>
            </a:ln>
          </p:spPr>
          <p:txBody>
            <a:bodyPr wrap="none" anchor="ctr"/>
            <a:lstStyle/>
            <a:p>
              <a:pPr>
                <a:defRPr/>
              </a:pPr>
              <a:endParaRPr lang="zh-CN" altLang="en-US"/>
            </a:p>
          </p:txBody>
        </p:sp>
      </p:grpSp>
      <p:sp>
        <p:nvSpPr>
          <p:cNvPr id="8202" name="Text Box 19"/>
          <p:cNvSpPr txBox="1">
            <a:spLocks noChangeArrowheads="1"/>
          </p:cNvSpPr>
          <p:nvPr/>
        </p:nvSpPr>
        <p:spPr bwMode="auto">
          <a:xfrm>
            <a:off x="152400" y="3733800"/>
            <a:ext cx="1252538" cy="400050"/>
          </a:xfrm>
          <a:prstGeom prst="rect">
            <a:avLst/>
          </a:prstGeom>
          <a:noFill/>
          <a:ln w="9525" algn="ctr">
            <a:noFill/>
            <a:miter lim="800000"/>
            <a:headEnd/>
            <a:tailEnd/>
          </a:ln>
        </p:spPr>
        <p:txBody>
          <a:bodyPr wrap="none">
            <a:spAutoFit/>
          </a:bodyPr>
          <a:lstStyle/>
          <a:p>
            <a:r>
              <a:rPr kumimoji="1" lang="zh-CN" altLang="en-US" sz="2000">
                <a:solidFill>
                  <a:srgbClr val="333300"/>
                </a:solidFill>
                <a:latin typeface="Times New Roman" pitchFamily="18" charset="0"/>
                <a:ea typeface="楷体" pitchFamily="49" charset="-122"/>
              </a:rPr>
              <a:t>由公式</a:t>
            </a:r>
            <a:r>
              <a:rPr kumimoji="1" lang="en-US" altLang="zh-CN" sz="2000">
                <a:solidFill>
                  <a:srgbClr val="333300"/>
                </a:solidFill>
                <a:latin typeface="Times New Roman" pitchFamily="18" charset="0"/>
                <a:ea typeface="楷体" pitchFamily="49" charset="-122"/>
              </a:rPr>
              <a:t>(1)</a:t>
            </a:r>
          </a:p>
        </p:txBody>
      </p:sp>
      <p:sp>
        <p:nvSpPr>
          <p:cNvPr id="8203"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204"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6"/>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205"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7"/>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grpSp>
        <p:nvGrpSpPr>
          <p:cNvPr id="8206" name="组合 18"/>
          <p:cNvGrpSpPr>
            <a:grpSpLocks/>
          </p:cNvGrpSpPr>
          <p:nvPr/>
        </p:nvGrpSpPr>
        <p:grpSpPr bwMode="auto">
          <a:xfrm>
            <a:off x="1219200" y="4852988"/>
            <a:ext cx="6019800" cy="785812"/>
            <a:chOff x="1066892" y="4679898"/>
            <a:chExt cx="5867310" cy="678524"/>
          </a:xfrm>
        </p:grpSpPr>
        <p:graphicFrame>
          <p:nvGraphicFramePr>
            <p:cNvPr id="8194" name="Object 4"/>
            <p:cNvGraphicFramePr>
              <a:graphicFrameLocks noChangeAspect="1"/>
            </p:cNvGraphicFramePr>
            <p:nvPr/>
          </p:nvGraphicFramePr>
          <p:xfrm>
            <a:off x="1066892" y="4679898"/>
            <a:ext cx="2135715" cy="678524"/>
          </p:xfrm>
          <a:graphic>
            <a:graphicData uri="http://schemas.openxmlformats.org/presentationml/2006/ole">
              <p:oleObj spid="_x0000_s8194" name="Equation" r:id="rId8" imgW="1231560" imgH="393480" progId="Equation.DSMT4">
                <p:embed/>
              </p:oleObj>
            </a:graphicData>
          </a:graphic>
        </p:graphicFrame>
        <p:sp>
          <p:nvSpPr>
            <p:cNvPr id="8211" name="AutoShape 6"/>
            <p:cNvSpPr>
              <a:spLocks noChangeArrowheads="1"/>
            </p:cNvSpPr>
            <p:nvPr/>
          </p:nvSpPr>
          <p:spPr bwMode="auto">
            <a:xfrm>
              <a:off x="3451261" y="4897848"/>
              <a:ext cx="880405" cy="350914"/>
            </a:xfrm>
            <a:prstGeom prst="rightArrow">
              <a:avLst>
                <a:gd name="adj1" fmla="val 50000"/>
                <a:gd name="adj2" fmla="val 42857"/>
              </a:avLst>
            </a:prstGeom>
            <a:solidFill>
              <a:schemeClr val="bg2">
                <a:lumMod val="60000"/>
                <a:lumOff val="40000"/>
              </a:schemeClr>
            </a:solidFill>
            <a:ln w="9525">
              <a:noFill/>
              <a:miter lim="800000"/>
              <a:headEnd/>
              <a:tailEnd/>
            </a:ln>
          </p:spPr>
          <p:txBody>
            <a:bodyPr wrap="none" anchor="ctr"/>
            <a:lstStyle/>
            <a:p>
              <a:pPr>
                <a:defRPr/>
              </a:pPr>
              <a:endParaRPr lang="zh-CN" altLang="en-US"/>
            </a:p>
          </p:txBody>
        </p:sp>
        <p:graphicFrame>
          <p:nvGraphicFramePr>
            <p:cNvPr id="8195" name="Object 20"/>
            <p:cNvGraphicFramePr>
              <a:graphicFrameLocks noChangeAspect="1"/>
            </p:cNvGraphicFramePr>
            <p:nvPr/>
          </p:nvGraphicFramePr>
          <p:xfrm>
            <a:off x="4495802" y="4724366"/>
            <a:ext cx="2438400" cy="630237"/>
          </p:xfrm>
          <a:graphic>
            <a:graphicData uri="http://schemas.openxmlformats.org/presentationml/2006/ole">
              <p:oleObj spid="_x0000_s8195" name="Equation" r:id="rId9" imgW="1523880" imgH="393480" progId="Equation.DSMT4">
                <p:embed/>
              </p:oleObj>
            </a:graphicData>
          </a:graphic>
        </p:graphicFrame>
      </p:grpSp>
      <p:sp>
        <p:nvSpPr>
          <p:cNvPr id="20" name="灯片编号占位符 19"/>
          <p:cNvSpPr>
            <a:spLocks noGrp="1"/>
          </p:cNvSpPr>
          <p:nvPr>
            <p:ph type="sldNum" sz="quarter" idx="12"/>
          </p:nvPr>
        </p:nvSpPr>
        <p:spPr/>
        <p:txBody>
          <a:bodyPr/>
          <a:lstStyle/>
          <a:p>
            <a:pPr>
              <a:defRPr/>
            </a:pPr>
            <a:fld id="{62EE9D05-2F9E-4DA9-9291-355040046CB6}" type="slidenum">
              <a:rPr lang="zh-CN" altLang="zh-CN"/>
              <a:pPr>
                <a:defRPr/>
              </a:pPr>
              <a:t>48</a:t>
            </a:fld>
            <a:endParaRPr lang="zh-CN"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2"/>
          <p:cNvSpPr>
            <a:spLocks noGrp="1" noChangeArrowheads="1"/>
          </p:cNvSpPr>
          <p:nvPr>
            <p:ph type="body" idx="1"/>
          </p:nvPr>
        </p:nvSpPr>
        <p:spPr>
          <a:xfrm>
            <a:off x="539750" y="1524000"/>
            <a:ext cx="3581400" cy="457200"/>
          </a:xfrm>
        </p:spPr>
        <p:txBody>
          <a:bodyPr/>
          <a:lstStyle/>
          <a:p>
            <a:pPr eaLnBrk="1" hangingPunct="1">
              <a:buFont typeface="Wingdings" pitchFamily="2" charset="2"/>
              <a:buNone/>
            </a:pPr>
            <a:r>
              <a:rPr lang="zh-CN" altLang="en-US" sz="2000" b="1" smtClean="0">
                <a:solidFill>
                  <a:srgbClr val="333300"/>
                </a:solidFill>
                <a:latin typeface="楷体" pitchFamily="49" charset="-122"/>
                <a:ea typeface="楷体" pitchFamily="49" charset="-122"/>
                <a:cs typeface="仿宋_GB2312" pitchFamily="49" charset="-122"/>
              </a:rPr>
              <a:t>作为一种近似，可取</a:t>
            </a:r>
          </a:p>
        </p:txBody>
      </p:sp>
      <p:sp>
        <p:nvSpPr>
          <p:cNvPr id="9222" name="Rectangle 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4"/>
          <p:cNvGraphicFramePr>
            <a:graphicFrameLocks noChangeAspect="1"/>
          </p:cNvGraphicFramePr>
          <p:nvPr/>
        </p:nvGraphicFramePr>
        <p:xfrm>
          <a:off x="1143000" y="2516188"/>
          <a:ext cx="4343400" cy="684212"/>
        </p:xfrm>
        <a:graphic>
          <a:graphicData uri="http://schemas.openxmlformats.org/presentationml/2006/ole">
            <p:oleObj spid="_x0000_s9218" name="Equation" r:id="rId4" imgW="2603160" imgH="393480" progId="Equation.DSMT4">
              <p:embed/>
            </p:oleObj>
          </a:graphicData>
        </a:graphic>
      </p:graphicFrame>
      <p:sp>
        <p:nvSpPr>
          <p:cNvPr id="9223" name="Text Box 5"/>
          <p:cNvSpPr txBox="1">
            <a:spLocks noChangeArrowheads="1"/>
          </p:cNvSpPr>
          <p:nvPr/>
        </p:nvSpPr>
        <p:spPr bwMode="auto">
          <a:xfrm>
            <a:off x="152400" y="3867150"/>
            <a:ext cx="5111750" cy="400050"/>
          </a:xfrm>
          <a:prstGeom prst="rect">
            <a:avLst/>
          </a:prstGeom>
          <a:noFill/>
          <a:ln w="9525">
            <a:noFill/>
            <a:miter lim="800000"/>
            <a:headEnd/>
            <a:tailEnd/>
          </a:ln>
        </p:spPr>
        <p:txBody>
          <a:bodyPr>
            <a:spAutoFit/>
          </a:bodyPr>
          <a:lstStyle/>
          <a:p>
            <a:pPr>
              <a:spcBef>
                <a:spcPct val="50000"/>
              </a:spcBef>
            </a:pPr>
            <a:r>
              <a:rPr lang="zh-CN" altLang="en-US" sz="2000">
                <a:solidFill>
                  <a:srgbClr val="333300"/>
                </a:solidFill>
                <a:latin typeface="楷体" pitchFamily="49" charset="-122"/>
                <a:ea typeface="楷体" pitchFamily="49" charset="-122"/>
              </a:rPr>
              <a:t>然后按下列递推关系进行递推</a:t>
            </a:r>
          </a:p>
        </p:txBody>
      </p:sp>
      <p:graphicFrame>
        <p:nvGraphicFramePr>
          <p:cNvPr id="9219" name="Object 6"/>
          <p:cNvGraphicFramePr>
            <a:graphicFrameLocks noChangeAspect="1"/>
          </p:cNvGraphicFramePr>
          <p:nvPr/>
        </p:nvGraphicFramePr>
        <p:xfrm>
          <a:off x="1219200" y="4705350"/>
          <a:ext cx="4467225" cy="704850"/>
        </p:xfrm>
        <a:graphic>
          <a:graphicData uri="http://schemas.openxmlformats.org/presentationml/2006/ole">
            <p:oleObj spid="_x0000_s9219" name="Equation" r:id="rId5" imgW="2666880" imgH="406080" progId="Equation.DSMT4">
              <p:embed/>
            </p:oleObj>
          </a:graphicData>
        </a:graphic>
      </p:graphicFrame>
      <p:sp>
        <p:nvSpPr>
          <p:cNvPr id="9224" name="Rectangle 8"/>
          <p:cNvSpPr>
            <a:spLocks noChangeArrowheads="1"/>
          </p:cNvSpPr>
          <p:nvPr/>
        </p:nvSpPr>
        <p:spPr bwMode="auto">
          <a:xfrm>
            <a:off x="5334000" y="3886200"/>
            <a:ext cx="482600" cy="400050"/>
          </a:xfrm>
          <a:prstGeom prst="rect">
            <a:avLst/>
          </a:prstGeom>
          <a:noFill/>
          <a:ln w="9525">
            <a:noFill/>
            <a:miter lim="800000"/>
            <a:headEnd/>
            <a:tailEnd/>
          </a:ln>
        </p:spPr>
        <p:txBody>
          <a:bodyPr wrap="none">
            <a:spAutoFit/>
          </a:bodyPr>
          <a:lstStyle/>
          <a:p>
            <a:r>
              <a:rPr lang="en-US" altLang="zh-CN" sz="2000">
                <a:solidFill>
                  <a:srgbClr val="333300"/>
                </a:solidFill>
                <a:latin typeface="Times New Roman" pitchFamily="18" charset="0"/>
                <a:cs typeface="Times New Roman" pitchFamily="18" charset="0"/>
              </a:rPr>
              <a:t>(2)</a:t>
            </a:r>
          </a:p>
        </p:txBody>
      </p:sp>
      <p:graphicFrame>
        <p:nvGraphicFramePr>
          <p:cNvPr id="9220" name="Object 12"/>
          <p:cNvGraphicFramePr>
            <a:graphicFrameLocks noChangeAspect="1"/>
          </p:cNvGraphicFramePr>
          <p:nvPr/>
        </p:nvGraphicFramePr>
        <p:xfrm>
          <a:off x="3733800" y="3733800"/>
          <a:ext cx="1524000" cy="690563"/>
        </p:xfrm>
        <a:graphic>
          <a:graphicData uri="http://schemas.openxmlformats.org/presentationml/2006/ole">
            <p:oleObj spid="_x0000_s9220" name="Equation" r:id="rId6" imgW="1028520" imgH="393480" progId="Equation.DSMT4">
              <p:embed/>
            </p:oleObj>
          </a:graphicData>
        </a:graphic>
      </p:graphicFrame>
      <p:sp>
        <p:nvSpPr>
          <p:cNvPr id="9225"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9226"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7"/>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9227"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8"/>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9228" name="Text Box 4"/>
          <p:cNvSpPr txBox="1">
            <a:spLocks noChangeArrowheads="1"/>
          </p:cNvSpPr>
          <p:nvPr/>
        </p:nvSpPr>
        <p:spPr bwMode="auto">
          <a:xfrm>
            <a:off x="6172200" y="2286000"/>
            <a:ext cx="2438400" cy="3846513"/>
          </a:xfrm>
          <a:prstGeom prst="rect">
            <a:avLst/>
          </a:prstGeom>
          <a:noFill/>
          <a:ln w="9525">
            <a:noFill/>
            <a:miter lim="800000"/>
            <a:headEnd/>
            <a:tailEnd/>
          </a:ln>
        </p:spPr>
        <p:txBody>
          <a:bodyPr>
            <a:spAutoFit/>
          </a:bodyPr>
          <a:lstStyle/>
          <a:p>
            <a:r>
              <a:rPr kumimoji="1" lang="en-US" altLang="zh-CN" sz="2400">
                <a:solidFill>
                  <a:srgbClr val="000000"/>
                </a:solidFill>
                <a:latin typeface="Times New Roman" pitchFamily="18" charset="0"/>
                <a:ea typeface="楷体" pitchFamily="49" charset="-122"/>
              </a:rPr>
              <a:t>n        </a:t>
            </a:r>
            <a:r>
              <a:rPr kumimoji="1" lang="zh-CN" altLang="en-US" sz="2400">
                <a:solidFill>
                  <a:srgbClr val="000000"/>
                </a:solidFill>
                <a:latin typeface="Times New Roman" pitchFamily="18" charset="0"/>
                <a:ea typeface="楷体" pitchFamily="49" charset="-122"/>
              </a:rPr>
              <a:t>公式</a:t>
            </a:r>
            <a:r>
              <a:rPr kumimoji="1" lang="en-US" altLang="zh-CN" sz="2400">
                <a:solidFill>
                  <a:srgbClr val="000000"/>
                </a:solidFill>
                <a:latin typeface="Times New Roman" pitchFamily="18" charset="0"/>
                <a:ea typeface="楷体" pitchFamily="49" charset="-122"/>
              </a:rPr>
              <a:t>(2) </a:t>
            </a:r>
            <a:r>
              <a:rPr kumimoji="1" lang="en-US" altLang="zh-CN" sz="2400" i="1">
                <a:solidFill>
                  <a:srgbClr val="000000"/>
                </a:solidFill>
                <a:latin typeface="Times New Roman" pitchFamily="18" charset="0"/>
                <a:ea typeface="楷体" pitchFamily="49" charset="-122"/>
              </a:rPr>
              <a:t>I</a:t>
            </a:r>
            <a:r>
              <a:rPr kumimoji="1" lang="en-US" altLang="zh-CN" sz="2400" i="1" baseline="-25000">
                <a:solidFill>
                  <a:srgbClr val="000000"/>
                </a:solidFill>
                <a:latin typeface="Times New Roman" pitchFamily="18" charset="0"/>
                <a:ea typeface="楷体" pitchFamily="49" charset="-122"/>
              </a:rPr>
              <a:t>n</a:t>
            </a:r>
            <a:endParaRPr kumimoji="1" lang="en-US" altLang="zh-CN" sz="2400">
              <a:solidFill>
                <a:srgbClr val="000000"/>
              </a:solidFill>
              <a:latin typeface="Times New Roman" pitchFamily="18" charset="0"/>
              <a:ea typeface="楷体" pitchFamily="49" charset="-122"/>
            </a:endParaRPr>
          </a:p>
          <a:p>
            <a:r>
              <a:rPr kumimoji="1" lang="en-US" altLang="zh-CN" sz="2000">
                <a:solidFill>
                  <a:srgbClr val="000000"/>
                </a:solidFill>
                <a:latin typeface="Times New Roman" pitchFamily="18" charset="0"/>
                <a:ea typeface="楷体" pitchFamily="49" charset="-122"/>
              </a:rPr>
              <a:t>0         0.009950331 </a:t>
            </a:r>
          </a:p>
          <a:p>
            <a:pPr>
              <a:buFontTx/>
              <a:buAutoNum type="arabicPlain"/>
            </a:pPr>
            <a:r>
              <a:rPr kumimoji="1" lang="en-US" altLang="zh-CN" sz="2000">
                <a:solidFill>
                  <a:srgbClr val="000000"/>
                </a:solidFill>
                <a:latin typeface="Times New Roman" pitchFamily="18" charset="0"/>
                <a:ea typeface="楷体" pitchFamily="49" charset="-122"/>
              </a:rPr>
              <a:t>         0.004966915</a:t>
            </a:r>
          </a:p>
          <a:p>
            <a:pPr>
              <a:buFontTx/>
              <a:buAutoNum type="arabicPlain"/>
            </a:pPr>
            <a:r>
              <a:rPr kumimoji="1" lang="en-US" altLang="zh-CN" sz="2000">
                <a:solidFill>
                  <a:srgbClr val="000000"/>
                </a:solidFill>
                <a:latin typeface="Times New Roman" pitchFamily="18" charset="0"/>
                <a:ea typeface="楷体" pitchFamily="49" charset="-122"/>
              </a:rPr>
              <a:t>         0.003308537</a:t>
            </a:r>
          </a:p>
          <a:p>
            <a:pPr>
              <a:buFontTx/>
              <a:buAutoNum type="arabicPlain"/>
            </a:pPr>
            <a:r>
              <a:rPr kumimoji="1" lang="en-US" altLang="zh-CN" sz="2000">
                <a:solidFill>
                  <a:srgbClr val="000000"/>
                </a:solidFill>
                <a:latin typeface="Times New Roman" pitchFamily="18" charset="0"/>
                <a:ea typeface="楷体" pitchFamily="49" charset="-122"/>
              </a:rPr>
              <a:t>         0.002480124</a:t>
            </a:r>
          </a:p>
          <a:p>
            <a:pPr>
              <a:buFontTx/>
              <a:buAutoNum type="arabicPlain"/>
            </a:pPr>
            <a:r>
              <a:rPr kumimoji="1" lang="en-US" altLang="zh-CN" sz="2000">
                <a:solidFill>
                  <a:srgbClr val="000000"/>
                </a:solidFill>
                <a:latin typeface="Times New Roman" pitchFamily="18" charset="0"/>
                <a:ea typeface="楷体" pitchFamily="49" charset="-122"/>
              </a:rPr>
              <a:t>         0.001987610</a:t>
            </a:r>
          </a:p>
          <a:p>
            <a:pPr>
              <a:buFontTx/>
              <a:buAutoNum type="arabicPlain"/>
            </a:pPr>
            <a:r>
              <a:rPr kumimoji="1" lang="en-US" altLang="zh-CN" sz="2000">
                <a:solidFill>
                  <a:srgbClr val="000000"/>
                </a:solidFill>
                <a:latin typeface="Times New Roman" pitchFamily="18" charset="0"/>
                <a:ea typeface="楷体" pitchFamily="49" charset="-122"/>
              </a:rPr>
              <a:t>         0.001654277</a:t>
            </a:r>
          </a:p>
          <a:p>
            <a:pPr>
              <a:buFontTx/>
              <a:buAutoNum type="arabicPlain"/>
            </a:pPr>
            <a:r>
              <a:rPr kumimoji="1" lang="en-US" altLang="zh-CN" sz="2000">
                <a:solidFill>
                  <a:srgbClr val="000000"/>
                </a:solidFill>
                <a:latin typeface="Times New Roman" pitchFamily="18" charset="0"/>
                <a:ea typeface="楷体" pitchFamily="49" charset="-122"/>
              </a:rPr>
              <a:t>         0.001416182</a:t>
            </a:r>
          </a:p>
          <a:p>
            <a:pPr>
              <a:buFontTx/>
              <a:buAutoNum type="arabicPlain"/>
            </a:pPr>
            <a:r>
              <a:rPr kumimoji="1" lang="en-US" altLang="zh-CN" sz="2000">
                <a:solidFill>
                  <a:srgbClr val="000000"/>
                </a:solidFill>
                <a:latin typeface="Times New Roman" pitchFamily="18" charset="0"/>
                <a:ea typeface="楷体" pitchFamily="49" charset="-122"/>
              </a:rPr>
              <a:t>         0.001238988</a:t>
            </a:r>
          </a:p>
          <a:p>
            <a:pPr>
              <a:buFontTx/>
              <a:buAutoNum type="arabicPlain"/>
            </a:pPr>
            <a:r>
              <a:rPr kumimoji="1" lang="en-US" altLang="zh-CN" sz="2000">
                <a:solidFill>
                  <a:srgbClr val="000000"/>
                </a:solidFill>
                <a:latin typeface="Times New Roman" pitchFamily="18" charset="0"/>
                <a:ea typeface="楷体" pitchFamily="49" charset="-122"/>
              </a:rPr>
              <a:t>         0.001101202</a:t>
            </a:r>
          </a:p>
          <a:p>
            <a:pPr>
              <a:buFontTx/>
              <a:buAutoNum type="arabicPlain"/>
            </a:pPr>
            <a:r>
              <a:rPr kumimoji="1" lang="en-US" altLang="zh-CN" sz="2000">
                <a:solidFill>
                  <a:srgbClr val="000000"/>
                </a:solidFill>
                <a:latin typeface="Times New Roman" pitchFamily="18" charset="0"/>
                <a:ea typeface="楷体" pitchFamily="49" charset="-122"/>
              </a:rPr>
              <a:t>         0.000990954</a:t>
            </a:r>
          </a:p>
          <a:p>
            <a:pPr>
              <a:buFontTx/>
              <a:buAutoNum type="arabicPlain"/>
            </a:pPr>
            <a:r>
              <a:rPr kumimoji="1" lang="en-US" altLang="zh-CN" sz="2000">
                <a:solidFill>
                  <a:srgbClr val="000000"/>
                </a:solidFill>
                <a:latin typeface="Times New Roman" pitchFamily="18" charset="0"/>
                <a:ea typeface="楷体" pitchFamily="49" charset="-122"/>
              </a:rPr>
              <a:t>       0.000904590</a:t>
            </a:r>
          </a:p>
        </p:txBody>
      </p:sp>
      <p:sp>
        <p:nvSpPr>
          <p:cNvPr id="14" name="灯片编号占位符 13"/>
          <p:cNvSpPr>
            <a:spLocks noGrp="1"/>
          </p:cNvSpPr>
          <p:nvPr>
            <p:ph type="sldNum" sz="quarter" idx="12"/>
          </p:nvPr>
        </p:nvSpPr>
        <p:spPr/>
        <p:txBody>
          <a:bodyPr/>
          <a:lstStyle/>
          <a:p>
            <a:pPr>
              <a:defRPr/>
            </a:pPr>
            <a:fld id="{13CB5AF4-D8C1-4094-9A42-681FA5E86050}" type="slidenum">
              <a:rPr lang="zh-CN" altLang="zh-CN"/>
              <a:pPr>
                <a:defRPr/>
              </a:pPr>
              <a:t>49</a:t>
            </a:fld>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468313" y="1900238"/>
            <a:ext cx="8243887" cy="3662362"/>
          </a:xfrm>
          <a:prstGeom prst="rect">
            <a:avLst/>
          </a:prstGeom>
          <a:noFill/>
          <a:ln w="9525">
            <a:noFill/>
            <a:miter lim="800000"/>
            <a:headEnd/>
            <a:tailEnd/>
          </a:ln>
        </p:spPr>
        <p:txBody>
          <a:bodyPr>
            <a:spAutoFit/>
          </a:bodyPr>
          <a:lstStyle/>
          <a:p>
            <a:r>
              <a:rPr lang="zh-CN" altLang="en-US" sz="2000">
                <a:solidFill>
                  <a:srgbClr val="333300"/>
                </a:solidFill>
                <a:latin typeface="楷体" pitchFamily="49" charset="-122"/>
                <a:ea typeface="楷体" pitchFamily="49" charset="-122"/>
              </a:rPr>
              <a:t>传统物理学分为两大分支：</a:t>
            </a:r>
            <a:r>
              <a:rPr lang="zh-CN" altLang="en-US" sz="2000" b="1">
                <a:solidFill>
                  <a:srgbClr val="333300"/>
                </a:solidFill>
                <a:latin typeface="楷体" pitchFamily="49" charset="-122"/>
                <a:ea typeface="楷体" pitchFamily="49" charset="-122"/>
              </a:rPr>
              <a:t>实验物理</a:t>
            </a:r>
            <a:r>
              <a:rPr lang="zh-CN" altLang="en-US" sz="2000">
                <a:solidFill>
                  <a:srgbClr val="333300"/>
                </a:solidFill>
                <a:latin typeface="楷体" pitchFamily="49" charset="-122"/>
                <a:ea typeface="楷体" pitchFamily="49" charset="-122"/>
              </a:rPr>
              <a:t>与</a:t>
            </a:r>
            <a:r>
              <a:rPr lang="zh-CN" altLang="en-US" sz="2000" b="1">
                <a:solidFill>
                  <a:srgbClr val="333300"/>
                </a:solidFill>
                <a:latin typeface="楷体" pitchFamily="49" charset="-122"/>
                <a:ea typeface="楷体" pitchFamily="49" charset="-122"/>
              </a:rPr>
              <a:t>理论物理</a:t>
            </a:r>
            <a:endParaRPr lang="en-US" altLang="zh-CN" sz="2000" b="1">
              <a:solidFill>
                <a:srgbClr val="333300"/>
              </a:solidFill>
              <a:latin typeface="楷体" pitchFamily="49" charset="-122"/>
              <a:ea typeface="楷体" pitchFamily="49" charset="-122"/>
            </a:endParaRPr>
          </a:p>
          <a:p>
            <a:r>
              <a:rPr lang="zh-CN" altLang="en-US" sz="2800">
                <a:solidFill>
                  <a:srgbClr val="333300"/>
                </a:solidFill>
                <a:latin typeface="楷体" pitchFamily="49" charset="-122"/>
                <a:ea typeface="楷体" pitchFamily="49" charset="-122"/>
              </a:rPr>
              <a:t>    </a:t>
            </a:r>
            <a:endParaRPr lang="en-US" altLang="zh-CN" sz="2800">
              <a:solidFill>
                <a:srgbClr val="333300"/>
              </a:solidFill>
              <a:latin typeface="楷体" pitchFamily="49" charset="-122"/>
              <a:ea typeface="楷体" pitchFamily="49" charset="-122"/>
            </a:endParaRPr>
          </a:p>
          <a:p>
            <a:r>
              <a:rPr lang="zh-CN" altLang="en-US" sz="2800" b="1">
                <a:solidFill>
                  <a:srgbClr val="333300"/>
                </a:solidFill>
                <a:latin typeface="楷体" pitchFamily="49" charset="-122"/>
                <a:ea typeface="楷体" pitchFamily="49" charset="-122"/>
              </a:rPr>
              <a:t>    </a:t>
            </a:r>
            <a:r>
              <a:rPr lang="zh-CN" altLang="en-US" sz="2000" b="1">
                <a:solidFill>
                  <a:srgbClr val="333300"/>
                </a:solidFill>
                <a:latin typeface="楷体" pitchFamily="49" charset="-122"/>
                <a:ea typeface="楷体" pitchFamily="49" charset="-122"/>
              </a:rPr>
              <a:t>实验物理</a:t>
            </a:r>
            <a:r>
              <a:rPr lang="zh-CN" altLang="en-US" sz="2000">
                <a:solidFill>
                  <a:srgbClr val="333300"/>
                </a:solidFill>
                <a:latin typeface="楷体" pitchFamily="49" charset="-122"/>
                <a:ea typeface="楷体" pitchFamily="49" charset="-122"/>
              </a:rPr>
              <a:t>是从实验观测出发，发现新的物理现象，为理论物理提供总结新的物理规律的素材，检验理论物理的假设或理论物理预言的正确程度和适用范围等。</a:t>
            </a:r>
            <a:r>
              <a:rPr lang="en-US" altLang="zh-CN" sz="2000">
                <a:solidFill>
                  <a:srgbClr val="333300"/>
                </a:solidFill>
                <a:latin typeface="Times New Roman" pitchFamily="18" charset="0"/>
                <a:ea typeface="楷体" pitchFamily="49" charset="-122"/>
                <a:cs typeface="Times New Roman" pitchFamily="18" charset="0"/>
              </a:rPr>
              <a:t>(</a:t>
            </a:r>
            <a:r>
              <a:rPr lang="zh-CN" altLang="en-US" sz="2000" b="1">
                <a:solidFill>
                  <a:srgbClr val="333300"/>
                </a:solidFill>
                <a:latin typeface="楷体" pitchFamily="49" charset="-122"/>
                <a:ea typeface="楷体" pitchFamily="49" charset="-122"/>
              </a:rPr>
              <a:t>实验和观测</a:t>
            </a:r>
            <a:r>
              <a:rPr lang="en-US" altLang="zh-CN" sz="2000" b="1">
                <a:solidFill>
                  <a:srgbClr val="333300"/>
                </a:solidFill>
                <a:latin typeface="Times New Roman" pitchFamily="18" charset="0"/>
                <a:ea typeface="楷体" pitchFamily="49" charset="-122"/>
              </a:rPr>
              <a:t>)</a:t>
            </a:r>
          </a:p>
          <a:p>
            <a:endParaRPr lang="en-US" altLang="zh-CN" sz="2800" b="1">
              <a:solidFill>
                <a:srgbClr val="333300"/>
              </a:solidFill>
              <a:latin typeface="Times New Roman" pitchFamily="18" charset="0"/>
              <a:ea typeface="楷体" pitchFamily="49" charset="-122"/>
            </a:endParaRPr>
          </a:p>
          <a:p>
            <a:r>
              <a:rPr lang="zh-CN" altLang="en-US" sz="2800" b="1">
                <a:solidFill>
                  <a:srgbClr val="333300"/>
                </a:solidFill>
                <a:latin typeface="楷体" pitchFamily="49" charset="-122"/>
                <a:ea typeface="楷体" pitchFamily="49" charset="-122"/>
              </a:rPr>
              <a:t>    </a:t>
            </a:r>
            <a:r>
              <a:rPr lang="zh-CN" altLang="en-US" sz="2000" b="1">
                <a:solidFill>
                  <a:srgbClr val="333300"/>
                </a:solidFill>
                <a:latin typeface="楷体" pitchFamily="49" charset="-122"/>
                <a:ea typeface="楷体" pitchFamily="49" charset="-122"/>
              </a:rPr>
              <a:t>理论物理</a:t>
            </a:r>
            <a:r>
              <a:rPr lang="zh-CN" altLang="en-US" sz="2000">
                <a:solidFill>
                  <a:srgbClr val="333300"/>
                </a:solidFill>
                <a:latin typeface="楷体" pitchFamily="49" charset="-122"/>
                <a:ea typeface="楷体" pitchFamily="49" charset="-122"/>
              </a:rPr>
              <a:t>是分析的科学，它从一系列的基本原理和基本假设出发，列出相应的数学方程，运用传统的或现在的数学方法求出问题的显式解析解，用这些解析解的结论去解释物理现象，预见新的现象，指导实验。</a:t>
            </a:r>
            <a:r>
              <a:rPr lang="en-US" altLang="zh-CN" sz="2000">
                <a:solidFill>
                  <a:srgbClr val="333300"/>
                </a:solidFill>
                <a:latin typeface="Times New Roman" pitchFamily="18" charset="0"/>
                <a:ea typeface="楷体" pitchFamily="49" charset="-122"/>
              </a:rPr>
              <a:t> (</a:t>
            </a:r>
            <a:r>
              <a:rPr lang="zh-CN" altLang="en-US" sz="2000" b="1">
                <a:solidFill>
                  <a:srgbClr val="333300"/>
                </a:solidFill>
                <a:latin typeface="楷体" pitchFamily="49" charset="-122"/>
                <a:ea typeface="楷体" pitchFamily="49" charset="-122"/>
              </a:rPr>
              <a:t>基本原理</a:t>
            </a:r>
            <a:r>
              <a:rPr lang="zh-CN" altLang="zh-CN" sz="2000" b="1">
                <a:solidFill>
                  <a:srgbClr val="333300"/>
                </a:solidFill>
                <a:latin typeface="楷体" pitchFamily="49" charset="-122"/>
                <a:ea typeface="楷体" pitchFamily="49" charset="-122"/>
              </a:rPr>
              <a:t>-</a:t>
            </a:r>
            <a:r>
              <a:rPr lang="zh-CN" altLang="en-US" sz="2000" b="1">
                <a:solidFill>
                  <a:srgbClr val="333300"/>
                </a:solidFill>
                <a:latin typeface="楷体" pitchFamily="49" charset="-122"/>
                <a:ea typeface="楷体" pitchFamily="49" charset="-122"/>
              </a:rPr>
              <a:t>数学方程</a:t>
            </a:r>
            <a:r>
              <a:rPr lang="zh-CN" altLang="zh-CN" sz="2000" b="1">
                <a:solidFill>
                  <a:srgbClr val="333300"/>
                </a:solidFill>
                <a:latin typeface="楷体" pitchFamily="49" charset="-122"/>
                <a:ea typeface="楷体" pitchFamily="49" charset="-122"/>
              </a:rPr>
              <a:t>-</a:t>
            </a:r>
            <a:r>
              <a:rPr lang="zh-CN" altLang="en-US" sz="2000" b="1">
                <a:solidFill>
                  <a:srgbClr val="333300"/>
                </a:solidFill>
                <a:latin typeface="楷体" pitchFamily="49" charset="-122"/>
                <a:ea typeface="楷体" pitchFamily="49" charset="-122"/>
              </a:rPr>
              <a:t>数学解析</a:t>
            </a:r>
            <a:r>
              <a:rPr lang="en-US" altLang="zh-CN" sz="2000" b="1">
                <a:solidFill>
                  <a:srgbClr val="333300"/>
                </a:solidFill>
                <a:latin typeface="Times New Roman" pitchFamily="18" charset="0"/>
                <a:ea typeface="楷体" pitchFamily="49" charset="-122"/>
              </a:rPr>
              <a:t>)</a:t>
            </a:r>
          </a:p>
        </p:txBody>
      </p:sp>
      <p:sp>
        <p:nvSpPr>
          <p:cNvPr id="48131"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8132" name="矩形 11"/>
          <p:cNvSpPr>
            <a:spLocks noChangeArrowheads="1"/>
          </p:cNvSpPr>
          <p:nvPr/>
        </p:nvSpPr>
        <p:spPr bwMode="auto">
          <a:xfrm>
            <a:off x="914400" y="122238"/>
            <a:ext cx="5791200" cy="776287"/>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1.1 </a:t>
            </a:r>
            <a:r>
              <a:rPr lang="zh-CN" altLang="en-US" sz="3600">
                <a:solidFill>
                  <a:srgbClr val="333300"/>
                </a:solidFill>
                <a:latin typeface="Times New Roman" pitchFamily="18" charset="0"/>
                <a:ea typeface="楷体" pitchFamily="49" charset="-122"/>
              </a:rPr>
              <a:t>什么是计算物理</a:t>
            </a:r>
            <a:r>
              <a:rPr lang="zh-CN" altLang="en-US" sz="3600">
                <a:solidFill>
                  <a:srgbClr val="333300"/>
                </a:solidFill>
                <a:latin typeface="Times New Roman" pitchFamily="18" charset="0"/>
                <a:ea typeface="楷体" pitchFamily="49" charset="-122"/>
                <a:cs typeface="Times New Roman" pitchFamily="18" charset="0"/>
              </a:rPr>
              <a:t>？</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pPr>
              <a:defRPr/>
            </a:pPr>
            <a:fld id="{DD4CA2E3-FFA5-4814-A7A9-D63F216702CA}" type="slidenum">
              <a:rPr lang="zh-CN" altLang="zh-CN"/>
              <a:pPr>
                <a:defRPr/>
              </a:pPr>
              <a:t>5</a:t>
            </a:fld>
            <a:endParaRPr lang="zh-CN"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C1D14108-FFDC-4565-9A7C-7EDA25478A16}" type="slidenum">
              <a:rPr lang="zh-CN" altLang="zh-CN"/>
              <a:pPr>
                <a:defRPr/>
              </a:pPr>
              <a:t>50</a:t>
            </a:fld>
            <a:endParaRPr lang="zh-CN" altLang="zh-CN" dirty="0"/>
          </a:p>
        </p:txBody>
      </p:sp>
      <p:sp>
        <p:nvSpPr>
          <p:cNvPr id="84995" name="AutoShape 2"/>
          <p:cNvSpPr>
            <a:spLocks noChangeArrowheads="1"/>
          </p:cNvSpPr>
          <p:nvPr/>
        </p:nvSpPr>
        <p:spPr bwMode="auto">
          <a:xfrm>
            <a:off x="6096000" y="1524000"/>
            <a:ext cx="215900" cy="4067175"/>
          </a:xfrm>
          <a:prstGeom prst="upArrow">
            <a:avLst>
              <a:gd name="adj1" fmla="val 50000"/>
              <a:gd name="adj2" fmla="val 175039"/>
            </a:avLst>
          </a:prstGeom>
          <a:solidFill>
            <a:srgbClr val="FFC000"/>
          </a:solidFill>
          <a:ln w="9525">
            <a:noFill/>
            <a:miter lim="800000"/>
            <a:headEnd/>
            <a:tailEnd/>
          </a:ln>
        </p:spPr>
        <p:txBody>
          <a:bodyPr wrap="none" anchor="ctr"/>
          <a:lstStyle/>
          <a:p>
            <a:endParaRPr lang="zh-CN" altLang="en-US"/>
          </a:p>
        </p:txBody>
      </p:sp>
      <p:sp>
        <p:nvSpPr>
          <p:cNvPr id="84996" name="AutoShape 3"/>
          <p:cNvSpPr>
            <a:spLocks noChangeArrowheads="1"/>
          </p:cNvSpPr>
          <p:nvPr/>
        </p:nvSpPr>
        <p:spPr bwMode="auto">
          <a:xfrm>
            <a:off x="3810000" y="1600200"/>
            <a:ext cx="215900" cy="4067175"/>
          </a:xfrm>
          <a:prstGeom prst="downArrow">
            <a:avLst>
              <a:gd name="adj1" fmla="val 50000"/>
              <a:gd name="adj2" fmla="val 143205"/>
            </a:avLst>
          </a:prstGeom>
          <a:solidFill>
            <a:srgbClr val="3366FF"/>
          </a:solidFill>
          <a:ln w="9525">
            <a:noFill/>
            <a:miter lim="800000"/>
            <a:headEnd/>
            <a:tailEnd/>
          </a:ln>
        </p:spPr>
        <p:txBody>
          <a:bodyPr wrap="none" anchor="ctr"/>
          <a:lstStyle/>
          <a:p>
            <a:endParaRPr lang="zh-CN" altLang="en-US"/>
          </a:p>
        </p:txBody>
      </p:sp>
      <p:sp>
        <p:nvSpPr>
          <p:cNvPr id="84997" name="Text Box 4"/>
          <p:cNvSpPr txBox="1">
            <a:spLocks noChangeArrowheads="1"/>
          </p:cNvSpPr>
          <p:nvPr/>
        </p:nvSpPr>
        <p:spPr bwMode="auto">
          <a:xfrm>
            <a:off x="1600200" y="1639888"/>
            <a:ext cx="5486400" cy="3846512"/>
          </a:xfrm>
          <a:prstGeom prst="rect">
            <a:avLst/>
          </a:prstGeom>
          <a:noFill/>
          <a:ln w="9525">
            <a:noFill/>
            <a:miter lim="800000"/>
            <a:headEnd/>
            <a:tailEnd/>
          </a:ln>
        </p:spPr>
        <p:txBody>
          <a:bodyPr>
            <a:spAutoFit/>
          </a:bodyPr>
          <a:lstStyle/>
          <a:p>
            <a:r>
              <a:rPr kumimoji="1" lang="en-US" altLang="zh-CN" sz="2400">
                <a:solidFill>
                  <a:srgbClr val="000000"/>
                </a:solidFill>
                <a:latin typeface="Times New Roman" pitchFamily="18" charset="0"/>
                <a:ea typeface="楷体" pitchFamily="49" charset="-122"/>
              </a:rPr>
              <a:t>n         </a:t>
            </a:r>
            <a:r>
              <a:rPr kumimoji="1" lang="zh-CN" altLang="en-US" sz="2400">
                <a:solidFill>
                  <a:srgbClr val="000000"/>
                </a:solidFill>
                <a:latin typeface="Times New Roman" pitchFamily="18" charset="0"/>
                <a:ea typeface="楷体" pitchFamily="49" charset="-122"/>
              </a:rPr>
              <a:t>公式</a:t>
            </a:r>
            <a:r>
              <a:rPr kumimoji="1" lang="en-US" altLang="zh-CN" sz="2400">
                <a:solidFill>
                  <a:srgbClr val="000000"/>
                </a:solidFill>
                <a:latin typeface="Times New Roman" pitchFamily="18" charset="0"/>
                <a:ea typeface="楷体" pitchFamily="49" charset="-122"/>
              </a:rPr>
              <a:t>(1)</a:t>
            </a:r>
            <a:r>
              <a:rPr kumimoji="1" lang="en-US" altLang="zh-CN" sz="2400" i="1">
                <a:solidFill>
                  <a:srgbClr val="000000"/>
                </a:solidFill>
                <a:latin typeface="Times New Roman" pitchFamily="18" charset="0"/>
                <a:ea typeface="楷体" pitchFamily="49" charset="-122"/>
              </a:rPr>
              <a:t>I</a:t>
            </a:r>
            <a:r>
              <a:rPr kumimoji="1" lang="en-US" altLang="zh-CN" sz="2400" i="1" baseline="-25000">
                <a:solidFill>
                  <a:srgbClr val="000000"/>
                </a:solidFill>
                <a:latin typeface="Times New Roman" pitchFamily="18" charset="0"/>
                <a:ea typeface="楷体" pitchFamily="49" charset="-122"/>
              </a:rPr>
              <a:t>n</a:t>
            </a:r>
            <a:r>
              <a:rPr kumimoji="1" lang="en-US" altLang="zh-CN" sz="2400">
                <a:solidFill>
                  <a:srgbClr val="000000"/>
                </a:solidFill>
                <a:latin typeface="Times New Roman" pitchFamily="18" charset="0"/>
                <a:ea typeface="楷体" pitchFamily="49" charset="-122"/>
              </a:rPr>
              <a:t>              </a:t>
            </a:r>
            <a:r>
              <a:rPr kumimoji="1" lang="zh-CN" altLang="en-US" sz="2400">
                <a:solidFill>
                  <a:srgbClr val="000000"/>
                </a:solidFill>
                <a:latin typeface="Times New Roman" pitchFamily="18" charset="0"/>
                <a:ea typeface="楷体" pitchFamily="49" charset="-122"/>
              </a:rPr>
              <a:t>公式</a:t>
            </a:r>
            <a:r>
              <a:rPr kumimoji="1" lang="en-US" altLang="zh-CN" sz="2400">
                <a:solidFill>
                  <a:srgbClr val="000000"/>
                </a:solidFill>
                <a:latin typeface="Times New Roman" pitchFamily="18" charset="0"/>
                <a:ea typeface="楷体" pitchFamily="49" charset="-122"/>
              </a:rPr>
              <a:t>(2) </a:t>
            </a:r>
            <a:r>
              <a:rPr kumimoji="1" lang="en-US" altLang="zh-CN" sz="2400" i="1">
                <a:solidFill>
                  <a:srgbClr val="000000"/>
                </a:solidFill>
                <a:latin typeface="Times New Roman" pitchFamily="18" charset="0"/>
                <a:ea typeface="楷体" pitchFamily="49" charset="-122"/>
              </a:rPr>
              <a:t>I</a:t>
            </a:r>
            <a:r>
              <a:rPr kumimoji="1" lang="en-US" altLang="zh-CN" sz="2400" i="1" baseline="-25000">
                <a:solidFill>
                  <a:srgbClr val="000000"/>
                </a:solidFill>
                <a:latin typeface="Times New Roman" pitchFamily="18" charset="0"/>
                <a:ea typeface="楷体" pitchFamily="49" charset="-122"/>
              </a:rPr>
              <a:t>n</a:t>
            </a:r>
            <a:endParaRPr kumimoji="1" lang="en-US" altLang="zh-CN" sz="2400">
              <a:solidFill>
                <a:srgbClr val="000000"/>
              </a:solidFill>
              <a:latin typeface="Times New Roman" pitchFamily="18" charset="0"/>
              <a:ea typeface="楷体" pitchFamily="49" charset="-122"/>
            </a:endParaRPr>
          </a:p>
          <a:p>
            <a:r>
              <a:rPr kumimoji="1" lang="en-US" altLang="zh-CN" sz="2000">
                <a:solidFill>
                  <a:srgbClr val="000000"/>
                </a:solidFill>
                <a:latin typeface="Times New Roman" pitchFamily="18" charset="0"/>
                <a:ea typeface="楷体" pitchFamily="49" charset="-122"/>
              </a:rPr>
              <a:t>0          0.009950331               0.009950331 </a:t>
            </a:r>
          </a:p>
          <a:p>
            <a:pPr>
              <a:buFontTx/>
              <a:buAutoNum type="arabicPlain"/>
            </a:pPr>
            <a:r>
              <a:rPr kumimoji="1" lang="en-US" altLang="zh-CN" sz="2000">
                <a:solidFill>
                  <a:srgbClr val="000000"/>
                </a:solidFill>
                <a:latin typeface="Times New Roman" pitchFamily="18" charset="0"/>
                <a:ea typeface="楷体" pitchFamily="49" charset="-122"/>
              </a:rPr>
              <a:t>          0.004966915               0.004966915</a:t>
            </a:r>
          </a:p>
          <a:p>
            <a:pPr>
              <a:buFontTx/>
              <a:buAutoNum type="arabicPlain"/>
            </a:pPr>
            <a:r>
              <a:rPr kumimoji="1" lang="en-US" altLang="zh-CN" sz="2000">
                <a:solidFill>
                  <a:srgbClr val="000000"/>
                </a:solidFill>
                <a:latin typeface="Times New Roman" pitchFamily="18" charset="0"/>
                <a:ea typeface="楷体" pitchFamily="49" charset="-122"/>
              </a:rPr>
              <a:t>          0.003308500               0.003308537</a:t>
            </a:r>
          </a:p>
          <a:p>
            <a:pPr>
              <a:buFontTx/>
              <a:buAutoNum type="arabicPlain"/>
            </a:pPr>
            <a:r>
              <a:rPr kumimoji="1" lang="en-US" altLang="zh-CN" sz="2000">
                <a:solidFill>
                  <a:srgbClr val="000000"/>
                </a:solidFill>
                <a:latin typeface="Times New Roman" pitchFamily="18" charset="0"/>
                <a:ea typeface="楷体" pitchFamily="49" charset="-122"/>
              </a:rPr>
              <a:t>          0.002483333               0.002480124</a:t>
            </a:r>
          </a:p>
          <a:p>
            <a:pPr>
              <a:buFontTx/>
              <a:buAutoNum type="arabicPlain"/>
            </a:pPr>
            <a:r>
              <a:rPr kumimoji="1" lang="en-US" altLang="zh-CN" sz="2000">
                <a:solidFill>
                  <a:srgbClr val="000000"/>
                </a:solidFill>
                <a:latin typeface="Times New Roman" pitchFamily="18" charset="0"/>
                <a:ea typeface="楷体" pitchFamily="49" charset="-122"/>
              </a:rPr>
              <a:t>          0.001666667               0.001987610</a:t>
            </a:r>
          </a:p>
          <a:p>
            <a:pPr>
              <a:buFontTx/>
              <a:buAutoNum type="arabicPlain"/>
            </a:pPr>
            <a:r>
              <a:rPr kumimoji="1" lang="en-US" altLang="zh-CN" sz="2000">
                <a:solidFill>
                  <a:srgbClr val="000000"/>
                </a:solidFill>
                <a:latin typeface="Times New Roman" pitchFamily="18" charset="0"/>
                <a:ea typeface="楷体" pitchFamily="49" charset="-122"/>
              </a:rPr>
              <a:t>          0.033333333               0.001654277</a:t>
            </a:r>
          </a:p>
          <a:p>
            <a:pPr>
              <a:buFontTx/>
              <a:buAutoNum type="arabicPlain"/>
            </a:pPr>
            <a:r>
              <a:rPr kumimoji="1" lang="en-US" altLang="zh-CN" sz="2000">
                <a:solidFill>
                  <a:srgbClr val="000000"/>
                </a:solidFill>
                <a:latin typeface="Times New Roman" pitchFamily="18" charset="0"/>
                <a:ea typeface="楷体" pitchFamily="49" charset="-122"/>
              </a:rPr>
              <a:t>         -3.166663333               0.001416182</a:t>
            </a:r>
          </a:p>
          <a:p>
            <a:pPr>
              <a:buFontTx/>
              <a:buAutoNum type="arabicPlain"/>
            </a:pPr>
            <a:r>
              <a:rPr kumimoji="1" lang="en-US" altLang="zh-CN" sz="2000">
                <a:solidFill>
                  <a:srgbClr val="000000"/>
                </a:solidFill>
                <a:latin typeface="Times New Roman" pitchFamily="18" charset="0"/>
                <a:ea typeface="楷体" pitchFamily="49" charset="-122"/>
              </a:rPr>
              <a:t>          316.8091904               0.001238988</a:t>
            </a:r>
          </a:p>
          <a:p>
            <a:pPr>
              <a:buFontTx/>
              <a:buAutoNum type="arabicPlain"/>
            </a:pPr>
            <a:r>
              <a:rPr kumimoji="1" lang="en-US" altLang="zh-CN" sz="2000">
                <a:solidFill>
                  <a:srgbClr val="000000"/>
                </a:solidFill>
                <a:latin typeface="Times New Roman" pitchFamily="18" charset="0"/>
                <a:ea typeface="楷体" pitchFamily="49" charset="-122"/>
              </a:rPr>
              <a:t>         -31680.79404               0.001101202</a:t>
            </a:r>
          </a:p>
          <a:p>
            <a:pPr>
              <a:buFontTx/>
              <a:buAutoNum type="arabicPlain"/>
            </a:pPr>
            <a:r>
              <a:rPr kumimoji="1" lang="en-US" altLang="zh-CN" sz="2000">
                <a:solidFill>
                  <a:srgbClr val="000000"/>
                </a:solidFill>
                <a:latin typeface="Times New Roman" pitchFamily="18" charset="0"/>
                <a:ea typeface="楷体" pitchFamily="49" charset="-122"/>
              </a:rPr>
              <a:t>          3168079.515               0.000990954</a:t>
            </a:r>
          </a:p>
          <a:p>
            <a:pPr>
              <a:buFontTx/>
              <a:buAutoNum type="arabicPlain"/>
            </a:pPr>
            <a:r>
              <a:rPr kumimoji="1" lang="en-US" altLang="zh-CN" sz="2000">
                <a:solidFill>
                  <a:srgbClr val="000000"/>
                </a:solidFill>
                <a:latin typeface="Times New Roman" pitchFamily="18" charset="0"/>
                <a:ea typeface="楷体" pitchFamily="49" charset="-122"/>
              </a:rPr>
              <a:t>       -316807451.4               0.000904590</a:t>
            </a:r>
          </a:p>
        </p:txBody>
      </p:sp>
      <p:sp>
        <p:nvSpPr>
          <p:cNvPr id="8499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4999" name="矩形 13"/>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5000" name="矩形 14"/>
          <p:cNvSpPr>
            <a:spLocks noChangeArrowheads="1"/>
          </p:cNvSpPr>
          <p:nvPr/>
        </p:nvSpPr>
        <p:spPr bwMode="auto">
          <a:xfrm>
            <a:off x="468313" y="1066800"/>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85001" name="Rectangle 3"/>
          <p:cNvSpPr>
            <a:spLocks noChangeArrowheads="1"/>
          </p:cNvSpPr>
          <p:nvPr/>
        </p:nvSpPr>
        <p:spPr bwMode="auto">
          <a:xfrm>
            <a:off x="304800" y="5638800"/>
            <a:ext cx="8339138" cy="646113"/>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采用不同的算法，结果可能是大不一样的，而正确的结果只有一个，是不依赖于算法的，因此再次说明算法的重要性。</a:t>
            </a:r>
            <a:endParaRPr kumimoji="1" lang="zh-CN" altLang="en-US">
              <a:solidFill>
                <a:srgbClr val="333300"/>
              </a:solidFill>
              <a:latin typeface="Times New Roman" pitchFamily="18" charset="0"/>
              <a:ea typeface="楷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0245"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0246"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10247" name="Rectangle 3"/>
          <p:cNvSpPr>
            <a:spLocks noChangeArrowheads="1"/>
          </p:cNvSpPr>
          <p:nvPr/>
        </p:nvSpPr>
        <p:spPr bwMode="auto">
          <a:xfrm>
            <a:off x="468313" y="1600200"/>
            <a:ext cx="8243887" cy="70802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kumimoji="1" lang="zh-CN" altLang="en-US" sz="2000">
                <a:solidFill>
                  <a:srgbClr val="333300"/>
                </a:solidFill>
                <a:latin typeface="Times New Roman" pitchFamily="18" charset="0"/>
                <a:ea typeface="楷体" pitchFamily="49" charset="-122"/>
              </a:rPr>
              <a:t>例</a:t>
            </a:r>
            <a:r>
              <a:rPr kumimoji="1" lang="en-US" altLang="zh-CN" sz="2000">
                <a:solidFill>
                  <a:srgbClr val="333300"/>
                </a:solidFill>
                <a:latin typeface="Times New Roman" pitchFamily="18" charset="0"/>
                <a:ea typeface="楷体" pitchFamily="49" charset="-122"/>
              </a:rPr>
              <a:t>3</a:t>
            </a:r>
            <a:r>
              <a:rPr kumimoji="1" lang="zh-CN" altLang="en-US" sz="2000">
                <a:solidFill>
                  <a:srgbClr val="333300"/>
                </a:solidFill>
                <a:latin typeface="Times New Roman" pitchFamily="18" charset="0"/>
                <a:ea typeface="楷体" pitchFamily="49" charset="-122"/>
              </a:rPr>
              <a:t>：已知方程</a:t>
            </a:r>
            <a:r>
              <a:rPr kumimoji="1" lang="en-US" altLang="zh-CN" sz="2000">
                <a:solidFill>
                  <a:srgbClr val="333300"/>
                </a:solidFill>
                <a:latin typeface="Times New Roman" pitchFamily="18" charset="0"/>
                <a:ea typeface="楷体" pitchFamily="49" charset="-122"/>
              </a:rPr>
              <a:t>9</a:t>
            </a:r>
            <a:r>
              <a:rPr kumimoji="1" lang="en-US" altLang="zh-CN" sz="2000" i="1">
                <a:solidFill>
                  <a:srgbClr val="333300"/>
                </a:solidFill>
                <a:latin typeface="Times New Roman" pitchFamily="18" charset="0"/>
                <a:ea typeface="楷体" pitchFamily="49" charset="-122"/>
              </a:rPr>
              <a:t>x</a:t>
            </a:r>
            <a:r>
              <a:rPr kumimoji="1" lang="en-US" altLang="zh-CN" sz="2000" baseline="30000">
                <a:solidFill>
                  <a:srgbClr val="333300"/>
                </a:solidFill>
                <a:latin typeface="Times New Roman" pitchFamily="18" charset="0"/>
                <a:ea typeface="楷体" pitchFamily="49" charset="-122"/>
              </a:rPr>
              <a:t>2</a:t>
            </a:r>
            <a:r>
              <a:rPr kumimoji="1" lang="en-US" altLang="zh-CN" sz="2000">
                <a:solidFill>
                  <a:srgbClr val="333300"/>
                </a:solidFill>
                <a:latin typeface="Times New Roman" pitchFamily="18" charset="0"/>
                <a:ea typeface="楷体" pitchFamily="49" charset="-122"/>
              </a:rPr>
              <a:t>=sin</a:t>
            </a:r>
            <a:r>
              <a:rPr kumimoji="1" lang="en-US" altLang="zh-CN" sz="2000" i="1">
                <a:solidFill>
                  <a:srgbClr val="333300"/>
                </a:solidFill>
                <a:latin typeface="Times New Roman" pitchFamily="18" charset="0"/>
                <a:ea typeface="楷体" pitchFamily="49" charset="-122"/>
              </a:rPr>
              <a:t>x</a:t>
            </a:r>
            <a:r>
              <a:rPr kumimoji="1" lang="en-US" altLang="zh-CN" sz="2000">
                <a:solidFill>
                  <a:srgbClr val="333300"/>
                </a:solidFill>
                <a:latin typeface="Times New Roman" pitchFamily="18" charset="0"/>
                <a:ea typeface="楷体" pitchFamily="49" charset="-122"/>
              </a:rPr>
              <a:t>+1 </a:t>
            </a:r>
            <a:r>
              <a:rPr kumimoji="1" lang="zh-CN" altLang="en-US" sz="2000">
                <a:solidFill>
                  <a:srgbClr val="333300"/>
                </a:solidFill>
                <a:latin typeface="Times New Roman" pitchFamily="18" charset="0"/>
                <a:ea typeface="楷体" pitchFamily="49" charset="-122"/>
              </a:rPr>
              <a:t>在</a:t>
            </a:r>
            <a:r>
              <a:rPr kumimoji="1" lang="en-US" altLang="zh-CN" sz="2000" i="1">
                <a:solidFill>
                  <a:srgbClr val="333300"/>
                </a:solidFill>
                <a:latin typeface="Times New Roman" pitchFamily="18" charset="0"/>
                <a:ea typeface="楷体" pitchFamily="49" charset="-122"/>
              </a:rPr>
              <a:t>x</a:t>
            </a:r>
            <a:r>
              <a:rPr kumimoji="1" lang="en-US" altLang="zh-CN" sz="2000">
                <a:solidFill>
                  <a:srgbClr val="333300"/>
                </a:solidFill>
                <a:latin typeface="Times New Roman" pitchFamily="18" charset="0"/>
                <a:ea typeface="楷体" pitchFamily="49" charset="-122"/>
              </a:rPr>
              <a:t>=0.4</a:t>
            </a:r>
            <a:r>
              <a:rPr kumimoji="1" lang="zh-CN" altLang="en-US" sz="2000">
                <a:solidFill>
                  <a:srgbClr val="333300"/>
                </a:solidFill>
                <a:latin typeface="Times New Roman" pitchFamily="18" charset="0"/>
                <a:ea typeface="楷体" pitchFamily="49" charset="-122"/>
              </a:rPr>
              <a:t>附近有根，试用迭代法求出此根。</a:t>
            </a:r>
            <a:r>
              <a:rPr kumimoji="1" lang="en-US" altLang="zh-CN" sz="2000">
                <a:solidFill>
                  <a:srgbClr val="333300"/>
                </a:solidFill>
                <a:latin typeface="Times New Roman" pitchFamily="18" charset="0"/>
                <a:ea typeface="楷体" pitchFamily="49" charset="-122"/>
              </a:rPr>
              <a:t>[1.2]</a:t>
            </a:r>
          </a:p>
          <a:p>
            <a:pPr>
              <a:buClr>
                <a:schemeClr val="folHlink"/>
              </a:buClr>
              <a:buSzPct val="60000"/>
              <a:buFont typeface="Wingdings" pitchFamily="2" charset="2"/>
              <a:buNone/>
            </a:pPr>
            <a:endParaRPr kumimoji="1" lang="en-US" altLang="zh-CN" sz="2000">
              <a:solidFill>
                <a:srgbClr val="333300"/>
              </a:solidFill>
              <a:latin typeface="楷体" pitchFamily="49" charset="-122"/>
              <a:ea typeface="楷体" pitchFamily="49" charset="-122"/>
            </a:endParaRPr>
          </a:p>
        </p:txBody>
      </p:sp>
      <p:sp>
        <p:nvSpPr>
          <p:cNvPr id="10248" name="Rectangle 4"/>
          <p:cNvSpPr>
            <a:spLocks noChangeArrowheads="1"/>
          </p:cNvSpPr>
          <p:nvPr/>
        </p:nvSpPr>
        <p:spPr bwMode="auto">
          <a:xfrm>
            <a:off x="539750" y="3146425"/>
            <a:ext cx="3262313" cy="4000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kumimoji="1" lang="zh-CN" altLang="en-US" sz="2000">
                <a:solidFill>
                  <a:srgbClr val="333300"/>
                </a:solidFill>
                <a:latin typeface="楷体" pitchFamily="49" charset="-122"/>
                <a:ea typeface="楷体" pitchFamily="49" charset="-122"/>
              </a:rPr>
              <a:t>然后改造出如下迭代关系式</a:t>
            </a:r>
          </a:p>
        </p:txBody>
      </p:sp>
      <p:grpSp>
        <p:nvGrpSpPr>
          <p:cNvPr id="10249" name="Group 12"/>
          <p:cNvGrpSpPr>
            <a:grpSpLocks/>
          </p:cNvGrpSpPr>
          <p:nvPr/>
        </p:nvGrpSpPr>
        <p:grpSpPr bwMode="auto">
          <a:xfrm>
            <a:off x="1631950" y="2282825"/>
            <a:ext cx="5454650" cy="820738"/>
            <a:chOff x="929" y="2576"/>
            <a:chExt cx="3436" cy="517"/>
          </a:xfrm>
        </p:grpSpPr>
        <p:graphicFrame>
          <p:nvGraphicFramePr>
            <p:cNvPr id="10243" name="Object 3"/>
            <p:cNvGraphicFramePr>
              <a:graphicFrameLocks noChangeAspect="1"/>
            </p:cNvGraphicFramePr>
            <p:nvPr/>
          </p:nvGraphicFramePr>
          <p:xfrm>
            <a:off x="2770" y="2576"/>
            <a:ext cx="1595" cy="517"/>
          </p:xfrm>
          <a:graphic>
            <a:graphicData uri="http://schemas.openxmlformats.org/presentationml/2006/ole">
              <p:oleObj spid="_x0000_s10243" name="Equation" r:id="rId6" imgW="965160" imgH="406080" progId="Equation.DSMT4">
                <p:embed/>
              </p:oleObj>
            </a:graphicData>
          </a:graphic>
        </p:graphicFrame>
        <p:sp>
          <p:nvSpPr>
            <p:cNvPr id="10253" name="Rectangle 7"/>
            <p:cNvSpPr>
              <a:spLocks noChangeArrowheads="1"/>
            </p:cNvSpPr>
            <p:nvPr/>
          </p:nvSpPr>
          <p:spPr bwMode="auto">
            <a:xfrm>
              <a:off x="929" y="2697"/>
              <a:ext cx="844" cy="252"/>
            </a:xfrm>
            <a:prstGeom prst="rect">
              <a:avLst/>
            </a:prstGeom>
            <a:noFill/>
            <a:ln w="9525">
              <a:noFill/>
              <a:miter lim="800000"/>
              <a:headEnd/>
              <a:tailEnd/>
            </a:ln>
          </p:spPr>
          <p:txBody>
            <a:bodyPr wrap="none">
              <a:spAutoFit/>
            </a:bodyPr>
            <a:lstStyle/>
            <a:p>
              <a:r>
                <a:rPr kumimoji="1" lang="en-US" altLang="zh-CN" sz="2000">
                  <a:solidFill>
                    <a:srgbClr val="333300"/>
                  </a:solidFill>
                  <a:latin typeface="Times New Roman" pitchFamily="18" charset="0"/>
                </a:rPr>
                <a:t>9</a:t>
              </a:r>
              <a:r>
                <a:rPr kumimoji="1" lang="en-US" altLang="zh-CN" sz="2000" i="1">
                  <a:solidFill>
                    <a:srgbClr val="333300"/>
                  </a:solidFill>
                  <a:latin typeface="Times New Roman" pitchFamily="18" charset="0"/>
                </a:rPr>
                <a:t>x</a:t>
              </a:r>
              <a:r>
                <a:rPr kumimoji="1" lang="en-US" altLang="zh-CN" sz="2000" baseline="30000">
                  <a:solidFill>
                    <a:srgbClr val="333300"/>
                  </a:solidFill>
                  <a:latin typeface="Times New Roman" pitchFamily="18" charset="0"/>
                </a:rPr>
                <a:t>2</a:t>
              </a:r>
              <a:r>
                <a:rPr kumimoji="1" lang="en-US" altLang="zh-CN" sz="2000">
                  <a:solidFill>
                    <a:srgbClr val="333300"/>
                  </a:solidFill>
                  <a:latin typeface="Times New Roman" pitchFamily="18" charset="0"/>
                </a:rPr>
                <a:t>=sin</a:t>
              </a:r>
              <a:r>
                <a:rPr kumimoji="1" lang="en-US" altLang="zh-CN" sz="2000" i="1">
                  <a:solidFill>
                    <a:srgbClr val="333300"/>
                  </a:solidFill>
                  <a:latin typeface="Times New Roman" pitchFamily="18" charset="0"/>
                </a:rPr>
                <a:t>x</a:t>
              </a:r>
              <a:r>
                <a:rPr kumimoji="1" lang="en-US" altLang="zh-CN" sz="2000">
                  <a:solidFill>
                    <a:srgbClr val="333300"/>
                  </a:solidFill>
                  <a:latin typeface="Times New Roman" pitchFamily="18" charset="0"/>
                </a:rPr>
                <a:t>+1</a:t>
              </a:r>
            </a:p>
          </p:txBody>
        </p:sp>
        <p:sp>
          <p:nvSpPr>
            <p:cNvPr id="2" name="AutoShape 8"/>
            <p:cNvSpPr>
              <a:spLocks noChangeArrowheads="1"/>
            </p:cNvSpPr>
            <p:nvPr/>
          </p:nvSpPr>
          <p:spPr bwMode="auto">
            <a:xfrm>
              <a:off x="2016" y="2736"/>
              <a:ext cx="556" cy="220"/>
            </a:xfrm>
            <a:prstGeom prst="rightArrow">
              <a:avLst>
                <a:gd name="adj1" fmla="val 50000"/>
                <a:gd name="adj2" fmla="val 25000"/>
              </a:avLst>
            </a:prstGeom>
            <a:solidFill>
              <a:schemeClr val="bg2">
                <a:lumMod val="60000"/>
                <a:lumOff val="40000"/>
              </a:schemeClr>
            </a:solidFill>
            <a:ln w="9525">
              <a:noFill/>
              <a:miter lim="800000"/>
              <a:headEnd/>
              <a:tailEnd/>
            </a:ln>
          </p:spPr>
          <p:txBody>
            <a:bodyPr wrap="none" anchor="ctr"/>
            <a:lstStyle/>
            <a:p>
              <a:pPr>
                <a:defRPr/>
              </a:pPr>
              <a:endParaRPr lang="zh-CN" altLang="en-US"/>
            </a:p>
          </p:txBody>
        </p:sp>
      </p:grpSp>
      <p:graphicFrame>
        <p:nvGraphicFramePr>
          <p:cNvPr id="10242" name="Object 9"/>
          <p:cNvGraphicFramePr>
            <a:graphicFrameLocks noChangeAspect="1"/>
          </p:cNvGraphicFramePr>
          <p:nvPr/>
        </p:nvGraphicFramePr>
        <p:xfrm>
          <a:off x="1116013" y="3603625"/>
          <a:ext cx="5562600" cy="801688"/>
        </p:xfrm>
        <a:graphic>
          <a:graphicData uri="http://schemas.openxmlformats.org/presentationml/2006/ole">
            <p:oleObj spid="_x0000_s10242" r:id="rId7" imgW="2095500" imgH="393700" progId="">
              <p:embed/>
            </p:oleObj>
          </a:graphicData>
        </a:graphic>
      </p:graphicFrame>
      <p:sp>
        <p:nvSpPr>
          <p:cNvPr id="10250" name="Rectangle 10"/>
          <p:cNvSpPr>
            <a:spLocks noChangeArrowheads="1"/>
          </p:cNvSpPr>
          <p:nvPr/>
        </p:nvSpPr>
        <p:spPr bwMode="auto">
          <a:xfrm>
            <a:off x="7451725" y="3679825"/>
            <a:ext cx="482600" cy="400050"/>
          </a:xfrm>
          <a:prstGeom prst="rect">
            <a:avLst/>
          </a:prstGeom>
          <a:noFill/>
          <a:ln w="9525">
            <a:noFill/>
            <a:miter lim="800000"/>
            <a:headEnd/>
            <a:tailEnd/>
          </a:ln>
        </p:spPr>
        <p:txBody>
          <a:bodyPr wrap="none">
            <a:spAutoFit/>
          </a:bodyPr>
          <a:lstStyle/>
          <a:p>
            <a:r>
              <a:rPr lang="en-US" altLang="zh-CN" sz="2000">
                <a:solidFill>
                  <a:srgbClr val="333300"/>
                </a:solidFill>
                <a:latin typeface="Times New Roman" pitchFamily="18" charset="0"/>
                <a:cs typeface="Times New Roman" pitchFamily="18" charset="0"/>
              </a:rPr>
              <a:t>(3)</a:t>
            </a:r>
          </a:p>
        </p:txBody>
      </p:sp>
      <p:sp>
        <p:nvSpPr>
          <p:cNvPr id="10251" name="Rectangle 13"/>
          <p:cNvSpPr>
            <a:spLocks noChangeArrowheads="1"/>
          </p:cNvSpPr>
          <p:nvPr/>
        </p:nvSpPr>
        <p:spPr bwMode="auto">
          <a:xfrm>
            <a:off x="611188" y="4441825"/>
            <a:ext cx="7923212" cy="1846263"/>
          </a:xfrm>
          <a:prstGeom prst="rect">
            <a:avLst/>
          </a:prstGeom>
          <a:noFill/>
          <a:ln w="9525" algn="ctr">
            <a:noFill/>
            <a:miter lim="800000"/>
            <a:headEnd/>
            <a:tailEnd/>
          </a:ln>
        </p:spPr>
        <p:txBody>
          <a:bodyPr>
            <a:spAutoFit/>
          </a:bodyPr>
          <a:lstStyle/>
          <a:p>
            <a:r>
              <a:rPr lang="zh-CN" altLang="en-US" sz="2000">
                <a:solidFill>
                  <a:srgbClr val="333300"/>
                </a:solidFill>
                <a:latin typeface="Times New Roman" pitchFamily="18" charset="0"/>
                <a:ea typeface="楷体" pitchFamily="49" charset="-122"/>
                <a:cs typeface="Times New Roman" pitchFamily="18" charset="0"/>
              </a:rPr>
              <a:t>其解序列为 </a:t>
            </a:r>
            <a:r>
              <a:rPr lang="en-US" altLang="zh-CN" sz="2000">
                <a:solidFill>
                  <a:srgbClr val="333300"/>
                </a:solidFill>
                <a:latin typeface="Times New Roman" pitchFamily="18" charset="0"/>
                <a:ea typeface="楷体" pitchFamily="49" charset="-122"/>
                <a:cs typeface="Times New Roman" pitchFamily="18" charset="0"/>
              </a:rPr>
              <a:t>x</a:t>
            </a:r>
            <a:r>
              <a:rPr lang="en-US" altLang="zh-CN" sz="2000" baseline="-25000">
                <a:solidFill>
                  <a:srgbClr val="333300"/>
                </a:solidFill>
                <a:latin typeface="Times New Roman" pitchFamily="18" charset="0"/>
                <a:ea typeface="楷体" pitchFamily="49" charset="-122"/>
                <a:cs typeface="Times New Roman" pitchFamily="18" charset="0"/>
              </a:rPr>
              <a:t>0</a:t>
            </a:r>
            <a:r>
              <a:rPr lang="zh-CN" altLang="en-US" sz="2000">
                <a:solidFill>
                  <a:srgbClr val="333300"/>
                </a:solidFill>
                <a:latin typeface="Times New Roman" pitchFamily="18" charset="0"/>
                <a:ea typeface="楷体" pitchFamily="49" charset="-122"/>
                <a:cs typeface="Times New Roman" pitchFamily="18" charset="0"/>
              </a:rPr>
              <a:t>＝</a:t>
            </a:r>
            <a:r>
              <a:rPr lang="en-US" altLang="zh-CN" sz="2000">
                <a:solidFill>
                  <a:srgbClr val="333300"/>
                </a:solidFill>
                <a:latin typeface="Times New Roman" pitchFamily="18" charset="0"/>
                <a:ea typeface="楷体" pitchFamily="49" charset="-122"/>
                <a:cs typeface="Times New Roman" pitchFamily="18" charset="0"/>
              </a:rPr>
              <a:t>0.4, </a:t>
            </a:r>
          </a:p>
          <a:p>
            <a:r>
              <a:rPr lang="en-US" altLang="zh-CN" sz="2000">
                <a:solidFill>
                  <a:srgbClr val="333300"/>
                </a:solidFill>
                <a:latin typeface="Times New Roman" pitchFamily="18" charset="0"/>
                <a:ea typeface="楷体" pitchFamily="49" charset="-122"/>
                <a:cs typeface="Times New Roman" pitchFamily="18" charset="0"/>
              </a:rPr>
              <a:t>                     x</a:t>
            </a:r>
            <a:r>
              <a:rPr lang="en-US" altLang="zh-CN" sz="2000" baseline="-25000">
                <a:solidFill>
                  <a:srgbClr val="333300"/>
                </a:solidFill>
                <a:latin typeface="Times New Roman" pitchFamily="18" charset="0"/>
                <a:ea typeface="楷体" pitchFamily="49" charset="-122"/>
                <a:cs typeface="Times New Roman" pitchFamily="18" charset="0"/>
              </a:rPr>
              <a:t>1</a:t>
            </a:r>
            <a:r>
              <a:rPr lang="en-US" altLang="zh-CN" sz="2000">
                <a:solidFill>
                  <a:srgbClr val="333300"/>
                </a:solidFill>
                <a:latin typeface="Times New Roman" pitchFamily="18" charset="0"/>
                <a:ea typeface="楷体" pitchFamily="49" charset="-122"/>
                <a:cs typeface="Times New Roman" pitchFamily="18" charset="0"/>
              </a:rPr>
              <a:t>=0.3929,      x</a:t>
            </a:r>
            <a:r>
              <a:rPr lang="en-US" altLang="zh-CN" sz="2000" baseline="-25000">
                <a:solidFill>
                  <a:srgbClr val="333300"/>
                </a:solidFill>
                <a:latin typeface="Times New Roman" pitchFamily="18" charset="0"/>
                <a:ea typeface="楷体" pitchFamily="49" charset="-122"/>
                <a:cs typeface="Times New Roman" pitchFamily="18" charset="0"/>
              </a:rPr>
              <a:t>2</a:t>
            </a:r>
            <a:r>
              <a:rPr lang="en-US" altLang="zh-CN" sz="2000">
                <a:solidFill>
                  <a:srgbClr val="333300"/>
                </a:solidFill>
                <a:latin typeface="Times New Roman" pitchFamily="18" charset="0"/>
                <a:ea typeface="楷体" pitchFamily="49" charset="-122"/>
                <a:cs typeface="Times New Roman" pitchFamily="18" charset="0"/>
              </a:rPr>
              <a:t>=0.391985,</a:t>
            </a:r>
          </a:p>
          <a:p>
            <a:r>
              <a:rPr lang="en-US" altLang="zh-CN" sz="2000">
                <a:solidFill>
                  <a:srgbClr val="333300"/>
                </a:solidFill>
                <a:latin typeface="Times New Roman" pitchFamily="18" charset="0"/>
                <a:ea typeface="楷体" pitchFamily="49" charset="-122"/>
                <a:cs typeface="Times New Roman" pitchFamily="18" charset="0"/>
              </a:rPr>
              <a:t>                     x</a:t>
            </a:r>
            <a:r>
              <a:rPr lang="en-US" altLang="zh-CN" sz="2000" baseline="-25000">
                <a:solidFill>
                  <a:srgbClr val="333300"/>
                </a:solidFill>
                <a:latin typeface="Times New Roman" pitchFamily="18" charset="0"/>
                <a:ea typeface="楷体" pitchFamily="49" charset="-122"/>
                <a:cs typeface="Times New Roman" pitchFamily="18" charset="0"/>
              </a:rPr>
              <a:t>3</a:t>
            </a:r>
            <a:r>
              <a:rPr lang="en-US" altLang="zh-CN" sz="2000">
                <a:solidFill>
                  <a:srgbClr val="333300"/>
                </a:solidFill>
                <a:latin typeface="Times New Roman" pitchFamily="18" charset="0"/>
                <a:ea typeface="楷体" pitchFamily="49" charset="-122"/>
                <a:cs typeface="Times New Roman" pitchFamily="18" charset="0"/>
              </a:rPr>
              <a:t>=0.391865,  x</a:t>
            </a:r>
            <a:r>
              <a:rPr lang="en-US" altLang="zh-CN" sz="2000" baseline="-25000">
                <a:solidFill>
                  <a:srgbClr val="333300"/>
                </a:solidFill>
                <a:latin typeface="Times New Roman" pitchFamily="18" charset="0"/>
                <a:ea typeface="楷体" pitchFamily="49" charset="-122"/>
                <a:cs typeface="Times New Roman" pitchFamily="18" charset="0"/>
              </a:rPr>
              <a:t>4</a:t>
            </a:r>
            <a:r>
              <a:rPr lang="en-US" altLang="zh-CN" sz="2000">
                <a:solidFill>
                  <a:srgbClr val="333300"/>
                </a:solidFill>
                <a:latin typeface="Times New Roman" pitchFamily="18" charset="0"/>
                <a:ea typeface="楷体" pitchFamily="49" charset="-122"/>
                <a:cs typeface="Times New Roman" pitchFamily="18" charset="0"/>
              </a:rPr>
              <a:t>=0.391848,</a:t>
            </a:r>
          </a:p>
          <a:p>
            <a:r>
              <a:rPr lang="en-US" altLang="zh-CN" sz="2000">
                <a:solidFill>
                  <a:srgbClr val="333300"/>
                </a:solidFill>
                <a:latin typeface="Times New Roman" pitchFamily="18" charset="0"/>
                <a:ea typeface="楷体" pitchFamily="49" charset="-122"/>
                <a:cs typeface="Times New Roman" pitchFamily="18" charset="0"/>
              </a:rPr>
              <a:t>                     x</a:t>
            </a:r>
            <a:r>
              <a:rPr lang="en-US" altLang="zh-CN" sz="2000" baseline="-25000">
                <a:solidFill>
                  <a:srgbClr val="333300"/>
                </a:solidFill>
                <a:latin typeface="Times New Roman" pitchFamily="18" charset="0"/>
                <a:ea typeface="楷体" pitchFamily="49" charset="-122"/>
                <a:cs typeface="Times New Roman" pitchFamily="18" charset="0"/>
              </a:rPr>
              <a:t>5</a:t>
            </a:r>
            <a:r>
              <a:rPr lang="en-US" altLang="zh-CN" sz="2000">
                <a:solidFill>
                  <a:srgbClr val="333300"/>
                </a:solidFill>
                <a:latin typeface="Times New Roman" pitchFamily="18" charset="0"/>
                <a:ea typeface="楷体" pitchFamily="49" charset="-122"/>
                <a:cs typeface="Times New Roman" pitchFamily="18" charset="0"/>
              </a:rPr>
              <a:t>=0.391847,  x</a:t>
            </a:r>
            <a:r>
              <a:rPr lang="en-US" altLang="zh-CN" sz="2000" baseline="-25000">
                <a:solidFill>
                  <a:srgbClr val="333300"/>
                </a:solidFill>
                <a:latin typeface="Times New Roman" pitchFamily="18" charset="0"/>
                <a:ea typeface="楷体" pitchFamily="49" charset="-122"/>
                <a:cs typeface="Times New Roman" pitchFamily="18" charset="0"/>
              </a:rPr>
              <a:t>6</a:t>
            </a:r>
            <a:r>
              <a:rPr lang="en-US" altLang="zh-CN" sz="2000">
                <a:solidFill>
                  <a:srgbClr val="333300"/>
                </a:solidFill>
                <a:latin typeface="Times New Roman" pitchFamily="18" charset="0"/>
                <a:ea typeface="楷体" pitchFamily="49" charset="-122"/>
                <a:cs typeface="Times New Roman" pitchFamily="18" charset="0"/>
              </a:rPr>
              <a:t>=0.391847</a:t>
            </a:r>
            <a:r>
              <a:rPr lang="zh-CN" altLang="en-US" sz="2000">
                <a:solidFill>
                  <a:srgbClr val="333300"/>
                </a:solidFill>
                <a:latin typeface="Times New Roman" pitchFamily="18" charset="0"/>
                <a:ea typeface="楷体" pitchFamily="49" charset="-122"/>
                <a:cs typeface="Times New Roman" pitchFamily="18" charset="0"/>
              </a:rPr>
              <a:t>。</a:t>
            </a:r>
            <a:endParaRPr lang="en-US" altLang="zh-CN" sz="2000">
              <a:solidFill>
                <a:srgbClr val="333300"/>
              </a:solidFill>
              <a:latin typeface="Times New Roman" pitchFamily="18" charset="0"/>
              <a:ea typeface="楷体" pitchFamily="49" charset="-122"/>
              <a:cs typeface="Times New Roman" pitchFamily="18" charset="0"/>
            </a:endParaRPr>
          </a:p>
          <a:p>
            <a:endParaRPr lang="en-US" altLang="zh-CN" sz="1400">
              <a:solidFill>
                <a:srgbClr val="333300"/>
              </a:solidFill>
              <a:latin typeface="Times New Roman" pitchFamily="18" charset="0"/>
              <a:ea typeface="楷体" pitchFamily="49" charset="-122"/>
              <a:cs typeface="Times New Roman" pitchFamily="18" charset="0"/>
            </a:endParaRPr>
          </a:p>
          <a:p>
            <a:r>
              <a:rPr kumimoji="1" lang="zh-CN" altLang="en-US" sz="2000">
                <a:solidFill>
                  <a:srgbClr val="333300"/>
                </a:solidFill>
                <a:latin typeface="Times New Roman" pitchFamily="18" charset="0"/>
                <a:ea typeface="楷体" pitchFamily="49" charset="-122"/>
                <a:cs typeface="Times New Roman" pitchFamily="18" charset="0"/>
              </a:rPr>
              <a:t>如果按</a:t>
            </a:r>
            <a:r>
              <a:rPr kumimoji="1" lang="en-US" altLang="zh-CN" sz="2000">
                <a:solidFill>
                  <a:srgbClr val="333300"/>
                </a:solidFill>
                <a:latin typeface="Times New Roman" pitchFamily="18" charset="0"/>
                <a:ea typeface="楷体" pitchFamily="49" charset="-122"/>
                <a:cs typeface="Times New Roman" pitchFamily="18" charset="0"/>
              </a:rPr>
              <a:t>6</a:t>
            </a:r>
            <a:r>
              <a:rPr kumimoji="1" lang="zh-CN" altLang="en-US" sz="2000">
                <a:solidFill>
                  <a:srgbClr val="333300"/>
                </a:solidFill>
                <a:latin typeface="Times New Roman" pitchFamily="18" charset="0"/>
                <a:ea typeface="楷体" pitchFamily="49" charset="-122"/>
                <a:cs typeface="Times New Roman" pitchFamily="18" charset="0"/>
              </a:rPr>
              <a:t>位有效数字，方程的根就是</a:t>
            </a:r>
            <a:r>
              <a:rPr kumimoji="1" lang="en-US" altLang="zh-CN" sz="2000" i="1">
                <a:solidFill>
                  <a:srgbClr val="333300"/>
                </a:solidFill>
                <a:latin typeface="Times New Roman" pitchFamily="18" charset="0"/>
                <a:ea typeface="楷体" pitchFamily="49" charset="-122"/>
                <a:cs typeface="Times New Roman" pitchFamily="18" charset="0"/>
              </a:rPr>
              <a:t>x</a:t>
            </a:r>
            <a:r>
              <a:rPr kumimoji="1" lang="en-US" altLang="zh-CN" sz="2000">
                <a:solidFill>
                  <a:srgbClr val="333300"/>
                </a:solidFill>
                <a:latin typeface="Times New Roman" pitchFamily="18" charset="0"/>
                <a:ea typeface="楷体" pitchFamily="49" charset="-122"/>
                <a:cs typeface="Times New Roman" pitchFamily="18" charset="0"/>
              </a:rPr>
              <a:t>=0.391847</a:t>
            </a:r>
          </a:p>
        </p:txBody>
      </p:sp>
      <p:sp>
        <p:nvSpPr>
          <p:cNvPr id="14" name="灯片编号占位符 13"/>
          <p:cNvSpPr>
            <a:spLocks noGrp="1"/>
          </p:cNvSpPr>
          <p:nvPr>
            <p:ph type="sldNum" sz="quarter" idx="12"/>
          </p:nvPr>
        </p:nvSpPr>
        <p:spPr/>
        <p:txBody>
          <a:bodyPr/>
          <a:lstStyle/>
          <a:p>
            <a:pPr>
              <a:defRPr/>
            </a:pPr>
            <a:fld id="{9A798A2E-8FEE-4CB1-AC6F-CD0F1147E540}" type="slidenum">
              <a:rPr lang="zh-CN" altLang="zh-CN"/>
              <a:pPr>
                <a:defRPr/>
              </a:pPr>
              <a:t>51</a:t>
            </a:fld>
            <a:endParaRPr lang="zh-CN"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7"/>
          <p:cNvSpPr>
            <a:spLocks noChangeArrowheads="1"/>
          </p:cNvSpPr>
          <p:nvPr/>
        </p:nvSpPr>
        <p:spPr bwMode="auto">
          <a:xfrm>
            <a:off x="611188" y="1828800"/>
            <a:ext cx="7924800" cy="1323975"/>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endParaRPr kumimoji="1" lang="en-US" altLang="zh-CN" sz="2000">
              <a:solidFill>
                <a:srgbClr val="333300"/>
              </a:solidFill>
              <a:latin typeface="Times New Roman" pitchFamily="18" charset="0"/>
              <a:ea typeface="楷体" pitchFamily="49" charset="-122"/>
            </a:endParaRPr>
          </a:p>
          <a:p>
            <a:r>
              <a:rPr kumimoji="1" lang="zh-CN" altLang="en-US" sz="2000">
                <a:solidFill>
                  <a:srgbClr val="333300"/>
                </a:solidFill>
                <a:latin typeface="Times New Roman" pitchFamily="18" charset="0"/>
                <a:ea typeface="楷体" pitchFamily="49" charset="-122"/>
              </a:rPr>
              <a:t>原方程也可变形为    </a:t>
            </a:r>
            <a:endParaRPr kumimoji="1" lang="en-US" altLang="zh-CN" sz="2000">
              <a:solidFill>
                <a:srgbClr val="333300"/>
              </a:solidFill>
              <a:latin typeface="Times New Roman" pitchFamily="18" charset="0"/>
              <a:ea typeface="楷体" pitchFamily="49" charset="-122"/>
            </a:endParaRPr>
          </a:p>
          <a:p>
            <a:r>
              <a:rPr kumimoji="1" lang="zh-CN" altLang="en-US" sz="2000">
                <a:solidFill>
                  <a:srgbClr val="333300"/>
                </a:solidFill>
                <a:latin typeface="Times New Roman" pitchFamily="18" charset="0"/>
                <a:ea typeface="楷体" pitchFamily="49" charset="-122"/>
              </a:rPr>
              <a:t>                                                            </a:t>
            </a:r>
            <a:endParaRPr kumimoji="1" lang="en-US" altLang="zh-CN" sz="2000">
              <a:solidFill>
                <a:srgbClr val="333300"/>
              </a:solidFill>
              <a:latin typeface="Times New Roman" pitchFamily="18" charset="0"/>
              <a:ea typeface="楷体" pitchFamily="49" charset="-122"/>
            </a:endParaRPr>
          </a:p>
          <a:p>
            <a:r>
              <a:rPr lang="zh-CN" altLang="en-US" sz="2000">
                <a:solidFill>
                  <a:srgbClr val="333300"/>
                </a:solidFill>
                <a:latin typeface="Times New Roman" pitchFamily="18" charset="0"/>
                <a:ea typeface="楷体" pitchFamily="49" charset="-122"/>
              </a:rPr>
              <a:t>因而可构造出迭代公式</a:t>
            </a:r>
          </a:p>
        </p:txBody>
      </p:sp>
      <p:graphicFrame>
        <p:nvGraphicFramePr>
          <p:cNvPr id="11266" name="Object 2"/>
          <p:cNvGraphicFramePr>
            <a:graphicFrameLocks noChangeAspect="1"/>
          </p:cNvGraphicFramePr>
          <p:nvPr/>
        </p:nvGraphicFramePr>
        <p:xfrm>
          <a:off x="3581400" y="2057400"/>
          <a:ext cx="2378075" cy="431800"/>
        </p:xfrm>
        <a:graphic>
          <a:graphicData uri="http://schemas.openxmlformats.org/presentationml/2006/ole">
            <p:oleObj spid="_x0000_s11266" name="Equation" r:id="rId3" imgW="1206360" imgH="228600" progId="Equation.DSMT4">
              <p:embed/>
            </p:oleObj>
          </a:graphicData>
        </a:graphic>
      </p:graphicFrame>
      <p:graphicFrame>
        <p:nvGraphicFramePr>
          <p:cNvPr id="11267" name="Object 4"/>
          <p:cNvGraphicFramePr>
            <a:graphicFrameLocks noChangeAspect="1"/>
          </p:cNvGraphicFramePr>
          <p:nvPr/>
        </p:nvGraphicFramePr>
        <p:xfrm>
          <a:off x="2343150" y="3429000"/>
          <a:ext cx="3448050" cy="528638"/>
        </p:xfrm>
        <a:graphic>
          <a:graphicData uri="http://schemas.openxmlformats.org/presentationml/2006/ole">
            <p:oleObj spid="_x0000_s11267" name="Equation" r:id="rId4" imgW="1371600" imgH="241200" progId="Equation.DSMT4">
              <p:embed/>
            </p:oleObj>
          </a:graphicData>
        </a:graphic>
      </p:graphicFrame>
      <p:graphicFrame>
        <p:nvGraphicFramePr>
          <p:cNvPr id="11268" name="Object 6"/>
          <p:cNvGraphicFramePr>
            <a:graphicFrameLocks noChangeAspect="1"/>
          </p:cNvGraphicFramePr>
          <p:nvPr/>
        </p:nvGraphicFramePr>
        <p:xfrm>
          <a:off x="1600200" y="4572000"/>
          <a:ext cx="5124450" cy="473075"/>
        </p:xfrm>
        <a:graphic>
          <a:graphicData uri="http://schemas.openxmlformats.org/presentationml/2006/ole">
            <p:oleObj spid="_x0000_s11268" name="Equation" r:id="rId5" imgW="2527200" imgH="228600" progId="Equation.DSMT4">
              <p:embed/>
            </p:oleObj>
          </a:graphicData>
        </a:graphic>
      </p:graphicFrame>
      <p:sp>
        <p:nvSpPr>
          <p:cNvPr id="11270" name="Rectangle 13"/>
          <p:cNvSpPr>
            <a:spLocks noChangeArrowheads="1"/>
          </p:cNvSpPr>
          <p:nvPr/>
        </p:nvSpPr>
        <p:spPr bwMode="auto">
          <a:xfrm>
            <a:off x="611188" y="5229225"/>
            <a:ext cx="7921625" cy="400050"/>
          </a:xfrm>
          <a:prstGeom prst="rect">
            <a:avLst/>
          </a:prstGeom>
          <a:noFill/>
          <a:ln w="9525" algn="ctr">
            <a:noFill/>
            <a:miter lim="800000"/>
            <a:headEnd/>
            <a:tailEnd/>
          </a:ln>
        </p:spPr>
        <p:txBody>
          <a:bodyPr>
            <a:spAutoFit/>
          </a:bodyPr>
          <a:lstStyle/>
          <a:p>
            <a:r>
              <a:rPr kumimoji="1" lang="zh-CN" altLang="en-US" sz="2000">
                <a:solidFill>
                  <a:srgbClr val="333300"/>
                </a:solidFill>
                <a:latin typeface="Times New Roman" pitchFamily="18" charset="0"/>
                <a:ea typeface="楷体" pitchFamily="49" charset="-122"/>
              </a:rPr>
              <a:t>无论如何也得不到收敛的序列｛</a:t>
            </a:r>
            <a:r>
              <a:rPr kumimoji="1" lang="en-US" altLang="zh-CN" sz="2000" i="1">
                <a:solidFill>
                  <a:srgbClr val="333300"/>
                </a:solidFill>
                <a:latin typeface="Times New Roman" pitchFamily="18" charset="0"/>
                <a:ea typeface="楷体" pitchFamily="49" charset="-122"/>
              </a:rPr>
              <a:t>x</a:t>
            </a:r>
            <a:r>
              <a:rPr kumimoji="1" lang="en-US" altLang="zh-CN" sz="2000" i="1" baseline="-25000">
                <a:solidFill>
                  <a:srgbClr val="333300"/>
                </a:solidFill>
                <a:latin typeface="Times New Roman" pitchFamily="18" charset="0"/>
                <a:ea typeface="楷体" pitchFamily="49" charset="-122"/>
              </a:rPr>
              <a:t>n</a:t>
            </a:r>
            <a:r>
              <a:rPr kumimoji="1" lang="zh-CN" altLang="en-US" sz="2000">
                <a:solidFill>
                  <a:srgbClr val="333300"/>
                </a:solidFill>
                <a:latin typeface="Times New Roman" pitchFamily="18" charset="0"/>
                <a:ea typeface="楷体" pitchFamily="49" charset="-122"/>
              </a:rPr>
              <a:t>｝，所以迭代公式</a:t>
            </a:r>
            <a:r>
              <a:rPr kumimoji="1" lang="en-US" altLang="zh-CN" sz="2000">
                <a:solidFill>
                  <a:srgbClr val="333300"/>
                </a:solidFill>
                <a:latin typeface="Times New Roman" pitchFamily="18" charset="0"/>
                <a:ea typeface="楷体" pitchFamily="49" charset="-122"/>
              </a:rPr>
              <a:t>(4)</a:t>
            </a:r>
            <a:r>
              <a:rPr kumimoji="1" lang="zh-CN" altLang="en-US" sz="2000">
                <a:solidFill>
                  <a:srgbClr val="333300"/>
                </a:solidFill>
                <a:latin typeface="Times New Roman" pitchFamily="18" charset="0"/>
                <a:ea typeface="楷体" pitchFamily="49" charset="-122"/>
              </a:rPr>
              <a:t>是不可取的。</a:t>
            </a:r>
          </a:p>
        </p:txBody>
      </p:sp>
      <p:sp>
        <p:nvSpPr>
          <p:cNvPr id="11271"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1272"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6"/>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1273"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7"/>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11274" name="矩形 9"/>
          <p:cNvSpPr>
            <a:spLocks noChangeArrowheads="1"/>
          </p:cNvSpPr>
          <p:nvPr/>
        </p:nvSpPr>
        <p:spPr bwMode="auto">
          <a:xfrm>
            <a:off x="6632575" y="3505200"/>
            <a:ext cx="454025" cy="369888"/>
          </a:xfrm>
          <a:prstGeom prst="rect">
            <a:avLst/>
          </a:prstGeom>
          <a:noFill/>
          <a:ln w="9525">
            <a:noFill/>
            <a:miter lim="800000"/>
            <a:headEnd/>
            <a:tailEnd/>
          </a:ln>
        </p:spPr>
        <p:txBody>
          <a:bodyPr wrap="none">
            <a:spAutoFit/>
          </a:bodyPr>
          <a:lstStyle/>
          <a:p>
            <a:r>
              <a:rPr kumimoji="1" lang="en-US" altLang="zh-CN">
                <a:solidFill>
                  <a:srgbClr val="333300"/>
                </a:solidFill>
                <a:latin typeface="Times New Roman" pitchFamily="18" charset="0"/>
                <a:ea typeface="楷体" pitchFamily="49" charset="-122"/>
              </a:rPr>
              <a:t>(4)</a:t>
            </a:r>
            <a:endParaRPr lang="zh-CN" altLang="en-US"/>
          </a:p>
        </p:txBody>
      </p:sp>
      <p:sp>
        <p:nvSpPr>
          <p:cNvPr id="11" name="灯片编号占位符 10"/>
          <p:cNvSpPr>
            <a:spLocks noGrp="1"/>
          </p:cNvSpPr>
          <p:nvPr>
            <p:ph type="sldNum" sz="quarter" idx="12"/>
          </p:nvPr>
        </p:nvSpPr>
        <p:spPr/>
        <p:txBody>
          <a:bodyPr/>
          <a:lstStyle/>
          <a:p>
            <a:pPr>
              <a:defRPr/>
            </a:pPr>
            <a:fld id="{735E1DC3-CCE3-4292-8F5C-1CC9179ED948}" type="slidenum">
              <a:rPr lang="zh-CN" altLang="zh-CN"/>
              <a:pPr>
                <a:defRPr/>
              </a:pPr>
              <a:t>52</a:t>
            </a:fld>
            <a:endParaRPr lang="zh-CN"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23850" y="1752600"/>
            <a:ext cx="8534400" cy="4400550"/>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r>
              <a:rPr kumimoji="1" lang="zh-CN" altLang="en-US" sz="2000">
                <a:solidFill>
                  <a:srgbClr val="333300"/>
                </a:solidFill>
                <a:latin typeface="Times New Roman" pitchFamily="18" charset="0"/>
                <a:ea typeface="楷体" pitchFamily="49" charset="-122"/>
              </a:rPr>
              <a:t>这就产生一个问题，即怎样把给定的方程</a:t>
            </a:r>
            <a:r>
              <a:rPr kumimoji="1" lang="en-US" altLang="zh-CN" sz="2000">
                <a:solidFill>
                  <a:srgbClr val="333300"/>
                </a:solidFill>
                <a:latin typeface="Times New Roman" pitchFamily="18" charset="0"/>
                <a:ea typeface="楷体" pitchFamily="49" charset="-122"/>
              </a:rPr>
              <a:t>f(x)=0</a:t>
            </a:r>
            <a:r>
              <a:rPr kumimoji="1" lang="zh-CN" altLang="en-US" sz="2000">
                <a:solidFill>
                  <a:srgbClr val="333300"/>
                </a:solidFill>
                <a:latin typeface="Times New Roman" pitchFamily="18" charset="0"/>
                <a:ea typeface="楷体" pitchFamily="49" charset="-122"/>
              </a:rPr>
              <a:t>变形为</a:t>
            </a:r>
            <a:r>
              <a:rPr kumimoji="1" lang="en-US" altLang="zh-CN" sz="2000">
                <a:solidFill>
                  <a:srgbClr val="333300"/>
                </a:solidFill>
                <a:latin typeface="Times New Roman" pitchFamily="18" charset="0"/>
                <a:ea typeface="楷体" pitchFamily="49" charset="-122"/>
              </a:rPr>
              <a:t>x=j(x)</a:t>
            </a:r>
            <a:r>
              <a:rPr kumimoji="1" lang="zh-CN" altLang="en-US" sz="2000">
                <a:solidFill>
                  <a:srgbClr val="333300"/>
                </a:solidFill>
                <a:latin typeface="Times New Roman" pitchFamily="18" charset="0"/>
                <a:ea typeface="楷体" pitchFamily="49" charset="-122"/>
              </a:rPr>
              <a:t>，并使迭代公式收敛。这个问题留给后面再作研究。</a:t>
            </a:r>
            <a:r>
              <a:rPr lang="zh-CN" altLang="en-US" sz="2000">
                <a:solidFill>
                  <a:srgbClr val="333300"/>
                </a:solidFill>
                <a:latin typeface="Times New Roman" pitchFamily="18" charset="0"/>
                <a:ea typeface="楷体" pitchFamily="49" charset="-122"/>
              </a:rPr>
              <a:t>这个例子说明，虽然迭代法是计算数学的常用方法，但不同的迭代方法得到的结果可能是不一样的，计算量一般也会不一样。</a:t>
            </a:r>
          </a:p>
          <a:p>
            <a:pPr algn="just">
              <a:buClr>
                <a:schemeClr val="folHlink"/>
              </a:buClr>
              <a:buSzPct val="60000"/>
              <a:buFont typeface="Wingdings" pitchFamily="2" charset="2"/>
              <a:buNone/>
            </a:pPr>
            <a:r>
              <a:rPr lang="zh-CN" altLang="en-US" sz="2000">
                <a:solidFill>
                  <a:srgbClr val="333300"/>
                </a:solidFill>
                <a:latin typeface="Times New Roman" pitchFamily="18" charset="0"/>
                <a:ea typeface="楷体" pitchFamily="49" charset="-122"/>
              </a:rPr>
              <a:t>以上三个例子从不同角度说明，选择恰当的计算方法进行计算是非常重要的。</a:t>
            </a:r>
            <a:endParaRPr lang="en-US" altLang="zh-CN" sz="2000">
              <a:solidFill>
                <a:srgbClr val="333300"/>
              </a:solidFill>
              <a:latin typeface="Times New Roman" pitchFamily="18" charset="0"/>
              <a:ea typeface="楷体" pitchFamily="49" charset="-122"/>
            </a:endParaRPr>
          </a:p>
          <a:p>
            <a:pPr algn="just">
              <a:buClr>
                <a:schemeClr val="folHlink"/>
              </a:buClr>
              <a:buSzPct val="60000"/>
              <a:buFont typeface="Wingdings" pitchFamily="2" charset="2"/>
              <a:buNone/>
            </a:pPr>
            <a:endParaRPr lang="en-US" altLang="zh-CN" sz="2000">
              <a:solidFill>
                <a:srgbClr val="333300"/>
              </a:solidFill>
              <a:latin typeface="Times New Roman" pitchFamily="18" charset="0"/>
              <a:ea typeface="楷体" pitchFamily="49" charset="-122"/>
            </a:endParaRPr>
          </a:p>
          <a:p>
            <a:pPr algn="just">
              <a:buClr>
                <a:schemeClr val="folHlink"/>
              </a:buClr>
              <a:buSzPct val="60000"/>
              <a:buFont typeface="Wingdings" pitchFamily="2" charset="2"/>
              <a:buNone/>
            </a:pPr>
            <a:r>
              <a:rPr kumimoji="1" lang="zh-CN" altLang="en-US" sz="2000">
                <a:solidFill>
                  <a:srgbClr val="333300"/>
                </a:solidFill>
                <a:latin typeface="Times New Roman" pitchFamily="18" charset="0"/>
                <a:ea typeface="楷体" pitchFamily="49" charset="-122"/>
              </a:rPr>
              <a:t>对于具体的计算物理问题，除了算法的重要性，计算效率的问题也是至关重要的。一个物理的程序往往需要算上几天甚至一两个月的时间，所以如何提高效率成了计算物理急需解决的问题，除了采用效率高的算法，还需注意一些问题</a:t>
            </a:r>
            <a:r>
              <a:rPr kumimoji="1" lang="en-US" altLang="zh-CN" sz="2000">
                <a:solidFill>
                  <a:srgbClr val="333300"/>
                </a:solidFill>
                <a:latin typeface="Times New Roman" pitchFamily="18" charset="0"/>
                <a:ea typeface="楷体" pitchFamily="49" charset="-122"/>
              </a:rPr>
              <a:t>:</a:t>
            </a:r>
            <a:r>
              <a:rPr kumimoji="1" lang="zh-CN" altLang="en-US" sz="2000">
                <a:solidFill>
                  <a:srgbClr val="333300"/>
                </a:solidFill>
                <a:latin typeface="Times New Roman" pitchFamily="18" charset="0"/>
                <a:ea typeface="楷体" pitchFamily="49" charset="-122"/>
              </a:rPr>
              <a:t>如加法比乘法效率高，乘法比乘方和除法效率高</a:t>
            </a:r>
            <a:r>
              <a:rPr kumimoji="1" lang="en-US" altLang="zh-CN" sz="2000">
                <a:solidFill>
                  <a:srgbClr val="333300"/>
                </a:solidFill>
                <a:latin typeface="Times New Roman" pitchFamily="18" charset="0"/>
                <a:ea typeface="楷体" pitchFamily="49" charset="-122"/>
              </a:rPr>
              <a:t>[1.3]  </a:t>
            </a:r>
          </a:p>
          <a:p>
            <a:pPr algn="just">
              <a:buClr>
                <a:schemeClr val="folHlink"/>
              </a:buClr>
              <a:buSzPct val="60000"/>
              <a:buFont typeface="Wingdings" pitchFamily="2" charset="2"/>
              <a:buNone/>
            </a:pPr>
            <a:r>
              <a:rPr lang="en-US" altLang="zh-CN" sz="2000">
                <a:solidFill>
                  <a:srgbClr val="333300"/>
                </a:solidFill>
                <a:latin typeface="Times New Roman" pitchFamily="18" charset="0"/>
                <a:ea typeface="楷体" pitchFamily="49" charset="-122"/>
              </a:rPr>
              <a:t>2a</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Times New Roman" pitchFamily="18" charset="0"/>
                <a:ea typeface="楷体" pitchFamily="49" charset="-122"/>
              </a:rPr>
              <a:t>&gt;a+a, </a:t>
            </a:r>
          </a:p>
          <a:p>
            <a:pPr algn="just">
              <a:buClr>
                <a:schemeClr val="folHlink"/>
              </a:buClr>
              <a:buSzPct val="60000"/>
              <a:buFont typeface="Wingdings" pitchFamily="2" charset="2"/>
              <a:buNone/>
            </a:pPr>
            <a:r>
              <a:rPr lang="en-US" altLang="zh-CN" sz="2000">
                <a:solidFill>
                  <a:srgbClr val="333300"/>
                </a:solidFill>
                <a:latin typeface="Times New Roman" pitchFamily="18" charset="0"/>
                <a:ea typeface="楷体" pitchFamily="49" charset="-122"/>
              </a:rPr>
              <a:t> a</a:t>
            </a:r>
            <a:r>
              <a:rPr lang="en-US" altLang="zh-CN" sz="2000" baseline="30000">
                <a:solidFill>
                  <a:srgbClr val="333300"/>
                </a:solidFill>
                <a:latin typeface="Times New Roman" pitchFamily="18" charset="0"/>
                <a:ea typeface="楷体" pitchFamily="49" charset="-122"/>
              </a:rPr>
              <a:t>2</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Times New Roman" pitchFamily="18" charset="0"/>
                <a:ea typeface="楷体" pitchFamily="49" charset="-122"/>
              </a:rPr>
              <a:t>&gt;a*a,</a:t>
            </a:r>
          </a:p>
          <a:p>
            <a:pPr algn="just">
              <a:buClr>
                <a:schemeClr val="folHlink"/>
              </a:buClr>
              <a:buSzPct val="60000"/>
              <a:buFont typeface="Wingdings" pitchFamily="2" charset="2"/>
              <a:buNone/>
            </a:pPr>
            <a:r>
              <a:rPr lang="en-US" altLang="zh-CN" sz="2000">
                <a:solidFill>
                  <a:srgbClr val="333300"/>
                </a:solidFill>
                <a:latin typeface="Times New Roman" pitchFamily="18" charset="0"/>
                <a:ea typeface="楷体" pitchFamily="49" charset="-122"/>
              </a:rPr>
              <a:t> a/4</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Times New Roman" pitchFamily="18" charset="0"/>
                <a:ea typeface="楷体" pitchFamily="49" charset="-122"/>
              </a:rPr>
              <a:t>&gt;a*0.25</a:t>
            </a:r>
          </a:p>
        </p:txBody>
      </p:sp>
      <p:sp>
        <p:nvSpPr>
          <p:cNvPr id="86019"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6020"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6021"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方法的选取。</a:t>
            </a:r>
          </a:p>
        </p:txBody>
      </p:sp>
      <p:sp>
        <p:nvSpPr>
          <p:cNvPr id="6" name="灯片编号占位符 5"/>
          <p:cNvSpPr>
            <a:spLocks noGrp="1"/>
          </p:cNvSpPr>
          <p:nvPr>
            <p:ph type="sldNum" sz="quarter" idx="12"/>
          </p:nvPr>
        </p:nvSpPr>
        <p:spPr/>
        <p:txBody>
          <a:bodyPr/>
          <a:lstStyle/>
          <a:p>
            <a:pPr>
              <a:defRPr/>
            </a:pPr>
            <a:fld id="{0A32D0C5-BC00-472F-91E8-4C10B3380AF8}" type="slidenum">
              <a:rPr lang="zh-CN" altLang="zh-CN"/>
              <a:pPr>
                <a:defRPr/>
              </a:pPr>
              <a:t>53</a:t>
            </a:fld>
            <a:endParaRPr lang="zh-CN"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2294"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2295"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2296" name="Rectangle 5"/>
          <p:cNvSpPr>
            <a:spLocks noChangeArrowheads="1"/>
          </p:cNvSpPr>
          <p:nvPr/>
        </p:nvSpPr>
        <p:spPr bwMode="auto">
          <a:xfrm>
            <a:off x="152400" y="3962400"/>
            <a:ext cx="7772400" cy="381000"/>
          </a:xfrm>
          <a:prstGeom prst="rect">
            <a:avLst/>
          </a:prstGeom>
          <a:noFill/>
          <a:ln w="9525">
            <a:noFill/>
            <a:miter lim="800000"/>
            <a:headEnd/>
            <a:tailEnd/>
          </a:ln>
        </p:spPr>
        <p:txBody>
          <a:bodyPr/>
          <a:lstStyle/>
          <a:p>
            <a:pPr>
              <a:buClr>
                <a:schemeClr val="bg2"/>
              </a:buClr>
            </a:pPr>
            <a:r>
              <a:rPr kumimoji="1" lang="zh-CN" altLang="en-US">
                <a:solidFill>
                  <a:srgbClr val="333300"/>
                </a:solidFill>
                <a:latin typeface="楷体" pitchFamily="49" charset="-122"/>
                <a:ea typeface="楷体" pitchFamily="49" charset="-122"/>
              </a:rPr>
              <a:t>误差界定义：</a:t>
            </a:r>
            <a:endParaRPr kumimoji="1" lang="en-US" altLang="zh-CN">
              <a:solidFill>
                <a:srgbClr val="333300"/>
              </a:solidFill>
              <a:latin typeface="楷体" pitchFamily="49" charset="-122"/>
              <a:ea typeface="楷体" pitchFamily="49" charset="-122"/>
            </a:endParaRPr>
          </a:p>
        </p:txBody>
      </p:sp>
      <p:sp>
        <p:nvSpPr>
          <p:cNvPr id="12297" name="Rectangle 54"/>
          <p:cNvSpPr>
            <a:spLocks noChangeArrowheads="1"/>
          </p:cNvSpPr>
          <p:nvPr/>
        </p:nvSpPr>
        <p:spPr bwMode="auto">
          <a:xfrm>
            <a:off x="5438775" y="4572000"/>
            <a:ext cx="1466850" cy="400050"/>
          </a:xfrm>
          <a:prstGeom prst="rect">
            <a:avLst/>
          </a:prstGeom>
          <a:noFill/>
          <a:ln w="9525">
            <a:noFill/>
            <a:miter lim="800000"/>
            <a:headEnd/>
            <a:tailEnd/>
          </a:ln>
        </p:spPr>
        <p:txBody>
          <a:bodyPr wrap="none">
            <a:spAutoFit/>
          </a:bodyPr>
          <a:lstStyle/>
          <a:p>
            <a:r>
              <a:rPr lang="zh-CN" altLang="en-US" sz="2000">
                <a:solidFill>
                  <a:srgbClr val="333300"/>
                </a:solidFill>
                <a:latin typeface="楷体" pitchFamily="49" charset="-122"/>
                <a:ea typeface="楷体" pitchFamily="49" charset="-122"/>
              </a:rPr>
              <a:t>绝对误差界</a:t>
            </a:r>
          </a:p>
        </p:txBody>
      </p:sp>
      <p:sp>
        <p:nvSpPr>
          <p:cNvPr id="12298" name="Rectangle 55"/>
          <p:cNvSpPr>
            <a:spLocks noChangeArrowheads="1"/>
          </p:cNvSpPr>
          <p:nvPr/>
        </p:nvSpPr>
        <p:spPr bwMode="auto">
          <a:xfrm>
            <a:off x="5481638" y="5486400"/>
            <a:ext cx="1466850" cy="400050"/>
          </a:xfrm>
          <a:prstGeom prst="rect">
            <a:avLst/>
          </a:prstGeom>
          <a:noFill/>
          <a:ln w="9525">
            <a:noFill/>
            <a:miter lim="800000"/>
            <a:headEnd/>
            <a:tailEnd/>
          </a:ln>
        </p:spPr>
        <p:txBody>
          <a:bodyPr wrap="none">
            <a:spAutoFit/>
          </a:bodyPr>
          <a:lstStyle/>
          <a:p>
            <a:r>
              <a:rPr lang="zh-CN" altLang="en-US" sz="2000">
                <a:solidFill>
                  <a:srgbClr val="333300"/>
                </a:solidFill>
                <a:latin typeface="楷体" pitchFamily="49" charset="-122"/>
                <a:ea typeface="楷体" pitchFamily="49" charset="-122"/>
              </a:rPr>
              <a:t>相对误差界</a:t>
            </a:r>
          </a:p>
        </p:txBody>
      </p:sp>
      <p:graphicFrame>
        <p:nvGraphicFramePr>
          <p:cNvPr id="12290" name="Object 6"/>
          <p:cNvGraphicFramePr>
            <a:graphicFrameLocks noChangeAspect="1"/>
          </p:cNvGraphicFramePr>
          <p:nvPr/>
        </p:nvGraphicFramePr>
        <p:xfrm>
          <a:off x="152400" y="1722438"/>
          <a:ext cx="8839200" cy="2087562"/>
        </p:xfrm>
        <a:graphic>
          <a:graphicData uri="http://schemas.openxmlformats.org/presentationml/2006/ole">
            <p:oleObj spid="_x0000_s12290" name="Equation" r:id="rId6" imgW="5752800" imgH="1358640" progId="Equation.DSMT4">
              <p:embed/>
            </p:oleObj>
          </a:graphicData>
        </a:graphic>
      </p:graphicFrame>
      <p:graphicFrame>
        <p:nvGraphicFramePr>
          <p:cNvPr id="12291" name="Object 7"/>
          <p:cNvGraphicFramePr>
            <a:graphicFrameLocks noChangeAspect="1"/>
          </p:cNvGraphicFramePr>
          <p:nvPr/>
        </p:nvGraphicFramePr>
        <p:xfrm>
          <a:off x="1905000" y="4495800"/>
          <a:ext cx="2508250" cy="520700"/>
        </p:xfrm>
        <a:graphic>
          <a:graphicData uri="http://schemas.openxmlformats.org/presentationml/2006/ole">
            <p:oleObj spid="_x0000_s12291" name="Equation" r:id="rId7" imgW="1346040" imgH="279360" progId="Equation.DSMT4">
              <p:embed/>
            </p:oleObj>
          </a:graphicData>
        </a:graphic>
      </p:graphicFrame>
      <p:graphicFrame>
        <p:nvGraphicFramePr>
          <p:cNvPr id="12292" name="Object 8"/>
          <p:cNvGraphicFramePr>
            <a:graphicFrameLocks noChangeAspect="1"/>
          </p:cNvGraphicFramePr>
          <p:nvPr/>
        </p:nvGraphicFramePr>
        <p:xfrm>
          <a:off x="1876425" y="5181600"/>
          <a:ext cx="2847975" cy="990600"/>
        </p:xfrm>
        <a:graphic>
          <a:graphicData uri="http://schemas.openxmlformats.org/presentationml/2006/ole">
            <p:oleObj spid="_x0000_s12292" name="Equation" r:id="rId8" imgW="1460160" imgH="507960" progId="Equation.DSMT4">
              <p:embed/>
            </p:oleObj>
          </a:graphicData>
        </a:graphic>
      </p:graphicFrame>
      <p:sp>
        <p:nvSpPr>
          <p:cNvPr id="12" name="灯片编号占位符 11"/>
          <p:cNvSpPr>
            <a:spLocks noGrp="1"/>
          </p:cNvSpPr>
          <p:nvPr>
            <p:ph type="sldNum" sz="quarter" idx="12"/>
          </p:nvPr>
        </p:nvSpPr>
        <p:spPr/>
        <p:txBody>
          <a:bodyPr/>
          <a:lstStyle/>
          <a:p>
            <a:pPr>
              <a:defRPr/>
            </a:pPr>
            <a:fld id="{BD0A26F2-2796-4A8A-8CED-5EA4343C227A}" type="slidenum">
              <a:rPr lang="zh-CN" altLang="zh-CN"/>
              <a:pPr>
                <a:defRPr/>
              </a:pPr>
              <a:t>54</a:t>
            </a:fld>
            <a:endParaRPr lang="zh-CN"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7043"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7044"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87045" name="矩形 10"/>
          <p:cNvSpPr>
            <a:spLocks noChangeArrowheads="1"/>
          </p:cNvSpPr>
          <p:nvPr/>
        </p:nvSpPr>
        <p:spPr bwMode="auto">
          <a:xfrm>
            <a:off x="533400" y="2222500"/>
            <a:ext cx="8243888" cy="2924175"/>
          </a:xfrm>
          <a:prstGeom prst="rect">
            <a:avLst/>
          </a:prstGeom>
          <a:noFill/>
          <a:ln w="9525">
            <a:noFill/>
            <a:miter lim="800000"/>
            <a:headEnd/>
            <a:tailEnd/>
          </a:ln>
        </p:spPr>
        <p:txBody>
          <a:bodyPr>
            <a:spAutoFit/>
          </a:bodyPr>
          <a:lstStyle/>
          <a:p>
            <a:r>
              <a:rPr lang="zh-CN" altLang="en-US" sz="2000">
                <a:solidFill>
                  <a:srgbClr val="333300"/>
                </a:solidFill>
                <a:latin typeface="楷体" pitchFamily="49" charset="-122"/>
                <a:ea typeface="楷体" pitchFamily="49" charset="-122"/>
              </a:rPr>
              <a:t>计算物理中的误差来自四个方面</a:t>
            </a:r>
            <a:r>
              <a:rPr lang="en-US" altLang="zh-CN" sz="2000">
                <a:solidFill>
                  <a:srgbClr val="333300"/>
                </a:solidFill>
                <a:latin typeface="楷体" pitchFamily="49" charset="-122"/>
                <a:ea typeface="楷体" pitchFamily="49" charset="-122"/>
              </a:rPr>
              <a:t>:</a:t>
            </a:r>
          </a:p>
          <a:p>
            <a:r>
              <a:rPr lang="zh-CN" altLang="en-US" sz="2000" b="1">
                <a:solidFill>
                  <a:srgbClr val="333300"/>
                </a:solidFill>
                <a:latin typeface="Times New Roman" pitchFamily="18" charset="0"/>
                <a:ea typeface="楷体" pitchFamily="49" charset="-122"/>
              </a:rPr>
              <a:t>模型误差、观测误差、方法误差、舍入误差</a:t>
            </a:r>
            <a:r>
              <a:rPr lang="zh-CN" altLang="en-US">
                <a:solidFill>
                  <a:srgbClr val="333300"/>
                </a:solidFill>
                <a:latin typeface="Times New Roman" pitchFamily="18" charset="0"/>
                <a:ea typeface="楷体" pitchFamily="49" charset="-122"/>
              </a:rPr>
              <a:t>。</a:t>
            </a:r>
            <a:endParaRPr lang="en-US" altLang="zh-CN">
              <a:solidFill>
                <a:srgbClr val="333300"/>
              </a:solidFill>
              <a:latin typeface="Times New Roman" pitchFamily="18" charset="0"/>
              <a:ea typeface="楷体" pitchFamily="49" charset="-122"/>
            </a:endParaRPr>
          </a:p>
          <a:p>
            <a:endParaRPr lang="en-US" altLang="zh-CN">
              <a:solidFill>
                <a:srgbClr val="333300"/>
              </a:solidFill>
              <a:latin typeface="Times New Roman" pitchFamily="18" charset="0"/>
              <a:ea typeface="楷体" pitchFamily="49" charset="-122"/>
            </a:endParaRPr>
          </a:p>
          <a:p>
            <a:r>
              <a:rPr lang="en-US" altLang="zh-CN">
                <a:solidFill>
                  <a:srgbClr val="333300"/>
                </a:solidFill>
                <a:latin typeface="Times New Roman" pitchFamily="18" charset="0"/>
                <a:ea typeface="楷体" pitchFamily="49" charset="-122"/>
              </a:rPr>
              <a:t>(a)</a:t>
            </a:r>
            <a:r>
              <a:rPr lang="zh-CN" altLang="en-US">
                <a:solidFill>
                  <a:srgbClr val="333300"/>
                </a:solidFill>
                <a:latin typeface="Times New Roman" pitchFamily="18" charset="0"/>
                <a:ea typeface="楷体" pitchFamily="49" charset="-122"/>
              </a:rPr>
              <a:t>模型误差。将实际问题归结为数学问题时，总要忽略一些主观上认为是次要的因素，附加若干限制。</a:t>
            </a:r>
            <a:endParaRPr lang="en-US" altLang="zh-CN">
              <a:solidFill>
                <a:srgbClr val="333300"/>
              </a:solidFill>
              <a:latin typeface="Times New Roman" pitchFamily="18" charset="0"/>
              <a:ea typeface="楷体" pitchFamily="49" charset="-122"/>
            </a:endParaRPr>
          </a:p>
          <a:p>
            <a:endParaRPr lang="en-US" altLang="zh-CN">
              <a:solidFill>
                <a:srgbClr val="333300"/>
              </a:solidFill>
              <a:latin typeface="Times New Roman" pitchFamily="18" charset="0"/>
              <a:ea typeface="楷体" pitchFamily="49" charset="-122"/>
            </a:endParaRPr>
          </a:p>
          <a:p>
            <a:endParaRPr lang="en-US" altLang="zh-CN">
              <a:solidFill>
                <a:srgbClr val="333300"/>
              </a:solidFill>
              <a:latin typeface="Times New Roman" pitchFamily="18" charset="0"/>
              <a:ea typeface="楷体" pitchFamily="49" charset="-122"/>
            </a:endParaRPr>
          </a:p>
          <a:p>
            <a:r>
              <a:rPr lang="en-US" altLang="zh-CN">
                <a:solidFill>
                  <a:srgbClr val="333300"/>
                </a:solidFill>
                <a:latin typeface="Times New Roman" pitchFamily="18" charset="0"/>
                <a:ea typeface="楷体" pitchFamily="49" charset="-122"/>
              </a:rPr>
              <a:t>(b)</a:t>
            </a:r>
            <a:r>
              <a:rPr lang="zh-CN" altLang="en-US">
                <a:solidFill>
                  <a:srgbClr val="333300"/>
                </a:solidFill>
                <a:latin typeface="Times New Roman" pitchFamily="18" charset="0"/>
                <a:ea typeface="楷体" pitchFamily="49" charset="-122"/>
              </a:rPr>
              <a:t>观测误差。在数学模型中，往往包含有若干参变量，如物体密度，物态方程与本构方程参数，热量交换系数等等。这些参量一般是通过实验观测确定的，因而不可避免会存在观测误差。</a:t>
            </a:r>
          </a:p>
        </p:txBody>
      </p:sp>
      <p:sp>
        <p:nvSpPr>
          <p:cNvPr id="6" name="灯片编号占位符 5"/>
          <p:cNvSpPr>
            <a:spLocks noGrp="1"/>
          </p:cNvSpPr>
          <p:nvPr>
            <p:ph type="sldNum" sz="quarter" idx="12"/>
          </p:nvPr>
        </p:nvSpPr>
        <p:spPr/>
        <p:txBody>
          <a:bodyPr/>
          <a:lstStyle/>
          <a:p>
            <a:pPr>
              <a:defRPr/>
            </a:pPr>
            <a:fld id="{C1C64125-C741-44DC-95EC-D0D0DF0ED4C8}" type="slidenum">
              <a:rPr lang="zh-CN" altLang="zh-CN" smtClean="0">
                <a:solidFill>
                  <a:schemeClr val="bg1">
                    <a:lumMod val="50000"/>
                  </a:schemeClr>
                </a:solidFill>
              </a:rPr>
              <a:pPr>
                <a:defRPr/>
              </a:pPr>
              <a:t>55</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3318"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3319"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3320" name="Rectangle 4"/>
          <p:cNvSpPr>
            <a:spLocks noChangeArrowheads="1"/>
          </p:cNvSpPr>
          <p:nvPr/>
        </p:nvSpPr>
        <p:spPr bwMode="auto">
          <a:xfrm>
            <a:off x="395288" y="1600200"/>
            <a:ext cx="8153400" cy="1631950"/>
          </a:xfrm>
          <a:prstGeom prst="rect">
            <a:avLst/>
          </a:prstGeom>
          <a:noFill/>
          <a:ln w="9525">
            <a:noFill/>
            <a:miter lim="800000"/>
            <a:headEnd/>
            <a:tailEnd/>
          </a:ln>
        </p:spPr>
        <p:txBody>
          <a:bodyPr>
            <a:spAutoFit/>
          </a:bodyPr>
          <a:lstStyle/>
          <a:p>
            <a:pPr algn="just">
              <a:buClr>
                <a:schemeClr val="folHlink"/>
              </a:buClr>
              <a:buSzPct val="60000"/>
              <a:buFont typeface="Wingdings" pitchFamily="2" charset="2"/>
              <a:buNone/>
            </a:pPr>
            <a:r>
              <a:rPr lang="en-US" altLang="zh-CN" sz="2000">
                <a:solidFill>
                  <a:srgbClr val="333300"/>
                </a:solidFill>
                <a:latin typeface="Times New Roman" pitchFamily="18" charset="0"/>
                <a:ea typeface="楷体" pitchFamily="49" charset="-122"/>
              </a:rPr>
              <a:t>(c)</a:t>
            </a:r>
            <a:r>
              <a:rPr lang="zh-CN" altLang="en-US" sz="2000">
                <a:solidFill>
                  <a:srgbClr val="333300"/>
                </a:solidFill>
                <a:latin typeface="Times New Roman" pitchFamily="18" charset="0"/>
                <a:ea typeface="楷体" pitchFamily="49" charset="-122"/>
              </a:rPr>
              <a:t>方法误差。在实际解题过程中，数学模型常常比较复杂，不能获得精确解。另外，有些运算只能用极限过程来定义，而计算机却只能进行有限次运算，这就造成计算结果与方程的实际解有差别。模型的准确解和数值方法的准确解之差称为方法误差，或叫截断误差。</a:t>
            </a:r>
            <a:endParaRPr lang="en-US" altLang="zh-CN" sz="2000">
              <a:solidFill>
                <a:srgbClr val="333300"/>
              </a:solidFill>
              <a:latin typeface="Times New Roman" pitchFamily="18" charset="0"/>
              <a:ea typeface="楷体" pitchFamily="49" charset="-122"/>
            </a:endParaRPr>
          </a:p>
          <a:p>
            <a:pPr algn="just">
              <a:buClr>
                <a:schemeClr val="folHlink"/>
              </a:buClr>
              <a:buSzPct val="60000"/>
              <a:buFont typeface="Wingdings" pitchFamily="2" charset="2"/>
              <a:buNone/>
            </a:pPr>
            <a:endParaRPr lang="zh-CN" altLang="en-US" sz="2000">
              <a:solidFill>
                <a:srgbClr val="333300"/>
              </a:solidFill>
              <a:latin typeface="Times New Roman" pitchFamily="18" charset="0"/>
              <a:ea typeface="楷体" pitchFamily="49" charset="-122"/>
            </a:endParaRPr>
          </a:p>
        </p:txBody>
      </p:sp>
      <p:sp>
        <p:nvSpPr>
          <p:cNvPr id="13321" name="Text Box 2"/>
          <p:cNvSpPr txBox="1">
            <a:spLocks noChangeArrowheads="1"/>
          </p:cNvSpPr>
          <p:nvPr/>
        </p:nvSpPr>
        <p:spPr bwMode="auto">
          <a:xfrm>
            <a:off x="539750" y="2895600"/>
            <a:ext cx="7467600" cy="400050"/>
          </a:xfrm>
          <a:prstGeom prst="rect">
            <a:avLst/>
          </a:prstGeom>
          <a:noFill/>
          <a:ln w="9525">
            <a:noFill/>
            <a:miter lim="800000"/>
            <a:headEnd/>
            <a:tailEnd/>
          </a:ln>
        </p:spPr>
        <p:txBody>
          <a:bodyPr>
            <a:spAutoFit/>
          </a:bodyPr>
          <a:lstStyle/>
          <a:p>
            <a:r>
              <a:rPr lang="zh-CN" altLang="en-US" sz="2000">
                <a:solidFill>
                  <a:srgbClr val="333300"/>
                </a:solidFill>
                <a:latin typeface="Times New Roman" pitchFamily="18" charset="0"/>
                <a:ea typeface="楷体" pitchFamily="49" charset="-122"/>
              </a:rPr>
              <a:t>例如：指数函数</a:t>
            </a:r>
            <a:r>
              <a:rPr lang="en-US" altLang="zh-CN" sz="2000" i="1">
                <a:solidFill>
                  <a:srgbClr val="333300"/>
                </a:solidFill>
                <a:latin typeface="Times New Roman" pitchFamily="18" charset="0"/>
                <a:ea typeface="楷体" pitchFamily="49" charset="-122"/>
              </a:rPr>
              <a:t>e</a:t>
            </a:r>
            <a:r>
              <a:rPr lang="en-US" altLang="zh-CN" sz="2000" i="1" baseline="30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可展开成下列幂级数形式</a:t>
            </a:r>
          </a:p>
        </p:txBody>
      </p:sp>
      <p:graphicFrame>
        <p:nvGraphicFramePr>
          <p:cNvPr id="13314" name="Object 3"/>
          <p:cNvGraphicFramePr>
            <a:graphicFrameLocks noChangeAspect="1"/>
          </p:cNvGraphicFramePr>
          <p:nvPr/>
        </p:nvGraphicFramePr>
        <p:xfrm>
          <a:off x="2209800" y="3327400"/>
          <a:ext cx="4083050" cy="787400"/>
        </p:xfrm>
        <a:graphic>
          <a:graphicData uri="http://schemas.openxmlformats.org/presentationml/2006/ole">
            <p:oleObj spid="_x0000_s13314" name="Equation" r:id="rId5" imgW="1777680" imgH="419040" progId="Equation.DSMT4">
              <p:embed/>
            </p:oleObj>
          </a:graphicData>
        </a:graphic>
      </p:graphicFrame>
      <p:sp>
        <p:nvSpPr>
          <p:cNvPr id="13322" name="Text Box 4"/>
          <p:cNvSpPr txBox="1">
            <a:spLocks noChangeArrowheads="1"/>
          </p:cNvSpPr>
          <p:nvPr/>
        </p:nvSpPr>
        <p:spPr bwMode="auto">
          <a:xfrm>
            <a:off x="539750" y="4192588"/>
            <a:ext cx="8077200" cy="427037"/>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a:solidFill>
                  <a:srgbClr val="333300"/>
                </a:solidFill>
                <a:latin typeface="Times New Roman" pitchFamily="18" charset="0"/>
                <a:ea typeface="楷体" pitchFamily="49" charset="-122"/>
              </a:rPr>
              <a:t>但在实际计算时，不可能计算无穷多项，只能截取有限项：</a:t>
            </a:r>
          </a:p>
        </p:txBody>
      </p:sp>
      <p:graphicFrame>
        <p:nvGraphicFramePr>
          <p:cNvPr id="13315" name="Object 5"/>
          <p:cNvGraphicFramePr>
            <a:graphicFrameLocks noChangeAspect="1"/>
          </p:cNvGraphicFramePr>
          <p:nvPr/>
        </p:nvGraphicFramePr>
        <p:xfrm>
          <a:off x="2743200" y="4602163"/>
          <a:ext cx="2716213" cy="693737"/>
        </p:xfrm>
        <a:graphic>
          <a:graphicData uri="http://schemas.openxmlformats.org/presentationml/2006/ole">
            <p:oleObj spid="_x0000_s13315" name="Equation" r:id="rId6" imgW="1714320" imgH="419040" progId="Equation.DSMT4">
              <p:embed/>
            </p:oleObj>
          </a:graphicData>
        </a:graphic>
      </p:graphicFrame>
      <p:sp>
        <p:nvSpPr>
          <p:cNvPr id="13323" name="Rectangle 8"/>
          <p:cNvSpPr>
            <a:spLocks noChangeArrowheads="1"/>
          </p:cNvSpPr>
          <p:nvPr/>
        </p:nvSpPr>
        <p:spPr bwMode="auto">
          <a:xfrm>
            <a:off x="684213" y="5280025"/>
            <a:ext cx="6480175" cy="400050"/>
          </a:xfrm>
          <a:prstGeom prst="rect">
            <a:avLst/>
          </a:prstGeom>
          <a:noFill/>
          <a:ln w="9525">
            <a:noFill/>
            <a:miter lim="800000"/>
            <a:headEnd/>
            <a:tailEnd/>
          </a:ln>
        </p:spPr>
        <p:txBody>
          <a:bodyPr anchor="ctr">
            <a:spAutoFit/>
          </a:bodyPr>
          <a:lstStyle/>
          <a:p>
            <a:r>
              <a:rPr lang="zh-CN" altLang="en-US" sz="2000">
                <a:solidFill>
                  <a:srgbClr val="333300"/>
                </a:solidFill>
                <a:latin typeface="Times New Roman" pitchFamily="18" charset="0"/>
                <a:ea typeface="楷体" pitchFamily="49" charset="-122"/>
              </a:rPr>
              <a:t>用</a:t>
            </a:r>
            <a:r>
              <a:rPr lang="en-US" altLang="zh-CN" sz="2000">
                <a:solidFill>
                  <a:srgbClr val="333300"/>
                </a:solidFill>
                <a:latin typeface="Times New Roman" pitchFamily="18" charset="0"/>
                <a:ea typeface="楷体" pitchFamily="49" charset="-122"/>
              </a:rPr>
              <a:t>S</a:t>
            </a:r>
            <a:r>
              <a:rPr lang="en-US" altLang="zh-CN" sz="2000" baseline="-25000">
                <a:solidFill>
                  <a:srgbClr val="333300"/>
                </a:solidFill>
                <a:latin typeface="Times New Roman" pitchFamily="18" charset="0"/>
                <a:ea typeface="楷体" pitchFamily="49" charset="-122"/>
              </a:rPr>
              <a:t>n</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作为</a:t>
            </a:r>
            <a:r>
              <a:rPr lang="en-US" altLang="zh-CN" sz="2000">
                <a:solidFill>
                  <a:srgbClr val="333300"/>
                </a:solidFill>
                <a:latin typeface="Times New Roman" pitchFamily="18" charset="0"/>
                <a:ea typeface="楷体" pitchFamily="49" charset="-122"/>
              </a:rPr>
              <a:t>e</a:t>
            </a:r>
            <a:r>
              <a:rPr lang="en-US" altLang="zh-CN" sz="2000" baseline="30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的近似值，其截断误差为</a:t>
            </a:r>
          </a:p>
        </p:txBody>
      </p:sp>
      <p:graphicFrame>
        <p:nvGraphicFramePr>
          <p:cNvPr id="13316" name="Object 9"/>
          <p:cNvGraphicFramePr>
            <a:graphicFrameLocks noChangeAspect="1"/>
          </p:cNvGraphicFramePr>
          <p:nvPr>
            <p:ph/>
          </p:nvPr>
        </p:nvGraphicFramePr>
        <p:xfrm>
          <a:off x="2743200" y="5711825"/>
          <a:ext cx="3557588" cy="635000"/>
        </p:xfrm>
        <a:graphic>
          <a:graphicData uri="http://schemas.openxmlformats.org/presentationml/2006/ole">
            <p:oleObj spid="_x0000_s13316" name="Equation" r:id="rId7" imgW="2171520" imgH="444240" progId="Equation.DSMT4">
              <p:embed/>
            </p:oleObj>
          </a:graphicData>
        </a:graphic>
      </p:graphicFrame>
      <p:sp>
        <p:nvSpPr>
          <p:cNvPr id="12" name="灯片编号占位符 11"/>
          <p:cNvSpPr>
            <a:spLocks noGrp="1"/>
          </p:cNvSpPr>
          <p:nvPr>
            <p:ph type="sldNum" sz="quarter" idx="12"/>
          </p:nvPr>
        </p:nvSpPr>
        <p:spPr/>
        <p:txBody>
          <a:bodyPr/>
          <a:lstStyle/>
          <a:p>
            <a:pPr>
              <a:defRPr/>
            </a:pPr>
            <a:fld id="{7219CF96-6941-414C-BD12-66AD40746C39}" type="slidenum">
              <a:rPr lang="zh-CN" altLang="zh-CN"/>
              <a:pPr>
                <a:defRPr/>
              </a:pPr>
              <a:t>56</a:t>
            </a:fld>
            <a:endParaRPr lang="zh-CN"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sp>
        <p:nvSpPr>
          <p:cNvPr id="88067" name="Text Box 3"/>
          <p:cNvSpPr txBox="1">
            <a:spLocks noChangeArrowheads="1"/>
          </p:cNvSpPr>
          <p:nvPr/>
        </p:nvSpPr>
        <p:spPr bwMode="auto">
          <a:xfrm>
            <a:off x="323850" y="1676400"/>
            <a:ext cx="8569325" cy="4094163"/>
          </a:xfrm>
          <a:prstGeom prst="rect">
            <a:avLst/>
          </a:prstGeom>
          <a:noFill/>
          <a:ln w="9525">
            <a:noFill/>
            <a:miter lim="800000"/>
            <a:headEnd/>
            <a:tailEnd/>
          </a:ln>
        </p:spPr>
        <p:txBody>
          <a:bodyPr>
            <a:spAutoFit/>
          </a:bodyPr>
          <a:lstStyle/>
          <a:p>
            <a:pPr algn="just"/>
            <a:r>
              <a:rPr lang="en-US" altLang="zh-CN" sz="2000">
                <a:solidFill>
                  <a:srgbClr val="333300"/>
                </a:solidFill>
                <a:latin typeface="Times New Roman" pitchFamily="18" charset="0"/>
                <a:ea typeface="楷体" pitchFamily="49" charset="-122"/>
              </a:rPr>
              <a:t>(d)</a:t>
            </a:r>
            <a:r>
              <a:rPr lang="zh-CN" altLang="en-US" sz="2000">
                <a:solidFill>
                  <a:srgbClr val="333300"/>
                </a:solidFill>
                <a:latin typeface="Times New Roman" pitchFamily="18" charset="0"/>
                <a:ea typeface="楷体" pitchFamily="49" charset="-122"/>
              </a:rPr>
              <a:t>舍入误差。</a:t>
            </a:r>
            <a:endParaRPr lang="en-US" altLang="zh-CN" sz="2000">
              <a:solidFill>
                <a:srgbClr val="333300"/>
              </a:solidFill>
              <a:latin typeface="Times New Roman" pitchFamily="18" charset="0"/>
              <a:ea typeface="楷体" pitchFamily="49" charset="-122"/>
            </a:endParaRPr>
          </a:p>
          <a:p>
            <a:pPr algn="just"/>
            <a:r>
              <a:rPr lang="zh-CN" altLang="en-US" sz="2000">
                <a:solidFill>
                  <a:srgbClr val="333300"/>
                </a:solidFill>
                <a:latin typeface="Times New Roman" pitchFamily="18" charset="0"/>
                <a:ea typeface="楷体" pitchFamily="49" charset="-122"/>
              </a:rPr>
              <a:t>实际计算受计算机字长限制，只能按有限个有效数字进行</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计算机中的实数都是近似的</a:t>
            </a:r>
            <a:r>
              <a:rPr lang="en-US" altLang="zh-CN" sz="2000">
                <a:solidFill>
                  <a:srgbClr val="333300"/>
                </a:solidFill>
                <a:latin typeface="Times New Roman" pitchFamily="18" charset="0"/>
                <a:ea typeface="楷体" pitchFamily="49" charset="-122"/>
              </a:rPr>
              <a:t>)</a:t>
            </a:r>
            <a:r>
              <a:rPr lang="zh-CN" altLang="en-US" sz="2000">
                <a:solidFill>
                  <a:srgbClr val="333300"/>
                </a:solidFill>
                <a:latin typeface="Times New Roman" pitchFamily="18" charset="0"/>
                <a:ea typeface="楷体" pitchFamily="49" charset="-122"/>
              </a:rPr>
              <a:t>，每步计算都可能有舍入，这种误差称为舍入误差。</a:t>
            </a:r>
            <a:endParaRPr lang="en-US" altLang="zh-CN" sz="2000">
              <a:solidFill>
                <a:srgbClr val="333300"/>
              </a:solidFill>
              <a:latin typeface="Times New Roman" pitchFamily="18" charset="0"/>
              <a:ea typeface="楷体" pitchFamily="49" charset="-122"/>
            </a:endParaRPr>
          </a:p>
          <a:p>
            <a:pPr algn="just"/>
            <a:r>
              <a:rPr lang="zh-CN" altLang="en-US" sz="2000">
                <a:solidFill>
                  <a:srgbClr val="333300"/>
                </a:solidFill>
                <a:latin typeface="Times New Roman" pitchFamily="18" charset="0"/>
                <a:ea typeface="楷体" pitchFamily="49" charset="-122"/>
              </a:rPr>
              <a:t>如</a:t>
            </a:r>
            <a:r>
              <a:rPr lang="en-US" altLang="zh-CN" sz="2000">
                <a:solidFill>
                  <a:srgbClr val="333300"/>
                </a:solidFill>
                <a:latin typeface="Times New Roman" pitchFamily="18" charset="0"/>
                <a:ea typeface="楷体" pitchFamily="49" charset="-122"/>
              </a:rPr>
              <a:t>(1.0/3.0)*3.0&lt;&gt;1[1.4]</a:t>
            </a:r>
          </a:p>
          <a:p>
            <a:pPr algn="just"/>
            <a:endParaRPr lang="en-US" altLang="zh-CN" sz="2000">
              <a:solidFill>
                <a:srgbClr val="333300"/>
              </a:solidFill>
              <a:latin typeface="Times New Roman" pitchFamily="18" charset="0"/>
              <a:ea typeface="楷体" pitchFamily="49" charset="-122"/>
            </a:endParaRPr>
          </a:p>
          <a:p>
            <a:pPr algn="just"/>
            <a:r>
              <a:rPr lang="zh-CN" altLang="en-US" sz="2000">
                <a:solidFill>
                  <a:srgbClr val="333300"/>
                </a:solidFill>
                <a:latin typeface="Times New Roman" pitchFamily="18" charset="0"/>
                <a:ea typeface="楷体" pitchFamily="49" charset="-122"/>
              </a:rPr>
              <a:t>减小运算误差的若干原则</a:t>
            </a:r>
          </a:p>
          <a:p>
            <a:pPr algn="just"/>
            <a:r>
              <a:rPr lang="zh-CN" altLang="en-US" sz="2000">
                <a:solidFill>
                  <a:srgbClr val="333300"/>
                </a:solidFill>
                <a:latin typeface="Times New Roman" pitchFamily="18" charset="0"/>
                <a:ea typeface="楷体" pitchFamily="49" charset="-122"/>
              </a:rPr>
              <a:t>计算物理中出现的误差，有时会严重“泛滥”，完全“淹没”所要求的真值，所以对任何一项计算，都必须考虑精度，选取或设计好的计算方法。但并不是精度越高越好，精度高意味着运算时间长。</a:t>
            </a:r>
          </a:p>
          <a:p>
            <a:pPr algn="just"/>
            <a:r>
              <a:rPr lang="zh-CN" altLang="en-US" sz="2000">
                <a:solidFill>
                  <a:srgbClr val="333300"/>
                </a:solidFill>
                <a:latin typeface="Times New Roman" pitchFamily="18" charset="0"/>
                <a:ea typeface="楷体" pitchFamily="49" charset="-122"/>
              </a:rPr>
              <a:t>对于具体的问题，运算次数数以千万。尽管每一步计算都可能发生误差，但要对每一步所产生的误差都去分析是不可能做到的，因此人们针对一些普遍性问题提出若干注意事项，以提高计算的可靠性。</a:t>
            </a:r>
          </a:p>
          <a:p>
            <a:pPr algn="just"/>
            <a:endParaRPr lang="en-US" altLang="zh-CN" sz="2000">
              <a:solidFill>
                <a:srgbClr val="333300"/>
              </a:solidFill>
              <a:latin typeface="Times New Roman" pitchFamily="18" charset="0"/>
              <a:ea typeface="楷体" pitchFamily="49" charset="-122"/>
            </a:endParaRPr>
          </a:p>
        </p:txBody>
      </p:sp>
      <p:sp>
        <p:nvSpPr>
          <p:cNvPr id="88068"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8069"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8070"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7" name="灯片编号占位符 6"/>
          <p:cNvSpPr>
            <a:spLocks noGrp="1"/>
          </p:cNvSpPr>
          <p:nvPr>
            <p:ph type="sldNum" sz="quarter" idx="12"/>
          </p:nvPr>
        </p:nvSpPr>
        <p:spPr/>
        <p:txBody>
          <a:bodyPr/>
          <a:lstStyle/>
          <a:p>
            <a:pPr>
              <a:defRPr/>
            </a:pPr>
            <a:fld id="{2AA3BC51-92D2-4C7C-B2A8-7A7CC9DDBF42}" type="slidenum">
              <a:rPr lang="zh-CN" altLang="zh-CN"/>
              <a:pPr>
                <a:defRPr/>
              </a:pPr>
              <a:t>57</a:t>
            </a:fld>
            <a:endParaRPr lang="zh-CN"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1" name="Text Box 2"/>
          <p:cNvSpPr txBox="1">
            <a:spLocks noChangeArrowheads="1"/>
          </p:cNvSpPr>
          <p:nvPr/>
        </p:nvSpPr>
        <p:spPr bwMode="auto">
          <a:xfrm>
            <a:off x="323850" y="1600200"/>
            <a:ext cx="8294688" cy="708025"/>
          </a:xfrm>
          <a:prstGeom prst="rect">
            <a:avLst/>
          </a:prstGeom>
          <a:noFill/>
          <a:ln w="9525">
            <a:noFill/>
            <a:miter lim="800000"/>
            <a:headEnd/>
            <a:tailEnd/>
          </a:ln>
        </p:spPr>
        <p:txBody>
          <a:bodyPr>
            <a:spAutoFit/>
          </a:bodyPr>
          <a:lstStyle/>
          <a:p>
            <a:r>
              <a:rPr lang="zh-CN" altLang="en-US" sz="2000">
                <a:solidFill>
                  <a:srgbClr val="333300"/>
                </a:solidFill>
                <a:latin typeface="Times New Roman" pitchFamily="18" charset="0"/>
                <a:ea typeface="楷体" pitchFamily="49" charset="-122"/>
              </a:rPr>
              <a:t>舍入误差</a:t>
            </a:r>
            <a:r>
              <a:rPr lang="en-US" altLang="zh-CN" sz="2000">
                <a:solidFill>
                  <a:srgbClr val="333300"/>
                </a:solidFill>
                <a:latin typeface="Times New Roman" pitchFamily="18" charset="0"/>
                <a:ea typeface="楷体" pitchFamily="49" charset="-122"/>
              </a:rPr>
              <a:t>: Round-off  </a:t>
            </a:r>
          </a:p>
          <a:p>
            <a:r>
              <a:rPr lang="zh-CN" altLang="en-US" sz="2000">
                <a:solidFill>
                  <a:srgbClr val="333300"/>
                </a:solidFill>
                <a:latin typeface="Times New Roman" pitchFamily="18" charset="0"/>
                <a:ea typeface="楷体" pitchFamily="49" charset="-122"/>
              </a:rPr>
              <a:t>有效数字</a:t>
            </a:r>
            <a:r>
              <a:rPr lang="en-US" altLang="zh-CN" sz="2000">
                <a:solidFill>
                  <a:srgbClr val="333300"/>
                </a:solidFill>
                <a:latin typeface="Times New Roman" pitchFamily="18" charset="0"/>
                <a:ea typeface="楷体" pitchFamily="49" charset="-122"/>
              </a:rPr>
              <a:t>: significant figures </a:t>
            </a:r>
            <a:endParaRPr lang="zh-CN" altLang="en-US" sz="2000">
              <a:solidFill>
                <a:srgbClr val="333300"/>
              </a:solidFill>
              <a:latin typeface="Times New Roman" pitchFamily="18" charset="0"/>
              <a:ea typeface="楷体" pitchFamily="49" charset="-122"/>
            </a:endParaRPr>
          </a:p>
        </p:txBody>
      </p:sp>
      <p:graphicFrame>
        <p:nvGraphicFramePr>
          <p:cNvPr id="14338" name="Object 20"/>
          <p:cNvGraphicFramePr>
            <a:graphicFrameLocks noChangeAspect="1"/>
          </p:cNvGraphicFramePr>
          <p:nvPr/>
        </p:nvGraphicFramePr>
        <p:xfrm>
          <a:off x="547688" y="2384425"/>
          <a:ext cx="6005512" cy="457200"/>
        </p:xfrm>
        <a:graphic>
          <a:graphicData uri="http://schemas.openxmlformats.org/presentationml/2006/ole">
            <p:oleObj spid="_x0000_s14338" name="Equation" r:id="rId3" imgW="2831760" imgH="215640" progId="Equation.DSMT4">
              <p:embed/>
            </p:oleObj>
          </a:graphicData>
        </a:graphic>
      </p:graphicFrame>
      <p:graphicFrame>
        <p:nvGraphicFramePr>
          <p:cNvPr id="14339" name="Object 21"/>
          <p:cNvGraphicFramePr>
            <a:graphicFrameLocks noChangeAspect="1"/>
          </p:cNvGraphicFramePr>
          <p:nvPr/>
        </p:nvGraphicFramePr>
        <p:xfrm>
          <a:off x="282575" y="3138488"/>
          <a:ext cx="4081463" cy="2889250"/>
        </p:xfrm>
        <a:graphic>
          <a:graphicData uri="http://schemas.openxmlformats.org/presentationml/2006/ole">
            <p:oleObj spid="_x0000_s14339" name="Equation" r:id="rId4" imgW="2349360" imgH="1663560" progId="Equation.DSMT4">
              <p:embed/>
            </p:oleObj>
          </a:graphicData>
        </a:graphic>
      </p:graphicFrame>
      <p:graphicFrame>
        <p:nvGraphicFramePr>
          <p:cNvPr id="14340" name="Object 22"/>
          <p:cNvGraphicFramePr>
            <a:graphicFrameLocks noChangeAspect="1"/>
          </p:cNvGraphicFramePr>
          <p:nvPr/>
        </p:nvGraphicFramePr>
        <p:xfrm>
          <a:off x="4572000" y="3146425"/>
          <a:ext cx="4433888" cy="2895600"/>
        </p:xfrm>
        <a:graphic>
          <a:graphicData uri="http://schemas.openxmlformats.org/presentationml/2006/ole">
            <p:oleObj spid="_x0000_s14340" name="Equation" r:id="rId5" imgW="2489040" imgH="1625400" progId="Equation.DSMT4">
              <p:embed/>
            </p:oleObj>
          </a:graphicData>
        </a:graphic>
      </p:graphicFrame>
      <p:sp>
        <p:nvSpPr>
          <p:cNvPr id="14342"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4343"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6"/>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4344"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7"/>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0" name="灯片编号占位符 9"/>
          <p:cNvSpPr>
            <a:spLocks noGrp="1"/>
          </p:cNvSpPr>
          <p:nvPr>
            <p:ph type="sldNum" sz="quarter" idx="12"/>
          </p:nvPr>
        </p:nvSpPr>
        <p:spPr/>
        <p:txBody>
          <a:bodyPr/>
          <a:lstStyle/>
          <a:p>
            <a:pPr>
              <a:defRPr/>
            </a:pPr>
            <a:fld id="{35082040-9475-453F-85DB-C949A0E3B201}" type="slidenum">
              <a:rPr lang="zh-CN" altLang="zh-CN" smtClean="0">
                <a:solidFill>
                  <a:schemeClr val="bg1">
                    <a:lumMod val="50000"/>
                  </a:schemeClr>
                </a:solidFill>
              </a:rPr>
              <a:pPr>
                <a:defRPr/>
              </a:pPr>
              <a:t>58</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pPr>
              <a:defRPr/>
            </a:pPr>
            <a:fld id="{3AB7D1C0-6C1D-4EB0-AEF3-0C99D8A1F1A8}" type="slidenum">
              <a:rPr lang="zh-CN" altLang="zh-CN" smtClean="0">
                <a:solidFill>
                  <a:schemeClr val="bg1">
                    <a:lumMod val="50000"/>
                  </a:schemeClr>
                </a:solidFill>
              </a:rPr>
              <a:pPr>
                <a:defRPr/>
              </a:pPr>
              <a:t>59</a:t>
            </a:fld>
            <a:endParaRPr lang="zh-CN" altLang="zh-CN" dirty="0">
              <a:solidFill>
                <a:schemeClr val="bg1">
                  <a:lumMod val="50000"/>
                </a:schemeClr>
              </a:solidFill>
            </a:endParaRPr>
          </a:p>
        </p:txBody>
      </p:sp>
      <p:sp>
        <p:nvSpPr>
          <p:cNvPr id="15368" name="Text Box 2"/>
          <p:cNvSpPr txBox="1">
            <a:spLocks noChangeArrowheads="1"/>
          </p:cNvSpPr>
          <p:nvPr/>
        </p:nvSpPr>
        <p:spPr bwMode="auto">
          <a:xfrm>
            <a:off x="323850" y="1600200"/>
            <a:ext cx="8077200" cy="1631950"/>
          </a:xfrm>
          <a:prstGeom prst="rect">
            <a:avLst/>
          </a:prstGeom>
          <a:noFill/>
          <a:ln w="9525">
            <a:noFill/>
            <a:miter lim="800000"/>
            <a:headEnd/>
            <a:tailEnd/>
          </a:ln>
        </p:spPr>
        <p:txBody>
          <a:bodyPr>
            <a:spAutoFit/>
          </a:bodyPr>
          <a:lstStyle/>
          <a:p>
            <a:r>
              <a:rPr lang="zh-CN" altLang="en-US" sz="2000">
                <a:solidFill>
                  <a:srgbClr val="333300"/>
                </a:solidFill>
                <a:latin typeface="Times New Roman" pitchFamily="18" charset="0"/>
                <a:ea typeface="楷体" pitchFamily="49" charset="-122"/>
                <a:cs typeface="Times New Roman" pitchFamily="18" charset="0"/>
              </a:rPr>
              <a:t>例</a:t>
            </a:r>
            <a:r>
              <a:rPr lang="en-US" altLang="zh-CN" sz="2000">
                <a:solidFill>
                  <a:srgbClr val="333300"/>
                </a:solidFill>
                <a:latin typeface="Times New Roman" pitchFamily="18" charset="0"/>
                <a:ea typeface="楷体" pitchFamily="49" charset="-122"/>
                <a:cs typeface="Times New Roman" pitchFamily="18" charset="0"/>
              </a:rPr>
              <a:t>3</a:t>
            </a:r>
            <a:r>
              <a:rPr lang="zh-CN" altLang="en-US" sz="2000">
                <a:solidFill>
                  <a:srgbClr val="333300"/>
                </a:solidFill>
                <a:latin typeface="Times New Roman" pitchFamily="18" charset="0"/>
                <a:ea typeface="楷体" pitchFamily="49" charset="-122"/>
                <a:cs typeface="Times New Roman" pitchFamily="18" charset="0"/>
              </a:rPr>
              <a:t>，假设我们想估算函数的值。</a:t>
            </a:r>
            <a:endParaRPr lang="en-US" altLang="zh-CN" sz="2000">
              <a:solidFill>
                <a:srgbClr val="333300"/>
              </a:solidFill>
              <a:latin typeface="Times New Roman" pitchFamily="18" charset="0"/>
              <a:ea typeface="楷体" pitchFamily="49" charset="-122"/>
              <a:cs typeface="Times New Roman" pitchFamily="18" charset="0"/>
            </a:endParaRPr>
          </a:p>
          <a:p>
            <a:endParaRPr lang="en-US" altLang="zh-CN" sz="2000">
              <a:solidFill>
                <a:srgbClr val="333300"/>
              </a:solidFill>
              <a:latin typeface="Times New Roman" pitchFamily="18" charset="0"/>
              <a:ea typeface="楷体" pitchFamily="49" charset="-122"/>
              <a:cs typeface="Times New Roman" pitchFamily="18" charset="0"/>
            </a:endParaRPr>
          </a:p>
          <a:p>
            <a:endParaRPr lang="en-US" altLang="zh-CN" sz="2000">
              <a:solidFill>
                <a:srgbClr val="333300"/>
              </a:solidFill>
              <a:latin typeface="Times New Roman" pitchFamily="18" charset="0"/>
              <a:ea typeface="楷体" pitchFamily="49" charset="-122"/>
              <a:cs typeface="Times New Roman" pitchFamily="18" charset="0"/>
            </a:endParaRPr>
          </a:p>
          <a:p>
            <a:endParaRPr lang="en-US" altLang="zh-CN" sz="2000">
              <a:solidFill>
                <a:srgbClr val="333300"/>
              </a:solidFill>
              <a:latin typeface="Times New Roman" pitchFamily="18" charset="0"/>
              <a:ea typeface="楷体" pitchFamily="49" charset="-122"/>
              <a:cs typeface="Times New Roman" pitchFamily="18" charset="0"/>
            </a:endParaRPr>
          </a:p>
          <a:p>
            <a:r>
              <a:rPr lang="zh-CN" altLang="en-US" sz="2000">
                <a:solidFill>
                  <a:srgbClr val="333300"/>
                </a:solidFill>
                <a:latin typeface="Times New Roman" pitchFamily="18" charset="0"/>
                <a:ea typeface="楷体" pitchFamily="49" charset="-122"/>
                <a:cs typeface="Times New Roman" pitchFamily="18" charset="0"/>
              </a:rPr>
              <a:t>如果我们选择</a:t>
            </a:r>
            <a:r>
              <a:rPr lang="en-US" altLang="zh-CN" sz="2000" i="1">
                <a:solidFill>
                  <a:srgbClr val="333300"/>
                </a:solidFill>
                <a:latin typeface="Times New Roman" pitchFamily="18" charset="0"/>
                <a:ea typeface="楷体" pitchFamily="49" charset="-122"/>
                <a:cs typeface="Times New Roman" pitchFamily="18" charset="0"/>
              </a:rPr>
              <a:t>x=0.007</a:t>
            </a:r>
            <a:r>
              <a:rPr lang="en-US" altLang="zh-CN" sz="2000">
                <a:solidFill>
                  <a:srgbClr val="333300"/>
                </a:solidFill>
                <a:latin typeface="Times New Roman" pitchFamily="18" charset="0"/>
                <a:ea typeface="楷体" pitchFamily="49" charset="-122"/>
                <a:cs typeface="Times New Roman" pitchFamily="18" charset="0"/>
              </a:rPr>
              <a:t> (in radians) </a:t>
            </a:r>
            <a:r>
              <a:rPr lang="zh-CN" altLang="en-US" sz="2000">
                <a:solidFill>
                  <a:srgbClr val="333300"/>
                </a:solidFill>
                <a:latin typeface="Times New Roman" pitchFamily="18" charset="0"/>
                <a:ea typeface="楷体" pitchFamily="49" charset="-122"/>
                <a:cs typeface="Times New Roman" pitchFamily="18" charset="0"/>
              </a:rPr>
              <a:t>，我们会得到</a:t>
            </a:r>
          </a:p>
        </p:txBody>
      </p:sp>
      <p:graphicFrame>
        <p:nvGraphicFramePr>
          <p:cNvPr id="15362" name="Object 2"/>
          <p:cNvGraphicFramePr>
            <a:graphicFrameLocks noChangeAspect="1"/>
          </p:cNvGraphicFramePr>
          <p:nvPr/>
        </p:nvGraphicFramePr>
        <p:xfrm>
          <a:off x="2971800" y="2057400"/>
          <a:ext cx="1676400" cy="642938"/>
        </p:xfrm>
        <a:graphic>
          <a:graphicData uri="http://schemas.openxmlformats.org/presentationml/2006/ole">
            <p:oleObj spid="_x0000_s15362" name="Equation" r:id="rId3" imgW="1091880" imgH="419040" progId="Equation.DSMT4">
              <p:embed/>
            </p:oleObj>
          </a:graphicData>
        </a:graphic>
      </p:graphicFrame>
      <p:graphicFrame>
        <p:nvGraphicFramePr>
          <p:cNvPr id="15363" name="Object 3"/>
          <p:cNvGraphicFramePr>
            <a:graphicFrameLocks noChangeAspect="1"/>
          </p:cNvGraphicFramePr>
          <p:nvPr/>
        </p:nvGraphicFramePr>
        <p:xfrm>
          <a:off x="2667000" y="3124200"/>
          <a:ext cx="2667000" cy="727075"/>
        </p:xfrm>
        <a:graphic>
          <a:graphicData uri="http://schemas.openxmlformats.org/presentationml/2006/ole">
            <p:oleObj spid="_x0000_s15363" name="Equation" r:id="rId4" imgW="1676160" imgH="457200" progId="Equation.DSMT4">
              <p:embed/>
            </p:oleObj>
          </a:graphicData>
        </a:graphic>
      </p:graphicFrame>
      <p:graphicFrame>
        <p:nvGraphicFramePr>
          <p:cNvPr id="15364" name="Object 4"/>
          <p:cNvGraphicFramePr>
            <a:graphicFrameLocks noChangeAspect="1"/>
          </p:cNvGraphicFramePr>
          <p:nvPr/>
        </p:nvGraphicFramePr>
        <p:xfrm>
          <a:off x="1066800" y="3886200"/>
          <a:ext cx="6705600" cy="715963"/>
        </p:xfrm>
        <a:graphic>
          <a:graphicData uri="http://schemas.openxmlformats.org/presentationml/2006/ole">
            <p:oleObj spid="_x0000_s15364" name="Equation" r:id="rId5" imgW="4165560" imgH="444240" progId="Equation.DSMT4">
              <p:embed/>
            </p:oleObj>
          </a:graphicData>
        </a:graphic>
      </p:graphicFrame>
      <p:sp>
        <p:nvSpPr>
          <p:cNvPr id="15369" name="Text Box 2"/>
          <p:cNvSpPr txBox="1">
            <a:spLocks noChangeArrowheads="1"/>
          </p:cNvSpPr>
          <p:nvPr/>
        </p:nvSpPr>
        <p:spPr bwMode="auto">
          <a:xfrm>
            <a:off x="1371600" y="4724400"/>
            <a:ext cx="5257800" cy="400050"/>
          </a:xfrm>
          <a:prstGeom prst="rect">
            <a:avLst/>
          </a:prstGeom>
          <a:noFill/>
          <a:ln w="9525">
            <a:noFill/>
            <a:miter lim="800000"/>
            <a:headEnd/>
            <a:tailEnd/>
          </a:ln>
        </p:spPr>
        <p:txBody>
          <a:bodyPr>
            <a:spAutoFit/>
          </a:bodyPr>
          <a:lstStyle/>
          <a:p>
            <a:r>
              <a:rPr lang="zh-CN" altLang="en-US" sz="2000">
                <a:solidFill>
                  <a:srgbClr val="333300"/>
                </a:solidFill>
                <a:latin typeface="Times New Roman" pitchFamily="18" charset="0"/>
                <a:ea typeface="楷体" pitchFamily="49" charset="-122"/>
                <a:cs typeface="Times New Roman" pitchFamily="18" charset="0"/>
              </a:rPr>
              <a:t>如果分子分母同时乘以</a:t>
            </a:r>
            <a:endParaRPr lang="en-US" altLang="zh-CN" sz="2000">
              <a:solidFill>
                <a:srgbClr val="333300"/>
              </a:solidFill>
              <a:latin typeface="Times New Roman" pitchFamily="18" charset="0"/>
              <a:ea typeface="楷体" pitchFamily="49" charset="-122"/>
              <a:cs typeface="Times New Roman" pitchFamily="18" charset="0"/>
            </a:endParaRPr>
          </a:p>
        </p:txBody>
      </p:sp>
      <p:graphicFrame>
        <p:nvGraphicFramePr>
          <p:cNvPr id="15365" name="Object 5"/>
          <p:cNvGraphicFramePr>
            <a:graphicFrameLocks noChangeAspect="1"/>
          </p:cNvGraphicFramePr>
          <p:nvPr/>
        </p:nvGraphicFramePr>
        <p:xfrm>
          <a:off x="4267200" y="4724400"/>
          <a:ext cx="990600" cy="323850"/>
        </p:xfrm>
        <a:graphic>
          <a:graphicData uri="http://schemas.openxmlformats.org/presentationml/2006/ole">
            <p:oleObj spid="_x0000_s15365" name="Equation" r:id="rId6" imgW="622080" imgH="203040" progId="Equation.DSMT4">
              <p:embed/>
            </p:oleObj>
          </a:graphicData>
        </a:graphic>
      </p:graphicFrame>
      <p:graphicFrame>
        <p:nvGraphicFramePr>
          <p:cNvPr id="15366" name="Object 6"/>
          <p:cNvGraphicFramePr>
            <a:graphicFrameLocks noChangeAspect="1"/>
          </p:cNvGraphicFramePr>
          <p:nvPr/>
        </p:nvGraphicFramePr>
        <p:xfrm>
          <a:off x="1041400" y="5257800"/>
          <a:ext cx="6426200" cy="685800"/>
        </p:xfrm>
        <a:graphic>
          <a:graphicData uri="http://schemas.openxmlformats.org/presentationml/2006/ole">
            <p:oleObj spid="_x0000_s15366" name="Equation" r:id="rId7" imgW="4165560" imgH="444240" progId="Equation.DSMT4">
              <p:embed/>
            </p:oleObj>
          </a:graphicData>
        </a:graphic>
      </p:graphicFrame>
      <p:sp>
        <p:nvSpPr>
          <p:cNvPr id="15370"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5371"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8"/>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5372"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9"/>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49155" name="矩形 10"/>
          <p:cNvSpPr>
            <a:spLocks noChangeArrowheads="1"/>
          </p:cNvSpPr>
          <p:nvPr/>
        </p:nvSpPr>
        <p:spPr bwMode="auto">
          <a:xfrm>
            <a:off x="914400" y="122238"/>
            <a:ext cx="5791200" cy="776287"/>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1.1 </a:t>
            </a:r>
            <a:r>
              <a:rPr lang="zh-CN" altLang="en-US" sz="3600">
                <a:solidFill>
                  <a:srgbClr val="333300"/>
                </a:solidFill>
                <a:latin typeface="Times New Roman" pitchFamily="18" charset="0"/>
                <a:ea typeface="楷体" pitchFamily="49" charset="-122"/>
              </a:rPr>
              <a:t>什么是计算物理</a:t>
            </a:r>
            <a:r>
              <a:rPr lang="zh-CN" altLang="en-US" sz="3600">
                <a:solidFill>
                  <a:srgbClr val="333300"/>
                </a:solidFill>
                <a:latin typeface="Times New Roman" pitchFamily="18" charset="0"/>
                <a:ea typeface="楷体" pitchFamily="49" charset="-122"/>
                <a:cs typeface="Times New Roman" pitchFamily="18" charset="0"/>
              </a:rPr>
              <a:t>？</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49156" name="Rectangle 3"/>
          <p:cNvSpPr>
            <a:spLocks noChangeArrowheads="1"/>
          </p:cNvSpPr>
          <p:nvPr/>
        </p:nvSpPr>
        <p:spPr bwMode="auto">
          <a:xfrm>
            <a:off x="381000" y="1219200"/>
            <a:ext cx="8243888" cy="2308225"/>
          </a:xfrm>
          <a:prstGeom prst="rect">
            <a:avLst/>
          </a:prstGeom>
          <a:noFill/>
          <a:ln w="9525">
            <a:noFill/>
            <a:miter lim="800000"/>
            <a:headEnd/>
            <a:tailEnd/>
          </a:ln>
        </p:spPr>
        <p:txBody>
          <a:bodyPr>
            <a:spAutoFit/>
          </a:bodyPr>
          <a:lstStyle/>
          <a:p>
            <a:r>
              <a:rPr lang="zh-CN" altLang="en-US" sz="2800">
                <a:solidFill>
                  <a:srgbClr val="333300"/>
                </a:solidFill>
                <a:latin typeface="楷体" pitchFamily="49" charset="-122"/>
                <a:ea typeface="楷体" pitchFamily="49" charset="-122"/>
              </a:rPr>
              <a:t>    </a:t>
            </a:r>
            <a:r>
              <a:rPr lang="zh-CN" altLang="en-US" sz="2000">
                <a:solidFill>
                  <a:srgbClr val="333300"/>
                </a:solidFill>
                <a:latin typeface="楷体" pitchFamily="49" charset="-122"/>
                <a:ea typeface="楷体" pitchFamily="49" charset="-122"/>
              </a:rPr>
              <a:t>计算物理是物理学的另一分支，是物理学的</a:t>
            </a:r>
            <a:r>
              <a:rPr lang="zh-CN" altLang="en-US" sz="2000" b="1">
                <a:solidFill>
                  <a:srgbClr val="333300"/>
                </a:solidFill>
                <a:latin typeface="楷体" pitchFamily="49" charset="-122"/>
                <a:ea typeface="楷体" pitchFamily="49" charset="-122"/>
              </a:rPr>
              <a:t>第三支柱</a:t>
            </a:r>
            <a:r>
              <a:rPr lang="zh-CN" altLang="en-US" sz="2000">
                <a:solidFill>
                  <a:srgbClr val="333300"/>
                </a:solidFill>
                <a:latin typeface="楷体" pitchFamily="49" charset="-122"/>
                <a:ea typeface="楷体" pitchFamily="49" charset="-122"/>
              </a:rPr>
              <a:t>，是伴随着电子计算机的出现和发展而逐步形成的一门新兴的边缘学科。与理论物理和实验物理密切相关，但又保持这自己相对的独立性。</a:t>
            </a:r>
            <a:endParaRPr lang="en-US" altLang="zh-CN" sz="2000">
              <a:solidFill>
                <a:srgbClr val="333300"/>
              </a:solidFill>
              <a:latin typeface="楷体" pitchFamily="49" charset="-122"/>
              <a:ea typeface="楷体" pitchFamily="49" charset="-122"/>
            </a:endParaRPr>
          </a:p>
          <a:p>
            <a:endParaRPr lang="en-US" altLang="zh-CN" sz="2800">
              <a:solidFill>
                <a:srgbClr val="333300"/>
              </a:solidFill>
              <a:latin typeface="楷体" pitchFamily="49" charset="-122"/>
              <a:ea typeface="楷体" pitchFamily="49" charset="-122"/>
            </a:endParaRPr>
          </a:p>
          <a:p>
            <a:r>
              <a:rPr lang="zh-CN" altLang="en-US" sz="2800" b="1">
                <a:solidFill>
                  <a:srgbClr val="333300"/>
                </a:solidFill>
                <a:latin typeface="楷体" pitchFamily="49" charset="-122"/>
                <a:ea typeface="楷体" pitchFamily="49" charset="-122"/>
              </a:rPr>
              <a:t>    </a:t>
            </a:r>
            <a:r>
              <a:rPr lang="zh-CN" altLang="en-US" sz="2000" b="1">
                <a:solidFill>
                  <a:srgbClr val="333300"/>
                </a:solidFill>
                <a:latin typeface="楷体" pitchFamily="49" charset="-122"/>
                <a:ea typeface="楷体" pitchFamily="49" charset="-122"/>
              </a:rPr>
              <a:t>计算物理学</a:t>
            </a:r>
            <a:r>
              <a:rPr lang="zh-CN" altLang="en-US" sz="2000">
                <a:solidFill>
                  <a:srgbClr val="333300"/>
                </a:solidFill>
                <a:latin typeface="楷体" pitchFamily="49" charset="-122"/>
                <a:ea typeface="楷体" pitchFamily="49" charset="-122"/>
              </a:rPr>
              <a:t>是以计算机以及计算机技术为工具和手段，运用计算数学的方法，研究复杂物理现象与物理规律的一门现代交叉学科。    </a:t>
            </a:r>
            <a:endParaRPr lang="en-US" altLang="zh-CN" sz="2000">
              <a:solidFill>
                <a:srgbClr val="333300"/>
              </a:solidFill>
              <a:latin typeface="楷体" pitchFamily="49" charset="-122"/>
              <a:ea typeface="楷体" pitchFamily="49" charset="-122"/>
            </a:endParaRPr>
          </a:p>
        </p:txBody>
      </p:sp>
      <p:sp>
        <p:nvSpPr>
          <p:cNvPr id="19" name="立方体 18"/>
          <p:cNvSpPr/>
          <p:nvPr/>
        </p:nvSpPr>
        <p:spPr>
          <a:xfrm>
            <a:off x="6937375" y="3886200"/>
            <a:ext cx="1597025" cy="1597025"/>
          </a:xfrm>
          <a:prstGeom prst="cube">
            <a:avLst/>
          </a:prstGeom>
          <a:gradFill>
            <a:gsLst>
              <a:gs pos="0">
                <a:srgbClr val="8488C4"/>
              </a:gs>
              <a:gs pos="53000">
                <a:srgbClr val="D4DEFF"/>
              </a:gs>
              <a:gs pos="83000">
                <a:srgbClr val="D4DEFF"/>
              </a:gs>
              <a:gs pos="100000">
                <a:srgbClr val="96AB94"/>
              </a:gs>
            </a:gsLst>
            <a:lin ang="5400000" scaled="0"/>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58" name="AutoShape 8" descr="http://img2.imgtn.bdimg.com/it/u=3338259862,471106420&amp;fm=21&amp;gp=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46088" name="Picture 12" descr="C:\Users\Liu\Desktop\图片1.jpg"/>
          <p:cNvPicPr>
            <a:picLocks noChangeAspect="1" noChangeArrowheads="1"/>
          </p:cNvPicPr>
          <p:nvPr/>
        </p:nvPicPr>
        <p:blipFill>
          <a:blip r:embed="rId4" cstate="print"/>
          <a:srcRect/>
          <a:stretch>
            <a:fillRect/>
          </a:stretch>
        </p:blipFill>
        <p:spPr bwMode="auto">
          <a:xfrm>
            <a:off x="457200" y="3914775"/>
            <a:ext cx="2709863" cy="1800225"/>
          </a:xfrm>
          <a:prstGeom prst="rect">
            <a:avLst/>
          </a:prstGeom>
          <a:noFill/>
          <a:ln w="9525">
            <a:noFill/>
            <a:miter lim="800000"/>
            <a:headEnd/>
            <a:tailEnd/>
          </a:ln>
        </p:spPr>
      </p:pic>
      <p:sp>
        <p:nvSpPr>
          <p:cNvPr id="46089" name="TextBox 23"/>
          <p:cNvSpPr txBox="1">
            <a:spLocks noChangeArrowheads="1"/>
          </p:cNvSpPr>
          <p:nvPr/>
        </p:nvSpPr>
        <p:spPr bwMode="auto">
          <a:xfrm rot="-2700000">
            <a:off x="8116888" y="5280025"/>
            <a:ext cx="696912" cy="400050"/>
          </a:xfrm>
          <a:prstGeom prst="rect">
            <a:avLst/>
          </a:prstGeom>
          <a:noFill/>
          <a:ln w="9525">
            <a:noFill/>
            <a:miter lim="800000"/>
            <a:headEnd/>
            <a:tailEnd/>
          </a:ln>
        </p:spPr>
        <p:txBody>
          <a:bodyPr wrap="none">
            <a:spAutoFit/>
          </a:bodyPr>
          <a:lstStyle/>
          <a:p>
            <a:r>
              <a:rPr lang="zh-CN" altLang="en-US" sz="2000" b="1">
                <a:solidFill>
                  <a:srgbClr val="333300"/>
                </a:solidFill>
                <a:latin typeface="楷体" pitchFamily="49" charset="-122"/>
                <a:ea typeface="楷体" pitchFamily="49" charset="-122"/>
              </a:rPr>
              <a:t>实验</a:t>
            </a:r>
          </a:p>
        </p:txBody>
      </p:sp>
      <p:sp>
        <p:nvSpPr>
          <p:cNvPr id="46090" name="TextBox 24"/>
          <p:cNvSpPr txBox="1">
            <a:spLocks noChangeArrowheads="1"/>
          </p:cNvSpPr>
          <p:nvPr/>
        </p:nvSpPr>
        <p:spPr bwMode="auto">
          <a:xfrm>
            <a:off x="7227888" y="5486400"/>
            <a:ext cx="696912" cy="400050"/>
          </a:xfrm>
          <a:prstGeom prst="rect">
            <a:avLst/>
          </a:prstGeom>
          <a:noFill/>
          <a:ln w="9525">
            <a:noFill/>
            <a:miter lim="800000"/>
            <a:headEnd/>
            <a:tailEnd/>
          </a:ln>
        </p:spPr>
        <p:txBody>
          <a:bodyPr wrap="none">
            <a:spAutoFit/>
          </a:bodyPr>
          <a:lstStyle/>
          <a:p>
            <a:r>
              <a:rPr lang="zh-CN" altLang="en-US" sz="2000" b="1">
                <a:solidFill>
                  <a:srgbClr val="333300"/>
                </a:solidFill>
                <a:latin typeface="楷体" pitchFamily="49" charset="-122"/>
                <a:ea typeface="楷体" pitchFamily="49" charset="-122"/>
              </a:rPr>
              <a:t>理论</a:t>
            </a:r>
          </a:p>
        </p:txBody>
      </p:sp>
      <p:sp>
        <p:nvSpPr>
          <p:cNvPr id="46091" name="TextBox 25"/>
          <p:cNvSpPr txBox="1">
            <a:spLocks noChangeArrowheads="1"/>
          </p:cNvSpPr>
          <p:nvPr/>
        </p:nvSpPr>
        <p:spPr bwMode="auto">
          <a:xfrm>
            <a:off x="6523038" y="4659313"/>
            <a:ext cx="492125" cy="598487"/>
          </a:xfrm>
          <a:prstGeom prst="rect">
            <a:avLst/>
          </a:prstGeom>
          <a:noFill/>
          <a:ln w="9525">
            <a:noFill/>
            <a:miter lim="800000"/>
            <a:headEnd/>
            <a:tailEnd/>
          </a:ln>
        </p:spPr>
        <p:txBody>
          <a:bodyPr vert="eaVert" wrap="none">
            <a:spAutoFit/>
          </a:bodyPr>
          <a:lstStyle/>
          <a:p>
            <a:r>
              <a:rPr lang="zh-CN" altLang="en-US" sz="2000" b="1">
                <a:solidFill>
                  <a:srgbClr val="333300"/>
                </a:solidFill>
                <a:latin typeface="楷体" pitchFamily="49" charset="-122"/>
                <a:ea typeface="楷体" pitchFamily="49" charset="-122"/>
                <a:cs typeface="Times New Roman" pitchFamily="18" charset="0"/>
              </a:rPr>
              <a:t>计算</a:t>
            </a:r>
          </a:p>
        </p:txBody>
      </p:sp>
      <p:grpSp>
        <p:nvGrpSpPr>
          <p:cNvPr id="2" name="组合 14"/>
          <p:cNvGrpSpPr>
            <a:grpSpLocks/>
          </p:cNvGrpSpPr>
          <p:nvPr/>
        </p:nvGrpSpPr>
        <p:grpSpPr bwMode="auto">
          <a:xfrm>
            <a:off x="3657600" y="3962400"/>
            <a:ext cx="2678113" cy="2057400"/>
            <a:chOff x="3657600" y="4800600"/>
            <a:chExt cx="2678113" cy="2057400"/>
          </a:xfrm>
        </p:grpSpPr>
        <p:pic>
          <p:nvPicPr>
            <p:cNvPr id="49165" name="Picture 11" descr="C:\Users\Liu\Desktop\图片1.jpg"/>
            <p:cNvPicPr>
              <a:picLocks noChangeAspect="1" noChangeArrowheads="1"/>
            </p:cNvPicPr>
            <p:nvPr/>
          </p:nvPicPr>
          <p:blipFill>
            <a:blip r:embed="rId5" cstate="print"/>
            <a:srcRect/>
            <a:stretch>
              <a:fillRect/>
            </a:stretch>
          </p:blipFill>
          <p:spPr bwMode="auto">
            <a:xfrm>
              <a:off x="3733800" y="4800600"/>
              <a:ext cx="2562225" cy="1728788"/>
            </a:xfrm>
            <a:prstGeom prst="rect">
              <a:avLst/>
            </a:prstGeom>
            <a:noFill/>
            <a:ln w="9525">
              <a:noFill/>
              <a:miter lim="800000"/>
              <a:headEnd/>
              <a:tailEnd/>
            </a:ln>
          </p:spPr>
        </p:pic>
        <p:sp>
          <p:nvSpPr>
            <p:cNvPr id="49166" name="TextBox 26"/>
            <p:cNvSpPr txBox="1">
              <a:spLocks noChangeArrowheads="1"/>
            </p:cNvSpPr>
            <p:nvPr/>
          </p:nvSpPr>
          <p:spPr bwMode="auto">
            <a:xfrm>
              <a:off x="5638800" y="6096000"/>
              <a:ext cx="696913" cy="400050"/>
            </a:xfrm>
            <a:prstGeom prst="rect">
              <a:avLst/>
            </a:prstGeom>
            <a:noFill/>
            <a:ln w="9525">
              <a:noFill/>
              <a:miter lim="800000"/>
              <a:headEnd/>
              <a:tailEnd/>
            </a:ln>
          </p:spPr>
          <p:txBody>
            <a:bodyPr wrap="none">
              <a:spAutoFit/>
            </a:bodyPr>
            <a:lstStyle/>
            <a:p>
              <a:r>
                <a:rPr lang="zh-CN" altLang="en-US" sz="2000" b="1">
                  <a:solidFill>
                    <a:srgbClr val="333300"/>
                  </a:solidFill>
                  <a:latin typeface="楷体" pitchFamily="49" charset="-122"/>
                  <a:ea typeface="楷体" pitchFamily="49" charset="-122"/>
                </a:rPr>
                <a:t>理论</a:t>
              </a:r>
            </a:p>
          </p:txBody>
        </p:sp>
        <p:sp>
          <p:nvSpPr>
            <p:cNvPr id="49167" name="TextBox 27"/>
            <p:cNvSpPr txBox="1">
              <a:spLocks noChangeArrowheads="1"/>
            </p:cNvSpPr>
            <p:nvPr/>
          </p:nvSpPr>
          <p:spPr bwMode="auto">
            <a:xfrm>
              <a:off x="4648200" y="6457950"/>
              <a:ext cx="696913" cy="400050"/>
            </a:xfrm>
            <a:prstGeom prst="rect">
              <a:avLst/>
            </a:prstGeom>
            <a:noFill/>
            <a:ln w="9525">
              <a:noFill/>
              <a:miter lim="800000"/>
              <a:headEnd/>
              <a:tailEnd/>
            </a:ln>
          </p:spPr>
          <p:txBody>
            <a:bodyPr wrap="none">
              <a:spAutoFit/>
            </a:bodyPr>
            <a:lstStyle/>
            <a:p>
              <a:r>
                <a:rPr lang="zh-CN" altLang="en-US" sz="2000" b="1">
                  <a:solidFill>
                    <a:srgbClr val="333300"/>
                  </a:solidFill>
                  <a:latin typeface="楷体" pitchFamily="49" charset="-122"/>
                  <a:ea typeface="楷体" pitchFamily="49" charset="-122"/>
                </a:rPr>
                <a:t>实验</a:t>
              </a:r>
            </a:p>
          </p:txBody>
        </p:sp>
        <p:sp>
          <p:nvSpPr>
            <p:cNvPr id="49168" name="TextBox 28"/>
            <p:cNvSpPr txBox="1">
              <a:spLocks noChangeArrowheads="1"/>
            </p:cNvSpPr>
            <p:nvPr/>
          </p:nvSpPr>
          <p:spPr bwMode="auto">
            <a:xfrm>
              <a:off x="3657600" y="6096000"/>
              <a:ext cx="700088" cy="400050"/>
            </a:xfrm>
            <a:prstGeom prst="rect">
              <a:avLst/>
            </a:prstGeom>
            <a:noFill/>
            <a:ln w="9525">
              <a:noFill/>
              <a:miter lim="800000"/>
              <a:headEnd/>
              <a:tailEnd/>
            </a:ln>
          </p:spPr>
          <p:txBody>
            <a:bodyPr wrap="none">
              <a:spAutoFit/>
            </a:bodyPr>
            <a:lstStyle/>
            <a:p>
              <a:r>
                <a:rPr lang="zh-CN" altLang="en-US" sz="2000" b="1">
                  <a:solidFill>
                    <a:srgbClr val="333300"/>
                  </a:solidFill>
                  <a:latin typeface="楷体" pitchFamily="49" charset="-122"/>
                  <a:ea typeface="楷体" pitchFamily="49" charset="-122"/>
                  <a:cs typeface="Times New Roman" pitchFamily="18" charset="0"/>
                </a:rPr>
                <a:t>计算</a:t>
              </a:r>
            </a:p>
          </p:txBody>
        </p:sp>
      </p:grpSp>
      <p:sp>
        <p:nvSpPr>
          <p:cNvPr id="16" name="灯片编号占位符 15"/>
          <p:cNvSpPr>
            <a:spLocks noGrp="1"/>
          </p:cNvSpPr>
          <p:nvPr>
            <p:ph type="sldNum" sz="quarter" idx="12"/>
          </p:nvPr>
        </p:nvSpPr>
        <p:spPr/>
        <p:txBody>
          <a:bodyPr/>
          <a:lstStyle/>
          <a:p>
            <a:pPr>
              <a:defRPr/>
            </a:pPr>
            <a:fld id="{CE463A99-2563-4EF8-B45B-56361515C834}" type="slidenum">
              <a:rPr lang="zh-CN" altLang="zh-CN"/>
              <a:pPr>
                <a:defRPr/>
              </a:pPr>
              <a:t>6</a:t>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6089"/>
                                        </p:tgtEl>
                                        <p:attrNameLst>
                                          <p:attrName>style.visibility</p:attrName>
                                        </p:attrNameLst>
                                      </p:cBhvr>
                                      <p:to>
                                        <p:strVal val="visible"/>
                                      </p:to>
                                    </p:set>
                                    <p:anim calcmode="lin" valueType="num">
                                      <p:cBhvr>
                                        <p:cTn id="12" dur="500" fill="hold"/>
                                        <p:tgtEl>
                                          <p:spTgt spid="46089"/>
                                        </p:tgtEl>
                                        <p:attrNameLst>
                                          <p:attrName>ppt_w</p:attrName>
                                        </p:attrNameLst>
                                      </p:cBhvr>
                                      <p:tavLst>
                                        <p:tav tm="0">
                                          <p:val>
                                            <p:fltVal val="0"/>
                                          </p:val>
                                        </p:tav>
                                        <p:tav tm="100000">
                                          <p:val>
                                            <p:strVal val="#ppt_w"/>
                                          </p:val>
                                        </p:tav>
                                      </p:tavLst>
                                    </p:anim>
                                    <p:anim calcmode="lin" valueType="num">
                                      <p:cBhvr>
                                        <p:cTn id="13" dur="500" fill="hold"/>
                                        <p:tgtEl>
                                          <p:spTgt spid="4608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6090"/>
                                        </p:tgtEl>
                                        <p:attrNameLst>
                                          <p:attrName>style.visibility</p:attrName>
                                        </p:attrNameLst>
                                      </p:cBhvr>
                                      <p:to>
                                        <p:strVal val="visible"/>
                                      </p:to>
                                    </p:set>
                                    <p:anim calcmode="lin" valueType="num">
                                      <p:cBhvr>
                                        <p:cTn id="18" dur="500" fill="hold"/>
                                        <p:tgtEl>
                                          <p:spTgt spid="46090"/>
                                        </p:tgtEl>
                                        <p:attrNameLst>
                                          <p:attrName>ppt_w</p:attrName>
                                        </p:attrNameLst>
                                      </p:cBhvr>
                                      <p:tavLst>
                                        <p:tav tm="0">
                                          <p:val>
                                            <p:fltVal val="0"/>
                                          </p:val>
                                        </p:tav>
                                        <p:tav tm="100000">
                                          <p:val>
                                            <p:strVal val="#ppt_w"/>
                                          </p:val>
                                        </p:tav>
                                      </p:tavLst>
                                    </p:anim>
                                    <p:anim calcmode="lin" valueType="num">
                                      <p:cBhvr>
                                        <p:cTn id="19" dur="500" fill="hold"/>
                                        <p:tgtEl>
                                          <p:spTgt spid="4609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6091"/>
                                        </p:tgtEl>
                                        <p:attrNameLst>
                                          <p:attrName>style.visibility</p:attrName>
                                        </p:attrNameLst>
                                      </p:cBhvr>
                                      <p:to>
                                        <p:strVal val="visible"/>
                                      </p:to>
                                    </p:set>
                                    <p:anim calcmode="lin" valueType="num">
                                      <p:cBhvr>
                                        <p:cTn id="24" dur="500" fill="hold"/>
                                        <p:tgtEl>
                                          <p:spTgt spid="46091"/>
                                        </p:tgtEl>
                                        <p:attrNameLst>
                                          <p:attrName>ppt_w</p:attrName>
                                        </p:attrNameLst>
                                      </p:cBhvr>
                                      <p:tavLst>
                                        <p:tav tm="0">
                                          <p:val>
                                            <p:fltVal val="0"/>
                                          </p:val>
                                        </p:tav>
                                        <p:tav tm="100000">
                                          <p:val>
                                            <p:strVal val="#ppt_w"/>
                                          </p:val>
                                        </p:tav>
                                      </p:tavLst>
                                    </p:anim>
                                    <p:anim calcmode="lin" valueType="num">
                                      <p:cBhvr>
                                        <p:cTn id="25" dur="500" fill="hold"/>
                                        <p:tgtEl>
                                          <p:spTgt spid="4609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46088"/>
                                        </p:tgtEl>
                                        <p:attrNameLst>
                                          <p:attrName>style.visibility</p:attrName>
                                        </p:attrNameLst>
                                      </p:cBhvr>
                                      <p:to>
                                        <p:strVal val="visible"/>
                                      </p:to>
                                    </p:set>
                                    <p:anim calcmode="lin" valueType="num">
                                      <p:cBhvr>
                                        <p:cTn id="36" dur="500" fill="hold"/>
                                        <p:tgtEl>
                                          <p:spTgt spid="46088"/>
                                        </p:tgtEl>
                                        <p:attrNameLst>
                                          <p:attrName>ppt_w</p:attrName>
                                        </p:attrNameLst>
                                      </p:cBhvr>
                                      <p:tavLst>
                                        <p:tav tm="0">
                                          <p:val>
                                            <p:fltVal val="0"/>
                                          </p:val>
                                        </p:tav>
                                        <p:tav tm="100000">
                                          <p:val>
                                            <p:strVal val="#ppt_w"/>
                                          </p:val>
                                        </p:tav>
                                      </p:tavLst>
                                    </p:anim>
                                    <p:anim calcmode="lin" valueType="num">
                                      <p:cBhvr>
                                        <p:cTn id="37" dur="500" fill="hold"/>
                                        <p:tgtEl>
                                          <p:spTgt spid="460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6089" grpId="0"/>
      <p:bldP spid="46090" grpId="0"/>
      <p:bldP spid="46091"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4" name="Rectangle 2"/>
          <p:cNvSpPr>
            <a:spLocks noGrp="1" noChangeArrowheads="1"/>
          </p:cNvSpPr>
          <p:nvPr>
            <p:ph type="body" idx="1"/>
          </p:nvPr>
        </p:nvSpPr>
        <p:spPr>
          <a:xfrm>
            <a:off x="468313" y="1692275"/>
            <a:ext cx="7920037" cy="1584325"/>
          </a:xfrm>
        </p:spPr>
        <p:txBody>
          <a:bodyPr/>
          <a:lstStyle/>
          <a:p>
            <a:pPr marL="0" indent="0" algn="just" eaLnBrk="1" hangingPunct="1">
              <a:spcBef>
                <a:spcPts val="0"/>
              </a:spcBef>
              <a:buFont typeface="Wingdings" pitchFamily="2" charset="2"/>
              <a:buNone/>
              <a:defRPr/>
            </a:pPr>
            <a:r>
              <a:rPr lang="en-US" altLang="zh-CN" sz="2000" kern="1200" dirty="0" smtClean="0">
                <a:solidFill>
                  <a:srgbClr val="333300"/>
                </a:solidFill>
                <a:latin typeface="Times New Roman" pitchFamily="18" charset="0"/>
                <a:ea typeface="楷体" pitchFamily="49" charset="-122"/>
              </a:rPr>
              <a:t>(a)</a:t>
            </a:r>
            <a:r>
              <a:rPr lang="zh-CN" altLang="en-US" sz="2000" kern="1200" dirty="0" smtClean="0">
                <a:solidFill>
                  <a:srgbClr val="333300"/>
                </a:solidFill>
                <a:latin typeface="Times New Roman" pitchFamily="18" charset="0"/>
                <a:ea typeface="楷体" pitchFamily="49" charset="-122"/>
              </a:rPr>
              <a:t>两个相近的近似数相减时，有效数字会严重损失，实际计算时要尽量避免。</a:t>
            </a:r>
            <a:r>
              <a:rPr lang="en-US" altLang="zh-CN" sz="2000" kern="1200" dirty="0" smtClean="0">
                <a:solidFill>
                  <a:srgbClr val="333300"/>
                </a:solidFill>
                <a:latin typeface="Times New Roman" pitchFamily="18" charset="0"/>
                <a:ea typeface="楷体" pitchFamily="49" charset="-122"/>
              </a:rPr>
              <a:t>[1.5]</a:t>
            </a:r>
          </a:p>
          <a:p>
            <a:pPr marL="0" indent="0" algn="just" eaLnBrk="1" hangingPunct="1">
              <a:spcBef>
                <a:spcPts val="0"/>
              </a:spcBef>
              <a:buFont typeface="Wingdings" pitchFamily="2" charset="2"/>
              <a:buNone/>
              <a:defRPr/>
            </a:pPr>
            <a:r>
              <a:rPr lang="zh-CN" altLang="en-US" sz="2000" kern="1200" dirty="0" smtClean="0">
                <a:solidFill>
                  <a:srgbClr val="333300"/>
                </a:solidFill>
                <a:latin typeface="Times New Roman" pitchFamily="18" charset="0"/>
                <a:ea typeface="楷体" pitchFamily="49" charset="-122"/>
              </a:rPr>
              <a:t>例如，当</a:t>
            </a:r>
            <a:r>
              <a:rPr lang="en-US" altLang="zh-CN" sz="2000" kern="1200" dirty="0" smtClean="0">
                <a:solidFill>
                  <a:srgbClr val="333300"/>
                </a:solidFill>
                <a:latin typeface="Times New Roman" pitchFamily="18" charset="0"/>
                <a:ea typeface="楷体" pitchFamily="49" charset="-122"/>
              </a:rPr>
              <a:t>x</a:t>
            </a:r>
            <a:r>
              <a:rPr lang="zh-CN" altLang="en-US" sz="2000" kern="1200" dirty="0" smtClean="0">
                <a:solidFill>
                  <a:srgbClr val="333300"/>
                </a:solidFill>
                <a:latin typeface="Times New Roman" pitchFamily="18" charset="0"/>
                <a:ea typeface="楷体" pitchFamily="49" charset="-122"/>
              </a:rPr>
              <a:t>充分大时，计算下面表达式的值。 </a:t>
            </a:r>
          </a:p>
        </p:txBody>
      </p:sp>
      <p:graphicFrame>
        <p:nvGraphicFramePr>
          <p:cNvPr id="16386" name="Object 3"/>
          <p:cNvGraphicFramePr>
            <a:graphicFrameLocks noChangeAspect="1"/>
          </p:cNvGraphicFramePr>
          <p:nvPr/>
        </p:nvGraphicFramePr>
        <p:xfrm>
          <a:off x="3124200" y="2743200"/>
          <a:ext cx="2151063" cy="434975"/>
        </p:xfrm>
        <a:graphic>
          <a:graphicData uri="http://schemas.openxmlformats.org/presentationml/2006/ole">
            <p:oleObj spid="_x0000_s16386" name="Equation" r:id="rId3" imgW="1180800" imgH="241200" progId="Equation.DSMT4">
              <p:embed/>
            </p:oleObj>
          </a:graphicData>
        </a:graphic>
      </p:graphicFrame>
      <p:sp>
        <p:nvSpPr>
          <p:cNvPr id="16392" name="Text Box 4"/>
          <p:cNvSpPr txBox="1">
            <a:spLocks noChangeArrowheads="1"/>
          </p:cNvSpPr>
          <p:nvPr/>
        </p:nvSpPr>
        <p:spPr bwMode="auto">
          <a:xfrm>
            <a:off x="457200" y="3276600"/>
            <a:ext cx="5181600" cy="400050"/>
          </a:xfrm>
          <a:prstGeom prst="rect">
            <a:avLst/>
          </a:prstGeom>
          <a:noFill/>
          <a:ln w="9525">
            <a:noFill/>
            <a:miter lim="800000"/>
            <a:headEnd/>
            <a:tailEnd/>
          </a:ln>
        </p:spPr>
        <p:txBody>
          <a:bodyPr>
            <a:spAutoFit/>
          </a:bodyPr>
          <a:lstStyle/>
          <a:p>
            <a:pPr>
              <a:spcBef>
                <a:spcPct val="50000"/>
              </a:spcBef>
            </a:pPr>
            <a:r>
              <a:rPr lang="zh-CN" altLang="en-US" sz="2000">
                <a:solidFill>
                  <a:srgbClr val="333300"/>
                </a:solidFill>
                <a:latin typeface="Times New Roman" pitchFamily="18" charset="0"/>
                <a:ea typeface="楷体" pitchFamily="49" charset="-122"/>
              </a:rPr>
              <a:t>设</a:t>
            </a:r>
            <a:r>
              <a:rPr lang="en-US" altLang="zh-CN" sz="2000">
                <a:solidFill>
                  <a:srgbClr val="333300"/>
                </a:solidFill>
                <a:latin typeface="Times New Roman" pitchFamily="18" charset="0"/>
                <a:ea typeface="楷体" pitchFamily="49" charset="-122"/>
              </a:rPr>
              <a:t>x</a:t>
            </a:r>
            <a:r>
              <a:rPr lang="zh-CN" altLang="en-US" sz="2000">
                <a:solidFill>
                  <a:srgbClr val="333300"/>
                </a:solidFill>
                <a:latin typeface="Times New Roman" pitchFamily="18" charset="0"/>
                <a:ea typeface="楷体" pitchFamily="49" charset="-122"/>
              </a:rPr>
              <a:t>＝</a:t>
            </a:r>
            <a:r>
              <a:rPr lang="en-US" altLang="zh-CN" sz="2000">
                <a:solidFill>
                  <a:srgbClr val="333300"/>
                </a:solidFill>
                <a:latin typeface="Times New Roman" pitchFamily="18" charset="0"/>
                <a:ea typeface="楷体" pitchFamily="49" charset="-122"/>
              </a:rPr>
              <a:t>1000</a:t>
            </a:r>
            <a:r>
              <a:rPr lang="zh-CN" altLang="en-US" sz="2000">
                <a:solidFill>
                  <a:srgbClr val="333300"/>
                </a:solidFill>
                <a:latin typeface="Times New Roman" pitchFamily="18" charset="0"/>
                <a:ea typeface="楷体" pitchFamily="49" charset="-122"/>
              </a:rPr>
              <a:t>，取</a:t>
            </a:r>
            <a:r>
              <a:rPr lang="en-US" altLang="zh-CN" sz="2000">
                <a:solidFill>
                  <a:srgbClr val="333300"/>
                </a:solidFill>
                <a:latin typeface="Times New Roman" pitchFamily="18" charset="0"/>
                <a:ea typeface="楷体" pitchFamily="49" charset="-122"/>
              </a:rPr>
              <a:t>4</a:t>
            </a:r>
            <a:r>
              <a:rPr lang="zh-CN" altLang="en-US" sz="2000">
                <a:solidFill>
                  <a:srgbClr val="333300"/>
                </a:solidFill>
                <a:latin typeface="Times New Roman" pitchFamily="18" charset="0"/>
                <a:ea typeface="楷体" pitchFamily="49" charset="-122"/>
              </a:rPr>
              <a:t>位有效数字：</a:t>
            </a:r>
          </a:p>
        </p:txBody>
      </p:sp>
      <p:graphicFrame>
        <p:nvGraphicFramePr>
          <p:cNvPr id="16387" name="Object 5"/>
          <p:cNvGraphicFramePr>
            <a:graphicFrameLocks noChangeAspect="1"/>
          </p:cNvGraphicFramePr>
          <p:nvPr/>
        </p:nvGraphicFramePr>
        <p:xfrm>
          <a:off x="1981200" y="3708400"/>
          <a:ext cx="3408363" cy="447675"/>
        </p:xfrm>
        <a:graphic>
          <a:graphicData uri="http://schemas.openxmlformats.org/presentationml/2006/ole">
            <p:oleObj spid="_x0000_s16387" name="Equation" r:id="rId4" imgW="1968480" imgH="241200" progId="Equation.DSMT4">
              <p:embed/>
            </p:oleObj>
          </a:graphicData>
        </a:graphic>
      </p:graphicFrame>
      <p:graphicFrame>
        <p:nvGraphicFramePr>
          <p:cNvPr id="16388" name="Object 6"/>
          <p:cNvGraphicFramePr>
            <a:graphicFrameLocks noChangeAspect="1"/>
          </p:cNvGraphicFramePr>
          <p:nvPr/>
        </p:nvGraphicFramePr>
        <p:xfrm>
          <a:off x="5715000" y="3733800"/>
          <a:ext cx="1241425" cy="385763"/>
        </p:xfrm>
        <a:graphic>
          <a:graphicData uri="http://schemas.openxmlformats.org/presentationml/2006/ole">
            <p:oleObj spid="_x0000_s16388" name="Equation" r:id="rId5" imgW="723600" imgH="203040" progId="Equation.DSMT4">
              <p:embed/>
            </p:oleObj>
          </a:graphicData>
        </a:graphic>
      </p:graphicFrame>
      <p:sp>
        <p:nvSpPr>
          <p:cNvPr id="16393" name="Text Box 7"/>
          <p:cNvSpPr txBox="1">
            <a:spLocks noChangeArrowheads="1"/>
          </p:cNvSpPr>
          <p:nvPr/>
        </p:nvSpPr>
        <p:spPr bwMode="auto">
          <a:xfrm>
            <a:off x="457200" y="4114800"/>
            <a:ext cx="3886200" cy="400050"/>
          </a:xfrm>
          <a:prstGeom prst="rect">
            <a:avLst/>
          </a:prstGeom>
          <a:noFill/>
          <a:ln w="9525">
            <a:noFill/>
            <a:miter lim="800000"/>
            <a:headEnd/>
            <a:tailEnd/>
          </a:ln>
        </p:spPr>
        <p:txBody>
          <a:bodyPr>
            <a:spAutoFit/>
          </a:bodyPr>
          <a:lstStyle/>
          <a:p>
            <a:pPr>
              <a:spcBef>
                <a:spcPct val="50000"/>
              </a:spcBef>
            </a:pPr>
            <a:r>
              <a:rPr lang="zh-CN" altLang="en-US" sz="2000">
                <a:solidFill>
                  <a:srgbClr val="333300"/>
                </a:solidFill>
                <a:latin typeface="Times New Roman" pitchFamily="18" charset="0"/>
                <a:ea typeface="楷体" pitchFamily="49" charset="-122"/>
              </a:rPr>
              <a:t>结果只有</a:t>
            </a:r>
            <a:r>
              <a:rPr lang="en-US" altLang="zh-CN" sz="2000">
                <a:solidFill>
                  <a:srgbClr val="333300"/>
                </a:solidFill>
                <a:latin typeface="Times New Roman" pitchFamily="18" charset="0"/>
                <a:ea typeface="楷体" pitchFamily="49" charset="-122"/>
              </a:rPr>
              <a:t>1</a:t>
            </a:r>
            <a:r>
              <a:rPr lang="zh-CN" altLang="en-US" sz="2000">
                <a:solidFill>
                  <a:srgbClr val="333300"/>
                </a:solidFill>
                <a:latin typeface="Times New Roman" pitchFamily="18" charset="0"/>
                <a:ea typeface="楷体" pitchFamily="49" charset="-122"/>
              </a:rPr>
              <a:t>位有效数字。</a:t>
            </a:r>
          </a:p>
        </p:txBody>
      </p:sp>
      <p:sp>
        <p:nvSpPr>
          <p:cNvPr id="16394"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6395"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6"/>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6396"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7"/>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6397" name="Text Box 2"/>
          <p:cNvSpPr txBox="1">
            <a:spLocks noChangeArrowheads="1"/>
          </p:cNvSpPr>
          <p:nvPr/>
        </p:nvSpPr>
        <p:spPr bwMode="auto">
          <a:xfrm>
            <a:off x="457200" y="4476750"/>
            <a:ext cx="3886200" cy="400050"/>
          </a:xfrm>
          <a:prstGeom prst="rect">
            <a:avLst/>
          </a:prstGeom>
          <a:noFill/>
          <a:ln w="9525">
            <a:noFill/>
            <a:miter lim="800000"/>
            <a:headEnd/>
            <a:tailEnd/>
          </a:ln>
        </p:spPr>
        <p:txBody>
          <a:bodyPr>
            <a:spAutoFit/>
          </a:bodyPr>
          <a:lstStyle/>
          <a:p>
            <a:pPr>
              <a:spcBef>
                <a:spcPct val="50000"/>
              </a:spcBef>
            </a:pPr>
            <a:r>
              <a:rPr lang="zh-CN" altLang="en-US" sz="2000">
                <a:solidFill>
                  <a:srgbClr val="333300"/>
                </a:solidFill>
                <a:latin typeface="Times New Roman" pitchFamily="18" charset="0"/>
                <a:ea typeface="楷体" pitchFamily="49" charset="-122"/>
              </a:rPr>
              <a:t>如果将表达式变形为</a:t>
            </a:r>
          </a:p>
        </p:txBody>
      </p:sp>
      <p:graphicFrame>
        <p:nvGraphicFramePr>
          <p:cNvPr id="16389" name="Object 5"/>
          <p:cNvGraphicFramePr>
            <a:graphicFrameLocks noChangeAspect="1"/>
          </p:cNvGraphicFramePr>
          <p:nvPr/>
        </p:nvGraphicFramePr>
        <p:xfrm>
          <a:off x="2286000" y="4772025"/>
          <a:ext cx="3352800" cy="803275"/>
        </p:xfrm>
        <a:graphic>
          <a:graphicData uri="http://schemas.openxmlformats.org/presentationml/2006/ole">
            <p:oleObj spid="_x0000_s16389" name="Equation" r:id="rId8" imgW="2095200" imgH="431640" progId="Equation.DSMT4">
              <p:embed/>
            </p:oleObj>
          </a:graphicData>
        </a:graphic>
      </p:graphicFrame>
      <p:graphicFrame>
        <p:nvGraphicFramePr>
          <p:cNvPr id="16390" name="Object 6"/>
          <p:cNvGraphicFramePr>
            <a:graphicFrameLocks noChangeAspect="1"/>
          </p:cNvGraphicFramePr>
          <p:nvPr/>
        </p:nvGraphicFramePr>
        <p:xfrm>
          <a:off x="2971800" y="5707063"/>
          <a:ext cx="1676400" cy="388937"/>
        </p:xfrm>
        <a:graphic>
          <a:graphicData uri="http://schemas.openxmlformats.org/presentationml/2006/ole">
            <p:oleObj spid="_x0000_s16390" name="Equation" r:id="rId9" imgW="939600" imgH="203040" progId="Equation.DSMT4">
              <p:embed/>
            </p:oleObj>
          </a:graphicData>
        </a:graphic>
      </p:graphicFrame>
      <p:sp>
        <p:nvSpPr>
          <p:cNvPr id="16400" name="AutoShape 8"/>
          <p:cNvSpPr>
            <a:spLocks noChangeArrowheads="1"/>
          </p:cNvSpPr>
          <p:nvPr/>
        </p:nvSpPr>
        <p:spPr bwMode="auto">
          <a:xfrm>
            <a:off x="1936750" y="5746750"/>
            <a:ext cx="882650" cy="349250"/>
          </a:xfrm>
          <a:prstGeom prst="rightArrow">
            <a:avLst>
              <a:gd name="adj1" fmla="val 50000"/>
              <a:gd name="adj2" fmla="val 53125"/>
            </a:avLst>
          </a:prstGeom>
          <a:solidFill>
            <a:schemeClr val="bg1">
              <a:lumMod val="75000"/>
            </a:schemeClr>
          </a:solidFill>
          <a:ln w="9525">
            <a:noFill/>
            <a:miter lim="800000"/>
            <a:headEnd/>
            <a:tailEnd/>
          </a:ln>
        </p:spPr>
        <p:txBody>
          <a:bodyPr wrap="none" anchor="ctr"/>
          <a:lstStyle/>
          <a:p>
            <a:pPr>
              <a:defRPr/>
            </a:pPr>
            <a:endParaRPr lang="zh-CN" altLang="en-US"/>
          </a:p>
        </p:txBody>
      </p:sp>
      <p:sp>
        <p:nvSpPr>
          <p:cNvPr id="16399" name="Rectangle 9"/>
          <p:cNvSpPr>
            <a:spLocks noChangeArrowheads="1"/>
          </p:cNvSpPr>
          <p:nvPr/>
        </p:nvSpPr>
        <p:spPr bwMode="auto">
          <a:xfrm>
            <a:off x="5410200" y="5695950"/>
            <a:ext cx="2108200" cy="400050"/>
          </a:xfrm>
          <a:prstGeom prst="rect">
            <a:avLst/>
          </a:prstGeom>
          <a:noFill/>
          <a:ln w="9525">
            <a:noFill/>
            <a:miter lim="800000"/>
            <a:headEnd/>
            <a:tailEnd/>
          </a:ln>
        </p:spPr>
        <p:txBody>
          <a:bodyPr wrap="none">
            <a:spAutoFit/>
          </a:bodyPr>
          <a:lstStyle/>
          <a:p>
            <a:pPr>
              <a:spcBef>
                <a:spcPct val="50000"/>
              </a:spcBef>
            </a:pPr>
            <a:r>
              <a:rPr lang="zh-CN" altLang="en-US" sz="2000">
                <a:solidFill>
                  <a:srgbClr val="333300"/>
                </a:solidFill>
                <a:latin typeface="Times New Roman" pitchFamily="18" charset="0"/>
                <a:ea typeface="楷体" pitchFamily="49" charset="-122"/>
              </a:rPr>
              <a:t>仍为</a:t>
            </a:r>
            <a:r>
              <a:rPr lang="en-US" altLang="zh-CN" sz="2000">
                <a:solidFill>
                  <a:srgbClr val="333300"/>
                </a:solidFill>
                <a:latin typeface="Times New Roman" pitchFamily="18" charset="0"/>
                <a:ea typeface="楷体" pitchFamily="49" charset="-122"/>
              </a:rPr>
              <a:t>4</a:t>
            </a:r>
            <a:r>
              <a:rPr lang="zh-CN" altLang="en-US" sz="2000">
                <a:solidFill>
                  <a:srgbClr val="333300"/>
                </a:solidFill>
                <a:latin typeface="Times New Roman" pitchFamily="18" charset="0"/>
                <a:ea typeface="楷体" pitchFamily="49" charset="-122"/>
              </a:rPr>
              <a:t>位有效数字</a:t>
            </a:r>
          </a:p>
        </p:txBody>
      </p:sp>
      <p:sp>
        <p:nvSpPr>
          <p:cNvPr id="17" name="灯片编号占位符 16"/>
          <p:cNvSpPr>
            <a:spLocks noGrp="1"/>
          </p:cNvSpPr>
          <p:nvPr>
            <p:ph type="sldNum" sz="quarter" idx="12"/>
          </p:nvPr>
        </p:nvSpPr>
        <p:spPr/>
        <p:txBody>
          <a:bodyPr/>
          <a:lstStyle/>
          <a:p>
            <a:pPr>
              <a:defRPr/>
            </a:pPr>
            <a:fld id="{F602FB02-F735-4D74-AA09-08FA8286CE71}" type="slidenum">
              <a:rPr lang="zh-CN" altLang="zh-CN"/>
              <a:pPr>
                <a:defRPr/>
              </a:pPr>
              <a:t>60</a:t>
            </a:fld>
            <a:endParaRPr lang="zh-CN"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68313" y="1752600"/>
            <a:ext cx="7488237" cy="4248150"/>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rPr>
              <a:t>常见的公式变换：</a:t>
            </a:r>
          </a:p>
          <a:p>
            <a:r>
              <a:rPr lang="en-US" altLang="zh-CN">
                <a:solidFill>
                  <a:srgbClr val="333300"/>
                </a:solidFill>
                <a:latin typeface="Times New Roman" pitchFamily="18" charset="0"/>
                <a:ea typeface="楷体" pitchFamily="49" charset="-122"/>
              </a:rPr>
              <a:t>x</a:t>
            </a:r>
            <a:r>
              <a:rPr lang="en-US" altLang="zh-CN" baseline="-25000">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和</a:t>
            </a:r>
            <a:r>
              <a:rPr lang="en-US" altLang="zh-CN">
                <a:solidFill>
                  <a:srgbClr val="333300"/>
                </a:solidFill>
                <a:latin typeface="Times New Roman" pitchFamily="18" charset="0"/>
                <a:ea typeface="楷体" pitchFamily="49" charset="-122"/>
              </a:rPr>
              <a:t>x</a:t>
            </a:r>
            <a:r>
              <a:rPr lang="en-US" altLang="zh-CN" baseline="-25000">
                <a:solidFill>
                  <a:srgbClr val="333300"/>
                </a:solidFill>
                <a:latin typeface="Times New Roman" pitchFamily="18" charset="0"/>
                <a:ea typeface="楷体" pitchFamily="49" charset="-122"/>
              </a:rPr>
              <a:t>2</a:t>
            </a:r>
            <a:r>
              <a:rPr lang="zh-CN" altLang="en-US">
                <a:solidFill>
                  <a:srgbClr val="333300"/>
                </a:solidFill>
                <a:latin typeface="Times New Roman" pitchFamily="18" charset="0"/>
                <a:ea typeface="楷体" pitchFamily="49" charset="-122"/>
              </a:rPr>
              <a:t>接近时：</a:t>
            </a:r>
            <a:r>
              <a:rPr lang="en-US" altLang="zh-CN">
                <a:solidFill>
                  <a:srgbClr val="333300"/>
                </a:solidFill>
                <a:latin typeface="Times New Roman" pitchFamily="18" charset="0"/>
                <a:ea typeface="楷体" pitchFamily="49" charset="-122"/>
              </a:rPr>
              <a:t>lgx</a:t>
            </a:r>
            <a:r>
              <a:rPr lang="en-US" altLang="zh-CN" baseline="-25000">
                <a:solidFill>
                  <a:srgbClr val="333300"/>
                </a:solidFill>
                <a:latin typeface="Times New Roman" pitchFamily="18" charset="0"/>
                <a:ea typeface="楷体" pitchFamily="49" charset="-122"/>
              </a:rPr>
              <a:t>1</a:t>
            </a:r>
            <a:r>
              <a:rPr lang="en-US" altLang="zh-CN">
                <a:solidFill>
                  <a:srgbClr val="333300"/>
                </a:solidFill>
                <a:latin typeface="Times New Roman" pitchFamily="18" charset="0"/>
                <a:ea typeface="楷体" pitchFamily="49" charset="-122"/>
              </a:rPr>
              <a:t>-lgx</a:t>
            </a:r>
            <a:r>
              <a:rPr lang="en-US" altLang="zh-CN" baseline="-25000">
                <a:solidFill>
                  <a:srgbClr val="333300"/>
                </a:solidFill>
                <a:latin typeface="Times New Roman" pitchFamily="18" charset="0"/>
                <a:ea typeface="楷体" pitchFamily="49" charset="-122"/>
              </a:rPr>
              <a:t>2</a:t>
            </a:r>
            <a:r>
              <a:rPr lang="en-US" altLang="zh-CN">
                <a:solidFill>
                  <a:srgbClr val="333300"/>
                </a:solidFill>
                <a:latin typeface="Times New Roman" pitchFamily="18" charset="0"/>
                <a:ea typeface="楷体" pitchFamily="49" charset="-122"/>
              </a:rPr>
              <a:t>=lg(x</a:t>
            </a:r>
            <a:r>
              <a:rPr lang="en-US" altLang="zh-CN" baseline="-25000">
                <a:solidFill>
                  <a:srgbClr val="333300"/>
                </a:solidFill>
                <a:latin typeface="Times New Roman" pitchFamily="18" charset="0"/>
                <a:ea typeface="楷体" pitchFamily="49" charset="-122"/>
              </a:rPr>
              <a:t>1</a:t>
            </a:r>
            <a:r>
              <a:rPr lang="en-US" altLang="zh-CN">
                <a:solidFill>
                  <a:srgbClr val="333300"/>
                </a:solidFill>
                <a:latin typeface="Times New Roman" pitchFamily="18" charset="0"/>
                <a:ea typeface="楷体" pitchFamily="49" charset="-122"/>
              </a:rPr>
              <a:t>/x</a:t>
            </a:r>
            <a:r>
              <a:rPr lang="en-US" altLang="zh-CN" baseline="-25000">
                <a:solidFill>
                  <a:srgbClr val="333300"/>
                </a:solidFill>
                <a:latin typeface="Times New Roman" pitchFamily="18" charset="0"/>
                <a:ea typeface="楷体" pitchFamily="49" charset="-122"/>
              </a:rPr>
              <a:t>2</a:t>
            </a:r>
            <a:r>
              <a:rPr lang="en-US" altLang="zh-CN">
                <a:solidFill>
                  <a:srgbClr val="333300"/>
                </a:solidFill>
                <a:latin typeface="Times New Roman" pitchFamily="18" charset="0"/>
                <a:ea typeface="楷体" pitchFamily="49" charset="-122"/>
              </a:rPr>
              <a:t>)</a:t>
            </a:r>
          </a:p>
          <a:p>
            <a:r>
              <a:rPr lang="zh-CN" altLang="en-US">
                <a:solidFill>
                  <a:srgbClr val="333300"/>
                </a:solidFill>
                <a:latin typeface="Times New Roman" pitchFamily="18" charset="0"/>
                <a:ea typeface="楷体" pitchFamily="49" charset="-122"/>
              </a:rPr>
              <a:t>当</a:t>
            </a:r>
            <a:r>
              <a:rPr lang="en-US" altLang="zh-CN">
                <a:solidFill>
                  <a:srgbClr val="333300"/>
                </a:solidFill>
                <a:latin typeface="Times New Roman" pitchFamily="18" charset="0"/>
                <a:ea typeface="楷体" pitchFamily="49" charset="-122"/>
              </a:rPr>
              <a:t>x</a:t>
            </a:r>
            <a:r>
              <a:rPr lang="zh-CN" altLang="en-US">
                <a:solidFill>
                  <a:srgbClr val="333300"/>
                </a:solidFill>
                <a:latin typeface="Times New Roman" pitchFamily="18" charset="0"/>
                <a:ea typeface="楷体" pitchFamily="49" charset="-122"/>
              </a:rPr>
              <a:t>接近于</a:t>
            </a:r>
            <a:r>
              <a:rPr lang="en-US" altLang="zh-CN">
                <a:solidFill>
                  <a:srgbClr val="333300"/>
                </a:solidFill>
                <a:latin typeface="Times New Roman" pitchFamily="18" charset="0"/>
                <a:ea typeface="楷体" pitchFamily="49" charset="-122"/>
              </a:rPr>
              <a:t>0</a:t>
            </a:r>
            <a:r>
              <a:rPr lang="zh-CN" altLang="en-US">
                <a:solidFill>
                  <a:srgbClr val="333300"/>
                </a:solidFill>
                <a:latin typeface="Times New Roman" pitchFamily="18" charset="0"/>
                <a:ea typeface="楷体" pitchFamily="49" charset="-122"/>
              </a:rPr>
              <a:t>时</a:t>
            </a:r>
            <a:r>
              <a:rPr lang="en-US" altLang="zh-CN">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sym typeface="Wingdings" pitchFamily="2" charset="2"/>
              </a:rPr>
              <a:t>(1-cosx)/sinx=sinx/(1+cosx)</a:t>
            </a:r>
          </a:p>
          <a:p>
            <a:r>
              <a:rPr lang="zh-CN" altLang="en-US">
                <a:solidFill>
                  <a:srgbClr val="333300"/>
                </a:solidFill>
                <a:latin typeface="Times New Roman" pitchFamily="18" charset="0"/>
                <a:ea typeface="楷体" pitchFamily="49" charset="-122"/>
                <a:sym typeface="Wingdings" pitchFamily="2" charset="2"/>
              </a:rPr>
              <a:t>当</a:t>
            </a:r>
            <a:r>
              <a:rPr lang="en-US" altLang="zh-CN">
                <a:solidFill>
                  <a:srgbClr val="333300"/>
                </a:solidFill>
                <a:latin typeface="Times New Roman" pitchFamily="18" charset="0"/>
                <a:ea typeface="楷体" pitchFamily="49" charset="-122"/>
                <a:sym typeface="Wingdings" pitchFamily="2" charset="2"/>
              </a:rPr>
              <a:t>x</a:t>
            </a:r>
            <a:r>
              <a:rPr lang="zh-CN" altLang="en-US">
                <a:solidFill>
                  <a:srgbClr val="333300"/>
                </a:solidFill>
                <a:latin typeface="Times New Roman" pitchFamily="18" charset="0"/>
                <a:ea typeface="楷体" pitchFamily="49" charset="-122"/>
                <a:sym typeface="Wingdings" pitchFamily="2" charset="2"/>
              </a:rPr>
              <a:t>充分大时 ：</a:t>
            </a:r>
            <a:r>
              <a:rPr lang="en-US" altLang="zh-CN">
                <a:solidFill>
                  <a:srgbClr val="333300"/>
                </a:solidFill>
                <a:latin typeface="Times New Roman" pitchFamily="18" charset="0"/>
                <a:ea typeface="楷体" pitchFamily="49" charset="-122"/>
                <a:sym typeface="Wingdings" pitchFamily="2" charset="2"/>
              </a:rPr>
              <a:t>arctan(x+1)-arctanx=arctan[1/(1+x2+x)]</a:t>
            </a:r>
          </a:p>
          <a:p>
            <a:endParaRPr lang="en-US" altLang="zh-CN">
              <a:solidFill>
                <a:srgbClr val="333300"/>
              </a:solidFill>
              <a:latin typeface="Times New Roman" pitchFamily="18" charset="0"/>
              <a:ea typeface="楷体" pitchFamily="49" charset="-122"/>
              <a:sym typeface="Wingdings" pitchFamily="2" charset="2"/>
            </a:endParaRPr>
          </a:p>
          <a:p>
            <a:pPr>
              <a:buClr>
                <a:schemeClr val="folHlink"/>
              </a:buClr>
              <a:buSzPct val="60000"/>
              <a:buFont typeface="Wingdings" pitchFamily="2" charset="2"/>
              <a:buNone/>
            </a:pPr>
            <a:r>
              <a:rPr lang="en-US" altLang="zh-CN">
                <a:solidFill>
                  <a:srgbClr val="333300"/>
                </a:solidFill>
                <a:latin typeface="Times New Roman" pitchFamily="18" charset="0"/>
                <a:ea typeface="楷体" pitchFamily="49" charset="-122"/>
              </a:rPr>
              <a:t>(b)</a:t>
            </a:r>
            <a:r>
              <a:rPr lang="zh-CN" altLang="en-US">
                <a:solidFill>
                  <a:srgbClr val="333300"/>
                </a:solidFill>
                <a:latin typeface="Times New Roman" pitchFamily="18" charset="0"/>
                <a:ea typeface="楷体" pitchFamily="49" charset="-122"/>
              </a:rPr>
              <a:t>避免数量级相差很大的数相加减。在数值计算时，要避免小的数字被大的数字“吃掉”。</a:t>
            </a:r>
          </a:p>
          <a:p>
            <a:pPr>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                      例如</a:t>
            </a:r>
            <a:r>
              <a:rPr lang="en-US" altLang="zh-CN">
                <a:solidFill>
                  <a:srgbClr val="333300"/>
                </a:solidFill>
                <a:latin typeface="Times New Roman" pitchFamily="18" charset="0"/>
                <a:ea typeface="楷体" pitchFamily="49" charset="-122"/>
              </a:rPr>
              <a:t>:</a:t>
            </a: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pPr>
            <a:r>
              <a:rPr lang="en-US" altLang="zh-CN">
                <a:solidFill>
                  <a:srgbClr val="333300"/>
                </a:solidFill>
                <a:latin typeface="Times New Roman" pitchFamily="18" charset="0"/>
                <a:ea typeface="楷体" pitchFamily="49" charset="-122"/>
              </a:rPr>
              <a:t>(c)</a:t>
            </a:r>
            <a:r>
              <a:rPr lang="zh-CN" altLang="en-US">
                <a:solidFill>
                  <a:srgbClr val="333300"/>
                </a:solidFill>
                <a:latin typeface="Times New Roman" pitchFamily="18" charset="0"/>
                <a:ea typeface="楷体" pitchFamily="49" charset="-122"/>
              </a:rPr>
              <a:t>绝对值太小的数不宜做除数。</a:t>
            </a:r>
            <a:endParaRPr lang="en-US" altLang="zh-CN">
              <a:solidFill>
                <a:srgbClr val="333300"/>
              </a:solidFill>
              <a:latin typeface="Times New Roman" pitchFamily="18" charset="0"/>
              <a:ea typeface="楷体" pitchFamily="49" charset="-122"/>
            </a:endParaRPr>
          </a:p>
          <a:p>
            <a:pPr>
              <a:buClr>
                <a:schemeClr val="folHlink"/>
              </a:buClr>
              <a:buSzPct val="60000"/>
            </a:pPr>
            <a:r>
              <a:rPr lang="en-US" altLang="zh-CN">
                <a:solidFill>
                  <a:srgbClr val="333300"/>
                </a:solidFill>
                <a:latin typeface="Times New Roman" pitchFamily="18" charset="0"/>
                <a:ea typeface="楷体" pitchFamily="49" charset="-122"/>
              </a:rPr>
              <a:t>                       </a:t>
            </a:r>
            <a:r>
              <a:rPr lang="zh-CN" altLang="en-US">
                <a:solidFill>
                  <a:srgbClr val="333300"/>
                </a:solidFill>
                <a:latin typeface="Times New Roman" pitchFamily="18" charset="0"/>
                <a:ea typeface="楷体" pitchFamily="49" charset="-122"/>
              </a:rPr>
              <a:t>例如</a:t>
            </a:r>
            <a:r>
              <a:rPr lang="en-US" altLang="zh-CN">
                <a:solidFill>
                  <a:srgbClr val="333300"/>
                </a:solidFill>
                <a:latin typeface="Times New Roman" pitchFamily="18" charset="0"/>
                <a:ea typeface="楷体" pitchFamily="49" charset="-122"/>
              </a:rPr>
              <a:t>:   3.1416/0.001</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3141.6</a:t>
            </a:r>
            <a:r>
              <a:rPr lang="zh-CN" altLang="en-US">
                <a:solidFill>
                  <a:srgbClr val="333300"/>
                </a:solidFill>
                <a:latin typeface="Times New Roman" pitchFamily="18" charset="0"/>
                <a:ea typeface="楷体" pitchFamily="49" charset="-122"/>
              </a:rPr>
              <a:t>，当分母有了</a:t>
            </a:r>
            <a:r>
              <a:rPr lang="en-US" altLang="zh-CN">
                <a:solidFill>
                  <a:srgbClr val="333300"/>
                </a:solidFill>
                <a:latin typeface="Times New Roman" pitchFamily="18" charset="0"/>
                <a:ea typeface="楷体" pitchFamily="49" charset="-122"/>
              </a:rPr>
              <a:t>0.0001</a:t>
            </a:r>
            <a:r>
              <a:rPr lang="zh-CN" altLang="en-US">
                <a:solidFill>
                  <a:srgbClr val="333300"/>
                </a:solidFill>
                <a:latin typeface="Times New Roman" pitchFamily="18" charset="0"/>
                <a:ea typeface="楷体" pitchFamily="49" charset="-122"/>
              </a:rPr>
              <a:t>的误差时，也就是变为</a:t>
            </a:r>
            <a:r>
              <a:rPr lang="en-US" altLang="zh-CN">
                <a:solidFill>
                  <a:srgbClr val="333300"/>
                </a:solidFill>
                <a:latin typeface="Times New Roman" pitchFamily="18" charset="0"/>
                <a:ea typeface="楷体" pitchFamily="49" charset="-122"/>
              </a:rPr>
              <a:t>0.0011</a:t>
            </a:r>
            <a:r>
              <a:rPr lang="zh-CN" altLang="en-US">
                <a:solidFill>
                  <a:srgbClr val="333300"/>
                </a:solidFill>
                <a:latin typeface="Times New Roman" pitchFamily="18" charset="0"/>
                <a:ea typeface="楷体" pitchFamily="49" charset="-122"/>
              </a:rPr>
              <a:t>则商变为</a:t>
            </a:r>
            <a:r>
              <a:rPr lang="en-US" altLang="zh-CN">
                <a:solidFill>
                  <a:srgbClr val="333300"/>
                </a:solidFill>
                <a:latin typeface="Times New Roman" pitchFamily="18" charset="0"/>
                <a:ea typeface="楷体" pitchFamily="49" charset="-122"/>
              </a:rPr>
              <a:t>3.1416/0.0011</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2856</a:t>
            </a:r>
            <a:r>
              <a:rPr lang="zh-CN" altLang="en-US">
                <a:solidFill>
                  <a:srgbClr val="333300"/>
                </a:solidFill>
                <a:latin typeface="Times New Roman" pitchFamily="18" charset="0"/>
                <a:ea typeface="楷体" pitchFamily="49" charset="-122"/>
              </a:rPr>
              <a:t>，商的误差已经变的非常巨大。</a:t>
            </a:r>
          </a:p>
        </p:txBody>
      </p:sp>
      <p:sp>
        <p:nvSpPr>
          <p:cNvPr id="17412"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7413"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7414"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6" name="灯片编号占位符 5"/>
          <p:cNvSpPr>
            <a:spLocks noGrp="1"/>
          </p:cNvSpPr>
          <p:nvPr>
            <p:ph type="sldNum" sz="quarter" idx="12"/>
          </p:nvPr>
        </p:nvSpPr>
        <p:spPr/>
        <p:txBody>
          <a:bodyPr/>
          <a:lstStyle/>
          <a:p>
            <a:pPr>
              <a:defRPr/>
            </a:pPr>
            <a:fld id="{BDD16491-8CEF-4086-AE61-237EFE30CC5B}" type="slidenum">
              <a:rPr lang="zh-CN" altLang="zh-CN"/>
              <a:pPr>
                <a:defRPr/>
              </a:pPr>
              <a:t>61</a:t>
            </a:fld>
            <a:endParaRPr lang="zh-CN" altLang="zh-CN" dirty="0"/>
          </a:p>
        </p:txBody>
      </p:sp>
      <p:graphicFrame>
        <p:nvGraphicFramePr>
          <p:cNvPr id="17410" name="Object 6"/>
          <p:cNvGraphicFramePr>
            <a:graphicFrameLocks noChangeAspect="1"/>
          </p:cNvGraphicFramePr>
          <p:nvPr/>
        </p:nvGraphicFramePr>
        <p:xfrm>
          <a:off x="2527300" y="3657600"/>
          <a:ext cx="4803775" cy="1143000"/>
        </p:xfrm>
        <a:graphic>
          <a:graphicData uri="http://schemas.openxmlformats.org/presentationml/2006/ole">
            <p:oleObj spid="_x0000_s17410" name="Equation" r:id="rId5" imgW="3416040" imgH="812520" progId="Equation.DSMT4">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2438400" y="3124200"/>
          <a:ext cx="4335463" cy="457200"/>
        </p:xfrm>
        <a:graphic>
          <a:graphicData uri="http://schemas.openxmlformats.org/presentationml/2006/ole">
            <p:oleObj spid="_x0000_s18434" name="Equation" r:id="rId4" imgW="2260440" imgH="241200" progId="Equation.DSMT4">
              <p:embed/>
            </p:oleObj>
          </a:graphicData>
        </a:graphic>
      </p:graphicFrame>
      <p:sp>
        <p:nvSpPr>
          <p:cNvPr id="18436" name="Text Box 3"/>
          <p:cNvSpPr txBox="1">
            <a:spLocks noChangeArrowheads="1"/>
          </p:cNvSpPr>
          <p:nvPr/>
        </p:nvSpPr>
        <p:spPr bwMode="auto">
          <a:xfrm>
            <a:off x="381000" y="3770313"/>
            <a:ext cx="8318500" cy="725487"/>
          </a:xfrm>
          <a:prstGeom prst="rect">
            <a:avLst/>
          </a:prstGeom>
          <a:noFill/>
          <a:ln w="9525">
            <a:noFill/>
            <a:miter lim="800000"/>
            <a:headEnd/>
            <a:tailEnd/>
          </a:ln>
        </p:spPr>
        <p:txBody>
          <a:bodyPr>
            <a:spAutoFit/>
          </a:bodyPr>
          <a:lstStyle/>
          <a:p>
            <a:pPr marL="263525" indent="-263525">
              <a:lnSpc>
                <a:spcPct val="120000"/>
              </a:lnSpc>
            </a:pPr>
            <a:r>
              <a:rPr lang="zh-CN" altLang="en-US">
                <a:solidFill>
                  <a:srgbClr val="333300"/>
                </a:solidFill>
                <a:latin typeface="Times New Roman" pitchFamily="18" charset="0"/>
                <a:ea typeface="楷体" pitchFamily="49" charset="-122"/>
              </a:rPr>
              <a:t>如果直接运算需作</a:t>
            </a:r>
            <a:r>
              <a:rPr lang="en-US" altLang="zh-CN">
                <a:solidFill>
                  <a:srgbClr val="333300"/>
                </a:solidFill>
                <a:latin typeface="Times New Roman" pitchFamily="18" charset="0"/>
                <a:ea typeface="楷体" pitchFamily="49" charset="-122"/>
              </a:rPr>
              <a:t>n(n+1)/2</a:t>
            </a:r>
            <a:r>
              <a:rPr lang="zh-CN" altLang="en-US">
                <a:solidFill>
                  <a:srgbClr val="333300"/>
                </a:solidFill>
                <a:latin typeface="Times New Roman" pitchFamily="18" charset="0"/>
                <a:ea typeface="楷体" pitchFamily="49" charset="-122"/>
              </a:rPr>
              <a:t>次乘法运算和</a:t>
            </a:r>
            <a:r>
              <a:rPr lang="en-US" altLang="zh-CN">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次加法运算。将表达式改写为下式只需作</a:t>
            </a:r>
            <a:r>
              <a:rPr lang="en-US" altLang="zh-CN">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次乘法和</a:t>
            </a:r>
            <a:r>
              <a:rPr lang="en-US" altLang="zh-CN">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次加法。</a:t>
            </a:r>
          </a:p>
        </p:txBody>
      </p:sp>
      <p:sp>
        <p:nvSpPr>
          <p:cNvPr id="18437" name="Text Box 4"/>
          <p:cNvSpPr txBox="1">
            <a:spLocks noChangeArrowheads="1"/>
          </p:cNvSpPr>
          <p:nvPr/>
        </p:nvSpPr>
        <p:spPr bwMode="auto">
          <a:xfrm>
            <a:off x="250825" y="1905000"/>
            <a:ext cx="7924800" cy="646113"/>
          </a:xfrm>
          <a:prstGeom prst="rect">
            <a:avLst/>
          </a:prstGeom>
          <a:noFill/>
          <a:ln w="9525">
            <a:noFill/>
            <a:miter lim="800000"/>
            <a:headEnd/>
            <a:tailEnd/>
          </a:ln>
        </p:spPr>
        <p:txBody>
          <a:bodyPr>
            <a:spAutoFit/>
          </a:bodyPr>
          <a:lstStyle/>
          <a:p>
            <a:pPr marL="263525" indent="-263525"/>
            <a:r>
              <a:rPr lang="en-US" altLang="zh-CN">
                <a:solidFill>
                  <a:srgbClr val="333300"/>
                </a:solidFill>
                <a:latin typeface="Times New Roman" pitchFamily="18" charset="0"/>
                <a:ea typeface="楷体" pitchFamily="49" charset="-122"/>
              </a:rPr>
              <a:t>(d)</a:t>
            </a:r>
            <a:r>
              <a:rPr lang="zh-CN" altLang="en-US">
                <a:solidFill>
                  <a:srgbClr val="333300"/>
                </a:solidFill>
                <a:latin typeface="Times New Roman" pitchFamily="18" charset="0"/>
                <a:ea typeface="楷体" pitchFamily="49" charset="-122"/>
              </a:rPr>
              <a:t>注意计算步骤的简化，减少算术运算的次数。</a:t>
            </a:r>
          </a:p>
          <a:p>
            <a:pPr marL="263525" indent="-263525"/>
            <a:r>
              <a:rPr lang="zh-CN" altLang="en-US">
                <a:solidFill>
                  <a:srgbClr val="333300"/>
                </a:solidFill>
                <a:latin typeface="Times New Roman" pitchFamily="18" charset="0"/>
                <a:ea typeface="楷体" pitchFamily="49" charset="-122"/>
              </a:rPr>
              <a:t>   例如，计算多项式</a:t>
            </a:r>
            <a:r>
              <a:rPr lang="en-US" altLang="zh-CN">
                <a:solidFill>
                  <a:srgbClr val="333300"/>
                </a:solidFill>
                <a:latin typeface="Times New Roman" pitchFamily="18" charset="0"/>
                <a:ea typeface="楷体" pitchFamily="49" charset="-122"/>
              </a:rPr>
              <a:t>[1.6]</a:t>
            </a:r>
          </a:p>
        </p:txBody>
      </p:sp>
      <p:graphicFrame>
        <p:nvGraphicFramePr>
          <p:cNvPr id="18435" name="Object 11"/>
          <p:cNvGraphicFramePr>
            <a:graphicFrameLocks noChangeAspect="1"/>
          </p:cNvGraphicFramePr>
          <p:nvPr>
            <p:ph/>
          </p:nvPr>
        </p:nvGraphicFramePr>
        <p:xfrm>
          <a:off x="1981200" y="5051425"/>
          <a:ext cx="5073650" cy="434975"/>
        </p:xfrm>
        <a:graphic>
          <a:graphicData uri="http://schemas.openxmlformats.org/presentationml/2006/ole">
            <p:oleObj spid="_x0000_s18435" name="Equation" r:id="rId5" imgW="2400120" imgH="228600" progId="Equation.DSMT4">
              <p:embed/>
            </p:oleObj>
          </a:graphicData>
        </a:graphic>
      </p:graphicFrame>
      <p:sp>
        <p:nvSpPr>
          <p:cNvPr id="18438"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8439"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6"/>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8440"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7"/>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0" name="灯片编号占位符 9"/>
          <p:cNvSpPr>
            <a:spLocks noGrp="1"/>
          </p:cNvSpPr>
          <p:nvPr>
            <p:ph type="sldNum" sz="quarter" idx="12"/>
          </p:nvPr>
        </p:nvSpPr>
        <p:spPr/>
        <p:txBody>
          <a:bodyPr/>
          <a:lstStyle/>
          <a:p>
            <a:pPr>
              <a:defRPr/>
            </a:pPr>
            <a:fld id="{8139669A-A920-46F3-96C4-874BF22A36F2}" type="slidenum">
              <a:rPr lang="en-US" altLang="zh-CN" smtClean="0">
                <a:solidFill>
                  <a:schemeClr val="bg1">
                    <a:lumMod val="50000"/>
                  </a:schemeClr>
                </a:solidFill>
              </a:rPr>
              <a:pPr>
                <a:defRPr/>
              </a:pPr>
              <a:t>62</a:t>
            </a:fld>
            <a:endParaRPr lang="en-US"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14"/>
          <p:cNvSpPr>
            <a:spLocks noGrp="1"/>
          </p:cNvSpPr>
          <p:nvPr>
            <p:ph type="sldNum" sz="quarter" idx="12"/>
          </p:nvPr>
        </p:nvSpPr>
        <p:spPr/>
        <p:txBody>
          <a:bodyPr/>
          <a:lstStyle/>
          <a:p>
            <a:pPr>
              <a:defRPr/>
            </a:pPr>
            <a:fld id="{A0D6E720-44A6-48AE-9AA1-649F608A13FB}" type="slidenum">
              <a:rPr lang="zh-CN" altLang="zh-CN"/>
              <a:pPr>
                <a:defRPr/>
              </a:pPr>
              <a:t>63</a:t>
            </a:fld>
            <a:endParaRPr lang="zh-CN" altLang="zh-CN" dirty="0"/>
          </a:p>
        </p:txBody>
      </p:sp>
      <p:pic>
        <p:nvPicPr>
          <p:cNvPr id="19466" name="Picture 3" descr="D1ztu2"/>
          <p:cNvPicPr>
            <a:picLocks noChangeAspect="1" noChangeArrowheads="1"/>
          </p:cNvPicPr>
          <p:nvPr/>
        </p:nvPicPr>
        <p:blipFill>
          <a:blip r:embed="rId3" cstate="print"/>
          <a:srcRect/>
          <a:stretch>
            <a:fillRect/>
          </a:stretch>
        </p:blipFill>
        <p:spPr bwMode="auto">
          <a:xfrm>
            <a:off x="6604000" y="1066800"/>
            <a:ext cx="2311400" cy="3124200"/>
          </a:xfrm>
          <a:prstGeom prst="rect">
            <a:avLst/>
          </a:prstGeom>
          <a:noFill/>
          <a:ln w="9525">
            <a:noFill/>
            <a:miter lim="800000"/>
            <a:headEnd/>
            <a:tailEnd/>
          </a:ln>
        </p:spPr>
      </p:pic>
      <p:sp>
        <p:nvSpPr>
          <p:cNvPr id="19467" name="Rectangle 61"/>
          <p:cNvSpPr>
            <a:spLocks noChangeArrowheads="1"/>
          </p:cNvSpPr>
          <p:nvPr/>
        </p:nvSpPr>
        <p:spPr bwMode="auto">
          <a:xfrm>
            <a:off x="152400" y="1606550"/>
            <a:ext cx="1693863" cy="374650"/>
          </a:xfrm>
          <a:prstGeom prst="rect">
            <a:avLst/>
          </a:prstGeom>
          <a:noFill/>
          <a:ln w="9525">
            <a:noFill/>
            <a:miter lim="800000"/>
            <a:headEnd/>
            <a:tailEnd/>
          </a:ln>
        </p:spPr>
        <p:txBody>
          <a:bodyPr anchor="b"/>
          <a:lstStyle/>
          <a:p>
            <a:r>
              <a:rPr kumimoji="1" lang="zh-CN" altLang="en-US" sz="2000" b="1">
                <a:solidFill>
                  <a:srgbClr val="333300"/>
                </a:solidFill>
                <a:latin typeface="楷体" pitchFamily="49" charset="-122"/>
                <a:ea typeface="楷体" pitchFamily="49" charset="-122"/>
              </a:rPr>
              <a:t>例误差分析</a:t>
            </a:r>
          </a:p>
        </p:txBody>
      </p:sp>
      <p:graphicFrame>
        <p:nvGraphicFramePr>
          <p:cNvPr id="19458" name="Object 61"/>
          <p:cNvGraphicFramePr>
            <a:graphicFrameLocks noChangeAspect="1"/>
          </p:cNvGraphicFramePr>
          <p:nvPr/>
        </p:nvGraphicFramePr>
        <p:xfrm>
          <a:off x="3810000" y="1709738"/>
          <a:ext cx="1219200" cy="804862"/>
        </p:xfrm>
        <a:graphic>
          <a:graphicData uri="http://schemas.openxmlformats.org/presentationml/2006/ole">
            <p:oleObj spid="_x0000_s19458" name="Equation" r:id="rId4" imgW="711000" imgH="469800" progId="Equation.DSMT4">
              <p:embed/>
            </p:oleObj>
          </a:graphicData>
        </a:graphic>
      </p:graphicFrame>
      <p:sp>
        <p:nvSpPr>
          <p:cNvPr id="19468" name="TextBox 63"/>
          <p:cNvSpPr txBox="1">
            <a:spLocks noChangeArrowheads="1"/>
          </p:cNvSpPr>
          <p:nvPr/>
        </p:nvSpPr>
        <p:spPr bwMode="auto">
          <a:xfrm>
            <a:off x="381000" y="1905000"/>
            <a:ext cx="3717925" cy="4094163"/>
          </a:xfrm>
          <a:prstGeom prst="rect">
            <a:avLst/>
          </a:prstGeom>
          <a:noFill/>
          <a:ln w="9525">
            <a:noFill/>
            <a:miter lim="800000"/>
            <a:headEnd/>
            <a:tailEnd/>
          </a:ln>
        </p:spPr>
        <p:txBody>
          <a:bodyPr wrap="none">
            <a:spAutoFit/>
          </a:bodyPr>
          <a:lstStyle/>
          <a:p>
            <a:r>
              <a:rPr lang="zh-CN" altLang="en-US" sz="2000">
                <a:solidFill>
                  <a:srgbClr val="333300"/>
                </a:solidFill>
                <a:latin typeface="Times New Roman" pitchFamily="18" charset="0"/>
                <a:ea typeface="楷体" pitchFamily="49" charset="-122"/>
              </a:rPr>
              <a:t>在物理学中我们知道单摆周期</a:t>
            </a:r>
            <a:endParaRPr lang="en-US" altLang="zh-CN" sz="2000">
              <a:solidFill>
                <a:srgbClr val="333300"/>
              </a:solidFill>
              <a:latin typeface="Times New Roman" pitchFamily="18" charset="0"/>
              <a:ea typeface="楷体" pitchFamily="49" charset="-122"/>
            </a:endParaRPr>
          </a:p>
          <a:p>
            <a:r>
              <a:rPr lang="en-US" altLang="zh-CN" sz="2000">
                <a:solidFill>
                  <a:srgbClr val="333300"/>
                </a:solidFill>
                <a:latin typeface="Times New Roman" pitchFamily="18" charset="0"/>
                <a:ea typeface="楷体" pitchFamily="49" charset="-122"/>
              </a:rPr>
              <a:t>l</a:t>
            </a:r>
            <a:r>
              <a:rPr lang="zh-CN" altLang="en-US" sz="2000">
                <a:solidFill>
                  <a:srgbClr val="333300"/>
                </a:solidFill>
                <a:latin typeface="Times New Roman" pitchFamily="18" charset="0"/>
                <a:ea typeface="楷体" pitchFamily="49" charset="-122"/>
              </a:rPr>
              <a:t>为摆长，</a:t>
            </a:r>
            <a:r>
              <a:rPr lang="en-US" altLang="zh-CN" sz="2000">
                <a:solidFill>
                  <a:srgbClr val="333300"/>
                </a:solidFill>
                <a:latin typeface="Times New Roman" pitchFamily="18" charset="0"/>
                <a:ea typeface="楷体" pitchFamily="49" charset="-122"/>
              </a:rPr>
              <a:t>g</a:t>
            </a:r>
            <a:r>
              <a:rPr lang="zh-CN" altLang="en-US" sz="2000">
                <a:solidFill>
                  <a:srgbClr val="333300"/>
                </a:solidFill>
                <a:latin typeface="Times New Roman" pitchFamily="18" charset="0"/>
                <a:ea typeface="楷体" pitchFamily="49" charset="-122"/>
              </a:rPr>
              <a:t>为自由落体加速度，</a:t>
            </a:r>
            <a:endParaRPr lang="en-US" altLang="zh-CN" sz="2000">
              <a:solidFill>
                <a:srgbClr val="333300"/>
              </a:solidFill>
              <a:latin typeface="Times New Roman" pitchFamily="18" charset="0"/>
              <a:ea typeface="楷体" pitchFamily="49" charset="-122"/>
            </a:endParaRPr>
          </a:p>
          <a:p>
            <a:r>
              <a:rPr lang="en-US" altLang="zh-CN" sz="2000">
                <a:solidFill>
                  <a:srgbClr val="333300"/>
                </a:solidFill>
                <a:latin typeface="Times New Roman" pitchFamily="18" charset="0"/>
                <a:ea typeface="楷体" pitchFamily="49" charset="-122"/>
              </a:rPr>
              <a:t>m</a:t>
            </a:r>
            <a:r>
              <a:rPr lang="zh-CN" altLang="en-US" sz="2000">
                <a:solidFill>
                  <a:srgbClr val="333300"/>
                </a:solidFill>
                <a:latin typeface="Times New Roman" pitchFamily="18" charset="0"/>
                <a:ea typeface="楷体" pitchFamily="49" charset="-122"/>
              </a:rPr>
              <a:t>是质点的质量。</a:t>
            </a:r>
            <a:endParaRPr lang="en-US" altLang="zh-CN" sz="2000">
              <a:solidFill>
                <a:srgbClr val="333300"/>
              </a:solidFill>
              <a:latin typeface="Times New Roman" pitchFamily="18" charset="0"/>
              <a:ea typeface="楷体" pitchFamily="49" charset="-122"/>
            </a:endParaRPr>
          </a:p>
          <a:p>
            <a:r>
              <a:rPr lang="zh-CN" altLang="en-US" sz="2000">
                <a:solidFill>
                  <a:srgbClr val="333300"/>
                </a:solidFill>
                <a:latin typeface="Times New Roman" pitchFamily="18" charset="0"/>
                <a:ea typeface="楷体" pitchFamily="49" charset="-122"/>
              </a:rPr>
              <a:t>如图所示， 由牛顿定律可得，</a:t>
            </a:r>
            <a:endParaRPr lang="en-US" altLang="zh-CN" sz="2000">
              <a:solidFill>
                <a:srgbClr val="333300"/>
              </a:solidFill>
              <a:latin typeface="Times New Roman" pitchFamily="18" charset="0"/>
              <a:ea typeface="楷体" pitchFamily="49" charset="-122"/>
            </a:endParaRPr>
          </a:p>
          <a:p>
            <a:endParaRPr lang="en-US" altLang="zh-CN" sz="2000">
              <a:solidFill>
                <a:srgbClr val="333300"/>
              </a:solidFill>
              <a:latin typeface="Times New Roman" pitchFamily="18" charset="0"/>
              <a:ea typeface="楷体" pitchFamily="49" charset="-122"/>
            </a:endParaRPr>
          </a:p>
          <a:p>
            <a:endParaRPr lang="en-US" altLang="zh-CN" sz="2000">
              <a:solidFill>
                <a:srgbClr val="333300"/>
              </a:solidFill>
              <a:latin typeface="Times New Roman" pitchFamily="18" charset="0"/>
              <a:ea typeface="楷体" pitchFamily="49" charset="-122"/>
            </a:endParaRPr>
          </a:p>
          <a:p>
            <a:r>
              <a:rPr lang="zh-CN" altLang="en-US" sz="2000">
                <a:solidFill>
                  <a:srgbClr val="333300"/>
                </a:solidFill>
                <a:latin typeface="Times New Roman" pitchFamily="18" charset="0"/>
                <a:ea typeface="楷体" pitchFamily="49" charset="-122"/>
              </a:rPr>
              <a:t>所以</a:t>
            </a:r>
            <a:endParaRPr lang="en-US" altLang="zh-CN" sz="2000">
              <a:solidFill>
                <a:srgbClr val="333300"/>
              </a:solidFill>
              <a:latin typeface="Times New Roman" pitchFamily="18" charset="0"/>
              <a:ea typeface="楷体" pitchFamily="49" charset="-122"/>
            </a:endParaRPr>
          </a:p>
          <a:p>
            <a:endParaRPr lang="en-US" altLang="zh-CN" sz="2000">
              <a:solidFill>
                <a:srgbClr val="333300"/>
              </a:solidFill>
              <a:latin typeface="Times New Roman" pitchFamily="18" charset="0"/>
              <a:ea typeface="楷体" pitchFamily="49" charset="-122"/>
            </a:endParaRPr>
          </a:p>
          <a:p>
            <a:r>
              <a:rPr lang="zh-CN" altLang="en-US" sz="2000">
                <a:solidFill>
                  <a:srgbClr val="333300"/>
                </a:solidFill>
                <a:latin typeface="Times New Roman" pitchFamily="18" charset="0"/>
                <a:ea typeface="楷体" pitchFamily="49" charset="-122"/>
              </a:rPr>
              <a:t>即</a:t>
            </a:r>
            <a:endParaRPr lang="en-US" altLang="zh-CN" sz="2000">
              <a:solidFill>
                <a:srgbClr val="333300"/>
              </a:solidFill>
              <a:latin typeface="Times New Roman" pitchFamily="18" charset="0"/>
              <a:ea typeface="楷体" pitchFamily="49" charset="-122"/>
            </a:endParaRPr>
          </a:p>
          <a:p>
            <a:endParaRPr lang="en-US" altLang="zh-CN" sz="2000">
              <a:solidFill>
                <a:srgbClr val="333300"/>
              </a:solidFill>
              <a:latin typeface="Times New Roman" pitchFamily="18" charset="0"/>
              <a:ea typeface="楷体" pitchFamily="49" charset="-122"/>
            </a:endParaRPr>
          </a:p>
          <a:p>
            <a:r>
              <a:rPr lang="zh-CN" altLang="en-US" sz="2000">
                <a:solidFill>
                  <a:srgbClr val="333300"/>
                </a:solidFill>
                <a:latin typeface="Times New Roman" pitchFamily="18" charset="0"/>
                <a:ea typeface="楷体" pitchFamily="49" charset="-122"/>
              </a:rPr>
              <a:t>当</a:t>
            </a:r>
            <a:r>
              <a:rPr lang="zh-CN" altLang="en-US" sz="2000" i="1">
                <a:solidFill>
                  <a:srgbClr val="333300"/>
                </a:solidFill>
                <a:latin typeface="Times New Roman" pitchFamily="18" charset="0"/>
                <a:ea typeface="楷体" pitchFamily="49" charset="-122"/>
                <a:sym typeface="Symbol" pitchFamily="18" charset="2"/>
              </a:rPr>
              <a:t></a:t>
            </a:r>
            <a:r>
              <a:rPr lang="zh-CN" altLang="en-US" sz="2000">
                <a:solidFill>
                  <a:srgbClr val="333300"/>
                </a:solidFill>
                <a:latin typeface="Times New Roman" pitchFamily="18" charset="0"/>
                <a:ea typeface="楷体" pitchFamily="49" charset="-122"/>
                <a:sym typeface="Symbol" pitchFamily="18" charset="2"/>
              </a:rPr>
              <a:t>很小时，</a:t>
            </a:r>
            <a:r>
              <a:rPr lang="en-US" altLang="zh-CN" sz="2000">
                <a:solidFill>
                  <a:srgbClr val="333300"/>
                </a:solidFill>
                <a:latin typeface="Times New Roman" pitchFamily="18" charset="0"/>
                <a:ea typeface="楷体" pitchFamily="49" charset="-122"/>
                <a:sym typeface="Symbol" pitchFamily="18" charset="2"/>
              </a:rPr>
              <a:t>sin</a:t>
            </a:r>
            <a:r>
              <a:rPr lang="zh-CN" altLang="en-US" sz="2000" i="1">
                <a:solidFill>
                  <a:srgbClr val="333300"/>
                </a:solidFill>
                <a:latin typeface="Times New Roman" pitchFamily="18" charset="0"/>
                <a:ea typeface="楷体" pitchFamily="49" charset="-122"/>
                <a:sym typeface="Symbol" pitchFamily="18" charset="2"/>
              </a:rPr>
              <a:t>  </a:t>
            </a:r>
            <a:r>
              <a:rPr lang="en-US" altLang="zh-CN" sz="2000" i="1">
                <a:solidFill>
                  <a:srgbClr val="333300"/>
                </a:solidFill>
                <a:latin typeface="Times New Roman" pitchFamily="18" charset="0"/>
                <a:ea typeface="楷体" pitchFamily="49" charset="-122"/>
                <a:sym typeface="Symbol" pitchFamily="18" charset="2"/>
              </a:rPr>
              <a:t>,</a:t>
            </a:r>
            <a:r>
              <a:rPr lang="zh-CN" altLang="en-US" sz="2000">
                <a:solidFill>
                  <a:srgbClr val="333300"/>
                </a:solidFill>
                <a:latin typeface="Times New Roman" pitchFamily="18" charset="0"/>
                <a:ea typeface="楷体" pitchFamily="49" charset="-122"/>
                <a:sym typeface="Symbol" pitchFamily="18" charset="2"/>
              </a:rPr>
              <a:t>令</a:t>
            </a:r>
            <a:endParaRPr lang="en-US" altLang="zh-CN" sz="2000">
              <a:solidFill>
                <a:srgbClr val="333300"/>
              </a:solidFill>
              <a:latin typeface="Times New Roman" pitchFamily="18" charset="0"/>
              <a:ea typeface="楷体" pitchFamily="49" charset="-122"/>
              <a:sym typeface="Symbol" pitchFamily="18" charset="2"/>
            </a:endParaRPr>
          </a:p>
          <a:p>
            <a:endParaRPr lang="en-US" altLang="zh-CN" sz="2000">
              <a:solidFill>
                <a:srgbClr val="333300"/>
              </a:solidFill>
              <a:latin typeface="Times New Roman" pitchFamily="18" charset="0"/>
              <a:ea typeface="楷体" pitchFamily="49" charset="-122"/>
              <a:sym typeface="Symbol" pitchFamily="18" charset="2"/>
            </a:endParaRPr>
          </a:p>
          <a:p>
            <a:r>
              <a:rPr lang="zh-CN" altLang="en-US" sz="2000">
                <a:solidFill>
                  <a:srgbClr val="333300"/>
                </a:solidFill>
                <a:latin typeface="Times New Roman" pitchFamily="18" charset="0"/>
                <a:ea typeface="楷体" pitchFamily="49" charset="-122"/>
                <a:sym typeface="Symbol" pitchFamily="18" charset="2"/>
              </a:rPr>
              <a:t>则有</a:t>
            </a:r>
            <a:endParaRPr lang="zh-CN" altLang="en-US" sz="2000">
              <a:solidFill>
                <a:srgbClr val="333300"/>
              </a:solidFill>
              <a:latin typeface="Times New Roman" pitchFamily="18" charset="0"/>
              <a:ea typeface="楷体" pitchFamily="49" charset="-122"/>
            </a:endParaRPr>
          </a:p>
        </p:txBody>
      </p:sp>
      <p:graphicFrame>
        <p:nvGraphicFramePr>
          <p:cNvPr id="19459" name="Object 62"/>
          <p:cNvGraphicFramePr>
            <a:graphicFrameLocks noChangeAspect="1"/>
          </p:cNvGraphicFramePr>
          <p:nvPr/>
        </p:nvGraphicFramePr>
        <p:xfrm>
          <a:off x="457200" y="3067050"/>
          <a:ext cx="3241675" cy="742950"/>
        </p:xfrm>
        <a:graphic>
          <a:graphicData uri="http://schemas.openxmlformats.org/presentationml/2006/ole">
            <p:oleObj spid="_x0000_s19459" name="Equation" r:id="rId5" imgW="1828800" imgH="419040" progId="Equation.DSMT4">
              <p:embed/>
            </p:oleObj>
          </a:graphicData>
        </a:graphic>
      </p:graphicFrame>
      <p:graphicFrame>
        <p:nvGraphicFramePr>
          <p:cNvPr id="19460" name="Object 63"/>
          <p:cNvGraphicFramePr>
            <a:graphicFrameLocks noChangeAspect="1"/>
          </p:cNvGraphicFramePr>
          <p:nvPr/>
        </p:nvGraphicFramePr>
        <p:xfrm>
          <a:off x="1143000" y="3505200"/>
          <a:ext cx="1987550" cy="676275"/>
        </p:xfrm>
        <a:graphic>
          <a:graphicData uri="http://schemas.openxmlformats.org/presentationml/2006/ole">
            <p:oleObj spid="_x0000_s19460" name="Equation" r:id="rId6" imgW="1231560" imgH="419040" progId="Equation.DSMT4">
              <p:embed/>
            </p:oleObj>
          </a:graphicData>
        </a:graphic>
      </p:graphicFrame>
      <p:graphicFrame>
        <p:nvGraphicFramePr>
          <p:cNvPr id="19461" name="Object 64"/>
          <p:cNvGraphicFramePr>
            <a:graphicFrameLocks noChangeAspect="1"/>
          </p:cNvGraphicFramePr>
          <p:nvPr/>
        </p:nvGraphicFramePr>
        <p:xfrm>
          <a:off x="914400" y="4114800"/>
          <a:ext cx="1936750" cy="742950"/>
        </p:xfrm>
        <a:graphic>
          <a:graphicData uri="http://schemas.openxmlformats.org/presentationml/2006/ole">
            <p:oleObj spid="_x0000_s19461" name="Equation" r:id="rId7" imgW="1091880" imgH="419040" progId="Equation.DSMT4">
              <p:embed/>
            </p:oleObj>
          </a:graphicData>
        </a:graphic>
      </p:graphicFrame>
      <p:graphicFrame>
        <p:nvGraphicFramePr>
          <p:cNvPr id="19462" name="Object 65"/>
          <p:cNvGraphicFramePr>
            <a:graphicFrameLocks noChangeAspect="1"/>
          </p:cNvGraphicFramePr>
          <p:nvPr/>
        </p:nvGraphicFramePr>
        <p:xfrm>
          <a:off x="3048000" y="4800600"/>
          <a:ext cx="762000" cy="622300"/>
        </p:xfrm>
        <a:graphic>
          <a:graphicData uri="http://schemas.openxmlformats.org/presentationml/2006/ole">
            <p:oleObj spid="_x0000_s19462" name="Equation" r:id="rId8" imgW="482400" imgH="393480" progId="Equation.DSMT4">
              <p:embed/>
            </p:oleObj>
          </a:graphicData>
        </a:graphic>
      </p:graphicFrame>
      <p:graphicFrame>
        <p:nvGraphicFramePr>
          <p:cNvPr id="19463" name="Object 66"/>
          <p:cNvGraphicFramePr>
            <a:graphicFrameLocks noChangeAspect="1"/>
          </p:cNvGraphicFramePr>
          <p:nvPr/>
        </p:nvGraphicFramePr>
        <p:xfrm>
          <a:off x="1066800" y="5432425"/>
          <a:ext cx="1447800" cy="663575"/>
        </p:xfrm>
        <a:graphic>
          <a:graphicData uri="http://schemas.openxmlformats.org/presentationml/2006/ole">
            <p:oleObj spid="_x0000_s19463" name="Equation" r:id="rId9" imgW="914400" imgH="419040" progId="Equation.DSMT4">
              <p:embed/>
            </p:oleObj>
          </a:graphicData>
        </a:graphic>
      </p:graphicFrame>
      <p:graphicFrame>
        <p:nvGraphicFramePr>
          <p:cNvPr id="19464" name="Object 3"/>
          <p:cNvGraphicFramePr>
            <a:graphicFrameLocks noChangeAspect="1"/>
          </p:cNvGraphicFramePr>
          <p:nvPr/>
        </p:nvGraphicFramePr>
        <p:xfrm>
          <a:off x="3962400" y="4419600"/>
          <a:ext cx="5127625" cy="1919288"/>
        </p:xfrm>
        <a:graphic>
          <a:graphicData uri="http://schemas.openxmlformats.org/presentationml/2006/ole">
            <p:oleObj spid="_x0000_s19464" name="Equation" r:id="rId10" imgW="3136680" imgH="1218960" progId="Equation.DSMT4">
              <p:embed/>
            </p:oleObj>
          </a:graphicData>
        </a:graphic>
      </p:graphicFrame>
      <p:sp>
        <p:nvSpPr>
          <p:cNvPr id="19469"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9470"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11"/>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19471"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12"/>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5014" name="AutoShape 6"/>
          <p:cNvSpPr>
            <a:spLocks noChangeAspect="1" noChangeArrowheads="1" noTextEdit="1"/>
          </p:cNvSpPr>
          <p:nvPr/>
        </p:nvSpPr>
        <p:spPr bwMode="auto">
          <a:xfrm>
            <a:off x="250825" y="2336800"/>
            <a:ext cx="8053388" cy="4405313"/>
          </a:xfrm>
          <a:prstGeom prst="rect">
            <a:avLst/>
          </a:prstGeom>
          <a:noFill/>
          <a:ln w="9525">
            <a:noFill/>
            <a:miter lim="800000"/>
            <a:headEnd/>
            <a:tailEnd/>
          </a:ln>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20482" name="Object 79"/>
          <p:cNvGraphicFramePr>
            <a:graphicFrameLocks noChangeAspect="1"/>
          </p:cNvGraphicFramePr>
          <p:nvPr/>
        </p:nvGraphicFramePr>
        <p:xfrm>
          <a:off x="2643188" y="2138363"/>
          <a:ext cx="2538412" cy="838200"/>
        </p:xfrm>
        <a:graphic>
          <a:graphicData uri="http://schemas.openxmlformats.org/presentationml/2006/ole">
            <p:oleObj spid="_x0000_s20482" name="Equation" r:id="rId3" imgW="1384200" imgH="457200" progId="Equation.DSMT4">
              <p:embed/>
            </p:oleObj>
          </a:graphicData>
        </a:graphic>
      </p:graphicFrame>
      <p:sp>
        <p:nvSpPr>
          <p:cNvPr id="80" name="Rectangle 23"/>
          <p:cNvSpPr>
            <a:spLocks noChangeArrowheads="1"/>
          </p:cNvSpPr>
          <p:nvPr/>
        </p:nvSpPr>
        <p:spPr bwMode="auto">
          <a:xfrm>
            <a:off x="800100" y="2303463"/>
            <a:ext cx="5788025" cy="2954337"/>
          </a:xfrm>
          <a:prstGeom prst="rect">
            <a:avLst/>
          </a:prstGeom>
          <a:noFill/>
          <a:ln w="9525">
            <a:noFill/>
            <a:miter lim="800000"/>
            <a:headEnd/>
            <a:tailEnd/>
          </a:ln>
        </p:spPr>
        <p:txBody>
          <a:bodyPr wrap="none" lIns="0" tIns="0" rIns="0" bIns="0">
            <a:spAutoFit/>
          </a:bodyPr>
          <a:lstStyle/>
          <a:p>
            <a:pPr>
              <a:buFontTx/>
              <a:buBlip>
                <a:blip r:embed="rId4"/>
              </a:buBlip>
              <a:defRPr/>
            </a:pPr>
            <a:r>
              <a:rPr lang="zh-CN" altLang="en-US" sz="2400" dirty="0">
                <a:solidFill>
                  <a:srgbClr val="333300"/>
                </a:solidFill>
                <a:latin typeface="楷体" pitchFamily="49" charset="-122"/>
                <a:ea typeface="楷体" pitchFamily="49" charset="-122"/>
              </a:rPr>
              <a:t> 模型误差：</a:t>
            </a:r>
            <a:endParaRPr lang="en-US" altLang="zh-CN" sz="2400" dirty="0">
              <a:solidFill>
                <a:srgbClr val="333300"/>
              </a:solidFill>
              <a:latin typeface="楷体" pitchFamily="49" charset="-122"/>
              <a:ea typeface="楷体" pitchFamily="49" charset="-122"/>
            </a:endParaRPr>
          </a:p>
          <a:p>
            <a:pPr>
              <a:defRPr/>
            </a:pPr>
            <a:endParaRPr lang="en-US" altLang="zh-CN" sz="2400" dirty="0">
              <a:solidFill>
                <a:srgbClr val="333300"/>
              </a:solidFill>
              <a:latin typeface="楷体" pitchFamily="49" charset="-122"/>
              <a:ea typeface="楷体" pitchFamily="49" charset="-122"/>
            </a:endParaRPr>
          </a:p>
          <a:p>
            <a:pPr>
              <a:buFontTx/>
              <a:buBlip>
                <a:blip r:embed="rId4"/>
              </a:buBlip>
              <a:defRPr/>
            </a:pPr>
            <a:r>
              <a:rPr lang="zh-CN" altLang="en-US" sz="2400" dirty="0">
                <a:solidFill>
                  <a:srgbClr val="333300"/>
                </a:solidFill>
                <a:effectLst>
                  <a:outerShdw blurRad="38100" dist="38100" dir="2700000" algn="tl">
                    <a:srgbClr val="C0C0C0"/>
                  </a:outerShdw>
                </a:effectLst>
                <a:latin typeface="楷体" pitchFamily="49" charset="-122"/>
                <a:ea typeface="楷体" pitchFamily="49" charset="-122"/>
              </a:rPr>
              <a:t> 截断误差：</a:t>
            </a:r>
            <a:endParaRPr lang="en-US" altLang="zh-CN" sz="2400" dirty="0">
              <a:solidFill>
                <a:srgbClr val="333300"/>
              </a:solidFill>
              <a:effectLst>
                <a:outerShdw blurRad="38100" dist="38100" dir="2700000" algn="tl">
                  <a:srgbClr val="C0C0C0"/>
                </a:outerShdw>
              </a:effectLst>
              <a:latin typeface="楷体" pitchFamily="49" charset="-122"/>
              <a:ea typeface="楷体" pitchFamily="49" charset="-122"/>
            </a:endParaRPr>
          </a:p>
          <a:p>
            <a:pPr>
              <a:buFontTx/>
              <a:buBlip>
                <a:blip r:embed="rId4"/>
              </a:buBlip>
              <a:defRPr/>
            </a:pPr>
            <a:endParaRPr lang="en-US" altLang="zh-CN" sz="2400" dirty="0">
              <a:solidFill>
                <a:srgbClr val="333300"/>
              </a:solidFill>
              <a:effectLst>
                <a:outerShdw blurRad="38100" dist="38100" dir="2700000" algn="tl">
                  <a:srgbClr val="C0C0C0"/>
                </a:outerShdw>
              </a:effectLst>
              <a:latin typeface="楷体" pitchFamily="49" charset="-122"/>
              <a:ea typeface="楷体" pitchFamily="49" charset="-122"/>
            </a:endParaRPr>
          </a:p>
          <a:p>
            <a:pPr>
              <a:buFontTx/>
              <a:buBlip>
                <a:blip r:embed="rId4"/>
              </a:buBlip>
              <a:defRPr/>
            </a:pPr>
            <a:endParaRPr lang="en-US" altLang="zh-CN" sz="2400" dirty="0">
              <a:solidFill>
                <a:srgbClr val="333300"/>
              </a:solidFill>
              <a:effectLst>
                <a:outerShdw blurRad="38100" dist="38100" dir="2700000" algn="tl">
                  <a:srgbClr val="C0C0C0"/>
                </a:outerShdw>
              </a:effectLst>
              <a:latin typeface="楷体" pitchFamily="49" charset="-122"/>
              <a:ea typeface="楷体" pitchFamily="49" charset="-122"/>
            </a:endParaRPr>
          </a:p>
          <a:p>
            <a:pPr>
              <a:buFontTx/>
              <a:buBlip>
                <a:blip r:embed="rId4"/>
              </a:buBlip>
              <a:defRPr/>
            </a:pPr>
            <a:r>
              <a:rPr lang="zh-CN" altLang="en-US" sz="2400" dirty="0">
                <a:solidFill>
                  <a:srgbClr val="333300"/>
                </a:solidFill>
                <a:effectLst>
                  <a:outerShdw blurRad="38100" dist="38100" dir="2700000" algn="tl">
                    <a:srgbClr val="C0C0C0"/>
                  </a:outerShdw>
                </a:effectLst>
                <a:latin typeface="楷体" pitchFamily="49" charset="-122"/>
                <a:ea typeface="楷体" pitchFamily="49" charset="-122"/>
              </a:rPr>
              <a:t> 观察误差：</a:t>
            </a:r>
            <a:r>
              <a:rPr lang="en-US" altLang="zh-CN" sz="2400" dirty="0">
                <a:solidFill>
                  <a:srgbClr val="000000"/>
                </a:solidFill>
                <a:effectLst>
                  <a:outerShdw blurRad="38100" dist="38100" dir="2700000" algn="tl">
                    <a:srgbClr val="C0C0C0"/>
                  </a:outerShdw>
                </a:effectLst>
                <a:latin typeface="Times New Roman" pitchFamily="18" charset="0"/>
                <a:ea typeface="楷体" pitchFamily="49" charset="-122"/>
              </a:rPr>
              <a:t>g=9.8</a:t>
            </a:r>
            <a:r>
              <a:rPr lang="zh-CN" altLang="en-US" sz="2400" dirty="0">
                <a:solidFill>
                  <a:srgbClr val="000000"/>
                </a:solidFill>
                <a:effectLst>
                  <a:outerShdw blurRad="38100" dist="38100" dir="2700000" algn="tl">
                    <a:srgbClr val="C0C0C0"/>
                  </a:outerShdw>
                </a:effectLst>
                <a:latin typeface="Times New Roman" pitchFamily="18" charset="0"/>
                <a:ea typeface="楷体" pitchFamily="49" charset="-122"/>
              </a:rPr>
              <a:t>米</a:t>
            </a:r>
            <a:r>
              <a:rPr lang="en-US" altLang="zh-CN" sz="2400" dirty="0">
                <a:solidFill>
                  <a:srgbClr val="000000"/>
                </a:solidFill>
                <a:effectLst>
                  <a:outerShdw blurRad="38100" dist="38100" dir="2700000" algn="tl">
                    <a:srgbClr val="C0C0C0"/>
                  </a:outerShdw>
                </a:effectLst>
                <a:latin typeface="Times New Roman" pitchFamily="18" charset="0"/>
                <a:ea typeface="楷体" pitchFamily="49" charset="-122"/>
              </a:rPr>
              <a:t>/</a:t>
            </a:r>
            <a:r>
              <a:rPr lang="zh-CN" altLang="en-US" sz="2400" dirty="0">
                <a:solidFill>
                  <a:srgbClr val="000000"/>
                </a:solidFill>
                <a:effectLst>
                  <a:outerShdw blurRad="38100" dist="38100" dir="2700000" algn="tl">
                    <a:srgbClr val="C0C0C0"/>
                  </a:outerShdw>
                </a:effectLst>
                <a:latin typeface="Times New Roman" pitchFamily="18" charset="0"/>
                <a:ea typeface="楷体" pitchFamily="49" charset="-122"/>
              </a:rPr>
              <a:t>秒</a:t>
            </a:r>
            <a:r>
              <a:rPr lang="en-US" altLang="zh-CN" sz="2400" baseline="30000" dirty="0">
                <a:solidFill>
                  <a:srgbClr val="000000"/>
                </a:solidFill>
                <a:effectLst>
                  <a:outerShdw blurRad="38100" dist="38100" dir="2700000" algn="tl">
                    <a:srgbClr val="C0C0C0"/>
                  </a:outerShdw>
                </a:effectLst>
                <a:latin typeface="Times New Roman" pitchFamily="18" charset="0"/>
                <a:ea typeface="楷体" pitchFamily="49" charset="-122"/>
              </a:rPr>
              <a:t>2</a:t>
            </a:r>
            <a:r>
              <a:rPr lang="zh-CN" altLang="en-US" sz="2400" dirty="0">
                <a:solidFill>
                  <a:srgbClr val="000000"/>
                </a:solidFill>
                <a:effectLst>
                  <a:outerShdw blurRad="38100" dist="38100" dir="2700000" algn="tl">
                    <a:srgbClr val="C0C0C0"/>
                  </a:outerShdw>
                </a:effectLst>
                <a:latin typeface="Times New Roman" pitchFamily="18" charset="0"/>
                <a:ea typeface="楷体" pitchFamily="49" charset="-122"/>
              </a:rPr>
              <a:t>，</a:t>
            </a:r>
            <a:r>
              <a:rPr lang="en-US" altLang="zh-CN" sz="2400" i="1" dirty="0">
                <a:solidFill>
                  <a:srgbClr val="000000"/>
                </a:solidFill>
                <a:effectLst>
                  <a:outerShdw blurRad="38100" dist="38100" dir="2700000" algn="tl">
                    <a:srgbClr val="C0C0C0"/>
                  </a:outerShdw>
                </a:effectLst>
                <a:latin typeface="Times New Roman" pitchFamily="18" charset="0"/>
                <a:ea typeface="楷体" pitchFamily="49" charset="-122"/>
              </a:rPr>
              <a:t>l</a:t>
            </a:r>
            <a:r>
              <a:rPr lang="zh-CN" altLang="en-US" sz="2400" dirty="0">
                <a:solidFill>
                  <a:srgbClr val="000000"/>
                </a:solidFill>
                <a:effectLst>
                  <a:outerShdw blurRad="38100" dist="38100" dir="2700000" algn="tl">
                    <a:srgbClr val="C0C0C0"/>
                  </a:outerShdw>
                </a:effectLst>
                <a:latin typeface="Times New Roman" pitchFamily="18" charset="0"/>
                <a:ea typeface="楷体" pitchFamily="49" charset="-122"/>
              </a:rPr>
              <a:t>长度等</a:t>
            </a:r>
            <a:endParaRPr lang="en-US" altLang="zh-CN" sz="2400" dirty="0">
              <a:solidFill>
                <a:srgbClr val="000000"/>
              </a:solidFill>
              <a:effectLst>
                <a:outerShdw blurRad="38100" dist="38100" dir="2700000" algn="tl">
                  <a:srgbClr val="C0C0C0"/>
                </a:outerShdw>
              </a:effectLst>
              <a:latin typeface="Times New Roman" pitchFamily="18" charset="0"/>
              <a:ea typeface="楷体" pitchFamily="49" charset="-122"/>
            </a:endParaRPr>
          </a:p>
          <a:p>
            <a:pPr>
              <a:buFontTx/>
              <a:buBlip>
                <a:blip r:embed="rId4"/>
              </a:buBlip>
              <a:defRPr/>
            </a:pPr>
            <a:endParaRPr lang="en-US" altLang="zh-CN" sz="2400" dirty="0">
              <a:solidFill>
                <a:srgbClr val="333300"/>
              </a:solidFill>
              <a:effectLst>
                <a:outerShdw blurRad="38100" dist="38100" dir="2700000" algn="tl">
                  <a:srgbClr val="C0C0C0"/>
                </a:outerShdw>
              </a:effectLst>
              <a:latin typeface="楷体" pitchFamily="49" charset="-122"/>
              <a:ea typeface="楷体" pitchFamily="49" charset="-122"/>
            </a:endParaRPr>
          </a:p>
          <a:p>
            <a:pPr>
              <a:buFontTx/>
              <a:buBlip>
                <a:blip r:embed="rId4"/>
              </a:buBlip>
              <a:defRPr/>
            </a:pPr>
            <a:r>
              <a:rPr lang="zh-CN" altLang="en-US" sz="2400" dirty="0">
                <a:solidFill>
                  <a:srgbClr val="333300"/>
                </a:solidFill>
                <a:effectLst>
                  <a:outerShdw blurRad="38100" dist="38100" dir="2700000" algn="tl">
                    <a:srgbClr val="C0C0C0"/>
                  </a:outerShdw>
                </a:effectLst>
                <a:latin typeface="楷体" pitchFamily="49" charset="-122"/>
                <a:ea typeface="楷体" pitchFamily="49" charset="-122"/>
              </a:rPr>
              <a:t> 舍入误差：</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400" dirty="0">
                <a:solidFill>
                  <a:srgbClr val="000000"/>
                </a:solidFill>
                <a:effectLst>
                  <a:outerShdw blurRad="38100" dist="38100" dir="2700000" algn="tl">
                    <a:srgbClr val="C0C0C0"/>
                  </a:outerShdw>
                </a:effectLst>
                <a:latin typeface="楷体" pitchFamily="49" charset="-122"/>
                <a:ea typeface="楷体" pitchFamily="49" charset="-122"/>
              </a:rPr>
              <a:t>/</a:t>
            </a:r>
            <a:r>
              <a:rPr lang="zh-CN" altLang="en-US" sz="2400" dirty="0">
                <a:solidFill>
                  <a:srgbClr val="000000"/>
                </a:solidFill>
                <a:effectLst>
                  <a:outerShdw blurRad="38100" dist="38100" dir="2700000" algn="tl">
                    <a:srgbClr val="C0C0C0"/>
                  </a:outerShdw>
                </a:effectLst>
                <a:latin typeface="楷体" pitchFamily="49" charset="-122"/>
                <a:ea typeface="楷体" pitchFamily="49" charset="-122"/>
              </a:rPr>
              <a:t>”等</a:t>
            </a:r>
          </a:p>
        </p:txBody>
      </p:sp>
      <p:graphicFrame>
        <p:nvGraphicFramePr>
          <p:cNvPr id="20483" name="Object 80"/>
          <p:cNvGraphicFramePr>
            <a:graphicFrameLocks noChangeAspect="1"/>
          </p:cNvGraphicFramePr>
          <p:nvPr/>
        </p:nvGraphicFramePr>
        <p:xfrm>
          <a:off x="2667000" y="3052763"/>
          <a:ext cx="1117600" cy="355600"/>
        </p:xfrm>
        <a:graphic>
          <a:graphicData uri="http://schemas.openxmlformats.org/presentationml/2006/ole">
            <p:oleObj spid="_x0000_s20483" name="Equation" r:id="rId5" imgW="558720" imgH="177480" progId="Equation.DSMT4">
              <p:embed/>
            </p:oleObj>
          </a:graphicData>
        </a:graphic>
      </p:graphicFrame>
      <p:graphicFrame>
        <p:nvGraphicFramePr>
          <p:cNvPr id="20484" name="Object 81"/>
          <p:cNvGraphicFramePr>
            <a:graphicFrameLocks noChangeAspect="1"/>
          </p:cNvGraphicFramePr>
          <p:nvPr/>
        </p:nvGraphicFramePr>
        <p:xfrm>
          <a:off x="2667000" y="3357563"/>
          <a:ext cx="5572125" cy="844550"/>
        </p:xfrm>
        <a:graphic>
          <a:graphicData uri="http://schemas.openxmlformats.org/presentationml/2006/ole">
            <p:oleObj spid="_x0000_s20484" name="Equation" r:id="rId6" imgW="3187440" imgH="482400" progId="Equation.DSMT4">
              <p:embed/>
            </p:oleObj>
          </a:graphicData>
        </a:graphic>
      </p:graphicFrame>
      <p:sp>
        <p:nvSpPr>
          <p:cNvPr id="20487"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20488"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7"/>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0489"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8"/>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误差分析。</a:t>
            </a:r>
          </a:p>
        </p:txBody>
      </p:sp>
      <p:sp>
        <p:nvSpPr>
          <p:cNvPr id="10" name="灯片编号占位符 9"/>
          <p:cNvSpPr>
            <a:spLocks noGrp="1"/>
          </p:cNvSpPr>
          <p:nvPr>
            <p:ph type="sldNum" sz="quarter" idx="12"/>
          </p:nvPr>
        </p:nvSpPr>
        <p:spPr/>
        <p:txBody>
          <a:bodyPr/>
          <a:lstStyle/>
          <a:p>
            <a:pPr>
              <a:defRPr/>
            </a:pPr>
            <a:fld id="{67AE3962-8638-4C34-8A4B-A9DD0EDCF2AE}" type="slidenum">
              <a:rPr lang="zh-CN" altLang="zh-CN"/>
              <a:pPr>
                <a:defRPr/>
              </a:pPr>
              <a:t>64</a:t>
            </a:fld>
            <a:endParaRPr lang="zh-CN" altLang="zh-C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9" name="Text Box 2"/>
          <p:cNvSpPr txBox="1">
            <a:spLocks noChangeArrowheads="1"/>
          </p:cNvSpPr>
          <p:nvPr/>
        </p:nvSpPr>
        <p:spPr bwMode="auto">
          <a:xfrm>
            <a:off x="296863" y="1600200"/>
            <a:ext cx="8466137" cy="708025"/>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稳定性</a:t>
            </a:r>
            <a:r>
              <a:rPr lang="zh-CN" altLang="en-US" sz="2000">
                <a:solidFill>
                  <a:srgbClr val="333300"/>
                </a:solidFill>
                <a:latin typeface="Times New Roman" pitchFamily="18" charset="0"/>
                <a:ea typeface="楷体" pitchFamily="49" charset="-122"/>
              </a:rPr>
              <a:t>是指在数值计算中，误差的传播能否得到控制这样一个性质。</a:t>
            </a:r>
            <a:endParaRPr lang="en-US" altLang="zh-CN" sz="2000">
              <a:solidFill>
                <a:srgbClr val="333300"/>
              </a:solidFill>
              <a:latin typeface="Times New Roman" pitchFamily="18" charset="0"/>
              <a:ea typeface="楷体" pitchFamily="49" charset="-122"/>
            </a:endParaRPr>
          </a:p>
          <a:p>
            <a:pPr algn="just"/>
            <a:r>
              <a:rPr lang="zh-CN" altLang="en-US" sz="2000" b="1">
                <a:solidFill>
                  <a:srgbClr val="333300"/>
                </a:solidFill>
                <a:latin typeface="Times New Roman" pitchFamily="18" charset="0"/>
                <a:ea typeface="楷体" pitchFamily="49" charset="-122"/>
              </a:rPr>
              <a:t>收敛性</a:t>
            </a:r>
            <a:r>
              <a:rPr lang="zh-CN" altLang="en-US" sz="2000">
                <a:solidFill>
                  <a:srgbClr val="333300"/>
                </a:solidFill>
                <a:latin typeface="Times New Roman" pitchFamily="18" charset="0"/>
                <a:ea typeface="楷体" pitchFamily="49" charset="-122"/>
              </a:rPr>
              <a:t>是指数值计算得到的近似解是否逼近数学模型的真解这样一个性质。</a:t>
            </a:r>
          </a:p>
        </p:txBody>
      </p:sp>
      <p:sp>
        <p:nvSpPr>
          <p:cNvPr id="21510"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1511"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grpSp>
        <p:nvGrpSpPr>
          <p:cNvPr id="2" name="组合 22"/>
          <p:cNvGrpSpPr>
            <a:grpSpLocks/>
          </p:cNvGrpSpPr>
          <p:nvPr/>
        </p:nvGrpSpPr>
        <p:grpSpPr bwMode="auto">
          <a:xfrm>
            <a:off x="533400" y="2286000"/>
            <a:ext cx="8077200" cy="1143000"/>
            <a:chOff x="533506" y="2286030"/>
            <a:chExt cx="8076988" cy="1142970"/>
          </a:xfrm>
        </p:grpSpPr>
        <p:sp>
          <p:nvSpPr>
            <p:cNvPr id="10" name="Rectangle 2"/>
            <p:cNvSpPr txBox="1">
              <a:spLocks noChangeArrowheads="1"/>
            </p:cNvSpPr>
            <p:nvPr/>
          </p:nvSpPr>
          <p:spPr bwMode="auto">
            <a:xfrm>
              <a:off x="533506" y="2286030"/>
              <a:ext cx="8076988" cy="1142970"/>
            </a:xfrm>
            <a:prstGeom prst="rect">
              <a:avLst/>
            </a:prstGeom>
            <a:noFill/>
            <a:ln w="9525">
              <a:noFill/>
              <a:miter lim="800000"/>
              <a:headEnd/>
              <a:tailEnd/>
            </a:ln>
          </p:spPr>
          <p:txBody>
            <a:bodyPr/>
            <a:lstStyle/>
            <a:p>
              <a:pPr marL="342900" indent="-342900">
                <a:spcBef>
                  <a:spcPct val="20000"/>
                </a:spcBef>
                <a:buClr>
                  <a:schemeClr val="tx1"/>
                </a:buClr>
                <a:buSzPct val="75000"/>
                <a:defRPr/>
              </a:pPr>
              <a:r>
                <a:rPr lang="zh-CN" altLang="en-US" sz="2400" b="1" dirty="0">
                  <a:solidFill>
                    <a:srgbClr val="333300"/>
                  </a:solidFill>
                  <a:latin typeface="Times New Roman" pitchFamily="18" charset="0"/>
                  <a:ea typeface="楷体" pitchFamily="49" charset="-122"/>
                </a:rPr>
                <a:t>稳定性分析实例</a:t>
              </a:r>
            </a:p>
            <a:p>
              <a:pPr marL="342900" indent="-342900">
                <a:spcBef>
                  <a:spcPct val="20000"/>
                </a:spcBef>
                <a:buClr>
                  <a:schemeClr val="tx1"/>
                </a:buClr>
                <a:buSzPct val="75000"/>
                <a:buFont typeface="Wingdings" pitchFamily="2" charset="2"/>
                <a:buNone/>
                <a:defRPr/>
              </a:pPr>
              <a:r>
                <a:rPr lang="zh-CN" altLang="en-US" sz="2400" b="1" kern="0" dirty="0">
                  <a:solidFill>
                    <a:srgbClr val="333300"/>
                  </a:solidFill>
                  <a:latin typeface="楷体" pitchFamily="49" charset="-122"/>
                  <a:ea typeface="楷体" pitchFamily="49" charset="-122"/>
                  <a:cs typeface="仿宋_GB2312"/>
                </a:rPr>
                <a:t>       定积分</a:t>
              </a:r>
              <a:r>
                <a:rPr lang="zh-CN" altLang="en-US" sz="2800" b="1" kern="0" dirty="0">
                  <a:solidFill>
                    <a:srgbClr val="333300"/>
                  </a:solidFill>
                  <a:latin typeface="楷体" pitchFamily="49" charset="-122"/>
                  <a:ea typeface="楷体" pitchFamily="49" charset="-122"/>
                  <a:cs typeface="仿宋_GB2312"/>
                </a:rPr>
                <a:t>             </a:t>
              </a:r>
              <a:r>
                <a:rPr lang="zh-CN" altLang="en-US" sz="2400" b="1" kern="0" dirty="0">
                  <a:solidFill>
                    <a:srgbClr val="333300"/>
                  </a:solidFill>
                  <a:latin typeface="楷体" pitchFamily="49" charset="-122"/>
                  <a:ea typeface="楷体" pitchFamily="49" charset="-122"/>
                  <a:cs typeface="仿宋_GB2312"/>
                </a:rPr>
                <a:t>有两个递推公式</a:t>
              </a:r>
            </a:p>
          </p:txBody>
        </p:sp>
        <p:graphicFrame>
          <p:nvGraphicFramePr>
            <p:cNvPr id="21508" name="Object 3"/>
            <p:cNvGraphicFramePr>
              <a:graphicFrameLocks noChangeAspect="1"/>
            </p:cNvGraphicFramePr>
            <p:nvPr/>
          </p:nvGraphicFramePr>
          <p:xfrm>
            <a:off x="2743248" y="2667020"/>
            <a:ext cx="2065338" cy="660400"/>
          </p:xfrm>
          <a:graphic>
            <a:graphicData uri="http://schemas.openxmlformats.org/presentationml/2006/ole">
              <p:oleObj spid="_x0000_s21508" name="Equation" r:id="rId6" imgW="1117440" imgH="419040" progId="Equation.DSMT4">
                <p:embed/>
              </p:oleObj>
            </a:graphicData>
          </a:graphic>
        </p:graphicFrame>
      </p:grpSp>
      <p:sp>
        <p:nvSpPr>
          <p:cNvPr id="21513"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13" name="灯片编号占位符 12"/>
          <p:cNvSpPr>
            <a:spLocks noGrp="1"/>
          </p:cNvSpPr>
          <p:nvPr>
            <p:ph type="sldNum" sz="quarter" idx="12"/>
          </p:nvPr>
        </p:nvSpPr>
        <p:spPr/>
        <p:txBody>
          <a:bodyPr/>
          <a:lstStyle/>
          <a:p>
            <a:pPr>
              <a:defRPr/>
            </a:pPr>
            <a:fld id="{C63006BD-C4F1-4C1E-B4FF-4A9F7B450B85}" type="slidenum">
              <a:rPr lang="zh-CN" altLang="zh-CN"/>
              <a:pPr>
                <a:defRPr/>
              </a:pPr>
              <a:t>65</a:t>
            </a:fld>
            <a:endParaRPr lang="zh-CN" altLang="zh-CN" dirty="0"/>
          </a:p>
        </p:txBody>
      </p:sp>
      <p:grpSp>
        <p:nvGrpSpPr>
          <p:cNvPr id="3" name="组合 24"/>
          <p:cNvGrpSpPr>
            <a:grpSpLocks/>
          </p:cNvGrpSpPr>
          <p:nvPr/>
        </p:nvGrpSpPr>
        <p:grpSpPr bwMode="auto">
          <a:xfrm>
            <a:off x="533400" y="3429000"/>
            <a:ext cx="4457700" cy="2590800"/>
            <a:chOff x="533506" y="3429000"/>
            <a:chExt cx="4457600" cy="2590732"/>
          </a:xfrm>
        </p:grpSpPr>
        <p:graphicFrame>
          <p:nvGraphicFramePr>
            <p:cNvPr id="21506" name="Object 5"/>
            <p:cNvGraphicFramePr>
              <a:graphicFrameLocks noChangeAspect="1"/>
            </p:cNvGraphicFramePr>
            <p:nvPr/>
          </p:nvGraphicFramePr>
          <p:xfrm>
            <a:off x="533506" y="4898957"/>
            <a:ext cx="3962400" cy="1120775"/>
          </p:xfrm>
          <a:graphic>
            <a:graphicData uri="http://schemas.openxmlformats.org/presentationml/2006/ole">
              <p:oleObj spid="_x0000_s21506" name="Equation" r:id="rId7" imgW="2641320" imgH="660240" progId="Equation.DSMT4">
                <p:embed/>
              </p:oleObj>
            </a:graphicData>
          </a:graphic>
        </p:graphicFrame>
        <p:sp>
          <p:nvSpPr>
            <p:cNvPr id="21522" name="Text Box 6"/>
            <p:cNvSpPr txBox="1">
              <a:spLocks noChangeArrowheads="1"/>
            </p:cNvSpPr>
            <p:nvPr/>
          </p:nvSpPr>
          <p:spPr bwMode="auto">
            <a:xfrm>
              <a:off x="4343406" y="5260907"/>
              <a:ext cx="647700" cy="400050"/>
            </a:xfrm>
            <a:prstGeom prst="rect">
              <a:avLst/>
            </a:prstGeom>
            <a:noFill/>
            <a:ln w="9525">
              <a:noFill/>
              <a:miter lim="800000"/>
              <a:headEnd/>
              <a:tailEnd/>
            </a:ln>
          </p:spPr>
          <p:txBody>
            <a:bodyPr>
              <a:spAutoFit/>
            </a:bodyPr>
            <a:lstStyle/>
            <a:p>
              <a:pPr>
                <a:spcBef>
                  <a:spcPct val="50000"/>
                </a:spcBef>
              </a:pPr>
              <a:r>
                <a:rPr lang="en-US" altLang="zh-CN" sz="2000">
                  <a:solidFill>
                    <a:srgbClr val="333300"/>
                  </a:solidFill>
                  <a:latin typeface="Times New Roman" pitchFamily="18" charset="0"/>
                  <a:cs typeface="Times New Roman" pitchFamily="18" charset="0"/>
                </a:rPr>
                <a:t>(2)</a:t>
              </a:r>
            </a:p>
          </p:txBody>
        </p:sp>
        <p:sp>
          <p:nvSpPr>
            <p:cNvPr id="21523" name="Text Box 4"/>
            <p:cNvSpPr txBox="1">
              <a:spLocks noChangeArrowheads="1"/>
            </p:cNvSpPr>
            <p:nvPr/>
          </p:nvSpPr>
          <p:spPr bwMode="auto">
            <a:xfrm>
              <a:off x="4343406" y="3809990"/>
              <a:ext cx="647700" cy="400050"/>
            </a:xfrm>
            <a:prstGeom prst="rect">
              <a:avLst/>
            </a:prstGeom>
            <a:noFill/>
            <a:ln w="9525">
              <a:noFill/>
              <a:miter lim="800000"/>
              <a:headEnd/>
              <a:tailEnd/>
            </a:ln>
          </p:spPr>
          <p:txBody>
            <a:bodyPr>
              <a:spAutoFit/>
            </a:bodyPr>
            <a:lstStyle/>
            <a:p>
              <a:pPr>
                <a:spcBef>
                  <a:spcPct val="50000"/>
                </a:spcBef>
              </a:pPr>
              <a:r>
                <a:rPr lang="en-US" altLang="zh-CN" sz="2000">
                  <a:solidFill>
                    <a:srgbClr val="333300"/>
                  </a:solidFill>
                  <a:latin typeface="Times New Roman" pitchFamily="18" charset="0"/>
                  <a:cs typeface="Times New Roman" pitchFamily="18" charset="0"/>
                </a:rPr>
                <a:t>(1)</a:t>
              </a:r>
            </a:p>
          </p:txBody>
        </p:sp>
        <p:graphicFrame>
          <p:nvGraphicFramePr>
            <p:cNvPr id="21507" name="Object 7"/>
            <p:cNvGraphicFramePr>
              <a:graphicFrameLocks noChangeAspect="1"/>
            </p:cNvGraphicFramePr>
            <p:nvPr/>
          </p:nvGraphicFramePr>
          <p:xfrm>
            <a:off x="533506" y="3429000"/>
            <a:ext cx="3810000" cy="1131888"/>
          </p:xfrm>
          <a:graphic>
            <a:graphicData uri="http://schemas.openxmlformats.org/presentationml/2006/ole">
              <p:oleObj spid="_x0000_s21507" name="Equation" r:id="rId8" imgW="2425680" imgH="660240" progId="Equation.DSMT4">
                <p:embed/>
              </p:oleObj>
            </a:graphicData>
          </a:graphic>
        </p:graphicFrame>
      </p:grpSp>
      <p:grpSp>
        <p:nvGrpSpPr>
          <p:cNvPr id="4" name="组合 25"/>
          <p:cNvGrpSpPr>
            <a:grpSpLocks/>
          </p:cNvGrpSpPr>
          <p:nvPr/>
        </p:nvGrpSpPr>
        <p:grpSpPr bwMode="auto">
          <a:xfrm>
            <a:off x="4876800" y="3278188"/>
            <a:ext cx="3962400" cy="3046412"/>
            <a:chOff x="4876792" y="3277536"/>
            <a:chExt cx="3962360" cy="3046988"/>
          </a:xfrm>
        </p:grpSpPr>
        <p:sp>
          <p:nvSpPr>
            <p:cNvPr id="21520" name="矩形 13"/>
            <p:cNvSpPr>
              <a:spLocks noChangeArrowheads="1"/>
            </p:cNvSpPr>
            <p:nvPr/>
          </p:nvSpPr>
          <p:spPr bwMode="auto">
            <a:xfrm>
              <a:off x="4876792" y="3277536"/>
              <a:ext cx="1981208" cy="3046988"/>
            </a:xfrm>
            <a:prstGeom prst="rect">
              <a:avLst/>
            </a:prstGeom>
            <a:noFill/>
            <a:ln w="9525">
              <a:noFill/>
              <a:miter lim="800000"/>
              <a:headEnd/>
              <a:tailEnd/>
            </a:ln>
          </p:spPr>
          <p:txBody>
            <a:bodyPr>
              <a:spAutoFit/>
            </a:bodyPr>
            <a:lstStyle/>
            <a:p>
              <a:r>
                <a:rPr kumimoji="1" lang="en-US" altLang="zh-CN" sz="1600">
                  <a:solidFill>
                    <a:srgbClr val="000000"/>
                  </a:solidFill>
                  <a:latin typeface="Times New Roman" pitchFamily="18" charset="0"/>
                  <a:ea typeface="楷体" pitchFamily="49" charset="-122"/>
                </a:rPr>
                <a:t>n         </a:t>
              </a:r>
              <a:r>
                <a:rPr kumimoji="1" lang="zh-CN" altLang="en-US" sz="1600">
                  <a:solidFill>
                    <a:srgbClr val="000000"/>
                  </a:solidFill>
                  <a:latin typeface="Times New Roman" pitchFamily="18" charset="0"/>
                  <a:ea typeface="楷体" pitchFamily="49" charset="-122"/>
                </a:rPr>
                <a:t>公式</a:t>
              </a:r>
              <a:r>
                <a:rPr kumimoji="1" lang="en-US" altLang="zh-CN" sz="1600">
                  <a:solidFill>
                    <a:srgbClr val="000000"/>
                  </a:solidFill>
                  <a:latin typeface="Times New Roman" pitchFamily="18" charset="0"/>
                  <a:ea typeface="楷体" pitchFamily="49" charset="-122"/>
                </a:rPr>
                <a:t>(1)</a:t>
              </a:r>
              <a:r>
                <a:rPr kumimoji="1" lang="en-US" altLang="zh-CN" sz="1600" i="1">
                  <a:solidFill>
                    <a:srgbClr val="000000"/>
                  </a:solidFill>
                  <a:latin typeface="Times New Roman" pitchFamily="18" charset="0"/>
                  <a:ea typeface="楷体" pitchFamily="49" charset="-122"/>
                </a:rPr>
                <a:t>I</a:t>
              </a:r>
              <a:r>
                <a:rPr kumimoji="1" lang="en-US" altLang="zh-CN" sz="1600" i="1" baseline="-25000">
                  <a:solidFill>
                    <a:srgbClr val="000000"/>
                  </a:solidFill>
                  <a:latin typeface="Times New Roman" pitchFamily="18" charset="0"/>
                  <a:ea typeface="楷体" pitchFamily="49" charset="-122"/>
                </a:rPr>
                <a:t>n</a:t>
              </a:r>
              <a:endParaRPr kumimoji="1" lang="en-US" altLang="zh-CN" sz="1600">
                <a:solidFill>
                  <a:srgbClr val="000000"/>
                </a:solidFill>
                <a:latin typeface="Times New Roman" pitchFamily="18" charset="0"/>
                <a:ea typeface="楷体" pitchFamily="49" charset="-122"/>
              </a:endParaRPr>
            </a:p>
            <a:p>
              <a:r>
                <a:rPr kumimoji="1" lang="en-US" altLang="zh-CN" sz="1600">
                  <a:solidFill>
                    <a:srgbClr val="000000"/>
                  </a:solidFill>
                  <a:latin typeface="Times New Roman" pitchFamily="18" charset="0"/>
                  <a:ea typeface="楷体" pitchFamily="49" charset="-122"/>
                </a:rPr>
                <a:t>0          0.009950331</a:t>
              </a:r>
            </a:p>
            <a:p>
              <a:pPr>
                <a:buFontTx/>
                <a:buAutoNum type="arabicPlain"/>
              </a:pPr>
              <a:r>
                <a:rPr kumimoji="1" lang="en-US" altLang="zh-CN" sz="1600">
                  <a:solidFill>
                    <a:srgbClr val="000000"/>
                  </a:solidFill>
                  <a:latin typeface="Times New Roman" pitchFamily="18" charset="0"/>
                  <a:ea typeface="楷体" pitchFamily="49" charset="-122"/>
                </a:rPr>
                <a:t>          0.004966915</a:t>
              </a:r>
            </a:p>
            <a:p>
              <a:pPr>
                <a:buFontTx/>
                <a:buAutoNum type="arabicPlain"/>
              </a:pPr>
              <a:r>
                <a:rPr kumimoji="1" lang="en-US" altLang="zh-CN" sz="1600">
                  <a:solidFill>
                    <a:srgbClr val="000000"/>
                  </a:solidFill>
                  <a:latin typeface="Times New Roman" pitchFamily="18" charset="0"/>
                  <a:ea typeface="楷体" pitchFamily="49" charset="-122"/>
                </a:rPr>
                <a:t>          0.003308500</a:t>
              </a:r>
            </a:p>
            <a:p>
              <a:pPr>
                <a:buFontTx/>
                <a:buAutoNum type="arabicPlain"/>
              </a:pPr>
              <a:r>
                <a:rPr kumimoji="1" lang="en-US" altLang="zh-CN" sz="1600">
                  <a:solidFill>
                    <a:srgbClr val="000000"/>
                  </a:solidFill>
                  <a:latin typeface="Times New Roman" pitchFamily="18" charset="0"/>
                  <a:ea typeface="楷体" pitchFamily="49" charset="-122"/>
                </a:rPr>
                <a:t>          0.002483333</a:t>
              </a:r>
            </a:p>
            <a:p>
              <a:pPr>
                <a:buFontTx/>
                <a:buAutoNum type="arabicPlain"/>
              </a:pPr>
              <a:r>
                <a:rPr kumimoji="1" lang="en-US" altLang="zh-CN" sz="1600" b="1">
                  <a:solidFill>
                    <a:srgbClr val="000000"/>
                  </a:solidFill>
                  <a:latin typeface="Times New Roman" pitchFamily="18" charset="0"/>
                  <a:ea typeface="楷体" pitchFamily="49" charset="-122"/>
                </a:rPr>
                <a:t>          0.001666667</a:t>
              </a:r>
            </a:p>
            <a:p>
              <a:pPr>
                <a:buFontTx/>
                <a:buAutoNum type="arabicPlain"/>
              </a:pPr>
              <a:r>
                <a:rPr kumimoji="1" lang="en-US" altLang="zh-CN" sz="1600">
                  <a:solidFill>
                    <a:srgbClr val="000000"/>
                  </a:solidFill>
                  <a:latin typeface="Times New Roman" pitchFamily="18" charset="0"/>
                  <a:ea typeface="楷体" pitchFamily="49" charset="-122"/>
                </a:rPr>
                <a:t>          0.033333333</a:t>
              </a:r>
            </a:p>
            <a:p>
              <a:pPr>
                <a:buFontTx/>
                <a:buAutoNum type="arabicPlain"/>
              </a:pPr>
              <a:r>
                <a:rPr kumimoji="1" lang="en-US" altLang="zh-CN" sz="1600" b="1">
                  <a:solidFill>
                    <a:srgbClr val="000000"/>
                  </a:solidFill>
                  <a:latin typeface="Times New Roman" pitchFamily="18" charset="0"/>
                  <a:ea typeface="楷体" pitchFamily="49" charset="-122"/>
                </a:rPr>
                <a:t>         -3.166663333</a:t>
              </a:r>
            </a:p>
            <a:p>
              <a:pPr>
                <a:buFontTx/>
                <a:buAutoNum type="arabicPlain"/>
              </a:pPr>
              <a:r>
                <a:rPr kumimoji="1" lang="en-US" altLang="zh-CN" sz="1600">
                  <a:solidFill>
                    <a:srgbClr val="000000"/>
                  </a:solidFill>
                  <a:latin typeface="Times New Roman" pitchFamily="18" charset="0"/>
                  <a:ea typeface="楷体" pitchFamily="49" charset="-122"/>
                </a:rPr>
                <a:t>          316.8091904</a:t>
              </a:r>
            </a:p>
            <a:p>
              <a:pPr>
                <a:buFontTx/>
                <a:buAutoNum type="arabicPlain"/>
              </a:pPr>
              <a:r>
                <a:rPr kumimoji="1" lang="en-US" altLang="zh-CN" sz="1600" b="1">
                  <a:solidFill>
                    <a:srgbClr val="000000"/>
                  </a:solidFill>
                  <a:latin typeface="Times New Roman" pitchFamily="18" charset="0"/>
                  <a:ea typeface="楷体" pitchFamily="49" charset="-122"/>
                </a:rPr>
                <a:t>         -31680.79404</a:t>
              </a:r>
            </a:p>
            <a:p>
              <a:pPr>
                <a:buFontTx/>
                <a:buAutoNum type="arabicPlain"/>
              </a:pPr>
              <a:r>
                <a:rPr kumimoji="1" lang="en-US" altLang="zh-CN" sz="1600">
                  <a:solidFill>
                    <a:srgbClr val="000000"/>
                  </a:solidFill>
                  <a:latin typeface="Times New Roman" pitchFamily="18" charset="0"/>
                  <a:ea typeface="楷体" pitchFamily="49" charset="-122"/>
                </a:rPr>
                <a:t>          3168079.515</a:t>
              </a:r>
            </a:p>
            <a:p>
              <a:pPr>
                <a:buFontTx/>
                <a:buAutoNum type="arabicPlain"/>
              </a:pPr>
              <a:r>
                <a:rPr kumimoji="1" lang="en-US" altLang="zh-CN" sz="1600" b="1">
                  <a:solidFill>
                    <a:srgbClr val="000000"/>
                  </a:solidFill>
                  <a:latin typeface="Times New Roman" pitchFamily="18" charset="0"/>
                  <a:ea typeface="楷体" pitchFamily="49" charset="-122"/>
                </a:rPr>
                <a:t>       -316807451.4</a:t>
              </a:r>
            </a:p>
          </p:txBody>
        </p:sp>
        <p:sp>
          <p:nvSpPr>
            <p:cNvPr id="21521" name="Text Box 4"/>
            <p:cNvSpPr txBox="1">
              <a:spLocks noChangeArrowheads="1"/>
            </p:cNvSpPr>
            <p:nvPr/>
          </p:nvSpPr>
          <p:spPr bwMode="auto">
            <a:xfrm>
              <a:off x="6934138" y="3277536"/>
              <a:ext cx="1905014" cy="3046988"/>
            </a:xfrm>
            <a:prstGeom prst="rect">
              <a:avLst/>
            </a:prstGeom>
            <a:noFill/>
            <a:ln w="9525">
              <a:noFill/>
              <a:miter lim="800000"/>
              <a:headEnd/>
              <a:tailEnd/>
            </a:ln>
          </p:spPr>
          <p:txBody>
            <a:bodyPr>
              <a:spAutoFit/>
            </a:bodyPr>
            <a:lstStyle/>
            <a:p>
              <a:r>
                <a:rPr kumimoji="1" lang="en-US" altLang="zh-CN" sz="1600">
                  <a:solidFill>
                    <a:srgbClr val="000000"/>
                  </a:solidFill>
                  <a:latin typeface="Times New Roman" pitchFamily="18" charset="0"/>
                  <a:ea typeface="楷体" pitchFamily="49" charset="-122"/>
                </a:rPr>
                <a:t>n        </a:t>
              </a:r>
              <a:r>
                <a:rPr kumimoji="1" lang="zh-CN" altLang="en-US" sz="1600">
                  <a:solidFill>
                    <a:srgbClr val="000000"/>
                  </a:solidFill>
                  <a:latin typeface="Times New Roman" pitchFamily="18" charset="0"/>
                  <a:ea typeface="楷体" pitchFamily="49" charset="-122"/>
                </a:rPr>
                <a:t>公式</a:t>
              </a:r>
              <a:r>
                <a:rPr kumimoji="1" lang="en-US" altLang="zh-CN" sz="1600">
                  <a:solidFill>
                    <a:srgbClr val="000000"/>
                  </a:solidFill>
                  <a:latin typeface="Times New Roman" pitchFamily="18" charset="0"/>
                  <a:ea typeface="楷体" pitchFamily="49" charset="-122"/>
                </a:rPr>
                <a:t>(2) </a:t>
              </a:r>
              <a:r>
                <a:rPr kumimoji="1" lang="en-US" altLang="zh-CN" sz="1600" i="1">
                  <a:solidFill>
                    <a:srgbClr val="000000"/>
                  </a:solidFill>
                  <a:latin typeface="Times New Roman" pitchFamily="18" charset="0"/>
                  <a:ea typeface="楷体" pitchFamily="49" charset="-122"/>
                </a:rPr>
                <a:t>I</a:t>
              </a:r>
              <a:r>
                <a:rPr kumimoji="1" lang="en-US" altLang="zh-CN" sz="1600" i="1" baseline="-25000">
                  <a:solidFill>
                    <a:srgbClr val="000000"/>
                  </a:solidFill>
                  <a:latin typeface="Times New Roman" pitchFamily="18" charset="0"/>
                  <a:ea typeface="楷体" pitchFamily="49" charset="-122"/>
                </a:rPr>
                <a:t>n</a:t>
              </a:r>
              <a:endParaRPr kumimoji="1" lang="en-US" altLang="zh-CN" sz="1600">
                <a:solidFill>
                  <a:srgbClr val="000000"/>
                </a:solidFill>
                <a:latin typeface="Times New Roman" pitchFamily="18" charset="0"/>
                <a:ea typeface="楷体" pitchFamily="49" charset="-122"/>
              </a:endParaRPr>
            </a:p>
            <a:p>
              <a:r>
                <a:rPr kumimoji="1" lang="en-US" altLang="zh-CN" sz="1600">
                  <a:solidFill>
                    <a:srgbClr val="000000"/>
                  </a:solidFill>
                  <a:latin typeface="Times New Roman" pitchFamily="18" charset="0"/>
                  <a:ea typeface="楷体" pitchFamily="49" charset="-122"/>
                </a:rPr>
                <a:t>0         0.009950331 </a:t>
              </a:r>
            </a:p>
            <a:p>
              <a:pPr>
                <a:buFontTx/>
                <a:buAutoNum type="arabicPlain"/>
              </a:pPr>
              <a:r>
                <a:rPr kumimoji="1" lang="en-US" altLang="zh-CN" sz="1600">
                  <a:solidFill>
                    <a:srgbClr val="000000"/>
                  </a:solidFill>
                  <a:latin typeface="Times New Roman" pitchFamily="18" charset="0"/>
                  <a:ea typeface="楷体" pitchFamily="49" charset="-122"/>
                </a:rPr>
                <a:t>         0.004966915</a:t>
              </a:r>
            </a:p>
            <a:p>
              <a:pPr>
                <a:buFontTx/>
                <a:buAutoNum type="arabicPlain"/>
              </a:pPr>
              <a:r>
                <a:rPr kumimoji="1" lang="en-US" altLang="zh-CN" sz="1600">
                  <a:solidFill>
                    <a:srgbClr val="000000"/>
                  </a:solidFill>
                  <a:latin typeface="Times New Roman" pitchFamily="18" charset="0"/>
                  <a:ea typeface="楷体" pitchFamily="49" charset="-122"/>
                </a:rPr>
                <a:t>         0.003308537</a:t>
              </a:r>
            </a:p>
            <a:p>
              <a:pPr>
                <a:buFontTx/>
                <a:buAutoNum type="arabicPlain"/>
              </a:pPr>
              <a:r>
                <a:rPr kumimoji="1" lang="en-US" altLang="zh-CN" sz="1600">
                  <a:solidFill>
                    <a:srgbClr val="000000"/>
                  </a:solidFill>
                  <a:latin typeface="Times New Roman" pitchFamily="18" charset="0"/>
                  <a:ea typeface="楷体" pitchFamily="49" charset="-122"/>
                </a:rPr>
                <a:t>         0.002480124</a:t>
              </a:r>
            </a:p>
            <a:p>
              <a:pPr>
                <a:buFontTx/>
                <a:buAutoNum type="arabicPlain"/>
              </a:pPr>
              <a:r>
                <a:rPr kumimoji="1" lang="en-US" altLang="zh-CN" sz="1600">
                  <a:solidFill>
                    <a:srgbClr val="000000"/>
                  </a:solidFill>
                  <a:latin typeface="Times New Roman" pitchFamily="18" charset="0"/>
                  <a:ea typeface="楷体" pitchFamily="49" charset="-122"/>
                </a:rPr>
                <a:t>         0.001987610</a:t>
              </a:r>
            </a:p>
            <a:p>
              <a:pPr>
                <a:buFontTx/>
                <a:buAutoNum type="arabicPlain"/>
              </a:pPr>
              <a:r>
                <a:rPr kumimoji="1" lang="en-US" altLang="zh-CN" sz="1600">
                  <a:solidFill>
                    <a:srgbClr val="000000"/>
                  </a:solidFill>
                  <a:latin typeface="Times New Roman" pitchFamily="18" charset="0"/>
                  <a:ea typeface="楷体" pitchFamily="49" charset="-122"/>
                </a:rPr>
                <a:t>         0.001654277</a:t>
              </a:r>
            </a:p>
            <a:p>
              <a:pPr>
                <a:buFontTx/>
                <a:buAutoNum type="arabicPlain"/>
              </a:pPr>
              <a:r>
                <a:rPr kumimoji="1" lang="en-US" altLang="zh-CN" sz="1600">
                  <a:solidFill>
                    <a:srgbClr val="000000"/>
                  </a:solidFill>
                  <a:latin typeface="Times New Roman" pitchFamily="18" charset="0"/>
                  <a:ea typeface="楷体" pitchFamily="49" charset="-122"/>
                </a:rPr>
                <a:t>         0.001416182</a:t>
              </a:r>
            </a:p>
            <a:p>
              <a:pPr>
                <a:buFontTx/>
                <a:buAutoNum type="arabicPlain"/>
              </a:pPr>
              <a:r>
                <a:rPr kumimoji="1" lang="en-US" altLang="zh-CN" sz="1600">
                  <a:solidFill>
                    <a:srgbClr val="000000"/>
                  </a:solidFill>
                  <a:latin typeface="Times New Roman" pitchFamily="18" charset="0"/>
                  <a:ea typeface="楷体" pitchFamily="49" charset="-122"/>
                </a:rPr>
                <a:t>         0.001238988</a:t>
              </a:r>
            </a:p>
            <a:p>
              <a:pPr>
                <a:buFontTx/>
                <a:buAutoNum type="arabicPlain"/>
              </a:pPr>
              <a:r>
                <a:rPr kumimoji="1" lang="en-US" altLang="zh-CN" sz="1600">
                  <a:solidFill>
                    <a:srgbClr val="000000"/>
                  </a:solidFill>
                  <a:latin typeface="Times New Roman" pitchFamily="18" charset="0"/>
                  <a:ea typeface="楷体" pitchFamily="49" charset="-122"/>
                </a:rPr>
                <a:t>         0.001101202</a:t>
              </a:r>
            </a:p>
            <a:p>
              <a:pPr>
                <a:buFontTx/>
                <a:buAutoNum type="arabicPlain"/>
              </a:pPr>
              <a:r>
                <a:rPr kumimoji="1" lang="en-US" altLang="zh-CN" sz="1600">
                  <a:solidFill>
                    <a:srgbClr val="000000"/>
                  </a:solidFill>
                  <a:latin typeface="Times New Roman" pitchFamily="18" charset="0"/>
                  <a:ea typeface="楷体" pitchFamily="49" charset="-122"/>
                </a:rPr>
                <a:t>         0.000990954</a:t>
              </a:r>
            </a:p>
            <a:p>
              <a:pPr>
                <a:buFontTx/>
                <a:buAutoNum type="arabicPlain"/>
              </a:pPr>
              <a:r>
                <a:rPr kumimoji="1" lang="en-US" altLang="zh-CN" sz="1600">
                  <a:solidFill>
                    <a:srgbClr val="000000"/>
                  </a:solidFill>
                  <a:latin typeface="Times New Roman" pitchFamily="18" charset="0"/>
                  <a:ea typeface="楷体" pitchFamily="49" charset="-122"/>
                </a:rPr>
                <a:t>       0.000904590</a:t>
              </a:r>
            </a:p>
          </p:txBody>
        </p:sp>
      </p:grpSp>
      <p:grpSp>
        <p:nvGrpSpPr>
          <p:cNvPr id="5" name="组合 23"/>
          <p:cNvGrpSpPr>
            <a:grpSpLocks/>
          </p:cNvGrpSpPr>
          <p:nvPr/>
        </p:nvGrpSpPr>
        <p:grpSpPr bwMode="auto">
          <a:xfrm>
            <a:off x="6781800" y="3200400"/>
            <a:ext cx="2120900" cy="3200400"/>
            <a:chOff x="6781742" y="3200406"/>
            <a:chExt cx="2120850" cy="3200406"/>
          </a:xfrm>
        </p:grpSpPr>
        <p:sp>
          <p:nvSpPr>
            <p:cNvPr id="21518" name="AutoShape 3"/>
            <p:cNvSpPr>
              <a:spLocks noChangeArrowheads="1"/>
            </p:cNvSpPr>
            <p:nvPr/>
          </p:nvSpPr>
          <p:spPr bwMode="auto">
            <a:xfrm>
              <a:off x="8686692" y="3200406"/>
              <a:ext cx="215900" cy="3200406"/>
            </a:xfrm>
            <a:prstGeom prst="downArrow">
              <a:avLst>
                <a:gd name="adj1" fmla="val 50000"/>
                <a:gd name="adj2" fmla="val 143226"/>
              </a:avLst>
            </a:prstGeom>
            <a:solidFill>
              <a:srgbClr val="3366FF"/>
            </a:solidFill>
            <a:ln w="9525">
              <a:noFill/>
              <a:miter lim="800000"/>
              <a:headEnd/>
              <a:tailEnd/>
            </a:ln>
          </p:spPr>
          <p:txBody>
            <a:bodyPr wrap="none" anchor="ctr"/>
            <a:lstStyle/>
            <a:p>
              <a:endParaRPr lang="zh-CN" altLang="en-US"/>
            </a:p>
          </p:txBody>
        </p:sp>
        <p:sp>
          <p:nvSpPr>
            <p:cNvPr id="21519" name="流程图: 资料带 21"/>
            <p:cNvSpPr>
              <a:spLocks noChangeArrowheads="1"/>
            </p:cNvSpPr>
            <p:nvPr/>
          </p:nvSpPr>
          <p:spPr bwMode="auto">
            <a:xfrm>
              <a:off x="6781742" y="3200406"/>
              <a:ext cx="108000" cy="3200400"/>
            </a:xfrm>
            <a:prstGeom prst="flowChartPunchedTape">
              <a:avLst/>
            </a:prstGeom>
            <a:solidFill>
              <a:srgbClr val="FF0000"/>
            </a:solidFill>
            <a:ln w="25400">
              <a:noFill/>
              <a:miter lim="800000"/>
              <a:headEnd/>
              <a:tailEnd type="stealth" w="med" len="lg"/>
            </a:ln>
          </p:spPr>
          <p:txBody>
            <a:bodyPr wrap="none"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left)">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41" name="Rectangle 3"/>
          <p:cNvSpPr>
            <a:spLocks noChangeArrowheads="1"/>
          </p:cNvSpPr>
          <p:nvPr/>
        </p:nvSpPr>
        <p:spPr bwMode="auto">
          <a:xfrm>
            <a:off x="3698875" y="4265613"/>
            <a:ext cx="222250" cy="260350"/>
          </a:xfrm>
          <a:prstGeom prst="rect">
            <a:avLst/>
          </a:prstGeom>
          <a:noFill/>
          <a:ln w="9525">
            <a:noFill/>
            <a:miter lim="800000"/>
            <a:headEnd/>
            <a:tailEnd/>
          </a:ln>
        </p:spPr>
        <p:txBody>
          <a:bodyPr wrap="none" anchor="ctr">
            <a:spAutoFit/>
          </a:bodyPr>
          <a:lstStyle/>
          <a:p>
            <a:r>
              <a:rPr lang="en-US" altLang="zh-CN" sz="1100"/>
              <a:t> </a:t>
            </a:r>
            <a:endParaRPr lang="en-US" altLang="zh-CN"/>
          </a:p>
        </p:txBody>
      </p:sp>
      <p:sp>
        <p:nvSpPr>
          <p:cNvPr id="22542"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2543"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sp>
        <p:nvSpPr>
          <p:cNvPr id="22544"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grpSp>
        <p:nvGrpSpPr>
          <p:cNvPr id="2" name="组合 17"/>
          <p:cNvGrpSpPr>
            <a:grpSpLocks/>
          </p:cNvGrpSpPr>
          <p:nvPr/>
        </p:nvGrpSpPr>
        <p:grpSpPr bwMode="auto">
          <a:xfrm>
            <a:off x="2133600" y="2514600"/>
            <a:ext cx="4114800" cy="431800"/>
            <a:chOff x="2133508" y="3048010"/>
            <a:chExt cx="4114848" cy="431800"/>
          </a:xfrm>
        </p:grpSpPr>
        <p:graphicFrame>
          <p:nvGraphicFramePr>
            <p:cNvPr id="22540" name="Object 3"/>
            <p:cNvGraphicFramePr>
              <a:graphicFrameLocks noChangeAspect="1"/>
            </p:cNvGraphicFramePr>
            <p:nvPr/>
          </p:nvGraphicFramePr>
          <p:xfrm>
            <a:off x="4267156" y="3048010"/>
            <a:ext cx="1981200" cy="431800"/>
          </p:xfrm>
          <a:graphic>
            <a:graphicData uri="http://schemas.openxmlformats.org/presentationml/2006/ole">
              <p:oleObj spid="_x0000_s22540" name="Equation" r:id="rId5" imgW="1054080" imgH="228600" progId="Equation.DSMT4">
                <p:embed/>
              </p:oleObj>
            </a:graphicData>
          </a:graphic>
        </p:graphicFrame>
        <p:sp>
          <p:nvSpPr>
            <p:cNvPr id="22556" name="Rectangle 6"/>
            <p:cNvSpPr>
              <a:spLocks noChangeArrowheads="1"/>
            </p:cNvSpPr>
            <p:nvPr/>
          </p:nvSpPr>
          <p:spPr bwMode="auto">
            <a:xfrm>
              <a:off x="2133508" y="3048024"/>
              <a:ext cx="2057450" cy="369888"/>
            </a:xfrm>
            <a:prstGeom prst="rect">
              <a:avLst/>
            </a:prstGeom>
            <a:noFill/>
            <a:ln w="9525">
              <a:noFill/>
              <a:miter lim="800000"/>
              <a:headEnd/>
              <a:tailEnd/>
            </a:ln>
          </p:spPr>
          <p:txBody>
            <a:bodyPr anchor="ctr">
              <a:spAutoFit/>
            </a:bodyPr>
            <a:lstStyle/>
            <a:p>
              <a:r>
                <a:rPr lang="zh-CN" altLang="en-US">
                  <a:solidFill>
                    <a:srgbClr val="333300"/>
                  </a:solidFill>
                  <a:latin typeface="Times New Roman" pitchFamily="18" charset="0"/>
                  <a:ea typeface="楷体" pitchFamily="49" charset="-122"/>
                </a:rPr>
                <a:t>准确的理论递推式 </a:t>
              </a:r>
            </a:p>
          </p:txBody>
        </p:sp>
      </p:grpSp>
      <p:graphicFrame>
        <p:nvGraphicFramePr>
          <p:cNvPr id="22532" name="Object 5"/>
          <p:cNvGraphicFramePr>
            <a:graphicFrameLocks noChangeAspect="1"/>
          </p:cNvGraphicFramePr>
          <p:nvPr/>
        </p:nvGraphicFramePr>
        <p:xfrm>
          <a:off x="3886200" y="3581400"/>
          <a:ext cx="2762250" cy="512763"/>
        </p:xfrm>
        <a:graphic>
          <a:graphicData uri="http://schemas.openxmlformats.org/presentationml/2006/ole">
            <p:oleObj spid="_x0000_s22530" name="Equation" r:id="rId6" imgW="1384200" imgH="253800" progId="Equation.DSMT4">
              <p:embed/>
            </p:oleObj>
          </a:graphicData>
        </a:graphic>
      </p:graphicFrame>
      <p:sp>
        <p:nvSpPr>
          <p:cNvPr id="6" name="Rectangle 7"/>
          <p:cNvSpPr>
            <a:spLocks noChangeArrowheads="1"/>
          </p:cNvSpPr>
          <p:nvPr/>
        </p:nvSpPr>
        <p:spPr bwMode="auto">
          <a:xfrm>
            <a:off x="2362200" y="3657600"/>
            <a:ext cx="1219200" cy="381000"/>
          </a:xfrm>
          <a:prstGeom prst="rect">
            <a:avLst/>
          </a:prstGeom>
          <a:noFill/>
          <a:ln w="9525">
            <a:noFill/>
            <a:miter lim="800000"/>
            <a:headEnd/>
            <a:tailEnd/>
          </a:ln>
        </p:spPr>
        <p:txBody>
          <a:bodyPr anchor="ctr">
            <a:spAutoFit/>
          </a:bodyPr>
          <a:lstStyle/>
          <a:p>
            <a:r>
              <a:rPr lang="zh-CN" altLang="en-US">
                <a:solidFill>
                  <a:srgbClr val="333300"/>
                </a:solidFill>
                <a:latin typeface="Times New Roman" pitchFamily="18" charset="0"/>
                <a:ea typeface="楷体" pitchFamily="49" charset="-122"/>
              </a:rPr>
              <a:t>绝对误差：</a:t>
            </a:r>
          </a:p>
        </p:txBody>
      </p:sp>
      <p:sp>
        <p:nvSpPr>
          <p:cNvPr id="22547" name="Rectangle 8"/>
          <p:cNvSpPr>
            <a:spLocks noChangeArrowheads="1"/>
          </p:cNvSpPr>
          <p:nvPr/>
        </p:nvSpPr>
        <p:spPr bwMode="auto">
          <a:xfrm>
            <a:off x="3698875" y="4945063"/>
            <a:ext cx="222250" cy="260350"/>
          </a:xfrm>
          <a:prstGeom prst="rect">
            <a:avLst/>
          </a:prstGeom>
          <a:noFill/>
          <a:ln w="9525">
            <a:noFill/>
            <a:miter lim="800000"/>
            <a:headEnd/>
            <a:tailEnd/>
          </a:ln>
        </p:spPr>
        <p:txBody>
          <a:bodyPr wrap="none" anchor="ctr">
            <a:spAutoFit/>
          </a:bodyPr>
          <a:lstStyle/>
          <a:p>
            <a:r>
              <a:rPr lang="en-US" altLang="zh-CN" sz="1100"/>
              <a:t> </a:t>
            </a:r>
            <a:endParaRPr lang="en-US" altLang="zh-CN"/>
          </a:p>
        </p:txBody>
      </p:sp>
      <p:grpSp>
        <p:nvGrpSpPr>
          <p:cNvPr id="3" name="组合 18"/>
          <p:cNvGrpSpPr>
            <a:grpSpLocks/>
          </p:cNvGrpSpPr>
          <p:nvPr/>
        </p:nvGrpSpPr>
        <p:grpSpPr bwMode="auto">
          <a:xfrm>
            <a:off x="2159000" y="3048000"/>
            <a:ext cx="4179888" cy="485775"/>
            <a:chOff x="2159685" y="3629007"/>
            <a:chExt cx="4179213" cy="485775"/>
          </a:xfrm>
        </p:grpSpPr>
        <p:graphicFrame>
          <p:nvGraphicFramePr>
            <p:cNvPr id="22539" name="Object 4"/>
            <p:cNvGraphicFramePr>
              <a:graphicFrameLocks noChangeAspect="1"/>
            </p:cNvGraphicFramePr>
            <p:nvPr/>
          </p:nvGraphicFramePr>
          <p:xfrm>
            <a:off x="4191010" y="3629007"/>
            <a:ext cx="2147888" cy="485775"/>
          </p:xfrm>
          <a:graphic>
            <a:graphicData uri="http://schemas.openxmlformats.org/presentationml/2006/ole">
              <p:oleObj spid="_x0000_s22539" name="Equation" r:id="rId7" imgW="1054080" imgH="253800" progId="Equation.DSMT4">
                <p:embed/>
              </p:oleObj>
            </a:graphicData>
          </a:graphic>
        </p:graphicFrame>
        <p:sp>
          <p:nvSpPr>
            <p:cNvPr id="22555" name="Rectangle 9"/>
            <p:cNvSpPr>
              <a:spLocks noChangeArrowheads="1"/>
            </p:cNvSpPr>
            <p:nvPr/>
          </p:nvSpPr>
          <p:spPr bwMode="auto">
            <a:xfrm>
              <a:off x="2159685" y="3657594"/>
              <a:ext cx="2031325" cy="369332"/>
            </a:xfrm>
            <a:prstGeom prst="rect">
              <a:avLst/>
            </a:prstGeom>
            <a:noFill/>
            <a:ln w="9525">
              <a:noFill/>
              <a:miter lim="800000"/>
              <a:headEnd/>
              <a:tailEnd/>
            </a:ln>
          </p:spPr>
          <p:txBody>
            <a:bodyPr wrap="none">
              <a:spAutoFit/>
            </a:bodyPr>
            <a:lstStyle/>
            <a:p>
              <a:r>
                <a:rPr lang="zh-CN" altLang="en-US">
                  <a:solidFill>
                    <a:srgbClr val="333300"/>
                  </a:solidFill>
                  <a:latin typeface="Times New Roman" pitchFamily="18" charset="0"/>
                  <a:ea typeface="楷体" pitchFamily="49" charset="-122"/>
                </a:rPr>
                <a:t>近似的运算递推式</a:t>
              </a:r>
            </a:p>
          </p:txBody>
        </p:sp>
      </p:grpSp>
      <p:grpSp>
        <p:nvGrpSpPr>
          <p:cNvPr id="4" name="组合 16"/>
          <p:cNvGrpSpPr>
            <a:grpSpLocks/>
          </p:cNvGrpSpPr>
          <p:nvPr/>
        </p:nvGrpSpPr>
        <p:grpSpPr bwMode="auto">
          <a:xfrm>
            <a:off x="533400" y="1676400"/>
            <a:ext cx="8229600" cy="685800"/>
            <a:chOff x="533400" y="1600248"/>
            <a:chExt cx="8229600" cy="685782"/>
          </a:xfrm>
        </p:grpSpPr>
        <p:sp>
          <p:nvSpPr>
            <p:cNvPr id="7" name="Text Box 2"/>
            <p:cNvSpPr txBox="1">
              <a:spLocks noChangeArrowheads="1"/>
            </p:cNvSpPr>
            <p:nvPr/>
          </p:nvSpPr>
          <p:spPr bwMode="auto">
            <a:xfrm>
              <a:off x="533400" y="1600248"/>
              <a:ext cx="8229600" cy="677108"/>
            </a:xfrm>
            <a:prstGeom prst="rect">
              <a:avLst/>
            </a:prstGeom>
            <a:noFill/>
            <a:ln w="9525">
              <a:noFill/>
              <a:miter lim="800000"/>
              <a:headEnd/>
              <a:tailEnd/>
            </a:ln>
          </p:spPr>
          <p:txBody>
            <a:bodyPr>
              <a:spAutoFit/>
            </a:bodyPr>
            <a:lstStyle/>
            <a:p>
              <a:pPr algn="just"/>
              <a:r>
                <a:rPr lang="zh-CN" altLang="en-US" sz="2000" b="1">
                  <a:solidFill>
                    <a:srgbClr val="333300"/>
                  </a:solidFill>
                  <a:latin typeface="Times New Roman" pitchFamily="18" charset="0"/>
                  <a:ea typeface="楷体" pitchFamily="49" charset="-122"/>
                </a:rPr>
                <a:t>初始误差的传播：</a:t>
              </a:r>
              <a:endParaRPr lang="en-US" altLang="zh-CN" sz="2000" b="1">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按公式</a:t>
              </a:r>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0</a:t>
              </a:r>
              <a:r>
                <a:rPr lang="zh-CN" altLang="en-US">
                  <a:solidFill>
                    <a:srgbClr val="333300"/>
                  </a:solidFill>
                  <a:latin typeface="Times New Roman" pitchFamily="18" charset="0"/>
                  <a:ea typeface="楷体" pitchFamily="49" charset="-122"/>
                </a:rPr>
                <a:t>的误差传播到</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的误差传播给</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2</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，记</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i</a:t>
              </a:r>
              <a:r>
                <a:rPr lang="zh-CN" altLang="en-US">
                  <a:solidFill>
                    <a:srgbClr val="333300"/>
                  </a:solidFill>
                  <a:latin typeface="Times New Roman" pitchFamily="18" charset="0"/>
                  <a:ea typeface="楷体" pitchFamily="49" charset="-122"/>
                </a:rPr>
                <a:t>的计算近似值为</a:t>
              </a:r>
            </a:p>
          </p:txBody>
        </p:sp>
        <p:graphicFrame>
          <p:nvGraphicFramePr>
            <p:cNvPr id="22538" name="Object 10"/>
            <p:cNvGraphicFramePr>
              <a:graphicFrameLocks noChangeAspect="1"/>
            </p:cNvGraphicFramePr>
            <p:nvPr/>
          </p:nvGraphicFramePr>
          <p:xfrm>
            <a:off x="8077108" y="1828842"/>
            <a:ext cx="251202" cy="457188"/>
          </p:xfrm>
          <a:graphic>
            <a:graphicData uri="http://schemas.openxmlformats.org/presentationml/2006/ole">
              <p:oleObj spid="_x0000_s22538" name="Equation" r:id="rId8" imgW="139680" imgH="253800" progId="">
                <p:embed/>
              </p:oleObj>
            </a:graphicData>
          </a:graphic>
        </p:graphicFrame>
      </p:grpSp>
      <p:sp>
        <p:nvSpPr>
          <p:cNvPr id="16" name="灯片编号占位符 15"/>
          <p:cNvSpPr>
            <a:spLocks noGrp="1"/>
          </p:cNvSpPr>
          <p:nvPr>
            <p:ph type="sldNum" sz="quarter" idx="12"/>
          </p:nvPr>
        </p:nvSpPr>
        <p:spPr/>
        <p:txBody>
          <a:bodyPr/>
          <a:lstStyle/>
          <a:p>
            <a:pPr>
              <a:defRPr/>
            </a:pPr>
            <a:fld id="{EFC27E8F-3744-4B0F-8431-A5F1EE07CC96}" type="slidenum">
              <a:rPr lang="zh-CN" altLang="zh-CN"/>
              <a:pPr>
                <a:defRPr/>
              </a:pPr>
              <a:t>66</a:t>
            </a:fld>
            <a:endParaRPr lang="zh-CN" altLang="zh-CN" dirty="0"/>
          </a:p>
        </p:txBody>
      </p:sp>
      <p:grpSp>
        <p:nvGrpSpPr>
          <p:cNvPr id="5" name="组合 26"/>
          <p:cNvGrpSpPr>
            <a:grpSpLocks/>
          </p:cNvGrpSpPr>
          <p:nvPr/>
        </p:nvGrpSpPr>
        <p:grpSpPr bwMode="auto">
          <a:xfrm>
            <a:off x="468313" y="4222750"/>
            <a:ext cx="4179887" cy="425450"/>
            <a:chOff x="468313" y="4114782"/>
            <a:chExt cx="4179885" cy="424732"/>
          </a:xfrm>
        </p:grpSpPr>
        <p:sp>
          <p:nvSpPr>
            <p:cNvPr id="8" name="Rectangle 2"/>
            <p:cNvSpPr>
              <a:spLocks noChangeArrowheads="1"/>
            </p:cNvSpPr>
            <p:nvPr/>
          </p:nvSpPr>
          <p:spPr bwMode="auto">
            <a:xfrm>
              <a:off x="468313" y="4114782"/>
              <a:ext cx="4179885" cy="424732"/>
            </a:xfrm>
            <a:prstGeom prst="rect">
              <a:avLst/>
            </a:prstGeom>
            <a:noFill/>
            <a:ln w="9525">
              <a:noFill/>
              <a:miter lim="800000"/>
              <a:headEnd/>
              <a:tailEnd/>
            </a:ln>
          </p:spPr>
          <p:txBody>
            <a:bodyPr>
              <a:spAutoFit/>
            </a:bodyPr>
            <a:lstStyle/>
            <a:p>
              <a:pPr algn="just">
                <a:lnSpc>
                  <a:spcPct val="120000"/>
                </a:lnSpc>
              </a:pPr>
              <a:r>
                <a:rPr lang="zh-CN" altLang="en-US">
                  <a:solidFill>
                    <a:srgbClr val="333300"/>
                  </a:solidFill>
                  <a:latin typeface="Times New Roman" pitchFamily="18" charset="0"/>
                  <a:ea typeface="楷体" pitchFamily="49" charset="-122"/>
                </a:rPr>
                <a:t>假设     与</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0</a:t>
              </a:r>
              <a:r>
                <a:rPr lang="zh-CN" altLang="en-US">
                  <a:solidFill>
                    <a:srgbClr val="333300"/>
                  </a:solidFill>
                  <a:latin typeface="Times New Roman" pitchFamily="18" charset="0"/>
                  <a:ea typeface="楷体" pitchFamily="49" charset="-122"/>
                </a:rPr>
                <a:t>之间的误差为</a:t>
              </a:r>
              <a:r>
                <a:rPr lang="el-GR" altLang="zh-CN">
                  <a:solidFill>
                    <a:srgbClr val="333300"/>
                  </a:solidFill>
                  <a:latin typeface="Times New Roman" pitchFamily="18" charset="0"/>
                  <a:ea typeface="楷体" pitchFamily="49" charset="-122"/>
                </a:rPr>
                <a:t>ε</a:t>
              </a:r>
              <a:r>
                <a:rPr lang="zh-CN" altLang="en-US">
                  <a:solidFill>
                    <a:srgbClr val="333300"/>
                  </a:solidFill>
                  <a:latin typeface="Times New Roman" pitchFamily="18" charset="0"/>
                  <a:ea typeface="楷体" pitchFamily="49" charset="-122"/>
                </a:rPr>
                <a:t>，绝对误差：</a:t>
              </a:r>
            </a:p>
          </p:txBody>
        </p:sp>
        <p:graphicFrame>
          <p:nvGraphicFramePr>
            <p:cNvPr id="22537" name="Object 9"/>
            <p:cNvGraphicFramePr>
              <a:graphicFrameLocks noChangeAspect="1"/>
            </p:cNvGraphicFramePr>
            <p:nvPr/>
          </p:nvGraphicFramePr>
          <p:xfrm>
            <a:off x="1066892" y="4114782"/>
            <a:ext cx="219075" cy="381000"/>
          </p:xfrm>
          <a:graphic>
            <a:graphicData uri="http://schemas.openxmlformats.org/presentationml/2006/ole">
              <p:oleObj spid="_x0000_s22537" name="Equation" r:id="rId9" imgW="152280" imgH="253800" progId="Equation.DSMT4">
                <p:embed/>
              </p:oleObj>
            </a:graphicData>
          </a:graphic>
        </p:graphicFrame>
      </p:grpSp>
      <p:sp>
        <p:nvSpPr>
          <p:cNvPr id="23" name="Text Box 6"/>
          <p:cNvSpPr txBox="1">
            <a:spLocks noChangeArrowheads="1"/>
          </p:cNvSpPr>
          <p:nvPr/>
        </p:nvSpPr>
        <p:spPr bwMode="auto">
          <a:xfrm>
            <a:off x="1828800" y="5562600"/>
            <a:ext cx="2427288" cy="3921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gn="just">
              <a:lnSpc>
                <a:spcPct val="120000"/>
              </a:lnSpc>
              <a:spcBef>
                <a:spcPct val="50000"/>
              </a:spcBef>
              <a:defRPr/>
            </a:pPr>
            <a:r>
              <a:rPr lang="en-US" altLang="zh-CN" b="1" dirty="0">
                <a:solidFill>
                  <a:srgbClr val="333300"/>
                </a:solidFill>
                <a:latin typeface="Times New Roman" pitchFamily="18" charset="0"/>
                <a:ea typeface="楷体" pitchFamily="49" charset="-122"/>
              </a:rPr>
              <a:t>I</a:t>
            </a:r>
            <a:r>
              <a:rPr lang="en-US" altLang="zh-CN" b="1" baseline="-25000" dirty="0">
                <a:solidFill>
                  <a:srgbClr val="333300"/>
                </a:solidFill>
                <a:latin typeface="Times New Roman" pitchFamily="18" charset="0"/>
                <a:ea typeface="楷体" pitchFamily="49" charset="-122"/>
              </a:rPr>
              <a:t>n</a:t>
            </a:r>
            <a:r>
              <a:rPr lang="en-US" altLang="zh-CN" b="1" dirty="0">
                <a:solidFill>
                  <a:srgbClr val="333300"/>
                </a:solidFill>
                <a:latin typeface="Times New Roman" pitchFamily="18" charset="0"/>
                <a:ea typeface="楷体" pitchFamily="49" charset="-122"/>
              </a:rPr>
              <a:t> </a:t>
            </a:r>
            <a:r>
              <a:rPr lang="zh-CN" altLang="en-US" b="1" dirty="0">
                <a:solidFill>
                  <a:srgbClr val="333300"/>
                </a:solidFill>
                <a:latin typeface="Times New Roman" pitchFamily="18" charset="0"/>
                <a:ea typeface="楷体" pitchFamily="49" charset="-122"/>
              </a:rPr>
              <a:t>的误差为</a:t>
            </a:r>
            <a:r>
              <a:rPr lang="en-US" altLang="zh-CN" b="1" dirty="0">
                <a:solidFill>
                  <a:srgbClr val="333300"/>
                </a:solidFill>
                <a:latin typeface="Times New Roman" pitchFamily="18" charset="0"/>
                <a:ea typeface="楷体" pitchFamily="49" charset="-122"/>
              </a:rPr>
              <a:t>(-1)</a:t>
            </a:r>
            <a:r>
              <a:rPr lang="en-US" altLang="zh-CN" b="1" baseline="30000" dirty="0">
                <a:solidFill>
                  <a:srgbClr val="333300"/>
                </a:solidFill>
                <a:latin typeface="Times New Roman" pitchFamily="18" charset="0"/>
                <a:ea typeface="楷体" pitchFamily="49" charset="-122"/>
              </a:rPr>
              <a:t>n</a:t>
            </a:r>
            <a:r>
              <a:rPr lang="en-US" altLang="zh-CN" b="1" dirty="0">
                <a:solidFill>
                  <a:srgbClr val="333300"/>
                </a:solidFill>
                <a:latin typeface="Times New Roman" pitchFamily="18" charset="0"/>
                <a:ea typeface="楷体" pitchFamily="49" charset="-122"/>
              </a:rPr>
              <a:t>100</a:t>
            </a:r>
            <a:r>
              <a:rPr lang="en-US" altLang="zh-CN" b="1" baseline="30000" dirty="0">
                <a:solidFill>
                  <a:srgbClr val="333300"/>
                </a:solidFill>
                <a:latin typeface="Times New Roman" pitchFamily="18" charset="0"/>
                <a:ea typeface="楷体" pitchFamily="49" charset="-122"/>
              </a:rPr>
              <a:t>n</a:t>
            </a:r>
            <a:r>
              <a:rPr lang="en-US" altLang="zh-CN" b="1" dirty="0">
                <a:solidFill>
                  <a:srgbClr val="333300"/>
                </a:solidFill>
                <a:latin typeface="Times New Roman" pitchFamily="18" charset="0"/>
                <a:ea typeface="楷体" pitchFamily="49" charset="-122"/>
                <a:sym typeface="Symbol"/>
              </a:rPr>
              <a:t></a:t>
            </a:r>
            <a:endParaRPr lang="zh-CN" altLang="en-US" b="1" dirty="0">
              <a:solidFill>
                <a:srgbClr val="333300"/>
              </a:solidFill>
              <a:latin typeface="Times New Roman" pitchFamily="18" charset="0"/>
              <a:ea typeface="楷体" pitchFamily="49" charset="-122"/>
            </a:endParaRPr>
          </a:p>
        </p:txBody>
      </p:sp>
      <p:graphicFrame>
        <p:nvGraphicFramePr>
          <p:cNvPr id="22549" name="Object 21"/>
          <p:cNvGraphicFramePr>
            <a:graphicFrameLocks noChangeAspect="1"/>
          </p:cNvGraphicFramePr>
          <p:nvPr/>
        </p:nvGraphicFramePr>
        <p:xfrm>
          <a:off x="4648200" y="4191000"/>
          <a:ext cx="838200" cy="493713"/>
        </p:xfrm>
        <a:graphic>
          <a:graphicData uri="http://schemas.openxmlformats.org/presentationml/2006/ole">
            <p:oleObj spid="_x0000_s22531" name="Equation" r:id="rId10" imgW="431640" imgH="253800" progId="Equation.DSMT4">
              <p:embed/>
            </p:oleObj>
          </a:graphicData>
        </a:graphic>
      </p:graphicFrame>
      <p:graphicFrame>
        <p:nvGraphicFramePr>
          <p:cNvPr id="22550" name="Object 22"/>
          <p:cNvGraphicFramePr>
            <a:graphicFrameLocks noChangeAspect="1"/>
          </p:cNvGraphicFramePr>
          <p:nvPr/>
        </p:nvGraphicFramePr>
        <p:xfrm>
          <a:off x="5486400" y="4191000"/>
          <a:ext cx="2209800" cy="474663"/>
        </p:xfrm>
        <a:graphic>
          <a:graphicData uri="http://schemas.openxmlformats.org/presentationml/2006/ole">
            <p:oleObj spid="_x0000_s22532" name="Equation" r:id="rId11" imgW="1180800" imgH="253800" progId="Equation.DSMT4">
              <p:embed/>
            </p:oleObj>
          </a:graphicData>
        </a:graphic>
      </p:graphicFrame>
      <p:graphicFrame>
        <p:nvGraphicFramePr>
          <p:cNvPr id="22551" name="Object 23"/>
          <p:cNvGraphicFramePr>
            <a:graphicFrameLocks noChangeAspect="1"/>
          </p:cNvGraphicFramePr>
          <p:nvPr/>
        </p:nvGraphicFramePr>
        <p:xfrm>
          <a:off x="5486400" y="4702175"/>
          <a:ext cx="2590800" cy="479425"/>
        </p:xfrm>
        <a:graphic>
          <a:graphicData uri="http://schemas.openxmlformats.org/presentationml/2006/ole">
            <p:oleObj spid="_x0000_s22533" name="Equation" r:id="rId12" imgW="1371600" imgH="253800" progId="Equation.DSMT4">
              <p:embed/>
            </p:oleObj>
          </a:graphicData>
        </a:graphic>
      </p:graphicFrame>
      <p:graphicFrame>
        <p:nvGraphicFramePr>
          <p:cNvPr id="22552" name="Object 24"/>
          <p:cNvGraphicFramePr>
            <a:graphicFrameLocks noChangeAspect="1"/>
          </p:cNvGraphicFramePr>
          <p:nvPr/>
        </p:nvGraphicFramePr>
        <p:xfrm>
          <a:off x="5486400" y="5305425"/>
          <a:ext cx="601663" cy="180975"/>
        </p:xfrm>
        <a:graphic>
          <a:graphicData uri="http://schemas.openxmlformats.org/presentationml/2006/ole">
            <p:oleObj spid="_x0000_s22534" name="Equation" r:id="rId13" imgW="304560" imgH="114120" progId="Equation.DSMT4">
              <p:embed/>
            </p:oleObj>
          </a:graphicData>
        </a:graphic>
      </p:graphicFrame>
      <p:graphicFrame>
        <p:nvGraphicFramePr>
          <p:cNvPr id="22553" name="Object 25"/>
          <p:cNvGraphicFramePr>
            <a:graphicFrameLocks noChangeAspect="1"/>
          </p:cNvGraphicFramePr>
          <p:nvPr/>
        </p:nvGraphicFramePr>
        <p:xfrm>
          <a:off x="5486400" y="5562600"/>
          <a:ext cx="2308225" cy="457200"/>
        </p:xfrm>
        <a:graphic>
          <a:graphicData uri="http://schemas.openxmlformats.org/presentationml/2006/ole">
            <p:oleObj spid="_x0000_s22535" name="Equation" r:id="rId14" imgW="1282680" imgH="253800" progId="Equation.DSMT4">
              <p:embed/>
            </p:oleObj>
          </a:graphicData>
        </a:graphic>
      </p:graphicFrame>
      <p:graphicFrame>
        <p:nvGraphicFramePr>
          <p:cNvPr id="22554" name="Object 26"/>
          <p:cNvGraphicFramePr>
            <a:graphicFrameLocks noChangeAspect="1"/>
          </p:cNvGraphicFramePr>
          <p:nvPr/>
        </p:nvGraphicFramePr>
        <p:xfrm>
          <a:off x="5486400" y="6076950"/>
          <a:ext cx="1524000" cy="390525"/>
        </p:xfrm>
        <a:graphic>
          <a:graphicData uri="http://schemas.openxmlformats.org/presentationml/2006/ole">
            <p:oleObj spid="_x0000_s22536" name="Equation" r:id="rId15" imgW="8888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animEffect transition="in" filter="wipe(left)">
                                      <p:cBhvr>
                                        <p:cTn id="27" dur="500"/>
                                        <p:tgtEl>
                                          <p:spTgt spid="225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49"/>
                                        </p:tgtEl>
                                        <p:attrNameLst>
                                          <p:attrName>style.visibility</p:attrName>
                                        </p:attrNameLst>
                                      </p:cBhvr>
                                      <p:to>
                                        <p:strVal val="visible"/>
                                      </p:to>
                                    </p:set>
                                    <p:animEffect transition="in" filter="wipe(left)">
                                      <p:cBhvr>
                                        <p:cTn id="37" dur="500"/>
                                        <p:tgtEl>
                                          <p:spTgt spid="225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50"/>
                                        </p:tgtEl>
                                        <p:attrNameLst>
                                          <p:attrName>style.visibility</p:attrName>
                                        </p:attrNameLst>
                                      </p:cBhvr>
                                      <p:to>
                                        <p:strVal val="visible"/>
                                      </p:to>
                                    </p:set>
                                    <p:animEffect transition="in" filter="wipe(left)">
                                      <p:cBhvr>
                                        <p:cTn id="42" dur="500"/>
                                        <p:tgtEl>
                                          <p:spTgt spid="225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51"/>
                                        </p:tgtEl>
                                        <p:attrNameLst>
                                          <p:attrName>style.visibility</p:attrName>
                                        </p:attrNameLst>
                                      </p:cBhvr>
                                      <p:to>
                                        <p:strVal val="visible"/>
                                      </p:to>
                                    </p:set>
                                    <p:animEffect transition="in" filter="wipe(left)">
                                      <p:cBhvr>
                                        <p:cTn id="47" dur="500"/>
                                        <p:tgtEl>
                                          <p:spTgt spid="225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52"/>
                                        </p:tgtEl>
                                        <p:attrNameLst>
                                          <p:attrName>style.visibility</p:attrName>
                                        </p:attrNameLst>
                                      </p:cBhvr>
                                      <p:to>
                                        <p:strVal val="visible"/>
                                      </p:to>
                                    </p:set>
                                    <p:animEffect transition="in" filter="wipe(left)">
                                      <p:cBhvr>
                                        <p:cTn id="52" dur="500"/>
                                        <p:tgtEl>
                                          <p:spTgt spid="225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53"/>
                                        </p:tgtEl>
                                        <p:attrNameLst>
                                          <p:attrName>style.visibility</p:attrName>
                                        </p:attrNameLst>
                                      </p:cBhvr>
                                      <p:to>
                                        <p:strVal val="visible"/>
                                      </p:to>
                                    </p:set>
                                    <p:animEffect transition="in" filter="wipe(left)">
                                      <p:cBhvr>
                                        <p:cTn id="57" dur="500"/>
                                        <p:tgtEl>
                                          <p:spTgt spid="225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54"/>
                                        </p:tgtEl>
                                        <p:attrNameLst>
                                          <p:attrName>style.visibility</p:attrName>
                                        </p:attrNameLst>
                                      </p:cBhvr>
                                      <p:to>
                                        <p:strVal val="visible"/>
                                      </p:to>
                                    </p:set>
                                    <p:animEffect transition="in" filter="wipe(left)">
                                      <p:cBhvr>
                                        <p:cTn id="62" dur="500"/>
                                        <p:tgtEl>
                                          <p:spTgt spid="225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pPr>
              <a:defRPr/>
            </a:pPr>
            <a:fld id="{F08938F1-3E6A-4CD9-A3BA-CD6F5550D092}" type="slidenum">
              <a:rPr lang="zh-CN" altLang="zh-CN"/>
              <a:pPr>
                <a:defRPr/>
              </a:pPr>
              <a:t>67</a:t>
            </a:fld>
            <a:endParaRPr lang="zh-CN" altLang="zh-CN" dirty="0"/>
          </a:p>
        </p:txBody>
      </p:sp>
      <p:sp>
        <p:nvSpPr>
          <p:cNvPr id="235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3565"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3566"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sp>
        <p:nvSpPr>
          <p:cNvPr id="23567"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grpSp>
        <p:nvGrpSpPr>
          <p:cNvPr id="2" name="组合 21"/>
          <p:cNvGrpSpPr>
            <a:grpSpLocks/>
          </p:cNvGrpSpPr>
          <p:nvPr/>
        </p:nvGrpSpPr>
        <p:grpSpPr bwMode="auto">
          <a:xfrm>
            <a:off x="1670050" y="2101850"/>
            <a:ext cx="4654550" cy="641350"/>
            <a:chOff x="1504950" y="4038600"/>
            <a:chExt cx="4654550" cy="641350"/>
          </a:xfrm>
        </p:grpSpPr>
        <p:sp>
          <p:nvSpPr>
            <p:cNvPr id="23576" name="Rectangle 3"/>
            <p:cNvSpPr>
              <a:spLocks noChangeArrowheads="1"/>
            </p:cNvSpPr>
            <p:nvPr/>
          </p:nvSpPr>
          <p:spPr bwMode="auto">
            <a:xfrm>
              <a:off x="1504950" y="4191000"/>
              <a:ext cx="2305050" cy="369888"/>
            </a:xfrm>
            <a:prstGeom prst="rect">
              <a:avLst/>
            </a:prstGeom>
            <a:noFill/>
            <a:ln w="9525">
              <a:noFill/>
              <a:miter lim="800000"/>
              <a:headEnd/>
              <a:tailEnd/>
            </a:ln>
          </p:spPr>
          <p:txBody>
            <a:bodyPr anchor="ctr">
              <a:spAutoFit/>
            </a:bodyPr>
            <a:lstStyle/>
            <a:p>
              <a:r>
                <a:rPr lang="zh-CN" altLang="en-US">
                  <a:solidFill>
                    <a:srgbClr val="333300"/>
                  </a:solidFill>
                  <a:latin typeface="Times New Roman" pitchFamily="18" charset="0"/>
                  <a:ea typeface="楷体" pitchFamily="49" charset="-122"/>
                </a:rPr>
                <a:t>准确的理论递推式：</a:t>
              </a:r>
            </a:p>
          </p:txBody>
        </p:sp>
        <p:graphicFrame>
          <p:nvGraphicFramePr>
            <p:cNvPr id="5" name="Object 4"/>
            <p:cNvGraphicFramePr>
              <a:graphicFrameLocks noChangeAspect="1"/>
            </p:cNvGraphicFramePr>
            <p:nvPr/>
          </p:nvGraphicFramePr>
          <p:xfrm>
            <a:off x="3886200" y="4038600"/>
            <a:ext cx="2273300" cy="641350"/>
          </p:xfrm>
          <a:graphic>
            <a:graphicData uri="http://schemas.openxmlformats.org/presentationml/2006/ole">
              <p:oleObj spid="_x0000_s23562" name="Equation" r:id="rId5" imgW="1396800" imgH="406080" progId="Equation.DSMT4">
                <p:embed/>
              </p:oleObj>
            </a:graphicData>
          </a:graphic>
        </p:graphicFrame>
      </p:grpSp>
      <p:sp>
        <p:nvSpPr>
          <p:cNvPr id="23569" name="Rectangle 5"/>
          <p:cNvSpPr>
            <a:spLocks noChangeArrowheads="1"/>
          </p:cNvSpPr>
          <p:nvPr/>
        </p:nvSpPr>
        <p:spPr bwMode="auto">
          <a:xfrm>
            <a:off x="4273550" y="5018088"/>
            <a:ext cx="222250" cy="260350"/>
          </a:xfrm>
          <a:prstGeom prst="rect">
            <a:avLst/>
          </a:prstGeom>
          <a:noFill/>
          <a:ln w="9525">
            <a:noFill/>
            <a:miter lim="800000"/>
            <a:headEnd/>
            <a:tailEnd/>
          </a:ln>
        </p:spPr>
        <p:txBody>
          <a:bodyPr wrap="none" anchor="ctr">
            <a:spAutoFit/>
          </a:bodyPr>
          <a:lstStyle/>
          <a:p>
            <a:r>
              <a:rPr lang="en-US" altLang="zh-CN" sz="1100"/>
              <a:t> </a:t>
            </a:r>
            <a:endParaRPr lang="en-US" altLang="zh-CN"/>
          </a:p>
        </p:txBody>
      </p:sp>
      <p:grpSp>
        <p:nvGrpSpPr>
          <p:cNvPr id="3" name="组合 22"/>
          <p:cNvGrpSpPr>
            <a:grpSpLocks/>
          </p:cNvGrpSpPr>
          <p:nvPr/>
        </p:nvGrpSpPr>
        <p:grpSpPr bwMode="auto">
          <a:xfrm>
            <a:off x="1524000" y="2936875"/>
            <a:ext cx="4953000" cy="644525"/>
            <a:chOff x="1524000" y="4648200"/>
            <a:chExt cx="4953000" cy="644525"/>
          </a:xfrm>
        </p:grpSpPr>
        <p:sp>
          <p:nvSpPr>
            <p:cNvPr id="23575" name="Text Box 6"/>
            <p:cNvSpPr txBox="1">
              <a:spLocks noChangeArrowheads="1"/>
            </p:cNvSpPr>
            <p:nvPr/>
          </p:nvSpPr>
          <p:spPr bwMode="auto">
            <a:xfrm>
              <a:off x="1524000" y="4800600"/>
              <a:ext cx="2209800" cy="369332"/>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rPr>
                <a:t>近似的运算递推式：</a:t>
              </a:r>
            </a:p>
          </p:txBody>
        </p:sp>
        <p:graphicFrame>
          <p:nvGraphicFramePr>
            <p:cNvPr id="6" name="Object 7"/>
            <p:cNvGraphicFramePr>
              <a:graphicFrameLocks noChangeAspect="1"/>
            </p:cNvGraphicFramePr>
            <p:nvPr/>
          </p:nvGraphicFramePr>
          <p:xfrm>
            <a:off x="3810000" y="4648200"/>
            <a:ext cx="2667000" cy="644525"/>
          </p:xfrm>
          <a:graphic>
            <a:graphicData uri="http://schemas.openxmlformats.org/presentationml/2006/ole">
              <p:oleObj spid="_x0000_s23561" name="Equation" r:id="rId6" imgW="1396800" imgH="406080" progId="Equation.DSMT4">
                <p:embed/>
              </p:oleObj>
            </a:graphicData>
          </a:graphic>
        </p:graphicFrame>
      </p:grpSp>
      <p:sp>
        <p:nvSpPr>
          <p:cNvPr id="23571" name="Text Box 8"/>
          <p:cNvSpPr txBox="1">
            <a:spLocks noChangeArrowheads="1"/>
          </p:cNvSpPr>
          <p:nvPr/>
        </p:nvSpPr>
        <p:spPr bwMode="auto">
          <a:xfrm>
            <a:off x="3306763" y="3722688"/>
            <a:ext cx="1600200" cy="369887"/>
          </a:xfrm>
          <a:prstGeom prst="rect">
            <a:avLst/>
          </a:prstGeom>
          <a:noFill/>
          <a:ln w="9525">
            <a:noFill/>
            <a:miter lim="800000"/>
            <a:headEnd/>
            <a:tailEnd/>
          </a:ln>
        </p:spPr>
        <p:txBody>
          <a:bodyPr>
            <a:spAutoFit/>
          </a:bodyPr>
          <a:lstStyle/>
          <a:p>
            <a:pPr algn="just">
              <a:spcBef>
                <a:spcPct val="50000"/>
              </a:spcBef>
            </a:pPr>
            <a:r>
              <a:rPr lang="zh-CN" altLang="en-US">
                <a:solidFill>
                  <a:srgbClr val="333300"/>
                </a:solidFill>
                <a:latin typeface="Times New Roman" pitchFamily="18" charset="0"/>
                <a:ea typeface="楷体" pitchFamily="49" charset="-122"/>
              </a:rPr>
              <a:t>绝对误差：</a:t>
            </a:r>
          </a:p>
        </p:txBody>
      </p:sp>
      <p:graphicFrame>
        <p:nvGraphicFramePr>
          <p:cNvPr id="23574" name="Object 22"/>
          <p:cNvGraphicFramePr>
            <a:graphicFrameLocks noChangeAspect="1"/>
          </p:cNvGraphicFramePr>
          <p:nvPr/>
        </p:nvGraphicFramePr>
        <p:xfrm>
          <a:off x="4583113" y="3695700"/>
          <a:ext cx="742950" cy="450850"/>
        </p:xfrm>
        <a:graphic>
          <a:graphicData uri="http://schemas.openxmlformats.org/presentationml/2006/ole">
            <p:oleObj spid="_x0000_s23554" name="Equation" r:id="rId7" imgW="419040" imgH="253800" progId="Equation.DSMT4">
              <p:embed/>
            </p:oleObj>
          </a:graphicData>
        </a:graphic>
      </p:graphicFrame>
      <p:grpSp>
        <p:nvGrpSpPr>
          <p:cNvPr id="4" name="组合 35"/>
          <p:cNvGrpSpPr>
            <a:grpSpLocks/>
          </p:cNvGrpSpPr>
          <p:nvPr/>
        </p:nvGrpSpPr>
        <p:grpSpPr bwMode="auto">
          <a:xfrm>
            <a:off x="381000" y="1622425"/>
            <a:ext cx="6858000" cy="434975"/>
            <a:chOff x="381000" y="1622461"/>
            <a:chExt cx="6857930" cy="434985"/>
          </a:xfrm>
        </p:grpSpPr>
        <p:sp>
          <p:nvSpPr>
            <p:cNvPr id="7" name="Rectangle 2"/>
            <p:cNvSpPr txBox="1">
              <a:spLocks noChangeArrowheads="1"/>
            </p:cNvSpPr>
            <p:nvPr/>
          </p:nvSpPr>
          <p:spPr bwMode="auto">
            <a:xfrm>
              <a:off x="381000" y="1676446"/>
              <a:ext cx="6857930" cy="3810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None/>
              </a:pPr>
              <a:r>
                <a:rPr lang="zh-CN" altLang="en-US">
                  <a:solidFill>
                    <a:srgbClr val="333300"/>
                  </a:solidFill>
                  <a:latin typeface="Times New Roman" pitchFamily="18" charset="0"/>
                  <a:ea typeface="楷体" pitchFamily="49" charset="-122"/>
                </a:rPr>
                <a:t>对公式</a:t>
              </a:r>
              <a:r>
                <a:rPr lang="en-US" altLang="zh-CN">
                  <a:solidFill>
                    <a:srgbClr val="333300"/>
                  </a:solidFill>
                  <a:latin typeface="Times New Roman" pitchFamily="18" charset="0"/>
                  <a:ea typeface="楷体" pitchFamily="49" charset="-122"/>
                </a:rPr>
                <a:t>(2) </a:t>
              </a:r>
              <a:r>
                <a:rPr lang="zh-CN" altLang="en-US">
                  <a:solidFill>
                    <a:srgbClr val="333300"/>
                  </a:solidFill>
                  <a:latin typeface="Times New Roman" pitchFamily="18" charset="0"/>
                  <a:ea typeface="楷体" pitchFamily="49" charset="-122"/>
                </a:rPr>
                <a:t>进行同样的分析有，假设     与</a:t>
              </a:r>
              <a:r>
                <a:rPr lang="en-US" altLang="zh-CN">
                  <a:solidFill>
                    <a:srgbClr val="333300"/>
                  </a:solidFill>
                  <a:latin typeface="Times New Roman" pitchFamily="18" charset="0"/>
                  <a:ea typeface="楷体" pitchFamily="49" charset="-122"/>
                </a:rPr>
                <a:t>I</a:t>
              </a:r>
              <a:r>
                <a:rPr lang="en-US" altLang="zh-CN" baseline="-25000">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之间的误差为</a:t>
              </a:r>
              <a:r>
                <a:rPr lang="el-GR" altLang="zh-CN">
                  <a:solidFill>
                    <a:srgbClr val="333300"/>
                  </a:solidFill>
                  <a:latin typeface="Times New Roman" pitchFamily="18" charset="0"/>
                  <a:ea typeface="楷体" pitchFamily="49" charset="-122"/>
                </a:rPr>
                <a:t>ε</a:t>
              </a:r>
              <a:r>
                <a:rPr lang="zh-CN" altLang="en-US">
                  <a:solidFill>
                    <a:srgbClr val="333300"/>
                  </a:solidFill>
                  <a:latin typeface="Times New Roman" pitchFamily="18" charset="0"/>
                  <a:ea typeface="楷体" pitchFamily="49" charset="-122"/>
                </a:rPr>
                <a:t>，</a:t>
              </a:r>
              <a:endParaRPr lang="en-US" altLang="zh-CN">
                <a:solidFill>
                  <a:srgbClr val="333300"/>
                </a:solidFill>
                <a:latin typeface="Times New Roman" pitchFamily="18" charset="0"/>
                <a:ea typeface="楷体" pitchFamily="49" charset="-122"/>
              </a:endParaRPr>
            </a:p>
          </p:txBody>
        </p:sp>
        <p:graphicFrame>
          <p:nvGraphicFramePr>
            <p:cNvPr id="23560" name="Object 10"/>
            <p:cNvGraphicFramePr>
              <a:graphicFrameLocks noChangeAspect="1"/>
            </p:cNvGraphicFramePr>
            <p:nvPr/>
          </p:nvGraphicFramePr>
          <p:xfrm>
            <a:off x="4046543" y="1622461"/>
            <a:ext cx="296863" cy="434975"/>
          </p:xfrm>
          <a:graphic>
            <a:graphicData uri="http://schemas.openxmlformats.org/presentationml/2006/ole">
              <p:oleObj spid="_x0000_s23560" name="Equation" r:id="rId8" imgW="164880" imgH="241200" progId="Equation.DSMT4">
                <p:embed/>
              </p:oleObj>
            </a:graphicData>
          </a:graphic>
        </p:graphicFrame>
      </p:grpSp>
      <p:graphicFrame>
        <p:nvGraphicFramePr>
          <p:cNvPr id="23577" name="Object 25"/>
          <p:cNvGraphicFramePr>
            <a:graphicFrameLocks noChangeAspect="1"/>
          </p:cNvGraphicFramePr>
          <p:nvPr/>
        </p:nvGraphicFramePr>
        <p:xfrm>
          <a:off x="5332413" y="3581400"/>
          <a:ext cx="1601787" cy="641350"/>
        </p:xfrm>
        <a:graphic>
          <a:graphicData uri="http://schemas.openxmlformats.org/presentationml/2006/ole">
            <p:oleObj spid="_x0000_s23555" name="Equation" r:id="rId9" imgW="1015920" imgH="406080" progId="Equation.DSMT4">
              <p:embed/>
            </p:oleObj>
          </a:graphicData>
        </a:graphic>
      </p:graphicFrame>
      <p:graphicFrame>
        <p:nvGraphicFramePr>
          <p:cNvPr id="23579" name="Object 27"/>
          <p:cNvGraphicFramePr>
            <a:graphicFrameLocks noChangeAspect="1"/>
          </p:cNvGraphicFramePr>
          <p:nvPr/>
        </p:nvGraphicFramePr>
        <p:xfrm>
          <a:off x="5278438" y="4268788"/>
          <a:ext cx="1590675" cy="639762"/>
        </p:xfrm>
        <a:graphic>
          <a:graphicData uri="http://schemas.openxmlformats.org/presentationml/2006/ole">
            <p:oleObj spid="_x0000_s23556" name="Equation" r:id="rId10" imgW="1041120" imgH="419040" progId="Equation.DSMT4">
              <p:embed/>
            </p:oleObj>
          </a:graphicData>
        </a:graphic>
      </p:graphicFrame>
      <p:graphicFrame>
        <p:nvGraphicFramePr>
          <p:cNvPr id="23580" name="Object 28"/>
          <p:cNvGraphicFramePr>
            <a:graphicFrameLocks noChangeAspect="1"/>
          </p:cNvGraphicFramePr>
          <p:nvPr/>
        </p:nvGraphicFramePr>
        <p:xfrm>
          <a:off x="5268913" y="4946650"/>
          <a:ext cx="406400" cy="150813"/>
        </p:xfrm>
        <a:graphic>
          <a:graphicData uri="http://schemas.openxmlformats.org/presentationml/2006/ole">
            <p:oleObj spid="_x0000_s23557" name="Equation" r:id="rId11" imgW="304560" imgH="114120" progId="Equation.DSMT4">
              <p:embed/>
            </p:oleObj>
          </a:graphicData>
        </a:graphic>
      </p:graphicFrame>
      <p:graphicFrame>
        <p:nvGraphicFramePr>
          <p:cNvPr id="23561" name="Object 29"/>
          <p:cNvGraphicFramePr>
            <a:graphicFrameLocks noChangeAspect="1"/>
          </p:cNvGraphicFramePr>
          <p:nvPr/>
        </p:nvGraphicFramePr>
        <p:xfrm>
          <a:off x="5268913" y="5105400"/>
          <a:ext cx="1612900" cy="641350"/>
        </p:xfrm>
        <a:graphic>
          <a:graphicData uri="http://schemas.openxmlformats.org/presentationml/2006/ole">
            <p:oleObj spid="_x0000_s23558" name="Equation" r:id="rId12" imgW="1054080" imgH="419040" progId="Equation.DSMT4">
              <p:embed/>
            </p:oleObj>
          </a:graphicData>
        </a:graphic>
      </p:graphicFrame>
      <p:graphicFrame>
        <p:nvGraphicFramePr>
          <p:cNvPr id="23562" name="Object 30"/>
          <p:cNvGraphicFramePr>
            <a:graphicFrameLocks noChangeAspect="1"/>
          </p:cNvGraphicFramePr>
          <p:nvPr/>
        </p:nvGraphicFramePr>
        <p:xfrm>
          <a:off x="5246688" y="5767388"/>
          <a:ext cx="914400" cy="628650"/>
        </p:xfrm>
        <a:graphic>
          <a:graphicData uri="http://schemas.openxmlformats.org/presentationml/2006/ole">
            <p:oleObj spid="_x0000_s23559" name="Equation" r:id="rId13" imgW="609480" imgH="419040" progId="Equation.DSMT4">
              <p:embed/>
            </p:oleObj>
          </a:graphicData>
        </a:graphic>
      </p:graphicFrame>
      <p:sp>
        <p:nvSpPr>
          <p:cNvPr id="35" name="Text Box 6"/>
          <p:cNvSpPr txBox="1">
            <a:spLocks noChangeArrowheads="1"/>
          </p:cNvSpPr>
          <p:nvPr/>
        </p:nvSpPr>
        <p:spPr bwMode="auto">
          <a:xfrm>
            <a:off x="1306513" y="4800600"/>
            <a:ext cx="2732087" cy="42545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lgn="just">
              <a:lnSpc>
                <a:spcPct val="120000"/>
              </a:lnSpc>
              <a:spcBef>
                <a:spcPct val="50000"/>
              </a:spcBef>
              <a:defRPr/>
            </a:pPr>
            <a:r>
              <a:rPr lang="en-US" altLang="zh-CN" b="1" dirty="0">
                <a:solidFill>
                  <a:srgbClr val="333300"/>
                </a:solidFill>
                <a:latin typeface="Times New Roman" pitchFamily="18" charset="0"/>
                <a:ea typeface="楷体" pitchFamily="49" charset="-122"/>
              </a:rPr>
              <a:t>I</a:t>
            </a:r>
            <a:r>
              <a:rPr lang="en-US" altLang="zh-CN" b="1" baseline="-25000" dirty="0">
                <a:solidFill>
                  <a:srgbClr val="333300"/>
                </a:solidFill>
                <a:latin typeface="Times New Roman" pitchFamily="18" charset="0"/>
                <a:ea typeface="楷体" pitchFamily="49" charset="-122"/>
              </a:rPr>
              <a:t>0</a:t>
            </a:r>
            <a:r>
              <a:rPr lang="en-US" altLang="zh-CN" b="1" dirty="0">
                <a:solidFill>
                  <a:srgbClr val="333300"/>
                </a:solidFill>
                <a:latin typeface="Times New Roman" pitchFamily="18" charset="0"/>
                <a:ea typeface="楷体" pitchFamily="49" charset="-122"/>
              </a:rPr>
              <a:t> </a:t>
            </a:r>
            <a:r>
              <a:rPr lang="zh-CN" altLang="en-US" b="1" dirty="0">
                <a:solidFill>
                  <a:srgbClr val="333300"/>
                </a:solidFill>
                <a:latin typeface="Times New Roman" pitchFamily="18" charset="0"/>
                <a:ea typeface="楷体" pitchFamily="49" charset="-122"/>
              </a:rPr>
              <a:t>的误差为</a:t>
            </a:r>
            <a:r>
              <a:rPr lang="en-US" altLang="zh-CN" b="1" dirty="0">
                <a:solidFill>
                  <a:srgbClr val="333300"/>
                </a:solidFill>
                <a:latin typeface="Times New Roman" pitchFamily="18" charset="0"/>
                <a:ea typeface="楷体" pitchFamily="49" charset="-122"/>
              </a:rPr>
              <a:t>((-1)</a:t>
            </a:r>
            <a:r>
              <a:rPr lang="en-US" altLang="zh-CN" b="1" baseline="30000" dirty="0">
                <a:solidFill>
                  <a:srgbClr val="333300"/>
                </a:solidFill>
                <a:latin typeface="Times New Roman" pitchFamily="18" charset="0"/>
                <a:ea typeface="楷体" pitchFamily="49" charset="-122"/>
              </a:rPr>
              <a:t>n</a:t>
            </a:r>
            <a:r>
              <a:rPr lang="en-US" altLang="zh-CN" b="1" dirty="0">
                <a:solidFill>
                  <a:srgbClr val="333300"/>
                </a:solidFill>
                <a:latin typeface="Times New Roman" pitchFamily="18" charset="0"/>
                <a:ea typeface="楷体" pitchFamily="49" charset="-122"/>
              </a:rPr>
              <a:t>/100</a:t>
            </a:r>
            <a:r>
              <a:rPr lang="en-US" altLang="zh-CN" b="1" baseline="30000" dirty="0">
                <a:solidFill>
                  <a:srgbClr val="333300"/>
                </a:solidFill>
                <a:latin typeface="Times New Roman" pitchFamily="18" charset="0"/>
                <a:ea typeface="楷体" pitchFamily="49" charset="-122"/>
              </a:rPr>
              <a:t>n</a:t>
            </a:r>
            <a:r>
              <a:rPr lang="en-US" altLang="zh-CN" b="1" dirty="0">
                <a:solidFill>
                  <a:srgbClr val="333300"/>
                </a:solidFill>
                <a:latin typeface="Times New Roman" pitchFamily="18" charset="0"/>
                <a:ea typeface="楷体" pitchFamily="49" charset="-122"/>
                <a:sym typeface="Symbol"/>
              </a:rPr>
              <a:t>)</a:t>
            </a:r>
            <a:endParaRPr lang="zh-CN" altLang="en-US" b="1" dirty="0">
              <a:solidFill>
                <a:srgbClr val="333300"/>
              </a:solidFill>
              <a:latin typeface="Times New Roman" pitchFamily="18" charset="0"/>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71"/>
                                        </p:tgtEl>
                                        <p:attrNameLst>
                                          <p:attrName>style.visibility</p:attrName>
                                        </p:attrNameLst>
                                      </p:cBhvr>
                                      <p:to>
                                        <p:strVal val="visible"/>
                                      </p:to>
                                    </p:set>
                                    <p:animEffect transition="in" filter="wipe(left)">
                                      <p:cBhvr>
                                        <p:cTn id="22" dur="500"/>
                                        <p:tgtEl>
                                          <p:spTgt spid="235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74"/>
                                        </p:tgtEl>
                                        <p:attrNameLst>
                                          <p:attrName>style.visibility</p:attrName>
                                        </p:attrNameLst>
                                      </p:cBhvr>
                                      <p:to>
                                        <p:strVal val="visible"/>
                                      </p:to>
                                    </p:set>
                                    <p:animEffect transition="in" filter="wipe(left)">
                                      <p:cBhvr>
                                        <p:cTn id="27" dur="500"/>
                                        <p:tgtEl>
                                          <p:spTgt spid="235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77"/>
                                        </p:tgtEl>
                                        <p:attrNameLst>
                                          <p:attrName>style.visibility</p:attrName>
                                        </p:attrNameLst>
                                      </p:cBhvr>
                                      <p:to>
                                        <p:strVal val="visible"/>
                                      </p:to>
                                    </p:set>
                                    <p:animEffect transition="in" filter="wipe(left)">
                                      <p:cBhvr>
                                        <p:cTn id="32" dur="500"/>
                                        <p:tgtEl>
                                          <p:spTgt spid="235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79"/>
                                        </p:tgtEl>
                                        <p:attrNameLst>
                                          <p:attrName>style.visibility</p:attrName>
                                        </p:attrNameLst>
                                      </p:cBhvr>
                                      <p:to>
                                        <p:strVal val="visible"/>
                                      </p:to>
                                    </p:set>
                                    <p:animEffect transition="in" filter="wipe(left)">
                                      <p:cBhvr>
                                        <p:cTn id="37" dur="500"/>
                                        <p:tgtEl>
                                          <p:spTgt spid="235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80"/>
                                        </p:tgtEl>
                                        <p:attrNameLst>
                                          <p:attrName>style.visibility</p:attrName>
                                        </p:attrNameLst>
                                      </p:cBhvr>
                                      <p:to>
                                        <p:strVal val="visible"/>
                                      </p:to>
                                    </p:set>
                                    <p:animEffect transition="in" filter="wipe(left)">
                                      <p:cBhvr>
                                        <p:cTn id="42" dur="500"/>
                                        <p:tgtEl>
                                          <p:spTgt spid="235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561"/>
                                        </p:tgtEl>
                                        <p:attrNameLst>
                                          <p:attrName>style.visibility</p:attrName>
                                        </p:attrNameLst>
                                      </p:cBhvr>
                                      <p:to>
                                        <p:strVal val="visible"/>
                                      </p:to>
                                    </p:set>
                                    <p:animEffect transition="in" filter="wipe(left)">
                                      <p:cBhvr>
                                        <p:cTn id="47" dur="500"/>
                                        <p:tgtEl>
                                          <p:spTgt spid="235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562"/>
                                        </p:tgtEl>
                                        <p:attrNameLst>
                                          <p:attrName>style.visibility</p:attrName>
                                        </p:attrNameLst>
                                      </p:cBhvr>
                                      <p:to>
                                        <p:strVal val="visible"/>
                                      </p:to>
                                    </p:set>
                                    <p:animEffect transition="in" filter="wipe(left)">
                                      <p:cBhvr>
                                        <p:cTn id="52" dur="500"/>
                                        <p:tgtEl>
                                          <p:spTgt spid="2356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1" grpId="0"/>
      <p:bldP spid="35"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2" name="Text Box 2"/>
          <p:cNvSpPr txBox="1">
            <a:spLocks noChangeArrowheads="1"/>
          </p:cNvSpPr>
          <p:nvPr/>
        </p:nvSpPr>
        <p:spPr bwMode="auto">
          <a:xfrm>
            <a:off x="539750" y="1743075"/>
            <a:ext cx="7385050" cy="923925"/>
          </a:xfrm>
          <a:prstGeom prst="rect">
            <a:avLst/>
          </a:prstGeom>
          <a:noFill/>
          <a:ln w="9525">
            <a:noFill/>
            <a:miter lim="800000"/>
            <a:headEnd/>
            <a:tailEnd/>
          </a:ln>
        </p:spPr>
        <p:txBody>
          <a:bodyPr>
            <a:spAutoFit/>
          </a:bodyPr>
          <a:lstStyle/>
          <a:p>
            <a:r>
              <a:rPr lang="zh-CN" altLang="en-US" b="1">
                <a:solidFill>
                  <a:srgbClr val="333300"/>
                </a:solidFill>
                <a:latin typeface="楷体" pitchFamily="49" charset="-122"/>
                <a:ea typeface="楷体" pitchFamily="49" charset="-122"/>
              </a:rPr>
              <a:t>收敛性分析实例</a:t>
            </a:r>
            <a:endParaRPr lang="en-US" altLang="zh-CN" b="1">
              <a:solidFill>
                <a:srgbClr val="333300"/>
              </a:solidFill>
              <a:latin typeface="楷体" pitchFamily="49" charset="-122"/>
              <a:ea typeface="楷体" pitchFamily="49" charset="-122"/>
            </a:endParaRPr>
          </a:p>
          <a:p>
            <a:endParaRPr lang="zh-CN" altLang="en-US" b="1">
              <a:solidFill>
                <a:srgbClr val="333300"/>
              </a:solidFill>
              <a:latin typeface="楷体" pitchFamily="49" charset="-122"/>
              <a:ea typeface="楷体" pitchFamily="49" charset="-122"/>
            </a:endParaRPr>
          </a:p>
          <a:p>
            <a:r>
              <a:rPr lang="zh-CN" altLang="en-US">
                <a:solidFill>
                  <a:srgbClr val="333300"/>
                </a:solidFill>
                <a:latin typeface="Times New Roman" pitchFamily="18" charset="0"/>
                <a:ea typeface="楷体" pitchFamily="49" charset="-122"/>
              </a:rPr>
              <a:t>求方程</a:t>
            </a:r>
            <a:r>
              <a:rPr lang="en-US" altLang="zh-CN">
                <a:solidFill>
                  <a:srgbClr val="333300"/>
                </a:solidFill>
                <a:latin typeface="Times New Roman" pitchFamily="18" charset="0"/>
                <a:ea typeface="楷体" pitchFamily="49" charset="-122"/>
              </a:rPr>
              <a:t>9x</a:t>
            </a:r>
            <a:r>
              <a:rPr lang="en-US" altLang="zh-CN" baseline="30000">
                <a:solidFill>
                  <a:srgbClr val="333300"/>
                </a:solidFill>
                <a:latin typeface="Times New Roman" pitchFamily="18" charset="0"/>
                <a:ea typeface="楷体" pitchFamily="49" charset="-122"/>
              </a:rPr>
              <a:t>2</a:t>
            </a:r>
            <a:r>
              <a:rPr lang="en-US" altLang="zh-CN">
                <a:solidFill>
                  <a:srgbClr val="333300"/>
                </a:solidFill>
                <a:latin typeface="Times New Roman" pitchFamily="18" charset="0"/>
                <a:ea typeface="楷体" pitchFamily="49" charset="-122"/>
              </a:rPr>
              <a:t>  =sinx+1 </a:t>
            </a:r>
            <a:r>
              <a:rPr lang="zh-CN" altLang="en-US">
                <a:solidFill>
                  <a:srgbClr val="333300"/>
                </a:solidFill>
                <a:latin typeface="Times New Roman" pitchFamily="18" charset="0"/>
                <a:ea typeface="楷体" pitchFamily="49" charset="-122"/>
              </a:rPr>
              <a:t>在</a:t>
            </a:r>
            <a:r>
              <a:rPr lang="en-US" altLang="zh-CN">
                <a:solidFill>
                  <a:srgbClr val="333300"/>
                </a:solidFill>
                <a:latin typeface="Times New Roman" pitchFamily="18" charset="0"/>
                <a:ea typeface="楷体" pitchFamily="49" charset="-122"/>
              </a:rPr>
              <a:t>x=0.4</a:t>
            </a:r>
            <a:r>
              <a:rPr lang="zh-CN" altLang="en-US">
                <a:solidFill>
                  <a:srgbClr val="333300"/>
                </a:solidFill>
                <a:latin typeface="Times New Roman" pitchFamily="18" charset="0"/>
                <a:ea typeface="楷体" pitchFamily="49" charset="-122"/>
              </a:rPr>
              <a:t>附近的根。这个方程可用下面叠代公式求根：</a:t>
            </a:r>
          </a:p>
        </p:txBody>
      </p:sp>
      <p:grpSp>
        <p:nvGrpSpPr>
          <p:cNvPr id="2" name="组合 17"/>
          <p:cNvGrpSpPr>
            <a:grpSpLocks/>
          </p:cNvGrpSpPr>
          <p:nvPr/>
        </p:nvGrpSpPr>
        <p:grpSpPr bwMode="auto">
          <a:xfrm>
            <a:off x="2057400" y="2919413"/>
            <a:ext cx="5467350" cy="1271587"/>
            <a:chOff x="2057400" y="2919392"/>
            <a:chExt cx="5467350" cy="1271588"/>
          </a:xfrm>
        </p:grpSpPr>
        <p:grpSp>
          <p:nvGrpSpPr>
            <p:cNvPr id="24588" name="Group 5"/>
            <p:cNvGrpSpPr>
              <a:grpSpLocks/>
            </p:cNvGrpSpPr>
            <p:nvPr/>
          </p:nvGrpSpPr>
          <p:grpSpPr bwMode="auto">
            <a:xfrm>
              <a:off x="2057400" y="2919392"/>
              <a:ext cx="4800600" cy="846138"/>
              <a:chOff x="1738" y="1963"/>
              <a:chExt cx="3481" cy="582"/>
            </a:xfrm>
          </p:grpSpPr>
          <p:graphicFrame>
            <p:nvGraphicFramePr>
              <p:cNvPr id="24579" name="Object 6"/>
              <p:cNvGraphicFramePr>
                <a:graphicFrameLocks noChangeAspect="1"/>
              </p:cNvGraphicFramePr>
              <p:nvPr/>
            </p:nvGraphicFramePr>
            <p:xfrm>
              <a:off x="1738" y="1963"/>
              <a:ext cx="1513" cy="569"/>
            </p:xfrm>
            <a:graphic>
              <a:graphicData uri="http://schemas.openxmlformats.org/presentationml/2006/ole">
                <p:oleObj spid="_x0000_s24579" name="Equation" r:id="rId3" imgW="1231560" imgH="406080" progId="Equation.DSMT4">
                  <p:embed/>
                </p:oleObj>
              </a:graphicData>
            </a:graphic>
          </p:graphicFrame>
          <p:sp>
            <p:nvSpPr>
              <p:cNvPr id="24591" name="Text Box 7"/>
              <p:cNvSpPr txBox="1">
                <a:spLocks noChangeArrowheads="1"/>
              </p:cNvSpPr>
              <p:nvPr/>
            </p:nvSpPr>
            <p:spPr bwMode="auto">
              <a:xfrm>
                <a:off x="3949" y="2270"/>
                <a:ext cx="1270" cy="275"/>
              </a:xfrm>
              <a:prstGeom prst="rect">
                <a:avLst/>
              </a:prstGeom>
              <a:noFill/>
              <a:ln w="9525">
                <a:noFill/>
                <a:miter lim="800000"/>
                <a:headEnd/>
                <a:tailEnd/>
              </a:ln>
            </p:spPr>
            <p:txBody>
              <a:bodyPr>
                <a:spAutoFit/>
              </a:bodyPr>
              <a:lstStyle/>
              <a:p>
                <a:pPr>
                  <a:spcBef>
                    <a:spcPct val="50000"/>
                  </a:spcBef>
                </a:pPr>
                <a:r>
                  <a:rPr lang="en-US" altLang="zh-CN" sz="2000" b="1" i="1">
                    <a:solidFill>
                      <a:srgbClr val="060606"/>
                    </a:solidFill>
                    <a:latin typeface="Times New Roman" pitchFamily="18" charset="0"/>
                    <a:cs typeface="Times New Roman" pitchFamily="18" charset="0"/>
                  </a:rPr>
                  <a:t>n</a:t>
                </a:r>
                <a:r>
                  <a:rPr lang="en-US" altLang="zh-CN" sz="2000" b="1">
                    <a:solidFill>
                      <a:srgbClr val="060606"/>
                    </a:solidFill>
                    <a:latin typeface="Times New Roman" pitchFamily="18" charset="0"/>
                    <a:cs typeface="Times New Roman" pitchFamily="18" charset="0"/>
                  </a:rPr>
                  <a:t>=0,1,… </a:t>
                </a:r>
              </a:p>
            </p:txBody>
          </p:sp>
        </p:grpSp>
        <p:sp>
          <p:nvSpPr>
            <p:cNvPr id="24589" name="Text Box 10"/>
            <p:cNvSpPr txBox="1">
              <a:spLocks noChangeArrowheads="1"/>
            </p:cNvSpPr>
            <p:nvPr/>
          </p:nvSpPr>
          <p:spPr bwMode="auto">
            <a:xfrm>
              <a:off x="6877050" y="3136880"/>
              <a:ext cx="647700" cy="369887"/>
            </a:xfrm>
            <a:prstGeom prst="rect">
              <a:avLst/>
            </a:prstGeom>
            <a:noFill/>
            <a:ln w="9525">
              <a:noFill/>
              <a:miter lim="800000"/>
              <a:headEnd/>
              <a:tailEnd/>
            </a:ln>
          </p:spPr>
          <p:txBody>
            <a:bodyPr>
              <a:spAutoFit/>
            </a:bodyPr>
            <a:lstStyle/>
            <a:p>
              <a:pPr>
                <a:spcBef>
                  <a:spcPct val="50000"/>
                </a:spcBef>
              </a:pPr>
              <a:r>
                <a:rPr lang="en-US" altLang="zh-CN">
                  <a:solidFill>
                    <a:srgbClr val="060606"/>
                  </a:solidFill>
                </a:rPr>
                <a:t>(3)</a:t>
              </a:r>
            </a:p>
          </p:txBody>
        </p:sp>
        <p:graphicFrame>
          <p:nvGraphicFramePr>
            <p:cNvPr id="24578" name="Object 12"/>
            <p:cNvGraphicFramePr>
              <a:graphicFrameLocks noChangeAspect="1"/>
            </p:cNvGraphicFramePr>
            <p:nvPr/>
          </p:nvGraphicFramePr>
          <p:xfrm>
            <a:off x="2136775" y="3746480"/>
            <a:ext cx="2506663" cy="444500"/>
          </p:xfrm>
          <a:graphic>
            <a:graphicData uri="http://schemas.openxmlformats.org/presentationml/2006/ole">
              <p:oleObj spid="_x0000_s24578" name="Equation" r:id="rId4" imgW="1371600" imgH="241200" progId="Equation.DSMT4">
                <p:embed/>
              </p:oleObj>
            </a:graphicData>
          </a:graphic>
        </p:graphicFrame>
        <p:sp>
          <p:nvSpPr>
            <p:cNvPr id="3" name="Text Box 14"/>
            <p:cNvSpPr txBox="1">
              <a:spLocks noChangeArrowheads="1"/>
            </p:cNvSpPr>
            <p:nvPr/>
          </p:nvSpPr>
          <p:spPr bwMode="auto">
            <a:xfrm>
              <a:off x="6877050" y="3757592"/>
              <a:ext cx="647700" cy="369888"/>
            </a:xfrm>
            <a:prstGeom prst="rect">
              <a:avLst/>
            </a:prstGeom>
            <a:noFill/>
            <a:ln w="9525">
              <a:noFill/>
              <a:miter lim="800000"/>
              <a:headEnd/>
              <a:tailEnd/>
            </a:ln>
          </p:spPr>
          <p:txBody>
            <a:bodyPr>
              <a:spAutoFit/>
            </a:bodyPr>
            <a:lstStyle/>
            <a:p>
              <a:pPr>
                <a:spcBef>
                  <a:spcPct val="50000"/>
                </a:spcBef>
              </a:pPr>
              <a:r>
                <a:rPr lang="en-US" altLang="zh-CN">
                  <a:solidFill>
                    <a:srgbClr val="060606"/>
                  </a:solidFill>
                </a:rPr>
                <a:t>(4)</a:t>
              </a:r>
            </a:p>
          </p:txBody>
        </p:sp>
      </p:grpSp>
      <p:sp>
        <p:nvSpPr>
          <p:cNvPr id="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4583"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5"/>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4584"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6"/>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sp>
        <p:nvSpPr>
          <p:cNvPr id="24585"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24590" name="矩形 18"/>
          <p:cNvSpPr>
            <a:spLocks noChangeArrowheads="1"/>
          </p:cNvSpPr>
          <p:nvPr/>
        </p:nvSpPr>
        <p:spPr bwMode="auto">
          <a:xfrm>
            <a:off x="304800" y="4687888"/>
            <a:ext cx="8305800" cy="646112"/>
          </a:xfrm>
          <a:prstGeom prst="rect">
            <a:avLst/>
          </a:prstGeom>
          <a:noFill/>
          <a:ln w="9525">
            <a:noFill/>
            <a:miter lim="800000"/>
            <a:headEnd/>
            <a:tailEnd/>
          </a:ln>
        </p:spPr>
        <p:txBody>
          <a:bodyPr>
            <a:spAutoFit/>
          </a:bodyPr>
          <a:lstStyle/>
          <a:p>
            <a:r>
              <a:rPr lang="zh-CN" altLang="en-US" b="1">
                <a:solidFill>
                  <a:srgbClr val="333300"/>
                </a:solidFill>
                <a:latin typeface="Times New Roman" pitchFamily="18" charset="0"/>
                <a:ea typeface="楷体" pitchFamily="49" charset="-122"/>
              </a:rPr>
              <a:t>微分中值定理</a:t>
            </a:r>
            <a:r>
              <a:rPr lang="zh-CN" altLang="en-US">
                <a:solidFill>
                  <a:srgbClr val="333300"/>
                </a:solidFill>
                <a:latin typeface="Times New Roman" pitchFamily="18" charset="0"/>
                <a:ea typeface="楷体" pitchFamily="49" charset="-122"/>
              </a:rPr>
              <a:t>：若在</a:t>
            </a:r>
            <a:r>
              <a:rPr lang="en-US" altLang="zh-CN">
                <a:solidFill>
                  <a:srgbClr val="333300"/>
                </a:solidFill>
                <a:latin typeface="Times New Roman" pitchFamily="18" charset="0"/>
                <a:ea typeface="楷体" pitchFamily="49" charset="-122"/>
              </a:rPr>
              <a:t>a</a:t>
            </a:r>
            <a:r>
              <a:rPr lang="zh-CN" altLang="en-US">
                <a:solidFill>
                  <a:srgbClr val="333300"/>
                </a:solidFill>
                <a:latin typeface="Times New Roman" pitchFamily="18" charset="0"/>
                <a:ea typeface="楷体" pitchFamily="49" charset="-122"/>
              </a:rPr>
              <a:t>的某一邻域内</a:t>
            </a:r>
            <a:r>
              <a:rPr lang="en-US" altLang="zh-CN">
                <a:solidFill>
                  <a:srgbClr val="333300"/>
                </a:solidFill>
                <a:latin typeface="Times New Roman" pitchFamily="18" charset="0"/>
                <a:ea typeface="楷体" pitchFamily="49" charset="-122"/>
              </a:rPr>
              <a:t>[a-</a:t>
            </a:r>
            <a:r>
              <a:rPr lang="en-US" altLang="zh-CN">
                <a:solidFill>
                  <a:srgbClr val="333300"/>
                </a:solidFill>
                <a:latin typeface="Times New Roman" pitchFamily="18" charset="0"/>
                <a:ea typeface="楷体" pitchFamily="49" charset="-122"/>
                <a:sym typeface="Symbol" pitchFamily="18" charset="2"/>
              </a:rPr>
              <a:t>x, a+x</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|j</a:t>
            </a:r>
            <a:r>
              <a:rPr lang="en-US" altLang="zh-CN">
                <a:solidFill>
                  <a:srgbClr val="333300"/>
                </a:solidFill>
                <a:latin typeface="Times New Roman" pitchFamily="18" charset="0"/>
                <a:ea typeface="楷体" pitchFamily="49" charset="-122"/>
                <a:sym typeface="Symbol" pitchFamily="18" charset="2"/>
              </a:rPr>
              <a:t></a:t>
            </a:r>
            <a:r>
              <a:rPr lang="en-US" altLang="zh-CN">
                <a:solidFill>
                  <a:srgbClr val="333300"/>
                </a:solidFill>
                <a:latin typeface="Times New Roman" pitchFamily="18" charset="0"/>
                <a:ea typeface="楷体" pitchFamily="49" charset="-122"/>
              </a:rPr>
              <a:t>(x)|≤1</a:t>
            </a:r>
            <a:r>
              <a:rPr lang="zh-CN" altLang="en-US">
                <a:solidFill>
                  <a:srgbClr val="333300"/>
                </a:solidFill>
                <a:latin typeface="Times New Roman" pitchFamily="18" charset="0"/>
                <a:ea typeface="楷体" pitchFamily="49" charset="-122"/>
              </a:rPr>
              <a:t>，解序列</a:t>
            </a:r>
            <a:r>
              <a:rPr lang="en-US" altLang="zh-CN">
                <a:solidFill>
                  <a:srgbClr val="333300"/>
                </a:solidFill>
                <a:latin typeface="Times New Roman" pitchFamily="18" charset="0"/>
                <a:ea typeface="楷体" pitchFamily="49" charset="-122"/>
              </a:rPr>
              <a:t>x</a:t>
            </a:r>
            <a:r>
              <a:rPr lang="en-US" altLang="zh-CN" baseline="-25000">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一定收敛于</a:t>
            </a:r>
            <a:r>
              <a:rPr lang="en-US" altLang="zh-CN">
                <a:solidFill>
                  <a:srgbClr val="333300"/>
                </a:solidFill>
                <a:latin typeface="Times New Roman" pitchFamily="18" charset="0"/>
                <a:ea typeface="楷体" pitchFamily="49" charset="-122"/>
              </a:rPr>
              <a:t>a</a:t>
            </a:r>
            <a:r>
              <a:rPr lang="zh-CN" altLang="en-US">
                <a:solidFill>
                  <a:srgbClr val="333300"/>
                </a:solidFill>
                <a:latin typeface="Times New Roman" pitchFamily="18" charset="0"/>
                <a:ea typeface="楷体" pitchFamily="49" charset="-122"/>
              </a:rPr>
              <a:t>；</a:t>
            </a:r>
            <a:endParaRPr lang="en-US" altLang="zh-CN">
              <a:solidFill>
                <a:srgbClr val="333300"/>
              </a:solidFill>
              <a:latin typeface="Times New Roman" pitchFamily="18" charset="0"/>
              <a:ea typeface="楷体" pitchFamily="49" charset="-122"/>
            </a:endParaRPr>
          </a:p>
          <a:p>
            <a:r>
              <a:rPr lang="zh-CN" altLang="en-US">
                <a:solidFill>
                  <a:srgbClr val="333300"/>
                </a:solidFill>
                <a:latin typeface="Times New Roman" pitchFamily="18" charset="0"/>
                <a:ea typeface="楷体" pitchFamily="49" charset="-122"/>
              </a:rPr>
              <a:t>                            若在</a:t>
            </a:r>
            <a:r>
              <a:rPr lang="en-US" altLang="zh-CN">
                <a:solidFill>
                  <a:srgbClr val="333300"/>
                </a:solidFill>
                <a:latin typeface="Times New Roman" pitchFamily="18" charset="0"/>
                <a:ea typeface="楷体" pitchFamily="49" charset="-122"/>
              </a:rPr>
              <a:t>a</a:t>
            </a:r>
            <a:r>
              <a:rPr lang="zh-CN" altLang="en-US">
                <a:solidFill>
                  <a:srgbClr val="333300"/>
                </a:solidFill>
                <a:latin typeface="Times New Roman" pitchFamily="18" charset="0"/>
                <a:ea typeface="楷体" pitchFamily="49" charset="-122"/>
              </a:rPr>
              <a:t>的某一邻域内</a:t>
            </a:r>
            <a:r>
              <a:rPr lang="en-US" altLang="zh-CN">
                <a:solidFill>
                  <a:srgbClr val="333300"/>
                </a:solidFill>
                <a:latin typeface="Times New Roman" pitchFamily="18" charset="0"/>
                <a:ea typeface="楷体" pitchFamily="49" charset="-122"/>
              </a:rPr>
              <a:t>[a-</a:t>
            </a:r>
            <a:r>
              <a:rPr lang="en-US" altLang="zh-CN">
                <a:solidFill>
                  <a:srgbClr val="333300"/>
                </a:solidFill>
                <a:latin typeface="Times New Roman" pitchFamily="18" charset="0"/>
                <a:ea typeface="楷体" pitchFamily="49" charset="-122"/>
                <a:sym typeface="Symbol" pitchFamily="18" charset="2"/>
              </a:rPr>
              <a:t>x, a+x</a:t>
            </a:r>
            <a:r>
              <a:rPr lang="en-US" altLang="zh-CN">
                <a:solidFill>
                  <a:srgbClr val="333300"/>
                </a:solidFill>
                <a:latin typeface="Times New Roman" pitchFamily="18" charset="0"/>
                <a:ea typeface="楷体" pitchFamily="49" charset="-122"/>
              </a:rPr>
              <a:t>]</a:t>
            </a:r>
            <a:r>
              <a:rPr lang="zh-CN" altLang="en-US">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|j</a:t>
            </a:r>
            <a:r>
              <a:rPr lang="en-US" altLang="zh-CN">
                <a:solidFill>
                  <a:srgbClr val="333300"/>
                </a:solidFill>
                <a:latin typeface="Times New Roman" pitchFamily="18" charset="0"/>
                <a:ea typeface="楷体" pitchFamily="49" charset="-122"/>
                <a:sym typeface="Symbol" pitchFamily="18" charset="2"/>
              </a:rPr>
              <a:t></a:t>
            </a:r>
            <a:r>
              <a:rPr lang="en-US" altLang="zh-CN">
                <a:solidFill>
                  <a:srgbClr val="333300"/>
                </a:solidFill>
                <a:latin typeface="Times New Roman" pitchFamily="18" charset="0"/>
                <a:ea typeface="楷体" pitchFamily="49" charset="-122"/>
              </a:rPr>
              <a:t>(x)|&gt;1,  </a:t>
            </a:r>
            <a:r>
              <a:rPr lang="zh-CN" altLang="en-US">
                <a:solidFill>
                  <a:srgbClr val="333300"/>
                </a:solidFill>
                <a:latin typeface="Times New Roman" pitchFamily="18" charset="0"/>
                <a:ea typeface="楷体" pitchFamily="49" charset="-122"/>
              </a:rPr>
              <a:t>解序列</a:t>
            </a:r>
            <a:r>
              <a:rPr lang="en-US" altLang="zh-CN">
                <a:solidFill>
                  <a:srgbClr val="333300"/>
                </a:solidFill>
                <a:latin typeface="Times New Roman" pitchFamily="18" charset="0"/>
                <a:ea typeface="楷体" pitchFamily="49" charset="-122"/>
              </a:rPr>
              <a:t>x</a:t>
            </a:r>
            <a:r>
              <a:rPr lang="en-US" altLang="zh-CN" baseline="-25000">
                <a:solidFill>
                  <a:srgbClr val="333300"/>
                </a:solidFill>
                <a:latin typeface="Times New Roman" pitchFamily="18" charset="0"/>
                <a:ea typeface="楷体" pitchFamily="49" charset="-122"/>
              </a:rPr>
              <a:t>n</a:t>
            </a:r>
            <a:r>
              <a:rPr lang="zh-CN" altLang="en-US">
                <a:solidFill>
                  <a:srgbClr val="333300"/>
                </a:solidFill>
                <a:latin typeface="Times New Roman" pitchFamily="18" charset="0"/>
                <a:ea typeface="楷体" pitchFamily="49" charset="-122"/>
              </a:rPr>
              <a:t>一定不收敛。</a:t>
            </a:r>
            <a:endParaRPr lang="en-US" altLang="zh-CN">
              <a:solidFill>
                <a:srgbClr val="333300"/>
              </a:solidFill>
              <a:latin typeface="Times New Roman" pitchFamily="18" charset="0"/>
              <a:ea typeface="楷体" pitchFamily="49" charset="-122"/>
            </a:endParaRPr>
          </a:p>
        </p:txBody>
      </p:sp>
      <p:sp>
        <p:nvSpPr>
          <p:cNvPr id="16" name="灯片编号占位符 15"/>
          <p:cNvSpPr>
            <a:spLocks noGrp="1"/>
          </p:cNvSpPr>
          <p:nvPr>
            <p:ph type="sldNum" sz="quarter" idx="12"/>
          </p:nvPr>
        </p:nvSpPr>
        <p:spPr/>
        <p:txBody>
          <a:bodyPr/>
          <a:lstStyle/>
          <a:p>
            <a:pPr>
              <a:defRPr/>
            </a:pPr>
            <a:fld id="{398B6FED-393D-4C15-A7C7-2AC3CA7D84CE}" type="slidenum">
              <a:rPr lang="en-US" altLang="zh-CN" smtClean="0">
                <a:solidFill>
                  <a:schemeClr val="bg1">
                    <a:lumMod val="50000"/>
                  </a:schemeClr>
                </a:solidFill>
              </a:rPr>
              <a:pPr>
                <a:defRPr/>
              </a:pPr>
              <a:t>68</a:t>
            </a:fld>
            <a:endParaRPr lang="en-US" altLang="zh-CN" dirty="0" smtClean="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left)">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90"/>
                                        </p:tgtEl>
                                        <p:attrNameLst>
                                          <p:attrName>style.visibility</p:attrName>
                                        </p:attrNameLst>
                                      </p:cBhvr>
                                      <p:to>
                                        <p:strVal val="visible"/>
                                      </p:to>
                                    </p:set>
                                    <p:animEffect transition="in" filter="wipe(left)">
                                      <p:cBhvr>
                                        <p:cTn id="17" dur="5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9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2"/>
          <p:cNvSpPr>
            <a:spLocks noGrp="1"/>
          </p:cNvSpPr>
          <p:nvPr>
            <p:ph type="sldNum" sz="quarter" idx="12"/>
          </p:nvPr>
        </p:nvSpPr>
        <p:spPr>
          <a:noFill/>
        </p:spPr>
        <p:txBody>
          <a:bodyPr/>
          <a:lstStyle/>
          <a:p>
            <a:fld id="{DDD5065E-AB07-4F12-A490-7FE71A1F23F1}" type="slidenum">
              <a:rPr lang="en-US" altLang="zh-CN" smtClean="0"/>
              <a:pPr/>
              <a:t>69</a:t>
            </a:fld>
            <a:endParaRPr lang="en-US" altLang="zh-CN" smtClean="0"/>
          </a:p>
        </p:txBody>
      </p:sp>
      <p:grpSp>
        <p:nvGrpSpPr>
          <p:cNvPr id="2" name="组合 16"/>
          <p:cNvGrpSpPr>
            <a:grpSpLocks/>
          </p:cNvGrpSpPr>
          <p:nvPr/>
        </p:nvGrpSpPr>
        <p:grpSpPr bwMode="auto">
          <a:xfrm>
            <a:off x="609600" y="2379663"/>
            <a:ext cx="7772400" cy="533400"/>
            <a:chOff x="609704" y="2380179"/>
            <a:chExt cx="7772196" cy="533400"/>
          </a:xfrm>
        </p:grpSpPr>
        <p:sp>
          <p:nvSpPr>
            <p:cNvPr id="25616" name="矩形 3"/>
            <p:cNvSpPr>
              <a:spLocks noChangeArrowheads="1"/>
            </p:cNvSpPr>
            <p:nvPr/>
          </p:nvSpPr>
          <p:spPr bwMode="auto">
            <a:xfrm>
              <a:off x="609704" y="2450084"/>
              <a:ext cx="7772196" cy="369332"/>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rPr>
                <a:t>对于方程</a:t>
              </a:r>
              <a:r>
                <a:rPr lang="en-US" altLang="zh-CN">
                  <a:solidFill>
                    <a:srgbClr val="333300"/>
                  </a:solidFill>
                  <a:latin typeface="Times New Roman" pitchFamily="18" charset="0"/>
                  <a:ea typeface="楷体" pitchFamily="49" charset="-122"/>
                </a:rPr>
                <a:t>(3)</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j(x)=                      </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 x=0.4 </a:t>
              </a:r>
              <a:r>
                <a:rPr lang="zh-CN" altLang="en-US">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|j</a:t>
              </a:r>
              <a:r>
                <a:rPr lang="en-US" altLang="zh-CN">
                  <a:solidFill>
                    <a:srgbClr val="333300"/>
                  </a:solidFill>
                  <a:latin typeface="Times New Roman" pitchFamily="18" charset="0"/>
                  <a:ea typeface="楷体" pitchFamily="49" charset="-122"/>
                  <a:sym typeface="Symbol" pitchFamily="18" charset="2"/>
                </a:rPr>
                <a:t></a:t>
              </a:r>
              <a:r>
                <a:rPr lang="en-US" altLang="zh-CN">
                  <a:solidFill>
                    <a:srgbClr val="333300"/>
                  </a:solidFill>
                  <a:latin typeface="Times New Roman" pitchFamily="18" charset="0"/>
                  <a:ea typeface="楷体" pitchFamily="49" charset="-122"/>
                </a:rPr>
                <a:t>(x)| =0.24</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，收敛。</a:t>
              </a:r>
            </a:p>
          </p:txBody>
        </p:sp>
        <p:graphicFrame>
          <p:nvGraphicFramePr>
            <p:cNvPr id="25602" name="Object 10"/>
            <p:cNvGraphicFramePr>
              <a:graphicFrameLocks noChangeAspect="1"/>
            </p:cNvGraphicFramePr>
            <p:nvPr/>
          </p:nvGraphicFramePr>
          <p:xfrm>
            <a:off x="2665434" y="2380179"/>
            <a:ext cx="1068388" cy="533400"/>
          </p:xfrm>
          <a:graphic>
            <a:graphicData uri="http://schemas.openxmlformats.org/presentationml/2006/ole">
              <p:oleObj spid="_x0000_s25602" name="Equation" r:id="rId3" imgW="761760" imgH="406080" progId="Equation.DSMT4">
                <p:embed/>
              </p:oleObj>
            </a:graphicData>
          </a:graphic>
        </p:graphicFrame>
      </p:grpSp>
      <p:sp>
        <p:nvSpPr>
          <p:cNvPr id="25605"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4"/>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25606"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5"/>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sp>
        <p:nvSpPr>
          <p:cNvPr id="25607"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grpSp>
        <p:nvGrpSpPr>
          <p:cNvPr id="3" name="组合 15"/>
          <p:cNvGrpSpPr>
            <a:grpSpLocks/>
          </p:cNvGrpSpPr>
          <p:nvPr/>
        </p:nvGrpSpPr>
        <p:grpSpPr bwMode="auto">
          <a:xfrm>
            <a:off x="990600" y="3352800"/>
            <a:ext cx="6858000" cy="2308225"/>
            <a:chOff x="990694" y="3352802"/>
            <a:chExt cx="6857820" cy="2308324"/>
          </a:xfrm>
        </p:grpSpPr>
        <p:sp>
          <p:nvSpPr>
            <p:cNvPr id="25614" name="矩形 16"/>
            <p:cNvSpPr>
              <a:spLocks noChangeArrowheads="1"/>
            </p:cNvSpPr>
            <p:nvPr/>
          </p:nvSpPr>
          <p:spPr bwMode="auto">
            <a:xfrm>
              <a:off x="990694" y="3352802"/>
              <a:ext cx="1523960" cy="2308324"/>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cs typeface="Times New Roman" pitchFamily="18" charset="0"/>
                </a:rPr>
                <a:t>公式</a:t>
              </a:r>
              <a:r>
                <a:rPr lang="en-US" altLang="zh-CN">
                  <a:solidFill>
                    <a:srgbClr val="333300"/>
                  </a:solidFill>
                  <a:latin typeface="Times New Roman" pitchFamily="18" charset="0"/>
                  <a:ea typeface="楷体" pitchFamily="49" charset="-122"/>
                  <a:cs typeface="Times New Roman" pitchFamily="18" charset="0"/>
                </a:rPr>
                <a:t>(3)</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0</a:t>
              </a:r>
              <a:r>
                <a:rPr lang="zh-CN" altLang="en-US">
                  <a:solidFill>
                    <a:srgbClr val="333300"/>
                  </a:solidFill>
                  <a:latin typeface="Times New Roman" pitchFamily="18" charset="0"/>
                  <a:ea typeface="楷体" pitchFamily="49" charset="-122"/>
                  <a:cs typeface="Times New Roman" pitchFamily="18" charset="0"/>
                </a:rPr>
                <a:t>＝</a:t>
              </a:r>
              <a:r>
                <a:rPr lang="en-US" altLang="zh-CN">
                  <a:solidFill>
                    <a:srgbClr val="333300"/>
                  </a:solidFill>
                  <a:latin typeface="Times New Roman" pitchFamily="18" charset="0"/>
                  <a:ea typeface="楷体" pitchFamily="49" charset="-122"/>
                  <a:cs typeface="Times New Roman" pitchFamily="18" charset="0"/>
                </a:rPr>
                <a:t>0.4,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1</a:t>
              </a:r>
              <a:r>
                <a:rPr lang="en-US" altLang="zh-CN">
                  <a:solidFill>
                    <a:srgbClr val="333300"/>
                  </a:solidFill>
                  <a:latin typeface="Times New Roman" pitchFamily="18" charset="0"/>
                  <a:ea typeface="楷体" pitchFamily="49" charset="-122"/>
                  <a:cs typeface="Times New Roman" pitchFamily="18" charset="0"/>
                </a:rPr>
                <a:t>=0.3929,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2</a:t>
              </a:r>
              <a:r>
                <a:rPr lang="en-US" altLang="zh-CN">
                  <a:solidFill>
                    <a:srgbClr val="333300"/>
                  </a:solidFill>
                  <a:latin typeface="Times New Roman" pitchFamily="18" charset="0"/>
                  <a:ea typeface="楷体" pitchFamily="49" charset="-122"/>
                  <a:cs typeface="Times New Roman" pitchFamily="18" charset="0"/>
                </a:rPr>
                <a:t>=0.391985,</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3</a:t>
              </a:r>
              <a:r>
                <a:rPr lang="en-US" altLang="zh-CN">
                  <a:solidFill>
                    <a:srgbClr val="333300"/>
                  </a:solidFill>
                  <a:latin typeface="Times New Roman" pitchFamily="18" charset="0"/>
                  <a:ea typeface="楷体" pitchFamily="49" charset="-122"/>
                  <a:cs typeface="Times New Roman" pitchFamily="18" charset="0"/>
                </a:rPr>
                <a:t>=0.391865,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4</a:t>
              </a:r>
              <a:r>
                <a:rPr lang="en-US" altLang="zh-CN">
                  <a:solidFill>
                    <a:srgbClr val="333300"/>
                  </a:solidFill>
                  <a:latin typeface="Times New Roman" pitchFamily="18" charset="0"/>
                  <a:ea typeface="楷体" pitchFamily="49" charset="-122"/>
                  <a:cs typeface="Times New Roman" pitchFamily="18" charset="0"/>
                </a:rPr>
                <a:t>=0.391848,</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5</a:t>
              </a:r>
              <a:r>
                <a:rPr lang="en-US" altLang="zh-CN">
                  <a:solidFill>
                    <a:srgbClr val="333300"/>
                  </a:solidFill>
                  <a:latin typeface="Times New Roman" pitchFamily="18" charset="0"/>
                  <a:ea typeface="楷体" pitchFamily="49" charset="-122"/>
                  <a:cs typeface="Times New Roman" pitchFamily="18" charset="0"/>
                </a:rPr>
                <a:t>=0.391847,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6</a:t>
              </a:r>
              <a:r>
                <a:rPr lang="en-US" altLang="zh-CN">
                  <a:solidFill>
                    <a:srgbClr val="333300"/>
                  </a:solidFill>
                  <a:latin typeface="Times New Roman" pitchFamily="18" charset="0"/>
                  <a:ea typeface="楷体" pitchFamily="49" charset="-122"/>
                  <a:cs typeface="Times New Roman" pitchFamily="18" charset="0"/>
                </a:rPr>
                <a:t>=0.391847</a:t>
              </a:r>
              <a:r>
                <a:rPr lang="zh-CN" altLang="en-US">
                  <a:solidFill>
                    <a:srgbClr val="333300"/>
                  </a:solidFill>
                  <a:latin typeface="Times New Roman" pitchFamily="18" charset="0"/>
                  <a:ea typeface="楷体" pitchFamily="49" charset="-122"/>
                  <a:cs typeface="Times New Roman" pitchFamily="18" charset="0"/>
                </a:rPr>
                <a:t>。</a:t>
              </a:r>
              <a:endParaRPr lang="en-US" altLang="zh-CN">
                <a:solidFill>
                  <a:srgbClr val="333300"/>
                </a:solidFill>
                <a:latin typeface="Times New Roman" pitchFamily="18" charset="0"/>
                <a:ea typeface="楷体" pitchFamily="49" charset="-122"/>
                <a:cs typeface="Times New Roman" pitchFamily="18" charset="0"/>
              </a:endParaRPr>
            </a:p>
          </p:txBody>
        </p:sp>
        <p:sp>
          <p:nvSpPr>
            <p:cNvPr id="25615" name="矩形 16"/>
            <p:cNvSpPr>
              <a:spLocks noChangeArrowheads="1"/>
            </p:cNvSpPr>
            <p:nvPr/>
          </p:nvSpPr>
          <p:spPr bwMode="auto">
            <a:xfrm>
              <a:off x="6553148" y="3352802"/>
              <a:ext cx="1295366" cy="2308324"/>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cs typeface="Times New Roman" pitchFamily="18" charset="0"/>
                </a:rPr>
                <a:t>公式</a:t>
              </a:r>
              <a:r>
                <a:rPr lang="en-US" altLang="zh-CN">
                  <a:solidFill>
                    <a:srgbClr val="333300"/>
                  </a:solidFill>
                  <a:latin typeface="Times New Roman" pitchFamily="18" charset="0"/>
                  <a:ea typeface="楷体" pitchFamily="49" charset="-122"/>
                  <a:cs typeface="Times New Roman" pitchFamily="18" charset="0"/>
                </a:rPr>
                <a:t>(4)</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0</a:t>
              </a:r>
              <a:r>
                <a:rPr lang="en-US" altLang="zh-CN">
                  <a:solidFill>
                    <a:srgbClr val="333300"/>
                  </a:solidFill>
                  <a:latin typeface="Times New Roman" pitchFamily="18" charset="0"/>
                  <a:ea typeface="楷体" pitchFamily="49" charset="-122"/>
                  <a:cs typeface="Times New Roman" pitchFamily="18" charset="0"/>
                </a:rPr>
                <a:t>=0.4,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1</a:t>
              </a:r>
              <a:r>
                <a:rPr lang="en-US" altLang="zh-CN">
                  <a:solidFill>
                    <a:srgbClr val="333300"/>
                  </a:solidFill>
                  <a:latin typeface="Times New Roman" pitchFamily="18" charset="0"/>
                  <a:ea typeface="楷体" pitchFamily="49" charset="-122"/>
                  <a:cs typeface="Times New Roman" pitchFamily="18" charset="0"/>
                </a:rPr>
                <a:t>=0.4555,      </a:t>
              </a:r>
            </a:p>
            <a:p>
              <a:r>
                <a:rPr lang="en-US" altLang="zh-CN">
                  <a:solidFill>
                    <a:srgbClr val="333300"/>
                  </a:solidFill>
                  <a:latin typeface="Times New Roman" pitchFamily="18" charset="0"/>
                  <a:ea typeface="楷体" pitchFamily="49" charset="-122"/>
                  <a:cs typeface="Times New Roman" pitchFamily="18" charset="0"/>
                </a:rPr>
                <a:t>x</a:t>
              </a:r>
              <a:r>
                <a:rPr lang="en-US" altLang="zh-CN" baseline="-25000">
                  <a:solidFill>
                    <a:srgbClr val="333300"/>
                  </a:solidFill>
                  <a:latin typeface="Times New Roman" pitchFamily="18" charset="0"/>
                  <a:ea typeface="楷体" pitchFamily="49" charset="-122"/>
                  <a:cs typeface="Times New Roman" pitchFamily="18" charset="0"/>
                </a:rPr>
                <a:t>2</a:t>
              </a:r>
              <a:r>
                <a:rPr lang="en-US" altLang="zh-CN">
                  <a:solidFill>
                    <a:srgbClr val="333300"/>
                  </a:solidFill>
                  <a:latin typeface="Times New Roman" pitchFamily="18" charset="0"/>
                  <a:ea typeface="楷体" pitchFamily="49" charset="-122"/>
                  <a:cs typeface="Times New Roman" pitchFamily="18" charset="0"/>
                </a:rPr>
                <a:t>=1.0498,</a:t>
              </a:r>
            </a:p>
            <a:p>
              <a:r>
                <a:rPr lang="en-US" altLang="zh-CN">
                  <a:solidFill>
                    <a:srgbClr val="333300"/>
                  </a:solidFill>
                  <a:latin typeface="Times New Roman" pitchFamily="18" charset="0"/>
                  <a:ea typeface="楷体" pitchFamily="49" charset="-122"/>
                  <a:cs typeface="Times New Roman" pitchFamily="18" charset="0"/>
                </a:rPr>
                <a:t>.</a:t>
              </a:r>
            </a:p>
            <a:p>
              <a:r>
                <a:rPr lang="en-US" altLang="zh-CN">
                  <a:solidFill>
                    <a:srgbClr val="333300"/>
                  </a:solidFill>
                  <a:latin typeface="Times New Roman" pitchFamily="18" charset="0"/>
                  <a:ea typeface="楷体" pitchFamily="49" charset="-122"/>
                  <a:cs typeface="Times New Roman" pitchFamily="18" charset="0"/>
                </a:rPr>
                <a:t>.</a:t>
              </a:r>
            </a:p>
            <a:p>
              <a:r>
                <a:rPr lang="en-US" altLang="zh-CN">
                  <a:solidFill>
                    <a:srgbClr val="333300"/>
                  </a:solidFill>
                  <a:latin typeface="Times New Roman" pitchFamily="18" charset="0"/>
                  <a:ea typeface="楷体" pitchFamily="49" charset="-122"/>
                  <a:cs typeface="Times New Roman" pitchFamily="18" charset="0"/>
                </a:rPr>
                <a:t>.</a:t>
              </a:r>
            </a:p>
            <a:p>
              <a:r>
                <a:rPr lang="en-US" altLang="zh-CN">
                  <a:solidFill>
                    <a:srgbClr val="333300"/>
                  </a:solidFill>
                  <a:latin typeface="Times New Roman" pitchFamily="18" charset="0"/>
                  <a:ea typeface="楷体" pitchFamily="49" charset="-122"/>
                  <a:cs typeface="Times New Roman" pitchFamily="18" charset="0"/>
                </a:rPr>
                <a:t>.</a:t>
              </a:r>
            </a:p>
          </p:txBody>
        </p:sp>
      </p:grpSp>
      <p:sp>
        <p:nvSpPr>
          <p:cNvPr id="15" name="矩形 14"/>
          <p:cNvSpPr>
            <a:spLocks noChangeArrowheads="1"/>
          </p:cNvSpPr>
          <p:nvPr/>
        </p:nvSpPr>
        <p:spPr bwMode="auto">
          <a:xfrm>
            <a:off x="609600" y="1905000"/>
            <a:ext cx="6934200" cy="369888"/>
          </a:xfrm>
          <a:prstGeom prst="rect">
            <a:avLst/>
          </a:prstGeom>
          <a:noFill/>
          <a:ln w="9525">
            <a:noFill/>
            <a:miter lim="800000"/>
            <a:headEnd/>
            <a:tailEnd/>
          </a:ln>
        </p:spPr>
        <p:txBody>
          <a:bodyPr>
            <a:spAutoFit/>
          </a:bodyPr>
          <a:lstStyle/>
          <a:p>
            <a:r>
              <a:rPr lang="zh-CN" altLang="en-US">
                <a:solidFill>
                  <a:srgbClr val="333300"/>
                </a:solidFill>
                <a:latin typeface="Times New Roman" pitchFamily="18" charset="0"/>
                <a:ea typeface="楷体" pitchFamily="49" charset="-122"/>
              </a:rPr>
              <a:t>对于方程</a:t>
            </a:r>
            <a:r>
              <a:rPr lang="en-US" altLang="zh-CN">
                <a:solidFill>
                  <a:srgbClr val="333300"/>
                </a:solidFill>
                <a:latin typeface="Times New Roman" pitchFamily="18" charset="0"/>
                <a:ea typeface="楷体" pitchFamily="49" charset="-122"/>
              </a:rPr>
              <a:t>(4)</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j(x)=arcsin(9x</a:t>
            </a:r>
            <a:r>
              <a:rPr lang="en-US" altLang="zh-CN" baseline="30000">
                <a:solidFill>
                  <a:srgbClr val="333300"/>
                </a:solidFill>
                <a:latin typeface="Times New Roman" pitchFamily="18" charset="0"/>
                <a:ea typeface="楷体" pitchFamily="49" charset="-122"/>
              </a:rPr>
              <a:t>2</a:t>
            </a:r>
            <a:r>
              <a:rPr lang="en-US" altLang="zh-CN">
                <a:solidFill>
                  <a:srgbClr val="333300"/>
                </a:solidFill>
                <a:latin typeface="Times New Roman" pitchFamily="18" charset="0"/>
                <a:ea typeface="楷体" pitchFamily="49" charset="-122"/>
              </a:rPr>
              <a:t>-1) </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 x=0.4 </a:t>
            </a:r>
            <a:r>
              <a:rPr lang="zh-CN" altLang="en-US">
                <a:solidFill>
                  <a:srgbClr val="333300"/>
                </a:solidFill>
                <a:latin typeface="Times New Roman" pitchFamily="18" charset="0"/>
                <a:ea typeface="楷体" pitchFamily="49" charset="-122"/>
              </a:rPr>
              <a:t>， </a:t>
            </a:r>
            <a:r>
              <a:rPr lang="en-US" altLang="zh-CN">
                <a:solidFill>
                  <a:srgbClr val="333300"/>
                </a:solidFill>
                <a:latin typeface="Times New Roman" pitchFamily="18" charset="0"/>
                <a:ea typeface="楷体" pitchFamily="49" charset="-122"/>
              </a:rPr>
              <a:t>|j</a:t>
            </a:r>
            <a:r>
              <a:rPr lang="en-US" altLang="zh-CN">
                <a:solidFill>
                  <a:srgbClr val="333300"/>
                </a:solidFill>
                <a:latin typeface="Times New Roman" pitchFamily="18" charset="0"/>
                <a:ea typeface="楷体" pitchFamily="49" charset="-122"/>
                <a:sym typeface="Symbol" pitchFamily="18" charset="2"/>
              </a:rPr>
              <a:t></a:t>
            </a:r>
            <a:r>
              <a:rPr lang="en-US" altLang="zh-CN">
                <a:solidFill>
                  <a:srgbClr val="333300"/>
                </a:solidFill>
                <a:latin typeface="Times New Roman" pitchFamily="18" charset="0"/>
                <a:ea typeface="楷体" pitchFamily="49" charset="-122"/>
              </a:rPr>
              <a:t>(x)|=8.02</a:t>
            </a:r>
            <a:r>
              <a:rPr lang="zh-CN" altLang="en-US">
                <a:solidFill>
                  <a:srgbClr val="333300"/>
                </a:solidFill>
                <a:latin typeface="Times New Roman" pitchFamily="18" charset="0"/>
                <a:ea typeface="楷体" pitchFamily="49" charset="-122"/>
              </a:rPr>
              <a:t>＞</a:t>
            </a:r>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，不收敛。</a:t>
            </a:r>
            <a:endParaRPr lang="en-US" altLang="zh-CN">
              <a:solidFill>
                <a:srgbClr val="333300"/>
              </a:solidFill>
              <a:latin typeface="Times New Roman" pitchFamily="18" charset="0"/>
              <a:ea typeface="楷体" pitchFamily="49" charset="-122"/>
            </a:endParaRPr>
          </a:p>
        </p:txBody>
      </p:sp>
      <p:pic>
        <p:nvPicPr>
          <p:cNvPr id="141320" name="Picture 8" descr="C:\Users\dell\Desktop\3.jpg"/>
          <p:cNvPicPr>
            <a:picLocks noChangeAspect="1" noChangeArrowheads="1"/>
          </p:cNvPicPr>
          <p:nvPr/>
        </p:nvPicPr>
        <p:blipFill>
          <a:blip r:embed="rId6" cstate="print"/>
          <a:srcRect/>
          <a:stretch>
            <a:fillRect/>
          </a:stretch>
        </p:blipFill>
        <p:spPr bwMode="auto">
          <a:xfrm>
            <a:off x="2743200" y="3276600"/>
            <a:ext cx="3313113" cy="2519363"/>
          </a:xfrm>
          <a:prstGeom prst="rect">
            <a:avLst/>
          </a:prstGeom>
          <a:noFill/>
          <a:ln w="9525">
            <a:noFill/>
            <a:miter lim="800000"/>
            <a:headEnd/>
            <a:tailEnd/>
          </a:ln>
        </p:spPr>
      </p:pic>
      <p:pic>
        <p:nvPicPr>
          <p:cNvPr id="141321" name="Picture 9" descr="C:\Users\dell\Desktop\2.jpg"/>
          <p:cNvPicPr>
            <a:picLocks noChangeAspect="1" noChangeArrowheads="1"/>
          </p:cNvPicPr>
          <p:nvPr/>
        </p:nvPicPr>
        <p:blipFill>
          <a:blip r:embed="rId7" cstate="print"/>
          <a:srcRect/>
          <a:stretch>
            <a:fillRect/>
          </a:stretch>
        </p:blipFill>
        <p:spPr bwMode="auto">
          <a:xfrm>
            <a:off x="2743200" y="3276600"/>
            <a:ext cx="3313113" cy="2519363"/>
          </a:xfrm>
          <a:prstGeom prst="rect">
            <a:avLst/>
          </a:prstGeom>
          <a:noFill/>
          <a:ln w="9525">
            <a:noFill/>
            <a:miter lim="800000"/>
            <a:headEnd/>
            <a:tailEnd/>
          </a:ln>
        </p:spPr>
      </p:pic>
      <p:pic>
        <p:nvPicPr>
          <p:cNvPr id="141322" name="Picture 10" descr="C:\Users\dell\Desktop\1.jpg"/>
          <p:cNvPicPr>
            <a:picLocks noChangeAspect="1" noChangeArrowheads="1"/>
          </p:cNvPicPr>
          <p:nvPr/>
        </p:nvPicPr>
        <p:blipFill>
          <a:blip r:embed="rId8" cstate="print"/>
          <a:srcRect/>
          <a:stretch>
            <a:fillRect/>
          </a:stretch>
        </p:blipFill>
        <p:spPr bwMode="auto">
          <a:xfrm>
            <a:off x="2743200" y="3276600"/>
            <a:ext cx="3313113" cy="2519363"/>
          </a:xfrm>
          <a:prstGeom prst="rect">
            <a:avLst/>
          </a:prstGeom>
          <a:noFill/>
          <a:ln w="9525">
            <a:noFill/>
            <a:miter lim="800000"/>
            <a:headEnd/>
            <a:tailEnd/>
          </a:ln>
        </p:spPr>
      </p:pic>
      <p:sp>
        <p:nvSpPr>
          <p:cNvPr id="16" name="灯片编号占位符 15"/>
          <p:cNvSpPr txBox="1">
            <a:spLocks/>
          </p:cNvSpPr>
          <p:nvPr/>
        </p:nvSpPr>
        <p:spPr bwMode="auto">
          <a:xfrm>
            <a:off x="76200" y="6248400"/>
            <a:ext cx="587375" cy="488950"/>
          </a:xfrm>
          <a:prstGeom prst="rect">
            <a:avLst/>
          </a:prstGeom>
          <a:noFill/>
          <a:ln w="9525">
            <a:noFill/>
            <a:miter lim="800000"/>
            <a:headEnd/>
            <a:tailEnd/>
          </a:ln>
          <a:effectLst/>
        </p:spPr>
        <p:txBody>
          <a:bodyPr anchor="b" anchorCtr="1"/>
          <a:lstStyle/>
          <a:p>
            <a:pPr>
              <a:defRPr/>
            </a:pPr>
            <a:fld id="{1753485A-BFA9-483E-8366-F347F1FAFE60}" type="slidenum">
              <a:rPr lang="en-US" altLang="zh-CN" sz="2600" b="1">
                <a:solidFill>
                  <a:schemeClr val="bg1">
                    <a:lumMod val="50000"/>
                  </a:schemeClr>
                </a:solidFill>
              </a:rPr>
              <a:pPr>
                <a:defRPr/>
              </a:pPr>
              <a:t>69</a:t>
            </a:fld>
            <a:endParaRPr lang="en-US" altLang="zh-CN" sz="2600" b="1"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wipe(left)">
                                      <p:cBhvr>
                                        <p:cTn id="22" dur="500"/>
                                        <p:tgtEl>
                                          <p:spTgt spid="1413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321"/>
                                        </p:tgtEl>
                                        <p:attrNameLst>
                                          <p:attrName>style.visibility</p:attrName>
                                        </p:attrNameLst>
                                      </p:cBhvr>
                                      <p:to>
                                        <p:strVal val="visible"/>
                                      </p:to>
                                    </p:set>
                                    <p:animEffect transition="in" filter="wipe(left)">
                                      <p:cBhvr>
                                        <p:cTn id="27" dur="500"/>
                                        <p:tgtEl>
                                          <p:spTgt spid="1413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1322"/>
                                        </p:tgtEl>
                                        <p:attrNameLst>
                                          <p:attrName>style.visibility</p:attrName>
                                        </p:attrNameLst>
                                      </p:cBhvr>
                                      <p:to>
                                        <p:strVal val="visible"/>
                                      </p:to>
                                    </p:set>
                                    <p:animEffect transition="in" filter="wipe(left)">
                                      <p:cBhvr>
                                        <p:cTn id="32" dur="500"/>
                                        <p:tgtEl>
                                          <p:spTgt spid="14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0179" name="矩形 3"/>
          <p:cNvSpPr>
            <a:spLocks noChangeArrowheads="1"/>
          </p:cNvSpPr>
          <p:nvPr/>
        </p:nvSpPr>
        <p:spPr bwMode="auto">
          <a:xfrm>
            <a:off x="914400" y="122238"/>
            <a:ext cx="5791200" cy="776287"/>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1.1 </a:t>
            </a:r>
            <a:r>
              <a:rPr lang="zh-CN" altLang="en-US" sz="3600">
                <a:solidFill>
                  <a:srgbClr val="333300"/>
                </a:solidFill>
                <a:latin typeface="Times New Roman" pitchFamily="18" charset="0"/>
                <a:ea typeface="楷体" pitchFamily="49" charset="-122"/>
              </a:rPr>
              <a:t>什么是计算物理</a:t>
            </a:r>
            <a:r>
              <a:rPr lang="zh-CN" altLang="en-US" sz="3600">
                <a:solidFill>
                  <a:srgbClr val="333300"/>
                </a:solidFill>
                <a:latin typeface="Times New Roman" pitchFamily="18" charset="0"/>
                <a:ea typeface="楷体" pitchFamily="49" charset="-122"/>
                <a:cs typeface="Times New Roman" pitchFamily="18" charset="0"/>
              </a:rPr>
              <a:t>？</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0180" name="Rectangle 3"/>
          <p:cNvSpPr>
            <a:spLocks noChangeArrowheads="1"/>
          </p:cNvSpPr>
          <p:nvPr/>
        </p:nvSpPr>
        <p:spPr bwMode="auto">
          <a:xfrm>
            <a:off x="468313" y="1143000"/>
            <a:ext cx="8243887" cy="5078413"/>
          </a:xfrm>
          <a:prstGeom prst="rect">
            <a:avLst/>
          </a:prstGeom>
          <a:noFill/>
          <a:ln w="9525">
            <a:noFill/>
            <a:miter lim="800000"/>
            <a:headEnd/>
            <a:tailEnd/>
          </a:ln>
        </p:spPr>
        <p:txBody>
          <a:bodyPr>
            <a:spAutoFit/>
          </a:bodyPr>
          <a:lstStyle/>
          <a:p>
            <a:r>
              <a:rPr lang="en-US" altLang="zh-CN" sz="2000" b="1">
                <a:solidFill>
                  <a:srgbClr val="333300"/>
                </a:solidFill>
                <a:latin typeface="Times New Roman" pitchFamily="18" charset="0"/>
                <a:cs typeface="Times New Roman" pitchFamily="18" charset="0"/>
              </a:rPr>
              <a:t>Preface</a:t>
            </a:r>
          </a:p>
          <a:p>
            <a:pPr algn="just"/>
            <a:r>
              <a:rPr lang="en-US" altLang="zh-CN" sz="1600">
                <a:solidFill>
                  <a:srgbClr val="333300"/>
                </a:solidFill>
                <a:latin typeface="Times New Roman" pitchFamily="18" charset="0"/>
                <a:cs typeface="Times New Roman" pitchFamily="18" charset="0"/>
              </a:rPr>
              <a:t>    It is well known that there were basically two branches of physics in the earlier days: one is </a:t>
            </a:r>
            <a:r>
              <a:rPr lang="en-US" altLang="zh-CN" sz="1600" b="1">
                <a:solidFill>
                  <a:srgbClr val="333300"/>
                </a:solidFill>
                <a:latin typeface="Times New Roman" pitchFamily="18" charset="0"/>
                <a:cs typeface="Times New Roman" pitchFamily="18" charset="0"/>
              </a:rPr>
              <a:t>theoretical physics</a:t>
            </a:r>
            <a:r>
              <a:rPr lang="en-US" altLang="zh-CN" sz="1600">
                <a:solidFill>
                  <a:srgbClr val="333300"/>
                </a:solidFill>
                <a:latin typeface="Times New Roman" pitchFamily="18" charset="0"/>
                <a:cs typeface="Times New Roman" pitchFamily="18" charset="0"/>
              </a:rPr>
              <a:t>, the other is </a:t>
            </a:r>
            <a:r>
              <a:rPr lang="en-US" altLang="zh-CN" sz="1600" b="1">
                <a:solidFill>
                  <a:srgbClr val="333300"/>
                </a:solidFill>
                <a:latin typeface="Times New Roman" pitchFamily="18" charset="0"/>
                <a:cs typeface="Times New Roman" pitchFamily="18" charset="0"/>
              </a:rPr>
              <a:t>experimental physics</a:t>
            </a:r>
            <a:r>
              <a:rPr lang="en-US" altLang="zh-CN" sz="1600">
                <a:solidFill>
                  <a:srgbClr val="333300"/>
                </a:solidFill>
                <a:latin typeface="Times New Roman" pitchFamily="18" charset="0"/>
                <a:cs typeface="Times New Roman" pitchFamily="18" charset="0"/>
              </a:rPr>
              <a:t>. Although there are many different characteristics between these two parts, both of them unavoidably need </a:t>
            </a:r>
            <a:r>
              <a:rPr lang="en-US" altLang="zh-CN" sz="1600" b="1" i="1">
                <a:solidFill>
                  <a:srgbClr val="333300"/>
                </a:solidFill>
                <a:latin typeface="Times New Roman" pitchFamily="18" charset="0"/>
                <a:cs typeface="Times New Roman" pitchFamily="18" charset="0"/>
              </a:rPr>
              <a:t>numerical calculations </a:t>
            </a:r>
            <a:r>
              <a:rPr lang="en-US" altLang="zh-CN" sz="1600">
                <a:solidFill>
                  <a:srgbClr val="333300"/>
                </a:solidFill>
                <a:latin typeface="Times New Roman" pitchFamily="18" charset="0"/>
                <a:cs typeface="Times New Roman" pitchFamily="18" charset="0"/>
              </a:rPr>
              <a:t>under some circumstances.</a:t>
            </a:r>
          </a:p>
          <a:p>
            <a:pPr algn="just"/>
            <a:r>
              <a:rPr lang="en-US" altLang="zh-CN" sz="1600">
                <a:solidFill>
                  <a:srgbClr val="333300"/>
                </a:solidFill>
                <a:latin typeface="Times New Roman" pitchFamily="18" charset="0"/>
                <a:cs typeface="Times New Roman" pitchFamily="18" charset="0"/>
              </a:rPr>
              <a:t>    On one hand, numerical calculations are required to obtain some physical properties, such as the values of wave functions in quantum mechanics; On the other hand, numerical methods are needed to analyze the measured experimental data, including data fitting and estimating the calculation errors, etc. However, computational physics does not refer to these things.</a:t>
            </a:r>
            <a:r>
              <a:rPr lang="en-US" altLang="zh-CN" sz="1600">
                <a:solidFill>
                  <a:srgbClr val="333300"/>
                </a:solidFill>
                <a:latin typeface="CMR10"/>
              </a:rPr>
              <a:t> </a:t>
            </a:r>
          </a:p>
          <a:p>
            <a:pPr algn="just"/>
            <a:r>
              <a:rPr lang="en-US" altLang="zh-CN" sz="1600">
                <a:solidFill>
                  <a:srgbClr val="333300"/>
                </a:solidFill>
                <a:latin typeface="Times New Roman" pitchFamily="18" charset="0"/>
                <a:cs typeface="Times New Roman" pitchFamily="18" charset="0"/>
              </a:rPr>
              <a:t>   </a:t>
            </a:r>
            <a:r>
              <a:rPr lang="en-US" altLang="zh-CN" sz="1600" b="1">
                <a:solidFill>
                  <a:srgbClr val="333300"/>
                </a:solidFill>
                <a:latin typeface="Times New Roman" pitchFamily="18" charset="0"/>
                <a:cs typeface="Times New Roman" pitchFamily="18" charset="0"/>
              </a:rPr>
              <a:t> ……</a:t>
            </a:r>
          </a:p>
          <a:p>
            <a:pPr algn="just"/>
            <a:r>
              <a:rPr lang="en-US" altLang="zh-CN" sz="1600">
                <a:solidFill>
                  <a:srgbClr val="333300"/>
                </a:solidFill>
                <a:latin typeface="Times New Roman" pitchFamily="18" charset="0"/>
                <a:cs typeface="Times New Roman" pitchFamily="18" charset="0"/>
              </a:rPr>
              <a:t>    That means, we have nowadays the third, and independent, and very important branch of physics: </a:t>
            </a:r>
            <a:r>
              <a:rPr lang="en-US" altLang="zh-CN" sz="1600" b="1">
                <a:solidFill>
                  <a:srgbClr val="333300"/>
                </a:solidFill>
                <a:latin typeface="Times New Roman" pitchFamily="18" charset="0"/>
                <a:cs typeface="Times New Roman" pitchFamily="18" charset="0"/>
              </a:rPr>
              <a:t>computational physics</a:t>
            </a:r>
            <a:r>
              <a:rPr lang="en-US" altLang="zh-CN" sz="1600">
                <a:solidFill>
                  <a:srgbClr val="333300"/>
                </a:solidFill>
                <a:latin typeface="Times New Roman" pitchFamily="18" charset="0"/>
                <a:cs typeface="Times New Roman" pitchFamily="18" charset="0"/>
              </a:rPr>
              <a:t>. This field has its own goals, its own problems, and, as in all fields of physics, its own methods. Scientists can do all kinds of explorations with computers and in this way largely widen their understanding of the real world.</a:t>
            </a:r>
            <a:endParaRPr lang="zh-CN" altLang="en-US" sz="1600">
              <a:solidFill>
                <a:srgbClr val="333300"/>
              </a:solidFill>
              <a:latin typeface="Times New Roman" pitchFamily="18" charset="0"/>
              <a:cs typeface="Times New Roman" pitchFamily="18" charset="0"/>
            </a:endParaRPr>
          </a:p>
          <a:p>
            <a:pPr algn="just"/>
            <a:r>
              <a:rPr lang="en-US" altLang="zh-CN" sz="1600">
                <a:solidFill>
                  <a:srgbClr val="333300"/>
                </a:solidFill>
                <a:latin typeface="Times New Roman" pitchFamily="18" charset="0"/>
                <a:cs typeface="Times New Roman" pitchFamily="18" charset="0"/>
              </a:rPr>
              <a:t>   </a:t>
            </a:r>
            <a:r>
              <a:rPr lang="en-US" altLang="zh-CN" sz="1600" b="1">
                <a:solidFill>
                  <a:srgbClr val="333300"/>
                </a:solidFill>
                <a:latin typeface="Times New Roman" pitchFamily="18" charset="0"/>
                <a:cs typeface="Times New Roman" pitchFamily="18" charset="0"/>
              </a:rPr>
              <a:t> ……</a:t>
            </a:r>
          </a:p>
          <a:p>
            <a:pPr algn="just"/>
            <a:r>
              <a:rPr lang="en-US" altLang="zh-CN" sz="1600">
                <a:solidFill>
                  <a:srgbClr val="333300"/>
                </a:solidFill>
                <a:latin typeface="Times New Roman" pitchFamily="18" charset="0"/>
                <a:cs typeface="Times New Roman" pitchFamily="18" charset="0"/>
              </a:rPr>
              <a:t>    This course provides an introduction to computational physics. So we will talk about the basic numerical techniques. We will only mention those methods which are most important in physics and focus more on ”recipes” than on stringent proofs. Therefore, we will not try to prove each formula in a mathematical way; on the contrary, we will satisfy ourselves with heuristic </a:t>
            </a:r>
            <a:r>
              <a:rPr lang="en-US" altLang="zh-CN" sz="1600" b="1">
                <a:solidFill>
                  <a:srgbClr val="333300"/>
                </a:solidFill>
                <a:latin typeface="Times New Roman" pitchFamily="18" charset="0"/>
                <a:cs typeface="Times New Roman" pitchFamily="18" charset="0"/>
              </a:rPr>
              <a:t>derivations</a:t>
            </a:r>
            <a:r>
              <a:rPr lang="en-US" altLang="zh-CN" sz="1600">
                <a:solidFill>
                  <a:srgbClr val="333300"/>
                </a:solidFill>
                <a:latin typeface="Times New Roman" pitchFamily="18" charset="0"/>
                <a:cs typeface="Times New Roman" pitchFamily="18" charset="0"/>
              </a:rPr>
              <a:t>, </a:t>
            </a:r>
            <a:r>
              <a:rPr lang="en-US" altLang="zh-CN" sz="1600" b="1">
                <a:solidFill>
                  <a:srgbClr val="333300"/>
                </a:solidFill>
                <a:latin typeface="Times New Roman" pitchFamily="18" charset="0"/>
                <a:cs typeface="Times New Roman" pitchFamily="18" charset="0"/>
              </a:rPr>
              <a:t>arguments</a:t>
            </a:r>
            <a:r>
              <a:rPr lang="en-US" altLang="zh-CN" sz="1600">
                <a:solidFill>
                  <a:srgbClr val="333300"/>
                </a:solidFill>
                <a:latin typeface="Times New Roman" pitchFamily="18" charset="0"/>
                <a:cs typeface="Times New Roman" pitchFamily="18" charset="0"/>
              </a:rPr>
              <a:t> and </a:t>
            </a:r>
            <a:r>
              <a:rPr lang="en-US" altLang="zh-CN" sz="1600" b="1">
                <a:solidFill>
                  <a:srgbClr val="333300"/>
                </a:solidFill>
                <a:latin typeface="Times New Roman" pitchFamily="18" charset="0"/>
                <a:cs typeface="Times New Roman" pitchFamily="18" charset="0"/>
              </a:rPr>
              <a:t>comments</a:t>
            </a:r>
            <a:r>
              <a:rPr lang="en-US" altLang="zh-CN" sz="1600">
                <a:solidFill>
                  <a:srgbClr val="333300"/>
                </a:solidFill>
                <a:latin typeface="Times New Roman" pitchFamily="18" charset="0"/>
                <a:cs typeface="Times New Roman" pitchFamily="18" charset="0"/>
              </a:rPr>
              <a:t> .</a:t>
            </a:r>
          </a:p>
        </p:txBody>
      </p:sp>
      <p:sp>
        <p:nvSpPr>
          <p:cNvPr id="5" name="灯片编号占位符 4"/>
          <p:cNvSpPr>
            <a:spLocks noGrp="1"/>
          </p:cNvSpPr>
          <p:nvPr>
            <p:ph type="sldNum" sz="quarter" idx="12"/>
          </p:nvPr>
        </p:nvSpPr>
        <p:spPr/>
        <p:txBody>
          <a:bodyPr/>
          <a:lstStyle/>
          <a:p>
            <a:pPr>
              <a:defRPr/>
            </a:pPr>
            <a:fld id="{9CF582AB-1DF8-4527-9036-D9F9F94FFB15}" type="slidenum">
              <a:rPr lang="zh-CN" altLang="zh-CN" smtClean="0">
                <a:solidFill>
                  <a:schemeClr val="bg1">
                    <a:lumMod val="50000"/>
                  </a:schemeClr>
                </a:solidFill>
              </a:rPr>
              <a:pPr>
                <a:defRPr/>
              </a:pPr>
              <a:t>7</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矩形 13"/>
          <p:cNvSpPr>
            <a:spLocks noChangeArrowheads="1"/>
          </p:cNvSpPr>
          <p:nvPr/>
        </p:nvSpPr>
        <p:spPr bwMode="auto">
          <a:xfrm>
            <a:off x="914400" y="1317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89091" name="矩形 14"/>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稳定性和收敛性评估。</a:t>
            </a:r>
          </a:p>
        </p:txBody>
      </p:sp>
      <p:sp>
        <p:nvSpPr>
          <p:cNvPr id="89092" name="Line 5"/>
          <p:cNvSpPr>
            <a:spLocks noChangeShapeType="1"/>
          </p:cNvSpPr>
          <p:nvPr/>
        </p:nvSpPr>
        <p:spPr bwMode="auto">
          <a:xfrm>
            <a:off x="0" y="10001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9093" name="Text Box 2"/>
          <p:cNvSpPr txBox="1">
            <a:spLocks noChangeArrowheads="1"/>
          </p:cNvSpPr>
          <p:nvPr/>
        </p:nvSpPr>
        <p:spPr bwMode="auto">
          <a:xfrm>
            <a:off x="250825" y="1989138"/>
            <a:ext cx="8534400" cy="3389312"/>
          </a:xfrm>
          <a:prstGeom prst="rect">
            <a:avLst/>
          </a:prstGeom>
          <a:noFill/>
          <a:ln w="9525">
            <a:noFill/>
            <a:miter lim="800000"/>
            <a:headEnd/>
            <a:tailEnd/>
          </a:ln>
        </p:spPr>
        <p:txBody>
          <a:bodyPr>
            <a:spAutoFit/>
          </a:bodyPr>
          <a:lstStyle/>
          <a:p>
            <a:pPr>
              <a:lnSpc>
                <a:spcPct val="110000"/>
              </a:lnSpc>
              <a:spcBef>
                <a:spcPct val="50000"/>
              </a:spcBef>
            </a:pPr>
            <a:r>
              <a:rPr lang="zh-CN" altLang="en-US">
                <a:solidFill>
                  <a:srgbClr val="333300"/>
                </a:solidFill>
                <a:latin typeface="Times New Roman" pitchFamily="18" charset="0"/>
                <a:ea typeface="楷体" pitchFamily="49" charset="-122"/>
              </a:rPr>
              <a:t>收敛性主要是研究方法误差问题，而稳定性则更关注舍入误差问题。</a:t>
            </a:r>
            <a:endParaRPr lang="en-US" altLang="zh-CN">
              <a:solidFill>
                <a:srgbClr val="333300"/>
              </a:solidFill>
              <a:latin typeface="Times New Roman" pitchFamily="18" charset="0"/>
              <a:ea typeface="楷体" pitchFamily="49" charset="-122"/>
            </a:endParaRPr>
          </a:p>
          <a:p>
            <a:pPr>
              <a:lnSpc>
                <a:spcPct val="110000"/>
              </a:lnSpc>
              <a:spcBef>
                <a:spcPct val="50000"/>
              </a:spcBef>
            </a:pPr>
            <a:endParaRPr lang="en-US" altLang="zh-CN">
              <a:solidFill>
                <a:srgbClr val="333300"/>
              </a:solidFill>
              <a:latin typeface="Times New Roman" pitchFamily="18" charset="0"/>
              <a:ea typeface="楷体" pitchFamily="49" charset="-122"/>
            </a:endParaRPr>
          </a:p>
          <a:p>
            <a:pPr>
              <a:lnSpc>
                <a:spcPct val="110000"/>
              </a:lnSpc>
              <a:spcBef>
                <a:spcPct val="50000"/>
              </a:spcBef>
            </a:pPr>
            <a:r>
              <a:rPr lang="zh-CN" altLang="en-US">
                <a:solidFill>
                  <a:srgbClr val="333300"/>
                </a:solidFill>
                <a:latin typeface="Times New Roman" pitchFamily="18" charset="0"/>
                <a:ea typeface="楷体" pitchFamily="49" charset="-122"/>
              </a:rPr>
              <a:t>在一定条件下，两者又可以是关联的、等价的。由于计算物理的复杂性，要弄清楚所采用的方法的收敛性和稳定性，往往相当困难。如果都要等解决了理论问题再去计算，计算物理这个工作就难以发展了。我们不能等待解决了收敛性、稳定性之后再去计算，而是要在计算机实验中进行解决。</a:t>
            </a:r>
            <a:endParaRPr lang="en-US" altLang="zh-CN">
              <a:solidFill>
                <a:srgbClr val="333300"/>
              </a:solidFill>
              <a:latin typeface="Times New Roman" pitchFamily="18" charset="0"/>
              <a:ea typeface="楷体" pitchFamily="49" charset="-122"/>
            </a:endParaRPr>
          </a:p>
          <a:p>
            <a:pPr>
              <a:lnSpc>
                <a:spcPct val="110000"/>
              </a:lnSpc>
              <a:spcBef>
                <a:spcPct val="50000"/>
              </a:spcBef>
            </a:pPr>
            <a:endParaRPr lang="en-US" altLang="zh-CN">
              <a:solidFill>
                <a:srgbClr val="333300"/>
              </a:solidFill>
              <a:latin typeface="Times New Roman" pitchFamily="18" charset="0"/>
              <a:ea typeface="楷体" pitchFamily="49" charset="-122"/>
            </a:endParaRPr>
          </a:p>
          <a:p>
            <a:pPr>
              <a:lnSpc>
                <a:spcPct val="110000"/>
              </a:lnSpc>
              <a:spcBef>
                <a:spcPct val="50000"/>
              </a:spcBef>
            </a:pPr>
            <a:r>
              <a:rPr lang="zh-CN" altLang="en-US">
                <a:solidFill>
                  <a:srgbClr val="333300"/>
                </a:solidFill>
                <a:latin typeface="Times New Roman" pitchFamily="18" charset="0"/>
                <a:ea typeface="楷体" pitchFamily="49" charset="-122"/>
              </a:rPr>
              <a:t>但另一方面，我们又必须对计算方法的收敛性、稳定性问题有所了解，以利于对计算结果进行分析。</a:t>
            </a:r>
          </a:p>
        </p:txBody>
      </p:sp>
      <p:sp>
        <p:nvSpPr>
          <p:cNvPr id="6" name="灯片编号占位符 5"/>
          <p:cNvSpPr>
            <a:spLocks noGrp="1"/>
          </p:cNvSpPr>
          <p:nvPr>
            <p:ph type="sldNum" sz="quarter" idx="12"/>
          </p:nvPr>
        </p:nvSpPr>
        <p:spPr/>
        <p:txBody>
          <a:bodyPr/>
          <a:lstStyle/>
          <a:p>
            <a:pPr>
              <a:defRPr/>
            </a:pPr>
            <a:fld id="{21C13315-45E5-46B0-91F8-354DCE52EEAE}" type="slidenum">
              <a:rPr lang="en-US" altLang="zh-CN" smtClean="0">
                <a:solidFill>
                  <a:schemeClr val="bg1">
                    <a:lumMod val="50000"/>
                  </a:schemeClr>
                </a:solidFill>
              </a:rPr>
              <a:pPr>
                <a:defRPr/>
              </a:pPr>
              <a:t>70</a:t>
            </a:fld>
            <a:endParaRPr lang="en-US" altLang="zh-C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68313" y="1828800"/>
            <a:ext cx="7924800" cy="3694113"/>
          </a:xfrm>
          <a:prstGeom prst="rect">
            <a:avLst/>
          </a:prstGeom>
          <a:noFill/>
          <a:ln w="9525">
            <a:noFill/>
            <a:miter lim="800000"/>
            <a:headEnd/>
            <a:tailEnd/>
          </a:ln>
        </p:spPr>
        <p:txBody>
          <a:bodyPr>
            <a:spAutoFit/>
          </a:bodyPr>
          <a:lstStyle/>
          <a:p>
            <a:pPr algn="just"/>
            <a:r>
              <a:rPr lang="zh-CN" altLang="en-US">
                <a:solidFill>
                  <a:srgbClr val="333300"/>
                </a:solidFill>
                <a:latin typeface="Times New Roman" pitchFamily="18" charset="0"/>
                <a:ea typeface="楷体" pitchFamily="49" charset="-122"/>
              </a:rPr>
              <a:t>计算结果是否可信与下列因素有关：</a:t>
            </a:r>
            <a:endParaRPr lang="en-US" altLang="zh-CN">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物理模型和数学模型是否合适？</a:t>
            </a:r>
            <a:endParaRPr lang="en-US" altLang="zh-CN">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计算方法是否正确？</a:t>
            </a:r>
            <a:endParaRPr lang="en-US" altLang="zh-CN">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程序设计是否有误？</a:t>
            </a:r>
            <a:endParaRPr lang="en-US" altLang="zh-CN">
              <a:solidFill>
                <a:srgbClr val="333300"/>
              </a:solidFill>
              <a:latin typeface="Times New Roman" pitchFamily="18" charset="0"/>
              <a:ea typeface="楷体" pitchFamily="49" charset="-122"/>
            </a:endParaRPr>
          </a:p>
          <a:p>
            <a:pPr algn="just"/>
            <a:r>
              <a:rPr lang="zh-CN" altLang="en-US">
                <a:solidFill>
                  <a:srgbClr val="333300"/>
                </a:solidFill>
                <a:latin typeface="Times New Roman" pitchFamily="18" charset="0"/>
                <a:ea typeface="楷体" pitchFamily="49" charset="-122"/>
              </a:rPr>
              <a:t>机器运行是否正常？</a:t>
            </a: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endParaRPr lang="en-US" altLang="zh-CN">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而且即使基本的物理模型是正确的，在一些复杂的边界条件下，在某些具体条件的影响下，如何给出符合实际的定解条件，也还需作认真细致的研究。</a:t>
            </a:r>
          </a:p>
          <a:p>
            <a:pPr>
              <a:buClr>
                <a:schemeClr val="folHlink"/>
              </a:buClr>
              <a:buSzPct val="60000"/>
              <a:buFont typeface="Wingdings" pitchFamily="2" charset="2"/>
              <a:buNone/>
            </a:pPr>
            <a:endParaRPr lang="zh-CN" altLang="en-US">
              <a:solidFill>
                <a:srgbClr val="333300"/>
              </a:solidFill>
              <a:latin typeface="Times New Roman" pitchFamily="18" charset="0"/>
              <a:ea typeface="楷体" pitchFamily="49" charset="-122"/>
            </a:endParaRPr>
          </a:p>
          <a:p>
            <a:pPr>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结果的判断？</a:t>
            </a:r>
          </a:p>
          <a:p>
            <a:pPr>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如何判断计算结果是否正确，并作出恰当的结论？</a:t>
            </a:r>
          </a:p>
          <a:p>
            <a:pPr>
              <a:buClr>
                <a:schemeClr val="folHlink"/>
              </a:buClr>
              <a:buSzPct val="60000"/>
              <a:buFont typeface="Wingdings" pitchFamily="2" charset="2"/>
              <a:buNone/>
            </a:pPr>
            <a:r>
              <a:rPr lang="zh-CN" altLang="en-US">
                <a:solidFill>
                  <a:srgbClr val="333300"/>
                </a:solidFill>
                <a:latin typeface="Times New Roman" pitchFamily="18" charset="0"/>
                <a:ea typeface="楷体" pitchFamily="49" charset="-122"/>
              </a:rPr>
              <a:t>实验检验、理论分析、与其它计算结果相比较</a:t>
            </a:r>
          </a:p>
          <a:p>
            <a:pPr algn="just"/>
            <a:endParaRPr lang="zh-CN" altLang="en-US">
              <a:solidFill>
                <a:srgbClr val="333300"/>
              </a:solidFill>
              <a:latin typeface="Times New Roman" pitchFamily="18" charset="0"/>
              <a:ea typeface="楷体" pitchFamily="49" charset="-122"/>
            </a:endParaRPr>
          </a:p>
        </p:txBody>
      </p:sp>
      <p:sp>
        <p:nvSpPr>
          <p:cNvPr id="90115" name="矩形 13"/>
          <p:cNvSpPr>
            <a:spLocks noChangeArrowheads="1"/>
          </p:cNvSpPr>
          <p:nvPr/>
        </p:nvSpPr>
        <p:spPr bwMode="auto">
          <a:xfrm>
            <a:off x="914400" y="555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90116" name="矩形 14"/>
          <p:cNvSpPr>
            <a:spLocks noChangeArrowheads="1"/>
          </p:cNvSpPr>
          <p:nvPr/>
        </p:nvSpPr>
        <p:spPr bwMode="auto">
          <a:xfrm>
            <a:off x="468313" y="10001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结果的分析与结论。</a:t>
            </a:r>
          </a:p>
        </p:txBody>
      </p:sp>
      <p:sp>
        <p:nvSpPr>
          <p:cNvPr id="90117" name="Line 5"/>
          <p:cNvSpPr>
            <a:spLocks noChangeShapeType="1"/>
          </p:cNvSpPr>
          <p:nvPr/>
        </p:nvSpPr>
        <p:spPr bwMode="auto">
          <a:xfrm>
            <a:off x="0" y="9239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a:lstStyle/>
          <a:p>
            <a:pPr>
              <a:defRPr/>
            </a:pPr>
            <a:fld id="{63FEC9BF-F19D-403D-9F49-DD4E8151E965}" type="slidenum">
              <a:rPr lang="zh-CN" altLang="zh-CN"/>
              <a:pPr>
                <a:defRPr/>
              </a:pPr>
              <a:t>71</a:t>
            </a:fld>
            <a:endParaRPr lang="zh-CN"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B100511-2BAB-4C15-8E0D-BB8D9AEC9A93}" type="slidenum">
              <a:rPr lang="zh-CN" altLang="zh-CN"/>
              <a:pPr>
                <a:defRPr/>
              </a:pPr>
              <a:t>72</a:t>
            </a:fld>
            <a:endParaRPr lang="zh-CN" altLang="zh-CN" dirty="0"/>
          </a:p>
        </p:txBody>
      </p:sp>
      <p:sp>
        <p:nvSpPr>
          <p:cNvPr id="91139" name="Text Box 3"/>
          <p:cNvSpPr txBox="1">
            <a:spLocks noChangeArrowheads="1"/>
          </p:cNvSpPr>
          <p:nvPr/>
        </p:nvSpPr>
        <p:spPr bwMode="auto">
          <a:xfrm>
            <a:off x="250825" y="1738313"/>
            <a:ext cx="8713788" cy="4357687"/>
          </a:xfrm>
          <a:prstGeom prst="rect">
            <a:avLst/>
          </a:prstGeom>
          <a:noFill/>
          <a:ln w="9525">
            <a:noFill/>
            <a:miter lim="800000"/>
            <a:headEnd/>
            <a:tailEnd/>
          </a:ln>
        </p:spPr>
        <p:txBody>
          <a:bodyPr>
            <a:spAutoFit/>
          </a:bodyPr>
          <a:lstStyle/>
          <a:p>
            <a:r>
              <a:rPr lang="en-US" altLang="zh-CN">
                <a:solidFill>
                  <a:srgbClr val="333300"/>
                </a:solidFill>
                <a:latin typeface="Times New Roman" pitchFamily="18" charset="0"/>
                <a:ea typeface="楷体" pitchFamily="49" charset="-122"/>
              </a:rPr>
              <a:t>(1)</a:t>
            </a:r>
            <a:r>
              <a:rPr lang="zh-CN" altLang="en-US">
                <a:solidFill>
                  <a:srgbClr val="333300"/>
                </a:solidFill>
                <a:latin typeface="Times New Roman" pitchFamily="18" charset="0"/>
                <a:ea typeface="楷体" pitchFamily="49" charset="-122"/>
              </a:rPr>
              <a:t>实验检验</a:t>
            </a:r>
          </a:p>
          <a:p>
            <a:pPr>
              <a:lnSpc>
                <a:spcPct val="120000"/>
              </a:lnSpc>
            </a:pPr>
            <a:r>
              <a:rPr lang="zh-CN" altLang="en-US">
                <a:solidFill>
                  <a:srgbClr val="333300"/>
                </a:solidFill>
                <a:latin typeface="Times New Roman" pitchFamily="18" charset="0"/>
                <a:ea typeface="楷体" pitchFamily="49" charset="-122"/>
              </a:rPr>
              <a:t>计算结果与实验数据是否相符合，若大体相符，就说明计算结果基本可靠；如果相差较大，就应该检查物理模型、数学模型，计算方法等是否存在问题，进行改进。</a:t>
            </a:r>
            <a:endParaRPr lang="en-US" altLang="zh-CN">
              <a:solidFill>
                <a:srgbClr val="333300"/>
              </a:solidFill>
              <a:latin typeface="Times New Roman" pitchFamily="18" charset="0"/>
              <a:ea typeface="楷体" pitchFamily="49" charset="-122"/>
            </a:endParaRPr>
          </a:p>
          <a:p>
            <a:pPr>
              <a:lnSpc>
                <a:spcPct val="120000"/>
              </a:lnSpc>
            </a:pPr>
            <a:endParaRPr lang="en-US" altLang="zh-CN">
              <a:solidFill>
                <a:srgbClr val="333300"/>
              </a:solidFill>
              <a:latin typeface="Times New Roman" pitchFamily="18" charset="0"/>
              <a:ea typeface="楷体" pitchFamily="49" charset="-122"/>
            </a:endParaRPr>
          </a:p>
          <a:p>
            <a:pPr algn="just">
              <a:lnSpc>
                <a:spcPct val="120000"/>
              </a:lnSpc>
            </a:pPr>
            <a:r>
              <a:rPr lang="en-US" altLang="zh-CN">
                <a:solidFill>
                  <a:srgbClr val="333300"/>
                </a:solidFill>
                <a:latin typeface="Times New Roman" pitchFamily="18" charset="0"/>
                <a:ea typeface="楷体" pitchFamily="49" charset="-122"/>
              </a:rPr>
              <a:t>(2)</a:t>
            </a:r>
            <a:r>
              <a:rPr lang="zh-CN" altLang="en-US">
                <a:solidFill>
                  <a:srgbClr val="333300"/>
                </a:solidFill>
                <a:latin typeface="Times New Roman" pitchFamily="18" charset="0"/>
                <a:ea typeface="楷体" pitchFamily="49" charset="-122"/>
              </a:rPr>
              <a:t>理论分析</a:t>
            </a:r>
          </a:p>
          <a:p>
            <a:pPr algn="just">
              <a:lnSpc>
                <a:spcPct val="120000"/>
              </a:lnSpc>
            </a:pPr>
            <a:r>
              <a:rPr lang="zh-CN" altLang="en-US">
                <a:solidFill>
                  <a:srgbClr val="333300"/>
                </a:solidFill>
                <a:latin typeface="Times New Roman" pitchFamily="18" charset="0"/>
                <a:ea typeface="楷体" pitchFamily="49" charset="-122"/>
              </a:rPr>
              <a:t>计算结果是否正确，也可用基本物理原理来分析判断，作出定性解释。计算结果应该符合客观规律。基本物理原理比个别实验数据更能反映事物的本质，是检验结果是否正确的一面镜子。</a:t>
            </a:r>
            <a:endParaRPr lang="en-US" altLang="zh-CN">
              <a:solidFill>
                <a:srgbClr val="333300"/>
              </a:solidFill>
              <a:latin typeface="Times New Roman" pitchFamily="18" charset="0"/>
              <a:ea typeface="楷体" pitchFamily="49" charset="-122"/>
            </a:endParaRPr>
          </a:p>
          <a:p>
            <a:pPr algn="just">
              <a:lnSpc>
                <a:spcPct val="120000"/>
              </a:lnSpc>
            </a:pPr>
            <a:endParaRPr lang="en-US" altLang="zh-CN">
              <a:solidFill>
                <a:srgbClr val="333300"/>
              </a:solidFill>
              <a:latin typeface="Times New Roman" pitchFamily="18" charset="0"/>
              <a:ea typeface="楷体" pitchFamily="49" charset="-122"/>
            </a:endParaRPr>
          </a:p>
          <a:p>
            <a:pPr algn="just">
              <a:lnSpc>
                <a:spcPct val="120000"/>
              </a:lnSpc>
            </a:pPr>
            <a:r>
              <a:rPr lang="en-US" altLang="zh-CN">
                <a:solidFill>
                  <a:srgbClr val="333300"/>
                </a:solidFill>
                <a:latin typeface="Times New Roman" pitchFamily="18" charset="0"/>
                <a:ea typeface="楷体" pitchFamily="49" charset="-122"/>
              </a:rPr>
              <a:t>(3)</a:t>
            </a:r>
            <a:r>
              <a:rPr lang="zh-CN" altLang="en-US">
                <a:solidFill>
                  <a:srgbClr val="333300"/>
                </a:solidFill>
                <a:latin typeface="Times New Roman" pitchFamily="18" charset="0"/>
                <a:ea typeface="楷体" pitchFamily="49" charset="-122"/>
              </a:rPr>
              <a:t>与其它计算结果相比较</a:t>
            </a:r>
          </a:p>
          <a:p>
            <a:pPr algn="just">
              <a:lnSpc>
                <a:spcPct val="120000"/>
              </a:lnSpc>
            </a:pPr>
            <a:r>
              <a:rPr lang="zh-CN" altLang="en-US">
                <a:solidFill>
                  <a:srgbClr val="333300"/>
                </a:solidFill>
                <a:latin typeface="Times New Roman" pitchFamily="18" charset="0"/>
                <a:ea typeface="楷体" pitchFamily="49" charset="-122"/>
              </a:rPr>
              <a:t>如果我们的计算结果与采用不同数学模型或不同计算方法的结果一致；或虽有出入，但在理论上可作出合理解释，则在某种意义上可以说明计算结果具有一定的客观性，虽不能象前面两种方法那样作出明确的结论，但可做到心中有数。</a:t>
            </a:r>
          </a:p>
        </p:txBody>
      </p:sp>
      <p:sp>
        <p:nvSpPr>
          <p:cNvPr id="91140" name="矩形 13"/>
          <p:cNvSpPr>
            <a:spLocks noChangeArrowheads="1"/>
          </p:cNvSpPr>
          <p:nvPr/>
        </p:nvSpPr>
        <p:spPr bwMode="auto">
          <a:xfrm>
            <a:off x="914400" y="55563"/>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1.5</a:t>
            </a:r>
            <a:r>
              <a:rPr lang="zh-CN" altLang="en-US" sz="3600">
                <a:solidFill>
                  <a:srgbClr val="333300"/>
                </a:solidFill>
                <a:latin typeface="Times New Roman" pitchFamily="18" charset="0"/>
                <a:ea typeface="楷体" pitchFamily="49" charset="-122"/>
              </a:rPr>
              <a:t>计算物理的研究方法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91141" name="矩形 14"/>
          <p:cNvSpPr>
            <a:spLocks noChangeArrowheads="1"/>
          </p:cNvSpPr>
          <p:nvPr/>
        </p:nvSpPr>
        <p:spPr bwMode="auto">
          <a:xfrm>
            <a:off x="468313" y="1000125"/>
            <a:ext cx="8243887" cy="523875"/>
          </a:xfrm>
          <a:prstGeom prst="rect">
            <a:avLst/>
          </a:prstGeom>
          <a:noFill/>
          <a:ln w="9525">
            <a:noFill/>
            <a:miter lim="800000"/>
            <a:headEnd/>
            <a:tailEnd/>
          </a:ln>
        </p:spPr>
        <p:txBody>
          <a:bodyPr>
            <a:spAutoFit/>
          </a:bodyPr>
          <a:lstStyle/>
          <a:p>
            <a:pPr algn="just">
              <a:buClr>
                <a:srgbClr val="FF3300"/>
              </a:buClr>
              <a:buFontTx/>
              <a:buBlip>
                <a:blip r:embed="rId3"/>
              </a:buBlip>
            </a:pPr>
            <a:r>
              <a:rPr lang="zh-CN" altLang="en-US" b="1"/>
              <a:t> </a:t>
            </a:r>
            <a:r>
              <a:rPr lang="zh-CN" altLang="en-US" sz="2800">
                <a:solidFill>
                  <a:srgbClr val="003366"/>
                </a:solidFill>
                <a:latin typeface="楷体" pitchFamily="49" charset="-122"/>
                <a:ea typeface="楷体" pitchFamily="49" charset="-122"/>
              </a:rPr>
              <a:t>计算物理的研究方法</a:t>
            </a:r>
            <a:r>
              <a:rPr lang="en-US" altLang="zh-CN" sz="2800">
                <a:solidFill>
                  <a:srgbClr val="003366"/>
                </a:solidFill>
                <a:latin typeface="楷体" pitchFamily="49" charset="-122"/>
                <a:ea typeface="楷体" pitchFamily="49" charset="-122"/>
              </a:rPr>
              <a:t>----</a:t>
            </a:r>
            <a:r>
              <a:rPr lang="zh-CN" altLang="en-US" sz="2800">
                <a:solidFill>
                  <a:srgbClr val="003366"/>
                </a:solidFill>
                <a:latin typeface="楷体" pitchFamily="49" charset="-122"/>
                <a:ea typeface="楷体" pitchFamily="49" charset="-122"/>
              </a:rPr>
              <a:t>结果的分析与结论。</a:t>
            </a:r>
          </a:p>
        </p:txBody>
      </p:sp>
      <p:sp>
        <p:nvSpPr>
          <p:cNvPr id="91142" name="Line 5"/>
          <p:cNvSpPr>
            <a:spLocks noChangeShapeType="1"/>
          </p:cNvSpPr>
          <p:nvPr/>
        </p:nvSpPr>
        <p:spPr bwMode="auto">
          <a:xfrm>
            <a:off x="0" y="923925"/>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矩形 13"/>
          <p:cNvSpPr>
            <a:spLocks noChangeArrowheads="1"/>
          </p:cNvSpPr>
          <p:nvPr/>
        </p:nvSpPr>
        <p:spPr bwMode="auto">
          <a:xfrm>
            <a:off x="914400" y="55563"/>
            <a:ext cx="5791200" cy="782637"/>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2"/>
              </a:buBlip>
            </a:pPr>
            <a:r>
              <a:rPr lang="en-US" altLang="zh-CN" sz="3600">
                <a:latin typeface="Times New Roman" pitchFamily="18" charset="0"/>
                <a:ea typeface="楷体" pitchFamily="49" charset="-122"/>
              </a:rPr>
              <a:t> </a:t>
            </a:r>
            <a:r>
              <a:rPr lang="zh-CN" altLang="en-US" sz="3600">
                <a:latin typeface="Times New Roman" pitchFamily="18" charset="0"/>
                <a:ea typeface="楷体" pitchFamily="49" charset="-122"/>
              </a:rPr>
              <a:t>学习内容</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92163" name="矩形 14"/>
          <p:cNvSpPr>
            <a:spLocks noChangeArrowheads="1"/>
          </p:cNvSpPr>
          <p:nvPr/>
        </p:nvSpPr>
        <p:spPr bwMode="auto">
          <a:xfrm>
            <a:off x="468313" y="1997075"/>
            <a:ext cx="8243887" cy="3108325"/>
          </a:xfrm>
          <a:prstGeom prst="rect">
            <a:avLst/>
          </a:prstGeom>
          <a:noFill/>
          <a:ln w="9525">
            <a:noFill/>
            <a:miter lim="800000"/>
            <a:headEnd/>
            <a:tailEnd/>
          </a:ln>
        </p:spPr>
        <p:txBody>
          <a:bodyPr>
            <a:spAutoFit/>
          </a:bodyPr>
          <a:lstStyle/>
          <a:p>
            <a:pPr>
              <a:buClr>
                <a:srgbClr val="FF3300"/>
              </a:buClr>
              <a:buFontTx/>
              <a:buBlip>
                <a:blip r:embed="rId3"/>
              </a:buBlip>
            </a:pPr>
            <a:r>
              <a:rPr lang="zh-CN" altLang="en-US" sz="2800">
                <a:solidFill>
                  <a:srgbClr val="003366"/>
                </a:solidFill>
                <a:latin typeface="Times New Roman" pitchFamily="18" charset="0"/>
                <a:ea typeface="楷体" pitchFamily="49" charset="-122"/>
              </a:rPr>
              <a:t>计算物理？</a:t>
            </a:r>
            <a:endParaRPr lang="en-US" altLang="zh-CN" sz="2800">
              <a:solidFill>
                <a:srgbClr val="003366"/>
              </a:solidFill>
              <a:latin typeface="Times New Roman" pitchFamily="18" charset="0"/>
              <a:ea typeface="楷体" pitchFamily="49" charset="-122"/>
            </a:endParaRPr>
          </a:p>
          <a:p>
            <a:pPr>
              <a:buClr>
                <a:srgbClr val="FF3300"/>
              </a:buClr>
              <a:buFontTx/>
              <a:buBlip>
                <a:blip r:embed="rId3"/>
              </a:buBlip>
            </a:pPr>
            <a:r>
              <a:rPr lang="zh-CN" altLang="en-US" sz="2800">
                <a:solidFill>
                  <a:srgbClr val="003366"/>
                </a:solidFill>
                <a:latin typeface="Times New Roman" pitchFamily="18" charset="0"/>
                <a:ea typeface="楷体" pitchFamily="49" charset="-122"/>
              </a:rPr>
              <a:t>计算物理的主要研究内容和数学基础？</a:t>
            </a:r>
            <a:endParaRPr lang="en-US" altLang="zh-CN" sz="2800">
              <a:solidFill>
                <a:srgbClr val="003366"/>
              </a:solidFill>
              <a:latin typeface="Times New Roman" pitchFamily="18" charset="0"/>
              <a:ea typeface="楷体" pitchFamily="49" charset="-122"/>
            </a:endParaRPr>
          </a:p>
          <a:p>
            <a:pPr algn="just">
              <a:buClr>
                <a:srgbClr val="FF3300"/>
              </a:buClr>
              <a:buFontTx/>
              <a:buBlip>
                <a:blip r:embed="rId3"/>
              </a:buBlip>
            </a:pPr>
            <a:r>
              <a:rPr lang="zh-CN" altLang="en-US" sz="2800">
                <a:solidFill>
                  <a:srgbClr val="003366"/>
                </a:solidFill>
                <a:latin typeface="Times New Roman" pitchFamily="18" charset="0"/>
                <a:ea typeface="楷体" pitchFamily="49" charset="-122"/>
              </a:rPr>
              <a:t>计算物理的工作流程？</a:t>
            </a:r>
            <a:endParaRPr lang="en-US" altLang="zh-CN" sz="2800">
              <a:solidFill>
                <a:srgbClr val="003366"/>
              </a:solidFill>
              <a:latin typeface="Times New Roman" pitchFamily="18" charset="0"/>
              <a:ea typeface="楷体" pitchFamily="49" charset="-122"/>
            </a:endParaRPr>
          </a:p>
          <a:p>
            <a:pPr algn="just">
              <a:buClr>
                <a:srgbClr val="FF3300"/>
              </a:buClr>
            </a:pPr>
            <a:r>
              <a:rPr lang="en-US" altLang="zh-CN" sz="2800">
                <a:solidFill>
                  <a:srgbClr val="003366"/>
                </a:solidFill>
                <a:latin typeface="Times New Roman" pitchFamily="18" charset="0"/>
                <a:ea typeface="楷体" pitchFamily="49" charset="-122"/>
              </a:rPr>
              <a:t>                </a:t>
            </a:r>
            <a:r>
              <a:rPr lang="zh-CN" altLang="en-US" sz="2800">
                <a:solidFill>
                  <a:srgbClr val="003366"/>
                </a:solidFill>
                <a:latin typeface="Times New Roman" pitchFamily="18" charset="0"/>
                <a:ea typeface="楷体" pitchFamily="49" charset="-122"/>
              </a:rPr>
              <a:t>物理机制</a:t>
            </a:r>
            <a:r>
              <a:rPr lang="en-US" altLang="zh-CN" sz="2800">
                <a:solidFill>
                  <a:srgbClr val="003366"/>
                </a:solidFill>
                <a:latin typeface="Times New Roman" pitchFamily="18" charset="0"/>
                <a:ea typeface="楷体" pitchFamily="49" charset="-122"/>
              </a:rPr>
              <a:t>------</a:t>
            </a:r>
            <a:r>
              <a:rPr lang="zh-CN" altLang="en-US" sz="2800">
                <a:solidFill>
                  <a:srgbClr val="003366"/>
                </a:solidFill>
                <a:latin typeface="Times New Roman" pitchFamily="18" charset="0"/>
                <a:ea typeface="楷体" pitchFamily="49" charset="-122"/>
              </a:rPr>
              <a:t>模型建立</a:t>
            </a:r>
            <a:endParaRPr lang="en-US" altLang="zh-CN" sz="2800">
              <a:solidFill>
                <a:srgbClr val="003366"/>
              </a:solidFill>
              <a:latin typeface="Times New Roman" pitchFamily="18" charset="0"/>
              <a:ea typeface="楷体" pitchFamily="49" charset="-122"/>
            </a:endParaRPr>
          </a:p>
          <a:p>
            <a:pPr algn="just">
              <a:buClr>
                <a:srgbClr val="FF3300"/>
              </a:buClr>
            </a:pPr>
            <a:r>
              <a:rPr lang="en-US" altLang="zh-CN" sz="2800">
                <a:solidFill>
                  <a:srgbClr val="003366"/>
                </a:solidFill>
                <a:latin typeface="Times New Roman" pitchFamily="18" charset="0"/>
                <a:ea typeface="楷体" pitchFamily="49" charset="-122"/>
              </a:rPr>
              <a:t>                </a:t>
            </a:r>
            <a:r>
              <a:rPr lang="zh-CN" altLang="en-US" sz="2800">
                <a:solidFill>
                  <a:srgbClr val="003366"/>
                </a:solidFill>
                <a:latin typeface="Times New Roman" pitchFamily="18" charset="0"/>
                <a:ea typeface="楷体" pitchFamily="49" charset="-122"/>
              </a:rPr>
              <a:t>数学提法</a:t>
            </a:r>
            <a:r>
              <a:rPr lang="en-US" altLang="zh-CN" sz="2800">
                <a:solidFill>
                  <a:srgbClr val="003366"/>
                </a:solidFill>
                <a:latin typeface="Times New Roman" pitchFamily="18" charset="0"/>
                <a:ea typeface="楷体" pitchFamily="49" charset="-122"/>
              </a:rPr>
              <a:t>------</a:t>
            </a:r>
            <a:r>
              <a:rPr lang="zh-CN" altLang="en-US" sz="2800">
                <a:solidFill>
                  <a:srgbClr val="003366"/>
                </a:solidFill>
                <a:latin typeface="Times New Roman" pitchFamily="18" charset="0"/>
                <a:ea typeface="楷体" pitchFamily="49" charset="-122"/>
              </a:rPr>
              <a:t>方法选取</a:t>
            </a:r>
            <a:endParaRPr lang="en-US" altLang="zh-CN" sz="2800">
              <a:solidFill>
                <a:srgbClr val="003366"/>
              </a:solidFill>
              <a:latin typeface="Times New Roman" pitchFamily="18" charset="0"/>
              <a:ea typeface="楷体" pitchFamily="49" charset="-122"/>
            </a:endParaRPr>
          </a:p>
          <a:p>
            <a:pPr algn="just">
              <a:buClr>
                <a:srgbClr val="FF3300"/>
              </a:buClr>
            </a:pPr>
            <a:r>
              <a:rPr lang="en-US" altLang="zh-CN" sz="2800">
                <a:solidFill>
                  <a:srgbClr val="003366"/>
                </a:solidFill>
                <a:latin typeface="Times New Roman" pitchFamily="18" charset="0"/>
                <a:ea typeface="楷体" pitchFamily="49" charset="-122"/>
              </a:rPr>
              <a:t>                </a:t>
            </a:r>
            <a:r>
              <a:rPr lang="zh-CN" altLang="en-US" sz="2800">
                <a:solidFill>
                  <a:srgbClr val="003366"/>
                </a:solidFill>
                <a:latin typeface="Times New Roman" pitchFamily="18" charset="0"/>
                <a:ea typeface="楷体" pitchFamily="49" charset="-122"/>
              </a:rPr>
              <a:t>离散模型</a:t>
            </a:r>
            <a:endParaRPr lang="en-US" altLang="zh-CN" sz="2800">
              <a:solidFill>
                <a:srgbClr val="003366"/>
              </a:solidFill>
              <a:latin typeface="Times New Roman" pitchFamily="18" charset="0"/>
              <a:ea typeface="楷体" pitchFamily="49" charset="-122"/>
            </a:endParaRPr>
          </a:p>
          <a:p>
            <a:pPr algn="just">
              <a:buClr>
                <a:srgbClr val="FF3300"/>
              </a:buClr>
            </a:pPr>
            <a:r>
              <a:rPr lang="en-US" altLang="zh-CN" sz="2800">
                <a:solidFill>
                  <a:srgbClr val="003366"/>
                </a:solidFill>
                <a:latin typeface="Times New Roman" pitchFamily="18" charset="0"/>
                <a:ea typeface="楷体" pitchFamily="49" charset="-122"/>
              </a:rPr>
              <a:t>                </a:t>
            </a:r>
            <a:r>
              <a:rPr lang="zh-CN" altLang="en-US" sz="2800">
                <a:solidFill>
                  <a:srgbClr val="003366"/>
                </a:solidFill>
                <a:latin typeface="Times New Roman" pitchFamily="18" charset="0"/>
                <a:ea typeface="楷体" pitchFamily="49" charset="-122"/>
              </a:rPr>
              <a:t>算法程序</a:t>
            </a:r>
            <a:endParaRPr lang="en-US" altLang="zh-CN" sz="2800">
              <a:solidFill>
                <a:srgbClr val="003366"/>
              </a:solidFill>
              <a:latin typeface="Times New Roman" pitchFamily="18" charset="0"/>
              <a:ea typeface="楷体" pitchFamily="49" charset="-122"/>
            </a:endParaRPr>
          </a:p>
        </p:txBody>
      </p:sp>
      <p:sp>
        <p:nvSpPr>
          <p:cNvPr id="9216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8" name="右大括号 7"/>
          <p:cNvSpPr/>
          <p:nvPr/>
        </p:nvSpPr>
        <p:spPr>
          <a:xfrm>
            <a:off x="3429000" y="4273550"/>
            <a:ext cx="304800" cy="685800"/>
          </a:xfrm>
          <a:prstGeom prst="rightBrace">
            <a:avLst/>
          </a:prstGeom>
          <a:noFill/>
          <a:ln w="12700">
            <a:solidFill>
              <a:srgbClr val="06060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2166" name="TextBox 8"/>
          <p:cNvSpPr txBox="1">
            <a:spLocks noChangeArrowheads="1"/>
          </p:cNvSpPr>
          <p:nvPr/>
        </p:nvSpPr>
        <p:spPr bwMode="auto">
          <a:xfrm>
            <a:off x="3657600" y="4349750"/>
            <a:ext cx="4133850" cy="523875"/>
          </a:xfrm>
          <a:prstGeom prst="rect">
            <a:avLst/>
          </a:prstGeom>
          <a:noFill/>
          <a:ln w="9525">
            <a:noFill/>
            <a:miter lim="800000"/>
            <a:headEnd/>
            <a:tailEnd/>
          </a:ln>
        </p:spPr>
        <p:txBody>
          <a:bodyPr wrap="none">
            <a:spAutoFit/>
          </a:bodyPr>
          <a:lstStyle/>
          <a:p>
            <a:r>
              <a:rPr lang="zh-CN" altLang="en-US" sz="2800">
                <a:solidFill>
                  <a:srgbClr val="003366"/>
                </a:solidFill>
                <a:latin typeface="楷体" pitchFamily="49" charset="-122"/>
                <a:ea typeface="楷体" pitchFamily="49" charset="-122"/>
              </a:rPr>
              <a:t>误差、稳定性、收敛性等</a:t>
            </a:r>
          </a:p>
        </p:txBody>
      </p:sp>
      <p:sp>
        <p:nvSpPr>
          <p:cNvPr id="10" name="灯片编号占位符 9"/>
          <p:cNvSpPr>
            <a:spLocks noGrp="1"/>
          </p:cNvSpPr>
          <p:nvPr>
            <p:ph type="sldNum" sz="quarter" idx="12"/>
          </p:nvPr>
        </p:nvSpPr>
        <p:spPr/>
        <p:txBody>
          <a:bodyPr/>
          <a:lstStyle/>
          <a:p>
            <a:pPr>
              <a:defRPr/>
            </a:pPr>
            <a:fld id="{259CD88E-064A-4E01-96E2-E295957F6E94}" type="slidenum">
              <a:rPr lang="zh-CN" altLang="zh-CN"/>
              <a:pPr>
                <a:defRPr/>
              </a:pPr>
              <a:t>73</a:t>
            </a:fld>
            <a:endParaRPr lang="zh-CN"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A4669A6-3F65-4D32-803A-BD0D7C954967}" type="slidenum">
              <a:rPr lang="zh-CN" altLang="zh-CN" smtClean="0"/>
              <a:pPr>
                <a:defRPr/>
              </a:pPr>
              <a:t>74</a:t>
            </a:fld>
            <a:endParaRPr lang="zh-CN" altLang="zh-CN" dirty="0"/>
          </a:p>
        </p:txBody>
      </p:sp>
      <p:graphicFrame>
        <p:nvGraphicFramePr>
          <p:cNvPr id="26626" name="Object 2"/>
          <p:cNvGraphicFramePr>
            <a:graphicFrameLocks noChangeAspect="1"/>
          </p:cNvGraphicFramePr>
          <p:nvPr/>
        </p:nvGraphicFramePr>
        <p:xfrm>
          <a:off x="0" y="4495800"/>
          <a:ext cx="6838950" cy="1752600"/>
        </p:xfrm>
        <a:graphic>
          <a:graphicData uri="http://schemas.openxmlformats.org/presentationml/2006/ole">
            <p:oleObj spid="_x0000_s26626" name="Equation" r:id="rId3" imgW="4559040" imgH="1168200" progId="Equation.DSMT4">
              <p:embed/>
            </p:oleObj>
          </a:graphicData>
        </a:graphic>
      </p:graphicFrame>
      <p:graphicFrame>
        <p:nvGraphicFramePr>
          <p:cNvPr id="26627" name="Object 3"/>
          <p:cNvGraphicFramePr>
            <a:graphicFrameLocks noChangeAspect="1"/>
          </p:cNvGraphicFramePr>
          <p:nvPr/>
        </p:nvGraphicFramePr>
        <p:xfrm>
          <a:off x="0" y="914400"/>
          <a:ext cx="8801100" cy="838200"/>
        </p:xfrm>
        <a:graphic>
          <a:graphicData uri="http://schemas.openxmlformats.org/presentationml/2006/ole">
            <p:oleObj spid="_x0000_s26627" name="Equation" r:id="rId4" imgW="5067000" imgH="482400" progId="Equation.DSMT4">
              <p:embed/>
            </p:oleObj>
          </a:graphicData>
        </a:graphic>
      </p:graphicFrame>
      <p:graphicFrame>
        <p:nvGraphicFramePr>
          <p:cNvPr id="26628" name="Object 4"/>
          <p:cNvGraphicFramePr>
            <a:graphicFrameLocks noChangeAspect="1"/>
          </p:cNvGraphicFramePr>
          <p:nvPr/>
        </p:nvGraphicFramePr>
        <p:xfrm>
          <a:off x="0" y="1981200"/>
          <a:ext cx="8139113" cy="838200"/>
        </p:xfrm>
        <a:graphic>
          <a:graphicData uri="http://schemas.openxmlformats.org/presentationml/2006/ole">
            <p:oleObj spid="_x0000_s26628" name="Equation" r:id="rId5" imgW="4686120" imgH="482400" progId="Equation.DSMT4">
              <p:embed/>
            </p:oleObj>
          </a:graphicData>
        </a:graphic>
      </p:graphicFrame>
      <p:graphicFrame>
        <p:nvGraphicFramePr>
          <p:cNvPr id="26629" name="Object 5"/>
          <p:cNvGraphicFramePr>
            <a:graphicFrameLocks noChangeAspect="1"/>
          </p:cNvGraphicFramePr>
          <p:nvPr/>
        </p:nvGraphicFramePr>
        <p:xfrm>
          <a:off x="0" y="2895600"/>
          <a:ext cx="5715000" cy="381000"/>
        </p:xfrm>
        <a:graphic>
          <a:graphicData uri="http://schemas.openxmlformats.org/presentationml/2006/ole">
            <p:oleObj spid="_x0000_s26629" name="Equation" r:id="rId6" imgW="3047760" imgH="203040" progId="Equation.DSMT4">
              <p:embed/>
            </p:oleObj>
          </a:graphicData>
        </a:graphic>
      </p:graphicFrame>
      <p:graphicFrame>
        <p:nvGraphicFramePr>
          <p:cNvPr id="26630" name="Object 6"/>
          <p:cNvGraphicFramePr>
            <a:graphicFrameLocks noChangeAspect="1"/>
          </p:cNvGraphicFramePr>
          <p:nvPr/>
        </p:nvGraphicFramePr>
        <p:xfrm>
          <a:off x="0" y="3609975"/>
          <a:ext cx="9144000" cy="809625"/>
        </p:xfrm>
        <a:graphic>
          <a:graphicData uri="http://schemas.openxmlformats.org/presentationml/2006/ole">
            <p:oleObj spid="_x0000_s26630" name="Equation" r:id="rId7" imgW="5448240" imgH="482400" progId="Equation.DSMT4">
              <p:embed/>
            </p:oleObj>
          </a:graphicData>
        </a:graphic>
      </p:graphicFrame>
      <p:sp>
        <p:nvSpPr>
          <p:cNvPr id="26632" name="TextBox 10"/>
          <p:cNvSpPr txBox="1">
            <a:spLocks noChangeArrowheads="1"/>
          </p:cNvSpPr>
          <p:nvPr/>
        </p:nvSpPr>
        <p:spPr bwMode="auto">
          <a:xfrm>
            <a:off x="3055938" y="361950"/>
            <a:ext cx="2506662" cy="400050"/>
          </a:xfrm>
          <a:prstGeom prst="rect">
            <a:avLst/>
          </a:prstGeom>
          <a:noFill/>
          <a:ln w="9525">
            <a:noFill/>
            <a:miter lim="800000"/>
            <a:headEnd/>
            <a:tailEnd/>
          </a:ln>
        </p:spPr>
        <p:txBody>
          <a:bodyPr wrap="none">
            <a:spAutoFit/>
          </a:bodyPr>
          <a:lstStyle/>
          <a:p>
            <a:r>
              <a:rPr lang="zh-CN" altLang="en-US" sz="2000" b="1">
                <a:latin typeface="楷体" pitchFamily="49" charset="-122"/>
                <a:ea typeface="楷体" pitchFamily="49" charset="-122"/>
                <a:cs typeface="Times New Roman" pitchFamily="18" charset="0"/>
              </a:rPr>
              <a:t>可能用到的数学知识</a:t>
            </a:r>
          </a:p>
        </p:txBody>
      </p:sp>
      <p:sp>
        <p:nvSpPr>
          <p:cNvPr id="26633" name="Line 5"/>
          <p:cNvSpPr>
            <a:spLocks noChangeShapeType="1"/>
          </p:cNvSpPr>
          <p:nvPr/>
        </p:nvSpPr>
        <p:spPr bwMode="auto">
          <a:xfrm>
            <a:off x="0" y="7620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468313" y="4191000"/>
            <a:ext cx="8243887" cy="1323975"/>
          </a:xfrm>
          <a:prstGeom prst="rect">
            <a:avLst/>
          </a:prstGeom>
          <a:noFill/>
          <a:ln w="9525">
            <a:noFill/>
            <a:miter lim="800000"/>
            <a:headEnd/>
            <a:tailEnd/>
          </a:ln>
        </p:spPr>
        <p:txBody>
          <a:bodyPr>
            <a:spAutoFit/>
          </a:bodyPr>
          <a:lstStyle/>
          <a:p>
            <a:r>
              <a:rPr lang="en-US" altLang="zh-CN" sz="1600" b="1">
                <a:solidFill>
                  <a:srgbClr val="333300"/>
                </a:solidFill>
                <a:latin typeface="Times New Roman" pitchFamily="18" charset="0"/>
                <a:cs typeface="Times New Roman" pitchFamily="18" charset="0"/>
              </a:rPr>
              <a:t>Experiments</a:t>
            </a:r>
            <a:r>
              <a:rPr lang="en-US" altLang="zh-CN" sz="1600">
                <a:solidFill>
                  <a:srgbClr val="333300"/>
                </a:solidFill>
                <a:latin typeface="Times New Roman" pitchFamily="18" charset="0"/>
                <a:cs typeface="Times New Roman" pitchFamily="18" charset="0"/>
              </a:rPr>
              <a:t>: poor control over conditions, huge ‘space’ of possible solutions to search.</a:t>
            </a:r>
          </a:p>
          <a:p>
            <a:r>
              <a:rPr lang="en-US" altLang="zh-CN" sz="1600" b="1">
                <a:solidFill>
                  <a:srgbClr val="333300"/>
                </a:solidFill>
                <a:latin typeface="Times New Roman" pitchFamily="18" charset="0"/>
                <a:cs typeface="Times New Roman" pitchFamily="18" charset="0"/>
              </a:rPr>
              <a:t>Analytical theories </a:t>
            </a:r>
            <a:r>
              <a:rPr lang="en-US" altLang="zh-CN" sz="1600">
                <a:solidFill>
                  <a:srgbClr val="333300"/>
                </a:solidFill>
                <a:latin typeface="Times New Roman" pitchFamily="18" charset="0"/>
                <a:cs typeface="Times New Roman" pitchFamily="18" charset="0"/>
              </a:rPr>
              <a:t>of statistical mechanics and quantum mechanics lead to equations too complicated to solve.</a:t>
            </a:r>
          </a:p>
          <a:p>
            <a:r>
              <a:rPr lang="en-US" altLang="zh-CN" sz="1600" b="1">
                <a:solidFill>
                  <a:srgbClr val="333300"/>
                </a:solidFill>
                <a:latin typeface="Times New Roman" pitchFamily="18" charset="0"/>
                <a:cs typeface="Times New Roman" pitchFamily="18" charset="0"/>
              </a:rPr>
              <a:t>Computational modeling </a:t>
            </a:r>
            <a:r>
              <a:rPr lang="en-US" altLang="zh-CN" sz="1600">
                <a:solidFill>
                  <a:srgbClr val="333300"/>
                </a:solidFill>
                <a:latin typeface="Times New Roman" pitchFamily="18" charset="0"/>
                <a:cs typeface="Times New Roman" pitchFamily="18" charset="0"/>
              </a:rPr>
              <a:t>increasingly used as a tool to study the physical properties of nanoscale systems.</a:t>
            </a:r>
            <a:endParaRPr lang="zh-CN" altLang="en-US" sz="1600">
              <a:solidFill>
                <a:srgbClr val="333300"/>
              </a:solidFill>
              <a:latin typeface="Times New Roman" pitchFamily="18" charset="0"/>
              <a:cs typeface="Times New Roman" pitchFamily="18" charset="0"/>
            </a:endParaRPr>
          </a:p>
        </p:txBody>
      </p:sp>
      <p:pic>
        <p:nvPicPr>
          <p:cNvPr id="51203" name="Picture 3"/>
          <p:cNvPicPr>
            <a:picLocks noChangeAspect="1" noChangeArrowheads="1"/>
          </p:cNvPicPr>
          <p:nvPr/>
        </p:nvPicPr>
        <p:blipFill>
          <a:blip r:embed="rId2" cstate="print"/>
          <a:srcRect/>
          <a:stretch>
            <a:fillRect/>
          </a:stretch>
        </p:blipFill>
        <p:spPr bwMode="auto">
          <a:xfrm>
            <a:off x="1676400" y="1600200"/>
            <a:ext cx="5257800" cy="2082800"/>
          </a:xfrm>
          <a:prstGeom prst="rect">
            <a:avLst/>
          </a:prstGeom>
          <a:noFill/>
          <a:ln w="9525">
            <a:noFill/>
            <a:miter lim="800000"/>
            <a:headEnd/>
            <a:tailEnd/>
          </a:ln>
        </p:spPr>
      </p:pic>
      <p:sp>
        <p:nvSpPr>
          <p:cNvPr id="51204"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1205" name="矩形 4"/>
          <p:cNvSpPr>
            <a:spLocks noChangeArrowheads="1"/>
          </p:cNvSpPr>
          <p:nvPr/>
        </p:nvSpPr>
        <p:spPr bwMode="auto">
          <a:xfrm>
            <a:off x="914400" y="122238"/>
            <a:ext cx="5791200" cy="776287"/>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1.1 </a:t>
            </a:r>
            <a:r>
              <a:rPr lang="zh-CN" altLang="en-US" sz="3600">
                <a:solidFill>
                  <a:srgbClr val="333300"/>
                </a:solidFill>
                <a:latin typeface="Times New Roman" pitchFamily="18" charset="0"/>
                <a:ea typeface="楷体" pitchFamily="49" charset="-122"/>
              </a:rPr>
              <a:t>什么是计算物理</a:t>
            </a:r>
            <a:r>
              <a:rPr lang="zh-CN" altLang="en-US" sz="3600">
                <a:solidFill>
                  <a:srgbClr val="333300"/>
                </a:solidFill>
                <a:latin typeface="Times New Roman" pitchFamily="18" charset="0"/>
                <a:ea typeface="楷体" pitchFamily="49" charset="-122"/>
                <a:cs typeface="Times New Roman" pitchFamily="18" charset="0"/>
              </a:rPr>
              <a:t>？</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pPr>
              <a:defRPr/>
            </a:pPr>
            <a:fld id="{AECA27A4-C267-4632-A072-FF3809E2F413}" type="slidenum">
              <a:rPr lang="zh-CN" altLang="zh-CN" smtClean="0">
                <a:solidFill>
                  <a:schemeClr val="bg1">
                    <a:lumMod val="50000"/>
                  </a:schemeClr>
                </a:solidFill>
              </a:rPr>
              <a:pPr>
                <a:defRPr/>
              </a:pPr>
              <a:t>8</a:t>
            </a:fld>
            <a:endParaRPr lang="zh-CN" altLang="zh-CN"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Line 5"/>
          <p:cNvSpPr>
            <a:spLocks noChangeShapeType="1"/>
          </p:cNvSpPr>
          <p:nvPr/>
        </p:nvSpPr>
        <p:spPr bwMode="auto">
          <a:xfrm>
            <a:off x="0" y="990600"/>
            <a:ext cx="7916863" cy="0"/>
          </a:xfrm>
          <a:prstGeom prst="line">
            <a:avLst/>
          </a:prstGeom>
          <a:noFill/>
          <a:ln w="12700">
            <a:solidFill>
              <a:srgbClr val="FF9900"/>
            </a:solidFill>
            <a:miter lim="800000"/>
            <a:headEnd/>
            <a:tailEnd/>
          </a:ln>
          <a:effectLst>
            <a:prstShdw prst="shdw17" dist="17961" dir="2700000">
              <a:srgbClr val="995C00"/>
            </a:prstShdw>
          </a:effectLst>
        </p:spPr>
        <p:txBody>
          <a:bodyPr lIns="90000" tIns="46800" rIns="90000" bIns="46800"/>
          <a:lstStyle/>
          <a:p>
            <a:endParaRPr lang="zh-CN" altLang="en-US"/>
          </a:p>
        </p:txBody>
      </p:sp>
      <p:sp>
        <p:nvSpPr>
          <p:cNvPr id="52227" name="矩形 6"/>
          <p:cNvSpPr>
            <a:spLocks noChangeArrowheads="1"/>
          </p:cNvSpPr>
          <p:nvPr/>
        </p:nvSpPr>
        <p:spPr bwMode="auto">
          <a:xfrm>
            <a:off x="914400" y="122238"/>
            <a:ext cx="5791200" cy="868362"/>
          </a:xfrm>
          <a:prstGeom prst="rect">
            <a:avLst/>
          </a:prstGeom>
          <a:noFill/>
          <a:ln w="9525">
            <a:noFill/>
            <a:miter lim="800000"/>
            <a:headEnd/>
            <a:tailEnd/>
          </a:ln>
        </p:spPr>
        <p:txBody>
          <a:bodyPr>
            <a:spAutoFit/>
          </a:bodyPr>
          <a:lstStyle/>
          <a:p>
            <a:pPr>
              <a:lnSpc>
                <a:spcPct val="140000"/>
              </a:lnSpc>
              <a:buClr>
                <a:srgbClr val="FF3300"/>
              </a:buClr>
              <a:buFont typeface="Wingdings" pitchFamily="2" charset="2"/>
              <a:buBlip>
                <a:blip r:embed="rId3"/>
              </a:buBlip>
            </a:pPr>
            <a:r>
              <a:rPr lang="en-US" altLang="zh-CN" sz="3600">
                <a:latin typeface="Times New Roman" pitchFamily="18" charset="0"/>
                <a:ea typeface="楷体" pitchFamily="49" charset="-122"/>
              </a:rPr>
              <a:t> </a:t>
            </a:r>
            <a:r>
              <a:rPr lang="en-US" altLang="zh-CN" sz="3600">
                <a:solidFill>
                  <a:srgbClr val="333300"/>
                </a:solidFill>
                <a:latin typeface="Times New Roman" pitchFamily="18" charset="0"/>
                <a:ea typeface="楷体" pitchFamily="49" charset="-122"/>
              </a:rPr>
              <a:t>1.2</a:t>
            </a:r>
            <a:r>
              <a:rPr lang="zh-CN" altLang="en-US" sz="3600">
                <a:solidFill>
                  <a:srgbClr val="333300"/>
                </a:solidFill>
                <a:latin typeface="Times New Roman" pitchFamily="18" charset="0"/>
                <a:ea typeface="楷体" pitchFamily="49" charset="-122"/>
              </a:rPr>
              <a:t>计算物理学起源与发展</a:t>
            </a:r>
            <a:endParaRPr lang="en-US" altLang="zh-CN" sz="3600">
              <a:solidFill>
                <a:srgbClr val="333300"/>
              </a:solidFill>
              <a:latin typeface="Times New Roman" pitchFamily="18" charset="0"/>
              <a:ea typeface="楷体" pitchFamily="49" charset="-122"/>
              <a:cs typeface="Times New Roman" pitchFamily="18" charset="0"/>
            </a:endParaRPr>
          </a:p>
        </p:txBody>
      </p:sp>
      <p:sp>
        <p:nvSpPr>
          <p:cNvPr id="52228" name="矩形 18"/>
          <p:cNvSpPr>
            <a:spLocks noChangeArrowheads="1"/>
          </p:cNvSpPr>
          <p:nvPr/>
        </p:nvSpPr>
        <p:spPr bwMode="auto">
          <a:xfrm>
            <a:off x="468313" y="1076325"/>
            <a:ext cx="8243887" cy="523875"/>
          </a:xfrm>
          <a:prstGeom prst="rect">
            <a:avLst/>
          </a:prstGeom>
          <a:noFill/>
          <a:ln w="9525">
            <a:noFill/>
            <a:miter lim="800000"/>
            <a:headEnd/>
            <a:tailEnd/>
          </a:ln>
        </p:spPr>
        <p:txBody>
          <a:bodyPr>
            <a:spAutoFit/>
          </a:bodyPr>
          <a:lstStyle/>
          <a:p>
            <a:pPr algn="just">
              <a:buClr>
                <a:srgbClr val="FF3300"/>
              </a:buClr>
              <a:buFontTx/>
              <a:buBlip>
                <a:blip r:embed="rId4"/>
              </a:buBlip>
            </a:pPr>
            <a:r>
              <a:rPr lang="zh-CN" altLang="en-US" b="1"/>
              <a:t> </a:t>
            </a:r>
            <a:r>
              <a:rPr lang="zh-CN" altLang="en-US" sz="2800">
                <a:solidFill>
                  <a:srgbClr val="003366"/>
                </a:solidFill>
                <a:latin typeface="楷体" pitchFamily="49" charset="-122"/>
                <a:ea typeface="楷体" pitchFamily="49" charset="-122"/>
              </a:rPr>
              <a:t>计算物理的物质基础是计算机。</a:t>
            </a:r>
            <a:r>
              <a:rPr lang="zh-CN" altLang="en-US" sz="2800">
                <a:solidFill>
                  <a:srgbClr val="003366"/>
                </a:solidFill>
                <a:latin typeface="Times New Roman" pitchFamily="18" charset="0"/>
              </a:rPr>
              <a:t>  </a:t>
            </a:r>
            <a:endParaRPr lang="zh-CN" altLang="en-US" sz="2800">
              <a:solidFill>
                <a:srgbClr val="003366"/>
              </a:solidFill>
            </a:endParaRPr>
          </a:p>
        </p:txBody>
      </p:sp>
      <p:sp>
        <p:nvSpPr>
          <p:cNvPr id="21" name="矩形 20"/>
          <p:cNvSpPr/>
          <p:nvPr/>
        </p:nvSpPr>
        <p:spPr>
          <a:xfrm>
            <a:off x="468313" y="1879600"/>
            <a:ext cx="8243887" cy="1016000"/>
          </a:xfrm>
          <a:prstGeom prst="rect">
            <a:avLst/>
          </a:prstGeom>
        </p:spPr>
        <p:txBody>
          <a:bodyPr>
            <a:spAutoFit/>
          </a:bodyPr>
          <a:lstStyle/>
          <a:p>
            <a:pPr indent="-342900" algn="just">
              <a:spcBef>
                <a:spcPts val="0"/>
              </a:spcBef>
              <a:buClr>
                <a:schemeClr val="tx1"/>
              </a:buClr>
              <a:buSzPct val="75000"/>
              <a:defRPr/>
            </a:pPr>
            <a:r>
              <a:rPr lang="en-US" altLang="zh-CN" sz="2000" b="1" kern="0" dirty="0">
                <a:solidFill>
                  <a:srgbClr val="333300"/>
                </a:solidFill>
                <a:latin typeface="Times New Roman" pitchFamily="18" charset="0"/>
                <a:ea typeface="楷体" pitchFamily="49" charset="-122"/>
                <a:cs typeface="Times New Roman" pitchFamily="18" charset="0"/>
              </a:rPr>
              <a:t>H. Aiken (1900-1973): </a:t>
            </a:r>
            <a:r>
              <a:rPr lang="zh-CN" altLang="en-US" sz="2000" kern="0" dirty="0">
                <a:solidFill>
                  <a:srgbClr val="333300"/>
                </a:solidFill>
                <a:latin typeface="Times New Roman" pitchFamily="18" charset="0"/>
                <a:ea typeface="楷体" pitchFamily="49" charset="-122"/>
              </a:rPr>
              <a:t>哈佛大学的博士研究生毕业。因做博士论文涉及到空间电荷传导问题的计算，1937年提出方案，1939年得到</a:t>
            </a:r>
            <a:r>
              <a:rPr lang="en-US" altLang="zh-CN" sz="2000" kern="0" dirty="0">
                <a:solidFill>
                  <a:srgbClr val="333300"/>
                </a:solidFill>
                <a:latin typeface="Times New Roman" pitchFamily="18" charset="0"/>
                <a:ea typeface="楷体" pitchFamily="49" charset="-122"/>
              </a:rPr>
              <a:t>IBM</a:t>
            </a:r>
            <a:r>
              <a:rPr lang="zh-CN" altLang="en-US" sz="2000" kern="0" dirty="0">
                <a:solidFill>
                  <a:srgbClr val="333300"/>
                </a:solidFill>
                <a:latin typeface="Times New Roman" pitchFamily="18" charset="0"/>
                <a:ea typeface="楷体" pitchFamily="49" charset="-122"/>
              </a:rPr>
              <a:t>资助，1944年建成投入使用。这是继电式计算机－</a:t>
            </a:r>
            <a:r>
              <a:rPr lang="en-US" altLang="zh-CN" sz="2000" kern="0" dirty="0">
                <a:solidFill>
                  <a:srgbClr val="333300"/>
                </a:solidFill>
                <a:latin typeface="Times New Roman" pitchFamily="18" charset="0"/>
                <a:ea typeface="楷体" pitchFamily="49" charset="-122"/>
              </a:rPr>
              <a:t>Mark I</a:t>
            </a:r>
            <a:r>
              <a:rPr lang="zh-CN" altLang="en-US" sz="2000" kern="0" dirty="0">
                <a:solidFill>
                  <a:srgbClr val="333300"/>
                </a:solidFill>
                <a:latin typeface="Times New Roman" pitchFamily="18" charset="0"/>
                <a:ea typeface="楷体" pitchFamily="49" charset="-122"/>
              </a:rPr>
              <a:t>。</a:t>
            </a:r>
          </a:p>
        </p:txBody>
      </p:sp>
      <p:sp>
        <p:nvSpPr>
          <p:cNvPr id="22" name="Rectangle 3"/>
          <p:cNvSpPr txBox="1">
            <a:spLocks noChangeArrowheads="1"/>
          </p:cNvSpPr>
          <p:nvPr/>
        </p:nvSpPr>
        <p:spPr bwMode="auto">
          <a:xfrm>
            <a:off x="468313" y="3429000"/>
            <a:ext cx="8243887" cy="1219200"/>
          </a:xfrm>
          <a:prstGeom prst="rect">
            <a:avLst/>
          </a:prstGeom>
          <a:noFill/>
          <a:ln w="9525">
            <a:noFill/>
            <a:miter lim="800000"/>
            <a:headEnd/>
            <a:tailEnd/>
          </a:ln>
        </p:spPr>
        <p:txBody>
          <a:bodyPr/>
          <a:lstStyle/>
          <a:p>
            <a:pPr indent="-342900" algn="just">
              <a:spcBef>
                <a:spcPts val="0"/>
              </a:spcBef>
              <a:buClr>
                <a:schemeClr val="tx1"/>
              </a:buClr>
              <a:buSzPct val="75000"/>
              <a:defRPr/>
            </a:pPr>
            <a:r>
              <a:rPr lang="en-US" altLang="zh-CN" sz="2000" b="1" kern="0" dirty="0">
                <a:solidFill>
                  <a:srgbClr val="333300"/>
                </a:solidFill>
                <a:latin typeface="Times New Roman" pitchFamily="18" charset="0"/>
                <a:ea typeface="楷体" pitchFamily="49" charset="-122"/>
                <a:cs typeface="Times New Roman" pitchFamily="18" charset="0"/>
              </a:rPr>
              <a:t>J. W. </a:t>
            </a:r>
            <a:r>
              <a:rPr lang="en-US" altLang="zh-CN" sz="2000" b="1" kern="0" dirty="0" err="1">
                <a:solidFill>
                  <a:srgbClr val="333300"/>
                </a:solidFill>
                <a:latin typeface="Times New Roman" pitchFamily="18" charset="0"/>
                <a:ea typeface="楷体" pitchFamily="49" charset="-122"/>
                <a:cs typeface="Times New Roman" pitchFamily="18" charset="0"/>
              </a:rPr>
              <a:t>Manchly</a:t>
            </a:r>
            <a:r>
              <a:rPr lang="en-US" altLang="zh-CN" sz="2000" b="1" kern="0" dirty="0">
                <a:solidFill>
                  <a:srgbClr val="333300"/>
                </a:solidFill>
                <a:latin typeface="Times New Roman" pitchFamily="18" charset="0"/>
                <a:ea typeface="楷体" pitchFamily="49" charset="-122"/>
                <a:cs typeface="Times New Roman" pitchFamily="18" charset="0"/>
              </a:rPr>
              <a:t> (1907-1980): </a:t>
            </a:r>
            <a:r>
              <a:rPr lang="zh-CN" altLang="en-US" sz="2000" kern="0" dirty="0">
                <a:solidFill>
                  <a:srgbClr val="333300"/>
                </a:solidFill>
                <a:latin typeface="Times New Roman" pitchFamily="18" charset="0"/>
                <a:ea typeface="楷体" pitchFamily="49" charset="-122"/>
              </a:rPr>
              <a:t>宾夕法尼亚物理博士，因从事天气预报需要想设计计算机，1942年提出计算机方案，1945年底竣工，这就是世界上第一台电子计算机－</a:t>
            </a:r>
            <a:r>
              <a:rPr lang="en-US" altLang="zh-CN" sz="2000" kern="0" dirty="0">
                <a:solidFill>
                  <a:srgbClr val="333300"/>
                </a:solidFill>
                <a:latin typeface="Times New Roman" pitchFamily="18" charset="0"/>
                <a:ea typeface="楷体" pitchFamily="49" charset="-122"/>
              </a:rPr>
              <a:t>ENIAC</a:t>
            </a:r>
            <a:r>
              <a:rPr lang="zh-CN" altLang="en-US" sz="2000" kern="0" dirty="0">
                <a:solidFill>
                  <a:srgbClr val="333300"/>
                </a:solidFill>
                <a:latin typeface="Times New Roman" pitchFamily="18" charset="0"/>
                <a:ea typeface="楷体" pitchFamily="49" charset="-122"/>
              </a:rPr>
              <a:t>机。</a:t>
            </a:r>
          </a:p>
        </p:txBody>
      </p:sp>
      <p:sp>
        <p:nvSpPr>
          <p:cNvPr id="23" name="Rectangle 3"/>
          <p:cNvSpPr txBox="1">
            <a:spLocks noChangeArrowheads="1"/>
          </p:cNvSpPr>
          <p:nvPr/>
        </p:nvSpPr>
        <p:spPr bwMode="auto">
          <a:xfrm>
            <a:off x="468313" y="4821238"/>
            <a:ext cx="8243887" cy="1046162"/>
          </a:xfrm>
          <a:prstGeom prst="rect">
            <a:avLst/>
          </a:prstGeom>
          <a:noFill/>
          <a:ln w="9525">
            <a:noFill/>
            <a:miter lim="800000"/>
            <a:headEnd/>
            <a:tailEnd/>
          </a:ln>
        </p:spPr>
        <p:txBody>
          <a:bodyPr/>
          <a:lstStyle/>
          <a:p>
            <a:pPr indent="-342900" algn="just">
              <a:spcBef>
                <a:spcPts val="0"/>
              </a:spcBef>
              <a:buClr>
                <a:schemeClr val="tx1"/>
              </a:buClr>
              <a:buSzPct val="75000"/>
              <a:defRPr/>
            </a:pPr>
            <a:r>
              <a:rPr lang="en-US" altLang="zh-CN" sz="2000" b="1" kern="0" dirty="0">
                <a:solidFill>
                  <a:srgbClr val="333300"/>
                </a:solidFill>
                <a:latin typeface="Times New Roman" pitchFamily="18" charset="0"/>
                <a:ea typeface="楷体" pitchFamily="49" charset="-122"/>
                <a:cs typeface="Times New Roman" pitchFamily="18" charset="0"/>
              </a:rPr>
              <a:t>J. Von Neumann (1903-1956):</a:t>
            </a:r>
            <a:r>
              <a:rPr lang="zh-CN" altLang="en-US" sz="2000" kern="0" dirty="0">
                <a:solidFill>
                  <a:srgbClr val="333300"/>
                </a:solidFill>
                <a:latin typeface="Times New Roman" pitchFamily="18" charset="0"/>
                <a:ea typeface="楷体" pitchFamily="49" charset="-122"/>
              </a:rPr>
              <a:t>普林斯顿高级研究所，1945年在普林斯顿研制成</a:t>
            </a:r>
            <a:r>
              <a:rPr lang="en-US" altLang="zh-CN" sz="2000" kern="0" dirty="0">
                <a:solidFill>
                  <a:srgbClr val="333300"/>
                </a:solidFill>
                <a:latin typeface="Times New Roman" pitchFamily="18" charset="0"/>
                <a:ea typeface="楷体" pitchFamily="49" charset="-122"/>
              </a:rPr>
              <a:t>MANIAC(</a:t>
            </a:r>
            <a:r>
              <a:rPr lang="en-US" altLang="zh-CN" sz="2000" dirty="0">
                <a:solidFill>
                  <a:srgbClr val="333300"/>
                </a:solidFill>
                <a:latin typeface="Times New Roman" pitchFamily="18" charset="0"/>
                <a:cs typeface="Times New Roman" pitchFamily="18" charset="0"/>
              </a:rPr>
              <a:t>Mathematical Analyzer, numerator, Integrator, and Computer</a:t>
            </a:r>
            <a:r>
              <a:rPr lang="en-US" altLang="zh-CN" sz="2000" kern="0" dirty="0">
                <a:solidFill>
                  <a:srgbClr val="333300"/>
                </a:solidFill>
                <a:latin typeface="Times New Roman" pitchFamily="18" charset="0"/>
                <a:ea typeface="楷体" pitchFamily="49" charset="-122"/>
              </a:rPr>
              <a:t>)</a:t>
            </a:r>
            <a:r>
              <a:rPr lang="zh-CN" altLang="en-US" sz="2000" kern="0" dirty="0">
                <a:solidFill>
                  <a:srgbClr val="333300"/>
                </a:solidFill>
                <a:latin typeface="Times New Roman" pitchFamily="18" charset="0"/>
                <a:ea typeface="楷体" pitchFamily="49" charset="-122"/>
              </a:rPr>
              <a:t>机，有力地支持美国氢弹研制，称为计算机之父。</a:t>
            </a:r>
            <a:endParaRPr lang="en-US" altLang="zh-CN" sz="2000" kern="0" dirty="0">
              <a:solidFill>
                <a:srgbClr val="333300"/>
              </a:solidFill>
              <a:latin typeface="Times New Roman" pitchFamily="18" charset="0"/>
              <a:ea typeface="楷体" pitchFamily="49" charset="-122"/>
            </a:endParaRPr>
          </a:p>
        </p:txBody>
      </p:sp>
      <p:sp>
        <p:nvSpPr>
          <p:cNvPr id="8" name="灯片编号占位符 7"/>
          <p:cNvSpPr>
            <a:spLocks noGrp="1"/>
          </p:cNvSpPr>
          <p:nvPr>
            <p:ph type="sldNum" sz="quarter" idx="12"/>
          </p:nvPr>
        </p:nvSpPr>
        <p:spPr/>
        <p:txBody>
          <a:bodyPr/>
          <a:lstStyle/>
          <a:p>
            <a:pPr>
              <a:defRPr/>
            </a:pPr>
            <a:fld id="{0D40E2E4-2549-4CD0-AC9E-1DD66B71A27D}" type="slidenum">
              <a:rPr lang="zh-CN" altLang="zh-CN"/>
              <a:pPr>
                <a:defRPr/>
              </a:pPr>
              <a:t>9</a:t>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wipe(left)">
                                      <p:cBhvr>
                                        <p:cTn id="1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autoUpdateAnimBg="0"/>
      <p:bldP spid="23" grpId="0" build="p" autoUpdateAnimBg="0"/>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80808"/>
          </a:solidFill>
          <a:miter lim="800000"/>
          <a:headEnd/>
          <a:tailEnd type="stealth" w="med" len="lg"/>
        </a:ln>
      </a:spPr>
      <a:bodyPr wrap="none"/>
      <a:lstStyle>
        <a:defPPr>
          <a:defRPr/>
        </a:defPPr>
      </a:lstStyle>
    </a:sp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7795</TotalTime>
  <Pages>0</Pages>
  <Words>14064</Words>
  <Characters>0</Characters>
  <Application>Microsoft Office PowerPoint</Application>
  <DocSecurity>0</DocSecurity>
  <PresentationFormat>全屏显示(4:3)</PresentationFormat>
  <Lines>0</Lines>
  <Paragraphs>763</Paragraphs>
  <Slides>74</Slides>
  <Notes>32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74</vt:i4>
      </vt:variant>
    </vt:vector>
  </HeadingPairs>
  <TitlesOfParts>
    <vt:vector size="78" baseType="lpstr">
      <vt:lpstr>Capsules</vt:lpstr>
      <vt:lpstr>Equation</vt:lpstr>
      <vt:lpstr>Microsoft 公式 3.0</vt:lpstr>
      <vt:lpstr>公式</vt:lpstr>
      <vt:lpstr>幻灯片 1</vt:lpstr>
      <vt:lpstr>课程说明</vt:lpstr>
      <vt:lpstr>课程说明</vt:lpstr>
      <vt:lpstr>第一章 引言</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微软中国</cp:lastModifiedBy>
  <cp:revision>1051</cp:revision>
  <cp:lastPrinted>1601-01-01T00:00:00Z</cp:lastPrinted>
  <dcterms:created xsi:type="dcterms:W3CDTF">1601-01-01T00:00:00Z</dcterms:created>
  <dcterms:modified xsi:type="dcterms:W3CDTF">2017-11-08T05:26:17Z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2052-6.6.0.2877</vt:lpwstr>
  </property>
</Properties>
</file>