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02" r:id="rId2"/>
    <p:sldId id="426" r:id="rId3"/>
    <p:sldId id="427" r:id="rId4"/>
    <p:sldId id="434" r:id="rId5"/>
    <p:sldId id="435" r:id="rId6"/>
    <p:sldId id="436" r:id="rId7"/>
    <p:sldId id="437" r:id="rId8"/>
    <p:sldId id="438" r:id="rId9"/>
    <p:sldId id="439" r:id="rId10"/>
    <p:sldId id="441" r:id="rId11"/>
    <p:sldId id="440" r:id="rId12"/>
    <p:sldId id="442" r:id="rId13"/>
    <p:sldId id="443" r:id="rId14"/>
    <p:sldId id="445" r:id="rId15"/>
    <p:sldId id="444" r:id="rId16"/>
    <p:sldId id="428" r:id="rId17"/>
    <p:sldId id="429" r:id="rId18"/>
    <p:sldId id="430" r:id="rId19"/>
    <p:sldId id="413" r:id="rId20"/>
    <p:sldId id="334" r:id="rId21"/>
    <p:sldId id="303" r:id="rId22"/>
    <p:sldId id="341" r:id="rId23"/>
    <p:sldId id="344" r:id="rId24"/>
    <p:sldId id="342" r:id="rId25"/>
    <p:sldId id="447" r:id="rId26"/>
    <p:sldId id="455" r:id="rId27"/>
    <p:sldId id="456" r:id="rId28"/>
    <p:sldId id="446" r:id="rId29"/>
    <p:sldId id="348" r:id="rId30"/>
    <p:sldId id="343" r:id="rId31"/>
    <p:sldId id="448" r:id="rId32"/>
    <p:sldId id="449" r:id="rId33"/>
    <p:sldId id="336" r:id="rId34"/>
    <p:sldId id="347" r:id="rId35"/>
    <p:sldId id="337" r:id="rId36"/>
    <p:sldId id="338" r:id="rId37"/>
    <p:sldId id="318" r:id="rId38"/>
    <p:sldId id="319" r:id="rId39"/>
    <p:sldId id="450" r:id="rId40"/>
    <p:sldId id="451" r:id="rId41"/>
    <p:sldId id="452" r:id="rId42"/>
    <p:sldId id="453" r:id="rId43"/>
    <p:sldId id="45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5" r:id="rId65"/>
    <p:sldId id="486" r:id="rId66"/>
    <p:sldId id="487" r:id="rId67"/>
    <p:sldId id="488" r:id="rId68"/>
    <p:sldId id="489" r:id="rId69"/>
    <p:sldId id="490" r:id="rId70"/>
    <p:sldId id="491" r:id="rId71"/>
    <p:sldId id="492" r:id="rId72"/>
    <p:sldId id="493" r:id="rId73"/>
    <p:sldId id="494" r:id="rId74"/>
    <p:sldId id="495" r:id="rId75"/>
    <p:sldId id="496" r:id="rId76"/>
    <p:sldId id="497" r:id="rId7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50000"/>
      </a:lnSpc>
      <a:spcBef>
        <a:spcPct val="0"/>
      </a:spcBef>
      <a:spcAft>
        <a:spcPct val="0"/>
      </a:spcAft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lnSpc>
        <a:spcPct val="150000"/>
      </a:lnSpc>
      <a:spcBef>
        <a:spcPct val="0"/>
      </a:spcBef>
      <a:spcAft>
        <a:spcPct val="0"/>
      </a:spcAft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lnSpc>
        <a:spcPct val="150000"/>
      </a:lnSpc>
      <a:spcBef>
        <a:spcPct val="0"/>
      </a:spcBef>
      <a:spcAft>
        <a:spcPct val="0"/>
      </a:spcAft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lnSpc>
        <a:spcPct val="150000"/>
      </a:lnSpc>
      <a:spcBef>
        <a:spcPct val="0"/>
      </a:spcBef>
      <a:spcAft>
        <a:spcPct val="0"/>
      </a:spcAft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lnSpc>
        <a:spcPct val="150000"/>
      </a:lnSpc>
      <a:spcBef>
        <a:spcPct val="0"/>
      </a:spcBef>
      <a:spcAft>
        <a:spcPct val="0"/>
      </a:spcAft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99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000066"/>
    <a:srgbClr val="990000"/>
    <a:srgbClr val="000099"/>
    <a:srgbClr val="0000CC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7" autoAdjust="0"/>
    <p:restoredTop sz="94660"/>
  </p:normalViewPr>
  <p:slideViewPr>
    <p:cSldViewPr>
      <p:cViewPr varScale="1">
        <p:scale>
          <a:sx n="83" d="100"/>
          <a:sy n="83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B559694-C108-4BAA-834E-B7F7489420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107413D-B72E-478B-81F0-C056BA8422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D0402AB-A89C-4E8C-9E6B-54D59D22F10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D6E8C6D-B0D0-44AD-AE1B-75DBAA1C42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9F58822-8FAA-4DA4-9B43-F461FC39E9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BF55E543-24B5-48DF-A92E-32884EC64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58B818B-3368-4E9E-A2C3-ABFF48F40D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CCD5AAE-7487-4D92-BFFD-1068D1C5E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FF503AF-2AF3-4E97-A32E-C602244D1194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548B683-DD0F-4CE1-8165-DC43B38AF1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628D4E7-FCB8-4821-8C38-F8F639AB0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AAF3A7-7DAA-4344-BBFD-2021B3BA5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DBD472-FE2F-4F67-9049-836D1365A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32D2C0-5917-4256-BDF7-B9AC5F7DD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D8C2D-D8DE-4123-BF1B-4EDEBD3228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75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6C0A31-86FB-4C16-A1B3-CFBF25191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3B73B0-D207-46D4-B881-449367567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5D24EE-8271-4304-801A-573FAD48C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A5F10-3D9A-44DE-860A-16F8D428C7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96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E8DE8-1FE7-4E6D-9C1C-806BBD04C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DC1D0A-8717-4594-B833-49595F52A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149534-E44D-4D72-B63E-F30CC4DA7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9925E-5686-4756-A7D2-19BFEFE65B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59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473B1-44E8-48A7-A810-E2DA38EC1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D4EDF-3058-4B28-90EB-4E3FE6508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00E83-1655-40E7-B604-C8BFC410E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0F627-3261-486F-A639-5D6674B09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2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7FB438-C430-433A-957F-C17C05B56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96A2F4-7038-4F20-9624-36782D838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B02E2E-5EBB-4A9C-A811-6BBD59C6C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FF0D9-5FE6-4FFA-9250-0C8EC2CAAE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9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6EA9DE-06E4-49DE-9C59-5FC8D04F7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759FB2-6E70-4885-AB45-F5566898F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719FEF-E213-4B96-9FD4-D694D24A5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5E2AF-3AF3-461F-A2D0-297EB3F88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37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77DB8-B740-46C8-AFC0-716D443FB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BF5EF-4D34-4ADA-98F5-229CE7555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E4074-670E-4689-A72B-D5E487FD7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1E37D-0198-44F0-85B0-4539EFBBE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28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1FB546-09B2-4A69-A526-DA50E0D9D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9B1AAD-3692-42CA-8D3C-5C274E990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38EFE4-3F1A-44C7-A555-9E9ECACE9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1ABA7-E183-443E-BDE7-B32EB602E9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3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2DE524-908C-4998-B7E2-2EBCE6DBB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BDE5D8-F6CE-455F-9287-710F9406F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09B0C1-FE88-4D6D-BEBA-3E5E9C77E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DB472-A0D7-48D8-94B9-38A336AB6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24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C1E1F1-745C-454A-A31F-FAA8CCA1E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DC74FC-0FFB-4055-8D96-09F29325A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408ED1-EFD1-4980-9EE3-5F2F08796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39513-E78D-4F1F-9791-7AE680C30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26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334F9-480C-49B5-A077-5355B58A1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69684-0680-4295-9EBF-8076F507A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DEA50-1EA2-4BF6-860C-6EAB9EEF9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5FE08-055B-42F7-A346-86B85B5AE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3A7BA-17AC-465E-9095-DFB2640686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9105A-E80D-4578-BEF8-5BA501A2B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A61BC-B4FE-4F5B-AFC0-24DEB0F5A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4E047-C670-44C4-B37C-33DD0485B7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3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CCABF7-BD51-49A7-B5D5-F2F36379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8BE4C1-9A09-4262-A594-0C4900443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F9D76B-095D-4450-83AA-082EB42C68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4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0F6D4B-22A3-4431-ACFA-42B2F42DA5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15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F469F1-B933-4044-A178-FAEF5E9400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CE26066-CAEF-4BF1-B3D7-8D1CEDC6DD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>
            <a:extLst>
              <a:ext uri="{FF2B5EF4-FFF2-40B4-BE49-F238E27FC236}">
                <a16:creationId xmlns:a16="http://schemas.microsoft.com/office/drawing/2014/main" id="{F7800A64-BFB0-4B9C-AC8C-D9726F248B0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14400"/>
            <a:ext cx="56388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/>
                <a:ea typeface="隶书"/>
              </a:rPr>
              <a:t>程序设计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72E32AE-68C2-4F9E-9DA3-B63CC962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3733800"/>
            <a:ext cx="597693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4008" tIns="32004" rIns="64008" bIns="32004" anchor="ctr">
            <a:spAutoFit/>
          </a:bodyPr>
          <a:lstStyle>
            <a:lvl1pPr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物理学院 李树杰</a:t>
            </a:r>
          </a:p>
          <a:p>
            <a:pPr eaLnBrk="1" hangingPunct="1"/>
            <a:r>
              <a:rPr lang="en-US" altLang="zh-CN" sz="3200">
                <a:solidFill>
                  <a:srgbClr val="000066"/>
                </a:solidFill>
              </a:rPr>
              <a:t>E-mail:lisj355@nenu.edu.cn</a:t>
            </a:r>
            <a:endParaRPr kumimoji="1" lang="en-US" altLang="zh-CN" sz="3200" b="0">
              <a:solidFill>
                <a:srgbClr val="000066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图片1">
            <a:extLst>
              <a:ext uri="{FF2B5EF4-FFF2-40B4-BE49-F238E27FC236}">
                <a16:creationId xmlns:a16="http://schemas.microsoft.com/office/drawing/2014/main" id="{7871EF8A-7313-4B81-A775-5A31F5B9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50DDC5F9-8262-446C-9CE2-F340BC0B4F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6038"/>
            <a:ext cx="3429000" cy="792162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函数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84877AD-1015-4BE1-A247-B3FA46E3C6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838200"/>
            <a:ext cx="7086600" cy="59436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函数定义的一般形式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函数参数和函数的值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函数的调用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函数的嵌套调用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函数的递归调用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8.7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数组作为函数参数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8.8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局部变量和全局变量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8.9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变量的存储类别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8.10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内部函数和外部函数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6B0B414-586A-4797-B705-A3DB6AA5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06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2F31B92-E023-4D0A-9625-42DE0A16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73775"/>
            <a:ext cx="26320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（一般了解）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图片1">
            <a:extLst>
              <a:ext uri="{FF2B5EF4-FFF2-40B4-BE49-F238E27FC236}">
                <a16:creationId xmlns:a16="http://schemas.microsoft.com/office/drawing/2014/main" id="{7CAE49EC-D6D2-448C-A08F-0080B40B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533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DE9D0B8C-457A-4C38-BE9E-5984A1F95B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6934200" cy="25908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预处理命令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9.1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宏定义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9.2 “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文件包含”处理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9.3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条件编译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11682F2-F287-465C-9DDB-41B614A8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7200"/>
            <a:ext cx="3352800" cy="792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>
                <a:latin typeface="Arial" panose="020B0604020202020204" pitchFamily="34" charset="0"/>
              </a:rPr>
              <a:t>二、课程简介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1D14789-4144-4A1B-A518-2AC8AB0B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764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图片1">
            <a:extLst>
              <a:ext uri="{FF2B5EF4-FFF2-40B4-BE49-F238E27FC236}">
                <a16:creationId xmlns:a16="http://schemas.microsoft.com/office/drawing/2014/main" id="{458699A8-2905-4CF4-B550-6972FCF4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88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42DEC77B-E8BE-47F7-9F18-FA2072CEC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6038"/>
            <a:ext cx="3429000" cy="792162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指针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9FAD5AB-ACFB-47DA-B68A-DEFB70E6C2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8006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地址和指针的概念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变量的指针和指向变量的指针变量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数组与指针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字符串与指针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指向函数的指针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返回指针值的函数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10.7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指针数组和指向指针的指针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10.8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有关指针的数据类型和指针运算的小结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3D0B778-A02E-425E-8C56-E60C37CA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06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图片1">
            <a:extLst>
              <a:ext uri="{FF2B5EF4-FFF2-40B4-BE49-F238E27FC236}">
                <a16:creationId xmlns:a16="http://schemas.microsoft.com/office/drawing/2014/main" id="{D708DAEF-6A7F-4AE7-AA86-605F8DFC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88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>
            <a:extLst>
              <a:ext uri="{FF2B5EF4-FFF2-40B4-BE49-F238E27FC236}">
                <a16:creationId xmlns:a16="http://schemas.microsoft.com/office/drawing/2014/main" id="{DAA2995A-4B8D-4513-91C8-3154306575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6038"/>
            <a:ext cx="5334000" cy="792162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结构体与共用体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6331B02-8958-4F84-9ACA-7CB71162D8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239000" cy="59436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定义结构体类型变量的方法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结构体变量的引用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结构体变量的初始化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结构体数组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指向结构体类型数据的指针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11.7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用指针处理链表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11.8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共用体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11.9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枚举类型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11.10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定义类型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D70DA84-1F1C-48B2-87E4-244D11B3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片1">
            <a:extLst>
              <a:ext uri="{FF2B5EF4-FFF2-40B4-BE49-F238E27FC236}">
                <a16:creationId xmlns:a16="http://schemas.microsoft.com/office/drawing/2014/main" id="{CBD479FB-3F5B-45CC-9BEE-36376860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533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02E2BDE7-E941-4F7A-86BF-9B13A295DA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752600"/>
            <a:ext cx="6248400" cy="25908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12.1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位运算符和位运算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12.2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位运算举例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12.3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位段</a:t>
            </a:r>
            <a:br>
              <a:rPr lang="zh-CN" altLang="en-US" b="1">
                <a:latin typeface="Times New Roman" panose="02020603050405020304" pitchFamily="18" charset="0"/>
              </a:rPr>
            </a:br>
            <a:br>
              <a:rPr lang="zh-CN" altLang="en-US" b="1">
                <a:latin typeface="Times New Roman" panose="02020603050405020304" pitchFamily="18" charset="0"/>
              </a:rPr>
            </a:b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B0B36A9-4A34-404F-B179-D62E69A2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7200"/>
            <a:ext cx="4038600" cy="792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600">
                <a:solidFill>
                  <a:srgbClr val="000099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3600">
                <a:solidFill>
                  <a:srgbClr val="000099"/>
                </a:solidFill>
                <a:latin typeface="黑体" panose="02010609060101010101" pitchFamily="49" charset="-122"/>
              </a:rPr>
              <a:t>12</a:t>
            </a:r>
            <a:r>
              <a:rPr lang="zh-CN" altLang="en-US" sz="3600">
                <a:solidFill>
                  <a:srgbClr val="000099"/>
                </a:solidFill>
                <a:latin typeface="黑体" panose="02010609060101010101" pitchFamily="49" charset="-122"/>
              </a:rPr>
              <a:t>章 位运算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BA29857-2F5A-4CE5-8411-BED30D43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8580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200">
                <a:latin typeface="黑体" panose="02010609060101010101" pitchFamily="49" charset="-122"/>
              </a:rPr>
              <a:t>（自学？）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图片1">
            <a:extLst>
              <a:ext uri="{FF2B5EF4-FFF2-40B4-BE49-F238E27FC236}">
                <a16:creationId xmlns:a16="http://schemas.microsoft.com/office/drawing/2014/main" id="{9B6D4FB1-F031-4D78-B22F-72712E45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3988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33BB0F79-097A-43BC-981C-9FD5A37C7B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8438"/>
            <a:ext cx="3276600" cy="792162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文件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A914CD6-F2D0-4D37-AB5E-B5C60F5C75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19200"/>
            <a:ext cx="6629400" cy="50292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13.1 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文件概述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文件类型指针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文件的打开与关闭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文件的读写 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文件的定位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出错的检测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13.7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文件输入输出小结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小结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图片1">
            <a:extLst>
              <a:ext uri="{FF2B5EF4-FFF2-40B4-BE49-F238E27FC236}">
                <a16:creationId xmlns:a16="http://schemas.microsoft.com/office/drawing/2014/main" id="{3CACA36F-9FDD-4B3C-8D6E-4119C645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5EFAD333-0D87-4735-8AC0-57349AAB0A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457200"/>
            <a:ext cx="41910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990000"/>
                </a:solidFill>
                <a:ea typeface="黑体" panose="02010609060101010101" pitchFamily="49" charset="-122"/>
              </a:rPr>
              <a:t>三、实验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D9A7C65-584E-4061-B950-C8182F8DC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12925"/>
            <a:ext cx="7696200" cy="2133600"/>
          </a:xfrm>
        </p:spPr>
        <p:txBody>
          <a:bodyPr/>
          <a:lstStyle/>
          <a:p>
            <a:pPr marL="520700" lvl="1" indent="-200025" defTabSz="639763" eaLnBrk="1" hangingPunct="1">
              <a:buFontTx/>
              <a:buNone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实验本学期从第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周开始，每次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学时</a:t>
            </a:r>
          </a:p>
          <a:p>
            <a:pPr marL="520700" lvl="1" indent="-200025" defTabSz="639763" eaLnBrk="1" hangingPunct="1">
              <a:buFontTx/>
              <a:buNone/>
            </a:pP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实验环境为：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visual c++6.0</a:t>
            </a:r>
          </a:p>
          <a:p>
            <a:pPr marL="520700" lvl="1" indent="-200025" defTabSz="639763" eaLnBrk="1" hangingPunct="1">
              <a:buFontTx/>
              <a:buNone/>
            </a:pPr>
            <a:r>
              <a:rPr lang="en-US" altLang="zh-CN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上机考试：  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闭卷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69766235-B76B-4E31-B965-6DF25D10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56038"/>
            <a:ext cx="75501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3200">
                <a:solidFill>
                  <a:schemeClr val="tx1"/>
                </a:solidFill>
              </a:rPr>
              <a:t>Boland</a:t>
            </a:r>
            <a:r>
              <a:rPr lang="zh-CN" altLang="en-US" sz="3200">
                <a:solidFill>
                  <a:schemeClr val="tx1"/>
                </a:solidFill>
              </a:rPr>
              <a:t>公司的</a:t>
            </a:r>
            <a:r>
              <a:rPr lang="en-US" altLang="zh-CN" sz="3200">
                <a:solidFill>
                  <a:schemeClr val="tx1"/>
                </a:solidFill>
              </a:rPr>
              <a:t>Boland C++</a:t>
            </a:r>
            <a:r>
              <a:rPr lang="zh-CN" altLang="en-US" sz="3200">
                <a:solidFill>
                  <a:schemeClr val="tx1"/>
                </a:solidFill>
              </a:rPr>
              <a:t>、</a:t>
            </a:r>
            <a:r>
              <a:rPr lang="en-US" altLang="zh-CN" sz="3200">
                <a:solidFill>
                  <a:schemeClr val="tx1"/>
                </a:solidFill>
              </a:rPr>
              <a:t>GCC(Linux)</a:t>
            </a:r>
            <a:r>
              <a:rPr lang="zh-CN" altLang="en-US" sz="3200">
                <a:solidFill>
                  <a:schemeClr val="tx1"/>
                </a:solidFill>
              </a:rPr>
              <a:t>、 </a:t>
            </a:r>
            <a:r>
              <a:rPr lang="en-US" altLang="zh-CN" sz="3200">
                <a:solidFill>
                  <a:schemeClr val="tx1"/>
                </a:solidFill>
              </a:rPr>
              <a:t>Turbo C 2.0</a:t>
            </a:r>
            <a:r>
              <a:rPr lang="zh-CN" altLang="en-US" sz="3200">
                <a:solidFill>
                  <a:schemeClr val="tx1"/>
                </a:solidFill>
              </a:rPr>
              <a:t>、</a:t>
            </a:r>
            <a:r>
              <a:rPr lang="en-US" altLang="zh-CN" sz="3200">
                <a:solidFill>
                  <a:schemeClr val="tx1"/>
                </a:solidFill>
              </a:rPr>
              <a:t>Turbo C++ 3.0</a:t>
            </a:r>
            <a:r>
              <a:rPr lang="zh-CN" altLang="en-US" sz="3200">
                <a:solidFill>
                  <a:schemeClr val="tx1"/>
                </a:solidFill>
              </a:rPr>
              <a:t>、</a:t>
            </a:r>
            <a:r>
              <a:rPr lang="en-US" altLang="zh-CN" sz="3200">
                <a:solidFill>
                  <a:schemeClr val="tx1"/>
                </a:solidFill>
              </a:rPr>
              <a:t>Visual C++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图片1">
            <a:extLst>
              <a:ext uri="{FF2B5EF4-FFF2-40B4-BE49-F238E27FC236}">
                <a16:creationId xmlns:a16="http://schemas.microsoft.com/office/drawing/2014/main" id="{36A07C61-747F-4D53-B637-48C00F6E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E455A594-1EE3-462C-9C84-C3F688E131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57200"/>
            <a:ext cx="63246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990000"/>
                </a:solidFill>
                <a:ea typeface="黑体" panose="02010609060101010101" pitchFamily="49" charset="-122"/>
              </a:rPr>
              <a:t>四、课时安排与教材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232E23BF-E706-406E-BCDD-7DF92EFDE9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429000"/>
            <a:ext cx="7467600" cy="2743200"/>
          </a:xfrm>
        </p:spPr>
        <p:txBody>
          <a:bodyPr/>
          <a:lstStyle/>
          <a:p>
            <a:pPr marL="520700" lvl="1" indent="-200025" defTabSz="639763"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2.《C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》(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第３版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</a:p>
          <a:p>
            <a:pPr marL="520700" lvl="1" indent="-200025" defTabSz="639763"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谭浩强著 清华大学出版社</a:t>
            </a:r>
          </a:p>
          <a:p>
            <a:pPr marL="520700" lvl="1" indent="-200025" defTabSz="639763"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《C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程序设计习题与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程序设计习题解及上机指导 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 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F615B2C4-9C85-4740-99AA-F256BEA8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4876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l" eaLnBrk="1" hangingPunct="1"/>
            <a:r>
              <a:rPr lang="en-US" altLang="zh-CN" sz="3200">
                <a:solidFill>
                  <a:srgbClr val="000066"/>
                </a:solidFill>
              </a:rPr>
              <a:t>1.</a:t>
            </a:r>
            <a:r>
              <a:rPr lang="zh-CN" altLang="en-US" sz="3200">
                <a:solidFill>
                  <a:srgbClr val="000066"/>
                </a:solidFill>
              </a:rPr>
              <a:t>课时安排</a:t>
            </a:r>
          </a:p>
          <a:p>
            <a:pPr lvl="2" algn="l" eaLnBrk="1" hangingPunct="1"/>
            <a:r>
              <a:rPr lang="zh-CN" altLang="en-US" sz="3200">
                <a:solidFill>
                  <a:schemeClr val="tx2"/>
                </a:solidFill>
              </a:rPr>
              <a:t>授课：</a:t>
            </a:r>
            <a:r>
              <a:rPr lang="en-US" altLang="zh-CN" sz="3200">
                <a:solidFill>
                  <a:schemeClr val="tx2"/>
                </a:solidFill>
              </a:rPr>
              <a:t>3</a:t>
            </a:r>
            <a:r>
              <a:rPr lang="zh-CN" altLang="en-US" sz="3200">
                <a:solidFill>
                  <a:schemeClr val="tx2"/>
                </a:solidFill>
              </a:rPr>
              <a:t>学时 * </a:t>
            </a:r>
            <a:r>
              <a:rPr lang="en-US" altLang="zh-CN" sz="3200">
                <a:solidFill>
                  <a:schemeClr val="tx2"/>
                </a:solidFill>
              </a:rPr>
              <a:t>17</a:t>
            </a:r>
            <a:r>
              <a:rPr lang="zh-CN" altLang="en-US" sz="3200">
                <a:solidFill>
                  <a:schemeClr val="tx2"/>
                </a:solidFill>
              </a:rPr>
              <a:t>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  <p:bldP spid="2089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图片1">
            <a:extLst>
              <a:ext uri="{FF2B5EF4-FFF2-40B4-BE49-F238E27FC236}">
                <a16:creationId xmlns:a16="http://schemas.microsoft.com/office/drawing/2014/main" id="{DB1E3985-0046-4A6B-93AE-9F5C3CA1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6256F0CA-744D-49AB-86EA-D2F1CF3A44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57200"/>
            <a:ext cx="41910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990000"/>
                </a:solidFill>
                <a:ea typeface="黑体" panose="02010609060101010101" pitchFamily="49" charset="-122"/>
              </a:rPr>
              <a:t>五、考核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A5AB3D4-B447-41BB-B02F-516A2AC8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67818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l" eaLnBrk="1" hangingPunct="1"/>
            <a:r>
              <a:rPr lang="zh-CN" altLang="en-US" sz="3200">
                <a:solidFill>
                  <a:srgbClr val="000099"/>
                </a:solidFill>
              </a:rPr>
              <a:t>课程考核</a:t>
            </a:r>
            <a:r>
              <a:rPr lang="en-US" altLang="zh-CN" sz="3200">
                <a:solidFill>
                  <a:srgbClr val="000099"/>
                </a:solidFill>
              </a:rPr>
              <a:t>:</a:t>
            </a:r>
          </a:p>
          <a:p>
            <a:pPr algn="l" eaLnBrk="1" hangingPunct="1"/>
            <a:r>
              <a:rPr lang="en-US" altLang="zh-CN" sz="3200">
                <a:solidFill>
                  <a:schemeClr val="tx2"/>
                </a:solidFill>
              </a:rPr>
              <a:t>             </a:t>
            </a:r>
            <a:r>
              <a:rPr lang="zh-CN" altLang="en-US" sz="3200">
                <a:solidFill>
                  <a:schemeClr val="tx2"/>
                </a:solidFill>
              </a:rPr>
              <a:t>总评</a:t>
            </a:r>
            <a:r>
              <a:rPr lang="en-US" altLang="zh-CN" sz="3200">
                <a:solidFill>
                  <a:schemeClr val="tx2"/>
                </a:solidFill>
              </a:rPr>
              <a:t>=</a:t>
            </a:r>
            <a:r>
              <a:rPr lang="zh-CN" altLang="en-US" sz="3200">
                <a:solidFill>
                  <a:schemeClr val="tx2"/>
                </a:solidFill>
              </a:rPr>
              <a:t>平时</a:t>
            </a:r>
            <a:r>
              <a:rPr lang="en-US" altLang="zh-CN" sz="3200">
                <a:solidFill>
                  <a:schemeClr val="tx2"/>
                </a:solidFill>
              </a:rPr>
              <a:t>(40%)+</a:t>
            </a:r>
            <a:r>
              <a:rPr lang="zh-CN" altLang="en-US" sz="3200">
                <a:solidFill>
                  <a:schemeClr val="tx2"/>
                </a:solidFill>
              </a:rPr>
              <a:t>期末</a:t>
            </a:r>
            <a:r>
              <a:rPr lang="en-US" altLang="zh-CN" sz="3200">
                <a:solidFill>
                  <a:schemeClr val="tx2"/>
                </a:solidFill>
              </a:rPr>
              <a:t>(60%)</a:t>
            </a:r>
          </a:p>
        </p:txBody>
      </p:sp>
      <p:sp>
        <p:nvSpPr>
          <p:cNvPr id="209927" name="AutoShape 7">
            <a:extLst>
              <a:ext uri="{FF2B5EF4-FFF2-40B4-BE49-F238E27FC236}">
                <a16:creationId xmlns:a16="http://schemas.microsoft.com/office/drawing/2014/main" id="{7AC5C354-4971-4A66-A4DF-203845D2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81400"/>
            <a:ext cx="3200400" cy="685800"/>
          </a:xfrm>
          <a:prstGeom prst="wedgeRectCallout">
            <a:avLst>
              <a:gd name="adj1" fmla="val -43005"/>
              <a:gd name="adj2" fmla="val -127083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bIns="82800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作业、小考和出席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图片1">
            <a:extLst>
              <a:ext uri="{FF2B5EF4-FFF2-40B4-BE49-F238E27FC236}">
                <a16:creationId xmlns:a16="http://schemas.microsoft.com/office/drawing/2014/main" id="{6AED2D82-39C0-4C4C-BD7A-3D82A85E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048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63E4FB5B-4528-4FDC-ABF4-89A9E72DB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81000"/>
            <a:ext cx="43434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3600" b="1">
                <a:solidFill>
                  <a:srgbClr val="990000"/>
                </a:solidFill>
                <a:ea typeface="黑体" panose="02010609060101010101" pitchFamily="49" charset="-122"/>
              </a:rPr>
              <a:t>六、作业的要求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E97935A-6308-470B-9137-AABCD6EDB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3733800" cy="609600"/>
          </a:xfrm>
        </p:spPr>
        <p:txBody>
          <a:bodyPr/>
          <a:lstStyle/>
          <a:p>
            <a:pPr marL="520700" lvl="1" indent="-200025" defTabSz="639763" eaLnBrk="1" hangingPunct="1">
              <a:buFontTx/>
              <a:buNone/>
            </a:pPr>
            <a:r>
              <a:rPr lang="en-US" altLang="zh-CN" sz="3200" b="1">
                <a:solidFill>
                  <a:srgbClr val="000066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自己编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4D01C8A5-4B64-48FF-A657-D159C8A3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7724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7781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l" eaLnBrk="1" hangingPunct="1">
              <a:lnSpc>
                <a:spcPct val="120000"/>
              </a:lnSpc>
            </a:pPr>
            <a:r>
              <a:rPr lang="en-US" altLang="zh-CN" sz="3200">
                <a:solidFill>
                  <a:srgbClr val="000066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3200">
                <a:solidFill>
                  <a:srgbClr val="000066"/>
                </a:solidFill>
                <a:latin typeface="Arial" panose="020B0604020202020204" pitchFamily="34" charset="0"/>
              </a:rPr>
              <a:t>上机运行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zh-CN" altLang="en-US" sz="3200">
                <a:solidFill>
                  <a:srgbClr val="000066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>
                <a:solidFill>
                  <a:schemeClr val="tx1"/>
                </a:solidFill>
              </a:rPr>
              <a:t>建立自己的文件夹、文件名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zh-CN" altLang="en-US" sz="3200"/>
              <a:t>    注意：</a:t>
            </a:r>
            <a:r>
              <a:rPr lang="zh-CN" altLang="en-US" sz="3200">
                <a:solidFill>
                  <a:srgbClr val="FF0000"/>
                </a:solidFill>
              </a:rPr>
              <a:t>文档的第一行应为姓名、学号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zh-CN" altLang="en-US" sz="3200"/>
              <a:t>    报告内容：</a:t>
            </a:r>
            <a:r>
              <a:rPr lang="zh-CN" altLang="en-US" sz="3200">
                <a:solidFill>
                  <a:schemeClr val="tx1"/>
                </a:solidFill>
              </a:rPr>
              <a:t>源程序本身、</a:t>
            </a:r>
            <a:r>
              <a:rPr lang="zh-CN" altLang="en-US" sz="3200">
                <a:solidFill>
                  <a:srgbClr val="000099"/>
                </a:solidFill>
              </a:rPr>
              <a:t>调试时的错     误报告、</a:t>
            </a:r>
            <a:r>
              <a:rPr lang="zh-CN" altLang="en-US" sz="3200">
                <a:solidFill>
                  <a:schemeClr val="tx1"/>
                </a:solidFill>
              </a:rPr>
              <a:t>运行结果（要求保留至少</a:t>
            </a:r>
            <a:r>
              <a:rPr lang="en-US" altLang="zh-CN" sz="3200">
                <a:solidFill>
                  <a:schemeClr val="tx1"/>
                </a:solidFill>
              </a:rPr>
              <a:t>3</a:t>
            </a:r>
            <a:r>
              <a:rPr lang="zh-CN" altLang="en-US" sz="3200">
                <a:solidFill>
                  <a:schemeClr val="tx1"/>
                </a:solidFill>
              </a:rPr>
              <a:t>次     的调试过程）。前两者直接</a:t>
            </a:r>
            <a:r>
              <a:rPr lang="en-US" altLang="zh-CN" sz="3200">
                <a:solidFill>
                  <a:schemeClr val="tx1"/>
                </a:solidFill>
              </a:rPr>
              <a:t>copy </a:t>
            </a:r>
            <a:r>
              <a:rPr lang="zh-CN" altLang="en-US" sz="3200">
                <a:solidFill>
                  <a:schemeClr val="tx1"/>
                </a:solidFill>
              </a:rPr>
              <a:t>粘贴     到</a:t>
            </a:r>
            <a:r>
              <a:rPr lang="en-US" altLang="zh-CN" sz="3200">
                <a:solidFill>
                  <a:schemeClr val="tx1"/>
                </a:solidFill>
              </a:rPr>
              <a:t>word</a:t>
            </a:r>
            <a:r>
              <a:rPr lang="zh-CN" altLang="en-US" sz="3200">
                <a:solidFill>
                  <a:schemeClr val="tx1"/>
                </a:solidFill>
              </a:rPr>
              <a:t>文档里，运行结果需要截屏</a:t>
            </a:r>
            <a:r>
              <a:rPr lang="zh-CN" altLang="en-US" sz="3200">
                <a:latin typeface="Arial" panose="020B0604020202020204" pitchFamily="34" charset="0"/>
              </a:rPr>
              <a:t>     交作业时间：</a:t>
            </a:r>
            <a:r>
              <a:rPr lang="zh-CN" altLang="en-US" sz="3200">
                <a:solidFill>
                  <a:srgbClr val="000066"/>
                </a:solidFill>
                <a:latin typeface="Arial" panose="020B0604020202020204" pitchFamily="34" charset="0"/>
              </a:rPr>
              <a:t>布置作业起一周内。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2519" name="AutoShape 7">
            <a:extLst>
              <a:ext uri="{FF2B5EF4-FFF2-40B4-BE49-F238E27FC236}">
                <a16:creationId xmlns:a16="http://schemas.microsoft.com/office/drawing/2014/main" id="{12A92875-65EA-4FA2-8675-F00517BB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0200"/>
            <a:ext cx="3352800" cy="685800"/>
          </a:xfrm>
          <a:prstGeom prst="wedgeRectCallout">
            <a:avLst>
              <a:gd name="adj1" fmla="val -88588"/>
              <a:gd name="adj2" fmla="val 33796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/>
              <a:t>上传到</a:t>
            </a:r>
            <a:r>
              <a:rPr lang="en-US" altLang="zh-CN" sz="3600"/>
              <a:t>BB</a:t>
            </a:r>
            <a:r>
              <a:rPr lang="zh-CN" altLang="en-US" sz="3600"/>
              <a:t>平台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1">
            <a:extLst>
              <a:ext uri="{FF2B5EF4-FFF2-40B4-BE49-F238E27FC236}">
                <a16:creationId xmlns:a16="http://schemas.microsoft.com/office/drawing/2014/main" id="{928F0BE9-EDEE-4C80-973F-0EC804B2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4572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5CDE57DC-2DAF-4BF8-8D64-8DC2040AE9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3505200" cy="792163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990000"/>
                </a:solidFill>
                <a:ea typeface="黑体" panose="02010609060101010101" pitchFamily="49" charset="-122"/>
              </a:rPr>
              <a:t>一、目标</a:t>
            </a:r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E8735CF7-B7D1-491A-AB59-E94B666336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01000" cy="1143000"/>
          </a:xfrm>
        </p:spPr>
        <p:txBody>
          <a:bodyPr/>
          <a:lstStyle/>
          <a:p>
            <a:pPr marL="520700" lvl="1" indent="-200025" defTabSz="639763" eaLnBrk="1" hangingPunct="1">
              <a:buFontTx/>
              <a:buNone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．首先要建立基本的计算机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概念体系和基本的程序设计方法（算法）</a:t>
            </a:r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1B053548-7800-4417-976F-24DB0CF7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79248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l" eaLnBrk="1" hangingPunct="1"/>
            <a:r>
              <a:rPr lang="en-US" altLang="zh-CN" sz="3200">
                <a:solidFill>
                  <a:srgbClr val="000099"/>
                </a:solidFill>
              </a:rPr>
              <a:t>2.</a:t>
            </a:r>
            <a:r>
              <a:rPr lang="zh-CN" altLang="en-US" sz="3200">
                <a:solidFill>
                  <a:srgbClr val="000099"/>
                </a:solidFill>
              </a:rPr>
              <a:t>理解和掌握</a:t>
            </a:r>
            <a:r>
              <a:rPr lang="en-US" altLang="zh-CN" sz="3200"/>
              <a:t>C</a:t>
            </a:r>
            <a:r>
              <a:rPr lang="zh-CN" altLang="en-US" sz="3200"/>
              <a:t>语言</a:t>
            </a:r>
            <a:r>
              <a:rPr lang="zh-CN" altLang="en-US" sz="3200">
                <a:solidFill>
                  <a:srgbClr val="000099"/>
                </a:solidFill>
              </a:rPr>
              <a:t>的</a:t>
            </a:r>
            <a:r>
              <a:rPr lang="zh-CN" altLang="en-US" sz="3200"/>
              <a:t>基本语法和语义</a:t>
            </a:r>
            <a:r>
              <a:rPr lang="zh-CN" altLang="en-US" sz="3200">
                <a:solidFill>
                  <a:srgbClr val="000099"/>
                </a:solidFill>
              </a:rPr>
              <a:t>，用它来进行程序设计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3BBC8394-7780-4162-A395-642738EE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0"/>
            <a:ext cx="8077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l" eaLnBrk="1" hangingPunct="1"/>
            <a:r>
              <a:rPr lang="en-US" altLang="zh-CN" sz="3200">
                <a:solidFill>
                  <a:srgbClr val="000099"/>
                </a:solidFill>
              </a:rPr>
              <a:t>3.</a:t>
            </a:r>
            <a:r>
              <a:rPr lang="zh-CN" altLang="en-US" sz="3200">
                <a:solidFill>
                  <a:srgbClr val="000099"/>
                </a:solidFill>
              </a:rPr>
              <a:t>逐步提高</a:t>
            </a:r>
            <a:r>
              <a:rPr lang="zh-CN" altLang="en-US" sz="3200"/>
              <a:t>编程能力</a:t>
            </a:r>
            <a:r>
              <a:rPr lang="zh-CN" altLang="en-US" sz="3200">
                <a:solidFill>
                  <a:srgbClr val="000099"/>
                </a:solidFill>
              </a:rPr>
              <a:t>和</a:t>
            </a:r>
            <a:r>
              <a:rPr lang="zh-CN" altLang="en-US" sz="3200"/>
              <a:t>调试程序</a:t>
            </a:r>
            <a:r>
              <a:rPr lang="zh-CN" altLang="en-US" sz="3200">
                <a:solidFill>
                  <a:srgbClr val="000099"/>
                </a:solidFill>
              </a:rPr>
              <a:t>的能力，为后面的学习打好基础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build="p"/>
      <p:bldP spid="205829" grpId="0"/>
      <p:bldP spid="2058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图片1">
            <a:extLst>
              <a:ext uri="{FF2B5EF4-FFF2-40B4-BE49-F238E27FC236}">
                <a16:creationId xmlns:a16="http://schemas.microsoft.com/office/drawing/2014/main" id="{863F2093-1287-4603-B606-A7FF472D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6">
            <a:extLst>
              <a:ext uri="{FF2B5EF4-FFF2-40B4-BE49-F238E27FC236}">
                <a16:creationId xmlns:a16="http://schemas.microsoft.com/office/drawing/2014/main" id="{520E7BF9-AA23-4ADE-BCA4-A8A40AF4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2438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>
                <a:solidFill>
                  <a:srgbClr val="000099"/>
                </a:solidFill>
              </a:rPr>
              <a:t>主要内容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19BA4F25-F948-4EBB-AB79-7224417D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3200"/>
            <a:ext cx="55626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</a:rPr>
              <a:t>1.1 </a:t>
            </a:r>
            <a:r>
              <a:rPr lang="zh-CN" altLang="en-US" sz="3200">
                <a:solidFill>
                  <a:schemeClr val="tx1"/>
                </a:solidFill>
              </a:rPr>
              <a:t>Ｃ语言出现的历史背景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</a:rPr>
              <a:t>1.2 </a:t>
            </a:r>
            <a:r>
              <a:rPr lang="zh-CN" altLang="en-US" sz="3200">
                <a:solidFill>
                  <a:schemeClr val="tx1"/>
                </a:solidFill>
              </a:rPr>
              <a:t>Ｃ程序的特点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</a:rPr>
              <a:t>1.3  </a:t>
            </a:r>
            <a:r>
              <a:rPr lang="zh-CN" altLang="en-US" sz="3200">
                <a:solidFill>
                  <a:schemeClr val="tx1"/>
                </a:solidFill>
              </a:rPr>
              <a:t>简单的</a:t>
            </a:r>
            <a:r>
              <a:rPr lang="en-US" altLang="zh-CN" sz="3200">
                <a:solidFill>
                  <a:schemeClr val="tx1"/>
                </a:solidFill>
              </a:rPr>
              <a:t>C</a:t>
            </a:r>
            <a:r>
              <a:rPr lang="zh-CN" altLang="en-US" sz="3200">
                <a:solidFill>
                  <a:schemeClr val="tx1"/>
                </a:solidFill>
              </a:rPr>
              <a:t>语言程序介绍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</a:rPr>
              <a:t>1.4  </a:t>
            </a:r>
            <a:r>
              <a:rPr lang="zh-CN" altLang="en-US" sz="3200">
                <a:solidFill>
                  <a:schemeClr val="tx1"/>
                </a:solidFill>
              </a:rPr>
              <a:t>运行Ｃ程序的步骤和方法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0BBCFD34-A6BF-4722-B279-07CE3800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548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600">
                <a:solidFill>
                  <a:srgbClr val="CC0000"/>
                </a:solidFill>
              </a:rPr>
              <a:t>第一章  </a:t>
            </a:r>
            <a:r>
              <a:rPr kumimoji="1" lang="en-US" altLang="zh-CN" sz="3600">
                <a:solidFill>
                  <a:srgbClr val="CC0000"/>
                </a:solidFill>
              </a:rPr>
              <a:t>C</a:t>
            </a:r>
            <a:r>
              <a:rPr kumimoji="1" lang="zh-CN" altLang="en-US" sz="3600">
                <a:solidFill>
                  <a:srgbClr val="CC0000"/>
                </a:solidFill>
              </a:rPr>
              <a:t>语言的概述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1" descr="图片1">
            <a:extLst>
              <a:ext uri="{FF2B5EF4-FFF2-40B4-BE49-F238E27FC236}">
                <a16:creationId xmlns:a16="http://schemas.microsoft.com/office/drawing/2014/main" id="{999099AD-5A7E-475F-864E-89F95C29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2176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Rectangle 6">
            <a:extLst>
              <a:ext uri="{FF2B5EF4-FFF2-40B4-BE49-F238E27FC236}">
                <a16:creationId xmlns:a16="http://schemas.microsoft.com/office/drawing/2014/main" id="{468D2495-40E6-4723-BF68-3FDB7A3C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什么叫做计算机的程序设计语言？</a:t>
            </a: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BB24660F-3352-45BE-AE2B-E0751EAA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1828800" cy="137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计算机</a:t>
            </a:r>
          </a:p>
          <a:p>
            <a:pPr algn="l"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（系统）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A42F315B-1B0E-4909-B549-1FCA4AC4AF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909888"/>
            <a:ext cx="2133600" cy="3019425"/>
            <a:chOff x="1056" y="2208"/>
            <a:chExt cx="1056" cy="1823"/>
          </a:xfrm>
        </p:grpSpPr>
        <p:sp>
          <p:nvSpPr>
            <p:cNvPr id="22551" name="Rectangle 10">
              <a:extLst>
                <a:ext uri="{FF2B5EF4-FFF2-40B4-BE49-F238E27FC236}">
                  <a16:creationId xmlns:a16="http://schemas.microsoft.com/office/drawing/2014/main" id="{36C482A3-9411-4FB3-AA2F-AD173D07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960" cy="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硬件系统</a:t>
              </a:r>
            </a:p>
            <a:p>
              <a:pPr algn="l" eaLnBrk="1" hangingPunct="1"/>
              <a:endParaRPr lang="zh-CN" altLang="en-US" sz="3200">
                <a:solidFill>
                  <a:schemeClr val="tx1"/>
                </a:solidFill>
                <a:latin typeface="黑体" panose="02010609060101010101" pitchFamily="49" charset="-122"/>
              </a:endParaRPr>
            </a:p>
            <a:p>
              <a:pPr algn="l" eaLnBrk="1" hangingPunct="1"/>
              <a:endParaRPr lang="zh-CN" altLang="en-US" sz="3200">
                <a:solidFill>
                  <a:schemeClr val="tx1"/>
                </a:solidFill>
                <a:latin typeface="黑体" panose="02010609060101010101" pitchFamily="49" charset="-122"/>
              </a:endParaRPr>
            </a:p>
            <a:p>
              <a:pPr algn="l" eaLnBrk="1" hangingPunct="1"/>
              <a:r>
                <a:rPr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软件系统</a:t>
              </a:r>
            </a:p>
          </p:txBody>
        </p:sp>
        <p:sp>
          <p:nvSpPr>
            <p:cNvPr id="22552" name="AutoShape 12">
              <a:extLst>
                <a:ext uri="{FF2B5EF4-FFF2-40B4-BE49-F238E27FC236}">
                  <a16:creationId xmlns:a16="http://schemas.microsoft.com/office/drawing/2014/main" id="{EA7D6283-607C-4531-8EE5-C510EADA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48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BB6B7544-FCDD-4BCC-9C72-B6EFD774537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2895600" cy="3013075"/>
            <a:chOff x="2208" y="960"/>
            <a:chExt cx="1824" cy="1898"/>
          </a:xfrm>
        </p:grpSpPr>
        <p:sp>
          <p:nvSpPr>
            <p:cNvPr id="22549" name="Rectangle 9">
              <a:extLst>
                <a:ext uri="{FF2B5EF4-FFF2-40B4-BE49-F238E27FC236}">
                  <a16:creationId xmlns:a16="http://schemas.microsoft.com/office/drawing/2014/main" id="{0376856E-13AE-400D-A647-F36158CB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960"/>
              <a:ext cx="1824" cy="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</a:pPr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运算器</a:t>
              </a:r>
            </a:p>
            <a:p>
              <a:pPr lvl="1" algn="l" eaLnBrk="1" hangingPunct="1">
                <a:lnSpc>
                  <a:spcPct val="120000"/>
                </a:lnSpc>
              </a:pPr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控制器</a:t>
              </a:r>
            </a:p>
            <a:p>
              <a:pPr lvl="1" algn="l" eaLnBrk="1" hangingPunct="1">
                <a:lnSpc>
                  <a:spcPct val="120000"/>
                </a:lnSpc>
              </a:pPr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存诸器</a:t>
              </a:r>
            </a:p>
            <a:p>
              <a:pPr lvl="1" algn="l" eaLnBrk="1" hangingPunct="1">
                <a:lnSpc>
                  <a:spcPct val="120000"/>
                </a:lnSpc>
              </a:pPr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输入</a:t>
              </a:r>
            </a:p>
            <a:p>
              <a:pPr lvl="1" algn="l" eaLnBrk="1" hangingPunct="1">
                <a:lnSpc>
                  <a:spcPct val="120000"/>
                </a:lnSpc>
              </a:pPr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输出</a:t>
              </a:r>
            </a:p>
          </p:txBody>
        </p:sp>
        <p:sp>
          <p:nvSpPr>
            <p:cNvPr id="22550" name="AutoShape 13">
              <a:extLst>
                <a:ext uri="{FF2B5EF4-FFF2-40B4-BE49-F238E27FC236}">
                  <a16:creationId xmlns:a16="http://schemas.microsoft.com/office/drawing/2014/main" id="{5FA08EFC-D3A7-429C-A169-917CE9503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152"/>
              <a:ext cx="240" cy="1488"/>
            </a:xfrm>
            <a:prstGeom prst="leftBrace">
              <a:avLst>
                <a:gd name="adj1" fmla="val 51667"/>
                <a:gd name="adj2" fmla="val 50000"/>
              </a:avLst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5BEC8232-BF2F-4F0D-84F7-4468DB4B79B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09800"/>
            <a:ext cx="1371600" cy="823913"/>
            <a:chOff x="2928" y="1632"/>
            <a:chExt cx="768" cy="467"/>
          </a:xfrm>
        </p:grpSpPr>
        <p:sp>
          <p:nvSpPr>
            <p:cNvPr id="22547" name="AutoShape 14">
              <a:extLst>
                <a:ext uri="{FF2B5EF4-FFF2-40B4-BE49-F238E27FC236}">
                  <a16:creationId xmlns:a16="http://schemas.microsoft.com/office/drawing/2014/main" id="{8B37E4A6-3E78-4C52-BEBD-40DCC3FB7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632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Rectangle 16">
              <a:extLst>
                <a:ext uri="{FF2B5EF4-FFF2-40B4-BE49-F238E27FC236}">
                  <a16:creationId xmlns:a16="http://schemas.microsoft.com/office/drawing/2014/main" id="{9DE09A62-31C2-44A1-B32C-85B54844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32"/>
              <a:ext cx="576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3200">
                  <a:solidFill>
                    <a:schemeClr val="tx1"/>
                  </a:solidFill>
                  <a:latin typeface="黑体" panose="02010609060101010101" pitchFamily="49" charset="-122"/>
                </a:rPr>
                <a:t>CPU</a:t>
              </a: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F7E182E9-DBEB-4A22-9360-B22E4EA56A4E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743200"/>
            <a:ext cx="1524000" cy="823913"/>
            <a:chOff x="3600" y="1824"/>
            <a:chExt cx="768" cy="519"/>
          </a:xfrm>
        </p:grpSpPr>
        <p:sp>
          <p:nvSpPr>
            <p:cNvPr id="22545" name="AutoShape 17">
              <a:extLst>
                <a:ext uri="{FF2B5EF4-FFF2-40B4-BE49-F238E27FC236}">
                  <a16:creationId xmlns:a16="http://schemas.microsoft.com/office/drawing/2014/main" id="{D14C3953-9979-4937-8633-9211376D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82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02125CDB-7622-461B-AEC6-489B6A3B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24"/>
              <a:ext cx="57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主机</a:t>
              </a:r>
            </a:p>
          </p:txBody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A6D06772-9DE4-4FA5-AB89-35BA8E32CE7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24400"/>
            <a:ext cx="2438400" cy="1555750"/>
            <a:chOff x="2016" y="3020"/>
            <a:chExt cx="1288" cy="1020"/>
          </a:xfrm>
        </p:grpSpPr>
        <p:sp>
          <p:nvSpPr>
            <p:cNvPr id="22542" name="AutoShape 19">
              <a:extLst>
                <a:ext uri="{FF2B5EF4-FFF2-40B4-BE49-F238E27FC236}">
                  <a16:creationId xmlns:a16="http://schemas.microsoft.com/office/drawing/2014/main" id="{EF8F00F0-E82D-4FE6-BA84-0B0A88FDC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6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Rectangle 20">
              <a:extLst>
                <a:ext uri="{FF2B5EF4-FFF2-40B4-BE49-F238E27FC236}">
                  <a16:creationId xmlns:a16="http://schemas.microsoft.com/office/drawing/2014/main" id="{EAA5476A-48D1-4A03-B109-2A588497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0"/>
              <a:ext cx="1059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系统软件</a:t>
              </a:r>
            </a:p>
          </p:txBody>
        </p:sp>
        <p:sp>
          <p:nvSpPr>
            <p:cNvPr id="22544" name="Rectangle 21">
              <a:extLst>
                <a:ext uri="{FF2B5EF4-FFF2-40B4-BE49-F238E27FC236}">
                  <a16:creationId xmlns:a16="http://schemas.microsoft.com/office/drawing/2014/main" id="{6C795407-45AB-485D-A46D-ED382F7E2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500"/>
              <a:ext cx="1144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lang="zh-CN" altLang="en-US" sz="3200">
                  <a:solidFill>
                    <a:schemeClr val="tx1"/>
                  </a:solidFill>
                  <a:latin typeface="黑体" panose="02010609060101010101" pitchFamily="49" charset="-122"/>
                </a:rPr>
                <a:t>应用软件</a:t>
              </a:r>
            </a:p>
          </p:txBody>
        </p:sp>
      </p:grp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C85ECE1D-02CE-4B5E-A427-E97A886E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24384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操作系统</a:t>
            </a: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数据库系统</a:t>
            </a: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网络系统</a:t>
            </a:r>
            <a:endParaRPr lang="zh-CN" altLang="en-US" sz="3200">
              <a:solidFill>
                <a:schemeClr val="hlink"/>
              </a:solidFill>
              <a:latin typeface="黑体" panose="02010609060101010101" pitchFamily="49" charset="-122"/>
            </a:endParaRPr>
          </a:p>
        </p:txBody>
      </p:sp>
      <p:sp>
        <p:nvSpPr>
          <p:cNvPr id="96280" name="AutoShape 24">
            <a:extLst>
              <a:ext uri="{FF2B5EF4-FFF2-40B4-BE49-F238E27FC236}">
                <a16:creationId xmlns:a16="http://schemas.microsoft.com/office/drawing/2014/main" id="{B3A5E4A1-8C91-4911-9452-3FD36E560381}"/>
              </a:ext>
            </a:extLst>
          </p:cNvPr>
          <p:cNvSpPr>
            <a:spLocks/>
          </p:cNvSpPr>
          <p:nvPr/>
        </p:nvSpPr>
        <p:spPr bwMode="auto">
          <a:xfrm>
            <a:off x="5867400" y="44958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508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Rectangle 33">
            <a:extLst>
              <a:ext uri="{FF2B5EF4-FFF2-40B4-BE49-F238E27FC236}">
                <a16:creationId xmlns:a16="http://schemas.microsoft.com/office/drawing/2014/main" id="{40ABC1C1-D540-4C95-9AFA-76E5A0C1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3600"/>
              <a:t>1.1</a:t>
            </a:r>
            <a:r>
              <a:rPr kumimoji="1" lang="zh-CN" altLang="en-US" sz="3600"/>
              <a:t>、</a:t>
            </a:r>
            <a:r>
              <a:rPr kumimoji="1" lang="en-US" altLang="zh-CN" sz="3600"/>
              <a:t>C</a:t>
            </a:r>
            <a:r>
              <a:rPr kumimoji="1" lang="zh-CN" altLang="en-US" sz="3600"/>
              <a:t>语言出现的历史背景</a:t>
            </a:r>
          </a:p>
        </p:txBody>
      </p:sp>
      <p:sp>
        <p:nvSpPr>
          <p:cNvPr id="96296" name="AutoShape 40">
            <a:extLst>
              <a:ext uri="{FF2B5EF4-FFF2-40B4-BE49-F238E27FC236}">
                <a16:creationId xmlns:a16="http://schemas.microsoft.com/office/drawing/2014/main" id="{D11E97C5-7D5A-4BBA-B91D-994480C3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2590800" cy="1143000"/>
          </a:xfrm>
          <a:prstGeom prst="wedgeRectCallout">
            <a:avLst>
              <a:gd name="adj1" fmla="val 48773"/>
              <a:gd name="adj2" fmla="val 72639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只有硬件的计算机称为裸机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/>
      <p:bldP spid="96264" grpId="0"/>
      <p:bldP spid="96279" grpId="0"/>
      <p:bldP spid="96280" grpId="0" animBg="1"/>
      <p:bldP spid="96296" grpId="0" animBg="1"/>
      <p:bldP spid="9629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4" descr="图片1">
            <a:extLst>
              <a:ext uri="{FF2B5EF4-FFF2-40B4-BE49-F238E27FC236}">
                <a16:creationId xmlns:a16="http://schemas.microsoft.com/office/drawing/2014/main" id="{000D321D-5CA7-46E1-B052-4CC33AA8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8382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3932BC14-97B9-4BB6-9F42-5F088C7CD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7912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0099"/>
                </a:solidFill>
                <a:ea typeface="黑体" panose="02010609060101010101" pitchFamily="49" charset="-122"/>
              </a:rPr>
              <a:t>硬件系统框图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A89BC05-C0B3-4018-9A8E-834F1F51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2362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CPU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中央处理单元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E9E177A3-6796-424D-97AC-6C66B447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2362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MEM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存诸器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C3D123D2-813A-4C4D-8050-0608CBCB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2438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输入系统</a:t>
            </a:r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FF60856E-FE17-444F-85B0-821A91C9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输出系统</a:t>
            </a:r>
          </a:p>
        </p:txBody>
      </p:sp>
      <p:sp>
        <p:nvSpPr>
          <p:cNvPr id="23560" name="AutoShape 7">
            <a:extLst>
              <a:ext uri="{FF2B5EF4-FFF2-40B4-BE49-F238E27FC236}">
                <a16:creationId xmlns:a16="http://schemas.microsoft.com/office/drawing/2014/main" id="{4E4F01FB-BEC8-4963-B16E-8914B56C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AutoShape 8">
            <a:extLst>
              <a:ext uri="{FF2B5EF4-FFF2-40B4-BE49-F238E27FC236}">
                <a16:creationId xmlns:a16="http://schemas.microsoft.com/office/drawing/2014/main" id="{833F0483-86C1-4135-8737-66D7D85E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F04622D6-6A29-4878-86D2-C53820B5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E991FE33-ABCF-4BE7-BFB4-93A74286E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362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9BA249F1-0E50-4AAB-9C24-5486352F0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362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B311BBF7-F7E2-4518-ABF2-858EA0EF0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4B3685F8-DB4F-4CC2-98BC-2D6B7BE52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62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图片1">
            <a:extLst>
              <a:ext uri="{FF2B5EF4-FFF2-40B4-BE49-F238E27FC236}">
                <a16:creationId xmlns:a16="http://schemas.microsoft.com/office/drawing/2014/main" id="{F7938372-579A-4A35-9123-93BA4B10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858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8E553E11-C38B-4AB0-BAE1-9E2560930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57912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黑体" panose="02010609060101010101" pitchFamily="49" charset="-122"/>
              </a:rPr>
              <a:t>计算机语言的发展</a:t>
            </a:r>
          </a:p>
        </p:txBody>
      </p:sp>
      <p:sp>
        <p:nvSpPr>
          <p:cNvPr id="112656" name="Text Box 16">
            <a:extLst>
              <a:ext uri="{FF2B5EF4-FFF2-40B4-BE49-F238E27FC236}">
                <a16:creationId xmlns:a16="http://schemas.microsoft.com/office/drawing/2014/main" id="{47030844-BEC9-4DEE-80D6-85291FD3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16113"/>
            <a:ext cx="12192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chemeClr val="tx1"/>
                </a:solidFill>
                <a:sym typeface="Symbol" panose="05050102010706020507" pitchFamily="18" charset="2"/>
              </a:rPr>
              <a:t>程序</a:t>
            </a:r>
          </a:p>
          <a:p>
            <a:pPr algn="l" eaLnBrk="1" hangingPunct="1"/>
            <a:endParaRPr lang="zh-CN" altLang="en-US" sz="36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zh-CN" altLang="en-US" sz="3600">
                <a:solidFill>
                  <a:schemeClr val="tx1"/>
                </a:solidFill>
                <a:sym typeface="Symbol" panose="05050102010706020507" pitchFamily="18" charset="2"/>
              </a:rPr>
              <a:t>文档</a:t>
            </a:r>
          </a:p>
        </p:txBody>
      </p:sp>
      <p:sp>
        <p:nvSpPr>
          <p:cNvPr id="112658" name="AutoShape 18">
            <a:extLst>
              <a:ext uri="{FF2B5EF4-FFF2-40B4-BE49-F238E27FC236}">
                <a16:creationId xmlns:a16="http://schemas.microsoft.com/office/drawing/2014/main" id="{FD44F9AF-9746-4288-B754-8BAF9EE118BA}"/>
              </a:ext>
            </a:extLst>
          </p:cNvPr>
          <p:cNvSpPr>
            <a:spLocks/>
          </p:cNvSpPr>
          <p:nvPr/>
        </p:nvSpPr>
        <p:spPr bwMode="auto">
          <a:xfrm>
            <a:off x="1752600" y="2449513"/>
            <a:ext cx="76200" cy="1752600"/>
          </a:xfrm>
          <a:prstGeom prst="leftBrace">
            <a:avLst>
              <a:gd name="adj1" fmla="val 191667"/>
              <a:gd name="adj2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61" name="Rectangle 21">
            <a:extLst>
              <a:ext uri="{FF2B5EF4-FFF2-40B4-BE49-F238E27FC236}">
                <a16:creationId xmlns:a16="http://schemas.microsoft.com/office/drawing/2014/main" id="{A8BBA5C0-2999-407D-83C9-59762CC6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54313"/>
            <a:ext cx="1254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chemeClr val="tx1"/>
                </a:solidFill>
              </a:rPr>
              <a:t>软件</a:t>
            </a:r>
          </a:p>
        </p:txBody>
      </p: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E17438B8-BDC2-4D11-9414-1D601164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chemeClr val="tx1"/>
                </a:solidFill>
              </a:rPr>
              <a:t>任务由程序来执行</a:t>
            </a:r>
          </a:p>
        </p:txBody>
      </p:sp>
      <p:sp>
        <p:nvSpPr>
          <p:cNvPr id="112663" name="Line 23">
            <a:extLst>
              <a:ext uri="{FF2B5EF4-FFF2-40B4-BE49-F238E27FC236}">
                <a16:creationId xmlns:a16="http://schemas.microsoft.com/office/drawing/2014/main" id="{368B3BE8-E9C7-4F79-9421-8AAEC09C5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25713"/>
            <a:ext cx="609600" cy="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6" name="Line 26">
            <a:extLst>
              <a:ext uri="{FF2B5EF4-FFF2-40B4-BE49-F238E27FC236}">
                <a16:creationId xmlns:a16="http://schemas.microsoft.com/office/drawing/2014/main" id="{35EB2B1D-CBD8-4E92-8B6E-D82E514EE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52725"/>
            <a:ext cx="0" cy="6858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Rectangle 27">
            <a:extLst>
              <a:ext uri="{FF2B5EF4-FFF2-40B4-BE49-F238E27FC236}">
                <a16:creationId xmlns:a16="http://schemas.microsoft.com/office/drawing/2014/main" id="{62A70A3C-E658-4EEA-9B00-9B2467A3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52800"/>
            <a:ext cx="441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chemeClr val="tx1"/>
                </a:solidFill>
              </a:rPr>
              <a:t>程序是指令的集合</a:t>
            </a:r>
          </a:p>
        </p:txBody>
      </p:sp>
      <p:sp>
        <p:nvSpPr>
          <p:cNvPr id="112669" name="Line 29">
            <a:extLst>
              <a:ext uri="{FF2B5EF4-FFF2-40B4-BE49-F238E27FC236}">
                <a16:creationId xmlns:a16="http://schemas.microsoft.com/office/drawing/2014/main" id="{C1E7234E-2D1E-49B1-87A6-4BB8F060A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52925"/>
            <a:ext cx="0" cy="6858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1" name="Rectangle 31">
            <a:extLst>
              <a:ext uri="{FF2B5EF4-FFF2-40B4-BE49-F238E27FC236}">
                <a16:creationId xmlns:a16="http://schemas.microsoft.com/office/drawing/2014/main" id="{808AFC6E-8AD9-4BD6-A66E-E3475DF3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487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chemeClr val="tx1"/>
                </a:solidFill>
              </a:rPr>
              <a:t>计算机可以识别的命令</a:t>
            </a:r>
          </a:p>
        </p:txBody>
      </p:sp>
      <p:sp>
        <p:nvSpPr>
          <p:cNvPr id="112672" name="Oval 32">
            <a:extLst>
              <a:ext uri="{FF2B5EF4-FFF2-40B4-BE49-F238E27FC236}">
                <a16:creationId xmlns:a16="http://schemas.microsoft.com/office/drawing/2014/main" id="{09F4FEBC-3800-41E6-99D9-727ECEA8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14725"/>
            <a:ext cx="1066800" cy="7620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3" name="Oval 33">
            <a:extLst>
              <a:ext uri="{FF2B5EF4-FFF2-40B4-BE49-F238E27FC236}">
                <a16:creationId xmlns:a16="http://schemas.microsoft.com/office/drawing/2014/main" id="{70056A77-4AAF-4F8F-9FF1-BB9F437E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90725"/>
            <a:ext cx="1143000" cy="7620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6" grpId="0"/>
      <p:bldP spid="112658" grpId="0" animBg="1"/>
      <p:bldP spid="112661" grpId="0"/>
      <p:bldP spid="112662" grpId="0"/>
      <p:bldP spid="112667" grpId="0"/>
      <p:bldP spid="112671" grpId="0"/>
      <p:bldP spid="112672" grpId="0" animBg="1"/>
      <p:bldP spid="1126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9" descr="图片1">
            <a:extLst>
              <a:ext uri="{FF2B5EF4-FFF2-40B4-BE49-F238E27FC236}">
                <a16:creationId xmlns:a16="http://schemas.microsoft.com/office/drawing/2014/main" id="{24E44833-15C5-4598-B11F-F9CA2FBB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2176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C16996B7-1DB4-4DFE-B37B-B3B1C3F02D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685800"/>
            <a:ext cx="4419600" cy="8239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程序设计语言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的发展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D5A2B7BB-5C42-49BE-9243-0C3572DE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2098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b="0">
                <a:solidFill>
                  <a:schemeClr val="tx1"/>
                </a:solidFill>
                <a:ea typeface="宋体" pitchFamily="2" charset="-122"/>
              </a:rPr>
              <a:t>机器语言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A20A6A6-2047-44E5-8DDF-825DDAE2ADFE}"/>
              </a:ext>
            </a:extLst>
          </p:cNvPr>
          <p:cNvGrpSpPr>
            <a:grpSpLocks/>
          </p:cNvGrpSpPr>
          <p:nvPr/>
        </p:nvGrpSpPr>
        <p:grpSpPr bwMode="auto">
          <a:xfrm>
            <a:off x="2120900" y="2209800"/>
            <a:ext cx="1476375" cy="1774825"/>
            <a:chOff x="1336" y="1632"/>
            <a:chExt cx="930" cy="1118"/>
          </a:xfrm>
        </p:grpSpPr>
        <p:sp>
          <p:nvSpPr>
            <p:cNvPr id="108549" name="Text Box 5">
              <a:extLst>
                <a:ext uri="{FF2B5EF4-FFF2-40B4-BE49-F238E27FC236}">
                  <a16:creationId xmlns:a16="http://schemas.microsoft.com/office/drawing/2014/main" id="{AF0E56CF-89FE-4F9C-B835-ADE718308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1632"/>
              <a:ext cx="354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b="0">
                  <a:solidFill>
                    <a:schemeClr val="tx1"/>
                  </a:solidFill>
                  <a:ea typeface="宋体" pitchFamily="2" charset="-122"/>
                </a:rPr>
                <a:t>汇编语言</a:t>
              </a:r>
            </a:p>
          </p:txBody>
        </p:sp>
        <p:sp>
          <p:nvSpPr>
            <p:cNvPr id="25619" name="AutoShape 7">
              <a:extLst>
                <a:ext uri="{FF2B5EF4-FFF2-40B4-BE49-F238E27FC236}">
                  <a16:creationId xmlns:a16="http://schemas.microsoft.com/office/drawing/2014/main" id="{7CE59CBD-50BD-4E76-9B33-126713060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33AB2981-B6E4-45A7-BF17-FEE13B795B1A}"/>
              </a:ext>
            </a:extLst>
          </p:cNvPr>
          <p:cNvGrpSpPr>
            <a:grpSpLocks/>
          </p:cNvGrpSpPr>
          <p:nvPr/>
        </p:nvGrpSpPr>
        <p:grpSpPr bwMode="auto">
          <a:xfrm>
            <a:off x="3873500" y="2209800"/>
            <a:ext cx="1400175" cy="1774825"/>
            <a:chOff x="2440" y="1632"/>
            <a:chExt cx="882" cy="1118"/>
          </a:xfrm>
        </p:grpSpPr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D8D77A5E-F559-4090-99AA-D8DCE3A2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632"/>
              <a:ext cx="354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b="0">
                  <a:solidFill>
                    <a:schemeClr val="tx1"/>
                  </a:solidFill>
                  <a:ea typeface="宋体" pitchFamily="2" charset="-122"/>
                </a:rPr>
                <a:t>高级语言</a:t>
              </a:r>
            </a:p>
          </p:txBody>
        </p:sp>
        <p:sp>
          <p:nvSpPr>
            <p:cNvPr id="25617" name="AutoShape 8">
              <a:extLst>
                <a:ext uri="{FF2B5EF4-FFF2-40B4-BE49-F238E27FC236}">
                  <a16:creationId xmlns:a16="http://schemas.microsoft.com/office/drawing/2014/main" id="{AFEFAEAC-0EF2-424B-88FA-9E0D9C5B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8553" name="AutoShape 9">
            <a:extLst>
              <a:ext uri="{FF2B5EF4-FFF2-40B4-BE49-F238E27FC236}">
                <a16:creationId xmlns:a16="http://schemas.microsoft.com/office/drawing/2014/main" id="{F2E6C809-0B5D-4014-AED2-707F6082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4035425" cy="1958975"/>
          </a:xfrm>
          <a:prstGeom prst="wedgeRectCallout">
            <a:avLst>
              <a:gd name="adj1" fmla="val -22185"/>
              <a:gd name="adj2" fmla="val -57861"/>
            </a:avLst>
          </a:prstGeom>
          <a:noFill/>
          <a:ln w="38100" cap="sq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计算机硬件系统能够识别的二进制指令（ </a:t>
            </a:r>
            <a:r>
              <a:rPr kumimoji="1" lang="zh-CN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0、1</a:t>
            </a:r>
            <a:r>
              <a:rPr kumimoji="1"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）组成的语言。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hlink"/>
                </a:solidFill>
                <a:latin typeface="黑体" panose="02010609060101010101" pitchFamily="49" charset="-122"/>
              </a:rPr>
              <a:t>例如：</a:t>
            </a:r>
            <a:r>
              <a:rPr kumimoji="1"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101011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表示 </a:t>
            </a:r>
            <a:r>
              <a:rPr kumimoji="1" lang="zh-CN" altLang="en-US" sz="2000" b="0">
                <a:solidFill>
                  <a:schemeClr val="tx1"/>
                </a:solidFill>
              </a:rPr>
              <a:t>“</a:t>
            </a:r>
            <a:r>
              <a:rPr kumimoji="1"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+</a:t>
            </a:r>
            <a:r>
              <a:rPr kumimoji="1" lang="en-US" altLang="zh-CN" sz="2000" b="0">
                <a:solidFill>
                  <a:schemeClr val="tx1"/>
                </a:solidFill>
              </a:rPr>
              <a:t>”</a:t>
            </a:r>
            <a:r>
              <a:rPr kumimoji="1"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hlink"/>
                </a:solidFill>
                <a:latin typeface="黑体" panose="02010609060101010101" pitchFamily="49" charset="-122"/>
              </a:rPr>
              <a:t>缺点：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难懂，不易修改，可移植性差（跟机器有关）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hlink"/>
                </a:solidFill>
                <a:latin typeface="黑体" panose="02010609060101010101" pitchFamily="49" charset="-122"/>
              </a:rPr>
              <a:t>优点？</a:t>
            </a:r>
          </a:p>
        </p:txBody>
      </p:sp>
      <p:sp>
        <p:nvSpPr>
          <p:cNvPr id="108554" name="AutoShape 10">
            <a:extLst>
              <a:ext uri="{FF2B5EF4-FFF2-40B4-BE49-F238E27FC236}">
                <a16:creationId xmlns:a16="http://schemas.microsoft.com/office/drawing/2014/main" id="{CAB079AA-3821-4108-9F23-2BC835F1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0"/>
            <a:ext cx="4953000" cy="1958975"/>
          </a:xfrm>
          <a:prstGeom prst="wedgeRectCallout">
            <a:avLst>
              <a:gd name="adj1" fmla="val -47722"/>
              <a:gd name="adj2" fmla="val -83630"/>
            </a:avLst>
          </a:prstGeom>
          <a:noFill/>
          <a:ln w="38100" cap="sq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用助记符号描述的指令系统。用 </a:t>
            </a:r>
            <a:r>
              <a:rPr kumimoji="1" lang="en-US" altLang="zh-CN" sz="2000">
                <a:solidFill>
                  <a:srgbClr val="FF0000"/>
                </a:solidFill>
                <a:latin typeface="黑体" panose="02010609060101010101" pitchFamily="49" charset="-122"/>
              </a:rPr>
              <a:t>ADD A,B</a:t>
            </a:r>
            <a:r>
              <a:rPr kumimoji="1"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表示</a:t>
            </a:r>
            <a:r>
              <a:rPr kumimoji="1" lang="zh-CN" altLang="en-US" sz="2000" b="0">
                <a:solidFill>
                  <a:schemeClr val="tx1"/>
                </a:solidFill>
              </a:rPr>
              <a:t>“</a:t>
            </a:r>
            <a:r>
              <a:rPr kumimoji="1" lang="zh-CN" altLang="en-US" sz="2000" b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黑体" panose="02010609060101010101" pitchFamily="49" charset="-122"/>
              </a:rPr>
              <a:t>A+B</a:t>
            </a:r>
            <a:r>
              <a:rPr kumimoji="1" lang="en-US" altLang="zh-CN" sz="2000" b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kumimoji="1" lang="en-US" altLang="zh-CN" sz="2000" b="0">
                <a:solidFill>
                  <a:schemeClr val="tx1"/>
                </a:solidFill>
              </a:rPr>
              <a:t>”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。 不能立即执行，需要汇编，变成目标程序。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hlink"/>
                </a:solidFill>
              </a:rPr>
              <a:t>缺点：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仍与人类思维相去甚远。程序员需要考虑大量的机器细节。难编写、移植性仍然很差。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A072803D-614C-408B-B290-D89EEDDB1B7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962400"/>
            <a:ext cx="2355850" cy="1082675"/>
            <a:chOff x="1166" y="2654"/>
            <a:chExt cx="1484" cy="682"/>
          </a:xfrm>
        </p:grpSpPr>
        <p:cxnSp>
          <p:nvCxnSpPr>
            <p:cNvPr id="25614" name="AutoShape 12">
              <a:extLst>
                <a:ext uri="{FF2B5EF4-FFF2-40B4-BE49-F238E27FC236}">
                  <a16:creationId xmlns:a16="http://schemas.microsoft.com/office/drawing/2014/main" id="{3E718EC8-41C3-4C20-8086-98869EB012FB}"/>
                </a:ext>
              </a:extLst>
            </p:cNvPr>
            <p:cNvCxnSpPr>
              <a:cxnSpLocks noChangeShapeType="1"/>
              <a:stCxn id="108553" idx="4"/>
              <a:endCxn id="108549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5" name="AutoShape 13">
              <a:extLst>
                <a:ext uri="{FF2B5EF4-FFF2-40B4-BE49-F238E27FC236}">
                  <a16:creationId xmlns:a16="http://schemas.microsoft.com/office/drawing/2014/main" id="{E5FD9461-0255-44F0-9154-51F4B16C5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3024"/>
              <a:ext cx="1484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noFill/>
            <a:ln w="381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面向机器的语言</a:t>
              </a:r>
            </a:p>
          </p:txBody>
        </p:sp>
      </p:grp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1FD05E3E-C096-4AAE-9187-252DCD96E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60784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078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  </a:t>
            </a:r>
            <a:r>
              <a:rPr kumimoji="1" lang="en-US" altLang="zh-CN" sz="1800" b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sz="1800" b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语言程序设计</a:t>
            </a:r>
            <a:r>
              <a:rPr kumimoji="1" lang="zh-CN" altLang="en-US" sz="1800" b="0">
                <a:solidFill>
                  <a:srgbClr val="3333CC"/>
                </a:solidFill>
                <a:latin typeface="Verdana" pitchFamily="34" charset="0"/>
                <a:ea typeface="宋体" pitchFamily="2" charset="-122"/>
              </a:rPr>
              <a:t>                                      </a:t>
            </a:r>
            <a:r>
              <a:rPr kumimoji="1" lang="zh-CN" altLang="en-US" sz="1800">
                <a:solidFill>
                  <a:srgbClr val="3333CC"/>
                </a:solidFill>
                <a:latin typeface="Verdana" pitchFamily="34" charset="0"/>
                <a:ea typeface="宋体" pitchFamily="2" charset="-122"/>
              </a:rPr>
              <a:t>                             </a:t>
            </a:r>
            <a:r>
              <a:rPr kumimoji="1" lang="zh-CN" altLang="en-US" sz="180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第一章 </a:t>
            </a:r>
            <a:r>
              <a:rPr kumimoji="1" lang="en-US" altLang="zh-CN" sz="180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sz="180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语言概述</a:t>
            </a:r>
            <a:endParaRPr kumimoji="1" lang="zh-CN" altLang="en-US" sz="1800">
              <a:solidFill>
                <a:srgbClr val="3333CC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8560" name="AutoShape 16">
            <a:extLst>
              <a:ext uri="{FF2B5EF4-FFF2-40B4-BE49-F238E27FC236}">
                <a16:creationId xmlns:a16="http://schemas.microsoft.com/office/drawing/2014/main" id="{33835826-AEFC-41F8-A89D-4C8958EA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08325"/>
            <a:ext cx="2695575" cy="1349375"/>
          </a:xfrm>
          <a:prstGeom prst="wedgeRectCallout">
            <a:avLst>
              <a:gd name="adj1" fmla="val -71495"/>
              <a:gd name="adj2" fmla="val -6588"/>
            </a:avLst>
          </a:prstGeom>
          <a:noFill/>
          <a:ln w="38100" cap="sq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用 </a:t>
            </a:r>
            <a:r>
              <a:rPr kumimoji="1"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sum=a+b</a:t>
            </a: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；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又如：</a:t>
            </a:r>
            <a:r>
              <a:rPr kumimoji="1"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if x&lt;y, z=x+y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类似英语和数学表达式的方式。</a:t>
            </a:r>
          </a:p>
        </p:txBody>
      </p:sp>
      <p:sp>
        <p:nvSpPr>
          <p:cNvPr id="108561" name="AutoShape 17">
            <a:extLst>
              <a:ext uri="{FF2B5EF4-FFF2-40B4-BE49-F238E27FC236}">
                <a16:creationId xmlns:a16="http://schemas.microsoft.com/office/drawing/2014/main" id="{84CA9E8E-4B89-4F9A-BC67-656E193C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28888"/>
            <a:ext cx="2189163" cy="2263775"/>
          </a:xfrm>
          <a:prstGeom prst="wedgeRectCallout">
            <a:avLst>
              <a:gd name="adj1" fmla="val -3301"/>
              <a:gd name="adj2" fmla="val -45583"/>
            </a:avLst>
          </a:prstGeom>
          <a:solidFill>
            <a:schemeClr val="bg1"/>
          </a:solidFill>
          <a:ln w="38100" cap="sq">
            <a:solidFill>
              <a:srgbClr val="CC99FF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1" lang="zh-CN" altLang="en-US" sz="2000" b="0">
                <a:solidFill>
                  <a:schemeClr val="tx1"/>
                </a:solidFill>
              </a:rPr>
              <a:t>屏蔽了机器的细节，程序中采用一些有含义的数据命名和容易理解的执行语句。</a:t>
            </a:r>
            <a:r>
              <a:rPr kumimoji="1" lang="zh-CN" altLang="en-US" sz="2000">
                <a:solidFill>
                  <a:schemeClr val="hlink"/>
                </a:solidFill>
              </a:rPr>
              <a:t>面向对象、面向程序的语言</a:t>
            </a:r>
          </a:p>
        </p:txBody>
      </p:sp>
      <p:sp>
        <p:nvSpPr>
          <p:cNvPr id="108562" name="AutoShape 18">
            <a:extLst>
              <a:ext uri="{FF2B5EF4-FFF2-40B4-BE49-F238E27FC236}">
                <a16:creationId xmlns:a16="http://schemas.microsoft.com/office/drawing/2014/main" id="{2016344C-575F-4D8A-9445-041FD7B7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1277938" cy="650875"/>
          </a:xfrm>
          <a:custGeom>
            <a:avLst/>
            <a:gdLst>
              <a:gd name="G0" fmla="+- 0 0 0"/>
              <a:gd name="G1" fmla="+- -11685226 0 0"/>
              <a:gd name="G2" fmla="+- 0 0 -1168522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68522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85226"/>
              <a:gd name="G36" fmla="sin G34 -11685226"/>
              <a:gd name="G37" fmla="+/ -1168522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59 w 21600"/>
              <a:gd name="T5" fmla="*/ 1 h 21600"/>
              <a:gd name="T6" fmla="*/ 2703 w 21600"/>
              <a:gd name="T7" fmla="*/ 10560 h 21600"/>
              <a:gd name="T8" fmla="*/ 1087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79" y="5399"/>
                  <a:pt x="5488" y="7721"/>
                  <a:pt x="5402" y="10640"/>
                </a:cubicBezTo>
                <a:lnTo>
                  <a:pt x="4" y="10480"/>
                </a:lnTo>
                <a:cubicBezTo>
                  <a:pt x="177" y="4642"/>
                  <a:pt x="495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99FF"/>
          </a:solidFill>
          <a:ln w="19050" cap="sq">
            <a:solidFill>
              <a:srgbClr val="CC99FF"/>
            </a:solidFill>
            <a:miter lim="800000"/>
            <a:headEnd/>
            <a:tailEnd/>
          </a:ln>
          <a:effectLst>
            <a:outerShdw dist="52363" dir="455782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53" grpId="0" animBg="1" autoUpdateAnimBg="0"/>
      <p:bldP spid="108554" grpId="0" animBg="1" autoUpdateAnimBg="0"/>
      <p:bldP spid="108560" grpId="0" animBg="1" autoUpdateAnimBg="0"/>
      <p:bldP spid="108561" grpId="0" animBg="1" autoUpdateAnimBg="0"/>
      <p:bldP spid="108561" grpId="1" animBg="1"/>
      <p:bldP spid="1085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图片1">
            <a:extLst>
              <a:ext uri="{FF2B5EF4-FFF2-40B4-BE49-F238E27FC236}">
                <a16:creationId xmlns:a16="http://schemas.microsoft.com/office/drawing/2014/main" id="{36DF130D-E0DA-40DB-A289-DA229BE8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902176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96BEF37A-6038-458B-B836-4847E845F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7912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解释方式和编译方式</a:t>
            </a:r>
          </a:p>
        </p:txBody>
      </p:sp>
      <p:sp>
        <p:nvSpPr>
          <p:cNvPr id="228356" name="Text Box 4">
            <a:extLst>
              <a:ext uri="{FF2B5EF4-FFF2-40B4-BE49-F238E27FC236}">
                <a16:creationId xmlns:a16="http://schemas.microsoft.com/office/drawing/2014/main" id="{A351FBF8-64F0-48F5-8D80-6E68B64F2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1295400" cy="5873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源程序</a:t>
            </a:r>
          </a:p>
        </p:txBody>
      </p:sp>
      <p:sp>
        <p:nvSpPr>
          <p:cNvPr id="228357" name="Rectangle 5">
            <a:extLst>
              <a:ext uri="{FF2B5EF4-FFF2-40B4-BE49-F238E27FC236}">
                <a16:creationId xmlns:a16="http://schemas.microsoft.com/office/drawing/2014/main" id="{6076D7AE-A91C-4A28-AF6B-90A317DC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67000"/>
            <a:ext cx="1238250" cy="5873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运行结果</a:t>
            </a:r>
          </a:p>
        </p:txBody>
      </p:sp>
      <p:sp>
        <p:nvSpPr>
          <p:cNvPr id="228358" name="Line 6">
            <a:extLst>
              <a:ext uri="{FF2B5EF4-FFF2-40B4-BE49-F238E27FC236}">
                <a16:creationId xmlns:a16="http://schemas.microsoft.com/office/drawing/2014/main" id="{7CC45A96-463F-4446-84B6-546DE55C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165877B4-3156-42D9-8D89-B7680483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124200"/>
            <a:ext cx="1238250" cy="5873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初始数据</a:t>
            </a:r>
          </a:p>
        </p:txBody>
      </p:sp>
      <p:sp>
        <p:nvSpPr>
          <p:cNvPr id="228360" name="Line 8">
            <a:extLst>
              <a:ext uri="{FF2B5EF4-FFF2-40B4-BE49-F238E27FC236}">
                <a16:creationId xmlns:a16="http://schemas.microsoft.com/office/drawing/2014/main" id="{D15A05E9-980F-446E-892D-999C7008F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4290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1" name="Rectangle 9">
            <a:extLst>
              <a:ext uri="{FF2B5EF4-FFF2-40B4-BE49-F238E27FC236}">
                <a16:creationId xmlns:a16="http://schemas.microsoft.com/office/drawing/2014/main" id="{17921CBB-EB7C-4B10-9F9D-BE075E5C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解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释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228362" name="Line 10">
            <a:extLst>
              <a:ext uri="{FF2B5EF4-FFF2-40B4-BE49-F238E27FC236}">
                <a16:creationId xmlns:a16="http://schemas.microsoft.com/office/drawing/2014/main" id="{150370CC-29A9-4099-95F7-6103FF28F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3" name="Text Box 11">
            <a:extLst>
              <a:ext uri="{FF2B5EF4-FFF2-40B4-BE49-F238E27FC236}">
                <a16:creationId xmlns:a16="http://schemas.microsoft.com/office/drawing/2014/main" id="{E5AD45D7-9282-4289-92A9-05BCE31D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457200" cy="15017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源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序</a:t>
            </a:r>
          </a:p>
        </p:txBody>
      </p:sp>
      <p:sp>
        <p:nvSpPr>
          <p:cNvPr id="228364" name="Rectangle 12">
            <a:extLst>
              <a:ext uri="{FF2B5EF4-FFF2-40B4-BE49-F238E27FC236}">
                <a16:creationId xmlns:a16="http://schemas.microsoft.com/office/drawing/2014/main" id="{17B839B6-D06D-4823-9E78-446BA4379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初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数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据</a:t>
            </a:r>
          </a:p>
        </p:txBody>
      </p:sp>
      <p:sp>
        <p:nvSpPr>
          <p:cNvPr id="228365" name="Rectangle 13">
            <a:extLst>
              <a:ext uri="{FF2B5EF4-FFF2-40B4-BE49-F238E27FC236}">
                <a16:creationId xmlns:a16="http://schemas.microsoft.com/office/drawing/2014/main" id="{793A12B8-BF9C-4C6B-9054-F719EE5B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目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标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228366" name="Line 14">
            <a:extLst>
              <a:ext uri="{FF2B5EF4-FFF2-40B4-BE49-F238E27FC236}">
                <a16:creationId xmlns:a16="http://schemas.microsoft.com/office/drawing/2014/main" id="{9B58273D-13B8-4510-A192-52847945A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864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7" name="Line 15">
            <a:extLst>
              <a:ext uri="{FF2B5EF4-FFF2-40B4-BE49-F238E27FC236}">
                <a16:creationId xmlns:a16="http://schemas.microsoft.com/office/drawing/2014/main" id="{DBAD226D-2F54-43CD-B2C1-37DB22D8A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8" name="Rectangle 16">
            <a:extLst>
              <a:ext uri="{FF2B5EF4-FFF2-40B4-BE49-F238E27FC236}">
                <a16:creationId xmlns:a16="http://schemas.microsoft.com/office/drawing/2014/main" id="{B8787834-9E0E-4F21-8CA4-408AB8E0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编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译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228369" name="Rectangle 17">
            <a:extLst>
              <a:ext uri="{FF2B5EF4-FFF2-40B4-BE49-F238E27FC236}">
                <a16:creationId xmlns:a16="http://schemas.microsoft.com/office/drawing/2014/main" id="{DFA879AF-EA4A-41DD-A07D-599FFF64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目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标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程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228370" name="Line 18">
            <a:extLst>
              <a:ext uri="{FF2B5EF4-FFF2-40B4-BE49-F238E27FC236}">
                <a16:creationId xmlns:a16="http://schemas.microsoft.com/office/drawing/2014/main" id="{771AAD3F-CF3B-4797-A6D7-939749AA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340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1" name="Rectangle 19">
            <a:extLst>
              <a:ext uri="{FF2B5EF4-FFF2-40B4-BE49-F238E27FC236}">
                <a16:creationId xmlns:a16="http://schemas.microsoft.com/office/drawing/2014/main" id="{B2303218-8E6B-4A50-8F67-1EEBF64F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476250" cy="1958975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运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行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结</a:t>
            </a:r>
          </a:p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</a:rPr>
              <a:t>果</a:t>
            </a:r>
          </a:p>
        </p:txBody>
      </p:sp>
      <p:sp>
        <p:nvSpPr>
          <p:cNvPr id="228372" name="Line 20">
            <a:extLst>
              <a:ext uri="{FF2B5EF4-FFF2-40B4-BE49-F238E27FC236}">
                <a16:creationId xmlns:a16="http://schemas.microsoft.com/office/drawing/2014/main" id="{2C0DC566-7B4B-429E-A7E5-CDB2F022E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6096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3" name="AutoShape 21">
            <a:extLst>
              <a:ext uri="{FF2B5EF4-FFF2-40B4-BE49-F238E27FC236}">
                <a16:creationId xmlns:a16="http://schemas.microsoft.com/office/drawing/2014/main" id="{A6F33446-1375-4630-A009-64FA5099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2133600" cy="1600200"/>
          </a:xfrm>
          <a:prstGeom prst="cloudCallout">
            <a:avLst>
              <a:gd name="adj1" fmla="val -107662"/>
              <a:gd name="adj2" fmla="val 10376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Basic</a:t>
            </a:r>
            <a:r>
              <a:rPr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语言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交互性好，但速度慢</a:t>
            </a:r>
          </a:p>
        </p:txBody>
      </p:sp>
      <p:sp>
        <p:nvSpPr>
          <p:cNvPr id="228374" name="AutoShape 22">
            <a:extLst>
              <a:ext uri="{FF2B5EF4-FFF2-40B4-BE49-F238E27FC236}">
                <a16:creationId xmlns:a16="http://schemas.microsoft.com/office/drawing/2014/main" id="{863274D1-E9A5-4984-B6E9-DF039BD8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2362200" cy="1600200"/>
          </a:xfrm>
          <a:prstGeom prst="cloudCallout">
            <a:avLst>
              <a:gd name="adj1" fmla="val 12097"/>
              <a:gd name="adj2" fmla="val 9731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b="0">
                <a:solidFill>
                  <a:schemeClr val="tx1"/>
                </a:solidFill>
                <a:latin typeface="黑体" panose="02010609060101010101" pitchFamily="49" charset="-122"/>
              </a:rPr>
              <a:t>C</a:t>
            </a:r>
            <a:r>
              <a:rPr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语言。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>
                <a:solidFill>
                  <a:schemeClr val="tx1"/>
                </a:solidFill>
                <a:latin typeface="黑体" panose="02010609060101010101" pitchFamily="49" charset="-122"/>
              </a:rPr>
              <a:t>编译通过以后，不需要再编译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57" grpId="0" animBg="1"/>
      <p:bldP spid="228359" grpId="0" animBg="1"/>
      <p:bldP spid="228361" grpId="0" animBg="1"/>
      <p:bldP spid="228363" grpId="0" animBg="1"/>
      <p:bldP spid="228364" grpId="0" animBg="1"/>
      <p:bldP spid="228365" grpId="0" animBg="1"/>
      <p:bldP spid="228368" grpId="0" animBg="1"/>
      <p:bldP spid="228369" grpId="0" animBg="1"/>
      <p:bldP spid="228371" grpId="0" animBg="1"/>
      <p:bldP spid="228373" grpId="0" animBg="1"/>
      <p:bldP spid="228373" grpId="1" animBg="1"/>
      <p:bldP spid="228374" grpId="0" animBg="1"/>
      <p:bldP spid="22837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图片1">
            <a:extLst>
              <a:ext uri="{FF2B5EF4-FFF2-40B4-BE49-F238E27FC236}">
                <a16:creationId xmlns:a16="http://schemas.microsoft.com/office/drawing/2014/main" id="{1EB7C566-F6E6-4625-809F-A4678409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>
            <a:extLst>
              <a:ext uri="{FF2B5EF4-FFF2-40B4-BE49-F238E27FC236}">
                <a16:creationId xmlns:a16="http://schemas.microsoft.com/office/drawing/2014/main" id="{75CD7444-37FC-496F-AD1E-E76F7304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07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第一代语言是对数学表达式有很强的运算处理能力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代表是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Fortran 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Algol 60 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第二代语言的重点是如何有效地表达算法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代表是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Pascal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824F2316-FE68-44EB-A7B1-F58806E0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548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6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高级语言也是在发展</a:t>
            </a:r>
            <a:r>
              <a:rPr kumimoji="1" lang="zh-CN" altLang="en-US" sz="3600" b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图片1">
            <a:extLst>
              <a:ext uri="{FF2B5EF4-FFF2-40B4-BE49-F238E27FC236}">
                <a16:creationId xmlns:a16="http://schemas.microsoft.com/office/drawing/2014/main" id="{7DA84CBE-F629-4721-BCD3-81B0AE72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>
            <a:extLst>
              <a:ext uri="{FF2B5EF4-FFF2-40B4-BE49-F238E27FC236}">
                <a16:creationId xmlns:a16="http://schemas.microsoft.com/office/drawing/2014/main" id="{E6BD9846-3DF6-4FA3-876B-D8AA0C8E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79248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第三代语言引入抽象数据类型的程序设计语言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99"/>
                </a:solidFill>
              </a:rPr>
              <a:t>代表是</a:t>
            </a:r>
            <a:r>
              <a:rPr lang="en-US" altLang="zh-CN" sz="2800">
                <a:solidFill>
                  <a:srgbClr val="000099"/>
                </a:solidFill>
              </a:rPr>
              <a:t>Ada</a:t>
            </a:r>
            <a:r>
              <a:rPr lang="zh-CN" altLang="en-US" sz="2800">
                <a:solidFill>
                  <a:schemeClr val="tx1"/>
                </a:solidFill>
              </a:rPr>
              <a:t>语</a:t>
            </a:r>
            <a:r>
              <a:rPr lang="zh-CN" altLang="en-US" sz="2800">
                <a:solidFill>
                  <a:srgbClr val="000099"/>
                </a:solidFill>
              </a:rPr>
              <a:t>言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第四代面向对象程序设计语言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代表是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99"/>
                </a:solidFill>
              </a:rPr>
              <a:t>small talk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  <a:r>
              <a:rPr lang="en-US" altLang="zh-CN" sz="2800">
                <a:solidFill>
                  <a:srgbClr val="000099"/>
                </a:solidFill>
              </a:rPr>
              <a:t>Eiffel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  <a:r>
              <a:rPr lang="en-US" altLang="zh-CN" sz="2800">
                <a:solidFill>
                  <a:srgbClr val="000099"/>
                </a:solidFill>
              </a:rPr>
              <a:t>C++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  <a:r>
              <a:rPr lang="en-US" altLang="zh-CN" sz="2800">
                <a:solidFill>
                  <a:srgbClr val="000099"/>
                </a:solidFill>
              </a:rPr>
              <a:t>Java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  <a:r>
              <a:rPr lang="en-US" altLang="zh-CN" sz="2800">
                <a:solidFill>
                  <a:srgbClr val="000099"/>
                </a:solidFill>
              </a:rPr>
              <a:t>VC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  <a:r>
              <a:rPr lang="en-US" altLang="zh-CN" sz="2800">
                <a:solidFill>
                  <a:srgbClr val="000099"/>
                </a:solidFill>
              </a:rPr>
              <a:t>VB</a:t>
            </a:r>
            <a:r>
              <a:rPr lang="zh-CN" altLang="en-US" sz="2800">
                <a:solidFill>
                  <a:srgbClr val="000099"/>
                </a:solidFill>
              </a:rPr>
              <a:t>、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A43006A7-3C7F-48A2-A2A8-076F3929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548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44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高级语言也是在发展</a:t>
            </a:r>
            <a:r>
              <a:rPr kumimoji="1" lang="zh-CN" altLang="en-US" sz="4400" b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7627140-8556-4949-A906-8AAF5CEBC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7912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Ｃ语言的特点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FA8ECBAD-7EBB-460F-B49C-CCA5B8F4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8075613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解释</a:t>
            </a:r>
            <a:r>
              <a:rPr lang="en-US" altLang="zh-CN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是由于开发大型应用软件的需要而产生的，并不是所有的人都要去编写大型软件。</a:t>
            </a: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endParaRPr lang="zh-CN" altLang="en-US" sz="2800" b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解释</a:t>
            </a:r>
            <a:r>
              <a:rPr lang="en-US" altLang="zh-CN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面向对象的基础是面向过程。</a:t>
            </a:r>
            <a:r>
              <a:rPr lang="en-US" altLang="zh-CN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是面向对象的语言，</a:t>
            </a:r>
            <a:r>
              <a:rPr lang="en-US" altLang="zh-CN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是面向过程的，学起来比</a:t>
            </a:r>
            <a:r>
              <a:rPr lang="en-US" altLang="zh-CN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8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语言困难得多，所以不太适合程序设计的初学者。</a:t>
            </a: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806EAF03-032A-4D6D-AF01-96635AA0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77716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问题：</a:t>
            </a:r>
            <a:r>
              <a:rPr lang="zh-CN" altLang="en-US" sz="2800">
                <a:solidFill>
                  <a:srgbClr val="000099"/>
                </a:solidFill>
                <a:latin typeface="黑体" pitchFamily="49" charset="-122"/>
              </a:rPr>
              <a:t>既然有了面向对象的</a:t>
            </a:r>
            <a:r>
              <a:rPr lang="en-US" altLang="zh-CN" sz="2800">
                <a:solidFill>
                  <a:srgbClr val="000099"/>
                </a:solidFill>
                <a:latin typeface="黑体" pitchFamily="49" charset="-122"/>
              </a:rPr>
              <a:t>C++</a:t>
            </a:r>
            <a:r>
              <a:rPr lang="zh-CN" altLang="en-US" sz="2800">
                <a:solidFill>
                  <a:srgbClr val="000099"/>
                </a:solidFill>
                <a:latin typeface="黑体" pitchFamily="49" charset="-122"/>
              </a:rPr>
              <a:t>语言，为什么还要学习</a:t>
            </a:r>
            <a:r>
              <a:rPr lang="en-US" altLang="zh-CN" sz="2800">
                <a:solidFill>
                  <a:srgbClr val="000099"/>
                </a:solidFill>
                <a:latin typeface="黑体" pitchFamily="49" charset="-122"/>
              </a:rPr>
              <a:t>C</a:t>
            </a:r>
            <a:r>
              <a:rPr lang="zh-CN" altLang="en-US" sz="2800">
                <a:solidFill>
                  <a:srgbClr val="000099"/>
                </a:solidFill>
                <a:latin typeface="黑体" pitchFamily="49" charset="-122"/>
              </a:rPr>
              <a:t>语言？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882A98-18E5-4C0A-8198-1161DD987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7912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Ｃ语言的特点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9244109-31C3-494D-95E2-AD9636C3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7777163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b="0">
                <a:solidFill>
                  <a:schemeClr val="tx1"/>
                </a:solidFill>
              </a:rPr>
              <a:t>既可用于系统软件的开发，也适合于应用软件的开发 。</a:t>
            </a: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b="0">
                <a:solidFill>
                  <a:schemeClr val="tx1"/>
                </a:solidFill>
              </a:rPr>
              <a:t>尤其是偏底层的，对效率要求高的，需要跟操作系统大量地直接打交道的 </a:t>
            </a: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如：</a:t>
            </a:r>
            <a:r>
              <a:rPr lang="zh-CN" altLang="en-US" sz="2800" b="0">
                <a:solidFill>
                  <a:srgbClr val="000099"/>
                </a:solidFill>
              </a:rPr>
              <a:t>网络通信，多媒体，数据采集传输，信息安全，嵌入式，图形图像处理，模式识别等等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006FCEF3-39A0-4B95-B97E-068DBFC7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7771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问题：</a:t>
            </a:r>
            <a:r>
              <a:rPr lang="en-US" altLang="zh-CN" sz="280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C</a:t>
            </a:r>
            <a:r>
              <a:rPr lang="zh-CN" altLang="en-US" sz="2800">
                <a:solidFill>
                  <a:srgbClr val="000099"/>
                </a:solidFill>
                <a:latin typeface="黑体" pitchFamily="49" charset="-122"/>
              </a:rPr>
              <a:t>语言的用途？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/>
      <p:bldP spid="1208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>
            <a:extLst>
              <a:ext uri="{FF2B5EF4-FFF2-40B4-BE49-F238E27FC236}">
                <a16:creationId xmlns:a16="http://schemas.microsoft.com/office/drawing/2014/main" id="{1A0B35CC-9EBD-42CC-A864-29D513B6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6DFD0A6-9C87-49D6-B486-9104F3D258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457200"/>
            <a:ext cx="33528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990000"/>
                </a:solidFill>
                <a:ea typeface="黑体" panose="02010609060101010101" pitchFamily="49" charset="-122"/>
              </a:rPr>
              <a:t>二、课程简介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3760019-837D-456B-91DD-2752622EDE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924800" cy="4038600"/>
          </a:xfrm>
        </p:spPr>
        <p:txBody>
          <a:bodyPr/>
          <a:lstStyle/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	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语言概述</a:t>
            </a:r>
          </a:p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1.1 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语言出现的历史背景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（一般了解）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1.2 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语言的特点 （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一般了解）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简单的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语言程序介绍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（一般了解）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运行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程序的步骤与方法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（掌握）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20700" lvl="1" indent="-200025" defTabSz="639763" eaLnBrk="1" hangingPunct="1">
              <a:lnSpc>
                <a:spcPct val="9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1.4.1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运行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程序的步骤</a:t>
            </a:r>
            <a:b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1.4.2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上机运行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程序的方法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图片1">
            <a:extLst>
              <a:ext uri="{FF2B5EF4-FFF2-40B4-BE49-F238E27FC236}">
                <a16:creationId xmlns:a16="http://schemas.microsoft.com/office/drawing/2014/main" id="{805AE2FF-EC4C-4743-B81D-FDABCF55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3D15C94D-36B2-4096-9FCE-102977B0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4000">
                <a:solidFill>
                  <a:srgbClr val="CC0000"/>
                </a:solidFill>
              </a:rPr>
              <a:t>C</a:t>
            </a:r>
            <a:r>
              <a:rPr kumimoji="1" lang="zh-CN" altLang="zh-CN" sz="4000">
                <a:solidFill>
                  <a:srgbClr val="CC0000"/>
                </a:solidFill>
              </a:rPr>
              <a:t>语言发展过程</a:t>
            </a:r>
            <a:endParaRPr kumimoji="1" lang="zh-CN" altLang="en-US" sz="4000">
              <a:solidFill>
                <a:srgbClr val="CC0000"/>
              </a:solidFill>
            </a:endParaRP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318AE75-8C70-40FB-8704-70069401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762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2"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产生</a:t>
            </a:r>
          </a:p>
          <a:p>
            <a:pPr lvl="3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</a:rPr>
              <a:t>地点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  <a:r>
              <a:rPr lang="zh-CN" altLang="en-US" sz="2800">
                <a:solidFill>
                  <a:schemeClr val="tx1"/>
                </a:solidFill>
              </a:rPr>
              <a:t>美国贝尔实验室</a:t>
            </a:r>
          </a:p>
          <a:p>
            <a:pPr lvl="3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</a:rPr>
              <a:t>目的</a:t>
            </a:r>
            <a:r>
              <a:rPr lang="en-US" altLang="zh-CN" sz="2800">
                <a:solidFill>
                  <a:schemeClr val="tx1"/>
                </a:solidFill>
              </a:rPr>
              <a:t>:UNIX</a:t>
            </a:r>
            <a:r>
              <a:rPr lang="zh-CN" altLang="en-US" sz="2800">
                <a:solidFill>
                  <a:schemeClr val="tx1"/>
                </a:solidFill>
              </a:rPr>
              <a:t>操作系统</a:t>
            </a:r>
          </a:p>
          <a:p>
            <a:pPr lvl="3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</a:rPr>
              <a:t>设计人</a:t>
            </a:r>
            <a:r>
              <a:rPr lang="en-US" altLang="zh-CN" sz="2800">
                <a:solidFill>
                  <a:schemeClr val="tx1"/>
                </a:solidFill>
              </a:rPr>
              <a:t>: Ken.Thompson</a:t>
            </a:r>
            <a:r>
              <a:rPr lang="zh-CN" altLang="zh-CN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D.M.Ritchie</a:t>
            </a:r>
          </a:p>
          <a:p>
            <a:pPr lvl="3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时间</a:t>
            </a:r>
            <a:r>
              <a:rPr lang="en-US" altLang="zh-CN" sz="2800">
                <a:solidFill>
                  <a:schemeClr val="tx1"/>
                </a:solidFill>
              </a:rPr>
              <a:t>:1972~1973     </a:t>
            </a:r>
          </a:p>
          <a:p>
            <a:pPr lvl="3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图片1">
            <a:extLst>
              <a:ext uri="{FF2B5EF4-FFF2-40B4-BE49-F238E27FC236}">
                <a16:creationId xmlns:a16="http://schemas.microsoft.com/office/drawing/2014/main" id="{8FA1F19D-B5B0-447B-A871-E4638EBD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4A00662B-826D-49C4-9E25-CC3C91E4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"/>
            <a:ext cx="586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4000">
                <a:solidFill>
                  <a:srgbClr val="CC0000"/>
                </a:solidFill>
              </a:rPr>
              <a:t>C</a:t>
            </a:r>
            <a:r>
              <a:rPr kumimoji="1" lang="zh-CN" altLang="zh-CN" sz="4000">
                <a:solidFill>
                  <a:srgbClr val="CC0000"/>
                </a:solidFill>
              </a:rPr>
              <a:t>语言发展过程</a:t>
            </a:r>
            <a:endParaRPr lang="zh-CN" altLang="en-US" sz="44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07A08948-ACD3-4825-BA6F-0AB50F42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88392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3" algn="l" eaLnBrk="1" hangingPunct="1"/>
            <a:r>
              <a:rPr lang="en-US" altLang="zh-CN" sz="2800"/>
              <a:t>C</a:t>
            </a:r>
            <a:r>
              <a:rPr lang="zh-CN" altLang="zh-CN" sz="2800"/>
              <a:t>标准</a:t>
            </a:r>
            <a:endParaRPr lang="zh-CN" altLang="en-US" sz="2800"/>
          </a:p>
          <a:p>
            <a:pPr lvl="3" algn="l" eaLnBrk="1" hangingPunct="1"/>
            <a:r>
              <a:rPr lang="en-US" altLang="zh-CN" sz="2800">
                <a:solidFill>
                  <a:schemeClr val="tx1"/>
                </a:solidFill>
              </a:rPr>
              <a:t>1978,</a:t>
            </a:r>
            <a:r>
              <a:rPr lang="zh-CN" altLang="zh-CN" sz="2800">
                <a:solidFill>
                  <a:schemeClr val="tx1"/>
                </a:solidFill>
              </a:rPr>
              <a:t>标准</a:t>
            </a:r>
            <a:r>
              <a:rPr lang="en-US" altLang="zh-CN" sz="2800">
                <a:solidFill>
                  <a:schemeClr val="tx1"/>
                </a:solidFill>
              </a:rPr>
              <a:t>C: K&amp;R</a:t>
            </a:r>
            <a:r>
              <a:rPr lang="zh-CN" altLang="zh-CN" sz="2800">
                <a:solidFill>
                  <a:schemeClr val="tx1"/>
                </a:solidFill>
              </a:rPr>
              <a:t>合著《</a:t>
            </a:r>
            <a:r>
              <a:rPr lang="en-US" altLang="zh-CN" sz="2800">
                <a:solidFill>
                  <a:schemeClr val="tx1"/>
                </a:solidFill>
              </a:rPr>
              <a:t>The C Programming Language》</a:t>
            </a:r>
          </a:p>
          <a:p>
            <a:pPr lvl="3" algn="l" eaLnBrk="1" hangingPunct="1"/>
            <a:r>
              <a:rPr lang="en-US" altLang="zh-CN" sz="2800">
                <a:solidFill>
                  <a:schemeClr val="tx1"/>
                </a:solidFill>
              </a:rPr>
              <a:t>1983,ANSI C: </a:t>
            </a:r>
            <a:r>
              <a:rPr lang="zh-CN" altLang="en-US" sz="2800">
                <a:solidFill>
                  <a:schemeClr val="tx1"/>
                </a:solidFill>
              </a:rPr>
              <a:t>目前的</a:t>
            </a:r>
            <a:r>
              <a:rPr lang="en-US" altLang="zh-CN" sz="2800">
                <a:solidFill>
                  <a:schemeClr val="tx1"/>
                </a:solidFill>
              </a:rPr>
              <a:t>C</a:t>
            </a:r>
            <a:r>
              <a:rPr lang="zh-CN" altLang="en-US" sz="2800">
                <a:solidFill>
                  <a:schemeClr val="tx1"/>
                </a:solidFill>
              </a:rPr>
              <a:t>语言编译系统大多是以</a:t>
            </a:r>
            <a:r>
              <a:rPr lang="en-US" altLang="zh-CN" sz="2800">
                <a:solidFill>
                  <a:schemeClr val="tx1"/>
                </a:solidFill>
              </a:rPr>
              <a:t>ANSI C</a:t>
            </a:r>
            <a:r>
              <a:rPr lang="zh-CN" altLang="en-US" sz="2800">
                <a:solidFill>
                  <a:schemeClr val="tx1"/>
                </a:solidFill>
              </a:rPr>
              <a:t>为基础。</a:t>
            </a:r>
          </a:p>
          <a:p>
            <a:pPr lvl="3" algn="l" eaLnBrk="1" hangingPunct="1"/>
            <a:r>
              <a:rPr lang="en-US" altLang="zh-CN" sz="2800">
                <a:solidFill>
                  <a:schemeClr val="tx1"/>
                </a:solidFill>
              </a:rPr>
              <a:t>1987 ANSI C: 1987</a:t>
            </a:r>
            <a:r>
              <a:rPr lang="zh-CN" altLang="en-US" sz="2800">
                <a:solidFill>
                  <a:schemeClr val="tx1"/>
                </a:solidFill>
              </a:rPr>
              <a:t>年（通过</a:t>
            </a:r>
            <a:r>
              <a:rPr lang="en-US" altLang="zh-CN" sz="2800">
                <a:solidFill>
                  <a:schemeClr val="tx1"/>
                </a:solidFill>
              </a:rPr>
              <a:t>ISO—International Standard Organization</a:t>
            </a:r>
            <a:r>
              <a:rPr lang="zh-CN" altLang="en-US" sz="2800">
                <a:solidFill>
                  <a:schemeClr val="tx1"/>
                </a:solidFill>
              </a:rPr>
              <a:t>认证）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图片1">
            <a:extLst>
              <a:ext uri="{FF2B5EF4-FFF2-40B4-BE49-F238E27FC236}">
                <a16:creationId xmlns:a16="http://schemas.microsoft.com/office/drawing/2014/main" id="{5B8C8879-413C-4291-9972-DE7EF647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CBD39F1A-0A6F-47CD-AE0A-D0C028EC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4000">
                <a:solidFill>
                  <a:srgbClr val="CC0000"/>
                </a:solidFill>
              </a:rPr>
              <a:t>C</a:t>
            </a:r>
            <a:r>
              <a:rPr kumimoji="1" lang="zh-CN" altLang="zh-CN" sz="4000">
                <a:solidFill>
                  <a:srgbClr val="CC0000"/>
                </a:solidFill>
              </a:rPr>
              <a:t>语言发展过程</a:t>
            </a:r>
            <a:endParaRPr kumimoji="1" lang="zh-CN" altLang="en-US" sz="4000">
              <a:solidFill>
                <a:srgbClr val="CC0000"/>
              </a:solidFill>
            </a:endParaRPr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89B139A3-D718-4912-8A46-131732801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924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2" algn="l" eaLnBrk="1" hangingPunct="1"/>
            <a:r>
              <a:rPr lang="en-US" altLang="zh-CN" sz="2800"/>
              <a:t>    C</a:t>
            </a:r>
            <a:r>
              <a:rPr lang="zh-CN" altLang="zh-CN" sz="2800"/>
              <a:t>版本</a:t>
            </a:r>
            <a:endParaRPr lang="zh-CN" altLang="en-US" sz="2800"/>
          </a:p>
          <a:p>
            <a:pPr lvl="3" algn="l" eaLnBrk="1" hangingPunct="1"/>
            <a:r>
              <a:rPr lang="en-US" altLang="zh-CN" sz="2800">
                <a:solidFill>
                  <a:schemeClr val="tx1"/>
                </a:solidFill>
              </a:rPr>
              <a:t>Microsoft C</a:t>
            </a:r>
            <a:r>
              <a:rPr lang="zh-CN" altLang="en-US" sz="2800">
                <a:solidFill>
                  <a:schemeClr val="tx1"/>
                </a:solidFill>
              </a:rPr>
              <a:t>、 </a:t>
            </a:r>
            <a:r>
              <a:rPr lang="en-US" altLang="zh-CN" sz="2800">
                <a:solidFill>
                  <a:schemeClr val="tx1"/>
                </a:solidFill>
              </a:rPr>
              <a:t>Turbo C </a:t>
            </a:r>
            <a:r>
              <a:rPr lang="zh-CN" altLang="en-US" sz="2800">
                <a:solidFill>
                  <a:schemeClr val="tx1"/>
                </a:solidFill>
              </a:rPr>
              <a:t>、 </a:t>
            </a:r>
            <a:r>
              <a:rPr lang="en-US" altLang="zh-CN" sz="2800">
                <a:solidFill>
                  <a:schemeClr val="tx1"/>
                </a:solidFill>
              </a:rPr>
              <a:t>Quick C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Borland C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Visual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图片1">
            <a:extLst>
              <a:ext uri="{FF2B5EF4-FFF2-40B4-BE49-F238E27FC236}">
                <a16:creationId xmlns:a16="http://schemas.microsoft.com/office/drawing/2014/main" id="{210C6EF1-15A8-4AEE-A7C6-D917FC24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2176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>
            <a:extLst>
              <a:ext uri="{FF2B5EF4-FFF2-40B4-BE49-F238E27FC236}">
                <a16:creationId xmlns:a16="http://schemas.microsoft.com/office/drawing/2014/main" id="{CAF1B8E1-160D-43AA-AA4E-742F54383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2484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1.2 C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语言的特点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B8FADDA-269B-4EDF-A616-0D88AE33E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96963"/>
            <a:ext cx="5368925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、简单、灵活、方便。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356F410C-5680-46B9-8D32-7BAACD1B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465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ANSI C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一共只有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32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个</a:t>
            </a:r>
            <a:r>
              <a:rPr lang="zh-CN" altLang="en-US" sz="2800">
                <a:latin typeface="黑体" panose="02010609060101010101" pitchFamily="49" charset="-122"/>
              </a:rPr>
              <a:t>关键字</a:t>
            </a:r>
            <a:r>
              <a:rPr lang="en-US" altLang="zh-CN" sz="2800">
                <a:latin typeface="黑体" panose="02010609060101010101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02658" name="Group 258">
            <a:extLst>
              <a:ext uri="{FF2B5EF4-FFF2-40B4-BE49-F238E27FC236}">
                <a16:creationId xmlns:a16="http://schemas.microsoft.com/office/drawing/2014/main" id="{AB6EA9A2-37FC-48D0-8BB5-5515244D494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209800"/>
          <a:ext cx="8153400" cy="2400300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do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double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else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enum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extern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float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goto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register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return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short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signed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static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sizof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struct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switch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typedef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union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unsigned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void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41" name="Rectangle 241">
            <a:extLst>
              <a:ext uri="{FF2B5EF4-FFF2-40B4-BE49-F238E27FC236}">
                <a16:creationId xmlns:a16="http://schemas.microsoft.com/office/drawing/2014/main" id="{A0EC024B-9F82-444F-A35C-C3FA6EB6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42021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</a:rPr>
              <a:t>9</a:t>
            </a:r>
            <a:r>
              <a:rPr lang="zh-CN" altLang="en-US" sz="2800">
                <a:solidFill>
                  <a:schemeClr val="tx1"/>
                </a:solidFill>
              </a:rPr>
              <a:t>种控制语句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程序书写自由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主要用小写字母表示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压缩了一切不必要的成分</a:t>
            </a:r>
            <a:r>
              <a:rPr lang="zh-CN" altLang="en-US" sz="2800" b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图片1">
            <a:extLst>
              <a:ext uri="{FF2B5EF4-FFF2-40B4-BE49-F238E27FC236}">
                <a16:creationId xmlns:a16="http://schemas.microsoft.com/office/drawing/2014/main" id="{0840D490-2BFD-49F4-ADA9-59263630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797E740E-4222-4B6B-9CF8-9FE85251A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语言的特点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0F3473D-E5CD-4B6C-857F-4E299F8C4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6096000" cy="533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、运算符丰富</a:t>
            </a:r>
          </a:p>
        </p:txBody>
      </p:sp>
      <p:sp>
        <p:nvSpPr>
          <p:cNvPr id="115768" name="Rectangle 56">
            <a:extLst>
              <a:ext uri="{FF2B5EF4-FFF2-40B4-BE49-F238E27FC236}">
                <a16:creationId xmlns:a16="http://schemas.microsoft.com/office/drawing/2014/main" id="{8EF7E08F-59D8-43E8-B903-34C40E2B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57688"/>
            <a:ext cx="4572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CC"/>
                </a:solidFill>
              </a:rPr>
              <a:t>3</a:t>
            </a:r>
            <a:r>
              <a:rPr lang="zh-CN" altLang="en-US" sz="2800">
                <a:solidFill>
                  <a:srgbClr val="0000CC"/>
                </a:solidFill>
              </a:rPr>
              <a:t>、数据结构丰富</a:t>
            </a:r>
          </a:p>
        </p:txBody>
      </p:sp>
      <p:sp>
        <p:nvSpPr>
          <p:cNvPr id="115769" name="Rectangle 57">
            <a:extLst>
              <a:ext uri="{FF2B5EF4-FFF2-40B4-BE49-F238E27FC236}">
                <a16:creationId xmlns:a16="http://schemas.microsoft.com/office/drawing/2014/main" id="{A974DA9B-1602-48F4-9991-6FA4A86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0638"/>
            <a:ext cx="42910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CC"/>
                </a:solidFill>
              </a:rPr>
              <a:t>4</a:t>
            </a:r>
            <a:r>
              <a:rPr lang="zh-CN" altLang="en-US" sz="2800">
                <a:solidFill>
                  <a:srgbClr val="0000CC"/>
                </a:solidFill>
              </a:rPr>
              <a:t>、具有结构化的控制语句</a:t>
            </a:r>
          </a:p>
        </p:txBody>
      </p:sp>
      <p:sp>
        <p:nvSpPr>
          <p:cNvPr id="115770" name="Rectangle 58">
            <a:extLst>
              <a:ext uri="{FF2B5EF4-FFF2-40B4-BE49-F238E27FC236}">
                <a16:creationId xmlns:a16="http://schemas.microsoft.com/office/drawing/2014/main" id="{9B2615EE-5CC5-480C-9715-116532B0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11450"/>
            <a:ext cx="7086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 b="0">
                <a:solidFill>
                  <a:schemeClr val="tx1"/>
                </a:solidFill>
              </a:rPr>
              <a:t>共有</a:t>
            </a:r>
            <a:r>
              <a:rPr lang="en-US" altLang="zh-CN" sz="2800" b="0">
                <a:solidFill>
                  <a:schemeClr val="tx1"/>
                </a:solidFill>
              </a:rPr>
              <a:t>34</a:t>
            </a:r>
            <a:r>
              <a:rPr lang="zh-CN" altLang="en-US" sz="2800" b="0">
                <a:solidFill>
                  <a:schemeClr val="tx1"/>
                </a:solidFill>
              </a:rPr>
              <a:t>种。</a:t>
            </a:r>
            <a:r>
              <a:rPr lang="en-US" altLang="zh-CN" sz="2800" b="0">
                <a:solidFill>
                  <a:schemeClr val="tx1"/>
                </a:solidFill>
              </a:rPr>
              <a:t>C</a:t>
            </a:r>
            <a:r>
              <a:rPr lang="zh-CN" altLang="en-US" sz="2800" b="0">
                <a:solidFill>
                  <a:schemeClr val="tx1"/>
                </a:solidFill>
              </a:rPr>
              <a:t>把括号、赋值、逗号等都作为运算符处理。从而使</a:t>
            </a:r>
            <a:r>
              <a:rPr lang="en-US" altLang="zh-CN" sz="2800" b="0">
                <a:solidFill>
                  <a:schemeClr val="tx1"/>
                </a:solidFill>
              </a:rPr>
              <a:t>C</a:t>
            </a:r>
            <a:r>
              <a:rPr lang="zh-CN" altLang="en-US" sz="2800" b="0">
                <a:solidFill>
                  <a:schemeClr val="tx1"/>
                </a:solidFill>
              </a:rPr>
              <a:t>的运算类型极为丰富，可以实现其他高级语言难以实现的运算。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8" grpId="0"/>
      <p:bldP spid="115769" grpId="0"/>
      <p:bldP spid="1157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图片1">
            <a:extLst>
              <a:ext uri="{FF2B5EF4-FFF2-40B4-BE49-F238E27FC236}">
                <a16:creationId xmlns:a16="http://schemas.microsoft.com/office/drawing/2014/main" id="{F5EE8DAB-AAFD-41B3-B291-0DA7BD45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810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C438ADB3-1A1B-44E0-A6CE-7C1823F50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585075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、语法限制少、自由度大。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C81FCE0-57AA-41A9-A7B8-E2AEBB7DF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5334000" cy="609600"/>
          </a:xfrm>
          <a:noFill/>
        </p:spPr>
        <p:txBody>
          <a:bodyPr anchor="b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C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语言的特点</a:t>
            </a:r>
          </a:p>
        </p:txBody>
      </p:sp>
      <p:sp>
        <p:nvSpPr>
          <p:cNvPr id="103430" name="AutoShape 6">
            <a:extLst>
              <a:ext uri="{FF2B5EF4-FFF2-40B4-BE49-F238E27FC236}">
                <a16:creationId xmlns:a16="http://schemas.microsoft.com/office/drawing/2014/main" id="{4902315B-8FD7-4BB6-AB4F-7106476A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524000"/>
            <a:ext cx="2514600" cy="1447800"/>
          </a:xfrm>
          <a:prstGeom prst="cloudCallout">
            <a:avLst>
              <a:gd name="adj1" fmla="val -96968"/>
              <a:gd name="adj2" fmla="val 11731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chemeClr val="tx1"/>
                </a:solidFill>
              </a:rPr>
              <a:t>中级语言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5D103963-866E-4343-924F-22F35F58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4572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CC"/>
                </a:solidFill>
              </a:rPr>
              <a:t>6</a:t>
            </a:r>
            <a:r>
              <a:rPr lang="zh-CN" altLang="en-US" sz="2800">
                <a:solidFill>
                  <a:srgbClr val="0000CC"/>
                </a:solidFill>
              </a:rPr>
              <a:t>、可直接对硬件操作。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F7568BFC-3AC2-4BF3-98FE-558157E1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822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</a:rPr>
              <a:t>7</a:t>
            </a:r>
            <a:r>
              <a:rPr lang="zh-CN" altLang="en-US" sz="2800">
                <a:solidFill>
                  <a:srgbClr val="000099"/>
                </a:solidFill>
              </a:rPr>
              <a:t>、生成目标代码质量高，程序执行效率高。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EF9C4EDA-B8E1-4696-8FB7-7BDF5C2D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2505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</a:rPr>
              <a:t>8</a:t>
            </a:r>
            <a:r>
              <a:rPr lang="zh-CN" altLang="en-US" sz="2800">
                <a:solidFill>
                  <a:srgbClr val="000099"/>
                </a:solidFill>
              </a:rPr>
              <a:t>、可移植性好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FA3A0E1D-693B-402E-876B-FCBB9DCD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69151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</a:rPr>
              <a:t>C</a:t>
            </a:r>
            <a:r>
              <a:rPr lang="zh-CN" altLang="en-US">
                <a:solidFill>
                  <a:srgbClr val="000099"/>
                </a:solidFill>
              </a:rPr>
              <a:t>语言允许直接访问物理地址，能进行位（</a:t>
            </a:r>
            <a:r>
              <a:rPr lang="en-US" altLang="zh-CN">
                <a:solidFill>
                  <a:srgbClr val="000099"/>
                </a:solidFill>
              </a:rPr>
              <a:t>bit</a:t>
            </a:r>
            <a:r>
              <a:rPr lang="zh-CN" altLang="en-US">
                <a:solidFill>
                  <a:srgbClr val="000099"/>
                </a:solidFill>
              </a:rPr>
              <a:t>）操作，能实现汇编语言的大部分功能，可以直接对硬件进行操作。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 autoUpdateAnimBg="0"/>
      <p:bldP spid="103430" grpId="1" animBg="1"/>
      <p:bldP spid="103431" grpId="0"/>
      <p:bldP spid="103432" grpId="0"/>
      <p:bldP spid="103433" grpId="0"/>
      <p:bldP spid="1034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图片1">
            <a:extLst>
              <a:ext uri="{FF2B5EF4-FFF2-40B4-BE49-F238E27FC236}">
                <a16:creationId xmlns:a16="http://schemas.microsoft.com/office/drawing/2014/main" id="{423CCFFE-9549-4F24-AC74-C8017F03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A2997BD6-F8EF-49C7-A38A-943E504F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5562600" cy="9144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、简单的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程序介绍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C5158E0-617A-44F3-91E6-7B96AFD25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1722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输出一串字符 </a:t>
            </a:r>
            <a:endParaRPr lang="zh-CN" altLang="en-US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两数相加 </a:t>
            </a:r>
            <a:endParaRPr lang="zh-CN" altLang="en-US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 action="ppaction://hlinksldjump"/>
              </a:rPr>
              <a:t>找出两数中的较大值 </a:t>
            </a:r>
            <a:endParaRPr lang="zh-CN" altLang="en-US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>
            <a:extLst>
              <a:ext uri="{FF2B5EF4-FFF2-40B4-BE49-F238E27FC236}">
                <a16:creationId xmlns:a16="http://schemas.microsoft.com/office/drawing/2014/main" id="{D5B75B96-7B0B-4D48-8B90-87ABBF96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0538"/>
            <a:ext cx="5715000" cy="265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#include &lt;stdio.h&gt;</a:t>
            </a:r>
            <a:endParaRPr kumimoji="1" lang="en-US" altLang="zh-CN" sz="2800">
              <a:solidFill>
                <a:schemeClr val="tx1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void </a:t>
            </a:r>
            <a:r>
              <a:rPr kumimoji="1" lang="en-US" altLang="zh-CN" sz="2800">
                <a:solidFill>
                  <a:schemeClr val="tx1"/>
                </a:solidFill>
              </a:rPr>
              <a:t>   </a:t>
            </a:r>
            <a:r>
              <a:rPr kumimoji="1" lang="zh-CN" altLang="zh-CN" sz="2800">
                <a:solidFill>
                  <a:schemeClr val="tx1"/>
                </a:solidFill>
              </a:rPr>
              <a:t>main</a:t>
            </a:r>
            <a:r>
              <a:rPr kumimoji="1" lang="en-US" altLang="zh-CN" sz="2800">
                <a:solidFill>
                  <a:schemeClr val="tx1"/>
                </a:solidFill>
              </a:rPr>
              <a:t>   </a:t>
            </a:r>
            <a:r>
              <a:rPr kumimoji="1" lang="zh-CN" altLang="zh-CN" sz="2800">
                <a:solidFill>
                  <a:schemeClr val="tx1"/>
                </a:solidFill>
              </a:rPr>
              <a:t>( </a:t>
            </a:r>
            <a:r>
              <a:rPr kumimoji="1" lang="en-US" altLang="zh-CN" sz="2800">
                <a:solidFill>
                  <a:schemeClr val="tx1"/>
                </a:solidFill>
              </a:rPr>
              <a:t> </a:t>
            </a:r>
            <a:r>
              <a:rPr kumimoji="1" lang="zh-CN" altLang="zh-CN" sz="28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chemeClr val="tx1"/>
                </a:solidFill>
              </a:rPr>
              <a:t>  </a:t>
            </a:r>
            <a:r>
              <a:rPr kumimoji="1" lang="zh-CN" altLang="zh-CN" sz="2800">
                <a:solidFill>
                  <a:schemeClr val="tx1"/>
                </a:solidFill>
              </a:rPr>
              <a:t>printf (“This is a C program.\n”)</a:t>
            </a:r>
            <a:r>
              <a:rPr kumimoji="1" lang="en-US" altLang="zh-CN" sz="2800">
                <a:solidFill>
                  <a:schemeClr val="tx1"/>
                </a:solidFill>
              </a:rPr>
              <a:t>;</a:t>
            </a:r>
            <a:r>
              <a:rPr kumimoji="1" lang="zh-CN" altLang="zh-CN" sz="280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4EE3DD6-3275-4CA3-AC48-BA8C17A8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762000" cy="438150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90233CD2-D67C-46A9-82F9-C7838C18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57200" cy="533400"/>
          </a:xfrm>
          <a:prstGeom prst="rect">
            <a:avLst/>
          </a:prstGeom>
          <a:noFill/>
          <a:ln w="635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F70682FF-355D-4CA0-8919-C41E2553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609600" cy="457200"/>
          </a:xfrm>
          <a:prstGeom prst="rect">
            <a:avLst/>
          </a:prstGeom>
          <a:noFill/>
          <a:ln w="635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7374759E-8AD7-4A84-9B90-706C7355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43000"/>
            <a:ext cx="914400" cy="533400"/>
          </a:xfrm>
          <a:prstGeom prst="rect">
            <a:avLst/>
          </a:prstGeom>
          <a:noFill/>
          <a:ln w="635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C20EE79-EA4F-4BD1-B2EA-D696FEC2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0866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说明： </a:t>
            </a:r>
            <a:r>
              <a:rPr lang="zh-CN" altLang="zh-CN" sz="2800">
                <a:solidFill>
                  <a:schemeClr val="tx1"/>
                </a:solidFill>
              </a:rPr>
              <a:t>main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zh-CN" sz="2800">
                <a:solidFill>
                  <a:schemeClr val="tx1"/>
                </a:solidFill>
              </a:rPr>
              <a:t>主函数名， void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zh-CN" sz="2800">
                <a:solidFill>
                  <a:schemeClr val="tx1"/>
                </a:solidFill>
              </a:rPr>
              <a:t>函数类型</a:t>
            </a:r>
            <a:endParaRPr lang="zh-CN" altLang="en-US" sz="2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</a:rPr>
              <a:t>每个</a:t>
            </a:r>
            <a:r>
              <a:rPr lang="en-US" altLang="zh-CN" sz="2800">
                <a:solidFill>
                  <a:schemeClr val="tx1"/>
                </a:solidFill>
              </a:rPr>
              <a:t>C</a:t>
            </a:r>
            <a:r>
              <a:rPr lang="zh-CN" altLang="en-US" sz="2800">
                <a:solidFill>
                  <a:schemeClr val="tx1"/>
                </a:solidFill>
              </a:rPr>
              <a:t>程序必须有一个</a:t>
            </a:r>
            <a:r>
              <a:rPr lang="zh-CN" altLang="zh-CN" sz="2800">
                <a:solidFill>
                  <a:schemeClr val="tx1"/>
                </a:solidFill>
              </a:rPr>
              <a:t>主函数</a:t>
            </a:r>
            <a:r>
              <a:rPr lang="en-US" altLang="en-US" sz="2800">
                <a:solidFill>
                  <a:schemeClr val="tx1"/>
                </a:solidFill>
              </a:rPr>
              <a:t>main</a:t>
            </a:r>
            <a:endParaRPr lang="zh-CN" altLang="zh-CN" sz="2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800">
                <a:solidFill>
                  <a:schemeClr val="tx1"/>
                </a:solidFill>
              </a:rPr>
              <a:t>{ }</a:t>
            </a:r>
            <a:r>
              <a:rPr lang="zh-CN" altLang="en-US" sz="2800">
                <a:solidFill>
                  <a:schemeClr val="tx1"/>
                </a:solidFill>
              </a:rPr>
              <a:t>是函数开始和结束的标志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不可省略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</a:rPr>
              <a:t>每个</a:t>
            </a:r>
            <a:r>
              <a:rPr lang="en-US" altLang="zh-CN" sz="2800">
                <a:solidFill>
                  <a:schemeClr val="tx1"/>
                </a:solidFill>
              </a:rPr>
              <a:t>C</a:t>
            </a:r>
            <a:r>
              <a:rPr lang="zh-CN" altLang="en-US" sz="2800">
                <a:solidFill>
                  <a:schemeClr val="tx1"/>
                </a:solidFill>
              </a:rPr>
              <a:t>语句以分号结束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</a:rPr>
              <a:t>使用标准库</a:t>
            </a:r>
            <a:r>
              <a:rPr lang="zh-CN" altLang="zh-CN" sz="2800">
                <a:solidFill>
                  <a:schemeClr val="tx1"/>
                </a:solidFill>
              </a:rPr>
              <a:t>函数时</a:t>
            </a:r>
            <a:r>
              <a:rPr lang="zh-CN" altLang="en-US" sz="2800">
                <a:solidFill>
                  <a:schemeClr val="tx1"/>
                </a:solidFill>
              </a:rPr>
              <a:t>应在程序开头一行写：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en-US" altLang="zh-CN" sz="2800">
                <a:solidFill>
                  <a:schemeClr val="tx1"/>
                </a:solidFill>
              </a:rPr>
              <a:t>#include &lt;stdio.h&gt;</a:t>
            </a: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67758CF0-B39C-43B0-961B-626A6406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457200" cy="609600"/>
          </a:xfrm>
          <a:prstGeom prst="rect">
            <a:avLst/>
          </a:prstGeom>
          <a:noFill/>
          <a:ln w="635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011CFBFE-74CA-4E57-938A-23EDC915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"/>
            <a:ext cx="3200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</a:rPr>
              <a:t>/*文件包含*/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/*主函数 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</a:rPr>
              <a:t>/*函数体开始*/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/*输出语句*/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</a:rPr>
              <a:t>/*函数体结束*/ </a:t>
            </a:r>
          </a:p>
        </p:txBody>
      </p:sp>
      <p:sp>
        <p:nvSpPr>
          <p:cNvPr id="80911" name="Rectangle 15">
            <a:extLst>
              <a:ext uri="{FF2B5EF4-FFF2-40B4-BE49-F238E27FC236}">
                <a16:creationId xmlns:a16="http://schemas.microsoft.com/office/drawing/2014/main" id="{C96B6AA6-11C3-4C80-95AC-04157F79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133600"/>
            <a:ext cx="304800" cy="533400"/>
          </a:xfrm>
          <a:prstGeom prst="rect">
            <a:avLst/>
          </a:prstGeom>
          <a:noFill/>
          <a:ln w="635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2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C84A47F3-1217-4958-9169-DA51CCBC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"/>
            <a:ext cx="4648200" cy="6477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输出： </a:t>
            </a:r>
            <a:r>
              <a:rPr kumimoji="1"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This is a C program.</a:t>
            </a:r>
            <a:endParaRPr kumimoji="1"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0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0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0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0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  <p:bldP spid="80898" grpId="1" animBg="1"/>
      <p:bldP spid="80901" grpId="0" animBg="1"/>
      <p:bldP spid="80901" grpId="1" animBg="1"/>
      <p:bldP spid="80902" grpId="0" animBg="1"/>
      <p:bldP spid="80902" grpId="1" animBg="1"/>
      <p:bldP spid="80903" grpId="0" animBg="1"/>
      <p:bldP spid="80903" grpId="1" animBg="1"/>
      <p:bldP spid="80907" grpId="0" animBg="1"/>
      <p:bldP spid="80909" grpId="0" animBg="1"/>
      <p:bldP spid="80909" grpId="1" animBg="1"/>
      <p:bldP spid="80906" grpId="0" build="p" autoUpdateAnimBg="0"/>
      <p:bldP spid="80911" grpId="0" animBg="1"/>
      <p:bldP spid="80911" grpId="1" animBg="1"/>
      <p:bldP spid="809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D6C858D-3FE3-416A-943F-D434B2DD1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449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求两数之和</a:t>
            </a:r>
            <a:b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main( )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int a,b,sum;          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声明，定义变量为整型*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a=123; b=456;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sum=a+b;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printf(″sum is %d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＼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n″,sum);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C871235-B8A9-4115-8400-DA047951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8458200" cy="1752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说明：</a:t>
            </a:r>
            <a:r>
              <a:rPr lang="zh-CN" altLang="en-US" sz="2800">
                <a:solidFill>
                  <a:schemeClr val="tx1"/>
                </a:solidFill>
                <a:latin typeface="黑体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黑体" pitchFamily="49" charset="-122"/>
              </a:rPr>
              <a:t>/*  */</a:t>
            </a:r>
            <a:r>
              <a:rPr lang="zh-CN" altLang="en-US" sz="2800">
                <a:solidFill>
                  <a:schemeClr val="tx1"/>
                </a:solidFill>
                <a:latin typeface="黑体" pitchFamily="49" charset="-122"/>
              </a:rPr>
              <a:t>表示注释。注释只是给人看的</a:t>
            </a:r>
            <a:r>
              <a:rPr lang="en-US" altLang="zh-CN" sz="2800">
                <a:solidFill>
                  <a:schemeClr val="tx1"/>
                </a:solidFill>
                <a:latin typeface="黑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黑体" pitchFamily="49" charset="-122"/>
              </a:rPr>
              <a:t>对编译和运行不起作用。可以用汉字或英文字符表示，可以出现在一行中的最右侧，也可以单独成为一行。</a:t>
            </a:r>
          </a:p>
        </p:txBody>
      </p:sp>
      <p:sp>
        <p:nvSpPr>
          <p:cNvPr id="81924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61568C98-BA3F-4681-829B-B3C65E3C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1000"/>
            <a:ext cx="3505200" cy="6477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3200">
                <a:solidFill>
                  <a:schemeClr val="tx1"/>
                </a:solidFill>
              </a:rPr>
              <a:t>输出：</a:t>
            </a:r>
            <a:r>
              <a:rPr lang="en-US" altLang="zh-CN" sz="3200">
                <a:solidFill>
                  <a:schemeClr val="tx1"/>
                </a:solidFill>
              </a:rPr>
              <a:t>sum is 579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nimBg="1"/>
      <p:bldP spid="819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560C637-72A6-4D97-BD7B-B6DACD121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4419600"/>
          </a:xfrm>
          <a:solidFill>
            <a:srgbClr val="FFFFFF"/>
          </a:solidFill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个数中较大者。</a:t>
            </a:r>
            <a:b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main( )              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主函数*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max(int x,int y);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对被调用函数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的声明 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int a, b, c;               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定义变量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*/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scanf(″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d″,&amp;a,&amp;b);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输入变量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c=max(a,b);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将得到的值赋给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*/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printf(″max=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d\\n″,c);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1427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1CB339FD-CF2A-4AEF-BCAF-0DDA4F65A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04800"/>
            <a:ext cx="4419600" cy="13684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zh-CN" altLang="zh-CN" sz="2800" u="sng">
                <a:solidFill>
                  <a:srgbClr val="0000CC"/>
                </a:solidFill>
              </a:rPr>
              <a:t>运行情况</a:t>
            </a:r>
            <a:r>
              <a:rPr lang="zh-CN" altLang="en-US" sz="2800" u="sng">
                <a:solidFill>
                  <a:srgbClr val="0000CC"/>
                </a:solidFill>
              </a:rPr>
              <a:t> ：</a:t>
            </a:r>
          </a:p>
          <a:p>
            <a:pPr algn="l" eaLnBrk="1" hangingPunct="1">
              <a:lnSpc>
                <a:spcPct val="95000"/>
              </a:lnSpc>
            </a:pPr>
            <a:r>
              <a:rPr lang="en-US" altLang="zh-CN" sz="2800" u="sng">
                <a:solidFill>
                  <a:schemeClr val="tx1"/>
                </a:solidFill>
              </a:rPr>
              <a:t>8,5 </a:t>
            </a:r>
            <a:r>
              <a:rPr lang="en-US" altLang="zh-CN" sz="2800">
                <a:solidFill>
                  <a:schemeClr val="tx1"/>
                </a:solidFill>
              </a:rPr>
              <a:t> ↙(</a:t>
            </a:r>
            <a:r>
              <a:rPr lang="zh-CN" altLang="en-US" sz="2800">
                <a:solidFill>
                  <a:schemeClr val="tx1"/>
                </a:solidFill>
              </a:rPr>
              <a:t>输入</a:t>
            </a:r>
            <a:r>
              <a:rPr lang="en-US" altLang="zh-CN" sz="2800">
                <a:solidFill>
                  <a:schemeClr val="tx1"/>
                </a:solidFill>
              </a:rPr>
              <a:t>8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5</a:t>
            </a:r>
            <a:r>
              <a:rPr lang="zh-CN" altLang="en-US" sz="2800">
                <a:solidFill>
                  <a:schemeClr val="tx1"/>
                </a:solidFill>
              </a:rPr>
              <a:t>赋给</a:t>
            </a:r>
            <a:r>
              <a:rPr lang="en-US" altLang="zh-CN" sz="2800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b)</a:t>
            </a:r>
          </a:p>
          <a:p>
            <a:pPr algn="l" eaLnBrk="1" hangingPunct="1">
              <a:lnSpc>
                <a:spcPct val="95000"/>
              </a:lnSpc>
            </a:pPr>
            <a:r>
              <a:rPr lang="en-US" altLang="zh-CN" sz="2800">
                <a:solidFill>
                  <a:schemeClr val="tx1"/>
                </a:solidFill>
              </a:rPr>
              <a:t>max=8  (</a:t>
            </a:r>
            <a:r>
              <a:rPr lang="zh-CN" altLang="en-US" sz="2800">
                <a:solidFill>
                  <a:schemeClr val="tx1"/>
                </a:solidFill>
              </a:rPr>
              <a:t>输出</a:t>
            </a:r>
            <a:r>
              <a:rPr lang="en-US" altLang="zh-CN" sz="2800">
                <a:solidFill>
                  <a:schemeClr val="tx1"/>
                </a:solidFill>
              </a:rPr>
              <a:t>c</a:t>
            </a:r>
            <a:r>
              <a:rPr lang="zh-CN" altLang="en-US" sz="2800">
                <a:solidFill>
                  <a:schemeClr val="tx1"/>
                </a:solidFill>
              </a:rPr>
              <a:t>的值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ABFB0AE7-BD53-4B3F-9077-1E119221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83100"/>
            <a:ext cx="3429000" cy="23749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int  max(int x, int y) 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{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   int z;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   if  (x&gt;y)  z=x; 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   else z=y;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   return (z);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3C38E7D5-F71F-450B-BDA9-A0D7D77C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87850"/>
            <a:ext cx="2736850" cy="41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rgbClr val="CC0000"/>
                </a:solidFill>
              </a:rPr>
              <a:t>max(int</a:t>
            </a:r>
            <a:r>
              <a:rPr kumimoji="1" lang="en-US" altLang="zh-CN" sz="2800">
                <a:solidFill>
                  <a:srgbClr val="CC0000"/>
                </a:solidFill>
              </a:rPr>
              <a:t> </a:t>
            </a:r>
            <a:r>
              <a:rPr kumimoji="1" lang="zh-CN" altLang="zh-CN" sz="2800">
                <a:solidFill>
                  <a:srgbClr val="CC0000"/>
                </a:solidFill>
              </a:rPr>
              <a:t>x,int</a:t>
            </a:r>
            <a:r>
              <a:rPr kumimoji="1" lang="en-US" altLang="zh-CN" sz="2800">
                <a:solidFill>
                  <a:srgbClr val="CC0000"/>
                </a:solidFill>
              </a:rPr>
              <a:t> </a:t>
            </a:r>
            <a:r>
              <a:rPr kumimoji="1" lang="zh-CN" altLang="zh-CN" sz="2800">
                <a:solidFill>
                  <a:srgbClr val="CC0000"/>
                </a:solidFill>
              </a:rPr>
              <a:t>y);</a:t>
            </a:r>
            <a:r>
              <a:rPr kumimoji="1" lang="zh-CN" altLang="zh-CN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1430" name="Rectangle 6">
            <a:extLst>
              <a:ext uri="{FF2B5EF4-FFF2-40B4-BE49-F238E27FC236}">
                <a16:creationId xmlns:a16="http://schemas.microsoft.com/office/drawing/2014/main" id="{81BC3204-3682-4BC4-A57D-DE343FFB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97250"/>
            <a:ext cx="1747838" cy="41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rgbClr val="CC0000"/>
                </a:solidFill>
              </a:rPr>
              <a:t>max(</a:t>
            </a:r>
            <a:r>
              <a:rPr kumimoji="1" lang="en-US" altLang="zh-CN" sz="2800">
                <a:solidFill>
                  <a:srgbClr val="CC0000"/>
                </a:solidFill>
              </a:rPr>
              <a:t>a</a:t>
            </a:r>
            <a:r>
              <a:rPr kumimoji="1" lang="zh-CN" altLang="zh-CN" sz="2800">
                <a:solidFill>
                  <a:srgbClr val="CC0000"/>
                </a:solidFill>
              </a:rPr>
              <a:t>,</a:t>
            </a:r>
            <a:r>
              <a:rPr kumimoji="1" lang="en-US" altLang="zh-CN" sz="2800">
                <a:solidFill>
                  <a:srgbClr val="CC0000"/>
                </a:solidFill>
              </a:rPr>
              <a:t>b</a:t>
            </a:r>
            <a:r>
              <a:rPr kumimoji="1" lang="zh-CN" altLang="zh-CN" sz="2800">
                <a:solidFill>
                  <a:srgbClr val="CC0000"/>
                </a:solidFill>
              </a:rPr>
              <a:t>);</a:t>
            </a:r>
            <a:r>
              <a:rPr kumimoji="1" lang="zh-CN" altLang="zh-CN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1432" name="Rectangle 8">
            <a:extLst>
              <a:ext uri="{FF2B5EF4-FFF2-40B4-BE49-F238E27FC236}">
                <a16:creationId xmlns:a16="http://schemas.microsoft.com/office/drawing/2014/main" id="{D34C6860-0829-4D1D-A5F6-4EE38C887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5029200" cy="228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说明：</a:t>
            </a:r>
            <a:r>
              <a:rPr lang="zh-CN" altLang="en-US" sz="2800">
                <a:solidFill>
                  <a:schemeClr val="tx1"/>
                </a:solidFill>
              </a:rPr>
              <a:t>本程序包括</a:t>
            </a:r>
            <a:r>
              <a:rPr lang="en-US" altLang="zh-CN" sz="2800">
                <a:solidFill>
                  <a:schemeClr val="tx1"/>
                </a:solidFill>
              </a:rPr>
              <a:t>main</a:t>
            </a:r>
            <a:r>
              <a:rPr lang="zh-CN" altLang="en-US" sz="2800">
                <a:solidFill>
                  <a:schemeClr val="tx1"/>
                </a:solidFill>
              </a:rPr>
              <a:t>和被调用函数</a:t>
            </a:r>
            <a:r>
              <a:rPr lang="en-US" altLang="zh-CN" sz="2800">
                <a:solidFill>
                  <a:schemeClr val="tx1"/>
                </a:solidFill>
              </a:rPr>
              <a:t>max</a:t>
            </a:r>
            <a:r>
              <a:rPr lang="zh-CN" altLang="en-US" sz="2800">
                <a:solidFill>
                  <a:schemeClr val="tx1"/>
                </a:solidFill>
              </a:rPr>
              <a:t>两个函数。</a:t>
            </a:r>
            <a:r>
              <a:rPr lang="en-US" altLang="zh-CN" sz="2800">
                <a:solidFill>
                  <a:schemeClr val="tx1"/>
                </a:solidFill>
              </a:rPr>
              <a:t>max</a:t>
            </a:r>
            <a:r>
              <a:rPr lang="zh-CN" altLang="en-US" sz="2800">
                <a:solidFill>
                  <a:schemeClr val="tx1"/>
                </a:solidFill>
              </a:rPr>
              <a:t>函数的作用是将</a:t>
            </a:r>
            <a:r>
              <a:rPr lang="en-US" altLang="zh-CN" sz="2800">
                <a:solidFill>
                  <a:schemeClr val="tx1"/>
                </a:solidFill>
              </a:rPr>
              <a:t>x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y</a:t>
            </a:r>
            <a:r>
              <a:rPr lang="zh-CN" altLang="en-US" sz="2800">
                <a:solidFill>
                  <a:schemeClr val="tx1"/>
                </a:solidFill>
              </a:rPr>
              <a:t>中较大者的值赋给变量</a:t>
            </a:r>
            <a:r>
              <a:rPr lang="en-US" altLang="zh-CN" sz="2800">
                <a:solidFill>
                  <a:schemeClr val="tx1"/>
                </a:solidFill>
              </a:rPr>
              <a:t>z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r>
              <a:rPr lang="en-US" altLang="zh-CN" sz="2800">
                <a:solidFill>
                  <a:schemeClr val="tx1"/>
                </a:solidFill>
              </a:rPr>
              <a:t>return</a:t>
            </a:r>
            <a:r>
              <a:rPr lang="zh-CN" altLang="en-US" sz="2800">
                <a:solidFill>
                  <a:schemeClr val="tx1"/>
                </a:solidFill>
              </a:rPr>
              <a:t>语句将</a:t>
            </a:r>
            <a:r>
              <a:rPr lang="en-US" altLang="zh-CN" sz="2800">
                <a:solidFill>
                  <a:schemeClr val="tx1"/>
                </a:solidFill>
              </a:rPr>
              <a:t>z</a:t>
            </a:r>
            <a:r>
              <a:rPr lang="zh-CN" altLang="en-US" sz="2800">
                <a:solidFill>
                  <a:schemeClr val="tx1"/>
                </a:solidFill>
              </a:rPr>
              <a:t>的值返回给主调函数</a:t>
            </a:r>
            <a:r>
              <a:rPr lang="en-US" altLang="zh-CN" sz="2800">
                <a:solidFill>
                  <a:schemeClr val="tx1"/>
                </a:solidFill>
              </a:rPr>
              <a:t>main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nimBg="1"/>
      <p:bldP spid="231428" grpId="0" animBg="1"/>
      <p:bldP spid="231429" grpId="0" animBg="1" autoUpdateAnimBg="0"/>
      <p:bldP spid="231430" grpId="0" animBg="1" autoUpdateAnimBg="0"/>
      <p:bldP spid="2314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1">
            <a:extLst>
              <a:ext uri="{FF2B5EF4-FFF2-40B4-BE49-F238E27FC236}">
                <a16:creationId xmlns:a16="http://schemas.microsoft.com/office/drawing/2014/main" id="{4B536D5A-B54C-44B9-A8DE-F54294D1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21AFB322-C69F-4536-8B61-68E582B7E9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457200"/>
            <a:ext cx="33528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990000"/>
                </a:solidFill>
                <a:ea typeface="黑体" panose="02010609060101010101" pitchFamily="49" charset="-122"/>
              </a:rPr>
              <a:t>二、课程简介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AB508CA-3FF5-42E4-8C85-E9BF9A18A3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924800" cy="4038600"/>
          </a:xfrm>
        </p:spPr>
        <p:txBody>
          <a:bodyPr/>
          <a:lstStyle/>
          <a:p>
            <a:pPr marL="520700" lvl="1" indent="-200025" defTabSz="639763" eaLnBrk="1" hangingPunct="1">
              <a:buFontTx/>
              <a:buNone/>
            </a:pP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程序设计的灵魂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算法的概念（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一般了解）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简单算法举例（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算法的特性（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一般了解）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怎样表示一个算法 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（掌握）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（一般了解）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图片1">
            <a:extLst>
              <a:ext uri="{FF2B5EF4-FFF2-40B4-BE49-F238E27FC236}">
                <a16:creationId xmlns:a16="http://schemas.microsoft.com/office/drawing/2014/main" id="{07703975-6E00-4BE2-BBF7-D81E762F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75" name="Rectangle 3">
            <a:extLst>
              <a:ext uri="{FF2B5EF4-FFF2-40B4-BE49-F238E27FC236}">
                <a16:creationId xmlns:a16="http://schemas.microsoft.com/office/drawing/2014/main" id="{2C8CA451-1047-4C4A-BFCE-3574BF15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r>
              <a:rPr lang="zh-CN" altLang="en-US" sz="2800" u="sng"/>
              <a:t>小结：</a:t>
            </a:r>
            <a:endParaRPr lang="zh-CN" altLang="en-US" sz="2800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algn="l">
              <a:lnSpc>
                <a:spcPct val="110000"/>
              </a:lnSpc>
              <a:buFontTx/>
              <a:buAutoNum type="arabicParenBoth"/>
              <a:defRPr/>
            </a:pPr>
            <a:r>
              <a:rPr lang="en-US" altLang="zh-CN" sz="2800">
                <a:solidFill>
                  <a:srgbClr val="000066"/>
                </a:solidFill>
              </a:rPr>
              <a:t>C</a:t>
            </a:r>
            <a:r>
              <a:rPr lang="zh-CN" altLang="en-US" sz="2800">
                <a:solidFill>
                  <a:srgbClr val="000066"/>
                </a:solidFill>
              </a:rPr>
              <a:t>程序是由函数构成的。</a:t>
            </a:r>
            <a:r>
              <a:rPr lang="zh-CN" altLang="en-US" sz="2800">
                <a:solidFill>
                  <a:schemeClr val="tx1"/>
                </a:solidFill>
              </a:rPr>
              <a:t>使程序易实现模块化。</a:t>
            </a:r>
          </a:p>
          <a:p>
            <a:pPr marL="609600" indent="-609600" algn="l">
              <a:lnSpc>
                <a:spcPct val="110000"/>
              </a:lnSpc>
              <a:buFontTx/>
              <a:buAutoNum type="arabicParenBoth"/>
              <a:defRPr/>
            </a:pPr>
            <a:endParaRPr lang="zh-CN" altLang="en-US" sz="1000">
              <a:solidFill>
                <a:schemeClr val="tx1"/>
              </a:solidFill>
            </a:endParaRP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olidFill>
                  <a:schemeClr val="tx1"/>
                </a:solidFill>
              </a:rPr>
              <a:t>(2) </a:t>
            </a:r>
            <a:r>
              <a:rPr lang="zh-CN" altLang="en-US" sz="2800">
                <a:solidFill>
                  <a:schemeClr val="tx1"/>
                </a:solidFill>
              </a:rPr>
              <a:t>一个函数由两部分组成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/>
              <a:t>  </a:t>
            </a:r>
            <a:r>
              <a:rPr lang="zh-CN" altLang="en-US" sz="2800"/>
              <a:t>函数的首部：</a:t>
            </a:r>
            <a:r>
              <a:rPr lang="en-US" altLang="zh-CN" sz="2800">
                <a:solidFill>
                  <a:srgbClr val="000099"/>
                </a:solidFill>
              </a:rPr>
              <a:t>int max(int x,int y ) 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/>
              <a:t>  </a:t>
            </a:r>
            <a:r>
              <a:rPr lang="zh-CN" altLang="en-US" sz="2800"/>
              <a:t>函数体：</a:t>
            </a:r>
            <a:r>
              <a:rPr lang="zh-CN" altLang="en-US" sz="2800">
                <a:solidFill>
                  <a:schemeClr val="tx1"/>
                </a:solidFill>
              </a:rPr>
              <a:t>花括号内的部分。若有多个花括号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olidFill>
                  <a:schemeClr val="tx1"/>
                </a:solidFill>
              </a:rPr>
              <a:t>                   </a:t>
            </a:r>
            <a:r>
              <a:rPr lang="zh-CN" altLang="en-US" sz="2800">
                <a:solidFill>
                  <a:schemeClr val="tx1"/>
                </a:solidFill>
              </a:rPr>
              <a:t>最外层的一对花括号为函数体的范围 </a:t>
            </a:r>
          </a:p>
          <a:p>
            <a:pPr marL="609600" indent="-609600" algn="l">
              <a:lnSpc>
                <a:spcPct val="110000"/>
              </a:lnSpc>
              <a:defRPr/>
            </a:pPr>
            <a:endParaRPr lang="zh-CN" altLang="en-US" sz="1000">
              <a:solidFill>
                <a:schemeClr val="tx1"/>
              </a:solidFill>
            </a:endParaRP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>
                <a:solidFill>
                  <a:schemeClr val="tx1"/>
                </a:solidFill>
              </a:rPr>
              <a:t>包括两部分 ：</a:t>
            </a: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/>
              <a:t>声明部分：</a:t>
            </a:r>
            <a:r>
              <a:rPr lang="en-US" altLang="zh-CN" sz="2800">
                <a:solidFill>
                  <a:srgbClr val="000066"/>
                </a:solidFill>
              </a:rPr>
              <a:t>int a,b,c;</a:t>
            </a:r>
            <a:r>
              <a:rPr lang="en-US" altLang="zh-CN" sz="2800">
                <a:solidFill>
                  <a:srgbClr val="336600"/>
                </a:solidFill>
              </a:rPr>
              <a:t> </a:t>
            </a:r>
            <a:r>
              <a:rPr lang="zh-CN" altLang="en-US" sz="2800" u="sng">
                <a:solidFill>
                  <a:srgbClr val="CC0000"/>
                </a:solidFill>
              </a:rPr>
              <a:t>可缺省</a:t>
            </a: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/>
              <a:t>执行部分：</a:t>
            </a:r>
            <a:r>
              <a:rPr lang="zh-CN" altLang="en-US" sz="2800">
                <a:solidFill>
                  <a:schemeClr val="tx1"/>
                </a:solidFill>
              </a:rPr>
              <a:t>由若干个语句组成。</a:t>
            </a:r>
            <a:r>
              <a:rPr lang="zh-CN" altLang="en-US" sz="2800" u="sng">
                <a:solidFill>
                  <a:srgbClr val="CC0000"/>
                </a:solidFill>
              </a:rPr>
              <a:t>可缺省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0A9363C-1D59-4F2F-8597-873ADD69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</a:rPr>
              <a:t>1.3 </a:t>
            </a:r>
            <a:r>
              <a:rPr lang="zh-CN" altLang="en-US" sz="4000">
                <a:solidFill>
                  <a:srgbClr val="CC0000"/>
                </a:solidFill>
              </a:rPr>
              <a:t>简单的</a:t>
            </a:r>
            <a:r>
              <a:rPr lang="en-US" altLang="zh-CN" sz="4000">
                <a:solidFill>
                  <a:srgbClr val="CC0000"/>
                </a:solidFill>
              </a:rPr>
              <a:t>C</a:t>
            </a:r>
            <a:r>
              <a:rPr lang="zh-CN" altLang="en-US" sz="4000">
                <a:solidFill>
                  <a:srgbClr val="CC0000"/>
                </a:solidFill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745FF2F9-496C-4C03-AD54-C36C4D1F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3200">
                <a:solidFill>
                  <a:schemeClr val="tx1"/>
                </a:solidFill>
              </a:rPr>
              <a:t>函数的声明部分和执行部分都可缺省，例如：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</a:rPr>
              <a:t>void dump ( )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</a:rPr>
              <a:t>{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</a:rPr>
              <a:t>}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zh-CN" altLang="en-US" sz="3200">
                <a:solidFill>
                  <a:schemeClr val="tx1"/>
                </a:solidFill>
              </a:rPr>
              <a:t>这是一个空函数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zh-CN" altLang="en-US" sz="3200">
                <a:solidFill>
                  <a:schemeClr val="tx1"/>
                </a:solidFill>
              </a:rPr>
              <a:t>什么也不做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zh-CN" altLang="en-US" sz="3200">
                <a:solidFill>
                  <a:schemeClr val="tx1"/>
                </a:solidFill>
              </a:rPr>
              <a:t>但是合法的函数 </a:t>
            </a:r>
          </a:p>
        </p:txBody>
      </p:sp>
      <p:pic>
        <p:nvPicPr>
          <p:cNvPr id="43011" name="Picture 3" descr="图片1">
            <a:extLst>
              <a:ext uri="{FF2B5EF4-FFF2-40B4-BE49-F238E27FC236}">
                <a16:creationId xmlns:a16="http://schemas.microsoft.com/office/drawing/2014/main" id="{DB4E1EC8-9299-42A6-B643-DD435BF5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3BE1E8D5-AB20-444E-AC8E-7D64DC77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</a:rPr>
              <a:t>1.3</a:t>
            </a:r>
            <a:r>
              <a:rPr lang="zh-CN" altLang="en-US" sz="4000">
                <a:solidFill>
                  <a:srgbClr val="CC0000"/>
                </a:solidFill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</a:rPr>
              <a:t>C</a:t>
            </a:r>
            <a:r>
              <a:rPr lang="zh-CN" altLang="en-US" sz="4000">
                <a:solidFill>
                  <a:srgbClr val="CC0000"/>
                </a:solidFill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8B694073-15F4-4EDB-BD53-36BF8849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</a:rPr>
              <a:t>(3) C</a:t>
            </a:r>
            <a:r>
              <a:rPr lang="zh-CN" altLang="en-US" sz="3200">
                <a:solidFill>
                  <a:schemeClr val="tx1"/>
                </a:solidFill>
              </a:rPr>
              <a:t>程序总是从</a:t>
            </a:r>
            <a:r>
              <a:rPr lang="en-US" altLang="zh-CN" sz="3200">
                <a:solidFill>
                  <a:schemeClr val="tx1"/>
                </a:solidFill>
              </a:rPr>
              <a:t>main</a:t>
            </a:r>
            <a:r>
              <a:rPr lang="zh-CN" altLang="en-US" sz="3200">
                <a:solidFill>
                  <a:schemeClr val="tx1"/>
                </a:solidFill>
              </a:rPr>
              <a:t>函数开始执行的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zh-CN" altLang="en-US" sz="3200">
                <a:solidFill>
                  <a:schemeClr val="tx1"/>
                </a:solidFill>
              </a:rPr>
              <a:t>与</a:t>
            </a:r>
            <a:r>
              <a:rPr lang="en-US" altLang="zh-CN" sz="3200">
                <a:solidFill>
                  <a:schemeClr val="tx1"/>
                </a:solidFill>
              </a:rPr>
              <a:t>main</a:t>
            </a:r>
            <a:r>
              <a:rPr lang="zh-CN" altLang="en-US" sz="3200">
                <a:solidFill>
                  <a:schemeClr val="tx1"/>
                </a:solidFill>
              </a:rPr>
              <a:t>函数的位置无关。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rgbClr val="000066"/>
                </a:solidFill>
              </a:rPr>
              <a:t>(4) C</a:t>
            </a:r>
            <a:r>
              <a:rPr lang="zh-CN" altLang="en-US" sz="3200">
                <a:solidFill>
                  <a:srgbClr val="000066"/>
                </a:solidFill>
              </a:rPr>
              <a:t>程序书写格式自由</a:t>
            </a:r>
            <a:r>
              <a:rPr lang="en-US" altLang="zh-CN" sz="3200">
                <a:solidFill>
                  <a:srgbClr val="000066"/>
                </a:solidFill>
              </a:rPr>
              <a:t>,</a:t>
            </a:r>
            <a:r>
              <a:rPr lang="zh-CN" altLang="en-US" sz="3200">
                <a:solidFill>
                  <a:srgbClr val="000066"/>
                </a:solidFill>
              </a:rPr>
              <a:t>一行内可以写几个语句</a:t>
            </a:r>
            <a:r>
              <a:rPr lang="en-US" altLang="zh-CN" sz="3200">
                <a:solidFill>
                  <a:srgbClr val="000066"/>
                </a:solidFill>
              </a:rPr>
              <a:t>, </a:t>
            </a:r>
            <a:r>
              <a:rPr lang="zh-CN" altLang="en-US" sz="3200">
                <a:solidFill>
                  <a:srgbClr val="000066"/>
                </a:solidFill>
              </a:rPr>
              <a:t>一个语句可以分写在多行上，</a:t>
            </a:r>
            <a:r>
              <a:rPr lang="en-US" altLang="zh-CN" sz="3200">
                <a:solidFill>
                  <a:srgbClr val="000066"/>
                </a:solidFill>
              </a:rPr>
              <a:t>C</a:t>
            </a:r>
            <a:r>
              <a:rPr lang="zh-CN" altLang="en-US" sz="3200">
                <a:solidFill>
                  <a:srgbClr val="000066"/>
                </a:solidFill>
              </a:rPr>
              <a:t>程序没有行号。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</a:rPr>
              <a:t>(5) </a:t>
            </a:r>
            <a:r>
              <a:rPr lang="zh-CN" altLang="en-US" sz="3200">
                <a:solidFill>
                  <a:schemeClr val="tx1"/>
                </a:solidFill>
              </a:rPr>
              <a:t>每个语句和数据声明的最后必须有一个分号。</a:t>
            </a:r>
          </a:p>
        </p:txBody>
      </p:sp>
      <p:pic>
        <p:nvPicPr>
          <p:cNvPr id="44035" name="Picture 3" descr="图片1">
            <a:extLst>
              <a:ext uri="{FF2B5EF4-FFF2-40B4-BE49-F238E27FC236}">
                <a16:creationId xmlns:a16="http://schemas.microsoft.com/office/drawing/2014/main" id="{9B11E842-B2FA-40A7-8BB7-E56EE37A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F005AB9E-BF5A-468A-A568-5D6CD8F3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</a:rPr>
              <a:t>1.3</a:t>
            </a:r>
            <a:r>
              <a:rPr lang="zh-CN" altLang="en-US" sz="4000">
                <a:solidFill>
                  <a:srgbClr val="CC0000"/>
                </a:solidFill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</a:rPr>
              <a:t>C</a:t>
            </a:r>
            <a:r>
              <a:rPr lang="zh-CN" altLang="en-US" sz="4000">
                <a:solidFill>
                  <a:srgbClr val="CC0000"/>
                </a:solidFill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57726DFF-83F4-4F89-8199-1FFB72C6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84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rgbClr val="000066"/>
                </a:solidFill>
              </a:rPr>
              <a:t>(6) C</a:t>
            </a:r>
            <a:r>
              <a:rPr lang="zh-CN" altLang="en-US" sz="3200">
                <a:solidFill>
                  <a:srgbClr val="000066"/>
                </a:solidFill>
              </a:rPr>
              <a:t>语言本身没有输入输出语句。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>
                <a:solidFill>
                  <a:srgbClr val="000066"/>
                </a:solidFill>
              </a:rPr>
              <a:t>  </a:t>
            </a:r>
            <a:r>
              <a:rPr lang="zh-CN" altLang="en-US" sz="3200">
                <a:solidFill>
                  <a:schemeClr val="tx1"/>
                </a:solidFill>
              </a:rPr>
              <a:t>输入和输出的操作是由库函数</a:t>
            </a:r>
            <a:r>
              <a:rPr lang="en-US" altLang="zh-CN" sz="3200"/>
              <a:t>scanf</a:t>
            </a:r>
            <a:r>
              <a:rPr lang="zh-CN" altLang="en-US" sz="3200">
                <a:solidFill>
                  <a:schemeClr val="tx1"/>
                </a:solidFill>
              </a:rPr>
              <a:t>和</a:t>
            </a:r>
            <a:r>
              <a:rPr lang="en-US" altLang="zh-CN" sz="3200"/>
              <a:t>printf</a:t>
            </a:r>
            <a:r>
              <a:rPr lang="zh-CN" altLang="en-US" sz="3200">
                <a:solidFill>
                  <a:schemeClr val="tx1"/>
                </a:solidFill>
              </a:rPr>
              <a:t>等函数来完成的。</a:t>
            </a:r>
            <a:r>
              <a:rPr lang="en-US" altLang="zh-CN" sz="3200">
                <a:solidFill>
                  <a:schemeClr val="tx1"/>
                </a:solidFill>
              </a:rPr>
              <a:t>C</a:t>
            </a:r>
            <a:r>
              <a:rPr lang="zh-CN" altLang="en-US" sz="3200">
                <a:solidFill>
                  <a:schemeClr val="tx1"/>
                </a:solidFill>
              </a:rPr>
              <a:t>对输入输出实行“函数化”</a:t>
            </a:r>
            <a:r>
              <a:rPr lang="zh-CN" altLang="en-US" sz="3200">
                <a:solidFill>
                  <a:srgbClr val="000066"/>
                </a:solidFill>
              </a:rPr>
              <a:t>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</a:rPr>
              <a:t>(7</a:t>
            </a:r>
            <a:r>
              <a:rPr lang="zh-CN" altLang="en-US" sz="3200">
                <a:solidFill>
                  <a:schemeClr val="tx1"/>
                </a:solidFill>
              </a:rPr>
              <a:t>）可用</a:t>
            </a:r>
            <a:r>
              <a:rPr lang="en-US" altLang="zh-CN" sz="3200">
                <a:solidFill>
                  <a:srgbClr val="CC0000"/>
                </a:solidFill>
              </a:rPr>
              <a:t>/*     */(c++</a:t>
            </a:r>
            <a:r>
              <a:rPr lang="zh-CN" altLang="en-US" sz="3200">
                <a:solidFill>
                  <a:srgbClr val="CC0000"/>
                </a:solidFill>
              </a:rPr>
              <a:t>中可用</a:t>
            </a:r>
            <a:r>
              <a:rPr lang="en-US" altLang="zh-CN" sz="3200">
                <a:solidFill>
                  <a:srgbClr val="CC0000"/>
                </a:solidFill>
              </a:rPr>
              <a:t>//)</a:t>
            </a:r>
            <a:r>
              <a:rPr lang="zh-CN" altLang="en-US" sz="3200">
                <a:solidFill>
                  <a:schemeClr val="tx1"/>
                </a:solidFill>
              </a:rPr>
              <a:t>对</a:t>
            </a:r>
            <a:r>
              <a:rPr lang="en-US" altLang="zh-CN" sz="3200">
                <a:solidFill>
                  <a:schemeClr val="tx1"/>
                </a:solidFill>
              </a:rPr>
              <a:t>C</a:t>
            </a:r>
            <a:r>
              <a:rPr lang="zh-CN" altLang="en-US" sz="3200">
                <a:solidFill>
                  <a:schemeClr val="tx1"/>
                </a:solidFill>
              </a:rPr>
              <a:t>程序中的任何部分作注释。</a:t>
            </a:r>
          </a:p>
        </p:txBody>
      </p:sp>
      <p:pic>
        <p:nvPicPr>
          <p:cNvPr id="45059" name="Picture 3" descr="图片1">
            <a:extLst>
              <a:ext uri="{FF2B5EF4-FFF2-40B4-BE49-F238E27FC236}">
                <a16:creationId xmlns:a16="http://schemas.microsoft.com/office/drawing/2014/main" id="{BE9EDB20-D9A8-4CB4-BC3B-25740D6B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A03C9175-0812-44FA-AF4C-994FB6E3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</a:rPr>
              <a:t>1.3</a:t>
            </a:r>
            <a:r>
              <a:rPr lang="zh-CN" altLang="en-US" sz="4000">
                <a:solidFill>
                  <a:srgbClr val="CC0000"/>
                </a:solidFill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</a:rPr>
              <a:t>C</a:t>
            </a:r>
            <a:r>
              <a:rPr lang="zh-CN" altLang="en-US" sz="4000">
                <a:solidFill>
                  <a:srgbClr val="CC0000"/>
                </a:solidFill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 descr="a1">
            <a:extLst>
              <a:ext uri="{FF2B5EF4-FFF2-40B4-BE49-F238E27FC236}">
                <a16:creationId xmlns:a16="http://schemas.microsoft.com/office/drawing/2014/main" id="{399EE8E1-8B3A-456E-A9E2-F5B7A3A2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B477B9D1-BD24-4A26-BEDA-3AC8FFEFC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90500"/>
            <a:ext cx="6934200" cy="6477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1.4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运行Ｃ程序的步骤和方法</a:t>
            </a:r>
            <a:endParaRPr lang="zh-CN" altLang="zh-CN" sz="40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29049698-9E70-4F4B-8D4E-59007029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4648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000099"/>
                </a:solidFill>
              </a:rPr>
              <a:t>1.4.1 </a:t>
            </a:r>
            <a:r>
              <a:rPr kumimoji="1" lang="zh-CN" altLang="en-US" sz="3200">
                <a:solidFill>
                  <a:srgbClr val="000099"/>
                </a:solidFill>
              </a:rPr>
              <a:t>运行Ｃ程序的步骤</a:t>
            </a:r>
            <a:endParaRPr kumimoji="1" lang="zh-CN" altLang="zh-CN" sz="3200">
              <a:solidFill>
                <a:srgbClr val="000099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</a:rPr>
              <a:t>上机输入与编辑源程序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</a:rPr>
              <a:t>对源程序进行编译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</a:rPr>
              <a:t>与库函数连接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</a:rPr>
              <a:t>运行目标程序</a:t>
            </a:r>
            <a:endParaRPr kumimoji="1" lang="zh-CN" altLang="zh-CN" sz="3200">
              <a:solidFill>
                <a:schemeClr val="tx1"/>
              </a:solidFill>
            </a:endParaRPr>
          </a:p>
        </p:txBody>
      </p:sp>
      <p:sp>
        <p:nvSpPr>
          <p:cNvPr id="248837" name="Oval 5">
            <a:extLst>
              <a:ext uri="{FF2B5EF4-FFF2-40B4-BE49-F238E27FC236}">
                <a16:creationId xmlns:a16="http://schemas.microsoft.com/office/drawing/2014/main" id="{9DD548A2-690A-4C91-AFFE-E3A8CE70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789363"/>
            <a:ext cx="11525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838" name="Oval 6">
            <a:extLst>
              <a:ext uri="{FF2B5EF4-FFF2-40B4-BE49-F238E27FC236}">
                <a16:creationId xmlns:a16="http://schemas.microsoft.com/office/drawing/2014/main" id="{89505AAD-6E9E-44CF-8E8B-D570D2E9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052513"/>
            <a:ext cx="11525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839" name="Oval 7">
            <a:extLst>
              <a:ext uri="{FF2B5EF4-FFF2-40B4-BE49-F238E27FC236}">
                <a16:creationId xmlns:a16="http://schemas.microsoft.com/office/drawing/2014/main" id="{68B22947-4853-4470-8AA0-757FB8F4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276475"/>
            <a:ext cx="1152525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840" name="Oval 8">
            <a:extLst>
              <a:ext uri="{FF2B5EF4-FFF2-40B4-BE49-F238E27FC236}">
                <a16:creationId xmlns:a16="http://schemas.microsoft.com/office/drawing/2014/main" id="{33B1BBF8-E5F4-471E-84CA-6BE2ABDC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10000"/>
            <a:ext cx="1152525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图片1">
            <a:extLst>
              <a:ext uri="{FF2B5EF4-FFF2-40B4-BE49-F238E27FC236}">
                <a16:creationId xmlns:a16="http://schemas.microsoft.com/office/drawing/2014/main" id="{972898DA-99F5-4A8F-BF6D-F03F29C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>
            <a:extLst>
              <a:ext uri="{FF2B5EF4-FFF2-40B4-BE49-F238E27FC236}">
                <a16:creationId xmlns:a16="http://schemas.microsoft.com/office/drawing/2014/main" id="{A71BCD66-80CB-4AF2-9AAE-E2C4B5AFA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391400" cy="6477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1.4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运行Ｃ程序的步骤和方法</a:t>
            </a:r>
            <a:endParaRPr lang="zh-CN" altLang="zh-CN" sz="40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860" name="Rectangle 4">
            <a:extLst>
              <a:ext uri="{FF2B5EF4-FFF2-40B4-BE49-F238E27FC236}">
                <a16:creationId xmlns:a16="http://schemas.microsoft.com/office/drawing/2014/main" id="{D8786DDA-832F-41D9-A6AD-4EA901E4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69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defRPr/>
            </a:pPr>
            <a:r>
              <a:rPr kumimoji="1" lang="en-US" altLang="zh-CN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1.4.2</a:t>
            </a:r>
            <a:r>
              <a:rPr kumimoji="1" lang="zh-CN" altLang="zh-CN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上机</a:t>
            </a:r>
            <a:r>
              <a:rPr kumimoji="1"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运行Ｃ程序的方法</a:t>
            </a:r>
            <a:endParaRPr kumimoji="1" lang="zh-CN" altLang="zh-CN" sz="3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schemeClr val="tx1"/>
                </a:solidFill>
              </a:rPr>
              <a:t>目前使用的大多数</a:t>
            </a:r>
            <a:r>
              <a:rPr kumimoji="1" lang="en-US" altLang="zh-CN" sz="3200">
                <a:solidFill>
                  <a:schemeClr val="tx1"/>
                </a:solidFill>
              </a:rPr>
              <a:t>C</a:t>
            </a:r>
            <a:r>
              <a:rPr kumimoji="1" lang="zh-CN" altLang="en-US" sz="3200">
                <a:solidFill>
                  <a:schemeClr val="tx1"/>
                </a:solidFill>
              </a:rPr>
              <a:t>编译系统都是集成环境</a:t>
            </a:r>
            <a:r>
              <a:rPr kumimoji="1" lang="en-US" altLang="zh-CN" sz="3200">
                <a:solidFill>
                  <a:schemeClr val="tx1"/>
                </a:solidFill>
              </a:rPr>
              <a:t>(IDE)</a:t>
            </a:r>
            <a:r>
              <a:rPr kumimoji="1" lang="zh-CN" altLang="en-US" sz="3200">
                <a:solidFill>
                  <a:schemeClr val="tx1"/>
                </a:solidFill>
              </a:rPr>
              <a:t>的。可以用不同的编译系统对</a:t>
            </a:r>
            <a:r>
              <a:rPr kumimoji="1" lang="en-US" altLang="zh-CN" sz="3200">
                <a:solidFill>
                  <a:schemeClr val="tx1"/>
                </a:solidFill>
              </a:rPr>
              <a:t>C</a:t>
            </a:r>
            <a:r>
              <a:rPr kumimoji="1" lang="zh-CN" altLang="en-US" sz="3200">
                <a:solidFill>
                  <a:schemeClr val="tx1"/>
                </a:solidFill>
              </a:rPr>
              <a:t>程序进行操作。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srgbClr val="000066"/>
                </a:solidFill>
              </a:rPr>
              <a:t>常用的有</a:t>
            </a:r>
            <a:r>
              <a:rPr kumimoji="1" lang="en-US" altLang="zh-CN" sz="3200">
                <a:solidFill>
                  <a:srgbClr val="000066"/>
                </a:solidFill>
              </a:rPr>
              <a:t>Turbo C 2.0</a:t>
            </a:r>
            <a:r>
              <a:rPr kumimoji="1" lang="zh-CN" altLang="en-US" sz="3200">
                <a:solidFill>
                  <a:srgbClr val="000066"/>
                </a:solidFill>
              </a:rPr>
              <a:t>、</a:t>
            </a:r>
            <a:r>
              <a:rPr kumimoji="1" lang="en-US" altLang="zh-CN" sz="3200">
                <a:solidFill>
                  <a:srgbClr val="000066"/>
                </a:solidFill>
              </a:rPr>
              <a:t>Turbo C++ 3.0</a:t>
            </a:r>
            <a:r>
              <a:rPr kumimoji="1" lang="zh-CN" altLang="en-US" sz="3200">
                <a:solidFill>
                  <a:srgbClr val="000066"/>
                </a:solidFill>
              </a:rPr>
              <a:t>、</a:t>
            </a:r>
            <a:r>
              <a:rPr kumimoji="1" lang="en-US" altLang="zh-CN" sz="3200"/>
              <a:t>Visual C++</a:t>
            </a:r>
            <a:r>
              <a:rPr kumimoji="1" lang="zh-CN" altLang="en-US" sz="3200">
                <a:solidFill>
                  <a:srgbClr val="000066"/>
                </a:solidFill>
              </a:rPr>
              <a:t>等。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2"/>
                </a:solidFill>
              </a:rPr>
              <a:t>Visual C++</a:t>
            </a:r>
            <a:r>
              <a:rPr lang="zh-CN" altLang="en-US">
                <a:solidFill>
                  <a:schemeClr val="tx2"/>
                </a:solidFill>
              </a:rPr>
              <a:t>是微软公司开发的，面向</a:t>
            </a:r>
            <a:r>
              <a:rPr lang="en-US" altLang="zh-CN">
                <a:solidFill>
                  <a:schemeClr val="tx2"/>
                </a:solidFill>
              </a:rPr>
              <a:t>Windows </a:t>
            </a:r>
            <a:r>
              <a:rPr lang="zh-CN" altLang="en-US">
                <a:solidFill>
                  <a:schemeClr val="tx2"/>
                </a:solidFill>
              </a:rPr>
              <a:t>编程的</a:t>
            </a:r>
            <a:r>
              <a:rPr lang="en-US" altLang="zh-CN">
                <a:solidFill>
                  <a:schemeClr val="tx2"/>
                </a:solidFill>
              </a:rPr>
              <a:t>C++</a:t>
            </a:r>
            <a:r>
              <a:rPr lang="zh-CN" altLang="en-US">
                <a:solidFill>
                  <a:schemeClr val="tx2"/>
                </a:solidFill>
              </a:rPr>
              <a:t>语言工具。支持</a:t>
            </a:r>
            <a:r>
              <a:rPr lang="en-US" altLang="zh-CN">
                <a:solidFill>
                  <a:schemeClr val="tx2"/>
                </a:solidFill>
              </a:rPr>
              <a:t>C++</a:t>
            </a:r>
            <a:r>
              <a:rPr lang="zh-CN" altLang="en-US">
                <a:solidFill>
                  <a:schemeClr val="tx2"/>
                </a:solidFill>
              </a:rPr>
              <a:t>语言、并兼容</a:t>
            </a:r>
            <a:r>
              <a:rPr lang="en-US" altLang="zh-CN">
                <a:solidFill>
                  <a:schemeClr val="tx2"/>
                </a:solidFill>
              </a:rPr>
              <a:t>C </a:t>
            </a:r>
            <a:r>
              <a:rPr lang="zh-CN" altLang="en-US">
                <a:solidFill>
                  <a:schemeClr val="tx2"/>
                </a:solidFill>
              </a:rPr>
              <a:t>语言的编程。</a:t>
            </a:r>
            <a:endParaRPr lang="zh-CN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图片1">
            <a:extLst>
              <a:ext uri="{FF2B5EF4-FFF2-40B4-BE49-F238E27FC236}">
                <a16:creationId xmlns:a16="http://schemas.microsoft.com/office/drawing/2014/main" id="{5194F1CB-FF47-4569-8CDA-5717D2DF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>
            <a:extLst>
              <a:ext uri="{FF2B5EF4-FFF2-40B4-BE49-F238E27FC236}">
                <a16:creationId xmlns:a16="http://schemas.microsoft.com/office/drawing/2014/main" id="{11512B4E-833D-4782-B2C8-838DC523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5C546D0-A617-4143-A64D-6EB99FF4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038"/>
            <a:ext cx="6018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66"/>
                </a:solidFill>
              </a:rPr>
              <a:t>Visual C </a:t>
            </a:r>
            <a:r>
              <a:rPr lang="zh-CN" altLang="en-US" sz="3600">
                <a:solidFill>
                  <a:srgbClr val="000066"/>
                </a:solidFill>
              </a:rPr>
              <a:t>语言集成环境</a:t>
            </a:r>
          </a:p>
        </p:txBody>
      </p:sp>
      <p:sp>
        <p:nvSpPr>
          <p:cNvPr id="250885" name="Rectangle 5">
            <a:extLst>
              <a:ext uri="{FF2B5EF4-FFF2-40B4-BE49-F238E27FC236}">
                <a16:creationId xmlns:a16="http://schemas.microsoft.com/office/drawing/2014/main" id="{8E3DB9EC-0BF5-4645-8E9E-45527A5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76288"/>
            <a:ext cx="266223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200">
                <a:sym typeface="Symbol" panose="05050102010706020507" pitchFamily="18" charset="2"/>
              </a:rPr>
              <a:t>1</a:t>
            </a:r>
            <a:r>
              <a:rPr lang="zh-CN" altLang="en-US" sz="3200">
                <a:sym typeface="Symbol" panose="05050102010706020507" pitchFamily="18" charset="2"/>
              </a:rPr>
              <a:t>、启动</a:t>
            </a:r>
            <a:r>
              <a:rPr lang="en-US" altLang="zh-CN" sz="3200">
                <a:sym typeface="Symbol" panose="05050102010706020507" pitchFamily="18" charset="2"/>
              </a:rPr>
              <a:t>VC++</a:t>
            </a:r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5607D1A9-7C72-4936-9FFE-382D356D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32004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3200">
                <a:solidFill>
                  <a:schemeClr val="tx2"/>
                </a:solidFill>
                <a:sym typeface="Symbol" panose="05050102010706020507" pitchFamily="18" charset="2"/>
              </a:rPr>
              <a:t>从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“开始”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—“</a:t>
            </a:r>
            <a:r>
              <a:rPr lang="zh-CN" altLang="en-US" sz="3200">
                <a:solidFill>
                  <a:schemeClr val="tx2"/>
                </a:solidFill>
                <a:sym typeface="Symbol" panose="05050102010706020507" pitchFamily="18" charset="2"/>
              </a:rPr>
              <a:t>程序”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—“</a:t>
            </a: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Microsoft Visual Studio 6.0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”—“</a:t>
            </a: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Microsoft Visual C++ 6.0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”</a:t>
            </a:r>
            <a:r>
              <a:rPr lang="zh-CN" altLang="en-US" sz="3200">
                <a:solidFill>
                  <a:schemeClr val="tx2"/>
                </a:solidFill>
                <a:sym typeface="Symbol" panose="05050102010706020507" pitchFamily="18" charset="2"/>
              </a:rPr>
              <a:t>，可启动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VC++</a:t>
            </a:r>
            <a:r>
              <a:rPr lang="zh-CN" altLang="en-US" sz="3200">
                <a:solidFill>
                  <a:schemeClr val="tx2"/>
                </a:solidFill>
                <a:sym typeface="Symbol" panose="05050102010706020507" pitchFamily="18" charset="2"/>
              </a:rPr>
              <a:t>，屏幕上将显示右图图所示的窗口。</a:t>
            </a:r>
          </a:p>
        </p:txBody>
      </p:sp>
      <p:pic>
        <p:nvPicPr>
          <p:cNvPr id="250887" name="Picture 7">
            <a:extLst>
              <a:ext uri="{FF2B5EF4-FFF2-40B4-BE49-F238E27FC236}">
                <a16:creationId xmlns:a16="http://schemas.microsoft.com/office/drawing/2014/main" id="{35592938-DF3D-4915-BF1A-80734688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39800"/>
            <a:ext cx="56388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图片1">
            <a:extLst>
              <a:ext uri="{FF2B5EF4-FFF2-40B4-BE49-F238E27FC236}">
                <a16:creationId xmlns:a16="http://schemas.microsoft.com/office/drawing/2014/main" id="{7D79068F-14EB-4FAE-BBFC-D6DBA490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E8E9E7E7-EDDE-4D25-B767-11791A3B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9428AFC-E182-4735-AD31-FF24CBC6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525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 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2324920F-D3E1-4B11-82BA-DBE1C05E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1447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选择</a:t>
            </a:r>
            <a:r>
              <a:rPr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“文件”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菜单 </a:t>
            </a:r>
            <a:r>
              <a:rPr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“新建”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选项</a:t>
            </a:r>
          </a:p>
        </p:txBody>
      </p:sp>
      <p:pic>
        <p:nvPicPr>
          <p:cNvPr id="251910" name="Picture 6">
            <a:extLst>
              <a:ext uri="{FF2B5EF4-FFF2-40B4-BE49-F238E27FC236}">
                <a16:creationId xmlns:a16="http://schemas.microsoft.com/office/drawing/2014/main" id="{870AEA27-6C0D-4C12-82FB-EE0BBE3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7620000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11" name="Oval 7">
            <a:extLst>
              <a:ext uri="{FF2B5EF4-FFF2-40B4-BE49-F238E27FC236}">
                <a16:creationId xmlns:a16="http://schemas.microsoft.com/office/drawing/2014/main" id="{C07303DB-5AB9-47D2-8059-53CBEB9F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6858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12" name="Oval 8">
            <a:extLst>
              <a:ext uri="{FF2B5EF4-FFF2-40B4-BE49-F238E27FC236}">
                <a16:creationId xmlns:a16="http://schemas.microsoft.com/office/drawing/2014/main" id="{FC3F1D91-59FC-497A-ADBD-657B2266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11430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13" name="Oval 9">
            <a:extLst>
              <a:ext uri="{FF2B5EF4-FFF2-40B4-BE49-F238E27FC236}">
                <a16:creationId xmlns:a16="http://schemas.microsoft.com/office/drawing/2014/main" id="{30E980D8-B8A4-4925-BB44-EEDCED94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10668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  <p:bldP spid="251911" grpId="0" animBg="1"/>
      <p:bldP spid="251912" grpId="0" animBg="1"/>
      <p:bldP spid="2519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图片1">
            <a:extLst>
              <a:ext uri="{FF2B5EF4-FFF2-40B4-BE49-F238E27FC236}">
                <a16:creationId xmlns:a16="http://schemas.microsoft.com/office/drawing/2014/main" id="{FB2F4A34-93BC-4E26-95FA-052CCFD6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>
            <a:extLst>
              <a:ext uri="{FF2B5EF4-FFF2-40B4-BE49-F238E27FC236}">
                <a16:creationId xmlns:a16="http://schemas.microsoft.com/office/drawing/2014/main" id="{2A04C48E-824E-490A-8558-C8A3286E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541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BC879542-5132-4EC6-B00C-972CBD53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924800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3" name="AutoShape 5">
            <a:extLst>
              <a:ext uri="{FF2B5EF4-FFF2-40B4-BE49-F238E27FC236}">
                <a16:creationId xmlns:a16="http://schemas.microsoft.com/office/drawing/2014/main" id="{9EEEF7AF-CEF3-4A70-BAEE-E0CFC92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3962400" cy="609600"/>
          </a:xfrm>
          <a:prstGeom prst="wedgeRectCallout">
            <a:avLst>
              <a:gd name="adj1" fmla="val -49801"/>
              <a:gd name="adj2" fmla="val -208856"/>
            </a:avLst>
          </a:prstGeom>
          <a:noFill/>
          <a:ln w="38100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在编辑窗口中输入程序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片1">
            <a:extLst>
              <a:ext uri="{FF2B5EF4-FFF2-40B4-BE49-F238E27FC236}">
                <a16:creationId xmlns:a16="http://schemas.microsoft.com/office/drawing/2014/main" id="{720FAFFD-B92F-4F4D-A63E-E1A8C92D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>
            <a:extLst>
              <a:ext uri="{FF2B5EF4-FFF2-40B4-BE49-F238E27FC236}">
                <a16:creationId xmlns:a16="http://schemas.microsoft.com/office/drawing/2014/main" id="{F10228C6-085A-45BE-9F7D-846D63C4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"/>
            <a:ext cx="525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 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FFA6956A-D328-41CD-81A6-29AB1B3F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46466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7" name="Rectangle 5">
            <a:extLst>
              <a:ext uri="{FF2B5EF4-FFF2-40B4-BE49-F238E27FC236}">
                <a16:creationId xmlns:a16="http://schemas.microsoft.com/office/drawing/2014/main" id="{EDFC7C59-25A9-4081-A3A1-E25AB50F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16025"/>
            <a:ext cx="3124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ym typeface="Symbol" panose="05050102010706020507" pitchFamily="18" charset="2"/>
              </a:rPr>
              <a:t>打开</a:t>
            </a:r>
            <a:r>
              <a:rPr lang="en-US" altLang="zh-CN" sz="2800">
                <a:sym typeface="Symbol" panose="05050102010706020507" pitchFamily="18" charset="2"/>
              </a:rPr>
              <a:t>C</a:t>
            </a:r>
            <a:r>
              <a:rPr lang="zh-CN" altLang="en-US" sz="2800">
                <a:sym typeface="Symbol" panose="05050102010706020507" pitchFamily="18" charset="2"/>
              </a:rPr>
              <a:t>程序文件：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如果程序已经存在，可选择“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文件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”菜单的“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”菜单项，并在查找范围中找到正确的文件夹，调入指定的程序文件。</a:t>
            </a: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6C37B35D-FE64-493B-A249-A99C95C2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3124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ym typeface="Symbol" panose="05050102010706020507" pitchFamily="18" charset="2"/>
              </a:rPr>
              <a:t>保存</a:t>
            </a:r>
            <a:r>
              <a:rPr lang="en-US" altLang="zh-CN" sz="2800">
                <a:sym typeface="Symbol" panose="05050102010706020507" pitchFamily="18" charset="2"/>
              </a:rPr>
              <a:t>C</a:t>
            </a:r>
            <a:r>
              <a:rPr lang="zh-CN" altLang="en-US" sz="2800">
                <a:sym typeface="Symbol" panose="05050102010706020507" pitchFamily="18" charset="2"/>
              </a:rPr>
              <a:t>程序文件：</a:t>
            </a:r>
          </a:p>
        </p:txBody>
      </p:sp>
      <p:sp>
        <p:nvSpPr>
          <p:cNvPr id="253959" name="Oval 7">
            <a:extLst>
              <a:ext uri="{FF2B5EF4-FFF2-40B4-BE49-F238E27FC236}">
                <a16:creationId xmlns:a16="http://schemas.microsoft.com/office/drawing/2014/main" id="{1C9D1BEB-5963-4DD5-9228-DD6289D4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8382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/>
      <p:bldP spid="253958" grpId="0"/>
      <p:bldP spid="2539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图片1">
            <a:extLst>
              <a:ext uri="{FF2B5EF4-FFF2-40B4-BE49-F238E27FC236}">
                <a16:creationId xmlns:a16="http://schemas.microsoft.com/office/drawing/2014/main" id="{477671CB-2324-4624-879E-B394846E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76200"/>
            <a:ext cx="902176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0BDD5A7E-835D-4FBA-9945-E1EB9B9377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04800"/>
            <a:ext cx="7086600" cy="6019800"/>
          </a:xfrm>
        </p:spPr>
        <p:txBody>
          <a:bodyPr/>
          <a:lstStyle/>
          <a:p>
            <a:pPr marL="520700" lvl="1" indent="-200025" defTabSz="639763" eaLnBrk="1" hangingPunct="1">
              <a:buFontTx/>
              <a:buNone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数据类型、运算符与表达式</a:t>
            </a:r>
          </a:p>
          <a:p>
            <a:pPr marL="520700" lvl="1" indent="-200025" defTabSz="639763" eaLnBrk="1" hangingPunct="1">
              <a:buFontTx/>
              <a:buNone/>
            </a:pPr>
            <a:endParaRPr lang="zh-CN" altLang="en-US" sz="1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3.1 C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语言的数据类型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3.2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常量与变量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3.3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整型数据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3.4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浮点型数据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3.5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字符型数据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3.6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变量赋初值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3.7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各种数值型数据间的混合运算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3.8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算术运算符和算术表达式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赋值运算符和赋值表达式</a:t>
            </a:r>
          </a:p>
          <a:p>
            <a:pPr marL="1120775" lvl="3" indent="-160338" defTabSz="639763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逗号运算符和逗号表达式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156EEE5C-DD1F-4622-92B5-5AE91274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70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330C7E20-62F3-4DBA-879B-5F9A04A5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（字、词）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图片1">
            <a:extLst>
              <a:ext uri="{FF2B5EF4-FFF2-40B4-BE49-F238E27FC236}">
                <a16:creationId xmlns:a16="http://schemas.microsoft.com/office/drawing/2014/main" id="{E060FB22-73C9-4699-A509-CFEA4995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>
            <a:extLst>
              <a:ext uri="{FF2B5EF4-FFF2-40B4-BE49-F238E27FC236}">
                <a16:creationId xmlns:a16="http://schemas.microsoft.com/office/drawing/2014/main" id="{DC237E41-2C03-4410-BDB9-FCDB24C54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"/>
            <a:ext cx="495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3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、保存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程序文件：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365144D9-00BD-4FAE-B550-F6064E8C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772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1" name="AutoShape 5">
            <a:extLst>
              <a:ext uri="{FF2B5EF4-FFF2-40B4-BE49-F238E27FC236}">
                <a16:creationId xmlns:a16="http://schemas.microsoft.com/office/drawing/2014/main" id="{508F18B6-2847-4A33-9692-CCA1BCC0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648200" cy="1981200"/>
          </a:xfrm>
          <a:prstGeom prst="wedgeRectCallout">
            <a:avLst>
              <a:gd name="adj1" fmla="val -45801"/>
              <a:gd name="adj2" fmla="val 108412"/>
            </a:avLst>
          </a:prstGeom>
          <a:solidFill>
            <a:schemeClr val="bg1"/>
          </a:solidFill>
          <a:ln w="381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ym typeface="Symbol" panose="05050102010706020507" pitchFamily="18" charset="2"/>
              </a:rPr>
              <a:t>注意：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当输入结束后，保存文件时，应指定扩展名“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.C”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，否则系统将按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C++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扩展名“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.CPP”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保存</a:t>
            </a:r>
            <a:endParaRPr lang="zh-CN" altLang="en-US" sz="2800">
              <a:solidFill>
                <a:srgbClr val="FF7C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C30AFCAD-B9F1-4558-81DE-CE221CEF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7705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 descr="图片1">
            <a:extLst>
              <a:ext uri="{FF2B5EF4-FFF2-40B4-BE49-F238E27FC236}">
                <a16:creationId xmlns:a16="http://schemas.microsoft.com/office/drawing/2014/main" id="{1B175B73-22DA-4BFC-B6E9-CDEB30E52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>
            <a:extLst>
              <a:ext uri="{FF2B5EF4-FFF2-40B4-BE49-F238E27FC236}">
                <a16:creationId xmlns:a16="http://schemas.microsoft.com/office/drawing/2014/main" id="{748400F0-34DA-41FF-A016-71CAE27F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-1588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4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程序的编译</a:t>
            </a:r>
          </a:p>
        </p:txBody>
      </p:sp>
      <p:pic>
        <p:nvPicPr>
          <p:cNvPr id="256005" name="Picture 5">
            <a:extLst>
              <a:ext uri="{FF2B5EF4-FFF2-40B4-BE49-F238E27FC236}">
                <a16:creationId xmlns:a16="http://schemas.microsoft.com/office/drawing/2014/main" id="{C82B7C46-6B1D-4B9F-AF42-7C10AB19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7630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图片1">
            <a:extLst>
              <a:ext uri="{FF2B5EF4-FFF2-40B4-BE49-F238E27FC236}">
                <a16:creationId xmlns:a16="http://schemas.microsoft.com/office/drawing/2014/main" id="{57391445-28FE-4D72-862B-1147F7B8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4906A6CE-27B7-4074-8DD7-BBB21E3F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程序的编译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E85227E3-44C8-4446-B7A6-FB510AF5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858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29" name="AutoShape 5">
            <a:extLst>
              <a:ext uri="{FF2B5EF4-FFF2-40B4-BE49-F238E27FC236}">
                <a16:creationId xmlns:a16="http://schemas.microsoft.com/office/drawing/2014/main" id="{923EE79E-7112-419A-B12A-D5152C88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3886200" cy="1524000"/>
          </a:xfrm>
          <a:prstGeom prst="wedgeRectCallout">
            <a:avLst>
              <a:gd name="adj1" fmla="val 31861"/>
              <a:gd name="adj2" fmla="val 122708"/>
            </a:avLst>
          </a:prstGeom>
          <a:solidFill>
            <a:schemeClr val="bg1"/>
          </a:solidFill>
          <a:ln w="381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ym typeface="Symbol" panose="05050102010706020507" pitchFamily="18" charset="2"/>
              </a:rPr>
              <a:t>致命错误（</a:t>
            </a:r>
            <a:r>
              <a:rPr lang="en-US" altLang="zh-CN" sz="2800">
                <a:sym typeface="Symbol" panose="05050102010706020507" pitchFamily="18" charset="2"/>
              </a:rPr>
              <a:t>error</a:t>
            </a:r>
            <a:r>
              <a:rPr lang="zh-CN" altLang="en-US" sz="2800">
                <a:sym typeface="Symbol" panose="05050102010706020507" pitchFamily="18" charset="2"/>
              </a:rPr>
              <a:t>）：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无法通过编译、生成目标程序、运行</a:t>
            </a:r>
          </a:p>
        </p:txBody>
      </p:sp>
      <p:sp>
        <p:nvSpPr>
          <p:cNvPr id="257030" name="AutoShape 6">
            <a:extLst>
              <a:ext uri="{FF2B5EF4-FFF2-40B4-BE49-F238E27FC236}">
                <a16:creationId xmlns:a16="http://schemas.microsoft.com/office/drawing/2014/main" id="{B8B5F7A3-2EEF-4AC5-9B4A-3C0B802A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4114800" cy="1600200"/>
          </a:xfrm>
          <a:prstGeom prst="wedgeRectCallout">
            <a:avLst>
              <a:gd name="adj1" fmla="val -53935"/>
              <a:gd name="adj2" fmla="val 113194"/>
            </a:avLst>
          </a:prstGeom>
          <a:solidFill>
            <a:schemeClr val="bg1"/>
          </a:solidFill>
          <a:ln w="38100" algn="ctr">
            <a:solidFill>
              <a:srgbClr val="33CC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ym typeface="Symbol" panose="05050102010706020507" pitchFamily="18" charset="2"/>
              </a:rPr>
              <a:t>轻微错误</a:t>
            </a:r>
            <a:r>
              <a:rPr lang="en-US" altLang="zh-CN" sz="2800">
                <a:sym typeface="Symbol" panose="05050102010706020507" pitchFamily="18" charset="2"/>
              </a:rPr>
              <a:t>(warning)</a:t>
            </a:r>
            <a:r>
              <a:rPr lang="zh-CN" altLang="en-US" sz="2800">
                <a:sym typeface="Symbol" panose="05050102010706020507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不影响程序执行，但有可能影响运行的结果。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图片1">
            <a:extLst>
              <a:ext uri="{FF2B5EF4-FFF2-40B4-BE49-F238E27FC236}">
                <a16:creationId xmlns:a16="http://schemas.microsoft.com/office/drawing/2014/main" id="{0F025F3E-522A-47E5-BE8A-04ECB8AE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>
            <a:extLst>
              <a:ext uri="{FF2B5EF4-FFF2-40B4-BE49-F238E27FC236}">
                <a16:creationId xmlns:a16="http://schemas.microsoft.com/office/drawing/2014/main" id="{D4563794-1B51-4918-9B5B-9097B197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-76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5 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程序的调试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5F5F51C9-2E2E-4FDB-8FE9-2C974C3C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58863"/>
            <a:ext cx="701040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>
            <a:extLst>
              <a:ext uri="{FF2B5EF4-FFF2-40B4-BE49-F238E27FC236}">
                <a16:creationId xmlns:a16="http://schemas.microsoft.com/office/drawing/2014/main" id="{125FF871-22BD-4866-B7C1-6702FEF0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17526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双击某行出错信息，程序窗口中会指示对应出错位置，根据信息窗口的提示分别予以纠正。</a:t>
            </a:r>
          </a:p>
        </p:txBody>
      </p:sp>
      <p:sp>
        <p:nvSpPr>
          <p:cNvPr id="258054" name="Oval 6">
            <a:extLst>
              <a:ext uri="{FF2B5EF4-FFF2-40B4-BE49-F238E27FC236}">
                <a16:creationId xmlns:a16="http://schemas.microsoft.com/office/drawing/2014/main" id="{386C1C19-2F8D-4C96-B899-36B4027B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1524000" cy="609600"/>
          </a:xfrm>
          <a:prstGeom prst="ellips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图片1">
            <a:extLst>
              <a:ext uri="{FF2B5EF4-FFF2-40B4-BE49-F238E27FC236}">
                <a16:creationId xmlns:a16="http://schemas.microsoft.com/office/drawing/2014/main" id="{BA040D9A-017F-4EA0-9085-C3480014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>
            <a:extLst>
              <a:ext uri="{FF2B5EF4-FFF2-40B4-BE49-F238E27FC236}">
                <a16:creationId xmlns:a16="http://schemas.microsoft.com/office/drawing/2014/main" id="{6F81CB7B-29B0-4B50-8EE7-80210E9F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6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程序的连接：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编译和连接可以一次完成</a:t>
            </a:r>
          </a:p>
        </p:txBody>
      </p:sp>
      <p:pic>
        <p:nvPicPr>
          <p:cNvPr id="259076" name="Picture 4">
            <a:extLst>
              <a:ext uri="{FF2B5EF4-FFF2-40B4-BE49-F238E27FC236}">
                <a16:creationId xmlns:a16="http://schemas.microsoft.com/office/drawing/2014/main" id="{B7EF9767-64B1-4391-A5CC-7582AE90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58000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077" name="Picture 5">
            <a:extLst>
              <a:ext uri="{FF2B5EF4-FFF2-40B4-BE49-F238E27FC236}">
                <a16:creationId xmlns:a16="http://schemas.microsoft.com/office/drawing/2014/main" id="{BF8925A3-987A-48D1-BAB3-FADFD5FD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6200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图片1">
            <a:extLst>
              <a:ext uri="{FF2B5EF4-FFF2-40B4-BE49-F238E27FC236}">
                <a16:creationId xmlns:a16="http://schemas.microsoft.com/office/drawing/2014/main" id="{F231A921-A14C-4E1E-ADA5-ABB7E3F5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B5C5E55-81A9-45B3-924F-357C66D2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7 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程序的执行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6C62512D-7493-472D-8742-AA5E4A8E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0763"/>
            <a:ext cx="716280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图片1">
            <a:extLst>
              <a:ext uri="{FF2B5EF4-FFF2-40B4-BE49-F238E27FC236}">
                <a16:creationId xmlns:a16="http://schemas.microsoft.com/office/drawing/2014/main" id="{B31A1514-D9C3-4806-8A4C-26213474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7620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>
            <a:extLst>
              <a:ext uri="{FF2B5EF4-FFF2-40B4-BE49-F238E27FC236}">
                <a16:creationId xmlns:a16="http://schemas.microsoft.com/office/drawing/2014/main" id="{74503E85-DBA4-4D51-A0D0-6BFD548C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"/>
            <a:ext cx="441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CC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第一章  练习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F501476E-36D1-40C6-888D-53AA28F8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336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1.6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编写一个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程序，输入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三个值，输出其中最大者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3F4B90C-16EB-4B33-9484-85E1FADC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rgbClr val="000066"/>
                </a:solidFill>
                <a:sym typeface="Symbol" panose="05050102010706020507" pitchFamily="18" charset="2"/>
              </a:rPr>
              <a:t>1.7  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上机运行课中的三个例题，熟悉所用系统的上级方法与步骤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B6C21CE-CC58-4146-BE92-759FC1F6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0538"/>
            <a:ext cx="5715000" cy="265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#include &lt;stdio.h&gt;</a:t>
            </a:r>
            <a:endParaRPr kumimoji="1" lang="en-US" altLang="zh-CN" sz="28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void </a:t>
            </a: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main</a:t>
            </a: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( </a:t>
            </a: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printf (“This is a C program.\n”)</a:t>
            </a: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63F9521B-0160-458C-A406-CD8A8CC3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762000" cy="438150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0" name="Rectangle 4">
            <a:extLst>
              <a:ext uri="{FF2B5EF4-FFF2-40B4-BE49-F238E27FC236}">
                <a16:creationId xmlns:a16="http://schemas.microsoft.com/office/drawing/2014/main" id="{9871D522-2D69-4E86-A0C6-C85B2215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57200" cy="533400"/>
          </a:xfrm>
          <a:prstGeom prst="rect">
            <a:avLst/>
          </a:prstGeom>
          <a:noFill/>
          <a:ln w="635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1" name="Rectangle 5">
            <a:extLst>
              <a:ext uri="{FF2B5EF4-FFF2-40B4-BE49-F238E27FC236}">
                <a16:creationId xmlns:a16="http://schemas.microsoft.com/office/drawing/2014/main" id="{4FD6487C-A69F-47FD-BC82-0B433223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609600" cy="457200"/>
          </a:xfrm>
          <a:prstGeom prst="rect">
            <a:avLst/>
          </a:prstGeom>
          <a:noFill/>
          <a:ln w="635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2" name="Rectangle 6">
            <a:extLst>
              <a:ext uri="{FF2B5EF4-FFF2-40B4-BE49-F238E27FC236}">
                <a16:creationId xmlns:a16="http://schemas.microsoft.com/office/drawing/2014/main" id="{CB540E01-6943-4955-B820-0D3629D2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43000"/>
            <a:ext cx="914400" cy="533400"/>
          </a:xfrm>
          <a:prstGeom prst="rect">
            <a:avLst/>
          </a:prstGeom>
          <a:noFill/>
          <a:ln w="635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3" name="Rectangle 7">
            <a:extLst>
              <a:ext uri="{FF2B5EF4-FFF2-40B4-BE49-F238E27FC236}">
                <a16:creationId xmlns:a16="http://schemas.microsoft.com/office/drawing/2014/main" id="{B8028DB9-83CA-4CEC-BFCA-3E44CF77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0866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说明： </a:t>
            </a: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main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-</a:t>
            </a: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主函数名， void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-</a:t>
            </a: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函数类型</a:t>
            </a:r>
            <a:endParaRPr lang="zh-CN" altLang="en-US" sz="2800">
              <a:solidFill>
                <a:schemeClr val="tx1"/>
              </a:solidFill>
              <a:ea typeface="黑体" pitchFamily="2" charset="-122"/>
              <a:sym typeface="Symbol" pitchFamily="18" charset="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每个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程序必须有一个</a:t>
            </a: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主函数</a:t>
            </a:r>
            <a:r>
              <a:rPr lang="en-US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main</a:t>
            </a:r>
            <a:endParaRPr lang="zh-CN" altLang="zh-CN" sz="2800">
              <a:solidFill>
                <a:schemeClr val="tx1"/>
              </a:solidFill>
              <a:ea typeface="黑体" pitchFamily="2" charset="-122"/>
              <a:sym typeface="Symbol" pitchFamily="18" charset="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{ }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是函数开始和结束的标志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不可省略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每个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语句以分号结束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使用标准库</a:t>
            </a:r>
            <a:r>
              <a:rPr lang="zh-CN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函数时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应在程序开头一行写：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#include &lt;stdio.h&gt;</a:t>
            </a:r>
          </a:p>
        </p:txBody>
      </p:sp>
      <p:sp>
        <p:nvSpPr>
          <p:cNvPr id="454664" name="Rectangle 8">
            <a:extLst>
              <a:ext uri="{FF2B5EF4-FFF2-40B4-BE49-F238E27FC236}">
                <a16:creationId xmlns:a16="http://schemas.microsoft.com/office/drawing/2014/main" id="{E4C14E6C-27EE-48CA-8AD2-0B62019F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457200" cy="609600"/>
          </a:xfrm>
          <a:prstGeom prst="rect">
            <a:avLst/>
          </a:prstGeom>
          <a:noFill/>
          <a:ln w="635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5" name="Rectangle 9">
            <a:extLst>
              <a:ext uri="{FF2B5EF4-FFF2-40B4-BE49-F238E27FC236}">
                <a16:creationId xmlns:a16="http://schemas.microsoft.com/office/drawing/2014/main" id="{A7496138-2796-4A16-9F17-81B98195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"/>
            <a:ext cx="3200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/*文件包含*/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/*主函数 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/*函数体开始*/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/*输出语句*/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zh-CN" sz="280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/*函数体结束*/ </a:t>
            </a:r>
          </a:p>
        </p:txBody>
      </p:sp>
      <p:sp>
        <p:nvSpPr>
          <p:cNvPr id="454666" name="Rectangle 10">
            <a:extLst>
              <a:ext uri="{FF2B5EF4-FFF2-40B4-BE49-F238E27FC236}">
                <a16:creationId xmlns:a16="http://schemas.microsoft.com/office/drawing/2014/main" id="{2E0E327A-BCCB-4E34-ACFA-8B5D5D1B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304800" cy="533400"/>
          </a:xfrm>
          <a:prstGeom prst="rect">
            <a:avLst/>
          </a:prstGeom>
          <a:noFill/>
          <a:ln w="635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4667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6F2DB0E0-F538-42BF-82E7-DD52D9DB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"/>
            <a:ext cx="4648200" cy="6477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输出： </a:t>
            </a:r>
            <a:r>
              <a:rPr kumimoji="1" lang="zh-CN" altLang="zh-CN" sz="2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This is a C program.</a:t>
            </a:r>
            <a:endParaRPr kumimoji="1" lang="en-US" altLang="zh-CN" sz="28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5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54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54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54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nimBg="1"/>
      <p:bldP spid="454659" grpId="1" animBg="1"/>
      <p:bldP spid="454660" grpId="0" animBg="1"/>
      <p:bldP spid="454660" grpId="1" animBg="1"/>
      <p:bldP spid="454661" grpId="0" animBg="1"/>
      <p:bldP spid="454661" grpId="1" animBg="1"/>
      <p:bldP spid="454662" grpId="0" animBg="1"/>
      <p:bldP spid="454662" grpId="1" animBg="1"/>
      <p:bldP spid="454663" grpId="0" animBg="1"/>
      <p:bldP spid="454664" grpId="0" animBg="1"/>
      <p:bldP spid="454664" grpId="1" animBg="1"/>
      <p:bldP spid="454665" grpId="0" build="p" autoUpdateAnimBg="0"/>
      <p:bldP spid="454666" grpId="0" animBg="1"/>
      <p:bldP spid="454666" grpId="1" animBg="1"/>
      <p:bldP spid="4546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F61852B-17CF-4F2E-8EC4-96579D6A5D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449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求两数之和</a:t>
            </a:r>
            <a:b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main( )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int a,b,sum;          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声明，定义变量为整型*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a=123; b=456;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sum=a+b;</a:t>
            </a:r>
            <a:b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printf(″sum is %d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＼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n″,sum);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4D658343-DD03-4601-8FAD-ABB26F9B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8458200" cy="1752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说明：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/*  */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表示注释。注释只是给人看的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对编译和运行不起作用。可以用汉字或英文字符表示，可以出现在一行中的最右侧，也可以单独成为一行。</a:t>
            </a:r>
          </a:p>
        </p:txBody>
      </p:sp>
      <p:sp>
        <p:nvSpPr>
          <p:cNvPr id="455684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1B292285-8BB6-4540-90FC-90F02292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1000"/>
            <a:ext cx="3505200" cy="6477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输出：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sum is 579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animBg="1"/>
      <p:bldP spid="4556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3A54D3F-CA97-4D75-8586-7A50DCBDB2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04800"/>
            <a:ext cx="8591550" cy="4419600"/>
          </a:xfrm>
          <a:solidFill>
            <a:srgbClr val="FFFFFF"/>
          </a:solidFill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个数中较大者。</a:t>
            </a:r>
            <a:b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main( )              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主函数*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max(int x,int y);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对被调用函数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的声明 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int a, b, c;               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定义变量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*/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scanf(″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d″,&amp;a,&amp;b);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输入变量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c=max(a,b);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将得到的值赋给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*/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printf(″max=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d\\n″,c);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的值*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b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36227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8BA2E1B7-0623-4B35-8C32-E37A875C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04800"/>
            <a:ext cx="4419600" cy="13684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zh-CN" altLang="zh-CN" sz="2800" u="sng">
                <a:solidFill>
                  <a:srgbClr val="0000CC"/>
                </a:solidFill>
                <a:sym typeface="Symbol" panose="05050102010706020507" pitchFamily="18" charset="2"/>
              </a:rPr>
              <a:t>运行情况</a:t>
            </a:r>
            <a:r>
              <a:rPr lang="zh-CN" altLang="en-US" sz="2800" u="sng">
                <a:solidFill>
                  <a:srgbClr val="0000CC"/>
                </a:solidFill>
                <a:sym typeface="Symbol" panose="05050102010706020507" pitchFamily="18" charset="2"/>
              </a:rPr>
              <a:t> ：</a:t>
            </a:r>
          </a:p>
          <a:p>
            <a:pPr algn="l" eaLnBrk="1" hangingPunct="1">
              <a:lnSpc>
                <a:spcPct val="95000"/>
              </a:lnSpc>
            </a:pPr>
            <a:r>
              <a:rPr lang="en-US" altLang="zh-CN" sz="2800" u="sng">
                <a:solidFill>
                  <a:schemeClr val="tx1"/>
                </a:solidFill>
                <a:sym typeface="Symbol" panose="05050102010706020507" pitchFamily="18" charset="2"/>
              </a:rPr>
              <a:t>8,5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↙(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输入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8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赋给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b)</a:t>
            </a:r>
          </a:p>
          <a:p>
            <a:pPr algn="l" eaLnBrk="1" hangingPunct="1">
              <a:lnSpc>
                <a:spcPct val="95000"/>
              </a:lnSpc>
            </a:pP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max=8  (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输出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的值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DAB52228-2167-4AC0-AE4F-615730A8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30700"/>
            <a:ext cx="3429000" cy="23749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int  max(int x, int y) 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int z;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if  (x&gt;y)  z=x; 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else z=y;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return (z);</a:t>
            </a:r>
          </a:p>
          <a:p>
            <a:pPr algn="l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3C0BE32F-F482-4671-AC90-F9A7E4A9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87850"/>
            <a:ext cx="2736850" cy="41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max(int</a:t>
            </a:r>
            <a:r>
              <a:rPr kumimoji="1" lang="en-US" altLang="zh-CN" sz="280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x,int</a:t>
            </a:r>
            <a:r>
              <a:rPr kumimoji="1" lang="en-US" altLang="zh-CN" sz="280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y);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6230" name="Rectangle 6">
            <a:extLst>
              <a:ext uri="{FF2B5EF4-FFF2-40B4-BE49-F238E27FC236}">
                <a16:creationId xmlns:a16="http://schemas.microsoft.com/office/drawing/2014/main" id="{544E214E-7C81-4C26-BD02-1651EFD5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97250"/>
            <a:ext cx="1747838" cy="41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75000"/>
              </a:lnSpc>
            </a:pP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max(</a:t>
            </a:r>
            <a:r>
              <a:rPr kumimoji="1" lang="en-US" altLang="zh-CN" sz="280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solidFill>
                  <a:srgbClr val="CC0000"/>
                </a:solidFill>
                <a:sym typeface="Symbol" panose="05050102010706020507" pitchFamily="18" charset="2"/>
              </a:rPr>
              <a:t>b</a:t>
            </a:r>
            <a:r>
              <a:rPr kumimoji="1" lang="zh-CN" altLang="zh-CN" sz="2800">
                <a:solidFill>
                  <a:srgbClr val="CC0000"/>
                </a:solidFill>
                <a:sym typeface="Symbol" panose="05050102010706020507" pitchFamily="18" charset="2"/>
              </a:rPr>
              <a:t>);</a:t>
            </a:r>
            <a:r>
              <a:rPr kumimoji="1" lang="zh-CN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6231" name="Rectangle 7">
            <a:extLst>
              <a:ext uri="{FF2B5EF4-FFF2-40B4-BE49-F238E27FC236}">
                <a16:creationId xmlns:a16="http://schemas.microsoft.com/office/drawing/2014/main" id="{2D161046-0C96-4D18-92ED-480B3E4A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38600"/>
            <a:ext cx="5181600" cy="2667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说明：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本程序包括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main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和被调用函数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max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两个函数。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max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函数的作用是将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和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中较大者的值赋给变量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z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。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return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语句将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z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的值返回给主调函数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main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nimBg="1"/>
      <p:bldP spid="436228" grpId="0" animBg="1"/>
      <p:bldP spid="436229" grpId="0" animBg="1" autoUpdateAnimBg="0"/>
      <p:bldP spid="436230" grpId="0" animBg="1" autoUpdateAnimBg="0"/>
      <p:bldP spid="4362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图片1">
            <a:extLst>
              <a:ext uri="{FF2B5EF4-FFF2-40B4-BE49-F238E27FC236}">
                <a16:creationId xmlns:a16="http://schemas.microsoft.com/office/drawing/2014/main" id="{3F33B939-8ED4-4E66-8584-67FF5E09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05B27B4A-098F-4D7D-8F7A-56618E17A6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457200"/>
            <a:ext cx="33528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990000"/>
                </a:solidFill>
                <a:ea typeface="黑体" panose="02010609060101010101" pitchFamily="49" charset="-122"/>
              </a:rPr>
              <a:t>二、课程简介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522E0CD-C406-45C6-B133-D6F1247C05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77200" cy="4800600"/>
          </a:xfrm>
        </p:spPr>
        <p:txBody>
          <a:bodyPr/>
          <a:lstStyle/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最简单的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顺序程序设计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4.1 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语句概述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赋值语句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数据输入输出的概念及在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语言中的实现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4.4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字符数据的输入输出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格式输入与输出</a:t>
            </a:r>
          </a:p>
          <a:p>
            <a:pPr marL="1878013" lvl="3" indent="-1243013" defTabSz="639763" eaLnBrk="1" hangingPunct="1">
              <a:lnSpc>
                <a:spcPct val="9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4.6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顺序结构程序设计举例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35EB466-8BA1-4BD8-B987-1BC5E5E8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（语句）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4FABA0FD-F3AF-4579-BD43-5D9E7A05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  <p:sp>
        <p:nvSpPr>
          <p:cNvPr id="7175" name="Rectangle 8">
            <a:extLst>
              <a:ext uri="{FF2B5EF4-FFF2-40B4-BE49-F238E27FC236}">
                <a16:creationId xmlns:a16="http://schemas.microsoft.com/office/drawing/2014/main" id="{12341D03-432C-4FDA-993C-57ABB383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688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34FDD694-393B-467B-8D4C-A29EC492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784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图片1">
            <a:extLst>
              <a:ext uri="{FF2B5EF4-FFF2-40B4-BE49-F238E27FC236}">
                <a16:creationId xmlns:a16="http://schemas.microsoft.com/office/drawing/2014/main" id="{A043BAD6-FFBB-471C-BA39-07785E2B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51" name="Rectangle 3">
            <a:extLst>
              <a:ext uri="{FF2B5EF4-FFF2-40B4-BE49-F238E27FC236}">
                <a16:creationId xmlns:a16="http://schemas.microsoft.com/office/drawing/2014/main" id="{F2F6582A-EA23-4EB0-AA2A-BA5D51DE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 u="sng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</a:t>
            </a:r>
            <a:r>
              <a:rPr lang="zh-CN" altLang="en-US" sz="2800" u="sng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程序</a:t>
            </a:r>
            <a:r>
              <a:rPr lang="zh-CN" altLang="en-US" sz="2800" u="sng">
                <a:sym typeface="Symbol" pitchFamily="18" charset="2"/>
              </a:rPr>
              <a:t>小结：</a:t>
            </a:r>
            <a:endParaRPr lang="zh-CN" altLang="en-US" sz="2800" u="sng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marL="609600" indent="-609600" algn="l">
              <a:lnSpc>
                <a:spcPct val="110000"/>
              </a:lnSpc>
              <a:buFontTx/>
              <a:buAutoNum type="arabicParenBoth"/>
              <a:defRPr/>
            </a:pPr>
            <a:r>
              <a:rPr lang="en-US" altLang="zh-CN" sz="28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zh-CN" altLang="en-US" sz="2800">
                <a:solidFill>
                  <a:srgbClr val="000066"/>
                </a:solidFill>
                <a:sym typeface="Symbol" pitchFamily="18" charset="2"/>
              </a:rPr>
              <a:t>程序是由函数构成的。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使程序易实现模块化。</a:t>
            </a:r>
          </a:p>
          <a:p>
            <a:pPr marL="609600" indent="-609600" algn="l">
              <a:lnSpc>
                <a:spcPct val="110000"/>
              </a:lnSpc>
              <a:buFontTx/>
              <a:buAutoNum type="arabicParenBoth"/>
              <a:defRPr/>
            </a:pPr>
            <a:endParaRPr lang="zh-CN" altLang="en-US" sz="100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(2)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一个函数由两部分组成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: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ym typeface="Symbol" pitchFamily="18" charset="2"/>
              </a:rPr>
              <a:t>  </a:t>
            </a:r>
            <a:r>
              <a:rPr lang="zh-CN" altLang="en-US" sz="2800">
                <a:sym typeface="Symbol" pitchFamily="18" charset="2"/>
              </a:rPr>
              <a:t>函数的首部：</a:t>
            </a:r>
            <a:r>
              <a:rPr lang="en-US" altLang="zh-CN" sz="2800">
                <a:sym typeface="Symbol" pitchFamily="18" charset="2"/>
              </a:rPr>
              <a:t>eg. </a:t>
            </a:r>
            <a:r>
              <a:rPr lang="en-US" altLang="zh-CN" sz="2800">
                <a:solidFill>
                  <a:srgbClr val="336600"/>
                </a:solidFill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000099"/>
                </a:solidFill>
                <a:sym typeface="Symbol" pitchFamily="18" charset="2"/>
              </a:rPr>
              <a:t>int max(int x, int y ) 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ym typeface="Symbol" pitchFamily="18" charset="2"/>
              </a:rPr>
              <a:t>  </a:t>
            </a:r>
            <a:r>
              <a:rPr lang="zh-CN" altLang="en-US" sz="2800">
                <a:sym typeface="Symbol" pitchFamily="18" charset="2"/>
              </a:rPr>
              <a:t>函数体：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花括号内的部分。若有多个花括号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 marL="609600" indent="-609600" algn="l">
              <a:lnSpc>
                <a:spcPct val="11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              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最外层的一对花括号为函数体的范围 </a:t>
            </a:r>
          </a:p>
          <a:p>
            <a:pPr marL="609600" indent="-609600" algn="l">
              <a:lnSpc>
                <a:spcPct val="110000"/>
              </a:lnSpc>
              <a:defRPr/>
            </a:pPr>
            <a:endParaRPr lang="zh-CN" altLang="en-US" sz="1000">
              <a:solidFill>
                <a:schemeClr val="tx1"/>
              </a:solidFill>
              <a:sym typeface="Symbol" pitchFamily="18" charset="2"/>
            </a:endParaRP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包括两部分 ：</a:t>
            </a: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>
                <a:sym typeface="Symbol" pitchFamily="18" charset="2"/>
              </a:rPr>
              <a:t>声明部分：</a:t>
            </a:r>
            <a:r>
              <a:rPr lang="en-US" altLang="zh-CN" sz="2800">
                <a:solidFill>
                  <a:srgbClr val="000066"/>
                </a:solidFill>
                <a:sym typeface="Symbol" pitchFamily="18" charset="2"/>
              </a:rPr>
              <a:t>int a,b,c;</a:t>
            </a:r>
            <a:r>
              <a:rPr lang="en-US" altLang="zh-CN" sz="2800">
                <a:solidFill>
                  <a:srgbClr val="336600"/>
                </a:solidFill>
                <a:sym typeface="Symbol" pitchFamily="18" charset="2"/>
              </a:rPr>
              <a:t> </a:t>
            </a:r>
            <a:r>
              <a:rPr lang="zh-CN" altLang="en-US" sz="2800" u="sng">
                <a:solidFill>
                  <a:srgbClr val="CC0000"/>
                </a:solidFill>
                <a:sym typeface="Symbol" pitchFamily="18" charset="2"/>
              </a:rPr>
              <a:t>可缺省</a:t>
            </a:r>
          </a:p>
          <a:p>
            <a:pPr marL="1371600" lvl="2" indent="-457200" algn="l">
              <a:lnSpc>
                <a:spcPct val="110000"/>
              </a:lnSpc>
              <a:defRPr/>
            </a:pPr>
            <a:r>
              <a:rPr lang="zh-CN" altLang="en-US" sz="2800">
                <a:sym typeface="Symbol" pitchFamily="18" charset="2"/>
              </a:rPr>
              <a:t>执行部分：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由若干个语句组成。</a:t>
            </a:r>
            <a:r>
              <a:rPr lang="zh-CN" altLang="en-US" sz="2800" u="sng">
                <a:solidFill>
                  <a:srgbClr val="CC0000"/>
                </a:solidFill>
                <a:sym typeface="Symbol" pitchFamily="18" charset="2"/>
              </a:rPr>
              <a:t>可缺省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0573C3FA-CA90-4A14-8037-F425E56C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1.3 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简单的</a:t>
            </a: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8A99710D-4062-43F3-A39E-D778016FA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注意：</a:t>
            </a:r>
          </a:p>
          <a:p>
            <a:pPr marL="342900" indent="-342900" algn="l">
              <a:lnSpc>
                <a:spcPct val="100000"/>
              </a:lnSpc>
              <a:spcBef>
                <a:spcPct val="5000"/>
              </a:spcBef>
              <a:defRPr/>
            </a:pPr>
            <a:r>
              <a:rPr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函数的声明部分和执行部分都可缺省，例如：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void dump ( )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{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}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这是一个空函数</a:t>
            </a:r>
            <a:r>
              <a:rPr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什么也不做</a:t>
            </a:r>
            <a:r>
              <a:rPr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,</a:t>
            </a:r>
            <a:r>
              <a:rPr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但是合法的函数 </a:t>
            </a:r>
          </a:p>
        </p:txBody>
      </p:sp>
      <p:pic>
        <p:nvPicPr>
          <p:cNvPr id="63491" name="Picture 3" descr="图片1">
            <a:extLst>
              <a:ext uri="{FF2B5EF4-FFF2-40B4-BE49-F238E27FC236}">
                <a16:creationId xmlns:a16="http://schemas.microsoft.com/office/drawing/2014/main" id="{A854A01F-6348-4C05-83ED-8033ACCE0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4">
            <a:extLst>
              <a:ext uri="{FF2B5EF4-FFF2-40B4-BE49-F238E27FC236}">
                <a16:creationId xmlns:a16="http://schemas.microsoft.com/office/drawing/2014/main" id="{41D46CEF-909C-4B90-B419-4111114A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1.3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60A65A04-F547-4BEB-8206-D230446E3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(3) C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程序总是从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main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函数开始执行的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main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函数的位置无关。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(4) C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程序书写格式自由</a:t>
            </a: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,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一行内可以写几个语句</a:t>
            </a: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一个语句可以分写在多行上，</a:t>
            </a: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程序没有行号。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(5)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每个语句和数据声明的最后必须有一个分号。</a:t>
            </a:r>
          </a:p>
        </p:txBody>
      </p:sp>
      <p:pic>
        <p:nvPicPr>
          <p:cNvPr id="64515" name="Picture 3" descr="图片1">
            <a:extLst>
              <a:ext uri="{FF2B5EF4-FFF2-40B4-BE49-F238E27FC236}">
                <a16:creationId xmlns:a16="http://schemas.microsoft.com/office/drawing/2014/main" id="{70762878-54FB-47B4-A8DC-0944581A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63236BA9-877D-45F6-9081-3F1DB50A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1.3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007502BF-1328-4FF1-9796-8E53AEBF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84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rgbClr val="000066"/>
                </a:solidFill>
                <a:sym typeface="Symbol" panose="05050102010706020507" pitchFamily="18" charset="2"/>
              </a:rPr>
              <a:t>(6) C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语言本身没有输入输出语句。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输入和输出的操作是由库函数</a:t>
            </a:r>
            <a:r>
              <a:rPr lang="en-US" altLang="zh-CN" sz="3200">
                <a:sym typeface="Symbol" panose="05050102010706020507" pitchFamily="18" charset="2"/>
              </a:rPr>
              <a:t>scanf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3200">
                <a:sym typeface="Symbol" panose="05050102010706020507" pitchFamily="18" charset="2"/>
              </a:rPr>
              <a:t>printf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等函数来完成的。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对输入输出实行“函数化”</a:t>
            </a:r>
            <a:r>
              <a:rPr lang="zh-CN" altLang="en-US" sz="3200">
                <a:solidFill>
                  <a:srgbClr val="000066"/>
                </a:solidFill>
                <a:sym typeface="Symbol" panose="05050102010706020507" pitchFamily="18" charset="2"/>
              </a:rPr>
              <a:t>。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(7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）可用</a:t>
            </a:r>
            <a:r>
              <a:rPr lang="en-US" altLang="zh-CN" sz="3200">
                <a:solidFill>
                  <a:srgbClr val="CC0000"/>
                </a:solidFill>
                <a:sym typeface="Symbol" panose="05050102010706020507" pitchFamily="18" charset="2"/>
              </a:rPr>
              <a:t>/*     */(c++</a:t>
            </a:r>
            <a:r>
              <a:rPr lang="zh-CN" altLang="en-US" sz="3200">
                <a:solidFill>
                  <a:srgbClr val="CC0000"/>
                </a:solidFill>
                <a:sym typeface="Symbol" panose="05050102010706020507" pitchFamily="18" charset="2"/>
              </a:rPr>
              <a:t>中可用</a:t>
            </a:r>
            <a:r>
              <a:rPr lang="en-US" altLang="zh-CN" sz="3200">
                <a:solidFill>
                  <a:srgbClr val="CC0000"/>
                </a:solidFill>
                <a:sym typeface="Symbol" panose="05050102010706020507" pitchFamily="18" charset="2"/>
              </a:rPr>
              <a:t>//)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程序中的任何部分作注释。</a:t>
            </a:r>
          </a:p>
        </p:txBody>
      </p:sp>
      <p:pic>
        <p:nvPicPr>
          <p:cNvPr id="65539" name="Picture 3" descr="图片1">
            <a:extLst>
              <a:ext uri="{FF2B5EF4-FFF2-40B4-BE49-F238E27FC236}">
                <a16:creationId xmlns:a16="http://schemas.microsoft.com/office/drawing/2014/main" id="{D622AA53-BFD1-4FB9-BEB4-F23B68C0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>
            <a:extLst>
              <a:ext uri="{FF2B5EF4-FFF2-40B4-BE49-F238E27FC236}">
                <a16:creationId xmlns:a16="http://schemas.microsoft.com/office/drawing/2014/main" id="{AB523332-018B-44CD-9E48-13653FBA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1.3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、简单的</a:t>
            </a:r>
            <a:r>
              <a:rPr lang="en-US" altLang="zh-CN" sz="4000">
                <a:solidFill>
                  <a:srgbClr val="CC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4000">
                <a:solidFill>
                  <a:srgbClr val="CC0000"/>
                </a:solidFill>
                <a:sym typeface="Symbol" panose="05050102010706020507" pitchFamily="18" charset="2"/>
              </a:rPr>
              <a:t>程序介绍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 descr="a1">
            <a:extLst>
              <a:ext uri="{FF2B5EF4-FFF2-40B4-BE49-F238E27FC236}">
                <a16:creationId xmlns:a16="http://schemas.microsoft.com/office/drawing/2014/main" id="{0B6DBD2C-1D3A-4A0E-8547-EB85A92C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3">
            <a:extLst>
              <a:ext uri="{FF2B5EF4-FFF2-40B4-BE49-F238E27FC236}">
                <a16:creationId xmlns:a16="http://schemas.microsoft.com/office/drawing/2014/main" id="{C0BA1C8D-D5CE-4B34-9E07-FAA0497A1E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90500"/>
            <a:ext cx="6934200" cy="6477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1.4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运行Ｃ程序的步骤和方法</a:t>
            </a:r>
            <a:endParaRPr lang="zh-CN" altLang="zh-CN" sz="40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1348" name="Rectangle 4">
            <a:extLst>
              <a:ext uri="{FF2B5EF4-FFF2-40B4-BE49-F238E27FC236}">
                <a16:creationId xmlns:a16="http://schemas.microsoft.com/office/drawing/2014/main" id="{BE7AEA1D-972E-4009-A81C-8DDA742E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4648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000099"/>
                </a:solidFill>
                <a:sym typeface="Symbol" panose="05050102010706020507" pitchFamily="18" charset="2"/>
              </a:rPr>
              <a:t>1.4.1 </a:t>
            </a:r>
            <a:r>
              <a:rPr kumimoji="1" lang="zh-CN" altLang="en-US" sz="3200">
                <a:solidFill>
                  <a:srgbClr val="000099"/>
                </a:solidFill>
                <a:sym typeface="Symbol" panose="05050102010706020507" pitchFamily="18" charset="2"/>
              </a:rPr>
              <a:t>运行Ｃ程序的步骤</a:t>
            </a:r>
            <a:endParaRPr kumimoji="1" lang="zh-CN" altLang="zh-CN" sz="320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上机输入与编辑源程序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对源程序进行编译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与库函数连接</a:t>
            </a:r>
          </a:p>
          <a:p>
            <a:pPr algn="l"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运行目标程序</a:t>
            </a:r>
            <a:endParaRPr kumimoji="1" lang="zh-CN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1349" name="Oval 5">
            <a:extLst>
              <a:ext uri="{FF2B5EF4-FFF2-40B4-BE49-F238E27FC236}">
                <a16:creationId xmlns:a16="http://schemas.microsoft.com/office/drawing/2014/main" id="{5FB809BA-D19A-4869-911E-E44B2DD9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789363"/>
            <a:ext cx="11525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1350" name="Oval 6">
            <a:extLst>
              <a:ext uri="{FF2B5EF4-FFF2-40B4-BE49-F238E27FC236}">
                <a16:creationId xmlns:a16="http://schemas.microsoft.com/office/drawing/2014/main" id="{2D0DB84B-90B1-4D9E-89C4-9965F9708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052513"/>
            <a:ext cx="11525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1351" name="Oval 7">
            <a:extLst>
              <a:ext uri="{FF2B5EF4-FFF2-40B4-BE49-F238E27FC236}">
                <a16:creationId xmlns:a16="http://schemas.microsoft.com/office/drawing/2014/main" id="{D9085BDA-2722-4959-A086-35C456ED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276475"/>
            <a:ext cx="1152525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1352" name="Oval 8">
            <a:extLst>
              <a:ext uri="{FF2B5EF4-FFF2-40B4-BE49-F238E27FC236}">
                <a16:creationId xmlns:a16="http://schemas.microsoft.com/office/drawing/2014/main" id="{51B42571-90B3-4C6E-A583-4449994E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10000"/>
            <a:ext cx="1152525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nimBg="1"/>
      <p:bldP spid="441350" grpId="0" animBg="1"/>
      <p:bldP spid="441351" grpId="0" animBg="1"/>
      <p:bldP spid="4413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图片1">
            <a:extLst>
              <a:ext uri="{FF2B5EF4-FFF2-40B4-BE49-F238E27FC236}">
                <a16:creationId xmlns:a16="http://schemas.microsoft.com/office/drawing/2014/main" id="{380EE666-CDDE-4B16-B6A3-71909D2D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3">
            <a:extLst>
              <a:ext uri="{FF2B5EF4-FFF2-40B4-BE49-F238E27FC236}">
                <a16:creationId xmlns:a16="http://schemas.microsoft.com/office/drawing/2014/main" id="{C33B1329-77E4-4260-9E4B-5A85768AA1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391400" cy="6477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1.4 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运行Ｃ程序的步骤和方法</a:t>
            </a:r>
            <a:endParaRPr lang="zh-CN" altLang="zh-CN" sz="40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2372" name="Rectangle 4">
            <a:extLst>
              <a:ext uri="{FF2B5EF4-FFF2-40B4-BE49-F238E27FC236}">
                <a16:creationId xmlns:a16="http://schemas.microsoft.com/office/drawing/2014/main" id="{FA90654D-F58A-4BF2-B63F-4C7CF7D1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69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defRPr/>
            </a:pPr>
            <a:r>
              <a:rPr kumimoji="1" lang="en-US" altLang="zh-CN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1.4.2</a:t>
            </a:r>
            <a:r>
              <a:rPr kumimoji="1" lang="zh-CN" altLang="zh-CN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上机</a:t>
            </a:r>
            <a:r>
              <a:rPr kumimoji="1"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运行Ｃ程序的方法</a:t>
            </a:r>
            <a:endParaRPr kumimoji="1" lang="zh-CN" altLang="zh-CN" sz="3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目前使用的大多数</a:t>
            </a:r>
            <a:r>
              <a:rPr kumimoji="1"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C</a:t>
            </a:r>
            <a:r>
              <a:rPr kumimoji="1"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编译系统都是集成环境</a:t>
            </a:r>
            <a:r>
              <a:rPr kumimoji="1"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(IDE)</a:t>
            </a:r>
            <a:r>
              <a:rPr kumimoji="1"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的。可以用不同的编译系统对</a:t>
            </a:r>
            <a:r>
              <a:rPr kumimoji="1" lang="en-US" altLang="zh-CN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C</a:t>
            </a:r>
            <a:r>
              <a:rPr kumimoji="1" lang="zh-CN" altLang="en-US" sz="3200">
                <a:solidFill>
                  <a:schemeClr val="tx1"/>
                </a:solidFill>
                <a:ea typeface="黑体" pitchFamily="2" charset="-122"/>
                <a:sym typeface="Symbol" pitchFamily="18" charset="2"/>
              </a:rPr>
              <a:t>程序进行操作。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常用的有</a:t>
            </a:r>
            <a:r>
              <a:rPr kumimoji="1" lang="en-US" altLang="zh-CN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Turbo C 2.0</a:t>
            </a:r>
            <a:r>
              <a:rPr kumimoji="1" lang="zh-CN" altLang="en-US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、</a:t>
            </a:r>
            <a:r>
              <a:rPr kumimoji="1" lang="en-US" altLang="zh-CN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Turbo C++ 3.0</a:t>
            </a:r>
            <a:r>
              <a:rPr kumimoji="1" lang="zh-CN" altLang="en-US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、</a:t>
            </a:r>
            <a:r>
              <a:rPr kumimoji="1" lang="en-US" altLang="zh-CN" sz="3200">
                <a:ea typeface="黑体" pitchFamily="2" charset="-122"/>
                <a:sym typeface="Symbol" pitchFamily="18" charset="2"/>
              </a:rPr>
              <a:t>Visual C++</a:t>
            </a:r>
            <a:r>
              <a:rPr kumimoji="1" lang="zh-CN" altLang="en-US" sz="320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等。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Visual C++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是微软公司开发的，面向</a:t>
            </a:r>
            <a:r>
              <a:rPr lang="en-US" altLang="zh-CN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Windows 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编程的</a:t>
            </a:r>
            <a:r>
              <a:rPr lang="en-US" altLang="zh-CN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C++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语言工具。支持</a:t>
            </a:r>
            <a:r>
              <a:rPr lang="en-US" altLang="zh-CN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C++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语言、并兼容</a:t>
            </a:r>
            <a:r>
              <a:rPr lang="en-US" altLang="zh-CN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C 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语言的编程。</a:t>
            </a:r>
            <a:endParaRPr lang="zh-CN" altLang="zh-CN">
              <a:solidFill>
                <a:schemeClr val="tx2"/>
              </a:solidFill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图片1">
            <a:extLst>
              <a:ext uri="{FF2B5EF4-FFF2-40B4-BE49-F238E27FC236}">
                <a16:creationId xmlns:a16="http://schemas.microsoft.com/office/drawing/2014/main" id="{7BE22354-7855-4852-BF66-B5B4A9EB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>
            <a:extLst>
              <a:ext uri="{FF2B5EF4-FFF2-40B4-BE49-F238E27FC236}">
                <a16:creationId xmlns:a16="http://schemas.microsoft.com/office/drawing/2014/main" id="{039B22D2-6A6A-4E54-92C9-9CD36CC1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96CFC467-FF53-40BC-BC7B-1263463A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038"/>
            <a:ext cx="6018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Visual C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语言集成环境</a:t>
            </a:r>
          </a:p>
        </p:txBody>
      </p:sp>
      <p:sp>
        <p:nvSpPr>
          <p:cNvPr id="443397" name="Rectangle 5">
            <a:extLst>
              <a:ext uri="{FF2B5EF4-FFF2-40B4-BE49-F238E27FC236}">
                <a16:creationId xmlns:a16="http://schemas.microsoft.com/office/drawing/2014/main" id="{64EF428B-60F3-4080-8A05-E25B79AC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76288"/>
            <a:ext cx="266223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200">
                <a:sym typeface="Symbol" panose="05050102010706020507" pitchFamily="18" charset="2"/>
              </a:rPr>
              <a:t>1</a:t>
            </a:r>
            <a:r>
              <a:rPr lang="zh-CN" altLang="en-US" sz="3200">
                <a:sym typeface="Symbol" panose="05050102010706020507" pitchFamily="18" charset="2"/>
              </a:rPr>
              <a:t>、启动</a:t>
            </a:r>
            <a:r>
              <a:rPr lang="en-US" altLang="zh-CN" sz="3200">
                <a:sym typeface="Symbol" panose="05050102010706020507" pitchFamily="18" charset="2"/>
              </a:rPr>
              <a:t>VC++</a:t>
            </a:r>
          </a:p>
        </p:txBody>
      </p:sp>
      <p:sp>
        <p:nvSpPr>
          <p:cNvPr id="443398" name="Rectangle 6">
            <a:extLst>
              <a:ext uri="{FF2B5EF4-FFF2-40B4-BE49-F238E27FC236}">
                <a16:creationId xmlns:a16="http://schemas.microsoft.com/office/drawing/2014/main" id="{6EC19BCD-9F14-474C-8E2A-4C04141E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29718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从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“开始”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—“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程序”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—“</a:t>
            </a:r>
            <a:r>
              <a:rPr lang="en-US" altLang="zh-CN" sz="2800">
                <a:solidFill>
                  <a:srgbClr val="000066"/>
                </a:solidFill>
                <a:sym typeface="Symbol" panose="05050102010706020507" pitchFamily="18" charset="2"/>
              </a:rPr>
              <a:t>Microsoft Visual Studio 6.0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”—“</a:t>
            </a:r>
            <a:r>
              <a:rPr lang="en-US" altLang="zh-CN" sz="2800">
                <a:solidFill>
                  <a:srgbClr val="000066"/>
                </a:solidFill>
                <a:sym typeface="Symbol" panose="05050102010706020507" pitchFamily="18" charset="2"/>
              </a:rPr>
              <a:t>Microsoft Visual C++ 6.0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”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，可启动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VC++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，屏幕上将显示右图所示的窗口。</a:t>
            </a:r>
          </a:p>
        </p:txBody>
      </p:sp>
      <p:pic>
        <p:nvPicPr>
          <p:cNvPr id="443399" name="Picture 7">
            <a:extLst>
              <a:ext uri="{FF2B5EF4-FFF2-40B4-BE49-F238E27FC236}">
                <a16:creationId xmlns:a16="http://schemas.microsoft.com/office/drawing/2014/main" id="{17B20998-D142-45BA-99B5-3EC304E3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16000"/>
            <a:ext cx="57912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  <p:bldP spid="44339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图片1">
            <a:extLst>
              <a:ext uri="{FF2B5EF4-FFF2-40B4-BE49-F238E27FC236}">
                <a16:creationId xmlns:a16="http://schemas.microsoft.com/office/drawing/2014/main" id="{2CBDD125-D7D8-473C-81E3-FD81D43A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>
            <a:extLst>
              <a:ext uri="{FF2B5EF4-FFF2-40B4-BE49-F238E27FC236}">
                <a16:creationId xmlns:a16="http://schemas.microsoft.com/office/drawing/2014/main" id="{DAC1D9B0-7BCC-4104-9792-B069759E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CAB090D-96D2-4D57-BF21-2DB54104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525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 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sp>
        <p:nvSpPr>
          <p:cNvPr id="444421" name="Rectangle 5">
            <a:extLst>
              <a:ext uri="{FF2B5EF4-FFF2-40B4-BE49-F238E27FC236}">
                <a16:creationId xmlns:a16="http://schemas.microsoft.com/office/drawing/2014/main" id="{E57BF9CD-7C1A-4FC8-B1C2-1ADF9A8F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1447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选择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0000CC"/>
                </a:solidFill>
                <a:sym typeface="Symbol" panose="05050102010706020507" pitchFamily="18" charset="2"/>
              </a:rPr>
              <a:t>“文件”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菜单 </a:t>
            </a:r>
            <a:r>
              <a:rPr lang="zh-CN" altLang="en-US" sz="2800">
                <a:solidFill>
                  <a:srgbClr val="0000CC"/>
                </a:solidFill>
                <a:sym typeface="Symbol" panose="05050102010706020507" pitchFamily="18" charset="2"/>
              </a:rPr>
              <a:t>“新建”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选项</a:t>
            </a:r>
          </a:p>
        </p:txBody>
      </p:sp>
      <p:pic>
        <p:nvPicPr>
          <p:cNvPr id="444422" name="Picture 6">
            <a:extLst>
              <a:ext uri="{FF2B5EF4-FFF2-40B4-BE49-F238E27FC236}">
                <a16:creationId xmlns:a16="http://schemas.microsoft.com/office/drawing/2014/main" id="{157948EA-B5EB-4963-8F7D-6E10382D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7620000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423" name="Oval 7">
            <a:extLst>
              <a:ext uri="{FF2B5EF4-FFF2-40B4-BE49-F238E27FC236}">
                <a16:creationId xmlns:a16="http://schemas.microsoft.com/office/drawing/2014/main" id="{B1AEFC33-D1D0-4FC2-B43D-963AAFE4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6858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4424" name="Oval 8">
            <a:extLst>
              <a:ext uri="{FF2B5EF4-FFF2-40B4-BE49-F238E27FC236}">
                <a16:creationId xmlns:a16="http://schemas.microsoft.com/office/drawing/2014/main" id="{07B0B331-0737-4FCE-AC73-40688E3A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11430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44425" name="Oval 9">
            <a:extLst>
              <a:ext uri="{FF2B5EF4-FFF2-40B4-BE49-F238E27FC236}">
                <a16:creationId xmlns:a16="http://schemas.microsoft.com/office/drawing/2014/main" id="{FB446FE6-777A-4A90-9BC8-4C41180B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10668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/>
      <p:bldP spid="444423" grpId="0" animBg="1"/>
      <p:bldP spid="444424" grpId="0" animBg="1"/>
      <p:bldP spid="44442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图片1">
            <a:extLst>
              <a:ext uri="{FF2B5EF4-FFF2-40B4-BE49-F238E27FC236}">
                <a16:creationId xmlns:a16="http://schemas.microsoft.com/office/drawing/2014/main" id="{AC44FF4A-E6EB-48E3-A8BE-C9BC3CC8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3">
            <a:extLst>
              <a:ext uri="{FF2B5EF4-FFF2-40B4-BE49-F238E27FC236}">
                <a16:creationId xmlns:a16="http://schemas.microsoft.com/office/drawing/2014/main" id="{81C9604C-DA24-4A88-B3D4-D4B89E7B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541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9EC06030-399E-4103-AA5C-23720CBE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39813"/>
            <a:ext cx="7772400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5445" name="AutoShape 5">
            <a:extLst>
              <a:ext uri="{FF2B5EF4-FFF2-40B4-BE49-F238E27FC236}">
                <a16:creationId xmlns:a16="http://schemas.microsoft.com/office/drawing/2014/main" id="{58A2119B-47BF-4610-8741-DE4F5E27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3810000" cy="609600"/>
          </a:xfrm>
          <a:prstGeom prst="wedgeRectCallout">
            <a:avLst>
              <a:gd name="adj1" fmla="val -49792"/>
              <a:gd name="adj2" fmla="val -208856"/>
            </a:avLst>
          </a:prstGeom>
          <a:noFill/>
          <a:ln w="38100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在编辑窗口中输入程序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图片1">
            <a:extLst>
              <a:ext uri="{FF2B5EF4-FFF2-40B4-BE49-F238E27FC236}">
                <a16:creationId xmlns:a16="http://schemas.microsoft.com/office/drawing/2014/main" id="{DE97CA82-BC52-4570-B1B6-7BC0230F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28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>
            <a:extLst>
              <a:ext uri="{FF2B5EF4-FFF2-40B4-BE49-F238E27FC236}">
                <a16:creationId xmlns:a16="http://schemas.microsoft.com/office/drawing/2014/main" id="{77693EC0-D7AB-45DF-BC22-2218352D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"/>
            <a:ext cx="525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 新建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/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736BE8D4-02BE-49F4-8786-847CBA26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46466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469" name="Rectangle 5">
            <a:extLst>
              <a:ext uri="{FF2B5EF4-FFF2-40B4-BE49-F238E27FC236}">
                <a16:creationId xmlns:a16="http://schemas.microsoft.com/office/drawing/2014/main" id="{C471EF86-94E9-4F2E-B8C3-B973BD89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16025"/>
            <a:ext cx="3124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ym typeface="Symbol" panose="05050102010706020507" pitchFamily="18" charset="2"/>
              </a:rPr>
              <a:t>打开</a:t>
            </a:r>
            <a:r>
              <a:rPr lang="en-US" altLang="zh-CN" sz="2800">
                <a:sym typeface="Symbol" panose="05050102010706020507" pitchFamily="18" charset="2"/>
              </a:rPr>
              <a:t>C</a:t>
            </a:r>
            <a:r>
              <a:rPr lang="zh-CN" altLang="en-US" sz="2800">
                <a:sym typeface="Symbol" panose="05050102010706020507" pitchFamily="18" charset="2"/>
              </a:rPr>
              <a:t>程序文件：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如果程序已经存在，可选择“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文件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”菜单的“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打开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”菜单项，并在查找范围中找到正确的文件夹，调入指定的程序文件。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802138CF-4559-47EE-B57B-0EE5626B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2819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ym typeface="Symbol" panose="05050102010706020507" pitchFamily="18" charset="2"/>
              </a:rPr>
              <a:t>保存</a:t>
            </a:r>
            <a:r>
              <a:rPr lang="en-US" altLang="zh-CN" sz="2800">
                <a:sym typeface="Symbol" panose="05050102010706020507" pitchFamily="18" charset="2"/>
              </a:rPr>
              <a:t>C</a:t>
            </a:r>
            <a:r>
              <a:rPr lang="zh-CN" altLang="en-US" sz="2800">
                <a:sym typeface="Symbol" panose="05050102010706020507" pitchFamily="18" charset="2"/>
              </a:rPr>
              <a:t>程序文件：</a:t>
            </a:r>
          </a:p>
        </p:txBody>
      </p:sp>
      <p:sp>
        <p:nvSpPr>
          <p:cNvPr id="446471" name="Oval 7">
            <a:extLst>
              <a:ext uri="{FF2B5EF4-FFF2-40B4-BE49-F238E27FC236}">
                <a16:creationId xmlns:a16="http://schemas.microsoft.com/office/drawing/2014/main" id="{071F4092-3319-498D-8173-636F0770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838200" cy="3810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9" grpId="0"/>
      <p:bldP spid="446470" grpId="0"/>
      <p:bldP spid="4464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图片1">
            <a:extLst>
              <a:ext uri="{FF2B5EF4-FFF2-40B4-BE49-F238E27FC236}">
                <a16:creationId xmlns:a16="http://schemas.microsoft.com/office/drawing/2014/main" id="{B6FC375A-DE0D-4A89-A091-AF88C4E3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96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224962F8-764B-4E87-B43C-C642A3F1B5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457200"/>
            <a:ext cx="3352800" cy="792163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990000"/>
                </a:solidFill>
                <a:ea typeface="黑体" panose="02010609060101010101" pitchFamily="49" charset="-122"/>
              </a:rPr>
              <a:t>二、课程简介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A76CECC-B855-49DF-AF0D-25A4761E61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467600" cy="37338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选择结构程序设计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5.1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逻辑运算符和逻辑表达式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5.3 if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5.4 switch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5.5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程序举例</a:t>
            </a:r>
            <a:b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406E6273-3E9B-4E8C-B407-A94BC94F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（结构）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C3471F6-053E-47D5-B2BC-EA706A90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764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图片1">
            <a:extLst>
              <a:ext uri="{FF2B5EF4-FFF2-40B4-BE49-F238E27FC236}">
                <a16:creationId xmlns:a16="http://schemas.microsoft.com/office/drawing/2014/main" id="{C46E45BF-10D3-49F6-961F-F563EEB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3">
            <a:extLst>
              <a:ext uri="{FF2B5EF4-FFF2-40B4-BE49-F238E27FC236}">
                <a16:creationId xmlns:a16="http://schemas.microsoft.com/office/drawing/2014/main" id="{500B2402-8888-49D6-A59C-BDECCF3B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"/>
            <a:ext cx="495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3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、保存</a:t>
            </a:r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程序文件：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E8275FBD-DF1B-4373-BFF2-17BAF682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772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7493" name="AutoShape 5">
            <a:extLst>
              <a:ext uri="{FF2B5EF4-FFF2-40B4-BE49-F238E27FC236}">
                <a16:creationId xmlns:a16="http://schemas.microsoft.com/office/drawing/2014/main" id="{5D24678E-9647-401F-B931-B4067937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648200" cy="1981200"/>
          </a:xfrm>
          <a:prstGeom prst="wedgeRectCallout">
            <a:avLst>
              <a:gd name="adj1" fmla="val -45801"/>
              <a:gd name="adj2" fmla="val 108412"/>
            </a:avLst>
          </a:prstGeom>
          <a:solidFill>
            <a:schemeClr val="bg1"/>
          </a:solidFill>
          <a:ln w="381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ym typeface="Symbol" panose="05050102010706020507" pitchFamily="18" charset="2"/>
              </a:rPr>
              <a:t>注意：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当输入结束后，保存文件时，应指定扩展名“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.C”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，否则系统将按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C++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扩展名“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.CPP”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保存</a:t>
            </a:r>
            <a:endParaRPr lang="zh-CN" altLang="en-US" sz="2800">
              <a:solidFill>
                <a:srgbClr val="FF7C8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E6E17E1D-1F7D-45A3-AC4E-5BD46FE9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7705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 descr="图片1">
            <a:extLst>
              <a:ext uri="{FF2B5EF4-FFF2-40B4-BE49-F238E27FC236}">
                <a16:creationId xmlns:a16="http://schemas.microsoft.com/office/drawing/2014/main" id="{19A9480D-52A1-4E40-8D78-9627219F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4">
            <a:extLst>
              <a:ext uri="{FF2B5EF4-FFF2-40B4-BE49-F238E27FC236}">
                <a16:creationId xmlns:a16="http://schemas.microsoft.com/office/drawing/2014/main" id="{2307557B-95D2-45DE-957C-A54336C4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-1588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0066"/>
                </a:solidFill>
                <a:sym typeface="Symbol" panose="05050102010706020507" pitchFamily="18" charset="2"/>
              </a:rPr>
              <a:t>4 </a:t>
            </a:r>
            <a:r>
              <a:rPr lang="zh-CN" altLang="en-US" sz="3600">
                <a:solidFill>
                  <a:srgbClr val="000066"/>
                </a:solidFill>
                <a:sym typeface="Symbol" panose="05050102010706020507" pitchFamily="18" charset="2"/>
              </a:rPr>
              <a:t>程序的编译</a:t>
            </a:r>
          </a:p>
        </p:txBody>
      </p:sp>
      <p:pic>
        <p:nvPicPr>
          <p:cNvPr id="448517" name="Picture 5">
            <a:extLst>
              <a:ext uri="{FF2B5EF4-FFF2-40B4-BE49-F238E27FC236}">
                <a16:creationId xmlns:a16="http://schemas.microsoft.com/office/drawing/2014/main" id="{3484055B-07CF-4B81-BC5E-C22BA6F7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7630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图片1">
            <a:extLst>
              <a:ext uri="{FF2B5EF4-FFF2-40B4-BE49-F238E27FC236}">
                <a16:creationId xmlns:a16="http://schemas.microsoft.com/office/drawing/2014/main" id="{FBFB9E6A-7039-4169-A43A-874CE4AD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>
            <a:extLst>
              <a:ext uri="{FF2B5EF4-FFF2-40B4-BE49-F238E27FC236}">
                <a16:creationId xmlns:a16="http://schemas.microsoft.com/office/drawing/2014/main" id="{18BB468C-3E7D-4865-AFDF-3226E1E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程序的编译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035DC4F7-AD81-4789-9EC2-912F8296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858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41" name="AutoShape 5">
            <a:extLst>
              <a:ext uri="{FF2B5EF4-FFF2-40B4-BE49-F238E27FC236}">
                <a16:creationId xmlns:a16="http://schemas.microsoft.com/office/drawing/2014/main" id="{93A5D7A6-641E-459C-979A-A267A9BF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3886200" cy="1524000"/>
          </a:xfrm>
          <a:prstGeom prst="wedgeRectCallout">
            <a:avLst>
              <a:gd name="adj1" fmla="val 31861"/>
              <a:gd name="adj2" fmla="val 122708"/>
            </a:avLst>
          </a:prstGeom>
          <a:solidFill>
            <a:schemeClr val="bg1"/>
          </a:solidFill>
          <a:ln w="381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ym typeface="Symbol" panose="05050102010706020507" pitchFamily="18" charset="2"/>
              </a:rPr>
              <a:t>致命错误（</a:t>
            </a:r>
            <a:r>
              <a:rPr lang="en-US" altLang="zh-CN" sz="2800">
                <a:sym typeface="Symbol" panose="05050102010706020507" pitchFamily="18" charset="2"/>
              </a:rPr>
              <a:t>error</a:t>
            </a:r>
            <a:r>
              <a:rPr lang="zh-CN" altLang="en-US" sz="2800">
                <a:sym typeface="Symbol" panose="05050102010706020507" pitchFamily="18" charset="2"/>
              </a:rPr>
              <a:t>）：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无法通过编译、生成目标程序、运行</a:t>
            </a:r>
          </a:p>
        </p:txBody>
      </p:sp>
      <p:sp>
        <p:nvSpPr>
          <p:cNvPr id="449542" name="AutoShape 6">
            <a:extLst>
              <a:ext uri="{FF2B5EF4-FFF2-40B4-BE49-F238E27FC236}">
                <a16:creationId xmlns:a16="http://schemas.microsoft.com/office/drawing/2014/main" id="{AAA91DEB-99FA-422C-B2E4-C30DDC97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4114800" cy="1600200"/>
          </a:xfrm>
          <a:prstGeom prst="wedgeRectCallout">
            <a:avLst>
              <a:gd name="adj1" fmla="val -53935"/>
              <a:gd name="adj2" fmla="val 113194"/>
            </a:avLst>
          </a:prstGeom>
          <a:solidFill>
            <a:schemeClr val="bg1"/>
          </a:solidFill>
          <a:ln w="38100" algn="ctr">
            <a:solidFill>
              <a:srgbClr val="33CC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ym typeface="Symbol" panose="05050102010706020507" pitchFamily="18" charset="2"/>
              </a:rPr>
              <a:t>轻微错误</a:t>
            </a:r>
            <a:r>
              <a:rPr lang="en-US" altLang="zh-CN" sz="2800">
                <a:sym typeface="Symbol" panose="05050102010706020507" pitchFamily="18" charset="2"/>
              </a:rPr>
              <a:t>(warning)</a:t>
            </a:r>
            <a:r>
              <a:rPr lang="zh-CN" altLang="en-US" sz="2800">
                <a:sym typeface="Symbol" panose="05050102010706020507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不影响程序执行，但有可能影响运行的结果。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 animBg="1"/>
      <p:bldP spid="4495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图片1">
            <a:extLst>
              <a:ext uri="{FF2B5EF4-FFF2-40B4-BE49-F238E27FC236}">
                <a16:creationId xmlns:a16="http://schemas.microsoft.com/office/drawing/2014/main" id="{B250530C-08FE-4476-B4E0-BCE51AC6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3">
            <a:extLst>
              <a:ext uri="{FF2B5EF4-FFF2-40B4-BE49-F238E27FC236}">
                <a16:creationId xmlns:a16="http://schemas.microsoft.com/office/drawing/2014/main" id="{42FBB489-9E7B-4F05-9212-54B217BD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-76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5 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程序的调试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5F608766-BC23-4B30-80C1-A6335C79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68580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5">
            <a:extLst>
              <a:ext uri="{FF2B5EF4-FFF2-40B4-BE49-F238E27FC236}">
                <a16:creationId xmlns:a16="http://schemas.microsoft.com/office/drawing/2014/main" id="{FAC6CDE0-F857-482C-9CCF-5E54E163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17526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双击某行出错信息，程序窗口中会指示对应出错位置，根据信息窗口的提示分别予以纠正。</a:t>
            </a: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25C348F0-A1B0-4962-97B6-AD3861F8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1524000" cy="609600"/>
          </a:xfrm>
          <a:prstGeom prst="ellipse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zh-CN" sz="3200" b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图片1">
            <a:extLst>
              <a:ext uri="{FF2B5EF4-FFF2-40B4-BE49-F238E27FC236}">
                <a16:creationId xmlns:a16="http://schemas.microsoft.com/office/drawing/2014/main" id="{8F711BB0-820F-4353-A92D-2C9CE54E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3">
            <a:extLst>
              <a:ext uri="{FF2B5EF4-FFF2-40B4-BE49-F238E27FC236}">
                <a16:creationId xmlns:a16="http://schemas.microsoft.com/office/drawing/2014/main" id="{BFBCE63E-1DAC-46E5-97A4-E4B9C772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6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程序的连接：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编译和连接可以一次完成</a:t>
            </a:r>
          </a:p>
        </p:txBody>
      </p:sp>
      <p:pic>
        <p:nvPicPr>
          <p:cNvPr id="451588" name="Picture 4">
            <a:extLst>
              <a:ext uri="{FF2B5EF4-FFF2-40B4-BE49-F238E27FC236}">
                <a16:creationId xmlns:a16="http://schemas.microsoft.com/office/drawing/2014/main" id="{D2F58C52-CCC6-4493-BCBB-A759D69B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58000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9" name="Picture 5">
            <a:extLst>
              <a:ext uri="{FF2B5EF4-FFF2-40B4-BE49-F238E27FC236}">
                <a16:creationId xmlns:a16="http://schemas.microsoft.com/office/drawing/2014/main" id="{E10E6B16-13AB-4DEA-BFD0-34C010E2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8388"/>
            <a:ext cx="76200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图片1">
            <a:extLst>
              <a:ext uri="{FF2B5EF4-FFF2-40B4-BE49-F238E27FC236}">
                <a16:creationId xmlns:a16="http://schemas.microsoft.com/office/drawing/2014/main" id="{BF7C6B6B-B877-40FD-B7D5-0A45E731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>
            <a:extLst>
              <a:ext uri="{FF2B5EF4-FFF2-40B4-BE49-F238E27FC236}">
                <a16:creationId xmlns:a16="http://schemas.microsoft.com/office/drawing/2014/main" id="{BD10488C-BC3C-4822-A800-CEFD8BBEE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66"/>
                </a:solidFill>
                <a:sym typeface="Symbol" panose="05050102010706020507" pitchFamily="18" charset="2"/>
              </a:rPr>
              <a:t>7 </a:t>
            </a:r>
            <a:r>
              <a:rPr lang="zh-CN" altLang="en-US" sz="4000">
                <a:solidFill>
                  <a:srgbClr val="000066"/>
                </a:solidFill>
                <a:sym typeface="Symbol" panose="05050102010706020507" pitchFamily="18" charset="2"/>
              </a:rPr>
              <a:t>程序的执行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6E332191-CD8E-4FF9-9CF4-C26869B8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0763"/>
            <a:ext cx="716280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图片1">
            <a:extLst>
              <a:ext uri="{FF2B5EF4-FFF2-40B4-BE49-F238E27FC236}">
                <a16:creationId xmlns:a16="http://schemas.microsoft.com/office/drawing/2014/main" id="{D02B9A8C-08A0-4641-8A02-2FF93306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7620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>
            <a:extLst>
              <a:ext uri="{FF2B5EF4-FFF2-40B4-BE49-F238E27FC236}">
                <a16:creationId xmlns:a16="http://schemas.microsoft.com/office/drawing/2014/main" id="{11601783-8329-4963-8ED2-18C10CE2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"/>
            <a:ext cx="441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CC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第一章  练习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A35099E-9A9F-42B8-9CAE-C97257C2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336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1.6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编写一个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程序，输入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三个值，输出其中最大者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BED4B2A7-97E8-425B-AC88-6CBC886F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>
                <a:solidFill>
                  <a:srgbClr val="000066"/>
                </a:solidFill>
                <a:sym typeface="Symbol" panose="05050102010706020507" pitchFamily="18" charset="2"/>
              </a:rPr>
              <a:t>1.7  </a:t>
            </a:r>
            <a:r>
              <a:rPr lang="zh-CN" altLang="en-US" sz="2800">
                <a:solidFill>
                  <a:srgbClr val="000066"/>
                </a:solidFill>
                <a:sym typeface="Symbol" panose="05050102010706020507" pitchFamily="18" charset="2"/>
              </a:rPr>
              <a:t>上机运行课中的三个例题，熟悉所用系统的上级方法与步骤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图片1">
            <a:extLst>
              <a:ext uri="{FF2B5EF4-FFF2-40B4-BE49-F238E27FC236}">
                <a16:creationId xmlns:a16="http://schemas.microsoft.com/office/drawing/2014/main" id="{6F30DC7D-F507-4281-B88D-CCF9AA70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30188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846DE2AB-762B-4414-B85A-D43E53BFCC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038"/>
            <a:ext cx="4800600" cy="1020762"/>
          </a:xfrm>
          <a:noFill/>
        </p:spPr>
        <p:txBody>
          <a:bodyPr/>
          <a:lstStyle/>
          <a:p>
            <a:pPr defTabSz="639763" eaLnBrk="1" hangingPunct="1"/>
            <a:r>
              <a:rPr lang="zh-CN" altLang="en-US" sz="4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循环控制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D886E23-E22F-480C-B90C-2994C0A0AA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229600" cy="5181600"/>
          </a:xfrm>
        </p:spPr>
        <p:txBody>
          <a:bodyPr/>
          <a:lstStyle/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6.2 goto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语句以及用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goto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语句构成循环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6.3 while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6.4 do-while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6.5 for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   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</a:t>
            </a: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6.6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循环的嵌套 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6.7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几种循环的比较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6.8 break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语句和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continue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（掌握） </a:t>
            </a:r>
          </a:p>
          <a:p>
            <a:pPr marL="1878013" lvl="3" indent="-1243013" defTabSz="639763" eaLnBrk="1" hangingPunct="1"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6.9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程序举例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F0DA57B-42AF-4FE3-AF8F-CBFDF09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9E21536-80AF-462C-AFFB-07C652BA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图片1">
            <a:extLst>
              <a:ext uri="{FF2B5EF4-FFF2-40B4-BE49-F238E27FC236}">
                <a16:creationId xmlns:a16="http://schemas.microsoft.com/office/drawing/2014/main" id="{8A99B4EF-72D2-43C5-8B17-34BC30ED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533400"/>
            <a:ext cx="90217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>
            <a:extLst>
              <a:ext uri="{FF2B5EF4-FFF2-40B4-BE49-F238E27FC236}">
                <a16:creationId xmlns:a16="http://schemas.microsoft.com/office/drawing/2014/main" id="{4C3ECD68-E594-4538-BCB3-EB30072E0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6172200" cy="3124200"/>
          </a:xfrm>
        </p:spPr>
        <p:txBody>
          <a:bodyPr/>
          <a:lstStyle/>
          <a:p>
            <a:pPr marL="1878013" lvl="3" indent="-1243013" defTabSz="639763" eaLnBrk="1" hangingPunct="1">
              <a:lnSpc>
                <a:spcPct val="120000"/>
              </a:lnSpc>
              <a:buFontTx/>
              <a:buNone/>
              <a:tabLst>
                <a:tab pos="1158875" algn="l"/>
              </a:tabLst>
            </a:pP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数组</a:t>
            </a:r>
          </a:p>
          <a:p>
            <a:pPr marL="1878013" lvl="3" indent="-1243013" defTabSz="639763" eaLnBrk="1" hangingPunct="1">
              <a:lnSpc>
                <a:spcPct val="120000"/>
              </a:lnSpc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7.1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一维数组的定义和引用</a:t>
            </a:r>
          </a:p>
          <a:p>
            <a:pPr marL="1878013" lvl="3" indent="-1243013" defTabSz="639763" eaLnBrk="1" hangingPunct="1">
              <a:lnSpc>
                <a:spcPct val="120000"/>
              </a:lnSpc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7.2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二维数组的定义和引用</a:t>
            </a:r>
          </a:p>
          <a:p>
            <a:pPr marL="1878013" lvl="3" indent="-1243013" defTabSz="639763" eaLnBrk="1" hangingPunct="1">
              <a:lnSpc>
                <a:spcPct val="120000"/>
              </a:lnSpc>
              <a:buFontTx/>
              <a:buNone/>
              <a:tabLst>
                <a:tab pos="1158875" algn="l"/>
              </a:tabLst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7.3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字符数组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C8E83460-93AF-41F3-8BDF-2510EAFF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7200"/>
            <a:ext cx="3352800" cy="792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639763" eaLnBrk="0" hangingPunct="0"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639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>
                <a:latin typeface="Arial" panose="020B0604020202020204" pitchFamily="34" charset="0"/>
              </a:rPr>
              <a:t>二、课程简介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5B7444D8-8647-4162-A1AE-1E358851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764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（掌握）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82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82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4035</Words>
  <Application>Microsoft Office PowerPoint</Application>
  <PresentationFormat>全屏显示(4:3)</PresentationFormat>
  <Paragraphs>574</Paragraphs>
  <Slides>76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Times New Roman</vt:lpstr>
      <vt:lpstr>黑体</vt:lpstr>
      <vt:lpstr>Arial</vt:lpstr>
      <vt:lpstr>宋体</vt:lpstr>
      <vt:lpstr>隶书</vt:lpstr>
      <vt:lpstr>Wingdings</vt:lpstr>
      <vt:lpstr>Symbol</vt:lpstr>
      <vt:lpstr>Verdana</vt:lpstr>
      <vt:lpstr>华文细黑</vt:lpstr>
      <vt:lpstr>默认设计模板</vt:lpstr>
      <vt:lpstr>PowerPoint 演示文稿</vt:lpstr>
      <vt:lpstr>一、目标</vt:lpstr>
      <vt:lpstr>二、课程简介</vt:lpstr>
      <vt:lpstr>二、课程简介</vt:lpstr>
      <vt:lpstr>PowerPoint 演示文稿</vt:lpstr>
      <vt:lpstr>二、课程简介</vt:lpstr>
      <vt:lpstr>二、课程简介</vt:lpstr>
      <vt:lpstr>第6章 循环控制</vt:lpstr>
      <vt:lpstr>PowerPoint 演示文稿</vt:lpstr>
      <vt:lpstr>第8章 函数</vt:lpstr>
      <vt:lpstr>PowerPoint 演示文稿</vt:lpstr>
      <vt:lpstr>第10章 指针</vt:lpstr>
      <vt:lpstr>第11章 结构体与共用体</vt:lpstr>
      <vt:lpstr>PowerPoint 演示文稿</vt:lpstr>
      <vt:lpstr>第13章 文件</vt:lpstr>
      <vt:lpstr>三、实验</vt:lpstr>
      <vt:lpstr>四、课时安排与教材</vt:lpstr>
      <vt:lpstr>五、考核</vt:lpstr>
      <vt:lpstr>六、作业的要求</vt:lpstr>
      <vt:lpstr>PowerPoint 演示文稿</vt:lpstr>
      <vt:lpstr>PowerPoint 演示文稿</vt:lpstr>
      <vt:lpstr>硬件系统框图</vt:lpstr>
      <vt:lpstr>计算机语言的发展</vt:lpstr>
      <vt:lpstr>PowerPoint 演示文稿</vt:lpstr>
      <vt:lpstr>解释方式和编译方式</vt:lpstr>
      <vt:lpstr>PowerPoint 演示文稿</vt:lpstr>
      <vt:lpstr>PowerPoint 演示文稿</vt:lpstr>
      <vt:lpstr>  1.2 Ｃ语言的特点</vt:lpstr>
      <vt:lpstr>  1.2 Ｃ语言的特点</vt:lpstr>
      <vt:lpstr>PowerPoint 演示文稿</vt:lpstr>
      <vt:lpstr>PowerPoint 演示文稿</vt:lpstr>
      <vt:lpstr>PowerPoint 演示文稿</vt:lpstr>
      <vt:lpstr>1.2 C语言的特点</vt:lpstr>
      <vt:lpstr>1.2、C语言的特点</vt:lpstr>
      <vt:lpstr>1.2 C语言的特点</vt:lpstr>
      <vt:lpstr>1.3、简单的C程序介绍</vt:lpstr>
      <vt:lpstr>PowerPoint 演示文稿</vt:lpstr>
      <vt:lpstr>例1.2  求两数之和 #include &lt;stdio.h&gt; void main( ) {        int a,b,sum;          /*声明，定义变量为整型*/      a=123; b=456;     sum=a+b;     printf(″sum is %d＼n″,sum);  }</vt:lpstr>
      <vt:lpstr>例1.3 求3个数中较大者。 #include &lt;stdio.h&gt; void main( )                       /* 主函数*/ {   int max(int x,int y);        /*对被调用函数max的声明 */   int a, b, c;                        /*定义变量a、b、c */   scanf(″％d,％d″,&amp;a,&amp;b);    /*输入变量a和b的值*/   c=max(a,b);         /*调用max函数,将得到的值赋给c */   printf(″max=％d\\n″,c);      /*输出c的值*/ }</vt:lpstr>
      <vt:lpstr>PowerPoint 演示文稿</vt:lpstr>
      <vt:lpstr>PowerPoint 演示文稿</vt:lpstr>
      <vt:lpstr>PowerPoint 演示文稿</vt:lpstr>
      <vt:lpstr>PowerPoint 演示文稿</vt:lpstr>
      <vt:lpstr>  1.4 运行Ｃ程序的步骤和方法</vt:lpstr>
      <vt:lpstr>  1.4 运行Ｃ程序的步骤和方法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例1.2  求两数之和 #include &lt;stdio.h&gt; void main( ) {        int a,b,sum;          /*声明，定义变量为整型*/      a=123; b=456;     sum=a+b;     printf(″sum is %d＼n″,sum);  }</vt:lpstr>
      <vt:lpstr>例1.3 求2个数中较大者。 #include &lt;stdio.h&gt; void main( )                       /* 主函数*/ {   int max(int x,int y);        /*对被调用函数max的声明 */   int a, b, c;                        /*定义变量a、b、c */   scanf(″％d,％d″,&amp;a,&amp;b);    /*输入变量a和b的值*/   c=max(a,b);         /*调用max函数,将得到的值赋给c */   printf(″max=％d\\n″,c);      /*输出c的值*/ }</vt:lpstr>
      <vt:lpstr>PowerPoint 演示文稿</vt:lpstr>
      <vt:lpstr>PowerPoint 演示文稿</vt:lpstr>
      <vt:lpstr>PowerPoint 演示文稿</vt:lpstr>
      <vt:lpstr>PowerPoint 演示文稿</vt:lpstr>
      <vt:lpstr>  1.4 运行Ｃ程序的步骤和方法</vt:lpstr>
      <vt:lpstr>  1.4 运行Ｃ程序的步骤和方法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Mr.Hope</dc:creator>
  <cp:lastModifiedBy>张伯望</cp:lastModifiedBy>
  <cp:revision>449</cp:revision>
  <cp:lastPrinted>1601-01-01T00:00:00Z</cp:lastPrinted>
  <dcterms:created xsi:type="dcterms:W3CDTF">1601-01-01T00:00:00Z</dcterms:created>
  <dcterms:modified xsi:type="dcterms:W3CDTF">2017-09-07T08:57:49Z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