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36"/>
  </p:notesMasterIdLst>
  <p:sldIdLst>
    <p:sldId id="582" r:id="rId2"/>
    <p:sldId id="583" r:id="rId3"/>
    <p:sldId id="550" r:id="rId4"/>
    <p:sldId id="551" r:id="rId5"/>
    <p:sldId id="552" r:id="rId6"/>
    <p:sldId id="553" r:id="rId7"/>
    <p:sldId id="554" r:id="rId8"/>
    <p:sldId id="555" r:id="rId9"/>
    <p:sldId id="556" r:id="rId10"/>
    <p:sldId id="557" r:id="rId11"/>
    <p:sldId id="558" r:id="rId12"/>
    <p:sldId id="559" r:id="rId13"/>
    <p:sldId id="560" r:id="rId14"/>
    <p:sldId id="561" r:id="rId15"/>
    <p:sldId id="562" r:id="rId16"/>
    <p:sldId id="563" r:id="rId17"/>
    <p:sldId id="564" r:id="rId18"/>
    <p:sldId id="565" r:id="rId19"/>
    <p:sldId id="566" r:id="rId20"/>
    <p:sldId id="567" r:id="rId21"/>
    <p:sldId id="568" r:id="rId22"/>
    <p:sldId id="569" r:id="rId23"/>
    <p:sldId id="570" r:id="rId24"/>
    <p:sldId id="571" r:id="rId25"/>
    <p:sldId id="572" r:id="rId26"/>
    <p:sldId id="573" r:id="rId27"/>
    <p:sldId id="574" r:id="rId28"/>
    <p:sldId id="575" r:id="rId29"/>
    <p:sldId id="576" r:id="rId30"/>
    <p:sldId id="577" r:id="rId31"/>
    <p:sldId id="578" r:id="rId32"/>
    <p:sldId id="579" r:id="rId33"/>
    <p:sldId id="580" r:id="rId34"/>
    <p:sldId id="581" r:id="rId35"/>
  </p:sldIdLst>
  <p:sldSz cx="9144000" cy="6858000" type="screen4x3"/>
  <p:notesSz cx="6669088" cy="982027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00"/>
    <a:srgbClr val="669900"/>
    <a:srgbClr val="660066"/>
    <a:srgbClr val="9900CC"/>
    <a:srgbClr val="000099"/>
    <a:srgbClr val="003300"/>
    <a:srgbClr val="CC00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2"/>
      </p:cViewPr>
      <p:guideLst>
        <p:guide orient="horz" pos="2160"/>
        <p:guide pos="29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08BDC065-2F31-4EB7-8F2E-496A1A1E1F07}"/>
              </a:ext>
            </a:extLst>
          </p:cNvPr>
          <p:cNvSpPr>
            <a:spLocks noGrp="1" noChangeArrowheads="1" noTextEdit="1"/>
          </p:cNvSpPr>
          <p:nvPr>
            <p:ph type="sldImg" idx="2"/>
          </p:nvPr>
        </p:nvSpPr>
        <p:spPr bwMode="auto">
          <a:xfrm>
            <a:off x="879475" y="736600"/>
            <a:ext cx="4910138" cy="368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5760B24-7DD4-457A-9427-696D6E1EDB34}"/>
              </a:ext>
            </a:extLst>
          </p:cNvPr>
          <p:cNvSpPr>
            <a:spLocks noGrp="1" noChangeArrowheads="1" noTextEdit="1"/>
          </p:cNvSpPr>
          <p:nvPr>
            <p:ph type="body" sz="quarter" idx="3"/>
          </p:nvPr>
        </p:nvSpPr>
        <p:spPr bwMode="auto">
          <a:xfrm>
            <a:off x="889000" y="4664075"/>
            <a:ext cx="4891088" cy="441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15F7708A-D057-4565-AE32-B135CCC52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875" y="349250"/>
            <a:ext cx="2800350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1200">
                <a:latin typeface="Times New Roman" panose="02020603050405020304" pitchFamily="18" charset="0"/>
                <a:ea typeface="宋体" panose="02010600030101010101" pitchFamily="2" charset="-122"/>
              </a:rPr>
              <a:t>清华大学</a:t>
            </a:r>
            <a:r>
              <a:rPr lang="en-US" altLang="zh-CN" sz="1200">
                <a:latin typeface="Times New Roman" panose="02020603050405020304" pitchFamily="18" charset="0"/>
                <a:ea typeface="宋体" panose="02010600030101010101" pitchFamily="2" charset="-122"/>
              </a:rPr>
              <a:t>《</a:t>
            </a:r>
            <a:r>
              <a:rPr lang="zh-CN" altLang="en-US" sz="1200">
                <a:latin typeface="Times New Roman" panose="02020603050405020304" pitchFamily="18" charset="0"/>
                <a:ea typeface="宋体" panose="02010600030101010101" pitchFamily="2" charset="-122"/>
              </a:rPr>
              <a:t>计算机文化基础</a:t>
            </a:r>
            <a:r>
              <a:rPr lang="en-US" altLang="zh-CN" sz="1200">
                <a:latin typeface="Times New Roman" panose="02020603050405020304" pitchFamily="18" charset="0"/>
                <a:ea typeface="宋体" panose="02010600030101010101" pitchFamily="2" charset="-122"/>
              </a:rPr>
              <a:t>》</a:t>
            </a:r>
            <a:r>
              <a:rPr lang="zh-CN" altLang="en-US" sz="1200">
                <a:latin typeface="Times New Roman" panose="02020603050405020304" pitchFamily="18" charset="0"/>
                <a:ea typeface="宋体" panose="02010600030101010101" pitchFamily="2" charset="-122"/>
              </a:rPr>
              <a:t>电子教案</a:t>
            </a:r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2E7E81BB-C6F8-4D01-874E-06BA03EF3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9825" y="349250"/>
            <a:ext cx="2100263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r>
              <a:rPr lang="en-US" altLang="zh-CN" sz="1200">
                <a:latin typeface="Times New Roman" panose="02020603050405020304" pitchFamily="18" charset="0"/>
                <a:ea typeface="宋体" panose="02010600030101010101" pitchFamily="2" charset="-122"/>
              </a:rPr>
              <a:t>2003</a:t>
            </a:r>
            <a:r>
              <a:rPr lang="zh-CN" altLang="en-US" sz="1200">
                <a:latin typeface="Times New Roman" panose="02020603050405020304" pitchFamily="18" charset="0"/>
                <a:ea typeface="宋体" panose="02010600030101010101" pitchFamily="2" charset="-122"/>
              </a:rPr>
              <a:t>年</a:t>
            </a:r>
            <a:r>
              <a:rPr lang="en-US" altLang="zh-CN" sz="12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1200">
                <a:latin typeface="Times New Roman" panose="02020603050405020304" pitchFamily="18" charset="0"/>
                <a:ea typeface="宋体" panose="02010600030101010101" pitchFamily="2" charset="-122"/>
              </a:rPr>
              <a:t>月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BFCA97D6-B82B-40C8-ACA0-F0E83335A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" y="9166225"/>
            <a:ext cx="496570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/>
            <a:fld id="{04F673AE-2590-43DB-A351-F1D6FAF61494}" type="slidenum">
              <a:rPr lang="zh-CN" altLang="en-US" sz="1200">
                <a:latin typeface="Times New Roman" panose="02020603050405020304" pitchFamily="18" charset="0"/>
                <a:ea typeface="宋体" panose="02010600030101010101" pitchFamily="2" charset="-122"/>
              </a:rPr>
              <a:pPr algn="ctr"/>
              <a:t>‹#›</a:t>
            </a:fld>
            <a:r>
              <a:rPr lang="en-US" altLang="zh-CN" sz="12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1200">
                <a:latin typeface="Times New Roman" panose="02020603050405020304" pitchFamily="18" charset="0"/>
                <a:ea typeface="宋体" panose="02010600030101010101" pitchFamily="2" charset="-122"/>
              </a:rPr>
              <a:t>页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AE07EF-477D-4E0D-A5E3-1B4D685DC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9B2AA0-D3FE-4928-AF6B-437AD8DE87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B7100A-BEFD-4880-9853-4C804D857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7D0A28-169A-4639-BE8F-458FCE835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A3C7F3-85BC-4F5D-813E-7D39BBBAE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65F259-84AC-4CFE-9DA4-471E0A47DF4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4008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E4866A-8E98-4F07-9CFB-20EECC92F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5DC702-208B-4668-8501-57244B233C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7B5E22-9727-46C0-968C-914AFC41B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108B9C-FD63-429C-9424-972819679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239DE6-8373-4955-A545-38458CBA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695FC6-327A-4713-8B2C-402BFE31EE4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1713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AF1541-F0C9-47C5-9E90-AA1B2F01B1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60350"/>
            <a:ext cx="2057400" cy="58658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A74F43-9CEA-43F2-B8F2-B2672D94D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19800" cy="586581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02F55E-6858-49DF-9CE6-381495AE7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5C8131-0DF3-4EB6-9A99-C681A4DD0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459662-401C-4EF8-86B5-FA6C4763B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A04A23-DAE4-4E22-9492-D6DA88E2729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6261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96201F-C3AF-4A3F-A69C-3DFFD3E92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8" y="260350"/>
            <a:ext cx="6335712" cy="711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66FF45-4706-4987-ABBC-D2B6CB4900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99C037-1A20-40CB-BF55-BC0E39D60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E90BE1-5B1C-4F1A-9A1F-B485A9C66F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028FBE-E672-4E36-AED3-89F232CF2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EF7E62-4779-4F25-AFAC-FBF26FDBF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46403DB-9B9E-4171-87EC-06862D3D501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698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2A4BB-1A59-4711-9FF6-09C4375B1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9447FE-2E77-4390-B238-CDCBC2F97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366253-9093-46A5-93FA-E0E9BCE88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24901C-BF4A-4355-8D75-269526AC4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7929C8-02E4-4422-BBA7-0AB66CFDE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A8183E-3667-4B2A-A9C5-53802C85C90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5203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F25D0D-64F0-4243-974F-6862C172A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984F99-66D8-4E11-A89F-C142F354B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31C0DC-FEF1-4952-8352-6DC0DC223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201052-1FAB-476F-8569-65EA843A5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7189C1-5D4C-44D5-916D-986780241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E16601-72F9-4271-8691-F2F31414789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3804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201B33-B197-43FD-B255-C8C0AA931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551B3E-84BD-4ECD-90D7-781B71ACD5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A5E217-9B79-423B-ABFA-D8E53C99B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19BE7A-EC48-4376-A7E5-3DB61B79B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C5B11F-147E-4F03-8930-9D3D94723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B5493A-C98A-4940-92CD-DBF130B6B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CA81EE-243E-4146-9672-5EAB676C344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080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9632AE-6EB4-49AF-B432-88BE6EA55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210D0C-C9BF-44F9-8693-61A55F8EE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247D77-9BEB-4699-9B54-C8D560F1C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5468D9-10D6-4CAA-9AB2-0FF761CE15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17A9ABF-58F2-4EAC-BFB0-1C272A4296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85FEB90-2019-4528-9E61-EEEAAE114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805F64D-59BD-49D8-855E-69383ADC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5A64B31-040B-4F7C-8885-329109DB6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D2ECB0-9E83-4631-867D-C178785D4D9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9996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F39F55-5CB4-4139-8548-BD8DEFB56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E3A5276-5C9A-42EF-B109-0ADD55116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203228-0CB0-42C2-8DD0-AB696375B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2F9062-1CE0-4AB4-83A8-1ED64A196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3990AF-5A9D-4DDD-905B-549417D4CFD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513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5E7F61-E9A5-40A6-9BCD-29E796442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893D42-08D7-463D-993F-789DFEB34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812BEF-53D2-4C2F-9CEC-AD9A6751B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BC834B-5C35-42D5-BCEA-1EF85C73ABD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5326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CA5C2-AE50-45A4-B95D-4E2C25BE9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E3DF6C-D27D-4578-A51C-EC6250886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56C418-D2E4-4E38-95A8-CE8CEDFC8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2FD3B2-6C85-4922-BBA2-A9EF9ED8B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76C366-952A-48D8-95A0-53795B51D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1018FD-DE24-4528-B4A4-83FED6B6F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D04C6C-F8DB-4758-B7EE-1ABBAC51E77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3419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9DD55-49D7-4A73-BE32-9FD647FD0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F1FD54-C32E-4C91-8430-1279E3A924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CB367D-C5DE-4953-A91A-A8E88A4C7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BAE0F3-C15A-4A41-9C9E-DA9C29B63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AC12A4-AD61-4A95-A8F8-4F77D5E7F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D8AF63-FA22-4F72-A02B-2B3A126B6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D85A09-B252-44B5-9A25-87F2FEEF9C7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353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图片1">
            <a:extLst>
              <a:ext uri="{FF2B5EF4-FFF2-40B4-BE49-F238E27FC236}">
                <a16:creationId xmlns:a16="http://schemas.microsoft.com/office/drawing/2014/main" id="{2B1A4A89-E3EA-436F-8584-C2F7E3036F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8" y="188913"/>
            <a:ext cx="9021762" cy="106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83AE06BE-9574-4A4A-8067-C1EEB933F6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60350"/>
            <a:ext cx="6335712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3C70071-2A70-4DCF-B97E-8D97BBC132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B6630D4-FF14-4DC4-BF7F-8C9132D0291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549696A-25D8-43A3-8584-B5BF7C29C60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80B1C3B3-2FBC-44FD-8B9A-C70F984329E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ea typeface="+mn-ea"/>
              </a:defRPr>
            </a:lvl1pPr>
          </a:lstStyle>
          <a:p>
            <a:fld id="{66FF84DF-EF94-470C-B259-D1435B509274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28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CDEE90DA-5B9C-4900-B3E3-3FA10075D2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1550" y="333375"/>
            <a:ext cx="6697663" cy="649288"/>
          </a:xfrm>
          <a:ln/>
        </p:spPr>
        <p:txBody>
          <a:bodyPr/>
          <a:lstStyle/>
          <a:p>
            <a:r>
              <a:rPr lang="zh-CN" altLang="en-US" sz="3600">
                <a:solidFill>
                  <a:srgbClr val="8000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3600">
                <a:solidFill>
                  <a:srgbClr val="800000"/>
                </a:solidFill>
                <a:latin typeface="Times New Roman" panose="02020603050405020304" pitchFamily="18" charset="0"/>
              </a:rPr>
              <a:t>5.1 </a:t>
            </a:r>
            <a:r>
              <a:rPr lang="zh-CN" altLang="en-US" sz="3600">
                <a:solidFill>
                  <a:srgbClr val="800000"/>
                </a:solidFill>
                <a:latin typeface="Times New Roman" panose="02020603050405020304" pitchFamily="18" charset="0"/>
              </a:rPr>
              <a:t>关系运算符和关系表达式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AFC6F2CA-EF84-488D-813F-F7422187A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844675"/>
            <a:ext cx="7272337" cy="287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AutoNum type="arabicPeriod"/>
            </a:pPr>
            <a:r>
              <a:rPr lang="en-US" altLang="zh-CN" sz="2800" b="1">
                <a:ea typeface="黑体" panose="02010609060101010101" pitchFamily="49" charset="-122"/>
              </a:rPr>
              <a:t>&lt;         (</a:t>
            </a:r>
            <a:r>
              <a:rPr lang="zh-CN" altLang="en-US" sz="2800" b="1">
                <a:ea typeface="黑体" panose="02010609060101010101" pitchFamily="49" charset="-122"/>
              </a:rPr>
              <a:t>小于</a:t>
            </a:r>
            <a:r>
              <a:rPr lang="en-US" altLang="zh-CN" sz="2800" b="1">
                <a:ea typeface="黑体" panose="02010609060101010101" pitchFamily="49" charset="-122"/>
              </a:rPr>
              <a:t>)</a:t>
            </a:r>
          </a:p>
          <a:p>
            <a:pPr>
              <a:buFontTx/>
              <a:buAutoNum type="arabicPeriod"/>
            </a:pPr>
            <a:r>
              <a:rPr lang="en-US" altLang="zh-CN" sz="2800" b="1">
                <a:ea typeface="黑体" panose="02010609060101010101" pitchFamily="49" charset="-122"/>
              </a:rPr>
              <a:t>&lt;=        (</a:t>
            </a:r>
            <a:r>
              <a:rPr lang="zh-CN" altLang="en-US" sz="2800" b="1">
                <a:ea typeface="黑体" panose="02010609060101010101" pitchFamily="49" charset="-122"/>
              </a:rPr>
              <a:t>小于或等于</a:t>
            </a:r>
            <a:r>
              <a:rPr lang="en-US" altLang="zh-CN" sz="2800" b="1">
                <a:ea typeface="黑体" panose="02010609060101010101" pitchFamily="49" charset="-122"/>
              </a:rPr>
              <a:t>)</a:t>
            </a:r>
          </a:p>
          <a:p>
            <a:pPr>
              <a:buFontTx/>
              <a:buAutoNum type="arabicPeriod"/>
            </a:pPr>
            <a:r>
              <a:rPr lang="en-US" altLang="zh-CN" sz="2800" b="1">
                <a:ea typeface="黑体" panose="02010609060101010101" pitchFamily="49" charset="-122"/>
              </a:rPr>
              <a:t>&gt;         (</a:t>
            </a:r>
            <a:r>
              <a:rPr lang="zh-CN" altLang="en-US" sz="2800" b="1">
                <a:ea typeface="黑体" panose="02010609060101010101" pitchFamily="49" charset="-122"/>
              </a:rPr>
              <a:t>大于</a:t>
            </a:r>
            <a:r>
              <a:rPr lang="en-US" altLang="zh-CN" sz="2800" b="1">
                <a:ea typeface="黑体" panose="02010609060101010101" pitchFamily="49" charset="-122"/>
              </a:rPr>
              <a:t>)</a:t>
            </a:r>
          </a:p>
          <a:p>
            <a:pPr>
              <a:buFontTx/>
              <a:buAutoNum type="arabicPeriod"/>
            </a:pPr>
            <a:r>
              <a:rPr lang="en-US" altLang="zh-CN" sz="2800" b="1">
                <a:ea typeface="黑体" panose="02010609060101010101" pitchFamily="49" charset="-122"/>
              </a:rPr>
              <a:t>&gt;=        (</a:t>
            </a:r>
            <a:r>
              <a:rPr lang="zh-CN" altLang="en-US" sz="2800" b="1">
                <a:ea typeface="黑体" panose="02010609060101010101" pitchFamily="49" charset="-122"/>
              </a:rPr>
              <a:t>大于或等于</a:t>
            </a:r>
            <a:r>
              <a:rPr lang="en-US" altLang="zh-CN" sz="2800" b="1">
                <a:ea typeface="黑体" panose="02010609060101010101" pitchFamily="49" charset="-122"/>
              </a:rPr>
              <a:t>)</a:t>
            </a:r>
          </a:p>
          <a:p>
            <a:pPr>
              <a:buFontTx/>
              <a:buAutoNum type="arabicPeriod"/>
            </a:pPr>
            <a:r>
              <a:rPr lang="en-US" altLang="zh-CN" sz="2800" b="1">
                <a:ea typeface="黑体" panose="02010609060101010101" pitchFamily="49" charset="-122"/>
              </a:rPr>
              <a:t>==        (</a:t>
            </a:r>
            <a:r>
              <a:rPr lang="zh-CN" altLang="en-US" sz="2800" b="1">
                <a:ea typeface="黑体" panose="02010609060101010101" pitchFamily="49" charset="-122"/>
              </a:rPr>
              <a:t>等于</a:t>
            </a:r>
            <a:r>
              <a:rPr lang="en-US" altLang="zh-CN" sz="2800" b="1">
                <a:ea typeface="黑体" panose="02010609060101010101" pitchFamily="49" charset="-122"/>
              </a:rPr>
              <a:t>)</a:t>
            </a:r>
          </a:p>
          <a:p>
            <a:pPr>
              <a:buFontTx/>
              <a:buAutoNum type="arabicPeriod"/>
            </a:pPr>
            <a:r>
              <a:rPr lang="en-US" altLang="zh-CN" sz="2800" b="1">
                <a:ea typeface="黑体" panose="02010609060101010101" pitchFamily="49" charset="-122"/>
              </a:rPr>
              <a:t>!=        (</a:t>
            </a:r>
            <a:r>
              <a:rPr lang="zh-CN" altLang="en-US" sz="2800" b="1">
                <a:ea typeface="黑体" panose="02010609060101010101" pitchFamily="49" charset="-122"/>
              </a:rPr>
              <a:t>不等于</a:t>
            </a:r>
            <a:r>
              <a:rPr lang="en-US" altLang="zh-CN" sz="2800" b="1">
                <a:ea typeface="黑体" panose="02010609060101010101" pitchFamily="49" charset="-122"/>
              </a:rPr>
              <a:t>)</a:t>
            </a:r>
            <a:endParaRPr lang="zh-CN" altLang="en-US" sz="2800" b="1">
              <a:ea typeface="黑体" panose="02010609060101010101" pitchFamily="49" charset="-122"/>
            </a:endParaRPr>
          </a:p>
        </p:txBody>
      </p:sp>
      <p:grpSp>
        <p:nvGrpSpPr>
          <p:cNvPr id="36868" name="Group 4">
            <a:extLst>
              <a:ext uri="{FF2B5EF4-FFF2-40B4-BE49-F238E27FC236}">
                <a16:creationId xmlns:a16="http://schemas.microsoft.com/office/drawing/2014/main" id="{C400F328-1CDD-47B8-AA88-479D048347E8}"/>
              </a:ext>
            </a:extLst>
          </p:cNvPr>
          <p:cNvGrpSpPr>
            <a:grpSpLocks/>
          </p:cNvGrpSpPr>
          <p:nvPr/>
        </p:nvGrpSpPr>
        <p:grpSpPr bwMode="auto">
          <a:xfrm>
            <a:off x="4930775" y="2060575"/>
            <a:ext cx="3097213" cy="1511300"/>
            <a:chOff x="2880" y="1389"/>
            <a:chExt cx="1951" cy="952"/>
          </a:xfrm>
        </p:grpSpPr>
        <p:sp>
          <p:nvSpPr>
            <p:cNvPr id="36869" name="AutoShape 5">
              <a:extLst>
                <a:ext uri="{FF2B5EF4-FFF2-40B4-BE49-F238E27FC236}">
                  <a16:creationId xmlns:a16="http://schemas.microsoft.com/office/drawing/2014/main" id="{48231C6C-CD8B-4523-8225-CEE2254C04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0" y="1389"/>
              <a:ext cx="227" cy="952"/>
            </a:xfrm>
            <a:prstGeom prst="rightBrace">
              <a:avLst>
                <a:gd name="adj1" fmla="val 34949"/>
                <a:gd name="adj2" fmla="val 50000"/>
              </a:avLst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0" name="Rectangle 6">
              <a:extLst>
                <a:ext uri="{FF2B5EF4-FFF2-40B4-BE49-F238E27FC236}">
                  <a16:creationId xmlns:a16="http://schemas.microsoft.com/office/drawing/2014/main" id="{CA4EDE2B-3CB4-4FC1-B4F6-B906D3C02F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1616"/>
              <a:ext cx="1679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sz="2400" b="1">
                  <a:solidFill>
                    <a:srgbClr val="0000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优先级相同（高）</a:t>
              </a:r>
            </a:p>
          </p:txBody>
        </p:sp>
      </p:grpSp>
      <p:grpSp>
        <p:nvGrpSpPr>
          <p:cNvPr id="36871" name="Group 7">
            <a:extLst>
              <a:ext uri="{FF2B5EF4-FFF2-40B4-BE49-F238E27FC236}">
                <a16:creationId xmlns:a16="http://schemas.microsoft.com/office/drawing/2014/main" id="{64543964-5CF8-47B9-841F-28BB002383CA}"/>
              </a:ext>
            </a:extLst>
          </p:cNvPr>
          <p:cNvGrpSpPr>
            <a:grpSpLocks/>
          </p:cNvGrpSpPr>
          <p:nvPr/>
        </p:nvGrpSpPr>
        <p:grpSpPr bwMode="auto">
          <a:xfrm>
            <a:off x="4859338" y="3644900"/>
            <a:ext cx="3241675" cy="914400"/>
            <a:chOff x="2426" y="2341"/>
            <a:chExt cx="2042" cy="576"/>
          </a:xfrm>
        </p:grpSpPr>
        <p:sp>
          <p:nvSpPr>
            <p:cNvPr id="36872" name="AutoShape 8">
              <a:extLst>
                <a:ext uri="{FF2B5EF4-FFF2-40B4-BE49-F238E27FC236}">
                  <a16:creationId xmlns:a16="http://schemas.microsoft.com/office/drawing/2014/main" id="{A84A6FE3-C4C8-4E2C-839D-9B802AF24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6" y="2432"/>
              <a:ext cx="272" cy="409"/>
            </a:xfrm>
            <a:prstGeom prst="rightBrace">
              <a:avLst>
                <a:gd name="adj1" fmla="val 12531"/>
                <a:gd name="adj2" fmla="val 50000"/>
              </a:avLst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3" name="Rectangle 9">
              <a:extLst>
                <a:ext uri="{FF2B5EF4-FFF2-40B4-BE49-F238E27FC236}">
                  <a16:creationId xmlns:a16="http://schemas.microsoft.com/office/drawing/2014/main" id="{8F8648A6-2F6A-4368-A17D-C25A99C8B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" y="2341"/>
              <a:ext cx="1679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sz="2400" b="1">
                  <a:solidFill>
                    <a:srgbClr val="0000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优先级相同（低）</a:t>
              </a:r>
            </a:p>
          </p:txBody>
        </p:sp>
      </p:grpSp>
      <p:sp>
        <p:nvSpPr>
          <p:cNvPr id="36874" name="Rectangle 10">
            <a:extLst>
              <a:ext uri="{FF2B5EF4-FFF2-40B4-BE49-F238E27FC236}">
                <a16:creationId xmlns:a16="http://schemas.microsoft.com/office/drawing/2014/main" id="{02BD37CE-C3AF-404D-852A-A906D115E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4581525"/>
            <a:ext cx="6408738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99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25000"/>
              </a:lnSpc>
            </a:pPr>
            <a:r>
              <a:rPr lang="zh-CN" altLang="en-US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说明：</a:t>
            </a:r>
          </a:p>
          <a:p>
            <a:pPr>
              <a:lnSpc>
                <a:spcPct val="125000"/>
              </a:lnSpc>
            </a:pPr>
            <a:r>
              <a:rPr lang="zh-CN" altLang="en-US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关系运算符的优先级</a:t>
            </a:r>
            <a:r>
              <a:rPr lang="zh-CN" altLang="en-US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低于</a:t>
            </a:r>
            <a:r>
              <a:rPr lang="zh-CN" altLang="en-US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算术运算符</a:t>
            </a:r>
          </a:p>
          <a:p>
            <a:pPr>
              <a:lnSpc>
                <a:spcPct val="125000"/>
              </a:lnSpc>
            </a:pPr>
            <a:r>
              <a:rPr lang="zh-CN" altLang="en-US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关系运算符的优先级</a:t>
            </a:r>
            <a:r>
              <a:rPr lang="zh-CN" altLang="en-US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高于</a:t>
            </a:r>
            <a:r>
              <a:rPr lang="zh-CN" altLang="en-US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赋值运算符</a:t>
            </a:r>
          </a:p>
        </p:txBody>
      </p:sp>
      <p:sp>
        <p:nvSpPr>
          <p:cNvPr id="36876" name="Oval 12">
            <a:extLst>
              <a:ext uri="{FF2B5EF4-FFF2-40B4-BE49-F238E27FC236}">
                <a16:creationId xmlns:a16="http://schemas.microsoft.com/office/drawing/2014/main" id="{E57D501F-AF21-41BD-B19E-6E3A86224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2420938"/>
            <a:ext cx="576262" cy="503237"/>
          </a:xfrm>
          <a:prstGeom prst="ellipse">
            <a:avLst/>
          </a:prstGeom>
          <a:noFill/>
          <a:ln w="5715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36877" name="Oval 13">
            <a:extLst>
              <a:ext uri="{FF2B5EF4-FFF2-40B4-BE49-F238E27FC236}">
                <a16:creationId xmlns:a16="http://schemas.microsoft.com/office/drawing/2014/main" id="{12FB6585-BB9F-4A3B-A930-DF00D0C94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3284538"/>
            <a:ext cx="576262" cy="503237"/>
          </a:xfrm>
          <a:prstGeom prst="ellipse">
            <a:avLst/>
          </a:prstGeom>
          <a:noFill/>
          <a:ln w="5715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36878" name="Rectangle 14">
            <a:extLst>
              <a:ext uri="{FF2B5EF4-FFF2-40B4-BE49-F238E27FC236}">
                <a16:creationId xmlns:a16="http://schemas.microsoft.com/office/drawing/2014/main" id="{572EC9D0-2269-42DD-8303-7E54B0EFE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341438"/>
            <a:ext cx="44719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CC0000"/>
                </a:solidFill>
                <a:ea typeface="黑体" panose="02010609060101010101" pitchFamily="49" charset="-122"/>
              </a:rPr>
              <a:t>1.</a:t>
            </a:r>
            <a:r>
              <a:rPr lang="zh-CN" altLang="en-US" sz="2800" b="1">
                <a:solidFill>
                  <a:srgbClr val="CC0000"/>
                </a:solidFill>
                <a:ea typeface="黑体" panose="02010609060101010101" pitchFamily="49" charset="-122"/>
              </a:rPr>
              <a:t>关系运算符及其优先次序</a:t>
            </a:r>
          </a:p>
        </p:txBody>
      </p:sp>
    </p:spTree>
  </p:cSld>
  <p:clrMapOvr>
    <a:masterClrMapping/>
  </p:clrMapOvr>
  <p:transition advClick="0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6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D6BDA10C-AD89-4F58-B4A0-5C003FC418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35150" y="333375"/>
            <a:ext cx="4968875" cy="579438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t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>
                <a:solidFill>
                  <a:srgbClr val="CC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>
                <a:solidFill>
                  <a:srgbClr val="CC0000"/>
                </a:solidFill>
                <a:latin typeface="Times New Roman" panose="02020603050405020304" pitchFamily="18" charset="0"/>
              </a:rPr>
              <a:t>12.1.2 “</a:t>
            </a:r>
            <a:r>
              <a:rPr lang="zh-CN" altLang="en-US" sz="3200">
                <a:solidFill>
                  <a:srgbClr val="CC0000"/>
                </a:solidFill>
                <a:latin typeface="Times New Roman" panose="02020603050405020304" pitchFamily="18" charset="0"/>
              </a:rPr>
              <a:t>按位或”运算符</a:t>
            </a:r>
            <a:r>
              <a:rPr lang="en-US" altLang="zh-CN" sz="3200">
                <a:solidFill>
                  <a:srgbClr val="CC0000"/>
                </a:solidFill>
                <a:latin typeface="Times New Roman" panose="02020603050405020304" pitchFamily="18" charset="0"/>
              </a:rPr>
              <a:t>( | )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A6B9C1E3-C877-4068-879D-5D893C944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268413"/>
            <a:ext cx="7704138" cy="15827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两个相应的二进制位中只要有一个为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，该位的结果值为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</a:p>
          <a:p>
            <a:pPr>
              <a:buFontTx/>
              <a:buNone/>
            </a:pP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即 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0|0=0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0|1=1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1|0=1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1|1=1</a:t>
            </a:r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3DDDC217-D2D5-40D0-849F-504227386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924175"/>
            <a:ext cx="7343775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66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33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例：</a:t>
            </a:r>
            <a:r>
              <a:rPr lang="zh-CN" altLang="en-US" sz="2800" b="1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060|017, 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将八进制数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60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与八进制数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17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进行按位或运算</a:t>
            </a:r>
          </a:p>
        </p:txBody>
      </p:sp>
      <p:grpSp>
        <p:nvGrpSpPr>
          <p:cNvPr id="11269" name="Group 5">
            <a:extLst>
              <a:ext uri="{FF2B5EF4-FFF2-40B4-BE49-F238E27FC236}">
                <a16:creationId xmlns:a16="http://schemas.microsoft.com/office/drawing/2014/main" id="{0E17597B-3E50-46E0-B466-FD04301E4AF5}"/>
              </a:ext>
            </a:extLst>
          </p:cNvPr>
          <p:cNvGrpSpPr>
            <a:grpSpLocks/>
          </p:cNvGrpSpPr>
          <p:nvPr/>
        </p:nvGrpSpPr>
        <p:grpSpPr bwMode="auto">
          <a:xfrm>
            <a:off x="2555875" y="4149725"/>
            <a:ext cx="2160588" cy="1655763"/>
            <a:chOff x="0" y="0"/>
            <a:chExt cx="1951" cy="1043"/>
          </a:xfrm>
        </p:grpSpPr>
        <p:sp>
          <p:nvSpPr>
            <p:cNvPr id="11270" name="Rectangle 6">
              <a:extLst>
                <a:ext uri="{FF2B5EF4-FFF2-40B4-BE49-F238E27FC236}">
                  <a16:creationId xmlns:a16="http://schemas.microsoft.com/office/drawing/2014/main" id="{EE3B3578-B101-4C6A-AF14-D5F58B116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51" cy="1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zh-CN" altLang="en-US" sz="28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  </a:t>
              </a:r>
              <a:r>
                <a:rPr lang="en-US" altLang="zh-CN" sz="28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00110000</a:t>
              </a:r>
            </a:p>
            <a:p>
              <a:pPr>
                <a:buFontTx/>
                <a:buNone/>
              </a:pPr>
              <a:r>
                <a:rPr lang="en-US" altLang="zh-CN" sz="2800" b="1">
                  <a:solidFill>
                    <a:srgbClr val="A5002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| </a:t>
              </a:r>
              <a:r>
                <a:rPr lang="en-US" altLang="zh-CN" sz="2800" b="1">
                  <a:solidFill>
                    <a:srgbClr val="0066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r>
                <a:rPr lang="en-US" altLang="zh-CN" sz="28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00001111</a:t>
              </a:r>
            </a:p>
            <a:p>
              <a:pPr>
                <a:buFontTx/>
                <a:buNone/>
              </a:pPr>
              <a:r>
                <a:rPr lang="en-US" altLang="zh-CN" sz="2800" b="1">
                  <a:solidFill>
                    <a:srgbClr val="0066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  </a:t>
              </a:r>
              <a:r>
                <a:rPr lang="en-US" altLang="zh-CN" sz="2800" b="1">
                  <a:solidFill>
                    <a:srgbClr val="A5002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00111111 </a:t>
              </a:r>
            </a:p>
          </p:txBody>
        </p:sp>
        <p:sp>
          <p:nvSpPr>
            <p:cNvPr id="11271" name="Line 7">
              <a:extLst>
                <a:ext uri="{FF2B5EF4-FFF2-40B4-BE49-F238E27FC236}">
                  <a16:creationId xmlns:a16="http://schemas.microsoft.com/office/drawing/2014/main" id="{94BD9B18-3746-46DF-8ABB-7672CEFF7A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" y="635"/>
              <a:ext cx="1860" cy="0"/>
            </a:xfrm>
            <a:prstGeom prst="line">
              <a:avLst/>
            </a:prstGeom>
            <a:noFill/>
            <a:ln w="28575">
              <a:solidFill>
                <a:srgbClr val="8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advClick="0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4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B70E5613-220D-490F-9893-5AE627768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341438"/>
            <a:ext cx="7704137" cy="1800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>
                <a:solidFill>
                  <a:srgbClr val="CC0000"/>
                </a:solidFill>
                <a:latin typeface="Times New Roman" panose="02020603050405020304" pitchFamily="18" charset="0"/>
              </a:rPr>
              <a:t>应用：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按位或运算常用来对一个数据的某些位定值为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。</a:t>
            </a:r>
            <a:r>
              <a:rPr lang="zh-CN" altLang="en-US">
                <a:solidFill>
                  <a:srgbClr val="000099"/>
                </a:solidFill>
                <a:latin typeface="Times New Roman" panose="02020603050405020304" pitchFamily="18" charset="0"/>
              </a:rPr>
              <a:t>例如：如果想使一个数</a:t>
            </a:r>
            <a:r>
              <a:rPr lang="en-US" altLang="zh-CN">
                <a:solidFill>
                  <a:srgbClr val="000099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>
                <a:solidFill>
                  <a:srgbClr val="000099"/>
                </a:solidFill>
                <a:latin typeface="Times New Roman" panose="02020603050405020304" pitchFamily="18" charset="0"/>
              </a:rPr>
              <a:t>的低</a:t>
            </a:r>
            <a:r>
              <a:rPr lang="en-US" altLang="zh-CN">
                <a:solidFill>
                  <a:srgbClr val="000099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>
                <a:solidFill>
                  <a:srgbClr val="000099"/>
                </a:solidFill>
                <a:latin typeface="Times New Roman" panose="02020603050405020304" pitchFamily="18" charset="0"/>
              </a:rPr>
              <a:t>位改为</a:t>
            </a:r>
            <a:r>
              <a:rPr lang="en-US" altLang="zh-CN">
                <a:solidFill>
                  <a:srgbClr val="000099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>
                <a:solidFill>
                  <a:srgbClr val="000099"/>
                </a:solidFill>
                <a:latin typeface="Times New Roman" panose="02020603050405020304" pitchFamily="18" charset="0"/>
              </a:rPr>
              <a:t>，只需将</a:t>
            </a:r>
            <a:r>
              <a:rPr lang="en-US" altLang="zh-CN">
                <a:solidFill>
                  <a:srgbClr val="000099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>
                <a:solidFill>
                  <a:srgbClr val="000099"/>
                </a:solidFill>
                <a:latin typeface="Times New Roman" panose="02020603050405020304" pitchFamily="18" charset="0"/>
              </a:rPr>
              <a:t>与</a:t>
            </a:r>
            <a:r>
              <a:rPr lang="en-US" altLang="zh-CN">
                <a:solidFill>
                  <a:srgbClr val="000099"/>
                </a:solidFill>
                <a:latin typeface="Times New Roman" panose="02020603050405020304" pitchFamily="18" charset="0"/>
              </a:rPr>
              <a:t>017</a:t>
            </a:r>
            <a:r>
              <a:rPr lang="zh-CN" altLang="en-US">
                <a:solidFill>
                  <a:srgbClr val="000099"/>
                </a:solidFill>
                <a:latin typeface="Times New Roman" panose="02020603050405020304" pitchFamily="18" charset="0"/>
              </a:rPr>
              <a:t>进行按位或运算即可。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D6885C45-0D85-4999-BF4B-3180B202B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3357563"/>
            <a:ext cx="6337300" cy="1150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>
                <a:solidFill>
                  <a:srgbClr val="CC0000"/>
                </a:solidFill>
                <a:latin typeface="Times New Roman" panose="02020603050405020304" pitchFamily="18" charset="0"/>
              </a:rPr>
              <a:t>例：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是一个整数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(16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位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)        </a:t>
            </a:r>
            <a:r>
              <a:rPr lang="en-US" altLang="zh-CN">
                <a:solidFill>
                  <a:srgbClr val="0000CC"/>
                </a:solidFill>
                <a:latin typeface="Times New Roman" panose="02020603050405020304" pitchFamily="18" charset="0"/>
              </a:rPr>
              <a:t>a | 0377</a:t>
            </a:r>
            <a:br>
              <a:rPr lang="en-US" altLang="zh-CN">
                <a:solidFill>
                  <a:srgbClr val="0000CC"/>
                </a:solidFill>
                <a:latin typeface="Times New Roman" panose="02020603050405020304" pitchFamily="18" charset="0"/>
              </a:rPr>
            </a:b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则低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8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位全置为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，高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8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位保留原样</a:t>
            </a:r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176425E9-8358-4ED3-B465-369018F3CD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35150" y="333375"/>
            <a:ext cx="4968875" cy="579438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t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>
                <a:solidFill>
                  <a:srgbClr val="CC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>
                <a:solidFill>
                  <a:srgbClr val="CC0000"/>
                </a:solidFill>
                <a:latin typeface="Times New Roman" panose="02020603050405020304" pitchFamily="18" charset="0"/>
              </a:rPr>
              <a:t>12.1.2 “</a:t>
            </a:r>
            <a:r>
              <a:rPr lang="zh-CN" altLang="en-US" sz="3200">
                <a:solidFill>
                  <a:srgbClr val="CC0000"/>
                </a:solidFill>
                <a:latin typeface="Times New Roman" panose="02020603050405020304" pitchFamily="18" charset="0"/>
              </a:rPr>
              <a:t>按位或”运算符</a:t>
            </a:r>
            <a:r>
              <a:rPr lang="en-US" altLang="zh-CN" sz="3200">
                <a:solidFill>
                  <a:srgbClr val="CC0000"/>
                </a:solidFill>
                <a:latin typeface="Times New Roman" panose="02020603050405020304" pitchFamily="18" charset="0"/>
              </a:rPr>
              <a:t>(1)</a:t>
            </a:r>
          </a:p>
        </p:txBody>
      </p:sp>
    </p:spTree>
  </p:cSld>
  <p:clrMapOvr>
    <a:masterClrMapping/>
  </p:clrMapOvr>
  <p:transition advClick="0">
    <p:strips dir="r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222D4183-AA0C-4D60-BEBC-9AA9BBAD5B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19250" y="333375"/>
            <a:ext cx="4824413" cy="579438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t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>
                <a:solidFill>
                  <a:srgbClr val="CC0000"/>
                </a:solidFill>
                <a:latin typeface="Times New Roman" panose="02020603050405020304" pitchFamily="18" charset="0"/>
              </a:rPr>
              <a:t>12.1.3 “</a:t>
            </a:r>
            <a:r>
              <a:rPr lang="zh-CN" altLang="en-US" sz="3200">
                <a:solidFill>
                  <a:srgbClr val="CC0000"/>
                </a:solidFill>
                <a:latin typeface="Times New Roman" panose="02020603050405020304" pitchFamily="18" charset="0"/>
              </a:rPr>
              <a:t>异或”运算符</a:t>
            </a:r>
            <a:r>
              <a:rPr lang="en-US" altLang="zh-CN" sz="3200">
                <a:solidFill>
                  <a:srgbClr val="CC0000"/>
                </a:solidFill>
                <a:latin typeface="Times New Roman" panose="02020603050405020304" pitchFamily="18" charset="0"/>
              </a:rPr>
              <a:t>(∧)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1B8242E3-0889-4F5A-A3BD-B825A9F23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268413"/>
            <a:ext cx="7632700" cy="13684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异或运算符∧也称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XOR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运算符</a:t>
            </a:r>
          </a:p>
          <a:p>
            <a:pPr>
              <a:buFontTx/>
              <a:buNone/>
            </a:pP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规则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若参加运算的两个二进制位同号则结果为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0(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假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), 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异号则结果为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1(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真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345D804A-DBC8-46E3-A57C-540A8A537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3068638"/>
            <a:ext cx="6337300" cy="57626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即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0∧0=0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0∧1=1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1∧0=1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 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1∧1=0</a:t>
            </a:r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D340FF03-6507-4F1F-8C64-2C027CAD5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5516563"/>
            <a:ext cx="4968875" cy="603250"/>
          </a:xfrm>
          <a:prstGeom prst="rect">
            <a:avLst/>
          </a:prstGeom>
          <a:noFill/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即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071∧052=023 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（八进制数）</a:t>
            </a:r>
          </a:p>
        </p:txBody>
      </p:sp>
      <p:grpSp>
        <p:nvGrpSpPr>
          <p:cNvPr id="13318" name="Group 6">
            <a:extLst>
              <a:ext uri="{FF2B5EF4-FFF2-40B4-BE49-F238E27FC236}">
                <a16:creationId xmlns:a16="http://schemas.microsoft.com/office/drawing/2014/main" id="{750B4467-676F-4A4B-A17D-77F3D4904C13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3860800"/>
            <a:ext cx="2447925" cy="1655763"/>
            <a:chOff x="0" y="0"/>
            <a:chExt cx="1951" cy="1043"/>
          </a:xfrm>
        </p:grpSpPr>
        <p:sp>
          <p:nvSpPr>
            <p:cNvPr id="13319" name="Rectangle 7">
              <a:extLst>
                <a:ext uri="{FF2B5EF4-FFF2-40B4-BE49-F238E27FC236}">
                  <a16:creationId xmlns:a16="http://schemas.microsoft.com/office/drawing/2014/main" id="{EB84B9C2-3830-4CE7-9657-0E67AFFDC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51" cy="1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zh-CN" altLang="en-US" sz="2800" b="1">
                  <a:solidFill>
                    <a:srgbClr val="CC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     </a:t>
              </a:r>
              <a:r>
                <a:rPr lang="en-US" altLang="zh-CN" sz="28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00111001</a:t>
              </a:r>
            </a:p>
            <a:p>
              <a:pPr>
                <a:buFontTx/>
                <a:buNone/>
              </a:pPr>
              <a:r>
                <a:rPr lang="en-US" altLang="zh-CN" sz="2800" b="1">
                  <a:solidFill>
                    <a:srgbClr val="CC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∧ </a:t>
              </a:r>
              <a:r>
                <a:rPr lang="en-US" altLang="zh-CN" sz="28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00101010</a:t>
              </a:r>
            </a:p>
            <a:p>
              <a:pPr>
                <a:buFontTx/>
                <a:buNone/>
              </a:pPr>
              <a:r>
                <a:rPr lang="en-US" altLang="zh-CN" sz="2800" b="1">
                  <a:solidFill>
                    <a:srgbClr val="CC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     00010011</a:t>
              </a:r>
              <a:r>
                <a:rPr lang="en-US" altLang="zh-CN" sz="2800" b="1">
                  <a:solidFill>
                    <a:srgbClr val="66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</a:p>
          </p:txBody>
        </p:sp>
        <p:sp>
          <p:nvSpPr>
            <p:cNvPr id="13320" name="Line 8">
              <a:extLst>
                <a:ext uri="{FF2B5EF4-FFF2-40B4-BE49-F238E27FC236}">
                  <a16:creationId xmlns:a16="http://schemas.microsoft.com/office/drawing/2014/main" id="{87FD6487-0811-4728-94CE-467BFBC8D3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" y="635"/>
              <a:ext cx="1860" cy="0"/>
            </a:xfrm>
            <a:prstGeom prst="line">
              <a:avLst/>
            </a:prstGeom>
            <a:noFill/>
            <a:ln w="28575">
              <a:solidFill>
                <a:srgbClr val="8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321" name="Rectangle 9">
            <a:extLst>
              <a:ext uri="{FF2B5EF4-FFF2-40B4-BE49-F238E27FC236}">
                <a16:creationId xmlns:a16="http://schemas.microsoft.com/office/drawing/2014/main" id="{D54BC000-3E21-4CBB-91FD-495757DEC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3860800"/>
            <a:ext cx="11096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例：</a:t>
            </a:r>
          </a:p>
        </p:txBody>
      </p:sp>
    </p:spTree>
  </p:cSld>
  <p:clrMapOvr>
    <a:masterClrMapping/>
  </p:clrMapOvr>
  <p:transition advClick="0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1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6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animBg="1" autoUpdateAnimBg="0"/>
      <p:bldP spid="13317" grpId="0" animBg="1" autoUpdateAnimBg="0"/>
      <p:bldP spid="13321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">
            <a:extLst>
              <a:ext uri="{FF2B5EF4-FFF2-40B4-BE49-F238E27FC236}">
                <a16:creationId xmlns:a16="http://schemas.microsoft.com/office/drawing/2014/main" id="{F54B34F9-D495-440F-A246-064A5BA0F8B8}"/>
              </a:ext>
            </a:extLst>
          </p:cNvPr>
          <p:cNvSpPr>
            <a:spLocks noChangeArrowheads="1"/>
          </p:cNvSpPr>
          <p:nvPr/>
        </p:nvSpPr>
        <p:spPr bwMode="auto">
          <a:xfrm rot="1944007">
            <a:off x="5867400" y="2924175"/>
            <a:ext cx="936625" cy="360363"/>
          </a:xfrm>
          <a:prstGeom prst="notchedRightArrow">
            <a:avLst>
              <a:gd name="adj1" fmla="val 50000"/>
              <a:gd name="adj2" fmla="val 64978"/>
            </a:avLst>
          </a:prstGeom>
          <a:gradFill rotWithShape="1">
            <a:gsLst>
              <a:gs pos="0">
                <a:srgbClr val="FFFF99"/>
              </a:gs>
              <a:gs pos="100000">
                <a:srgbClr val="FF33CC"/>
              </a:gs>
            </a:gsLst>
            <a:lin ang="0" scaled="1"/>
          </a:gradFill>
          <a:ln w="12700">
            <a:solidFill>
              <a:srgbClr val="FF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34403F28-F18B-4DFB-A32B-491F97D30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270000"/>
            <a:ext cx="36004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(1) 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使特定位翻转</a:t>
            </a:r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FF57B286-C29C-4922-B86D-9EF7F7631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916113"/>
            <a:ext cx="8497888" cy="12969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663300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　设有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01111010, 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想使其低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位翻转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即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变为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0, 0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变为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。可以将它与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00001111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进行∧运算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即：</a:t>
            </a:r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772917E0-AB08-4BF4-8850-D5084A9F1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260350"/>
            <a:ext cx="2952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3200">
                <a:solidFill>
                  <a:srgbClr val="CC0000"/>
                </a:solidFill>
                <a:latin typeface="Times New Roman" panose="02020603050405020304" pitchFamily="18" charset="0"/>
              </a:rPr>
              <a:t>∧运算符应用：</a:t>
            </a:r>
          </a:p>
        </p:txBody>
      </p:sp>
      <p:grpSp>
        <p:nvGrpSpPr>
          <p:cNvPr id="14342" name="Group 6">
            <a:extLst>
              <a:ext uri="{FF2B5EF4-FFF2-40B4-BE49-F238E27FC236}">
                <a16:creationId xmlns:a16="http://schemas.microsoft.com/office/drawing/2014/main" id="{E80FD909-6B03-47CA-AFFE-E9BABFC860AF}"/>
              </a:ext>
            </a:extLst>
          </p:cNvPr>
          <p:cNvGrpSpPr>
            <a:grpSpLocks/>
          </p:cNvGrpSpPr>
          <p:nvPr/>
        </p:nvGrpSpPr>
        <p:grpSpPr bwMode="auto">
          <a:xfrm>
            <a:off x="5364163" y="3644900"/>
            <a:ext cx="2376487" cy="1655763"/>
            <a:chOff x="0" y="0"/>
            <a:chExt cx="1951" cy="1043"/>
          </a:xfrm>
        </p:grpSpPr>
        <p:sp>
          <p:nvSpPr>
            <p:cNvPr id="14343" name="Rectangle 7">
              <a:extLst>
                <a:ext uri="{FF2B5EF4-FFF2-40B4-BE49-F238E27FC236}">
                  <a16:creationId xmlns:a16="http://schemas.microsoft.com/office/drawing/2014/main" id="{AF3FE4DC-2C56-4B43-852C-624E0DFF3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51" cy="1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zh-CN" altLang="en-US" sz="2800" b="1">
                  <a:solidFill>
                    <a:srgbClr val="CC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     </a:t>
              </a:r>
              <a:r>
                <a:rPr lang="en-US" altLang="zh-CN" sz="28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01111010</a:t>
              </a:r>
            </a:p>
            <a:p>
              <a:pPr>
                <a:buFontTx/>
                <a:buNone/>
              </a:pPr>
              <a:r>
                <a:rPr lang="en-US" altLang="zh-CN" sz="2800" b="1">
                  <a:solidFill>
                    <a:srgbClr val="CC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∧ </a:t>
              </a:r>
              <a:r>
                <a:rPr lang="en-US" altLang="zh-CN" sz="2800" b="1">
                  <a:solidFill>
                    <a:srgbClr val="0066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r>
                <a:rPr lang="en-US" altLang="zh-CN" sz="28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00001111</a:t>
              </a:r>
            </a:p>
            <a:p>
              <a:pPr>
                <a:buFontTx/>
                <a:buNone/>
              </a:pPr>
              <a:r>
                <a:rPr lang="en-US" altLang="zh-CN" sz="2800" b="1">
                  <a:solidFill>
                    <a:srgbClr val="0066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     </a:t>
              </a:r>
              <a:r>
                <a:rPr lang="en-US" altLang="zh-CN" sz="2800" b="1">
                  <a:solidFill>
                    <a:srgbClr val="CC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01110101</a:t>
              </a:r>
            </a:p>
          </p:txBody>
        </p:sp>
        <p:sp>
          <p:nvSpPr>
            <p:cNvPr id="14344" name="Line 8">
              <a:extLst>
                <a:ext uri="{FF2B5EF4-FFF2-40B4-BE49-F238E27FC236}">
                  <a16:creationId xmlns:a16="http://schemas.microsoft.com/office/drawing/2014/main" id="{28D1999D-3BA9-4194-8D24-8A1738EABC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" y="635"/>
              <a:ext cx="1860" cy="0"/>
            </a:xfrm>
            <a:prstGeom prst="line">
              <a:avLst/>
            </a:prstGeom>
            <a:noFill/>
            <a:ln w="28575">
              <a:solidFill>
                <a:srgbClr val="8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345" name="Rectangle 9">
            <a:extLst>
              <a:ext uri="{FF2B5EF4-FFF2-40B4-BE49-F238E27FC236}">
                <a16:creationId xmlns:a16="http://schemas.microsoft.com/office/drawing/2014/main" id="{6C0493BE-359A-4176-AE07-074F7114B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213100"/>
            <a:ext cx="4895850" cy="935038"/>
          </a:xfrm>
          <a:prstGeom prst="rect">
            <a:avLst/>
          </a:prstGeom>
          <a:noFill/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3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运算结果的低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位正好是原数低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位的翻转</a:t>
            </a:r>
          </a:p>
        </p:txBody>
      </p:sp>
    </p:spTree>
  </p:cSld>
  <p:clrMapOvr>
    <a:masterClrMapping/>
  </p:clrMapOvr>
  <p:transition advClick="0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1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5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6D0E023A-5F27-4713-AAF8-DE8E8ED7C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3502025"/>
            <a:ext cx="6769100" cy="10795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　因为原数中的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与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进行∧运算得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1, 0∧0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得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0, 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故保留原数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0CE9987D-B42A-42ED-9810-2122A7C29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1485900"/>
            <a:ext cx="34575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66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buFontTx/>
              <a:buNone/>
            </a:pP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例如：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012∧00=012</a:t>
            </a:r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5A022975-EA8D-407F-9F58-9A652FF2F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475" y="333375"/>
            <a:ext cx="4464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(2) </a:t>
            </a:r>
            <a:r>
              <a:rPr lang="zh-CN" altLang="en-US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与</a:t>
            </a:r>
            <a:r>
              <a:rPr lang="en-US" altLang="zh-CN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zh-CN" altLang="en-US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相∧</a:t>
            </a:r>
            <a:r>
              <a:rPr lang="en-US" altLang="zh-CN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lang="zh-CN" altLang="en-US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保留原值</a:t>
            </a:r>
          </a:p>
        </p:txBody>
      </p:sp>
      <p:grpSp>
        <p:nvGrpSpPr>
          <p:cNvPr id="15365" name="Group 5">
            <a:extLst>
              <a:ext uri="{FF2B5EF4-FFF2-40B4-BE49-F238E27FC236}">
                <a16:creationId xmlns:a16="http://schemas.microsoft.com/office/drawing/2014/main" id="{93AB2C01-10A0-4131-AF6C-FC50EDE00348}"/>
              </a:ext>
            </a:extLst>
          </p:cNvPr>
          <p:cNvGrpSpPr>
            <a:grpSpLocks/>
          </p:cNvGrpSpPr>
          <p:nvPr/>
        </p:nvGrpSpPr>
        <p:grpSpPr bwMode="auto">
          <a:xfrm>
            <a:off x="5292725" y="1630363"/>
            <a:ext cx="2378075" cy="1655762"/>
            <a:chOff x="0" y="0"/>
            <a:chExt cx="1951" cy="1043"/>
          </a:xfrm>
        </p:grpSpPr>
        <p:sp>
          <p:nvSpPr>
            <p:cNvPr id="15366" name="Rectangle 6">
              <a:extLst>
                <a:ext uri="{FF2B5EF4-FFF2-40B4-BE49-F238E27FC236}">
                  <a16:creationId xmlns:a16="http://schemas.microsoft.com/office/drawing/2014/main" id="{011316FE-FD15-47BF-8E98-AA32AAC81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51" cy="1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zh-CN" altLang="en-US" sz="2800" b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     </a:t>
              </a:r>
              <a:r>
                <a:rPr lang="en-US" altLang="zh-CN" sz="2800" b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00001010</a:t>
              </a:r>
            </a:p>
            <a:p>
              <a:pPr>
                <a:buFontTx/>
                <a:buNone/>
              </a:pPr>
              <a:r>
                <a:rPr lang="en-US" altLang="zh-CN" sz="2800" b="1">
                  <a:solidFill>
                    <a:srgbClr val="CC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∧</a:t>
              </a: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r>
                <a:rPr lang="en-US" altLang="zh-CN" sz="2800" b="1">
                  <a:solidFill>
                    <a:srgbClr val="0066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r>
                <a:rPr lang="en-US" altLang="zh-CN" sz="2800" b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00000000</a:t>
              </a:r>
            </a:p>
            <a:p>
              <a:pPr>
                <a:buFontTx/>
                <a:buNone/>
              </a:pPr>
              <a:r>
                <a:rPr lang="en-US" altLang="zh-CN" sz="2800" b="1">
                  <a:solidFill>
                    <a:srgbClr val="CC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     00001010</a:t>
              </a:r>
            </a:p>
          </p:txBody>
        </p:sp>
        <p:sp>
          <p:nvSpPr>
            <p:cNvPr id="15367" name="Line 7">
              <a:extLst>
                <a:ext uri="{FF2B5EF4-FFF2-40B4-BE49-F238E27FC236}">
                  <a16:creationId xmlns:a16="http://schemas.microsoft.com/office/drawing/2014/main" id="{AADC9223-CF03-4A2A-B052-B0927CDC75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" y="635"/>
              <a:ext cx="1860" cy="0"/>
            </a:xfrm>
            <a:prstGeom prst="line">
              <a:avLst/>
            </a:prstGeom>
            <a:noFill/>
            <a:ln w="28575">
              <a:solidFill>
                <a:srgbClr val="8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advClick="0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834B7A7-5DD0-40C4-8421-7F019850D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875" y="333375"/>
            <a:ext cx="607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(3) </a:t>
            </a:r>
            <a:r>
              <a:rPr lang="zh-CN" altLang="en-US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交换两个值</a:t>
            </a:r>
            <a:r>
              <a:rPr lang="en-US" altLang="zh-CN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lang="zh-CN" altLang="en-US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不用临时变量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CF170636-E604-4F76-A44D-1FD3CE492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123950"/>
            <a:ext cx="7397750" cy="223361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663300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例如：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a=3, b=4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将a和b的值互换，可以用以下赋值语句实现：</a:t>
            </a:r>
          </a:p>
          <a:p>
            <a:pPr lvl="3" algn="just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a=a∧b;</a:t>
            </a:r>
          </a:p>
          <a:p>
            <a:pPr lvl="3" algn="just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b=b∧a;</a:t>
            </a:r>
          </a:p>
          <a:p>
            <a:pPr lvl="3" algn="just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a=a∧b;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0AE53CDE-4156-4157-BCF3-DE75094EB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3284538"/>
            <a:ext cx="6480175" cy="309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33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      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a=011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∧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b=100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</a:p>
          <a:p>
            <a:pPr algn="just"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      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a=111   (a∧b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的结果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 a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已变成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7)</a:t>
            </a:r>
          </a:p>
          <a:p>
            <a:pPr algn="just"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    (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∧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) b=100</a:t>
            </a:r>
            <a:endParaRPr lang="zh-CN" altLang="en-US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      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b=011  (b∧a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的结果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 b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已变成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3)</a:t>
            </a:r>
            <a:endParaRPr lang="zh-CN" altLang="en-US" sz="2800" b="1">
              <a:solidFill>
                <a:srgbClr val="CC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     (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∧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) a=111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</a:p>
          <a:p>
            <a:pPr algn="just"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     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a=111 (a∧b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的结果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 a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已变成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4)</a:t>
            </a:r>
          </a:p>
        </p:txBody>
      </p:sp>
    </p:spTree>
  </p:cSld>
  <p:clrMapOvr>
    <a:masterClrMapping/>
  </p:clrMapOvr>
  <p:transition advClick="0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D5298C23-DB18-44FA-83DE-FC17FAE57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412875"/>
            <a:ext cx="7704138" cy="38163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①执行前两个赋值语句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: 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“a=a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∧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b;”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b=b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∧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a;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 相当于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b=b∧(a∧b)</a:t>
            </a:r>
            <a:endParaRPr lang="zh-CN" altLang="en-US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>
              <a:buFontTx/>
              <a:buNone/>
            </a:pPr>
            <a:endParaRPr lang="zh-CN" altLang="en-US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②</a:t>
            </a:r>
            <a:r>
              <a:rPr lang="zh-CN" altLang="en-US" sz="2800" b="1">
                <a:solidFill>
                  <a:schemeClr val="accent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再执行第三个赋值语句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: 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a=a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∧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</a:p>
          <a:p>
            <a:pPr algn="just"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    由于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的值等于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(a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∧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b), b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的值等于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(b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∧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a∧b), 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因此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相当于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a=a∧b∧b∧a∧b, 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即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的值等于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a∧a∧b∧b∧b,  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等于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endParaRPr lang="zh-CN" altLang="en-US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      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得到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原来的值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929454AA-F903-484E-9116-2AE93AA72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6988" y="333375"/>
            <a:ext cx="3851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即等效于以下两步：</a:t>
            </a:r>
          </a:p>
        </p:txBody>
      </p:sp>
    </p:spTree>
  </p:cSld>
  <p:clrMapOvr>
    <a:masterClrMapping/>
  </p:clrMapOvr>
  <p:transition advClick="0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0A92C841-00D6-4B45-9917-BB78A6F920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333375"/>
            <a:ext cx="4860925" cy="579438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t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>
                <a:solidFill>
                  <a:srgbClr val="CC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3200">
                <a:solidFill>
                  <a:srgbClr val="CC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12.1.4 “</a:t>
            </a:r>
            <a:r>
              <a:rPr lang="zh-CN" altLang="en-US" sz="3200">
                <a:solidFill>
                  <a:srgbClr val="CC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取反”运算符（～）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86BE475E-0A24-4276-B8DD-827C8CBF1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" y="1412875"/>
            <a:ext cx="8353425" cy="216058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    单目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元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运算符</a:t>
            </a:r>
          </a:p>
          <a:p>
            <a:pPr algn="just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用来对一个二进制数按位取反，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即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将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变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，将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变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</a:p>
          <a:p>
            <a:pPr algn="just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例如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～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025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是对八进制数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25(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即二进制数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00010101)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按位求反</a:t>
            </a:r>
          </a:p>
        </p:txBody>
      </p:sp>
      <p:sp>
        <p:nvSpPr>
          <p:cNvPr id="18437" name="Rectangle 5">
            <a:extLst>
              <a:ext uri="{FF2B5EF4-FFF2-40B4-BE49-F238E27FC236}">
                <a16:creationId xmlns:a16="http://schemas.microsoft.com/office/drawing/2014/main" id="{57970941-2620-4917-BFEC-860D537BD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3789363"/>
            <a:ext cx="72009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66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buFontTx/>
              <a:buNone/>
            </a:pPr>
            <a:r>
              <a:rPr lang="zh-CN" altLang="en-US" sz="2800" b="1">
                <a:solidFill>
                  <a:srgbClr val="66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0000000000010101</a:t>
            </a:r>
          </a:p>
          <a:p>
            <a:pPr algn="just">
              <a:buFontTx/>
              <a:buNone/>
            </a:pPr>
            <a:r>
              <a:rPr lang="zh-CN" altLang="en-US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（～）</a:t>
            </a:r>
            <a:r>
              <a:rPr lang="zh-CN" altLang="en-US" sz="2800" b="1">
                <a:solidFill>
                  <a:srgbClr val="66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　             </a:t>
            </a:r>
          </a:p>
          <a:p>
            <a:pPr algn="just">
              <a:buFontTx/>
              <a:buNone/>
            </a:pPr>
            <a:r>
              <a:rPr lang="zh-CN" altLang="en-US" sz="2800" b="1">
                <a:solidFill>
                  <a:srgbClr val="66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</a:t>
            </a:r>
            <a:r>
              <a:rPr lang="en-US" altLang="zh-CN" sz="2800" b="1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1111111111101010</a:t>
            </a:r>
            <a:r>
              <a:rPr lang="en-US" altLang="zh-CN" sz="2800" b="1">
                <a:solidFill>
                  <a:srgbClr val="66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b="1">
                <a:solidFill>
                  <a:srgbClr val="3366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zh-CN" altLang="en-US" sz="2800" b="1">
                <a:solidFill>
                  <a:srgbClr val="3366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八进制数</a:t>
            </a:r>
            <a:r>
              <a:rPr lang="en-US" altLang="zh-CN" sz="2800" b="1">
                <a:solidFill>
                  <a:srgbClr val="3366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177752)</a:t>
            </a:r>
          </a:p>
        </p:txBody>
      </p:sp>
      <p:sp>
        <p:nvSpPr>
          <p:cNvPr id="18438" name="Line 6">
            <a:extLst>
              <a:ext uri="{FF2B5EF4-FFF2-40B4-BE49-F238E27FC236}">
                <a16:creationId xmlns:a16="http://schemas.microsoft.com/office/drawing/2014/main" id="{5AA88E11-13A9-4981-BE28-BD7B22A047E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3800" y="4870450"/>
            <a:ext cx="3738563" cy="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advClick="0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21001227-BCC1-4D9A-846B-817976BDF9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60475" y="328613"/>
            <a:ext cx="5040313" cy="579437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t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>
                <a:solidFill>
                  <a:srgbClr val="CC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3200">
                <a:solidFill>
                  <a:srgbClr val="CC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12.1.5 </a:t>
            </a:r>
            <a:r>
              <a:rPr lang="zh-CN" altLang="en-US" sz="3200">
                <a:solidFill>
                  <a:srgbClr val="CC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左移运算符</a:t>
            </a:r>
            <a:r>
              <a:rPr lang="en-US" altLang="zh-CN" sz="3200">
                <a:solidFill>
                  <a:srgbClr val="CC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(&lt;&lt;)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BE37B2EA-C32D-45CB-8BB3-5FA3FFE4F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268413"/>
            <a:ext cx="7991475" cy="1150937"/>
          </a:xfrm>
          <a:prstGeom prst="rect">
            <a:avLst/>
          </a:prstGeom>
          <a:noFill/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    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左移运算符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: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 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将一个数的各二进制位全部左移若干位</a:t>
            </a:r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10CEF662-7AAA-48E8-857A-19A59CD57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349500"/>
            <a:ext cx="7991475" cy="1943100"/>
          </a:xfrm>
          <a:prstGeom prst="rect">
            <a:avLst/>
          </a:prstGeom>
          <a:noFill/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例如：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a=&lt;&lt;2  </a:t>
            </a:r>
          </a:p>
          <a:p>
            <a:pPr algn="just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将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a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的二进制数左移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位，右补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0</a:t>
            </a:r>
            <a:endParaRPr lang="zh-CN" altLang="en-US" sz="2800" b="1">
              <a:latin typeface="Times New Roman" panose="02020603050405020304" pitchFamily="18" charset="0"/>
              <a:ea typeface="黑体" panose="02010609060101010101" pitchFamily="49" charset="-122"/>
              <a:sym typeface="Arial" panose="020B0604020202020204" pitchFamily="34" charset="0"/>
            </a:endParaRPr>
          </a:p>
          <a:p>
            <a:pPr algn="just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若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a=15, 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即二进制数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00001111, 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左移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2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位得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00111100, (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十进制数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60)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　</a:t>
            </a:r>
          </a:p>
          <a:p>
            <a:pPr algn="just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zh-CN" altLang="en-US" sz="2800" b="1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5E2F33C6-A7ED-42B2-8888-EDEA7F1D4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581525"/>
            <a:ext cx="4176712" cy="576263"/>
          </a:xfrm>
          <a:prstGeom prst="rect">
            <a:avLst/>
          </a:prstGeom>
          <a:noFill/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　高位左移后溢出，舍弃</a:t>
            </a:r>
          </a:p>
        </p:txBody>
      </p:sp>
    </p:spTree>
  </p:cSld>
  <p:clrMapOvr>
    <a:masterClrMapping/>
  </p:clrMapOvr>
  <p:transition advClick="0">
    <p:strips dir="r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58C642D-82DF-4AA9-8F0E-14FCBF8481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4968875" cy="579438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t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>
                <a:solidFill>
                  <a:srgbClr val="CC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3200">
                <a:solidFill>
                  <a:srgbClr val="CC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12.1.5 </a:t>
            </a:r>
            <a:r>
              <a:rPr lang="zh-CN" altLang="en-US" sz="3200">
                <a:solidFill>
                  <a:srgbClr val="CC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左移运算符</a:t>
            </a:r>
            <a:r>
              <a:rPr lang="en-US" altLang="zh-CN" sz="3200">
                <a:solidFill>
                  <a:srgbClr val="CC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(&lt;&lt;)</a:t>
            </a:r>
            <a:endParaRPr lang="zh-CN" altLang="en-US" sz="3200">
              <a:solidFill>
                <a:srgbClr val="CC0000"/>
              </a:solidFill>
              <a:latin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FD24C932-990F-4F0F-9DCB-87EB7B705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412875"/>
            <a:ext cx="7489825" cy="3024188"/>
          </a:xfrm>
          <a:prstGeom prst="rect">
            <a:avLst/>
          </a:prstGeom>
          <a:noFill/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     左移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1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位相当于该数乘以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2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，左移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2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位相当于该数乘以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22=4, 15&lt;&lt;2=60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，即乘了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4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。但此结论只适用于该数左移时被溢出舍弃的高位中不包含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1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的情况。</a:t>
            </a:r>
          </a:p>
          <a:p>
            <a:pPr algn="just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     假设以一个字节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(8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位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)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存一个整数，若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a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为无符号整型变量，则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a=64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时，左移一位时溢出的是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0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，而左移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2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位时，溢出的高位中包含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1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。</a:t>
            </a:r>
          </a:p>
        </p:txBody>
      </p:sp>
    </p:spTree>
  </p:cSld>
  <p:clrMapOvr>
    <a:masterClrMapping/>
  </p:clrMapOvr>
  <p:transition advClick="0">
    <p:strips dir="r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EABF4A24-AFC9-4A9A-B981-899090C919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1550" y="333375"/>
            <a:ext cx="6697663" cy="649288"/>
          </a:xfrm>
          <a:ln/>
        </p:spPr>
        <p:txBody>
          <a:bodyPr/>
          <a:lstStyle/>
          <a:p>
            <a:r>
              <a:rPr lang="zh-CN" altLang="en-US" sz="3600">
                <a:solidFill>
                  <a:srgbClr val="8000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3600">
                <a:solidFill>
                  <a:srgbClr val="800000"/>
                </a:solidFill>
                <a:latin typeface="Times New Roman" panose="02020603050405020304" pitchFamily="18" charset="0"/>
              </a:rPr>
              <a:t>5.1 </a:t>
            </a:r>
            <a:r>
              <a:rPr lang="zh-CN" altLang="en-US" sz="3600">
                <a:solidFill>
                  <a:srgbClr val="800000"/>
                </a:solidFill>
                <a:latin typeface="Times New Roman" panose="02020603050405020304" pitchFamily="18" charset="0"/>
              </a:rPr>
              <a:t>关系运算符和关系表达式</a:t>
            </a:r>
          </a:p>
        </p:txBody>
      </p:sp>
      <p:sp>
        <p:nvSpPr>
          <p:cNvPr id="37903" name="AutoShape 15">
            <a:extLst>
              <a:ext uri="{FF2B5EF4-FFF2-40B4-BE49-F238E27FC236}">
                <a16:creationId xmlns:a16="http://schemas.microsoft.com/office/drawing/2014/main" id="{D108C35F-5852-48CF-A770-5296B0775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557338"/>
            <a:ext cx="2590800" cy="914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rgbClr val="9900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5&gt;3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逻辑值为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37905" name="AutoShape 17">
            <a:extLst>
              <a:ext uri="{FF2B5EF4-FFF2-40B4-BE49-F238E27FC236}">
                <a16:creationId xmlns:a16="http://schemas.microsoft.com/office/drawing/2014/main" id="{A80C14F2-83A2-45DF-B803-3F0298291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1125538"/>
            <a:ext cx="4535488" cy="2017712"/>
          </a:xfrm>
          <a:prstGeom prst="cloudCallout">
            <a:avLst>
              <a:gd name="adj1" fmla="val -68727"/>
              <a:gd name="adj2" fmla="val -3815"/>
            </a:avLst>
          </a:prstGeom>
          <a:solidFill>
            <a:schemeClr val="bg1"/>
          </a:solidFill>
          <a:ln w="38100">
            <a:solidFill>
              <a:srgbClr val="9900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语言中没有专用的逻辑值，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代表真，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代表假</a:t>
            </a:r>
          </a:p>
        </p:txBody>
      </p:sp>
      <p:sp>
        <p:nvSpPr>
          <p:cNvPr id="37906" name="Rectangle 18">
            <a:extLst>
              <a:ext uri="{FF2B5EF4-FFF2-40B4-BE49-F238E27FC236}">
                <a16:creationId xmlns:a16="http://schemas.microsoft.com/office/drawing/2014/main" id="{2C23FCC6-97D8-456E-AEFA-E733224C7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897188"/>
            <a:ext cx="7200900" cy="240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2800" b="1">
                <a:solidFill>
                  <a:srgbClr val="CC0000"/>
                </a:solidFill>
                <a:ea typeface="黑体" panose="02010609060101010101" pitchFamily="49" charset="-122"/>
              </a:rPr>
              <a:t>1.</a:t>
            </a:r>
            <a:r>
              <a:rPr lang="zh-CN" altLang="en-US" sz="2800" b="1">
                <a:solidFill>
                  <a:srgbClr val="CC0000"/>
                </a:solidFill>
                <a:ea typeface="黑体" panose="02010609060101010101" pitchFamily="49" charset="-122"/>
              </a:rPr>
              <a:t>逻辑运算符</a:t>
            </a:r>
          </a:p>
          <a:p>
            <a:pPr>
              <a:spcBef>
                <a:spcPct val="20000"/>
              </a:spcBef>
            </a:pPr>
            <a:r>
              <a:rPr lang="en-US" altLang="zh-CN" sz="2800" b="1">
                <a:ea typeface="黑体" panose="02010609060101010101" pitchFamily="49" charset="-122"/>
              </a:rPr>
              <a:t>(1)&amp;&amp; (</a:t>
            </a:r>
            <a:r>
              <a:rPr lang="zh-CN" altLang="en-US" sz="2800" b="1">
                <a:ea typeface="黑体" panose="02010609060101010101" pitchFamily="49" charset="-122"/>
              </a:rPr>
              <a:t>逻辑与</a:t>
            </a:r>
            <a:r>
              <a:rPr lang="en-US" altLang="zh-CN" sz="2800" b="1">
                <a:ea typeface="黑体" panose="02010609060101010101" pitchFamily="49" charset="-122"/>
              </a:rPr>
              <a:t>)    </a:t>
            </a:r>
            <a:r>
              <a:rPr lang="zh-CN" altLang="en-US" sz="2800" b="1">
                <a:ea typeface="黑体" panose="02010609060101010101" pitchFamily="49" charset="-122"/>
              </a:rPr>
              <a:t>相当于其他语言中的</a:t>
            </a:r>
            <a:r>
              <a:rPr lang="en-US" altLang="zh-CN" sz="2800" b="1">
                <a:ea typeface="黑体" panose="02010609060101010101" pitchFamily="49" charset="-122"/>
              </a:rPr>
              <a:t>AND</a:t>
            </a:r>
          </a:p>
          <a:p>
            <a:pPr>
              <a:spcBef>
                <a:spcPct val="20000"/>
              </a:spcBef>
            </a:pPr>
            <a:r>
              <a:rPr lang="en-US" altLang="zh-CN" sz="2800" b="1">
                <a:ea typeface="黑体" panose="02010609060101010101" pitchFamily="49" charset="-122"/>
              </a:rPr>
              <a:t>(2)|| (</a:t>
            </a:r>
            <a:r>
              <a:rPr lang="zh-CN" altLang="en-US" sz="2800" b="1">
                <a:ea typeface="黑体" panose="02010609060101010101" pitchFamily="49" charset="-122"/>
              </a:rPr>
              <a:t>逻辑或</a:t>
            </a:r>
            <a:r>
              <a:rPr lang="en-US" altLang="zh-CN" sz="2800" b="1">
                <a:ea typeface="黑体" panose="02010609060101010101" pitchFamily="49" charset="-122"/>
              </a:rPr>
              <a:t>)    </a:t>
            </a:r>
            <a:r>
              <a:rPr lang="zh-CN" altLang="en-US" sz="2800" b="1">
                <a:ea typeface="黑体" panose="02010609060101010101" pitchFamily="49" charset="-122"/>
              </a:rPr>
              <a:t>相当于其他语言中的</a:t>
            </a:r>
            <a:r>
              <a:rPr lang="en-US" altLang="zh-CN" sz="2800" b="1">
                <a:ea typeface="黑体" panose="02010609060101010101" pitchFamily="49" charset="-122"/>
              </a:rPr>
              <a:t>OR</a:t>
            </a:r>
          </a:p>
          <a:p>
            <a:pPr>
              <a:spcBef>
                <a:spcPct val="20000"/>
              </a:spcBef>
            </a:pPr>
            <a:r>
              <a:rPr lang="en-US" altLang="zh-CN" sz="2800" b="1">
                <a:ea typeface="黑体" panose="02010609060101010101" pitchFamily="49" charset="-122"/>
              </a:rPr>
              <a:t>(3)!  (</a:t>
            </a:r>
            <a:r>
              <a:rPr lang="zh-CN" altLang="en-US" sz="2800" b="1">
                <a:ea typeface="黑体" panose="02010609060101010101" pitchFamily="49" charset="-122"/>
              </a:rPr>
              <a:t>逻辑非</a:t>
            </a:r>
            <a:r>
              <a:rPr lang="en-US" altLang="zh-CN" sz="2800" b="1">
                <a:ea typeface="黑体" panose="02010609060101010101" pitchFamily="49" charset="-122"/>
              </a:rPr>
              <a:t>)    </a:t>
            </a:r>
            <a:r>
              <a:rPr lang="zh-CN" altLang="en-US" sz="2800" b="1">
                <a:ea typeface="黑体" panose="02010609060101010101" pitchFamily="49" charset="-122"/>
              </a:rPr>
              <a:t>相当于其他语言中的</a:t>
            </a:r>
            <a:r>
              <a:rPr lang="en-US" altLang="zh-CN" sz="2800" b="1">
                <a:ea typeface="黑体" panose="02010609060101010101" pitchFamily="49" charset="-122"/>
              </a:rPr>
              <a:t>NOT</a:t>
            </a:r>
            <a:endParaRPr lang="zh-CN" altLang="en-US" sz="2800" b="1">
              <a:solidFill>
                <a:srgbClr val="0000CC"/>
              </a:solidFill>
              <a:ea typeface="黑体" panose="02010609060101010101" pitchFamily="49" charset="-122"/>
            </a:endParaRPr>
          </a:p>
        </p:txBody>
      </p:sp>
      <p:sp>
        <p:nvSpPr>
          <p:cNvPr id="37907" name="Rectangle 19">
            <a:extLst>
              <a:ext uri="{FF2B5EF4-FFF2-40B4-BE49-F238E27FC236}">
                <a16:creationId xmlns:a16="http://schemas.microsoft.com/office/drawing/2014/main" id="{92C22D0A-B6EA-45E2-9228-BD3B0DA9B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5229225"/>
            <a:ext cx="5543550" cy="719138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优先次序：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        ！</a:t>
            </a:r>
            <a:r>
              <a:rPr lang="en-US" altLang="zh-CN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---&gt;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 &amp;&amp; </a:t>
            </a:r>
            <a:r>
              <a:rPr lang="en-US" altLang="zh-CN" b="1">
                <a:solidFill>
                  <a:srgbClr val="FF66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---&gt; 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||</a:t>
            </a:r>
          </a:p>
        </p:txBody>
      </p:sp>
    </p:spTree>
  </p:cSld>
  <p:clrMapOvr>
    <a:masterClrMapping/>
  </p:clrMapOvr>
  <p:transition advClick="0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79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9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03" grpId="0" animBg="1" autoUpdateAnimBg="0"/>
      <p:bldP spid="37905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91FAF66C-EC12-4B23-8535-5D521A4265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60475" y="260350"/>
            <a:ext cx="4535488" cy="579438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t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>
                <a:solidFill>
                  <a:srgbClr val="CC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3200">
                <a:solidFill>
                  <a:srgbClr val="CC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12.1.6 </a:t>
            </a:r>
            <a:r>
              <a:rPr lang="zh-CN" altLang="en-US" sz="3200">
                <a:solidFill>
                  <a:srgbClr val="CC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右移运算符</a:t>
            </a:r>
            <a:r>
              <a:rPr lang="en-US" altLang="zh-CN" sz="3200">
                <a:solidFill>
                  <a:srgbClr val="CC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(&gt;&gt;)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43FBCD81-9F90-4115-A492-232A4403A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412875"/>
            <a:ext cx="8424863" cy="1006475"/>
          </a:xfrm>
          <a:prstGeom prst="rect">
            <a:avLst/>
          </a:prstGeom>
          <a:noFill/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    右移运算符是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a&gt;&gt;2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表示将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a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的各二进制位右移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2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位，移到右端的低位被舍弃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,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对无符号数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,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高位补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0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。</a:t>
            </a:r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B09F6937-98B3-4309-86DA-FFE33D043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781300"/>
            <a:ext cx="7993062" cy="1944688"/>
          </a:xfrm>
          <a:prstGeom prst="rect">
            <a:avLst/>
          </a:prstGeom>
          <a:noFill/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例如：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a=017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时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:</a:t>
            </a:r>
          </a:p>
          <a:p>
            <a:pPr algn="just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    a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的值用二进制形式表示为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00001111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， 舍弃低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2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位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11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：   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a&gt;&gt;2=00000011</a:t>
            </a:r>
          </a:p>
        </p:txBody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9718103B-C5DF-481C-9162-710D7F3CB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724400"/>
            <a:ext cx="5184775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　右移一位相当于除以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2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  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右移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n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位相当于除以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2n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。 </a:t>
            </a:r>
          </a:p>
        </p:txBody>
      </p:sp>
    </p:spTree>
  </p:cSld>
  <p:clrMapOvr>
    <a:masterClrMapping/>
  </p:clrMapOvr>
  <p:transition advClick="0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bldLvl="0" animBg="1" autoUpdateAnimBg="0"/>
      <p:bldP spid="21509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08D046E6-D769-4F06-B44E-5F3ECA695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076700"/>
            <a:ext cx="8893175" cy="22320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663300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endParaRPr lang="zh-CN" altLang="en-US" sz="140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70D0F166-5BDB-429B-9B7D-DC49A2FE7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341438"/>
            <a:ext cx="8353425" cy="2519362"/>
          </a:xfrm>
          <a:prstGeom prst="rect">
            <a:avLst/>
          </a:prstGeom>
          <a:noFill/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95000"/>
              </a:lnSpc>
            </a:pPr>
            <a:r>
              <a:rPr lang="zh-CN" altLang="en-US" sz="2800" b="1">
                <a:solidFill>
                  <a:srgbClr val="0000CC"/>
                </a:solidFill>
                <a:ea typeface="黑体" panose="02010609060101010101" pitchFamily="49" charset="-122"/>
              </a:rPr>
              <a:t>    对无符号数</a:t>
            </a:r>
            <a:r>
              <a:rPr lang="en-US" altLang="zh-CN" sz="2800" b="1">
                <a:solidFill>
                  <a:srgbClr val="0000CC"/>
                </a:solidFill>
                <a:ea typeface="黑体" panose="02010609060101010101" pitchFamily="49" charset="-122"/>
              </a:rPr>
              <a:t>,</a:t>
            </a:r>
            <a:r>
              <a:rPr lang="zh-CN" altLang="en-US" sz="2800" b="1">
                <a:solidFill>
                  <a:srgbClr val="0000CC"/>
                </a:solidFill>
                <a:ea typeface="黑体" panose="02010609060101010101" pitchFamily="49" charset="-122"/>
              </a:rPr>
              <a:t>右移时左边高位移入</a:t>
            </a:r>
            <a:r>
              <a:rPr lang="en-US" altLang="zh-CN" sz="2800" b="1">
                <a:solidFill>
                  <a:srgbClr val="0000CC"/>
                </a:solidFill>
                <a:ea typeface="黑体" panose="02010609060101010101" pitchFamily="49" charset="-122"/>
              </a:rPr>
              <a:t>0</a:t>
            </a:r>
            <a:r>
              <a:rPr lang="zh-CN" altLang="en-US" sz="2800" b="1">
                <a:solidFill>
                  <a:srgbClr val="0000CC"/>
                </a:solidFill>
                <a:ea typeface="黑体" panose="02010609060101010101" pitchFamily="49" charset="-122"/>
              </a:rPr>
              <a:t>；对于有符号的值</a:t>
            </a:r>
            <a:r>
              <a:rPr lang="en-US" altLang="zh-CN" sz="2800" b="1">
                <a:solidFill>
                  <a:srgbClr val="0000CC"/>
                </a:solidFill>
                <a:ea typeface="黑体" panose="02010609060101010101" pitchFamily="49" charset="-122"/>
              </a:rPr>
              <a:t>,</a:t>
            </a:r>
            <a:r>
              <a:rPr lang="zh-CN" altLang="en-US" sz="2800" b="1">
                <a:solidFill>
                  <a:srgbClr val="0000CC"/>
                </a:solidFill>
                <a:ea typeface="黑体" panose="02010609060101010101" pitchFamily="49" charset="-122"/>
              </a:rPr>
              <a:t>如果原来符号位为</a:t>
            </a:r>
            <a:r>
              <a:rPr lang="en-US" altLang="zh-CN" sz="2800" b="1">
                <a:solidFill>
                  <a:srgbClr val="0000CC"/>
                </a:solidFill>
                <a:ea typeface="黑体" panose="02010609060101010101" pitchFamily="49" charset="-122"/>
              </a:rPr>
              <a:t>0(</a:t>
            </a:r>
            <a:r>
              <a:rPr lang="zh-CN" altLang="en-US" sz="2800" b="1">
                <a:solidFill>
                  <a:srgbClr val="0000CC"/>
                </a:solidFill>
                <a:ea typeface="黑体" panose="02010609060101010101" pitchFamily="49" charset="-122"/>
              </a:rPr>
              <a:t>该数为正</a:t>
            </a:r>
            <a:r>
              <a:rPr lang="en-US" altLang="zh-CN" sz="2800" b="1">
                <a:solidFill>
                  <a:srgbClr val="0000CC"/>
                </a:solidFill>
                <a:ea typeface="黑体" panose="02010609060101010101" pitchFamily="49" charset="-122"/>
              </a:rPr>
              <a:t>),</a:t>
            </a:r>
            <a:r>
              <a:rPr lang="zh-CN" altLang="en-US" sz="2800" b="1">
                <a:solidFill>
                  <a:srgbClr val="0000CC"/>
                </a:solidFill>
                <a:ea typeface="黑体" panose="02010609060101010101" pitchFamily="49" charset="-122"/>
              </a:rPr>
              <a:t>则左边也是移入</a:t>
            </a:r>
            <a:r>
              <a:rPr lang="en-US" altLang="zh-CN" sz="2800" b="1">
                <a:solidFill>
                  <a:srgbClr val="0000CC"/>
                </a:solidFill>
                <a:ea typeface="黑体" panose="02010609060101010101" pitchFamily="49" charset="-122"/>
              </a:rPr>
              <a:t>0</a:t>
            </a:r>
            <a:r>
              <a:rPr lang="zh-CN" altLang="en-US" sz="2800" b="1">
                <a:solidFill>
                  <a:srgbClr val="0000CC"/>
                </a:solidFill>
                <a:ea typeface="黑体" panose="02010609060101010101" pitchFamily="49" charset="-122"/>
              </a:rPr>
              <a:t>。如果符号位原来为</a:t>
            </a:r>
            <a:r>
              <a:rPr lang="en-US" altLang="zh-CN" sz="2800" b="1">
                <a:solidFill>
                  <a:srgbClr val="0000CC"/>
                </a:solidFill>
                <a:ea typeface="黑体" panose="02010609060101010101" pitchFamily="49" charset="-122"/>
              </a:rPr>
              <a:t>1(</a:t>
            </a:r>
            <a:r>
              <a:rPr lang="zh-CN" altLang="en-US" sz="2800" b="1">
                <a:solidFill>
                  <a:srgbClr val="0000CC"/>
                </a:solidFill>
                <a:ea typeface="黑体" panose="02010609060101010101" pitchFamily="49" charset="-122"/>
              </a:rPr>
              <a:t>即负数</a:t>
            </a:r>
            <a:r>
              <a:rPr lang="en-US" altLang="zh-CN" sz="2800" b="1">
                <a:solidFill>
                  <a:srgbClr val="0000CC"/>
                </a:solidFill>
                <a:ea typeface="黑体" panose="02010609060101010101" pitchFamily="49" charset="-122"/>
              </a:rPr>
              <a:t>),</a:t>
            </a:r>
            <a:r>
              <a:rPr lang="zh-CN" altLang="en-US" sz="2800" b="1">
                <a:solidFill>
                  <a:srgbClr val="0000CC"/>
                </a:solidFill>
                <a:ea typeface="黑体" panose="02010609060101010101" pitchFamily="49" charset="-122"/>
              </a:rPr>
              <a:t>则左边移入</a:t>
            </a:r>
            <a:r>
              <a:rPr lang="en-US" altLang="zh-CN" sz="2800" b="1">
                <a:solidFill>
                  <a:srgbClr val="0000CC"/>
                </a:solidFill>
                <a:ea typeface="黑体" panose="02010609060101010101" pitchFamily="49" charset="-122"/>
              </a:rPr>
              <a:t>0</a:t>
            </a:r>
            <a:r>
              <a:rPr lang="zh-CN" altLang="en-US" sz="2800" b="1">
                <a:solidFill>
                  <a:srgbClr val="0000CC"/>
                </a:solidFill>
                <a:ea typeface="黑体" panose="02010609060101010101" pitchFamily="49" charset="-122"/>
              </a:rPr>
              <a:t>还是</a:t>
            </a:r>
            <a:r>
              <a:rPr lang="en-US" altLang="zh-CN" sz="2800" b="1">
                <a:solidFill>
                  <a:srgbClr val="0000CC"/>
                </a:solidFill>
                <a:ea typeface="黑体" panose="02010609060101010101" pitchFamily="49" charset="-122"/>
              </a:rPr>
              <a:t>1,</a:t>
            </a:r>
            <a:r>
              <a:rPr lang="zh-CN" altLang="en-US" sz="2800" b="1">
                <a:solidFill>
                  <a:srgbClr val="0000CC"/>
                </a:solidFill>
                <a:ea typeface="黑体" panose="02010609060101010101" pitchFamily="49" charset="-122"/>
              </a:rPr>
              <a:t>要取决于所用的计算机系统。有的系统移入</a:t>
            </a:r>
            <a:r>
              <a:rPr lang="en-US" altLang="zh-CN" sz="2800" b="1">
                <a:solidFill>
                  <a:srgbClr val="0000CC"/>
                </a:solidFill>
                <a:ea typeface="黑体" panose="02010609060101010101" pitchFamily="49" charset="-122"/>
              </a:rPr>
              <a:t>0,</a:t>
            </a:r>
            <a:r>
              <a:rPr lang="zh-CN" altLang="en-US" sz="2800" b="1">
                <a:solidFill>
                  <a:srgbClr val="0000CC"/>
                </a:solidFill>
                <a:ea typeface="黑体" panose="02010609060101010101" pitchFamily="49" charset="-122"/>
              </a:rPr>
              <a:t>有的系统移入</a:t>
            </a:r>
            <a:r>
              <a:rPr lang="en-US" altLang="zh-CN" sz="2800" b="1">
                <a:solidFill>
                  <a:srgbClr val="0000CC"/>
                </a:solidFill>
                <a:ea typeface="黑体" panose="02010609060101010101" pitchFamily="49" charset="-122"/>
              </a:rPr>
              <a:t>1</a:t>
            </a:r>
            <a:r>
              <a:rPr lang="zh-CN" altLang="en-US" sz="2800" b="1">
                <a:solidFill>
                  <a:srgbClr val="0000CC"/>
                </a:solidFill>
                <a:ea typeface="黑体" panose="02010609060101010101" pitchFamily="49" charset="-122"/>
              </a:rPr>
              <a:t>。移入</a:t>
            </a:r>
            <a:r>
              <a:rPr lang="en-US" altLang="zh-CN" sz="2800" b="1">
                <a:solidFill>
                  <a:srgbClr val="0000CC"/>
                </a:solidFill>
                <a:ea typeface="黑体" panose="02010609060101010101" pitchFamily="49" charset="-122"/>
              </a:rPr>
              <a:t>0</a:t>
            </a:r>
            <a:r>
              <a:rPr lang="zh-CN" altLang="en-US" sz="2800" b="1">
                <a:solidFill>
                  <a:srgbClr val="0000CC"/>
                </a:solidFill>
                <a:ea typeface="黑体" panose="02010609060101010101" pitchFamily="49" charset="-122"/>
              </a:rPr>
              <a:t>的称为“逻辑右移”</a:t>
            </a:r>
            <a:r>
              <a:rPr lang="en-US" altLang="zh-CN" sz="2800" b="1">
                <a:solidFill>
                  <a:srgbClr val="0000CC"/>
                </a:solidFill>
                <a:ea typeface="黑体" panose="02010609060101010101" pitchFamily="49" charset="-122"/>
              </a:rPr>
              <a:t>,</a:t>
            </a:r>
            <a:r>
              <a:rPr lang="zh-CN" altLang="en-US" sz="2800" b="1">
                <a:solidFill>
                  <a:srgbClr val="0000CC"/>
                </a:solidFill>
                <a:ea typeface="黑体" panose="02010609060101010101" pitchFamily="49" charset="-122"/>
              </a:rPr>
              <a:t>即简单右移；移入</a:t>
            </a:r>
            <a:r>
              <a:rPr lang="en-US" altLang="zh-CN" sz="2800" b="1">
                <a:solidFill>
                  <a:srgbClr val="0000CC"/>
                </a:solidFill>
                <a:ea typeface="黑体" panose="02010609060101010101" pitchFamily="49" charset="-122"/>
              </a:rPr>
              <a:t>1</a:t>
            </a:r>
            <a:r>
              <a:rPr lang="zh-CN" altLang="en-US" sz="2800" b="1">
                <a:solidFill>
                  <a:srgbClr val="0000CC"/>
                </a:solidFill>
                <a:ea typeface="黑体" panose="02010609060101010101" pitchFamily="49" charset="-122"/>
              </a:rPr>
              <a:t>的称为“算术右移”。 </a:t>
            </a:r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EE59616A-FD12-4A65-8731-5991DD1A4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333375"/>
            <a:ext cx="6337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CC0000"/>
                </a:solidFill>
                <a:ea typeface="黑体" panose="02010609060101010101" pitchFamily="49" charset="-122"/>
              </a:rPr>
              <a:t>在右移时</a:t>
            </a:r>
            <a:r>
              <a:rPr lang="en-US" altLang="zh-CN" sz="3200" b="1">
                <a:solidFill>
                  <a:srgbClr val="CC0000"/>
                </a:solidFill>
                <a:ea typeface="黑体" panose="02010609060101010101" pitchFamily="49" charset="-122"/>
              </a:rPr>
              <a:t>,</a:t>
            </a:r>
            <a:r>
              <a:rPr lang="zh-CN" altLang="en-US" sz="3200" b="1">
                <a:solidFill>
                  <a:srgbClr val="CC0000"/>
                </a:solidFill>
                <a:ea typeface="黑体" panose="02010609060101010101" pitchFamily="49" charset="-122"/>
              </a:rPr>
              <a:t>需要注意符号位问题：</a:t>
            </a:r>
          </a:p>
        </p:txBody>
      </p:sp>
    </p:spTree>
  </p:cSld>
  <p:clrMapOvr>
    <a:masterClrMapping/>
  </p:clrMapOvr>
  <p:transition advClick="0">
    <p:strips dir="r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EA974B35-8383-4BBA-A101-C12A9625C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412875"/>
            <a:ext cx="8064500" cy="1728788"/>
          </a:xfrm>
          <a:prstGeom prst="rect">
            <a:avLst/>
          </a:prstGeom>
          <a:noFill/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zh-CN" altLang="en-US" sz="2800" b="1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a:1001011111101101  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（用二进制形式表示）</a:t>
            </a:r>
          </a:p>
          <a:p>
            <a:pPr algn="just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a&gt;&gt;1: 0100101111110110  (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逻辑右移时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</a:p>
          <a:p>
            <a:pPr algn="just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a&gt;&gt;1: 1100101111110110  (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算术右移时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5898F9C6-B834-49E5-A3E2-893CB3D16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445125"/>
            <a:ext cx="705643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66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endParaRPr lang="zh-CN" altLang="en-US" sz="160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652E0787-6701-4909-B10B-03B1BC518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429000"/>
            <a:ext cx="8280400" cy="1655763"/>
          </a:xfrm>
          <a:prstGeom prst="rect">
            <a:avLst/>
          </a:prstGeom>
          <a:noFill/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在有些系统中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,a&gt;&gt;1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得八进制数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045766,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而在另一些系统上可能得到的是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145766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Turbo C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和其他一些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编译采用的是算术右移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即对有符号数右移时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如果符号位原来为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，左面移入高位的是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CA43A688-E07E-481C-97B7-C9BE79837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355600"/>
            <a:ext cx="4405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00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  <a:r>
              <a:rPr lang="en-US" altLang="zh-CN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的值是八进制数</a:t>
            </a:r>
            <a:r>
              <a:rPr lang="en-US" altLang="zh-CN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113755</a:t>
            </a:r>
            <a:endParaRPr lang="zh-CN" altLang="en-US" b="1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advClick="0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801E65B6-41C1-4A36-9D5A-5C93938CB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445125"/>
            <a:ext cx="705643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66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endParaRPr lang="zh-CN" altLang="en-US" sz="160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5E4BE23C-9DB1-4C24-9D75-3A3B5FE77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404813"/>
            <a:ext cx="54721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12.1.7  </a:t>
            </a:r>
            <a:r>
              <a:rPr lang="zh-CN" altLang="en-US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位运算赋值运算符</a:t>
            </a:r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0C30396A-0BD9-4B3E-BA36-9240FF734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1341438"/>
            <a:ext cx="8569325" cy="1008062"/>
          </a:xfrm>
          <a:prstGeom prst="rect">
            <a:avLst/>
          </a:prstGeom>
          <a:noFill/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　 位运算符与赋值运算符可以组成复合赋值运算符。</a:t>
            </a:r>
          </a:p>
          <a:p>
            <a:pPr algn="just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  例如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: &amp;=, |=, &gt;&gt;=, &lt;&lt;=, ∧=</a:t>
            </a:r>
          </a:p>
        </p:txBody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09B75C27-439A-4035-AC76-39C9490BE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2898775"/>
            <a:ext cx="5327650" cy="901700"/>
          </a:xfrm>
          <a:prstGeom prst="rect">
            <a:avLst/>
          </a:prstGeom>
          <a:noFill/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95000"/>
              </a:lnSpc>
            </a:pPr>
            <a:r>
              <a:rPr lang="zh-CN" altLang="en-US" sz="2800" b="1">
                <a:solidFill>
                  <a:srgbClr val="CC0000"/>
                </a:solidFill>
                <a:ea typeface="黑体" panose="02010609060101010101" pitchFamily="49" charset="-122"/>
                <a:sym typeface="Arial" panose="020B0604020202020204" pitchFamily="34" charset="0"/>
              </a:rPr>
              <a:t>例：</a:t>
            </a:r>
            <a:r>
              <a:rPr lang="zh-CN" altLang="en-US" sz="2800" b="1">
                <a:solidFill>
                  <a:srgbClr val="0000CC"/>
                </a:solidFill>
                <a:ea typeface="黑体" panose="02010609060101010101" pitchFamily="49" charset="-122"/>
                <a:sym typeface="Arial" panose="020B0604020202020204" pitchFamily="34" charset="0"/>
              </a:rPr>
              <a:t> </a:t>
            </a:r>
            <a:r>
              <a:rPr lang="en-US" altLang="zh-CN" sz="2800" b="1">
                <a:solidFill>
                  <a:srgbClr val="0000CC"/>
                </a:solidFill>
                <a:ea typeface="黑体" panose="02010609060101010101" pitchFamily="49" charset="-122"/>
                <a:sym typeface="Arial" panose="020B0604020202020204" pitchFamily="34" charset="0"/>
              </a:rPr>
              <a:t>a &amp; = b</a:t>
            </a:r>
            <a:r>
              <a:rPr lang="zh-CN" altLang="en-US" sz="2800" b="1">
                <a:solidFill>
                  <a:srgbClr val="0000CC"/>
                </a:solidFill>
                <a:ea typeface="黑体" panose="02010609060101010101" pitchFamily="49" charset="-122"/>
                <a:sym typeface="Arial" panose="020B0604020202020204" pitchFamily="34" charset="0"/>
              </a:rPr>
              <a:t>相当于 </a:t>
            </a:r>
            <a:r>
              <a:rPr lang="en-US" altLang="zh-CN" sz="2800" b="1">
                <a:solidFill>
                  <a:srgbClr val="0000CC"/>
                </a:solidFill>
                <a:ea typeface="黑体" panose="02010609060101010101" pitchFamily="49" charset="-122"/>
                <a:sym typeface="Arial" panose="020B0604020202020204" pitchFamily="34" charset="0"/>
              </a:rPr>
              <a:t>a = a &amp; b</a:t>
            </a:r>
          </a:p>
          <a:p>
            <a:pPr algn="just">
              <a:lnSpc>
                <a:spcPct val="95000"/>
              </a:lnSpc>
            </a:pPr>
            <a:r>
              <a:rPr lang="en-US" altLang="zh-CN" sz="2800" b="1">
                <a:solidFill>
                  <a:srgbClr val="0000CC"/>
                </a:solidFill>
                <a:ea typeface="黑体" panose="02010609060101010101" pitchFamily="49" charset="-122"/>
                <a:sym typeface="Arial" panose="020B0604020202020204" pitchFamily="34" charset="0"/>
              </a:rPr>
              <a:t>         a &lt;&lt; =2</a:t>
            </a:r>
            <a:r>
              <a:rPr lang="zh-CN" altLang="en-US" sz="2800" b="1">
                <a:solidFill>
                  <a:srgbClr val="0000CC"/>
                </a:solidFill>
                <a:ea typeface="黑体" panose="02010609060101010101" pitchFamily="49" charset="-122"/>
                <a:sym typeface="Arial" panose="020B0604020202020204" pitchFamily="34" charset="0"/>
              </a:rPr>
              <a:t>相当于</a:t>
            </a:r>
            <a:r>
              <a:rPr lang="en-US" altLang="zh-CN" sz="2800" b="1">
                <a:solidFill>
                  <a:srgbClr val="0000CC"/>
                </a:solidFill>
                <a:ea typeface="黑体" panose="02010609060101010101" pitchFamily="49" charset="-122"/>
                <a:sym typeface="Arial" panose="020B0604020202020204" pitchFamily="34" charset="0"/>
              </a:rPr>
              <a:t>a = a &lt;&lt; 2</a:t>
            </a:r>
          </a:p>
        </p:txBody>
      </p:sp>
    </p:spTree>
  </p:cSld>
  <p:clrMapOvr>
    <a:masterClrMapping/>
  </p:clrMapOvr>
  <p:transition advClick="0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2CCFE80B-5FE5-4E78-A694-28443949B6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2525" y="333375"/>
            <a:ext cx="6445250" cy="579438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t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>
                <a:solidFill>
                  <a:srgbClr val="CC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3200">
                <a:solidFill>
                  <a:srgbClr val="CC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12.1.8 </a:t>
            </a:r>
            <a:r>
              <a:rPr lang="zh-CN" altLang="en-US" sz="3200">
                <a:solidFill>
                  <a:srgbClr val="CC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不同长度的数据进行位运算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0D193741-1A3E-4DD5-99A5-8902B0CD6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628775"/>
            <a:ext cx="8280400" cy="2232025"/>
          </a:xfrm>
          <a:prstGeom prst="rect">
            <a:avLst/>
          </a:prstGeom>
          <a:noFill/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如果两个数据长度不同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例如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long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型和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int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型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，进行位运算时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如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 &amp; b,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而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为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long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型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,b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为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int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型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),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系统会将二者按右端对齐。如果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为正数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则左侧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16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位补满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；若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为负数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左端应补满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；如果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为无符号整数型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则左侧添满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</a:p>
        </p:txBody>
      </p:sp>
    </p:spTree>
  </p:cSld>
  <p:clrMapOvr>
    <a:masterClrMapping/>
  </p:clrMapOvr>
  <p:transition advClick="0">
    <p:strips dir="r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740E8F0D-B7C6-431D-BB5D-6FAF9C2E2C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19250" y="333375"/>
            <a:ext cx="3960813" cy="579438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t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>
                <a:solidFill>
                  <a:srgbClr val="CC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3200">
                <a:solidFill>
                  <a:srgbClr val="CC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12.2 </a:t>
            </a:r>
            <a:r>
              <a:rPr lang="zh-CN" altLang="en-US" sz="3200">
                <a:solidFill>
                  <a:srgbClr val="CC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位运算举例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F5ECB9B8-BB40-415E-83A9-08D64C1C8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341438"/>
            <a:ext cx="6624637" cy="503237"/>
          </a:xfrm>
          <a:prstGeom prst="rect">
            <a:avLst/>
          </a:prstGeom>
          <a:noFill/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12.1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取一个整数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从右端开始的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～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7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位 </a:t>
            </a:r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53423CC7-6BB1-4A01-8736-AD9371E16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958975"/>
            <a:ext cx="792003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① 先使</a:t>
            </a:r>
            <a:r>
              <a:rPr lang="en-US" altLang="zh-CN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右移</a:t>
            </a:r>
            <a:r>
              <a:rPr lang="en-US" altLang="zh-CN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位：</a:t>
            </a:r>
            <a:r>
              <a:rPr lang="en-US" altLang="zh-CN" sz="32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 &gt;&gt; 4</a:t>
            </a:r>
            <a:endParaRPr lang="en-US" altLang="zh-CN" b="1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en-US" altLang="zh-CN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目的是使要取出的那几位移到最右端 </a:t>
            </a:r>
            <a:r>
              <a:rPr lang="zh-CN" altLang="en-US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</a:p>
        </p:txBody>
      </p:sp>
      <p:pic>
        <p:nvPicPr>
          <p:cNvPr id="26629" name="Picture 5" descr="l3">
            <a:extLst>
              <a:ext uri="{FF2B5EF4-FFF2-40B4-BE49-F238E27FC236}">
                <a16:creationId xmlns:a16="http://schemas.microsoft.com/office/drawing/2014/main" id="{99BF1003-E4C1-4713-8497-17283469E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357563"/>
            <a:ext cx="6308725" cy="168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Rectangle 6">
            <a:extLst>
              <a:ext uri="{FF2B5EF4-FFF2-40B4-BE49-F238E27FC236}">
                <a16:creationId xmlns:a16="http://schemas.microsoft.com/office/drawing/2014/main" id="{E36E90E5-D23C-4144-B59D-6F71888DB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5013325"/>
            <a:ext cx="5997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>
                <a:solidFill>
                  <a:srgbClr val="3366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未右移时的情况                 右移</a:t>
            </a:r>
            <a:r>
              <a:rPr lang="en-US" altLang="zh-CN" sz="2400" b="1">
                <a:solidFill>
                  <a:srgbClr val="3366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lang="zh-CN" altLang="en-US" sz="2400" b="1">
                <a:solidFill>
                  <a:srgbClr val="3366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位后的情况 </a:t>
            </a:r>
          </a:p>
        </p:txBody>
      </p:sp>
    </p:spTree>
  </p:cSld>
  <p:clrMapOvr>
    <a:masterClrMapping/>
  </p:clrMapOvr>
  <p:transition advClick="0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autoUpdateAnimBg="0"/>
      <p:bldP spid="26630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63CE07E3-30FE-4EA6-BE3E-AEB7FD79D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75" y="1120775"/>
            <a:ext cx="2590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2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~ ( ~ 0 &lt;&lt; 4 )</a:t>
            </a:r>
            <a:r>
              <a:rPr lang="en-US" altLang="zh-CN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81F32DBE-7467-4954-AA4B-97371D6D2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1306513"/>
            <a:ext cx="5292725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③ 将上面①、②进行</a:t>
            </a:r>
            <a:r>
              <a:rPr lang="en-US" altLang="zh-CN" sz="32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&amp;</a:t>
            </a:r>
            <a:r>
              <a:rPr lang="zh-CN" altLang="en-US" sz="32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运算</a:t>
            </a:r>
            <a:r>
              <a:rPr lang="zh-CN" altLang="en-US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32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(a &gt;&gt; 4)  &amp; ~ ( ~ 0 &lt;&lt; 4 )</a:t>
            </a:r>
            <a:r>
              <a:rPr lang="zh-CN" altLang="en-US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　</a:t>
            </a:r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4E44A32C-C1DD-45E8-8719-0E1CE3037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989138"/>
            <a:ext cx="6480175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程序：</a:t>
            </a:r>
          </a:p>
          <a:p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#include &lt;stdio.h&gt;</a:t>
            </a:r>
          </a:p>
          <a:p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void main()</a:t>
            </a:r>
          </a:p>
          <a:p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 { unsigned a,b,c,d;</a:t>
            </a:r>
          </a:p>
          <a:p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      scanf(“%o”,&amp;a);</a:t>
            </a:r>
          </a:p>
          <a:p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      b=a&gt;&gt;4; </a:t>
            </a:r>
          </a:p>
          <a:p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      c=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～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～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0&lt;&lt;4);</a:t>
            </a:r>
          </a:p>
          <a:p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     d=b&amp;c;</a:t>
            </a:r>
          </a:p>
          <a:p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     printf(“%o,%d\n%o,%d\n”,a,a,d,d);</a:t>
            </a:r>
          </a:p>
          <a:p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 }</a:t>
            </a:r>
          </a:p>
        </p:txBody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90B10019-54D2-40A0-AAC8-AB63AA36B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6813" y="2708275"/>
            <a:ext cx="5113337" cy="3119438"/>
          </a:xfrm>
          <a:prstGeom prst="rect">
            <a:avLst/>
          </a:prstGeom>
          <a:solidFill>
            <a:schemeClr val="bg1"/>
          </a:solidFill>
          <a:ln w="3810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运行情况如下：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3 3 1(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输入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</a:p>
          <a:p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331, 2177  (a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的值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</a:p>
          <a:p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15,   13      (d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的值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</a:p>
          <a:p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 输入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的值为八进制数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331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</a:p>
          <a:p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 其二进制形式为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11011001</a:t>
            </a:r>
          </a:p>
          <a:p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经运算最后得到的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为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00001101</a:t>
            </a:r>
          </a:p>
          <a:p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即八进制数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15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，十进制数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13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A7ACC010-F56C-4C2D-B6A6-DB4F2DB0B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333375"/>
            <a:ext cx="74882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CC0000"/>
                </a:solidFill>
                <a:ea typeface="黑体" panose="02010609060101010101" pitchFamily="49" charset="-122"/>
              </a:rPr>
              <a:t>② 设置一个低</a:t>
            </a:r>
            <a:r>
              <a:rPr lang="en-US" altLang="zh-CN" sz="3200" b="1">
                <a:solidFill>
                  <a:srgbClr val="CC0000"/>
                </a:solidFill>
                <a:ea typeface="黑体" panose="02010609060101010101" pitchFamily="49" charset="-122"/>
              </a:rPr>
              <a:t>4</a:t>
            </a:r>
            <a:r>
              <a:rPr lang="zh-CN" altLang="en-US" sz="3200" b="1">
                <a:solidFill>
                  <a:srgbClr val="CC0000"/>
                </a:solidFill>
                <a:ea typeface="黑体" panose="02010609060101010101" pitchFamily="49" charset="-122"/>
              </a:rPr>
              <a:t>位全为</a:t>
            </a:r>
            <a:r>
              <a:rPr lang="en-US" altLang="zh-CN" sz="3200" b="1">
                <a:solidFill>
                  <a:srgbClr val="CC0000"/>
                </a:solidFill>
                <a:ea typeface="黑体" panose="02010609060101010101" pitchFamily="49" charset="-122"/>
              </a:rPr>
              <a:t>1, </a:t>
            </a:r>
            <a:r>
              <a:rPr lang="zh-CN" altLang="en-US" sz="3200" b="1">
                <a:solidFill>
                  <a:srgbClr val="CC0000"/>
                </a:solidFill>
                <a:ea typeface="黑体" panose="02010609060101010101" pitchFamily="49" charset="-122"/>
              </a:rPr>
              <a:t>其余全为</a:t>
            </a:r>
            <a:r>
              <a:rPr lang="en-US" altLang="zh-CN" sz="3200" b="1">
                <a:solidFill>
                  <a:srgbClr val="CC0000"/>
                </a:solidFill>
                <a:ea typeface="黑体" panose="02010609060101010101" pitchFamily="49" charset="-122"/>
              </a:rPr>
              <a:t>0</a:t>
            </a:r>
            <a:r>
              <a:rPr lang="zh-CN" altLang="en-US" sz="3200" b="1">
                <a:solidFill>
                  <a:srgbClr val="CC0000"/>
                </a:solidFill>
                <a:ea typeface="黑体" panose="02010609060101010101" pitchFamily="49" charset="-122"/>
              </a:rPr>
              <a:t>的数</a:t>
            </a:r>
          </a:p>
        </p:txBody>
      </p:sp>
    </p:spTree>
  </p:cSld>
  <p:clrMapOvr>
    <a:masterClrMapping/>
  </p:clrMapOvr>
  <p:transition advClick="0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autoUpdateAnimBg="0"/>
      <p:bldP spid="27652" grpId="0" autoUpdateAnimBg="0"/>
      <p:bldP spid="2765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F6E5008E-C949-4989-B4DA-86A45B6A5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4788" y="333375"/>
            <a:ext cx="36020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例</a:t>
            </a:r>
            <a:r>
              <a:rPr lang="en-US" altLang="zh-CN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12.2 </a:t>
            </a:r>
            <a:r>
              <a:rPr lang="zh-CN" altLang="en-US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循环移位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1ED72B93-835B-4668-AB94-82BA7AB08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125538"/>
            <a:ext cx="4857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要求将</a:t>
            </a:r>
            <a:r>
              <a:rPr lang="en-US" altLang="zh-CN" sz="32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32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进行右循环移位 </a:t>
            </a:r>
          </a:p>
        </p:txBody>
      </p:sp>
      <p:pic>
        <p:nvPicPr>
          <p:cNvPr id="28676" name="Picture 4" descr="l4">
            <a:extLst>
              <a:ext uri="{FF2B5EF4-FFF2-40B4-BE49-F238E27FC236}">
                <a16:creationId xmlns:a16="http://schemas.microsoft.com/office/drawing/2014/main" id="{334B66D8-566A-4B54-99E7-49728BFD0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788" y="1773238"/>
            <a:ext cx="4010025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Rectangle 5">
            <a:extLst>
              <a:ext uri="{FF2B5EF4-FFF2-40B4-BE49-F238E27FC236}">
                <a16:creationId xmlns:a16="http://schemas.microsoft.com/office/drawing/2014/main" id="{8D343F68-56E1-45B3-801E-8FF3E72A2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060575"/>
            <a:ext cx="3671888" cy="252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将</a:t>
            </a:r>
            <a:r>
              <a:rPr lang="en-US" altLang="zh-CN" sz="32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32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右循环移</a:t>
            </a:r>
            <a:r>
              <a:rPr lang="en-US" altLang="zh-CN" sz="32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zh-CN" altLang="en-US" sz="32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位，即将</a:t>
            </a:r>
            <a:r>
              <a:rPr lang="en-US" altLang="zh-CN" sz="32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32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中原来左面</a:t>
            </a:r>
            <a:r>
              <a:rPr lang="en-US" altLang="zh-CN" sz="32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(16-n)</a:t>
            </a:r>
            <a:r>
              <a:rPr lang="zh-CN" altLang="en-US" sz="32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位右移</a:t>
            </a:r>
            <a:r>
              <a:rPr lang="en-US" altLang="zh-CN" sz="32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zh-CN" altLang="en-US" sz="32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位，原来右端</a:t>
            </a:r>
            <a:r>
              <a:rPr lang="en-US" altLang="zh-CN" sz="32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zh-CN" altLang="en-US" sz="32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位移到最左面</a:t>
            </a:r>
            <a:r>
              <a:rPr lang="en-US" altLang="zh-CN" sz="32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zh-CN" altLang="en-US" sz="32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位。</a:t>
            </a:r>
          </a:p>
        </p:txBody>
      </p:sp>
    </p:spTree>
  </p:cSld>
  <p:clrMapOvr>
    <a:masterClrMapping/>
  </p:clrMapOvr>
  <p:transition advClick="0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39A20427-BB36-4893-99F8-E3010C5F1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712913"/>
            <a:ext cx="7416800" cy="265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① 将</a:t>
            </a:r>
            <a:r>
              <a:rPr lang="en-US" altLang="zh-CN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的右端</a:t>
            </a:r>
            <a:r>
              <a:rPr lang="en-US" altLang="zh-CN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位先放到</a:t>
            </a:r>
            <a:r>
              <a:rPr lang="en-US" altLang="zh-CN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中的高</a:t>
            </a:r>
            <a:r>
              <a:rPr lang="en-US" altLang="zh-CN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位中，实现语句：</a:t>
            </a:r>
            <a:r>
              <a:rPr lang="en-US" altLang="zh-CN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b=a</a:t>
            </a:r>
            <a:r>
              <a: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＜＜</a:t>
            </a:r>
            <a:r>
              <a:rPr lang="en-US" altLang="zh-CN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(16-n);</a:t>
            </a:r>
          </a:p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② 将</a:t>
            </a:r>
            <a:r>
              <a:rPr lang="en-US" altLang="zh-CN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右移</a:t>
            </a:r>
            <a:r>
              <a:rPr lang="en-US" altLang="zh-CN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位</a:t>
            </a:r>
            <a:r>
              <a:rPr lang="en-US" altLang="zh-CN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r>
              <a: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其左面高位</a:t>
            </a:r>
            <a:r>
              <a:rPr lang="en-US" altLang="zh-CN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位补</a:t>
            </a:r>
            <a:r>
              <a:rPr lang="en-US" altLang="zh-CN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0,</a:t>
            </a:r>
          </a:p>
          <a:p>
            <a:r>
              <a: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实现语句</a:t>
            </a:r>
            <a:r>
              <a:rPr lang="en-US" altLang="zh-CN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 c=a</a:t>
            </a:r>
            <a:r>
              <a: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＞＞</a:t>
            </a:r>
            <a:r>
              <a:rPr lang="en-US" altLang="zh-CN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n;</a:t>
            </a:r>
          </a:p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③ 将</a:t>
            </a:r>
            <a:r>
              <a:rPr lang="en-US" altLang="zh-CN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与</a:t>
            </a:r>
            <a:r>
              <a:rPr lang="en-US" altLang="zh-CN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进行按位或运算</a:t>
            </a:r>
            <a:r>
              <a:rPr lang="en-US" altLang="zh-CN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即</a:t>
            </a:r>
            <a:r>
              <a:rPr lang="en-US" altLang="zh-CN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c=c|b;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85706EFD-6995-41E4-BB44-5A3650ED1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333375"/>
            <a:ext cx="1504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CC0000"/>
                </a:solidFill>
                <a:ea typeface="黑体" panose="02010609060101010101" pitchFamily="49" charset="-122"/>
              </a:rPr>
              <a:t>步骤： </a:t>
            </a:r>
          </a:p>
        </p:txBody>
      </p:sp>
    </p:spTree>
  </p:cSld>
  <p:clrMapOvr>
    <a:masterClrMapping/>
  </p:clrMapOvr>
  <p:transition advClick="0">
    <p:strips dir="r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542FB477-1DBA-4DED-B9E7-FEFD8881C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412875"/>
            <a:ext cx="4956175" cy="478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#include &lt;stdio.h&gt;</a:t>
            </a:r>
          </a:p>
          <a:p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void main()</a:t>
            </a:r>
          </a:p>
          <a:p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｛ 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unsigned a,b,c;</a:t>
            </a:r>
          </a:p>
          <a:p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      int n;</a:t>
            </a:r>
          </a:p>
          <a:p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      scanf(“a=%o,n=%d”,&amp;a,&amp;n);</a:t>
            </a:r>
          </a:p>
          <a:p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      b=a&lt;&lt;(16-n); </a:t>
            </a:r>
          </a:p>
          <a:p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      c=a&gt;&gt;n;</a:t>
            </a:r>
          </a:p>
          <a:p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      c=c|b;</a:t>
            </a:r>
          </a:p>
          <a:p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      printf(“%o\n%o”,a,c);</a:t>
            </a:r>
          </a:p>
          <a:p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4DBFD5E2-E361-4CB0-BEC7-66FA962C7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3789363"/>
            <a:ext cx="2736850" cy="1838325"/>
          </a:xfrm>
          <a:prstGeom prst="rect">
            <a:avLst/>
          </a:prstGeom>
          <a:solidFill>
            <a:schemeClr val="bg1"/>
          </a:solidFill>
          <a:ln w="38100" algn="ctr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运行情况如下：</a:t>
            </a:r>
          </a:p>
          <a:p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a=157653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n=3</a:t>
            </a:r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157653</a:t>
            </a:r>
          </a:p>
          <a:p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75765 </a:t>
            </a:r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81E003E1-F53D-4DD1-BCA4-9644382CE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8863" y="1057275"/>
            <a:ext cx="5437187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运行开始时输入八进制数</a:t>
            </a:r>
            <a:r>
              <a:rPr lang="en-US" altLang="zh-CN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157653,</a:t>
            </a:r>
          </a:p>
          <a:p>
            <a:r>
              <a: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即二进制数</a:t>
            </a:r>
            <a:r>
              <a:rPr lang="en-US" altLang="zh-CN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1101111110101011</a:t>
            </a:r>
          </a:p>
          <a:p>
            <a:r>
              <a: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循环右移</a:t>
            </a:r>
            <a:r>
              <a:rPr lang="en-US" altLang="zh-CN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位后得二进制数</a:t>
            </a:r>
            <a:r>
              <a:rPr lang="en-US" altLang="zh-CN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0111101111110101</a:t>
            </a:r>
          </a:p>
          <a:p>
            <a:r>
              <a: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即八进制数</a:t>
            </a:r>
            <a:r>
              <a:rPr lang="en-US" altLang="zh-CN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75765</a:t>
            </a:r>
          </a:p>
        </p:txBody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84C090A8-14E8-4D41-8C9E-6FFD9EFFD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333375"/>
            <a:ext cx="196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CC0000"/>
                </a:solidFill>
                <a:ea typeface="黑体" panose="02010609060101010101" pitchFamily="49" charset="-122"/>
              </a:rPr>
              <a:t>程序如下：</a:t>
            </a:r>
          </a:p>
        </p:txBody>
      </p:sp>
    </p:spTree>
  </p:cSld>
  <p:clrMapOvr>
    <a:masterClrMapping/>
  </p:clrMapOvr>
  <p:transition advClick="0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animBg="1" autoUpdateAnimBg="0"/>
      <p:bldP spid="307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50B7584-00C6-4C2F-8AEC-78B454E5315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63713" y="1557338"/>
            <a:ext cx="2879725" cy="431800"/>
          </a:xfrm>
          <a:ln/>
        </p:spPr>
        <p:txBody>
          <a:bodyPr anchor="ctr"/>
          <a:lstStyle/>
          <a:p>
            <a:pPr>
              <a:buClr>
                <a:srgbClr val="006600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3200">
                <a:solidFill>
                  <a:srgbClr val="CC0000"/>
                </a:solidFill>
                <a:latin typeface="Times New Roman" panose="02020603050405020304" pitchFamily="18" charset="0"/>
              </a:rPr>
              <a:t> 主要内容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0CE665CC-B003-4548-9304-B9421B8EB66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411413" y="2062163"/>
            <a:ext cx="4681537" cy="1943100"/>
          </a:xfrm>
          <a:noFill/>
          <a:ln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 sz="32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12.1  </a:t>
            </a:r>
            <a:r>
              <a:rPr lang="zh-CN" altLang="en-US" sz="32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位运算符和位运算</a:t>
            </a:r>
          </a:p>
          <a:p>
            <a:pPr algn="l">
              <a:spcBef>
                <a:spcPct val="0"/>
              </a:spcBef>
            </a:pPr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49" charset="-122"/>
              </a:rPr>
              <a:t>12.2  </a:t>
            </a:r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位运算举例</a:t>
            </a:r>
          </a:p>
          <a:p>
            <a:pPr algn="l">
              <a:spcBef>
                <a:spcPct val="0"/>
              </a:spcBef>
            </a:pPr>
            <a:r>
              <a:rPr lang="en-US" altLang="zh-CN" sz="32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12.3  </a:t>
            </a:r>
            <a:r>
              <a:rPr lang="zh-CN" altLang="en-US" sz="32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位段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003D1A6F-2FB4-447F-A16E-8DE100EC4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975" y="188913"/>
            <a:ext cx="3744913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3600">
                <a:solidFill>
                  <a:srgbClr val="CC0000"/>
                </a:solidFill>
                <a:latin typeface="Times New Roman" panose="02020603050405020304" pitchFamily="18" charset="0"/>
              </a:rPr>
              <a:t>第十二章   位运算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66E1C238-0443-4897-BFE5-ED3CCEA457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30325" y="333375"/>
            <a:ext cx="2376488" cy="579438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t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>
                <a:solidFill>
                  <a:srgbClr val="CC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3200">
                <a:solidFill>
                  <a:srgbClr val="CC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12.3 </a:t>
            </a:r>
            <a:r>
              <a:rPr lang="zh-CN" altLang="en-US" sz="3200">
                <a:solidFill>
                  <a:srgbClr val="CC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位段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167BC9D1-6152-449E-8E15-F8C6DBBB8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741488"/>
            <a:ext cx="8135938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信息的存取一般以字节为单位。实际上，有时存储一个信息不必用一个或多个字节，例如，“真”或“假”用０或１表示，只需１位即可。在计算机用于过程控制、参数检测或数据通信领域时，控制信息往往只占一个字节中的一个或几个二进制位，常常在一个字节中放几个信息。</a:t>
            </a:r>
          </a:p>
        </p:txBody>
      </p:sp>
    </p:spTree>
  </p:cSld>
  <p:clrMapOvr>
    <a:masterClrMapping/>
  </p:clrMapOvr>
  <p:transition advClick="0">
    <p:strips dir="r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0B142579-03C3-4C67-835F-90F8FE913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741488"/>
            <a:ext cx="7993063" cy="143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可以人为地将一个整型变量</a:t>
            </a:r>
            <a:r>
              <a:rPr lang="en-US" altLang="zh-CN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data</a:t>
            </a:r>
            <a:r>
              <a:rPr lang="zh-CN" altLang="en-US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分为几部分</a:t>
            </a:r>
            <a:endParaRPr lang="zh-CN" altLang="en-US" sz="28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但是用这种方法给一个字节中某几位赋值太麻烦。可以位段结构体的方法。 　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73764890-95C9-4E35-8CFC-81A1D6C9C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76700"/>
            <a:ext cx="4319588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C03DBB0B-4A56-4A13-A2B2-9B7DEDB6D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365625"/>
            <a:ext cx="8497888" cy="17303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663300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en-US"/>
              <a:t>　</a:t>
            </a:r>
            <a:endParaRPr lang="zh-CN" altLang="en-US" sz="1600">
              <a:solidFill>
                <a:schemeClr val="accent2"/>
              </a:solidFill>
            </a:endParaRPr>
          </a:p>
        </p:txBody>
      </p:sp>
      <p:sp>
        <p:nvSpPr>
          <p:cNvPr id="32773" name="Rectangle 5">
            <a:extLst>
              <a:ext uri="{FF2B5EF4-FFF2-40B4-BE49-F238E27FC236}">
                <a16:creationId xmlns:a16="http://schemas.microsoft.com/office/drawing/2014/main" id="{195BA6A1-3961-4A8D-A985-16D3D60FD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0" y="44450"/>
            <a:ext cx="78136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向一个字节中的一个或几个二进制位赋值和改变它的值</a:t>
            </a:r>
            <a:r>
              <a:rPr lang="en-US" altLang="zh-CN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r>
              <a: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可以采用以下两种方法</a:t>
            </a:r>
            <a:r>
              <a:rPr lang="en-US" altLang="zh-CN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</a:p>
        </p:txBody>
      </p:sp>
      <p:sp>
        <p:nvSpPr>
          <p:cNvPr id="32774" name="Rectangle 6">
            <a:extLst>
              <a:ext uri="{FF2B5EF4-FFF2-40B4-BE49-F238E27FC236}">
                <a16:creationId xmlns:a16="http://schemas.microsoft.com/office/drawing/2014/main" id="{7CD44E45-B982-46F6-A120-F4AD9547D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3113088"/>
            <a:ext cx="8424862" cy="228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）位段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语言允许在一个结构体中以位为单位来指定其成员所占内存长度，这种以位为单位的成员称为“位段”或称“位域” 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 bit field) 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。利用位段能够用较少的位数存储数据。 </a:t>
            </a:r>
          </a:p>
        </p:txBody>
      </p:sp>
    </p:spTree>
  </p:cSld>
  <p:clrMapOvr>
    <a:masterClrMapping/>
  </p:clrMapOvr>
  <p:transition advClick="0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autoUpdateAnimBg="0"/>
      <p:bldP spid="3277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9ECCFA9F-B39F-44E3-9DAC-A47E933E6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139825"/>
            <a:ext cx="5041900" cy="308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struct  </a:t>
            </a:r>
            <a:r>
              <a:rPr lang="en-US" altLang="zh-CN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packed-data</a:t>
            </a:r>
          </a:p>
          <a:p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{   </a:t>
            </a:r>
            <a:r>
              <a:rPr lang="en-US" altLang="zh-CN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unsigned  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  a: 2;</a:t>
            </a:r>
          </a:p>
          <a:p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     </a:t>
            </a:r>
            <a:r>
              <a:rPr lang="en-US" altLang="zh-CN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unsigned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　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b: 6;</a:t>
            </a:r>
          </a:p>
          <a:p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     </a:t>
            </a:r>
            <a:r>
              <a:rPr lang="en-US" altLang="zh-CN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unsigned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　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c: 4;</a:t>
            </a:r>
          </a:p>
          <a:p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     </a:t>
            </a:r>
            <a:r>
              <a:rPr lang="en-US" altLang="zh-CN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unsigned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　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d: 4;</a:t>
            </a:r>
          </a:p>
          <a:p>
            <a:r>
              <a:rPr lang="zh-CN" altLang="en-US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</a:t>
            </a:r>
            <a:r>
              <a:rPr lang="en-US" altLang="zh-CN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int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 i;</a:t>
            </a:r>
          </a:p>
          <a:p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} </a:t>
            </a:r>
            <a:r>
              <a:rPr lang="en-US" altLang="zh-CN" b="1">
                <a:solidFill>
                  <a:srgbClr val="00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data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;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　 </a:t>
            </a:r>
          </a:p>
        </p:txBody>
      </p:sp>
      <p:pic>
        <p:nvPicPr>
          <p:cNvPr id="33795" name="Picture 3" descr="l6">
            <a:extLst>
              <a:ext uri="{FF2B5EF4-FFF2-40B4-BE49-F238E27FC236}">
                <a16:creationId xmlns:a16="http://schemas.microsoft.com/office/drawing/2014/main" id="{9E4720C3-18EC-4025-8F89-B4FC4978A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4365625"/>
            <a:ext cx="7885113" cy="154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Rectangle 4">
            <a:extLst>
              <a:ext uri="{FF2B5EF4-FFF2-40B4-BE49-F238E27FC236}">
                <a16:creationId xmlns:a16="http://schemas.microsoft.com/office/drawing/2014/main" id="{28244BDA-3154-4432-93BE-66599A7E5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260350"/>
            <a:ext cx="1311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CC0000"/>
                </a:solidFill>
                <a:ea typeface="黑体" panose="02010609060101010101" pitchFamily="49" charset="-122"/>
              </a:rPr>
              <a:t>程序</a:t>
            </a:r>
          </a:p>
        </p:txBody>
      </p:sp>
    </p:spTree>
  </p:cSld>
  <p:clrMapOvr>
    <a:masterClrMapping/>
  </p:clrMapOvr>
  <p:transition advClick="0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BD33B307-9D30-4F17-8FF9-3ECE5129B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179513"/>
            <a:ext cx="8964612" cy="521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）位段成员的类型必须指定为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unsigned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或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int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类型。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） 若某一位段要从另一个字开始存放，可用以下形式定义：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unsigned    a:1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；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unsigned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　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b:2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；一个存储单元       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unsigned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；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unsigned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　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c:3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；另一存储单元　　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应连续存放在一个存储单元中，由于用了长度为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的位段，其作用是使下一个位段从下一个存储单元开始存放。因此，只将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存储在一个存储单元中，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另存在下一个单元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(“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存储单元”可能是一个字节，也可能是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个字节，视不同的编译系统而异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。      　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06F8F28C-B9E1-4D21-84F0-FF1102D51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76700"/>
            <a:ext cx="4319588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900848C6-E9B4-4A3B-8207-16D2A3EE6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365625"/>
            <a:ext cx="8497888" cy="17303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663300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en-US"/>
              <a:t>　</a:t>
            </a:r>
            <a:endParaRPr lang="zh-CN" altLang="en-US" sz="1600">
              <a:solidFill>
                <a:schemeClr val="accent2"/>
              </a:solidFill>
            </a:endParaRPr>
          </a:p>
        </p:txBody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4663EE36-63E1-445C-A0AB-31FB59443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333375"/>
            <a:ext cx="5616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CC0000"/>
                </a:solidFill>
                <a:ea typeface="黑体" panose="02010609060101010101" pitchFamily="49" charset="-122"/>
              </a:rPr>
              <a:t>关于位段的定义和引用的说明：</a:t>
            </a:r>
          </a:p>
        </p:txBody>
      </p:sp>
    </p:spTree>
  </p:cSld>
  <p:clrMapOvr>
    <a:masterClrMapping/>
  </p:clrMapOvr>
  <p:transition advClick="0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/>
      <p:bldP spid="34819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91838821-B070-4887-AD0C-D442BD246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412875"/>
            <a:ext cx="7775575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(3) 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一个位段必须存储在同一存储单元中，不能跨两个单元。如果第一个单元空间不能容纳下一个位段，则该空间不用，而从下一个单元起存放该位段。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(4) 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可以定义无名位段。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(5) 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位段的长度不能大于存储单元的长度，也不能定义位段数组。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(6) 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位段可以用整型格式符输出。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(7) 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位段可以在数值表达式中引用，它会被系统自动地转换成整型数。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FE8A6131-8AE0-4A78-85B4-7AD7C4FAC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76700"/>
            <a:ext cx="4319588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2E0EFC92-7C09-4D87-986D-FF3F8B77D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425" y="328613"/>
            <a:ext cx="59055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CC0000"/>
                </a:solidFill>
                <a:ea typeface="黑体" panose="02010609060101010101" pitchFamily="49" charset="-122"/>
              </a:rPr>
              <a:t>关于位段的定义和引用的说明：</a:t>
            </a:r>
          </a:p>
        </p:txBody>
      </p:sp>
    </p:spTree>
  </p:cSld>
  <p:clrMapOvr>
    <a:masterClrMapping/>
  </p:clrMapOvr>
  <p:transition advClick="0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/>
      <p:bldP spid="35843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46BF195-42D9-4435-90A1-7A149D6B687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413000" y="260350"/>
            <a:ext cx="1654175" cy="576263"/>
          </a:xfrm>
          <a:ln/>
        </p:spPr>
        <p:txBody>
          <a:bodyPr anchor="ctr"/>
          <a:lstStyle/>
          <a:p>
            <a:pPr>
              <a:buClr>
                <a:srgbClr val="006600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0">
                <a:solidFill>
                  <a:srgbClr val="990099"/>
                </a:solidFill>
              </a:rPr>
              <a:t> </a:t>
            </a:r>
            <a:r>
              <a:rPr lang="zh-CN" altLang="en-US" sz="3600">
                <a:solidFill>
                  <a:srgbClr val="CC0000"/>
                </a:solidFill>
                <a:latin typeface="Times New Roman" panose="02020603050405020304" pitchFamily="18" charset="0"/>
              </a:rPr>
              <a:t>概念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3E2F6B16-E93B-4005-BEF4-D13E51FE11D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900113" y="1557338"/>
            <a:ext cx="7775575" cy="4464050"/>
          </a:xfrm>
          <a:noFill/>
          <a:ln/>
        </p:spPr>
        <p:txBody>
          <a:bodyPr/>
          <a:lstStyle/>
          <a:p>
            <a:pPr algn="just">
              <a:lnSpc>
                <a:spcPct val="110000"/>
              </a:lnSpc>
              <a:buSzPct val="65000"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位</a:t>
            </a:r>
            <a:r>
              <a:rPr kumimoji="1"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运算</a:t>
            </a:r>
            <a:r>
              <a:rPr kumimoji="1"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 </a:t>
            </a:r>
            <a:r>
              <a:rPr kumimoji="1"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指按二进制位进行运算</a:t>
            </a:r>
          </a:p>
          <a:p>
            <a:pPr algn="just">
              <a:lnSpc>
                <a:spcPct val="110000"/>
              </a:lnSpc>
              <a:buSzPct val="65000"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例如：</a:t>
            </a:r>
          </a:p>
          <a:p>
            <a:pPr lvl="2" algn="just">
              <a:lnSpc>
                <a:spcPct val="110000"/>
              </a:lnSpc>
              <a:buSzPct val="65000"/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将一个存储单元中的各二进制位左移一位</a:t>
            </a:r>
          </a:p>
          <a:p>
            <a:pPr lvl="2" algn="just">
              <a:lnSpc>
                <a:spcPct val="110000"/>
              </a:lnSpc>
              <a:buSzPct val="65000"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或右移一位</a:t>
            </a:r>
          </a:p>
          <a:p>
            <a:pPr lvl="2" algn="just">
              <a:lnSpc>
                <a:spcPct val="110000"/>
              </a:lnSpc>
              <a:buSzPct val="65000"/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两个数按位相加</a:t>
            </a:r>
          </a:p>
          <a:p>
            <a:pPr lvl="2" algn="just">
              <a:lnSpc>
                <a:spcPct val="110000"/>
              </a:lnSpc>
              <a:buSzPct val="65000"/>
              <a:buFont typeface="Wingdings" panose="05000000000000000000" pitchFamily="2" charset="2"/>
              <a:buNone/>
            </a:pPr>
            <a:endParaRPr lang="zh-CN" altLang="en-US" sz="2800" b="1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>
              <a:lnSpc>
                <a:spcPct val="110000"/>
              </a:lnSpc>
              <a:buSzPct val="65000"/>
              <a:buFont typeface="Wingdings" panose="05000000000000000000" pitchFamily="2" charset="2"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Ｃ语言提供位运算的功能，与其他高级语言（如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PASCAL</a:t>
            </a: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）相比，具有很大的优越性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D92AC32-5D81-4492-A7A1-13188CFAED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9500" y="260350"/>
            <a:ext cx="5580063" cy="739775"/>
          </a:xfrm>
          <a:ln/>
        </p:spPr>
        <p:txBody>
          <a:bodyPr/>
          <a:lstStyle/>
          <a:p>
            <a:r>
              <a:rPr lang="zh-CN" altLang="en-US" sz="3600">
                <a:solidFill>
                  <a:srgbClr val="CC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600">
                <a:solidFill>
                  <a:srgbClr val="CC0000"/>
                </a:solidFill>
                <a:latin typeface="Times New Roman" panose="02020603050405020304" pitchFamily="18" charset="0"/>
              </a:rPr>
              <a:t>12.1 </a:t>
            </a:r>
            <a:r>
              <a:rPr lang="zh-CN" altLang="en-US" sz="3600">
                <a:solidFill>
                  <a:srgbClr val="CC0000"/>
                </a:solidFill>
                <a:latin typeface="Times New Roman" panose="02020603050405020304" pitchFamily="18" charset="0"/>
              </a:rPr>
              <a:t>位运算符和位运算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FCC772C2-BA07-4B5A-82E0-ED75E3F14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1989138"/>
            <a:ext cx="6913562" cy="208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运算符     含义                运算符    含义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&amp;       </a:t>
            </a:r>
            <a:r>
              <a:rPr lang="zh-CN" altLang="en-US" sz="2800" b="1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按位与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~           </a:t>
            </a:r>
            <a:r>
              <a:rPr lang="zh-CN" altLang="en-US" sz="2800" b="1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取反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        </a:t>
            </a:r>
            <a:r>
              <a:rPr lang="zh-CN" altLang="en-US" sz="2800" b="1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按位或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&lt;&lt;         </a:t>
            </a:r>
            <a:r>
              <a:rPr lang="zh-CN" altLang="en-US" sz="2800" b="1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左移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∧       </a:t>
            </a:r>
            <a:r>
              <a:rPr lang="zh-CN" altLang="en-US" sz="2800" b="1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按位异或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   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&gt;&gt;         </a:t>
            </a:r>
            <a:r>
              <a:rPr lang="zh-CN" altLang="en-US" sz="2800" b="1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右移</a:t>
            </a:r>
            <a:endParaRPr lang="zh-CN" altLang="en-US" sz="28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A2E137CC-88E7-4E63-AB09-7E9372577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225" y="4221163"/>
            <a:ext cx="6842125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kumimoji="1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(1) </a:t>
            </a: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位运算符中除～以外</a:t>
            </a:r>
            <a:r>
              <a:rPr kumimoji="1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均为二目（元）运算符</a:t>
            </a:r>
            <a:r>
              <a:rPr kumimoji="1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即要求两侧各有一个运算量</a:t>
            </a:r>
          </a:p>
          <a:p>
            <a:pPr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(2) 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运算量只能是整型或字符型的数据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不能为实型数据</a:t>
            </a:r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EEDC9578-EFA1-4F4B-AE54-D729F8F77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1268413"/>
            <a:ext cx="2952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006600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CC0000"/>
                </a:solidFill>
                <a:ea typeface="黑体" panose="02010609060101010101" pitchFamily="49" charset="-122"/>
              </a:rPr>
              <a:t>Ｃ语言位运算符</a:t>
            </a:r>
            <a:r>
              <a:rPr lang="en-US" altLang="zh-CN" sz="2800" b="1">
                <a:solidFill>
                  <a:srgbClr val="CC0000"/>
                </a:solidFill>
                <a:ea typeface="黑体" panose="02010609060101010101" pitchFamily="49" charset="-122"/>
              </a:rPr>
              <a:t>: 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AEF17152-9276-4D9D-9A5D-712B16A3F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144963"/>
            <a:ext cx="14081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32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说明：</a:t>
            </a:r>
          </a:p>
        </p:txBody>
      </p:sp>
    </p:spTree>
  </p:cSld>
  <p:clrMapOvr>
    <a:masterClrMapping/>
  </p:clrMapOvr>
  <p:transition advClick="0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F35912A1-C72A-44EC-8732-83D1A4BAB6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2988" y="260350"/>
            <a:ext cx="6156325" cy="739775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3600">
                <a:solidFill>
                  <a:srgbClr val="CC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600">
                <a:solidFill>
                  <a:srgbClr val="CC0000"/>
                </a:solidFill>
                <a:latin typeface="Times New Roman" panose="02020603050405020304" pitchFamily="18" charset="0"/>
              </a:rPr>
              <a:t>12.1.1 “</a:t>
            </a:r>
            <a:r>
              <a:rPr lang="zh-CN" altLang="en-US" sz="3600">
                <a:solidFill>
                  <a:srgbClr val="CC0000"/>
                </a:solidFill>
                <a:latin typeface="Times New Roman" panose="02020603050405020304" pitchFamily="18" charset="0"/>
              </a:rPr>
              <a:t>按位与”运算符</a:t>
            </a:r>
            <a:r>
              <a:rPr lang="en-US" altLang="zh-CN" sz="3600">
                <a:solidFill>
                  <a:srgbClr val="CC0000"/>
                </a:solidFill>
                <a:latin typeface="Times New Roman" panose="02020603050405020304" pitchFamily="18" charset="0"/>
              </a:rPr>
              <a:t>( &amp; )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927AFD13-684E-486E-AF8D-9335D2724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268413"/>
            <a:ext cx="7850187" cy="194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按位与是指：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参加运算的两个数据，按二进制位进行“与”运算。若两个相应的二进制位都为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，则该位的结果值为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；否则为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。 即</a:t>
            </a:r>
          </a:p>
          <a:p>
            <a:pPr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＆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0=0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＆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1=0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＆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0=0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＆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1=1</a:t>
            </a: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89BCF47B-082B-4CC0-84B4-6EBB684FA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3284538"/>
            <a:ext cx="1871662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例：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3&amp;5</a:t>
            </a:r>
            <a:endParaRPr lang="en-US" altLang="zh-CN" sz="2800" b="1" u="sng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E5F39F3E-EBBE-4667-AA14-DBEFF488D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3789363"/>
            <a:ext cx="4535487" cy="1944687"/>
          </a:xfrm>
          <a:prstGeom prst="rect">
            <a:avLst/>
          </a:prstGeom>
          <a:noFill/>
          <a:ln w="38100">
            <a:solidFill>
              <a:srgbClr val="8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ctr"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/>
            <a:r>
              <a:rPr lang="zh-CN" altLang="en-US">
                <a:solidFill>
                  <a:srgbClr val="CC0000"/>
                </a:solidFill>
                <a:latin typeface="Times New Roman" panose="02020603050405020304" pitchFamily="18" charset="0"/>
              </a:rPr>
              <a:t>注意：</a:t>
            </a:r>
            <a:r>
              <a:rPr lang="zh-CN" altLang="en-US">
                <a:solidFill>
                  <a:srgbClr val="000099"/>
                </a:solidFill>
                <a:latin typeface="Times New Roman" panose="02020603050405020304" pitchFamily="18" charset="0"/>
              </a:rPr>
              <a:t>如果参加</a:t>
            </a:r>
            <a:r>
              <a:rPr lang="en-US" altLang="zh-CN">
                <a:solidFill>
                  <a:srgbClr val="000099"/>
                </a:solidFill>
                <a:latin typeface="Times New Roman" panose="02020603050405020304" pitchFamily="18" charset="0"/>
              </a:rPr>
              <a:t>&amp;</a:t>
            </a:r>
            <a:r>
              <a:rPr lang="zh-CN" altLang="en-US">
                <a:solidFill>
                  <a:srgbClr val="000099"/>
                </a:solidFill>
                <a:latin typeface="Times New Roman" panose="02020603050405020304" pitchFamily="18" charset="0"/>
              </a:rPr>
              <a:t>运算的是负数（如</a:t>
            </a:r>
            <a:r>
              <a:rPr lang="en-US" altLang="zh-CN">
                <a:solidFill>
                  <a:srgbClr val="000099"/>
                </a:solidFill>
                <a:latin typeface="Times New Roman" panose="02020603050405020304" pitchFamily="18" charset="0"/>
              </a:rPr>
              <a:t>-3&amp;-5</a:t>
            </a:r>
            <a:r>
              <a:rPr lang="zh-CN" altLang="en-US">
                <a:solidFill>
                  <a:srgbClr val="000099"/>
                </a:solidFill>
                <a:latin typeface="Times New Roman" panose="02020603050405020304" pitchFamily="18" charset="0"/>
              </a:rPr>
              <a:t>），则要以补码形式表示为二进制数，然后再按位进行“与”运算</a:t>
            </a:r>
          </a:p>
        </p:txBody>
      </p:sp>
      <p:grpSp>
        <p:nvGrpSpPr>
          <p:cNvPr id="7174" name="Group 6">
            <a:extLst>
              <a:ext uri="{FF2B5EF4-FFF2-40B4-BE49-F238E27FC236}">
                <a16:creationId xmlns:a16="http://schemas.microsoft.com/office/drawing/2014/main" id="{272AC6D8-1A1D-4C0B-A7DA-BD9365A23D61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3860800"/>
            <a:ext cx="2736850" cy="1655763"/>
            <a:chOff x="0" y="0"/>
            <a:chExt cx="1951" cy="1043"/>
          </a:xfrm>
        </p:grpSpPr>
        <p:sp>
          <p:nvSpPr>
            <p:cNvPr id="7175" name="Rectangle 7">
              <a:extLst>
                <a:ext uri="{FF2B5EF4-FFF2-40B4-BE49-F238E27FC236}">
                  <a16:creationId xmlns:a16="http://schemas.microsoft.com/office/drawing/2014/main" id="{00B503ED-171B-417E-8B57-204B3BE71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51" cy="1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zh-CN" altLang="en-US" sz="2800" b="1">
                  <a:solidFill>
                    <a:srgbClr val="CC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   </a:t>
              </a:r>
              <a:r>
                <a:rPr lang="zh-CN" altLang="en-US" sz="2800" b="1">
                  <a:solidFill>
                    <a:srgbClr val="CC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 </a:t>
              </a:r>
              <a:r>
                <a:rPr lang="en-US" altLang="zh-CN" sz="2800" b="1">
                  <a:solidFill>
                    <a:srgbClr val="CC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00000011</a:t>
              </a:r>
              <a:r>
                <a:rPr lang="en-US" altLang="zh-CN" sz="2800" b="1">
                  <a:solidFill>
                    <a:srgbClr val="0066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(3)</a:t>
              </a:r>
            </a:p>
            <a:p>
              <a:pPr>
                <a:buFontTx/>
                <a:buNone/>
              </a:pPr>
              <a:r>
                <a:rPr lang="en-US" altLang="zh-CN" sz="2800" b="1">
                  <a:solidFill>
                    <a:srgbClr val="CC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&amp;   00000101</a:t>
              </a:r>
              <a:r>
                <a:rPr lang="en-US" altLang="zh-CN" sz="2800" b="1">
                  <a:solidFill>
                    <a:srgbClr val="0066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(5)</a:t>
              </a:r>
            </a:p>
            <a:p>
              <a:pPr>
                <a:buFontTx/>
                <a:buNone/>
              </a:pPr>
              <a:endParaRPr lang="en-US" altLang="zh-CN" sz="1000" b="1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pPr>
                <a:buFontTx/>
                <a:buNone/>
              </a:pPr>
              <a:r>
                <a:rPr lang="en-US" altLang="zh-CN" sz="2800" b="1">
                  <a:solidFill>
                    <a:srgbClr val="0066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     </a:t>
              </a:r>
              <a:r>
                <a:rPr lang="en-US" altLang="zh-CN" sz="2800" b="1">
                  <a:solidFill>
                    <a:srgbClr val="CC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00000001</a:t>
              </a:r>
              <a:r>
                <a:rPr lang="en-US" altLang="zh-CN" sz="2800" b="1">
                  <a:solidFill>
                    <a:srgbClr val="0066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(1)</a:t>
              </a:r>
              <a:r>
                <a:rPr lang="en-US" altLang="zh-CN" sz="2800" b="1">
                  <a:solidFill>
                    <a:srgbClr val="66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endPara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7176" name="Line 8">
              <a:extLst>
                <a:ext uri="{FF2B5EF4-FFF2-40B4-BE49-F238E27FC236}">
                  <a16:creationId xmlns:a16="http://schemas.microsoft.com/office/drawing/2014/main" id="{51BE93DA-A583-4B6D-B518-C61B3969B7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" y="635"/>
              <a:ext cx="1860" cy="0"/>
            </a:xfrm>
            <a:prstGeom prst="line">
              <a:avLst/>
            </a:prstGeom>
            <a:noFill/>
            <a:ln w="28575">
              <a:solidFill>
                <a:srgbClr val="66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advClick="0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utoUpdateAnimBg="0"/>
      <p:bldP spid="7173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5B3666E4-6741-4EEA-A072-BC2C1E5EEA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333375"/>
            <a:ext cx="3025775" cy="460375"/>
          </a:xfrm>
          <a:noFill/>
          <a:ln/>
        </p:spPr>
        <p:txBody>
          <a:bodyPr/>
          <a:lstStyle/>
          <a:p>
            <a:r>
              <a:rPr lang="zh-CN" altLang="en-US" sz="3200">
                <a:solidFill>
                  <a:srgbClr val="CC0000"/>
                </a:solidFill>
                <a:latin typeface="Times New Roman" panose="02020603050405020304" pitchFamily="18" charset="0"/>
              </a:rPr>
              <a:t>按位与的用途：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F1725F19-9D08-4433-816D-CFE39729F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917700"/>
            <a:ext cx="8353425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若想对一个存储单元清零，即使其全部二进制位为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，找一个二进制数，其中各个位符合以下条件：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原来的数中为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的位，新数中相应位为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然后使二者进行＆运算　</a:t>
            </a:r>
            <a:endParaRPr lang="zh-CN" altLang="en-US" sz="2800" b="1">
              <a:solidFill>
                <a:srgbClr val="CC33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C1F7885B-6781-42C3-8E3B-4E9B38838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268413"/>
            <a:ext cx="1727200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(1) 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清零　 </a:t>
            </a:r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B77FB86B-DE82-464E-9873-5155F1D17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038" y="3932238"/>
            <a:ext cx="2735262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例： 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00101011</a:t>
            </a:r>
            <a:endParaRPr lang="zh-CN" altLang="en-US" sz="2800" b="1">
              <a:solidFill>
                <a:srgbClr val="CC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8198" name="Group 6">
            <a:extLst>
              <a:ext uri="{FF2B5EF4-FFF2-40B4-BE49-F238E27FC236}">
                <a16:creationId xmlns:a16="http://schemas.microsoft.com/office/drawing/2014/main" id="{397ABE8E-EE15-4536-B147-C091B63B3671}"/>
              </a:ext>
            </a:extLst>
          </p:cNvPr>
          <p:cNvGrpSpPr>
            <a:grpSpLocks/>
          </p:cNvGrpSpPr>
          <p:nvPr/>
        </p:nvGrpSpPr>
        <p:grpSpPr bwMode="auto">
          <a:xfrm>
            <a:off x="4787900" y="3716338"/>
            <a:ext cx="2447925" cy="1655762"/>
            <a:chOff x="0" y="0"/>
            <a:chExt cx="1951" cy="1043"/>
          </a:xfrm>
        </p:grpSpPr>
        <p:sp>
          <p:nvSpPr>
            <p:cNvPr id="8199" name="Rectangle 7">
              <a:extLst>
                <a:ext uri="{FF2B5EF4-FFF2-40B4-BE49-F238E27FC236}">
                  <a16:creationId xmlns:a16="http://schemas.microsoft.com/office/drawing/2014/main" id="{EEEC36EB-0B1E-488E-AC88-CAC5AD3AE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51" cy="1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zh-CN" altLang="en-US" sz="2800" b="1">
                  <a:solidFill>
                    <a:srgbClr val="CC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     </a:t>
              </a:r>
              <a:r>
                <a:rPr lang="en-US" altLang="zh-CN" sz="28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00101011</a:t>
              </a:r>
            </a:p>
            <a:p>
              <a:pPr>
                <a:buFontTx/>
                <a:buNone/>
              </a:pPr>
              <a:r>
                <a:rPr lang="en-US" altLang="zh-CN" sz="2800" b="1">
                  <a:solidFill>
                    <a:srgbClr val="A5002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&amp;</a:t>
              </a:r>
              <a:r>
                <a:rPr lang="en-US" altLang="zh-CN" sz="2800" b="1">
                  <a:solidFill>
                    <a:srgbClr val="0066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  </a:t>
              </a:r>
              <a:r>
                <a:rPr lang="en-US" altLang="zh-CN" sz="28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10010100</a:t>
              </a:r>
            </a:p>
            <a:p>
              <a:pPr>
                <a:buFontTx/>
                <a:buNone/>
              </a:pPr>
              <a:r>
                <a:rPr lang="en-US" altLang="zh-CN" sz="2800" b="1">
                  <a:solidFill>
                    <a:srgbClr val="0066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     </a:t>
              </a:r>
              <a:r>
                <a:rPr lang="en-US" altLang="zh-CN" sz="2800" b="1">
                  <a:solidFill>
                    <a:srgbClr val="A5002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00000000 </a:t>
              </a:r>
            </a:p>
          </p:txBody>
        </p:sp>
        <p:sp>
          <p:nvSpPr>
            <p:cNvPr id="8200" name="Line 8">
              <a:extLst>
                <a:ext uri="{FF2B5EF4-FFF2-40B4-BE49-F238E27FC236}">
                  <a16:creationId xmlns:a16="http://schemas.microsoft.com/office/drawing/2014/main" id="{1746732A-6D63-4044-AD2B-71C4C85121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" y="635"/>
              <a:ext cx="1860" cy="0"/>
            </a:xfrm>
            <a:prstGeom prst="line">
              <a:avLst/>
            </a:prstGeom>
            <a:noFill/>
            <a:ln w="28575">
              <a:solidFill>
                <a:srgbClr val="8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advClick="0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1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23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autoUpdateAnimBg="0"/>
      <p:bldP spid="8196" grpId="0" autoUpdateAnimBg="0"/>
      <p:bldP spid="819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6C11BC0-1C48-48FF-B057-052BB674A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403225"/>
            <a:ext cx="5113338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(2) </a:t>
            </a:r>
            <a:r>
              <a:rPr lang="zh-CN" altLang="en-US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取一个数中某些指定位 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61E35CA2-BA0A-4A0A-83A8-0898658B5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484313"/>
            <a:ext cx="7345363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zh-CN" altLang="en-US" sz="3200">
                <a:solidFill>
                  <a:srgbClr val="CC0000"/>
                </a:solidFill>
                <a:latin typeface="Times New Roman" panose="02020603050405020304" pitchFamily="18" charset="0"/>
              </a:rPr>
              <a:t>   如</a:t>
            </a:r>
            <a:r>
              <a:rPr lang="en-US" altLang="zh-CN" sz="3200">
                <a:solidFill>
                  <a:srgbClr val="CC0000"/>
                </a:solidFill>
                <a:latin typeface="Times New Roman" panose="02020603050405020304" pitchFamily="18" charset="0"/>
              </a:rPr>
              <a:t>:</a:t>
            </a:r>
            <a:r>
              <a:rPr lang="zh-CN" altLang="en-US">
                <a:solidFill>
                  <a:srgbClr val="000099"/>
                </a:solidFill>
                <a:latin typeface="Times New Roman" panose="02020603050405020304" pitchFamily="18" charset="0"/>
              </a:rPr>
              <a:t>有一个整数</a:t>
            </a:r>
            <a:r>
              <a:rPr lang="en-US" altLang="zh-CN">
                <a:solidFill>
                  <a:srgbClr val="000099"/>
                </a:solidFill>
                <a:latin typeface="Times New Roman" panose="02020603050405020304" pitchFamily="18" charset="0"/>
              </a:rPr>
              <a:t>a(2</a:t>
            </a:r>
            <a:r>
              <a:rPr lang="zh-CN" altLang="en-US">
                <a:solidFill>
                  <a:srgbClr val="000099"/>
                </a:solidFill>
                <a:latin typeface="Times New Roman" panose="02020603050405020304" pitchFamily="18" charset="0"/>
              </a:rPr>
              <a:t>个字节</a:t>
            </a:r>
            <a:r>
              <a:rPr lang="en-US" altLang="zh-CN">
                <a:solidFill>
                  <a:srgbClr val="000099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>
                <a:solidFill>
                  <a:srgbClr val="000099"/>
                </a:solidFill>
                <a:latin typeface="Times New Roman" panose="02020603050405020304" pitchFamily="18" charset="0"/>
              </a:rPr>
              <a:t>，取其中的低字节</a:t>
            </a:r>
          </a:p>
        </p:txBody>
      </p:sp>
      <p:grpSp>
        <p:nvGrpSpPr>
          <p:cNvPr id="9220" name="Group 4">
            <a:extLst>
              <a:ext uri="{FF2B5EF4-FFF2-40B4-BE49-F238E27FC236}">
                <a16:creationId xmlns:a16="http://schemas.microsoft.com/office/drawing/2014/main" id="{2437A07B-BA1A-4B3A-B52C-E3F2E45817B3}"/>
              </a:ext>
            </a:extLst>
          </p:cNvPr>
          <p:cNvGrpSpPr>
            <a:grpSpLocks/>
          </p:cNvGrpSpPr>
          <p:nvPr/>
        </p:nvGrpSpPr>
        <p:grpSpPr bwMode="auto">
          <a:xfrm>
            <a:off x="1392238" y="2420938"/>
            <a:ext cx="5843587" cy="1995487"/>
            <a:chOff x="0" y="0"/>
            <a:chExt cx="3681" cy="1257"/>
          </a:xfrm>
        </p:grpSpPr>
        <p:sp>
          <p:nvSpPr>
            <p:cNvPr id="9221" name="Rectangle 5">
              <a:extLst>
                <a:ext uri="{FF2B5EF4-FFF2-40B4-BE49-F238E27FC236}">
                  <a16:creationId xmlns:a16="http://schemas.microsoft.com/office/drawing/2014/main" id="{7B90EC3F-28B9-40B8-84EB-C830632563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" y="32"/>
              <a:ext cx="3357" cy="318"/>
            </a:xfrm>
            <a:prstGeom prst="rect">
              <a:avLst/>
            </a:prstGeom>
            <a:noFill/>
            <a:ln w="38100">
              <a:solidFill>
                <a:srgbClr val="99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黑体" panose="02010609060101010101" pitchFamily="49" charset="-122"/>
                </a:rPr>
                <a:t>0 0 1 0 1 1 0 0   1 0 1 0 1 1 0  0</a:t>
              </a:r>
            </a:p>
          </p:txBody>
        </p:sp>
        <p:sp>
          <p:nvSpPr>
            <p:cNvPr id="9222" name="Line 6">
              <a:extLst>
                <a:ext uri="{FF2B5EF4-FFF2-40B4-BE49-F238E27FC236}">
                  <a16:creationId xmlns:a16="http://schemas.microsoft.com/office/drawing/2014/main" id="{25182898-D519-470F-AA31-0FB32C67A7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7" y="32"/>
              <a:ext cx="0" cy="318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3" name="Rectangle 7">
              <a:extLst>
                <a:ext uri="{FF2B5EF4-FFF2-40B4-BE49-F238E27FC236}">
                  <a16:creationId xmlns:a16="http://schemas.microsoft.com/office/drawing/2014/main" id="{D6091BBD-722B-4818-8A68-C5A6F10FD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28" cy="1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</a:p>
            <a:p>
              <a:pPr algn="ctr"/>
              <a:endParaRPr lang="en-US" altLang="zh-CN" sz="200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pPr algn="ctr"/>
              <a:r>
                <a:rPr lang="en-US" altLang="zh-CN">
                  <a:latin typeface="Times New Roman" panose="02020603050405020304" pitchFamily="18" charset="0"/>
                  <a:ea typeface="黑体" panose="02010609060101010101" pitchFamily="49" charset="-122"/>
                </a:rPr>
                <a:t>b</a:t>
              </a:r>
            </a:p>
            <a:p>
              <a:pPr algn="ctr"/>
              <a:endParaRPr lang="en-US" altLang="zh-CN" sz="200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pPr algn="ctr"/>
              <a:r>
                <a:rPr lang="en-US" altLang="zh-CN">
                  <a:solidFill>
                    <a:srgbClr val="CC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c</a:t>
              </a:r>
            </a:p>
          </p:txBody>
        </p:sp>
        <p:sp>
          <p:nvSpPr>
            <p:cNvPr id="9224" name="Rectangle 8">
              <a:extLst>
                <a:ext uri="{FF2B5EF4-FFF2-40B4-BE49-F238E27FC236}">
                  <a16:creationId xmlns:a16="http://schemas.microsoft.com/office/drawing/2014/main" id="{67F7C3E0-FD02-4410-AEDA-28B4025E8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" y="486"/>
              <a:ext cx="3357" cy="318"/>
            </a:xfrm>
            <a:prstGeom prst="rect">
              <a:avLst/>
            </a:prstGeom>
            <a:noFill/>
            <a:ln w="38100">
              <a:solidFill>
                <a:srgbClr val="99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黑体" panose="02010609060101010101" pitchFamily="49" charset="-122"/>
                </a:rPr>
                <a:t>0 0 0 0 0 0 0 0   1 1 1 1 1 1 1  1</a:t>
              </a:r>
            </a:p>
          </p:txBody>
        </p:sp>
        <p:sp>
          <p:nvSpPr>
            <p:cNvPr id="9225" name="Line 9">
              <a:extLst>
                <a:ext uri="{FF2B5EF4-FFF2-40B4-BE49-F238E27FC236}">
                  <a16:creationId xmlns:a16="http://schemas.microsoft.com/office/drawing/2014/main" id="{02E4B094-077D-43D8-8FDB-75E4377917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7" y="486"/>
              <a:ext cx="0" cy="318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6" name="Rectangle 10">
              <a:extLst>
                <a:ext uri="{FF2B5EF4-FFF2-40B4-BE49-F238E27FC236}">
                  <a16:creationId xmlns:a16="http://schemas.microsoft.com/office/drawing/2014/main" id="{CC4AE1AC-9310-4EFE-B240-BA7DF92FD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" y="939"/>
              <a:ext cx="3357" cy="318"/>
            </a:xfrm>
            <a:prstGeom prst="rect">
              <a:avLst/>
            </a:prstGeom>
            <a:noFill/>
            <a:ln w="38100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A5002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0 0 0 0 0 0 0 0   1 0 1 0 1 1 0  0</a:t>
              </a:r>
            </a:p>
          </p:txBody>
        </p:sp>
        <p:sp>
          <p:nvSpPr>
            <p:cNvPr id="9227" name="Line 11">
              <a:extLst>
                <a:ext uri="{FF2B5EF4-FFF2-40B4-BE49-F238E27FC236}">
                  <a16:creationId xmlns:a16="http://schemas.microsoft.com/office/drawing/2014/main" id="{E710F76E-EC4E-40FF-A97C-61FE476423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7" y="939"/>
              <a:ext cx="0" cy="318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advClick="0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F102A763-B7E0-4966-A8E3-BD9FA577A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196975"/>
            <a:ext cx="6408737" cy="57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与一个数进行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&amp;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运算，此数在该位取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3B54CA32-59F5-416D-88E6-D9840E1D2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3213100"/>
            <a:ext cx="2879725" cy="122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66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即：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a=84, b=59</a:t>
            </a:r>
          </a:p>
          <a:p>
            <a:pPr>
              <a:buFontTx/>
              <a:buNone/>
            </a:pP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c=a&amp;b=16</a:t>
            </a:r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BCE79CFA-07CB-4F5E-9044-18574CFE5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989138"/>
            <a:ext cx="813593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66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例：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有一数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01010100, 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保留左面第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5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7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8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位</a:t>
            </a:r>
          </a:p>
        </p:txBody>
      </p:sp>
      <p:grpSp>
        <p:nvGrpSpPr>
          <p:cNvPr id="10245" name="Group 5">
            <a:extLst>
              <a:ext uri="{FF2B5EF4-FFF2-40B4-BE49-F238E27FC236}">
                <a16:creationId xmlns:a16="http://schemas.microsoft.com/office/drawing/2014/main" id="{D80389F8-0EB8-4CBC-9634-5CFC13AE9515}"/>
              </a:ext>
            </a:extLst>
          </p:cNvPr>
          <p:cNvGrpSpPr>
            <a:grpSpLocks/>
          </p:cNvGrpSpPr>
          <p:nvPr/>
        </p:nvGrpSpPr>
        <p:grpSpPr bwMode="auto">
          <a:xfrm>
            <a:off x="1258888" y="3141663"/>
            <a:ext cx="3097212" cy="1655762"/>
            <a:chOff x="0" y="0"/>
            <a:chExt cx="1951" cy="1043"/>
          </a:xfrm>
        </p:grpSpPr>
        <p:sp>
          <p:nvSpPr>
            <p:cNvPr id="10246" name="Rectangle 6">
              <a:extLst>
                <a:ext uri="{FF2B5EF4-FFF2-40B4-BE49-F238E27FC236}">
                  <a16:creationId xmlns:a16="http://schemas.microsoft.com/office/drawing/2014/main" id="{72398D48-AFA4-43DD-A4FA-287F68310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51" cy="1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993366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zh-CN" altLang="en-US" sz="2800" b="1">
                  <a:solidFill>
                    <a:srgbClr val="CC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    </a:t>
              </a:r>
              <a:r>
                <a:rPr lang="en-US" altLang="zh-CN" sz="28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01010100 </a:t>
              </a:r>
              <a:r>
                <a:rPr lang="en-US" altLang="zh-CN" sz="2800" b="1">
                  <a:solidFill>
                    <a:srgbClr val="0066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(84)</a:t>
              </a:r>
            </a:p>
            <a:p>
              <a:pPr>
                <a:buFontTx/>
                <a:buNone/>
              </a:pPr>
              <a:r>
                <a:rPr lang="en-US" altLang="zh-CN" sz="2800" b="1">
                  <a:solidFill>
                    <a:srgbClr val="A5002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&amp; </a:t>
              </a:r>
              <a:r>
                <a:rPr lang="en-US" altLang="zh-CN" sz="2800" b="1">
                  <a:solidFill>
                    <a:srgbClr val="0066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r>
                <a:rPr lang="en-US" altLang="zh-CN" sz="28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00111011 </a:t>
              </a:r>
              <a:r>
                <a:rPr lang="en-US" altLang="zh-CN" sz="2800" b="1">
                  <a:solidFill>
                    <a:srgbClr val="0066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(59)</a:t>
              </a:r>
            </a:p>
            <a:p>
              <a:pPr>
                <a:buFontTx/>
                <a:buNone/>
              </a:pPr>
              <a:r>
                <a:rPr lang="en-US" altLang="zh-CN" sz="2800" b="1">
                  <a:solidFill>
                    <a:srgbClr val="0066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   </a:t>
              </a:r>
              <a:r>
                <a:rPr lang="en-US" altLang="zh-CN" sz="2800" b="1">
                  <a:solidFill>
                    <a:srgbClr val="A5002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00010000 </a:t>
              </a:r>
              <a:r>
                <a:rPr lang="en-US" altLang="zh-CN" sz="2800" b="1">
                  <a:solidFill>
                    <a:srgbClr val="0066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(16)</a:t>
              </a:r>
              <a:r>
                <a:rPr lang="en-US" altLang="zh-CN" sz="2800" b="1">
                  <a:solidFill>
                    <a:srgbClr val="66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endPara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0247" name="Line 7">
              <a:extLst>
                <a:ext uri="{FF2B5EF4-FFF2-40B4-BE49-F238E27FC236}">
                  <a16:creationId xmlns:a16="http://schemas.microsoft.com/office/drawing/2014/main" id="{AF225DA7-673D-4D35-A4FD-9F25D7CD7A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" y="635"/>
              <a:ext cx="1860" cy="0"/>
            </a:xfrm>
            <a:prstGeom prst="line">
              <a:avLst/>
            </a:prstGeom>
            <a:noFill/>
            <a:ln w="28575">
              <a:solidFill>
                <a:srgbClr val="8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48" name="Rectangle 8">
            <a:extLst>
              <a:ext uri="{FF2B5EF4-FFF2-40B4-BE49-F238E27FC236}">
                <a16:creationId xmlns:a16="http://schemas.microsoft.com/office/drawing/2014/main" id="{BB23DD74-29C7-45D3-AB16-30DA81049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333375"/>
            <a:ext cx="28082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32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(3) </a:t>
            </a:r>
            <a:r>
              <a:rPr lang="zh-CN" altLang="en-US" sz="32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保留一位：</a:t>
            </a:r>
          </a:p>
        </p:txBody>
      </p:sp>
    </p:spTree>
  </p:cSld>
  <p:clrMapOvr>
    <a:masterClrMapping/>
  </p:clrMapOvr>
  <p:transition advClick="0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4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autoUpdateAnimBg="0"/>
      <p:bldP spid="10244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800080"/>
          </a:solidFill>
          <a:prstDash val="solid"/>
          <a:round/>
          <a:headEnd type="none" w="med" len="med"/>
          <a:tailEnd type="none" w="med" len="med"/>
        </a:ln>
        <a:effectLst>
          <a:outerShdw dist="107763" dir="18900000" algn="ctr" rotWithShape="0">
            <a:schemeClr val="tx1">
              <a:alpha val="50000"/>
            </a:schemeClr>
          </a:outerShdw>
        </a:effectLst>
        <a:extLst>
          <a:ext uri="{909E8E84-426E-40DD-AFC4-6F175D3DCCD1}">
            <a14:hiddenFill xmlns:a14="http://schemas.microsoft.com/office/drawing/2010/main">
              <a:solidFill>
                <a:srgbClr val="336600"/>
              </a:solidFill>
            </a14:hiddenFill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800080"/>
          </a:solidFill>
          <a:prstDash val="solid"/>
          <a:round/>
          <a:headEnd type="none" w="med" len="med"/>
          <a:tailEnd type="none" w="med" len="med"/>
        </a:ln>
        <a:effectLst>
          <a:outerShdw dist="107763" dir="18900000" algn="ctr" rotWithShape="0">
            <a:schemeClr val="tx1">
              <a:alpha val="50000"/>
            </a:schemeClr>
          </a:outerShdw>
        </a:effectLst>
        <a:extLst>
          <a:ext uri="{909E8E84-426E-40DD-AFC4-6F175D3DCCD1}">
            <a14:hiddenFill xmlns:a14="http://schemas.microsoft.com/office/drawing/2010/main">
              <a:solidFill>
                <a:srgbClr val="336600"/>
              </a:solidFill>
            </a14:hiddenFill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</TotalTime>
  <Pages>0</Pages>
  <Words>2608</Words>
  <Characters>0</Characters>
  <Application>Microsoft Office PowerPoint</Application>
  <DocSecurity>0</DocSecurity>
  <PresentationFormat>全屏显示(4:3)</PresentationFormat>
  <Lines>0</Lines>
  <Paragraphs>247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1" baseType="lpstr">
      <vt:lpstr>Times New Roman</vt:lpstr>
      <vt:lpstr>宋体</vt:lpstr>
      <vt:lpstr>Arial</vt:lpstr>
      <vt:lpstr>黑体</vt:lpstr>
      <vt:lpstr>Wingdings</vt:lpstr>
      <vt:lpstr>楷体_GB2312</vt:lpstr>
      <vt:lpstr>默认设计模板</vt:lpstr>
      <vt:lpstr>  5.1 关系运算符和关系表达式</vt:lpstr>
      <vt:lpstr>  5.1 关系运算符和关系表达式</vt:lpstr>
      <vt:lpstr> 主要内容</vt:lpstr>
      <vt:lpstr> 概念</vt:lpstr>
      <vt:lpstr> 12.1 位运算符和位运算</vt:lpstr>
      <vt:lpstr> 12.1.1 “按位与”运算符( &amp; )</vt:lpstr>
      <vt:lpstr>按位与的用途：</vt:lpstr>
      <vt:lpstr>PowerPoint 演示文稿</vt:lpstr>
      <vt:lpstr>PowerPoint 演示文稿</vt:lpstr>
      <vt:lpstr> 12.1.2 “按位或”运算符( | )</vt:lpstr>
      <vt:lpstr> 12.1.2 “按位或”运算符(1)</vt:lpstr>
      <vt:lpstr>12.1.3 “异或”运算符(∧)</vt:lpstr>
      <vt:lpstr>PowerPoint 演示文稿</vt:lpstr>
      <vt:lpstr>PowerPoint 演示文稿</vt:lpstr>
      <vt:lpstr>PowerPoint 演示文稿</vt:lpstr>
      <vt:lpstr>PowerPoint 演示文稿</vt:lpstr>
      <vt:lpstr> 12.1.4 “取反”运算符（～）</vt:lpstr>
      <vt:lpstr> 12.1.5 左移运算符(&lt;&lt;)</vt:lpstr>
      <vt:lpstr> 12.1.5 左移运算符(&lt;&lt;)</vt:lpstr>
      <vt:lpstr> 12.1.6 右移运算符(&gt;&gt;)</vt:lpstr>
      <vt:lpstr>PowerPoint 演示文稿</vt:lpstr>
      <vt:lpstr>PowerPoint 演示文稿</vt:lpstr>
      <vt:lpstr>PowerPoint 演示文稿</vt:lpstr>
      <vt:lpstr> 12.1.8 不同长度的数据进行位运算</vt:lpstr>
      <vt:lpstr> 12.2 位运算举例</vt:lpstr>
      <vt:lpstr>PowerPoint 演示文稿</vt:lpstr>
      <vt:lpstr>PowerPoint 演示文稿</vt:lpstr>
      <vt:lpstr>PowerPoint 演示文稿</vt:lpstr>
      <vt:lpstr>PowerPoint 演示文稿</vt:lpstr>
      <vt:lpstr> 12.3 位段</vt:lpstr>
      <vt:lpstr>PowerPoint 演示文稿</vt:lpstr>
      <vt:lpstr>PowerPoint 演示文稿</vt:lpstr>
      <vt:lpstr>PowerPoint 演示文稿</vt:lpstr>
      <vt:lpstr>PowerPoint 演示文稿</vt:lpstr>
    </vt:vector>
  </TitlesOfParts>
  <Manager/>
  <Company>bit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lfx</dc:creator>
  <cp:keywords>计算机文化基础电子教案</cp:keywords>
  <dc:description/>
  <cp:lastModifiedBy>张伯望</cp:lastModifiedBy>
  <cp:revision>443</cp:revision>
  <cp:lastPrinted>1899-12-30T00:00:00Z</cp:lastPrinted>
  <dcterms:created xsi:type="dcterms:W3CDTF">2005-09-08T00:12:49Z</dcterms:created>
  <dcterms:modified xsi:type="dcterms:W3CDTF">2017-09-07T08:58:31Z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2052-8.1.0.2998</vt:lpwstr>
  </property>
</Properties>
</file>