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7"/>
  </p:notesMasterIdLst>
  <p:sldIdLst>
    <p:sldId id="672" r:id="rId2"/>
    <p:sldId id="673" r:id="rId3"/>
    <p:sldId id="671" r:id="rId4"/>
    <p:sldId id="555" r:id="rId5"/>
    <p:sldId id="556" r:id="rId6"/>
    <p:sldId id="437" r:id="rId7"/>
    <p:sldId id="438" r:id="rId8"/>
    <p:sldId id="439" r:id="rId9"/>
    <p:sldId id="442" r:id="rId10"/>
    <p:sldId id="670" r:id="rId11"/>
    <p:sldId id="444" r:id="rId12"/>
    <p:sldId id="557" r:id="rId13"/>
    <p:sldId id="446" r:id="rId14"/>
    <p:sldId id="447" r:id="rId15"/>
    <p:sldId id="448" r:id="rId16"/>
    <p:sldId id="449" r:id="rId17"/>
    <p:sldId id="674" r:id="rId18"/>
    <p:sldId id="452" r:id="rId19"/>
    <p:sldId id="453" r:id="rId20"/>
    <p:sldId id="454" r:id="rId21"/>
    <p:sldId id="455" r:id="rId22"/>
    <p:sldId id="456" r:id="rId23"/>
    <p:sldId id="457" r:id="rId24"/>
    <p:sldId id="558" r:id="rId25"/>
    <p:sldId id="458" r:id="rId26"/>
    <p:sldId id="459" r:id="rId27"/>
    <p:sldId id="460" r:id="rId28"/>
    <p:sldId id="461" r:id="rId29"/>
    <p:sldId id="463" r:id="rId30"/>
    <p:sldId id="464" r:id="rId31"/>
    <p:sldId id="465" r:id="rId32"/>
    <p:sldId id="466" r:id="rId33"/>
    <p:sldId id="561" r:id="rId34"/>
    <p:sldId id="562" r:id="rId35"/>
    <p:sldId id="550" r:id="rId36"/>
    <p:sldId id="560" r:id="rId37"/>
    <p:sldId id="551" r:id="rId38"/>
    <p:sldId id="586" r:id="rId39"/>
    <p:sldId id="587" r:id="rId40"/>
    <p:sldId id="588" r:id="rId41"/>
    <p:sldId id="589" r:id="rId42"/>
    <p:sldId id="590" r:id="rId43"/>
    <p:sldId id="591" r:id="rId44"/>
    <p:sldId id="592" r:id="rId45"/>
    <p:sldId id="593" r:id="rId46"/>
    <p:sldId id="676" r:id="rId47"/>
    <p:sldId id="677" r:id="rId48"/>
    <p:sldId id="678" r:id="rId49"/>
    <p:sldId id="679" r:id="rId50"/>
    <p:sldId id="680" r:id="rId51"/>
    <p:sldId id="594" r:id="rId52"/>
    <p:sldId id="595" r:id="rId53"/>
    <p:sldId id="596" r:id="rId54"/>
    <p:sldId id="681" r:id="rId55"/>
    <p:sldId id="682" r:id="rId56"/>
    <p:sldId id="683" r:id="rId57"/>
    <p:sldId id="684" r:id="rId58"/>
    <p:sldId id="685" r:id="rId59"/>
    <p:sldId id="686" r:id="rId60"/>
    <p:sldId id="687" r:id="rId61"/>
    <p:sldId id="688" r:id="rId62"/>
    <p:sldId id="689" r:id="rId63"/>
    <p:sldId id="690" r:id="rId64"/>
    <p:sldId id="691" r:id="rId65"/>
    <p:sldId id="692" r:id="rId66"/>
    <p:sldId id="693" r:id="rId67"/>
    <p:sldId id="694" r:id="rId68"/>
    <p:sldId id="695" r:id="rId69"/>
    <p:sldId id="696" r:id="rId70"/>
    <p:sldId id="697" r:id="rId71"/>
    <p:sldId id="698" r:id="rId72"/>
    <p:sldId id="699" r:id="rId73"/>
    <p:sldId id="700" r:id="rId74"/>
    <p:sldId id="701" r:id="rId75"/>
    <p:sldId id="702" r:id="rId76"/>
    <p:sldId id="703" r:id="rId77"/>
    <p:sldId id="704" r:id="rId78"/>
    <p:sldId id="705" r:id="rId79"/>
    <p:sldId id="706" r:id="rId80"/>
    <p:sldId id="707" r:id="rId81"/>
    <p:sldId id="708" r:id="rId82"/>
    <p:sldId id="709" r:id="rId83"/>
    <p:sldId id="710" r:id="rId84"/>
    <p:sldId id="711" r:id="rId85"/>
    <p:sldId id="712" r:id="rId86"/>
    <p:sldId id="713" r:id="rId87"/>
    <p:sldId id="714" r:id="rId88"/>
    <p:sldId id="715" r:id="rId89"/>
    <p:sldId id="716" r:id="rId90"/>
    <p:sldId id="717" r:id="rId91"/>
    <p:sldId id="718" r:id="rId92"/>
    <p:sldId id="719" r:id="rId93"/>
    <p:sldId id="720" r:id="rId94"/>
    <p:sldId id="721" r:id="rId95"/>
    <p:sldId id="722" r:id="rId96"/>
    <p:sldId id="723" r:id="rId97"/>
    <p:sldId id="724" r:id="rId98"/>
    <p:sldId id="725" r:id="rId99"/>
    <p:sldId id="726" r:id="rId100"/>
    <p:sldId id="727" r:id="rId101"/>
    <p:sldId id="728" r:id="rId102"/>
    <p:sldId id="729" r:id="rId103"/>
    <p:sldId id="730" r:id="rId104"/>
    <p:sldId id="731" r:id="rId105"/>
    <p:sldId id="732" r:id="rId106"/>
    <p:sldId id="733" r:id="rId107"/>
    <p:sldId id="734" r:id="rId108"/>
    <p:sldId id="735" r:id="rId109"/>
    <p:sldId id="736" r:id="rId110"/>
    <p:sldId id="737" r:id="rId111"/>
    <p:sldId id="738" r:id="rId112"/>
    <p:sldId id="739" r:id="rId113"/>
    <p:sldId id="740" r:id="rId114"/>
    <p:sldId id="741" r:id="rId115"/>
    <p:sldId id="742" r:id="rId116"/>
    <p:sldId id="743" r:id="rId117"/>
    <p:sldId id="744" r:id="rId118"/>
    <p:sldId id="745" r:id="rId119"/>
    <p:sldId id="746" r:id="rId120"/>
    <p:sldId id="747" r:id="rId121"/>
    <p:sldId id="748" r:id="rId122"/>
    <p:sldId id="749" r:id="rId123"/>
    <p:sldId id="750" r:id="rId124"/>
    <p:sldId id="751" r:id="rId125"/>
    <p:sldId id="752" r:id="rId126"/>
  </p:sldIdLst>
  <p:sldSz cx="9144000" cy="6858000" type="screen4x3"/>
  <p:notesSz cx="6669088" cy="9820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660066"/>
    <a:srgbClr val="CC0000"/>
    <a:srgbClr val="A50021"/>
    <a:srgbClr val="800000"/>
    <a:srgbClr val="000099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B711D2-7DD0-458D-9739-33FB80FDD77C}"/>
              </a:ext>
            </a:extLst>
          </p:cNvPr>
          <p:cNvSpPr>
            <a:spLocks noGrp="1"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B2A7FCC-FB88-40C4-B401-06428543C24A}"/>
              </a:ext>
            </a:extLst>
          </p:cNvPr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02A48C0-E227-4605-9B84-45F82CE8D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200" b="0">
                <a:ea typeface="宋体" panose="02010600030101010101" pitchFamily="2" charset="-122"/>
              </a:rPr>
              <a:t>清华大学</a:t>
            </a:r>
            <a:r>
              <a:rPr lang="en-US" altLang="zh-CN" sz="1200" b="0">
                <a:ea typeface="宋体" panose="02010600030101010101" pitchFamily="2" charset="-122"/>
              </a:rPr>
              <a:t>《</a:t>
            </a:r>
            <a:r>
              <a:rPr lang="zh-CN" altLang="en-US" sz="1200" b="0">
                <a:ea typeface="宋体" panose="02010600030101010101" pitchFamily="2" charset="-122"/>
              </a:rPr>
              <a:t>计算机文化基础</a:t>
            </a:r>
            <a:r>
              <a:rPr lang="en-US" altLang="zh-CN" sz="1200" b="0">
                <a:ea typeface="宋体" panose="02010600030101010101" pitchFamily="2" charset="-122"/>
              </a:rPr>
              <a:t>》</a:t>
            </a:r>
            <a:r>
              <a:rPr lang="zh-CN" altLang="en-US" sz="1200" b="0">
                <a:ea typeface="宋体" panose="02010600030101010101" pitchFamily="2" charset="-122"/>
              </a:rPr>
              <a:t>电子教案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437579F-A225-413C-A4D5-A64AA413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CN" sz="1200" b="0">
                <a:ea typeface="宋体" panose="02010600030101010101" pitchFamily="2" charset="-122"/>
              </a:rPr>
              <a:t>2003</a:t>
            </a:r>
            <a:r>
              <a:rPr lang="zh-CN" altLang="en-US" sz="1200" b="0">
                <a:ea typeface="宋体" panose="02010600030101010101" pitchFamily="2" charset="-122"/>
              </a:rPr>
              <a:t>年</a:t>
            </a:r>
            <a:r>
              <a:rPr lang="en-US" altLang="zh-CN" sz="1200" b="0">
                <a:ea typeface="宋体" panose="02010600030101010101" pitchFamily="2" charset="-122"/>
              </a:rPr>
              <a:t>3</a:t>
            </a:r>
            <a:r>
              <a:rPr lang="zh-CN" altLang="en-US" sz="1200" b="0">
                <a:ea typeface="宋体" panose="02010600030101010101" pitchFamily="2" charset="-122"/>
              </a:rPr>
              <a:t>月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8EDBAEA-7BDA-4B72-9982-1CFF529B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fld id="{9A7B0B96-2021-4ECB-8302-FD13F91E956C}" type="slidenum">
              <a:rPr lang="zh-CN" altLang="en-US" sz="1200" b="0">
                <a:ea typeface="宋体" panose="02010600030101010101" pitchFamily="2" charset="-122"/>
              </a:rPr>
              <a:pPr algn="ctr"/>
              <a:t>‹#›</a:t>
            </a:fld>
            <a:r>
              <a:rPr lang="en-US" altLang="zh-CN" sz="1200" b="0">
                <a:ea typeface="宋体" panose="02010600030101010101" pitchFamily="2" charset="-122"/>
              </a:rPr>
              <a:t> </a:t>
            </a:r>
            <a:r>
              <a:rPr lang="zh-CN" altLang="en-US" sz="1200" b="0">
                <a:ea typeface="宋体" panose="02010600030101010101" pitchFamily="2" charset="-122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DBF31-804F-4954-B46A-39A50150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658D9-DD0E-4592-A7D8-26F525B09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ED1B3-2287-40F2-956C-37C4CEA9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3BA4C-CB45-4DF0-9730-A56ED32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A58BC-98BE-41D1-9B64-E0AD1D8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73F5C-1C07-4F6D-8E4E-E320F781EE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5125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7771-0CD4-4A32-9479-CF0ABEE0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29743-4833-4969-AA85-5954ACFD9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6E98A-6C40-4C8E-A6B4-D9BA975D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FCF3C-5A8F-4632-8C5A-E5CAEA57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1F808-ED6B-404D-B14D-DC0BACCB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89C98-EB27-4001-96E5-9E1B27D0CF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6504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6D364-92EE-4C66-85B9-D0DC5771D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B5785-9ABC-428A-AB2F-9F28061F3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1ABF-699F-42CA-AD6D-E6BB9369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CE3F4-E91D-4A03-A373-8C517A19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E5DC7-C2CE-456F-A80B-EC06A886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F7319-DBA4-4FA0-9BC9-E50C1C52AB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060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E89D-D065-4A2D-83D4-FC07A4A3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F7276-0506-4CA3-8995-28AECD7B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DBD7D-7CB8-4962-B02F-4D793EBF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8F6B5-0EB1-451E-B184-048DCA2B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A0701-D8D9-429A-A4E3-27A1F7D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E02CA-6B84-439F-9218-29A4A66464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4270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612D1-CAA2-4466-AF55-AFB74162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D900C-16DA-46BD-8941-4ED43D0E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12271-224C-43AC-941A-D68BE13C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D63A9-0140-4D3B-A5FE-8B3EF8B5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23398-2874-46DA-B1D0-70937707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3FCD5-9BB2-4699-A26E-5C9396A2C6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4361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1258-E195-48C1-AB72-766F1037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B59AC-B419-49B6-899C-315EF1C9E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7AB20-7C2D-40F8-AB0E-32BF084A6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3942A-CE8A-4BB4-8D8C-79B6A28A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D9C03-AA2D-4703-847D-E781D5C2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B8FE7-2443-4F3C-9E27-A5A30261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146E5-B6E9-43DF-A03A-24FE6A60C3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4169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40251-7ABF-4A71-9F23-0A2F3C39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D30C2-E8BC-4E56-9854-2092C952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67DAF-4182-422C-ADF5-A70196F8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B01604-179C-455E-B1C4-DD9C03F8C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20932-4F7D-4519-B07C-5D83B4DAA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5226E5-E032-4A74-B44E-35CE4A78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57478B-487B-4E07-9A45-D8F370CE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04E7F1-13F5-4379-A7E5-2B198129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F7C2A-E6ED-4F50-8D85-2AA9264930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3330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F51F2-D405-4D31-BF87-885CEC8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B3BB4C-5EEC-442F-867D-7F8FC286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860816-B81A-4A17-A639-376C143E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D6A77A-1650-48F6-A59C-2952DAE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D452A-BA61-4786-A434-451241493D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794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B58A0-C6B4-409F-9E43-1CFDEE48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2FC1A4-654D-4D85-874B-87E4C7EC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CC906-8089-4E0E-846D-6C4FECB9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DAF3F-8AE0-4581-9CF9-643D802F54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296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D058-82C4-4468-8799-DD9EBE00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BB184-BB17-409E-B69A-012E9680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03139-532B-4522-A240-A8F1D4E5F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C31A7-EA27-41ED-8217-A3ECA886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A1C1D-6FA0-4D1B-9CFB-A90FCB49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7AC68-8944-4946-B9CA-04014888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9106E-252A-4813-844F-B11016DCF9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1315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E6979-756C-4F19-BDA2-3AAD53EF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480D43-CF36-4179-A64B-654D5B141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BCF77C-106B-46DE-8EDF-C94205916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F644F-1563-491E-8FD7-535E1FCB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BCFCC-FF06-4204-9F3D-83AA5FAD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ABF1A-6E32-4DB5-B8C3-56A5C086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3C5B3-0685-4827-A594-0FA1CEB165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0155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1">
            <a:extLst>
              <a:ext uri="{FF2B5EF4-FFF2-40B4-BE49-F238E27FC236}">
                <a16:creationId xmlns:a16="http://schemas.microsoft.com/office/drawing/2014/main" id="{CCA14C02-5F99-469E-A4DE-44E6525A50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88913"/>
            <a:ext cx="9021762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7AC18A7-3895-408B-9ACC-ED329C66E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6335712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30D81C-0DB8-4414-AB1B-1C1E51037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69217E7-FB89-4433-A003-0390496AAF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68239DD-07B7-4097-829C-AD5051089E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351182B-2EB5-475A-8341-4163E2414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fld id="{46CB180E-8B74-424C-AD41-6F7C684247C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DF647B3-90A3-40D1-950E-41FE6102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78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1D7808-5ED2-4FBC-935B-861BF044B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813" y="260350"/>
            <a:ext cx="3671887" cy="681038"/>
          </a:xfrm>
          <a:noFill/>
          <a:ln/>
        </p:spPr>
        <p:txBody>
          <a:bodyPr anchor="ctr"/>
          <a:lstStyle/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第八章  函数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4881F01-2E3A-4411-A538-87518AAA3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1196975"/>
            <a:ext cx="7848600" cy="3597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2"/>
                </a:solidFill>
              </a:rPr>
              <a:t>掌握函数的定义方法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00CC"/>
                </a:solidFill>
              </a:rPr>
              <a:t>掌握函数的类型和返回值</a:t>
            </a:r>
            <a:r>
              <a:rPr lang="en-US" altLang="zh-CN" sz="3200">
                <a:solidFill>
                  <a:srgbClr val="0000CC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2"/>
                </a:solidFill>
              </a:rPr>
              <a:t>掌握形式参数与实际参数、参数传递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00CC"/>
                </a:solidFill>
              </a:rPr>
              <a:t>掌握函数的正确调用，及函数的递归调用</a:t>
            </a:r>
            <a:r>
              <a:rPr lang="en-US" altLang="zh-CN" sz="3200">
                <a:solidFill>
                  <a:srgbClr val="0000CC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2"/>
                </a:solidFill>
              </a:rPr>
              <a:t>掌握局部变量和全局变量、变量的存储类型，作用域和 生存期</a:t>
            </a:r>
            <a:r>
              <a:rPr lang="en-US" altLang="zh-CN" sz="3200">
                <a:solidFill>
                  <a:schemeClr val="tx2"/>
                </a:solidFill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1FFCD2A2-A2FB-4930-8B12-F71674AE0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7343775" cy="418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40000"/>
              </a:spcBef>
            </a:pPr>
            <a:r>
              <a:rPr lang="en-US" altLang="zh-CN" sz="3200">
                <a:solidFill>
                  <a:srgbClr val="CC0000"/>
                </a:solidFill>
              </a:rPr>
              <a:t>2.</a:t>
            </a:r>
            <a:r>
              <a:rPr lang="zh-CN" altLang="en-US" sz="3200">
                <a:solidFill>
                  <a:srgbClr val="CC0000"/>
                </a:solidFill>
              </a:rPr>
              <a:t>从函数的形式角度</a:t>
            </a:r>
            <a:r>
              <a:rPr lang="zh-CN" altLang="en-US" sz="3200"/>
              <a:t>，函数可分为： </a:t>
            </a:r>
          </a:p>
          <a:p>
            <a:pPr lvl="1">
              <a:spcBef>
                <a:spcPct val="20000"/>
              </a:spcBef>
            </a:pPr>
            <a:r>
              <a:rPr lang="zh-CN" altLang="en-US" sz="3200">
                <a:solidFill>
                  <a:srgbClr val="0000CC"/>
                </a:solidFill>
              </a:rPr>
              <a:t>①无参函数。</a:t>
            </a:r>
            <a:r>
              <a:rPr lang="zh-CN" altLang="en-US" sz="3200"/>
              <a:t>在调用无参函数时，主调函数不向被调用函数传递数据，一般用来执行指定的一组操作。无参函数可以带回也可以不带回函数值</a:t>
            </a:r>
            <a:r>
              <a:rPr lang="en-US" altLang="zh-CN" sz="3200"/>
              <a:t>,</a:t>
            </a:r>
            <a:r>
              <a:rPr lang="zh-CN" altLang="en-US" sz="3200"/>
              <a:t>一般以后者居多</a:t>
            </a:r>
            <a:r>
              <a:rPr lang="en-US" altLang="zh-CN" sz="3200"/>
              <a:t>;</a:t>
            </a:r>
          </a:p>
          <a:p>
            <a:pPr lvl="1">
              <a:spcBef>
                <a:spcPct val="20000"/>
              </a:spcBef>
            </a:pPr>
            <a:r>
              <a:rPr lang="en-US" altLang="zh-CN" sz="3200">
                <a:solidFill>
                  <a:srgbClr val="0000CC"/>
                </a:solidFill>
              </a:rPr>
              <a:t>②</a:t>
            </a:r>
            <a:r>
              <a:rPr lang="zh-CN" altLang="en-US" sz="3200">
                <a:solidFill>
                  <a:srgbClr val="0000CC"/>
                </a:solidFill>
              </a:rPr>
              <a:t>有参函数。</a:t>
            </a:r>
            <a:r>
              <a:rPr lang="zh-CN" altLang="en-US" sz="3200"/>
              <a:t>调用函数时，在主函数和被调用函数之间有数据传递</a:t>
            </a:r>
            <a:r>
              <a:rPr lang="en-US" altLang="zh-CN" sz="3200"/>
              <a:t>;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F357588-ABE6-4701-B805-80692C9C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04813"/>
            <a:ext cx="2822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函数的分类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>
            <a:extLst>
              <a:ext uri="{FF2B5EF4-FFF2-40B4-BE49-F238E27FC236}">
                <a16:creationId xmlns:a16="http://schemas.microsoft.com/office/drawing/2014/main" id="{FEDB00C2-D3B8-447C-99A8-5E662CC1A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74168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对静态局部变量的说明：</a:t>
            </a:r>
          </a:p>
          <a:p>
            <a:pPr>
              <a:lnSpc>
                <a:spcPct val="120000"/>
              </a:lnSpc>
              <a:buFontTx/>
              <a:buAutoNum type="arabicParenBoth"/>
            </a:pP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属于静态存储类别，在静态存储区内分配存储单元。</a:t>
            </a:r>
          </a:p>
          <a:p>
            <a:pPr>
              <a:lnSpc>
                <a:spcPct val="120000"/>
              </a:lnSpc>
            </a:pPr>
            <a:endParaRPr lang="zh-CN" altLang="en-US" sz="18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(2)</a:t>
            </a:r>
            <a:r>
              <a:rPr lang="en-US" altLang="zh-CN" sz="3200">
                <a:ea typeface="黑体" panose="02010609060101010101" pitchFamily="49" charset="-122"/>
              </a:rPr>
              <a:t> </a:t>
            </a:r>
            <a:r>
              <a:rPr lang="zh-CN" altLang="en-US" sz="3200">
                <a:ea typeface="黑体" panose="02010609060101010101" pitchFamily="49" charset="-122"/>
              </a:rPr>
              <a:t>在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编译时赋初值</a:t>
            </a:r>
            <a:r>
              <a:rPr lang="zh-CN" altLang="en-US" sz="3200">
                <a:ea typeface="黑体" panose="02010609060101010101" pitchFamily="49" charset="-122"/>
              </a:rPr>
              <a:t>的，在程序运行时它已有初值。以后每次调用函数时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不再重新赋初值</a:t>
            </a:r>
            <a:r>
              <a:rPr lang="zh-CN" altLang="en-US" sz="3200">
                <a:ea typeface="黑体" panose="02010609060101010101" pitchFamily="49" charset="-122"/>
              </a:rPr>
              <a:t>而只是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保留上次函数调用结束时的值。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E82B6D6-392E-4C25-B517-36A7635F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60483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8.9.3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用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static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声明局部变量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FE7AB840-56E3-4AC0-905C-C00A0E2C3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341438"/>
            <a:ext cx="7345362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CC0000"/>
                </a:solidFill>
              </a:rPr>
              <a:t>(3)</a:t>
            </a:r>
            <a:r>
              <a:rPr lang="en-US" altLang="zh-CN"/>
              <a:t> </a:t>
            </a:r>
            <a:r>
              <a:rPr lang="zh-CN" altLang="en-US"/>
              <a:t>对</a:t>
            </a:r>
            <a:r>
              <a:rPr lang="zh-CN" altLang="en-US">
                <a:solidFill>
                  <a:srgbClr val="0000CC"/>
                </a:solidFill>
              </a:rPr>
              <a:t>静态局部变量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不赋初值</a:t>
            </a:r>
            <a:r>
              <a:rPr lang="zh-CN" altLang="en-US"/>
              <a:t>，则</a:t>
            </a:r>
            <a:r>
              <a:rPr lang="zh-CN" altLang="en-US">
                <a:solidFill>
                  <a:srgbClr val="0000CC"/>
                </a:solidFill>
              </a:rPr>
              <a:t>编译时自动赋初值</a:t>
            </a:r>
            <a:r>
              <a:rPr lang="en-US" altLang="zh-CN">
                <a:solidFill>
                  <a:srgbClr val="0000CC"/>
                </a:solidFill>
              </a:rPr>
              <a:t>0</a:t>
            </a:r>
            <a:r>
              <a:rPr lang="zh-CN" altLang="en-US"/>
              <a:t>（对数值型变量）或</a:t>
            </a:r>
            <a:r>
              <a:rPr lang="zh-CN" altLang="en-US">
                <a:solidFill>
                  <a:srgbClr val="CC0000"/>
                </a:solidFill>
              </a:rPr>
              <a:t>空字符</a:t>
            </a:r>
            <a:r>
              <a:rPr lang="zh-CN" altLang="en-US"/>
              <a:t>（对字符变量）。</a:t>
            </a:r>
          </a:p>
          <a:p>
            <a:pPr>
              <a:lnSpc>
                <a:spcPct val="125000"/>
              </a:lnSpc>
            </a:pPr>
            <a:r>
              <a:rPr lang="zh-CN" altLang="en-US"/>
              <a:t>对</a:t>
            </a:r>
            <a:r>
              <a:rPr lang="zh-CN" altLang="en-US">
                <a:solidFill>
                  <a:srgbClr val="0000CC"/>
                </a:solidFill>
              </a:rPr>
              <a:t>自动变量</a:t>
            </a:r>
            <a:r>
              <a:rPr lang="zh-CN" altLang="en-US"/>
              <a:t>不赋初值，则其值为一</a:t>
            </a:r>
            <a:r>
              <a:rPr lang="zh-CN" altLang="en-US">
                <a:solidFill>
                  <a:srgbClr val="0000CC"/>
                </a:solidFill>
              </a:rPr>
              <a:t>不确定的值</a:t>
            </a:r>
            <a:r>
              <a:rPr lang="zh-CN" altLang="en-US"/>
              <a:t>。</a:t>
            </a:r>
          </a:p>
          <a:p>
            <a:pPr>
              <a:lnSpc>
                <a:spcPct val="125000"/>
              </a:lnSpc>
            </a:pPr>
            <a:endParaRPr lang="zh-CN" altLang="en-US"/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CC0000"/>
                </a:solidFill>
              </a:rPr>
              <a:t>(4)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CC"/>
                </a:solidFill>
              </a:rPr>
              <a:t>函数调用结束后</a:t>
            </a:r>
            <a:r>
              <a:rPr lang="zh-CN" altLang="en-US">
                <a:latin typeface="黑体" panose="02010609060101010101" pitchFamily="49" charset="-122"/>
              </a:rPr>
              <a:t>静态局部变量</a:t>
            </a:r>
            <a:r>
              <a:rPr lang="zh-CN" altLang="en-US"/>
              <a:t>仍然存在，但</a:t>
            </a:r>
            <a:r>
              <a:rPr lang="zh-CN" altLang="en-US">
                <a:solidFill>
                  <a:srgbClr val="0000CC"/>
                </a:solidFill>
              </a:rPr>
              <a:t>其他函数不能引用它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899076E-6EC3-479A-87A5-7096E8B3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6121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8.9.3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用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static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声明局部变量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extLst>
              <a:ext uri="{FF2B5EF4-FFF2-40B4-BE49-F238E27FC236}">
                <a16:creationId xmlns:a16="http://schemas.microsoft.com/office/drawing/2014/main" id="{95F88F80-A599-443D-A628-89A01013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035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8.9.4 register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变量 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7BDFBFC-18C3-43BA-A18D-93E544FB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80645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什么情况下需使用局部静态变量</a:t>
            </a:r>
            <a:r>
              <a:rPr lang="en-US" altLang="zh-CN" sz="3200">
                <a:solidFill>
                  <a:srgbClr val="CC0000"/>
                </a:solidFill>
              </a:rPr>
              <a:t>?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（</a:t>
            </a:r>
            <a:r>
              <a:rPr lang="en-US" altLang="zh-CN" sz="3200">
                <a:solidFill>
                  <a:srgbClr val="CC0000"/>
                </a:solidFill>
              </a:rPr>
              <a:t>1</a:t>
            </a:r>
            <a:r>
              <a:rPr lang="zh-CN" altLang="en-US" sz="3200">
                <a:solidFill>
                  <a:srgbClr val="CC0000"/>
                </a:solidFill>
              </a:rPr>
              <a:t>）</a:t>
            </a:r>
            <a:r>
              <a:rPr lang="zh-CN" altLang="en-US" sz="3200"/>
              <a:t>需要保留函数上一次调用结束时的值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          例</a:t>
            </a:r>
            <a:r>
              <a:rPr lang="en-US" altLang="zh-CN" sz="3200">
                <a:solidFill>
                  <a:srgbClr val="CC0000"/>
                </a:solidFill>
              </a:rPr>
              <a:t>8.18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en-US" altLang="zh-CN" sz="1600">
              <a:solidFill>
                <a:srgbClr val="CC0000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CC0000"/>
                </a:solidFill>
              </a:rPr>
              <a:t>（</a:t>
            </a:r>
            <a:r>
              <a:rPr lang="en-US" altLang="zh-CN" sz="3200">
                <a:solidFill>
                  <a:srgbClr val="CC0000"/>
                </a:solidFill>
              </a:rPr>
              <a:t>2</a:t>
            </a:r>
            <a:r>
              <a:rPr lang="zh-CN" altLang="en-US" sz="3200">
                <a:solidFill>
                  <a:srgbClr val="CC0000"/>
                </a:solidFill>
              </a:rPr>
              <a:t>）</a:t>
            </a:r>
            <a:r>
              <a:rPr lang="zh-CN" altLang="en-US" sz="3200">
                <a:solidFill>
                  <a:srgbClr val="0000CC"/>
                </a:solidFill>
              </a:rPr>
              <a:t>如果初始化后，变量只被引用而不改变其值，</a:t>
            </a:r>
            <a:r>
              <a:rPr lang="zh-CN" altLang="en-US" sz="3200"/>
              <a:t>则这时用静态局部变量比较方便，以免每次调用时重新赋值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EC7C52D8-C998-4EAE-9204-28C252AC2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111250"/>
            <a:ext cx="6697662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#include &lt;stdio.h&gt;</a:t>
            </a:r>
          </a:p>
          <a:p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void  main( )</a:t>
            </a:r>
          </a:p>
          <a:p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{</a:t>
            </a:r>
            <a:r>
              <a:rPr lang="en-US" altLang="zh-CN" sz="3200">
                <a:ea typeface="宋体" panose="02010600030101010101" pitchFamily="2" charset="-122"/>
              </a:rPr>
              <a:t>    int  fac (int n);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      int i;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      for(i=1; i&lt;=5; i++)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      printf(“%d!=%d\n”, i, fac(i));    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}</a:t>
            </a:r>
          </a:p>
          <a:p>
            <a:endParaRPr lang="en-US" altLang="zh-CN" sz="200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int fac (int n)</a:t>
            </a:r>
          </a:p>
          <a:p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{  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   static </a:t>
            </a:r>
            <a:r>
              <a:rPr lang="en-US" altLang="zh-CN" sz="3200">
                <a:ea typeface="宋体" panose="02010600030101010101" pitchFamily="2" charset="-122"/>
              </a:rPr>
              <a:t> int  f=1;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       f=f*n;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      return(f);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}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97B2873-FFC2-4EB4-BF1A-DC17A288B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3375"/>
            <a:ext cx="547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8.18 </a:t>
            </a:r>
            <a:r>
              <a:rPr lang="zh-CN" altLang="en-US" sz="3600">
                <a:solidFill>
                  <a:srgbClr val="0000CC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3600">
                <a:solidFill>
                  <a:srgbClr val="0000CC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600">
                <a:solidFill>
                  <a:srgbClr val="0000CC"/>
                </a:solidFill>
                <a:ea typeface="黑体" panose="02010609060101010101" pitchFamily="49" charset="-122"/>
              </a:rPr>
              <a:t>到</a:t>
            </a:r>
            <a:r>
              <a:rPr lang="en-US" altLang="zh-CN" sz="3600">
                <a:solidFill>
                  <a:srgbClr val="0000CC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3600">
                <a:solidFill>
                  <a:srgbClr val="0000CC"/>
                </a:solidFill>
                <a:ea typeface="黑体" panose="02010609060101010101" pitchFamily="49" charset="-122"/>
              </a:rPr>
              <a:t>的阶乘值</a:t>
            </a: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CC9718A4-6718-4187-A8BD-C37BA8D74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3375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8.9.4 register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变量 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512C7E8C-2D30-4E4E-AA24-09FC66406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1052513"/>
            <a:ext cx="5111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变量的值</a:t>
            </a:r>
            <a:r>
              <a:rPr lang="zh-CN" altLang="en-US" sz="3200">
                <a:latin typeface="黑体" panose="02010609060101010101" pitchFamily="49" charset="-122"/>
              </a:rPr>
              <a:t>是存放在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内存</a:t>
            </a:r>
            <a:r>
              <a:rPr lang="zh-CN" altLang="en-US" sz="3200">
                <a:latin typeface="黑体" panose="02010609060101010101" pitchFamily="49" charset="-122"/>
              </a:rPr>
              <a:t>中</a:t>
            </a: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82780000-8FB6-4945-8634-DB3799EC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28850"/>
            <a:ext cx="1152525" cy="768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latin typeface="黑体" panose="02010609060101010101" pitchFamily="49" charset="-122"/>
              </a:rPr>
              <a:t>内存</a:t>
            </a: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157BC225-A99A-4E7F-8B3B-8F8E7266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844675"/>
            <a:ext cx="4922838" cy="1250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latin typeface="黑体" panose="02010609060101010101" pitchFamily="49" charset="-122"/>
              </a:rPr>
              <a:t>CPU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A3685994-6BCE-4762-BF07-ED53F2D19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497263"/>
            <a:ext cx="6038850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总	线</a:t>
            </a:r>
          </a:p>
        </p:txBody>
      </p:sp>
      <p:sp>
        <p:nvSpPr>
          <p:cNvPr id="118791" name="AutoShape 7">
            <a:extLst>
              <a:ext uri="{FF2B5EF4-FFF2-40B4-BE49-F238E27FC236}">
                <a16:creationId xmlns:a16="http://schemas.microsoft.com/office/drawing/2014/main" id="{B3D2F1D2-7AE9-4147-B4D6-9176E9D3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095625"/>
            <a:ext cx="457200" cy="3810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2" name="AutoShape 8">
            <a:extLst>
              <a:ext uri="{FF2B5EF4-FFF2-40B4-BE49-F238E27FC236}">
                <a16:creationId xmlns:a16="http://schemas.microsoft.com/office/drawing/2014/main" id="{7DCE0F35-3BFC-44A9-AE23-130ABEFC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3095625"/>
            <a:ext cx="457200" cy="3810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Rectangle 9">
            <a:extLst>
              <a:ext uri="{FF2B5EF4-FFF2-40B4-BE49-F238E27FC236}">
                <a16:creationId xmlns:a16="http://schemas.microsoft.com/office/drawing/2014/main" id="{924BA6AA-4BBA-4C4B-B12E-9BD3410AB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349500"/>
            <a:ext cx="1625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运算器</a:t>
            </a:r>
          </a:p>
        </p:txBody>
      </p:sp>
      <p:sp>
        <p:nvSpPr>
          <p:cNvPr id="118794" name="Rectangle 10">
            <a:extLst>
              <a:ext uri="{FF2B5EF4-FFF2-40B4-BE49-F238E27FC236}">
                <a16:creationId xmlns:a16="http://schemas.microsoft.com/office/drawing/2014/main" id="{72562F69-67A1-4E28-8F6E-3ECFDF87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49500"/>
            <a:ext cx="1630363" cy="595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控制器</a:t>
            </a:r>
          </a:p>
        </p:txBody>
      </p:sp>
      <p:sp>
        <p:nvSpPr>
          <p:cNvPr id="118795" name="Rectangle 11">
            <a:extLst>
              <a:ext uri="{FF2B5EF4-FFF2-40B4-BE49-F238E27FC236}">
                <a16:creationId xmlns:a16="http://schemas.microsoft.com/office/drawing/2014/main" id="{9E9E6924-0B04-4C09-853F-8D0BF03E7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349500"/>
            <a:ext cx="1684338" cy="595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寄存器</a:t>
            </a:r>
          </a:p>
        </p:txBody>
      </p:sp>
      <p:sp>
        <p:nvSpPr>
          <p:cNvPr id="118796" name="Rectangle 12">
            <a:extLst>
              <a:ext uri="{FF2B5EF4-FFF2-40B4-BE49-F238E27FC236}">
                <a16:creationId xmlns:a16="http://schemas.microsoft.com/office/drawing/2014/main" id="{13C3D166-873C-4AC6-B01E-4EF5627DD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149725"/>
            <a:ext cx="7561262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为提高执行效率，</a:t>
            </a:r>
            <a:r>
              <a:rPr lang="zh-CN" altLang="en-US" sz="3200">
                <a:solidFill>
                  <a:srgbClr val="0000CC"/>
                </a:solidFill>
              </a:rPr>
              <a:t>Ｃ语言允许将局部变量的值放在</a:t>
            </a:r>
            <a:r>
              <a:rPr lang="en-US" altLang="zh-CN" sz="3200">
                <a:solidFill>
                  <a:srgbClr val="0000CC"/>
                </a:solidFill>
              </a:rPr>
              <a:t>CPU</a:t>
            </a:r>
            <a:r>
              <a:rPr lang="zh-CN" altLang="en-US" sz="3200">
                <a:solidFill>
                  <a:srgbClr val="0000CC"/>
                </a:solidFill>
              </a:rPr>
              <a:t>中的寄存器中</a:t>
            </a:r>
          </a:p>
          <a:p>
            <a:pPr>
              <a:lnSpc>
                <a:spcPct val="120000"/>
              </a:lnSpc>
            </a:pPr>
            <a:endParaRPr lang="zh-CN" altLang="en-US" sz="160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00CC"/>
                </a:solidFill>
              </a:rPr>
              <a:t>用关键字</a:t>
            </a:r>
            <a:r>
              <a:rPr lang="en-US" altLang="zh-CN" sz="3200">
                <a:solidFill>
                  <a:srgbClr val="CC0000"/>
                </a:solidFill>
              </a:rPr>
              <a:t>register</a:t>
            </a:r>
            <a:r>
              <a:rPr lang="zh-CN" altLang="en-US" sz="3200">
                <a:solidFill>
                  <a:srgbClr val="0000CC"/>
                </a:solidFill>
              </a:rPr>
              <a:t>作声明</a:t>
            </a:r>
          </a:p>
        </p:txBody>
      </p:sp>
      <p:sp>
        <p:nvSpPr>
          <p:cNvPr id="118797" name="AutoShape 13">
            <a:extLst>
              <a:ext uri="{FF2B5EF4-FFF2-40B4-BE49-F238E27FC236}">
                <a16:creationId xmlns:a16="http://schemas.microsoft.com/office/drawing/2014/main" id="{92268C69-45A2-4AC7-8394-97C60738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5589588"/>
            <a:ext cx="2447925" cy="576262"/>
          </a:xfrm>
          <a:prstGeom prst="wedgeRectCallout">
            <a:avLst>
              <a:gd name="adj1" fmla="val -68546"/>
              <a:gd name="adj2" fmla="val -121352"/>
            </a:avLst>
          </a:prstGeom>
          <a:solidFill>
            <a:schemeClr val="bg1"/>
          </a:solidFill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寄存器变量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 autoUpdateAnimBg="0"/>
      <p:bldP spid="118789" grpId="0" animBg="1" autoUpdateAnimBg="0"/>
      <p:bldP spid="118790" grpId="0" animBg="1" autoUpdateAnimBg="0"/>
      <p:bldP spid="118793" grpId="0" animBg="1" autoUpdateAnimBg="0"/>
      <p:bldP spid="118794" grpId="0" animBg="1" autoUpdateAnimBg="0"/>
      <p:bldP spid="118795" grpId="0" animBg="1" autoUpdateAnimBg="0"/>
      <p:bldP spid="118797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01C2F28-9B5C-41D6-B08B-BD676208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88913"/>
            <a:ext cx="8316912" cy="6245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25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tabLst>
                <a:tab pos="625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5963" indent="-357188">
              <a:tabLst>
                <a:tab pos="625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3513" indent="-534988">
              <a:tabLst>
                <a:tab pos="625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625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54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en-US" altLang="zh-CN" sz="3200">
                <a:ea typeface="黑体" panose="02010609060101010101" pitchFamily="49" charset="-122"/>
              </a:rPr>
              <a:t>#include &lt;stdio.h&gt;</a:t>
            </a:r>
          </a:p>
          <a:p>
            <a:pPr lvl="2"/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void main ( )</a:t>
            </a:r>
          </a:p>
          <a:p>
            <a:pPr lvl="2"/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{  </a:t>
            </a:r>
            <a:r>
              <a:rPr lang="en-US" altLang="zh-CN" sz="3200">
                <a:ea typeface="黑体" panose="02010609060101010101" pitchFamily="49" charset="-122"/>
              </a:rPr>
              <a:t> 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long fac (long); </a:t>
            </a:r>
          </a:p>
          <a:p>
            <a:pPr lvl="3"/>
            <a:r>
              <a:rPr lang="en-US" altLang="zh-CN" sz="3200">
                <a:ea typeface="黑体" panose="02010609060101010101" pitchFamily="49" charset="-122"/>
              </a:rPr>
              <a:t>long i,n;</a:t>
            </a:r>
          </a:p>
          <a:p>
            <a:pPr lvl="3"/>
            <a:r>
              <a:rPr lang="en-US" altLang="zh-CN" sz="3200">
                <a:ea typeface="黑体" panose="02010609060101010101" pitchFamily="49" charset="-122"/>
              </a:rPr>
              <a:t>scanf("%ld",&amp;n);</a:t>
            </a:r>
          </a:p>
          <a:p>
            <a:pPr lvl="3"/>
            <a:r>
              <a:rPr lang="en-US" altLang="zh-CN" sz="3200">
                <a:ea typeface="黑体" panose="02010609060101010101" pitchFamily="49" charset="-122"/>
              </a:rPr>
              <a:t>for(i=1;i&lt;=n;i++)</a:t>
            </a:r>
          </a:p>
          <a:p>
            <a:pPr lvl="3"/>
            <a:r>
              <a:rPr lang="en-US" altLang="zh-CN" sz="3200">
                <a:ea typeface="黑体" panose="02010609060101010101" pitchFamily="49" charset="-122"/>
              </a:rPr>
              <a:t>printf("%ld!=%ld\n", i,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fac(i)</a:t>
            </a:r>
            <a:r>
              <a:rPr lang="en-US" altLang="zh-CN" sz="3200">
                <a:ea typeface="黑体" panose="02010609060101010101" pitchFamily="49" charset="-122"/>
              </a:rPr>
              <a:t> );  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}</a:t>
            </a:r>
          </a:p>
          <a:p>
            <a:pPr lvl="3"/>
            <a:endParaRPr lang="en-US" altLang="zh-CN" sz="2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 lvl="2"/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long fac( long n)</a:t>
            </a:r>
          </a:p>
          <a:p>
            <a:pPr lvl="2"/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{   register</a:t>
            </a:r>
            <a:r>
              <a:rPr lang="en-US" altLang="zh-CN" sz="3200">
                <a:ea typeface="黑体" panose="02010609060101010101" pitchFamily="49" charset="-122"/>
              </a:rPr>
              <a:t> 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long </a:t>
            </a:r>
            <a:r>
              <a:rPr lang="en-US" altLang="zh-CN" sz="3200">
                <a:ea typeface="黑体" panose="02010609060101010101" pitchFamily="49" charset="-122"/>
              </a:rPr>
              <a:t>i,f=1;    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/*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定义寄存器变量*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/</a:t>
            </a:r>
          </a:p>
          <a:p>
            <a:pPr lvl="2"/>
            <a:r>
              <a:rPr lang="en-US" altLang="zh-CN" sz="3200">
                <a:ea typeface="黑体" panose="02010609060101010101" pitchFamily="49" charset="-122"/>
              </a:rPr>
              <a:t>     for (i=1;i&lt;=n;i++)</a:t>
            </a:r>
          </a:p>
          <a:p>
            <a:pPr lvl="2"/>
            <a:r>
              <a:rPr lang="en-US" altLang="zh-CN" sz="3200">
                <a:ea typeface="黑体" panose="02010609060101010101" pitchFamily="49" charset="-122"/>
              </a:rPr>
              <a:t>     f=f*i;</a:t>
            </a:r>
          </a:p>
          <a:p>
            <a:pPr lvl="2"/>
            <a:r>
              <a:rPr lang="en-US" altLang="zh-CN" sz="3200">
                <a:ea typeface="黑体" panose="02010609060101010101" pitchFamily="49" charset="-122"/>
              </a:rPr>
              <a:t>     return (f);  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1767354-101D-4C70-BA3F-B7AD213B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0350"/>
            <a:ext cx="5040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87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8.19  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1~n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的阶乘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439C16A1-7690-4B20-A9F2-05E06254A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01738"/>
            <a:ext cx="755967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(1) 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只有局部自动变量和形参可以作为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      寄存器变量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03B7471D-80A3-4DD6-AD4F-8936D52B1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36838"/>
            <a:ext cx="650875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(2) 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不能定义任意多个寄存器变量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83889656-A467-4C73-B6D4-3DC58279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44900"/>
            <a:ext cx="7993063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(3) 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静态局部变量不能定义为寄存器变量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A91B58E2-99F7-48EA-B8D3-B3DCD2D2C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6035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8.9.4 register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变量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35" grpId="0" autoUpdateAnimBg="0"/>
      <p:bldP spid="120836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C49B7E06-3A32-4855-AE17-4EDFD1BC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223963"/>
            <a:ext cx="83169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外部变量：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在函数的外部定义的全局变量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作用域： 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从变量的定义处开始，到本程序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文件的末尾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存储空间：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编译时将外部变量分配在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静态存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储区</a:t>
            </a:r>
          </a:p>
          <a:p>
            <a:pPr>
              <a:lnSpc>
                <a:spcPct val="130000"/>
              </a:lnSpc>
            </a:pPr>
            <a:endParaRPr lang="zh-CN" altLang="en-US" sz="1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如何使在定义点前的函数引用该外部变量？ 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ea typeface="黑体" panose="02010609060101010101" pitchFamily="49" charset="-122"/>
              </a:rPr>
              <a:t>用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extern</a:t>
            </a:r>
            <a:r>
              <a:rPr lang="zh-CN" altLang="en-US" sz="3200">
                <a:ea typeface="黑体" panose="02010609060101010101" pitchFamily="49" charset="-122"/>
              </a:rPr>
              <a:t>来声明外部变量，扩展的作用城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29D7973-67E2-49B3-8F77-FA7C30879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3375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8.9.5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用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extern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声明外部变量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>
            <a:extLst>
              <a:ext uri="{FF2B5EF4-FFF2-40B4-BE49-F238E27FC236}">
                <a16:creationId xmlns:a16="http://schemas.microsoft.com/office/drawing/2014/main" id="{B58454C2-2632-4183-BE44-738B1307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035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在一个文件内声明外部变量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0BF08D3-8607-473C-99EB-224B6B96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52525"/>
            <a:ext cx="7632700" cy="531495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ea typeface="黑体" panose="02010609060101010101" pitchFamily="49" charset="-122"/>
              </a:rPr>
              <a:t>8.20</a:t>
            </a:r>
            <a:r>
              <a:rPr lang="en-US" altLang="zh-CN" sz="2800"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用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extern</a:t>
            </a: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声明外部变量，扩展它在程序文件中的作用域</a:t>
            </a:r>
          </a:p>
          <a:p>
            <a:pPr lvl="2">
              <a:lnSpc>
                <a:spcPct val="95000"/>
              </a:lnSpc>
            </a:pPr>
            <a:r>
              <a:rPr lang="en-US" altLang="zh-CN" sz="2800">
                <a:ea typeface="黑体" panose="02010609060101010101" pitchFamily="49" charset="-122"/>
              </a:rPr>
              <a:t>#include &lt;stdio.h&gt;</a:t>
            </a:r>
          </a:p>
          <a:p>
            <a:pPr lvl="2">
              <a:lnSpc>
                <a:spcPct val="95000"/>
              </a:lnSpc>
            </a:pPr>
            <a:r>
              <a:rPr lang="en-US" altLang="zh-CN" sz="2800">
                <a:solidFill>
                  <a:srgbClr val="660066"/>
                </a:solidFill>
                <a:ea typeface="黑体" panose="02010609060101010101" pitchFamily="49" charset="-122"/>
              </a:rPr>
              <a:t>void main()</a:t>
            </a:r>
          </a:p>
          <a:p>
            <a:pPr lvl="2">
              <a:lnSpc>
                <a:spcPct val="95000"/>
              </a:lnSpc>
            </a:pPr>
            <a:r>
              <a:rPr lang="en-US" altLang="zh-CN" sz="2800">
                <a:solidFill>
                  <a:srgbClr val="660066"/>
                </a:solidFill>
                <a:ea typeface="黑体" panose="02010609060101010101" pitchFamily="49" charset="-122"/>
              </a:rPr>
              <a:t>  {</a:t>
            </a: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ea typeface="黑体" panose="02010609060101010101" pitchFamily="49" charset="-122"/>
              </a:rPr>
              <a:t>  int max(int,int);       </a:t>
            </a:r>
          </a:p>
          <a:p>
            <a:pPr lvl="2">
              <a:lnSpc>
                <a:spcPct val="95000"/>
              </a:lnSpc>
            </a:pPr>
            <a:r>
              <a:rPr lang="en-US" altLang="zh-CN" sz="2800">
                <a:ea typeface="黑体" panose="02010609060101010101" pitchFamily="49" charset="-122"/>
              </a:rPr>
              <a:t>       extern  A,B;           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/*</a:t>
            </a: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外部变量声明*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/</a:t>
            </a:r>
          </a:p>
          <a:p>
            <a:pPr lvl="2">
              <a:lnSpc>
                <a:spcPct val="95000"/>
              </a:lnSpc>
            </a:pPr>
            <a:r>
              <a:rPr lang="en-US" altLang="zh-CN" sz="2800">
                <a:ea typeface="黑体" panose="02010609060101010101" pitchFamily="49" charset="-122"/>
              </a:rPr>
              <a:t>       printf("%d\n",max(A,B));     </a:t>
            </a:r>
            <a:r>
              <a:rPr lang="en-US" altLang="zh-CN" sz="2800">
                <a:solidFill>
                  <a:srgbClr val="660066"/>
                </a:solidFill>
                <a:ea typeface="黑体" panose="02010609060101010101" pitchFamily="49" charset="-122"/>
              </a:rPr>
              <a:t>}</a:t>
            </a:r>
          </a:p>
          <a:p>
            <a:pPr lvl="2">
              <a:lnSpc>
                <a:spcPct val="95000"/>
              </a:lnSpc>
            </a:pPr>
            <a:endParaRPr lang="en-US" altLang="zh-CN" sz="1200">
              <a:solidFill>
                <a:srgbClr val="660066"/>
              </a:solidFill>
              <a:ea typeface="黑体" panose="02010609060101010101" pitchFamily="49" charset="-122"/>
            </a:endParaRPr>
          </a:p>
          <a:p>
            <a:pPr lvl="2">
              <a:lnSpc>
                <a:spcPct val="95000"/>
              </a:lnSpc>
            </a:pPr>
            <a:r>
              <a:rPr lang="en-US" altLang="zh-CN" sz="2800">
                <a:solidFill>
                  <a:srgbClr val="CC0000"/>
                </a:solidFill>
                <a:ea typeface="黑体" panose="02010609060101010101" pitchFamily="49" charset="-122"/>
              </a:rPr>
              <a:t> int A=13,B=-8;</a:t>
            </a:r>
            <a:r>
              <a:rPr lang="en-US" altLang="zh-CN" sz="2800">
                <a:ea typeface="黑体" panose="02010609060101010101" pitchFamily="49" charset="-122"/>
              </a:rPr>
              <a:t>             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/*</a:t>
            </a: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外部变量定义*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/</a:t>
            </a:r>
          </a:p>
          <a:p>
            <a:pPr lvl="2">
              <a:lnSpc>
                <a:spcPct val="95000"/>
              </a:lnSpc>
            </a:pPr>
            <a:endParaRPr lang="en-US" altLang="zh-CN" sz="12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 lvl="2">
              <a:lnSpc>
                <a:spcPct val="95000"/>
              </a:lnSpc>
            </a:pP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 int max(int x,int y)</a:t>
            </a:r>
            <a:r>
              <a:rPr lang="en-US" altLang="zh-CN" sz="2800">
                <a:ea typeface="黑体" panose="02010609060101010101" pitchFamily="49" charset="-122"/>
              </a:rPr>
              <a:t>       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/*</a:t>
            </a: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max</a:t>
            </a: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函数*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/</a:t>
            </a:r>
          </a:p>
          <a:p>
            <a:pPr lvl="3">
              <a:lnSpc>
                <a:spcPct val="95000"/>
              </a:lnSpc>
            </a:pPr>
            <a:r>
              <a:rPr lang="en-US" altLang="zh-CN" sz="2800"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 { </a:t>
            </a:r>
            <a:r>
              <a:rPr lang="en-US" altLang="zh-CN" sz="2800">
                <a:ea typeface="黑体" panose="02010609060101010101" pitchFamily="49" charset="-122"/>
              </a:rPr>
              <a:t>  int z;</a:t>
            </a:r>
          </a:p>
          <a:p>
            <a:pPr lvl="3">
              <a:lnSpc>
                <a:spcPct val="95000"/>
              </a:lnSpc>
            </a:pPr>
            <a:r>
              <a:rPr lang="en-US" altLang="zh-CN" sz="2800">
                <a:ea typeface="黑体" panose="02010609060101010101" pitchFamily="49" charset="-122"/>
              </a:rPr>
              <a:t>       z=x&gt;y?x:y;</a:t>
            </a:r>
          </a:p>
          <a:p>
            <a:pPr lvl="3">
              <a:lnSpc>
                <a:spcPct val="95000"/>
              </a:lnSpc>
            </a:pPr>
            <a:r>
              <a:rPr lang="en-US" altLang="zh-CN" sz="2800">
                <a:ea typeface="黑体" panose="02010609060101010101" pitchFamily="49" charset="-122"/>
              </a:rPr>
              <a:t>       return(z);     </a:t>
            </a: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>
            <a:extLst>
              <a:ext uri="{FF2B5EF4-FFF2-40B4-BE49-F238E27FC236}">
                <a16:creationId xmlns:a16="http://schemas.microsoft.com/office/drawing/2014/main" id="{F67D9512-326B-4D18-BBF8-CA9A3198A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3375"/>
            <a:ext cx="7273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在多文件的程序中声明外部变量</a:t>
            </a:r>
          </a:p>
        </p:txBody>
      </p:sp>
      <p:sp>
        <p:nvSpPr>
          <p:cNvPr id="123907" name="Text Box 3">
            <a:extLst>
              <a:ext uri="{FF2B5EF4-FFF2-40B4-BE49-F238E27FC236}">
                <a16:creationId xmlns:a16="http://schemas.microsoft.com/office/drawing/2014/main" id="{91A9F75E-D37A-41E4-AC2F-8009ED92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7920038" cy="250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20000"/>
              </a:spcBef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   例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8.21</a:t>
            </a:r>
            <a:r>
              <a:rPr lang="en-US" altLang="zh-CN" sz="3200">
                <a:solidFill>
                  <a:schemeClr val="accent2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用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extern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将外部变量的作用域扩展到其他文件。</a:t>
            </a:r>
          </a:p>
          <a:p>
            <a:pPr algn="just" eaLnBrk="0" hangingPunct="0">
              <a:spcBef>
                <a:spcPct val="20000"/>
              </a:spcBef>
            </a:pPr>
            <a:endParaRPr lang="zh-CN" altLang="en-US" sz="2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    本程序的作用：</a:t>
            </a:r>
            <a:r>
              <a:rPr lang="zh-CN" altLang="en-US" sz="3200">
                <a:ea typeface="黑体" panose="02010609060101010101" pitchFamily="49" charset="-122"/>
              </a:rPr>
              <a:t>给定</a:t>
            </a:r>
            <a:r>
              <a:rPr lang="en-US" altLang="zh-CN" sz="3200">
                <a:ea typeface="黑体" panose="02010609060101010101" pitchFamily="49" charset="-122"/>
              </a:rPr>
              <a:t>b</a:t>
            </a:r>
            <a:r>
              <a:rPr lang="zh-CN" altLang="en-US" sz="3200">
                <a:ea typeface="黑体" panose="02010609060101010101" pitchFamily="49" charset="-122"/>
              </a:rPr>
              <a:t>的值，输入</a:t>
            </a:r>
            <a:r>
              <a:rPr lang="en-US" altLang="zh-CN" sz="3200">
                <a:ea typeface="黑体" panose="02010609060101010101" pitchFamily="49" charset="-122"/>
              </a:rPr>
              <a:t>a</a:t>
            </a:r>
            <a:r>
              <a:rPr lang="zh-CN" altLang="en-US" sz="3200">
                <a:ea typeface="黑体" panose="02010609060101010101" pitchFamily="49" charset="-122"/>
              </a:rPr>
              <a:t>和</a:t>
            </a:r>
            <a:r>
              <a:rPr lang="en-US" altLang="zh-CN" sz="3200">
                <a:ea typeface="黑体" panose="02010609060101010101" pitchFamily="49" charset="-122"/>
              </a:rPr>
              <a:t>m</a:t>
            </a:r>
            <a:r>
              <a:rPr lang="zh-CN" altLang="en-US" sz="3200">
                <a:ea typeface="黑体" panose="02010609060101010101" pitchFamily="49" charset="-122"/>
              </a:rPr>
              <a:t>，求</a:t>
            </a:r>
            <a:r>
              <a:rPr lang="en-US" altLang="zh-CN" sz="3200">
                <a:ea typeface="黑体" panose="02010609060101010101" pitchFamily="49" charset="-122"/>
              </a:rPr>
              <a:t>a*b</a:t>
            </a:r>
            <a:r>
              <a:rPr lang="zh-CN" altLang="en-US" sz="3200">
                <a:ea typeface="黑体" panose="02010609060101010101" pitchFamily="49" charset="-122"/>
              </a:rPr>
              <a:t>和</a:t>
            </a:r>
            <a:r>
              <a:rPr lang="en-US" altLang="zh-CN" sz="3200">
                <a:ea typeface="黑体" panose="02010609060101010101" pitchFamily="49" charset="-122"/>
              </a:rPr>
              <a:t>a</a:t>
            </a:r>
            <a:r>
              <a:rPr lang="en-US" altLang="zh-CN" sz="3200" baseline="30000">
                <a:ea typeface="黑体" panose="02010609060101010101" pitchFamily="49" charset="-122"/>
              </a:rPr>
              <a:t>m</a:t>
            </a:r>
            <a:r>
              <a:rPr lang="zh-CN" altLang="en-US" sz="3200">
                <a:ea typeface="黑体" panose="02010609060101010101" pitchFamily="49" charset="-122"/>
              </a:rPr>
              <a:t>的值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362F990-5BA2-4E3B-B29C-8389153CA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3375"/>
            <a:ext cx="62277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函数定义的一般形式 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24282EA-1D7B-4C4C-9AB5-5DB202E5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268413"/>
            <a:ext cx="6624638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3200">
                <a:solidFill>
                  <a:srgbClr val="CC0000"/>
                </a:solidFill>
              </a:rPr>
              <a:t>类型标识符 </a:t>
            </a:r>
            <a:r>
              <a:rPr lang="zh-CN" altLang="en-US" sz="3200"/>
              <a:t>函数名（</a:t>
            </a:r>
            <a:r>
              <a:rPr lang="zh-CN" altLang="en-US" sz="3200">
                <a:solidFill>
                  <a:srgbClr val="CC0000"/>
                </a:solidFill>
              </a:rPr>
              <a:t>形式参数表列</a:t>
            </a:r>
            <a:r>
              <a:rPr lang="zh-CN" altLang="en-US" sz="3200"/>
              <a:t>） </a:t>
            </a:r>
            <a:endParaRPr lang="zh-CN" altLang="en-US" sz="3200" b="0"/>
          </a:p>
          <a:p>
            <a:pPr>
              <a:spcAft>
                <a:spcPct val="20000"/>
              </a:spcAft>
            </a:pPr>
            <a:r>
              <a:rPr lang="en-US" altLang="zh-CN" sz="3200"/>
              <a:t>{</a:t>
            </a:r>
          </a:p>
          <a:p>
            <a:r>
              <a:rPr lang="zh-CN" altLang="en-US" sz="3200"/>
              <a:t>     </a:t>
            </a:r>
            <a:r>
              <a:rPr lang="zh-CN" altLang="en-US" sz="3200">
                <a:solidFill>
                  <a:srgbClr val="0000CC"/>
                </a:solidFill>
              </a:rPr>
              <a:t>声明部分</a:t>
            </a:r>
            <a:endParaRPr lang="zh-CN" altLang="en-US" sz="3200" b="0">
              <a:solidFill>
                <a:srgbClr val="0000CC"/>
              </a:solidFill>
            </a:endParaRPr>
          </a:p>
          <a:p>
            <a:r>
              <a:rPr lang="zh-CN" altLang="en-US" sz="3200">
                <a:solidFill>
                  <a:srgbClr val="0000CC"/>
                </a:solidFill>
              </a:rPr>
              <a:t>     语句部分</a:t>
            </a:r>
            <a:endParaRPr lang="zh-CN" altLang="en-US" sz="3200" b="0">
              <a:solidFill>
                <a:srgbClr val="0000CC"/>
              </a:solidFill>
            </a:endParaRPr>
          </a:p>
          <a:p>
            <a:r>
              <a:rPr lang="en-US" altLang="zh-CN" sz="3200"/>
              <a:t>}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7741F838-FCE9-4EB5-8607-38B4180D2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979738"/>
            <a:ext cx="3671887" cy="30416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int max(intx, inty) </a:t>
            </a:r>
          </a:p>
          <a:p>
            <a:r>
              <a:rPr lang="en-US" altLang="zh-CN" sz="3200"/>
              <a:t>  { </a:t>
            </a:r>
          </a:p>
          <a:p>
            <a:r>
              <a:rPr lang="en-US" altLang="zh-CN" sz="3200"/>
              <a:t>     int z;  </a:t>
            </a:r>
          </a:p>
          <a:p>
            <a:r>
              <a:rPr lang="en-US" altLang="zh-CN" sz="3200"/>
              <a:t>     z=x&gt;y?x:y;</a:t>
            </a:r>
          </a:p>
          <a:p>
            <a:r>
              <a:rPr lang="en-US" altLang="zh-CN" sz="3200"/>
              <a:t>     return(z); </a:t>
            </a:r>
          </a:p>
          <a:p>
            <a:r>
              <a:rPr lang="en-US" altLang="zh-CN" sz="3200"/>
              <a:t>  }</a:t>
            </a:r>
            <a:r>
              <a:rPr lang="zh-CN" altLang="en-US" sz="3200"/>
              <a:t>　</a:t>
            </a:r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B27056A9-70AD-4225-BACA-99908ADD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906713"/>
            <a:ext cx="719137" cy="7223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1F545A55-FF53-4CF4-8774-279057AE8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021263"/>
            <a:ext cx="2305050" cy="6207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>
            <a:extLst>
              <a:ext uri="{FF2B5EF4-FFF2-40B4-BE49-F238E27FC236}">
                <a16:creationId xmlns:a16="http://schemas.microsoft.com/office/drawing/2014/main" id="{25F6B52E-91DE-4A31-A1D8-A565088FF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0350"/>
            <a:ext cx="669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8.21 </a:t>
            </a:r>
            <a:r>
              <a:rPr lang="zh-CN" altLang="en-US" sz="3600">
                <a:solidFill>
                  <a:srgbClr val="0000CC"/>
                </a:solidFill>
                <a:ea typeface="黑体" panose="02010609060101010101" pitchFamily="49" charset="-122"/>
              </a:rPr>
              <a:t>文件</a:t>
            </a:r>
            <a:r>
              <a:rPr lang="en-US" altLang="zh-CN" sz="3600">
                <a:solidFill>
                  <a:srgbClr val="0000CC"/>
                </a:solidFill>
                <a:ea typeface="黑体" panose="02010609060101010101" pitchFamily="49" charset="-122"/>
              </a:rPr>
              <a:t>file1.c</a:t>
            </a:r>
            <a:r>
              <a:rPr lang="zh-CN" altLang="en-US" sz="3600">
                <a:solidFill>
                  <a:srgbClr val="0000CC"/>
                </a:solidFill>
                <a:ea typeface="黑体" panose="02010609060101010101" pitchFamily="49" charset="-122"/>
              </a:rPr>
              <a:t>中的内容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9141356-5D47-41E3-8C72-352BD9C7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00150"/>
            <a:ext cx="8208962" cy="5210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int A; 	</a:t>
            </a:r>
            <a:r>
              <a:rPr lang="zh-CN" altLang="en-US" sz="2800">
                <a:ea typeface="黑体" panose="02010609060101010101" pitchFamily="49" charset="-122"/>
              </a:rPr>
              <a:t>			</a:t>
            </a: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/*定义外部变量*/</a:t>
            </a:r>
          </a:p>
          <a:p>
            <a:r>
              <a:rPr lang="zh-CN" altLang="en-US" sz="2800">
                <a:ea typeface="黑体" panose="02010609060101010101" pitchFamily="49" charset="-122"/>
              </a:rPr>
              <a:t>main( )</a:t>
            </a:r>
          </a:p>
          <a:p>
            <a:r>
              <a:rPr lang="zh-CN" altLang="en-US" sz="2800">
                <a:ea typeface="黑体" panose="02010609060101010101" pitchFamily="49" charset="-122"/>
              </a:rPr>
              <a:t>{	</a:t>
            </a:r>
          </a:p>
          <a:p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 int  power(int);</a:t>
            </a:r>
            <a:r>
              <a:rPr lang="zh-CN" altLang="en-US" sz="2800">
                <a:ea typeface="黑体" panose="02010609060101010101" pitchFamily="49" charset="-122"/>
              </a:rPr>
              <a:t>	 </a:t>
            </a:r>
          </a:p>
          <a:p>
            <a:r>
              <a:rPr lang="zh-CN" altLang="en-US" sz="2800">
                <a:ea typeface="黑体" panose="02010609060101010101" pitchFamily="49" charset="-122"/>
              </a:rPr>
              <a:t> int b=3,c,d,m;</a:t>
            </a:r>
          </a:p>
          <a:p>
            <a:r>
              <a:rPr lang="zh-CN" altLang="en-US" sz="2800">
                <a:ea typeface="黑体" panose="02010609060101010101" pitchFamily="49" charset="-122"/>
              </a:rPr>
              <a:t> printf(“enter the number A and its power m:\n”);</a:t>
            </a:r>
          </a:p>
          <a:p>
            <a:r>
              <a:rPr lang="zh-CN" altLang="en-US" sz="2800">
                <a:ea typeface="黑体" panose="02010609060101010101" pitchFamily="49" charset="-122"/>
              </a:rPr>
              <a:t> </a:t>
            </a:r>
            <a:r>
              <a:rPr lang="it-IT" altLang="en-US" sz="2800">
                <a:ea typeface="黑体" panose="02010609060101010101" pitchFamily="49" charset="-122"/>
              </a:rPr>
              <a:t>scanf(“%d,%d”,&amp;A,&amp;m);</a:t>
            </a:r>
          </a:p>
          <a:p>
            <a:r>
              <a:rPr lang="it-IT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pt-BR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c=A*b;</a:t>
            </a:r>
          </a:p>
          <a:p>
            <a:r>
              <a:rPr lang="pt-BR" altLang="en-US" sz="2800">
                <a:ea typeface="黑体" panose="02010609060101010101" pitchFamily="49" charset="-122"/>
              </a:rPr>
              <a:t> printf(“%d*%d=%d\n”,A,b,c);</a:t>
            </a:r>
          </a:p>
          <a:p>
            <a:r>
              <a:rPr lang="pt-BR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d=power(m);</a:t>
            </a:r>
          </a:p>
          <a:p>
            <a:r>
              <a:rPr lang="zh-CN" altLang="en-US" sz="2800">
                <a:ea typeface="黑体" panose="02010609060101010101" pitchFamily="49" charset="-122"/>
              </a:rPr>
              <a:t> printf(“%d*%d=%d”,A,m,d);</a:t>
            </a:r>
          </a:p>
          <a:p>
            <a:r>
              <a:rPr lang="zh-CN" altLang="en-US" sz="2800"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>
            <a:extLst>
              <a:ext uri="{FF2B5EF4-FFF2-40B4-BE49-F238E27FC236}">
                <a16:creationId xmlns:a16="http://schemas.microsoft.com/office/drawing/2014/main" id="{02CB5647-F1C0-4732-AAD0-BA6B9AF63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96975"/>
            <a:ext cx="6480175" cy="4478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extern A;</a:t>
            </a:r>
            <a:r>
              <a:rPr lang="zh-CN" altLang="en-US" sz="3200"/>
              <a:t>     </a:t>
            </a:r>
          </a:p>
          <a:p>
            <a:r>
              <a:rPr lang="zh-CN" altLang="en-US" sz="3200"/>
              <a:t>       </a:t>
            </a:r>
            <a:r>
              <a:rPr lang="zh-CN" altLang="en-US" sz="3200">
                <a:solidFill>
                  <a:srgbClr val="0000CC"/>
                </a:solidFill>
              </a:rPr>
              <a:t>/*声明A为已定义的外部变量*/</a:t>
            </a:r>
          </a:p>
          <a:p>
            <a:r>
              <a:rPr lang="zh-CN" altLang="en-US" sz="3200">
                <a:solidFill>
                  <a:srgbClr val="CC0000"/>
                </a:solidFill>
              </a:rPr>
              <a:t>power (int n);</a:t>
            </a:r>
          </a:p>
          <a:p>
            <a:r>
              <a:rPr lang="zh-CN" altLang="en-US" sz="3200">
                <a:solidFill>
                  <a:srgbClr val="CC0000"/>
                </a:solidFill>
              </a:rPr>
              <a:t>{	</a:t>
            </a:r>
          </a:p>
          <a:p>
            <a:r>
              <a:rPr lang="zh-CN" altLang="en-US" sz="3200"/>
              <a:t>      int i,y=1;</a:t>
            </a:r>
          </a:p>
          <a:p>
            <a:r>
              <a:rPr lang="zh-CN" altLang="en-US" sz="3200"/>
              <a:t>      </a:t>
            </a:r>
            <a:r>
              <a:rPr lang="zh-CN" altLang="en-US" sz="3200">
                <a:solidFill>
                  <a:srgbClr val="000099"/>
                </a:solidFill>
              </a:rPr>
              <a:t>for(i=1;i&lt;=n;i++)</a:t>
            </a:r>
          </a:p>
          <a:p>
            <a:r>
              <a:rPr lang="zh-CN" altLang="en-US" sz="3200">
                <a:solidFill>
                  <a:srgbClr val="000099"/>
                </a:solidFill>
              </a:rPr>
              <a:t>	   </a:t>
            </a:r>
            <a:r>
              <a:rPr lang="es-ES" altLang="en-US" sz="3200">
                <a:solidFill>
                  <a:srgbClr val="000099"/>
                </a:solidFill>
              </a:rPr>
              <a:t>y=y*A;</a:t>
            </a:r>
          </a:p>
          <a:p>
            <a:r>
              <a:rPr lang="es-ES" altLang="en-US" sz="3200"/>
              <a:t>      return(y);</a:t>
            </a:r>
            <a:endParaRPr lang="zh-CN" altLang="en-US" sz="3200"/>
          </a:p>
          <a:p>
            <a:r>
              <a:rPr lang="zh-CN" altLang="en-US" sz="320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FABDE89-2227-4C83-BD62-58E996132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3375"/>
            <a:ext cx="6107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例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8.21 </a:t>
            </a:r>
            <a:r>
              <a:rPr lang="zh-CN" altLang="en-US" sz="3600">
                <a:solidFill>
                  <a:srgbClr val="000099"/>
                </a:solidFill>
                <a:ea typeface="黑体" panose="02010609060101010101" pitchFamily="49" charset="-122"/>
              </a:rPr>
              <a:t>文件</a:t>
            </a:r>
            <a:r>
              <a:rPr lang="en-US" altLang="zh-CN" sz="3600">
                <a:solidFill>
                  <a:srgbClr val="000099"/>
                </a:solidFill>
                <a:ea typeface="黑体" panose="02010609060101010101" pitchFamily="49" charset="-122"/>
              </a:rPr>
              <a:t>file2.c</a:t>
            </a:r>
            <a:r>
              <a:rPr lang="zh-CN" altLang="en-US" sz="3600">
                <a:solidFill>
                  <a:srgbClr val="000099"/>
                </a:solidFill>
                <a:ea typeface="黑体" panose="02010609060101010101" pitchFamily="49" charset="-122"/>
              </a:rPr>
              <a:t>中的内容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4694A3BE-2B63-4F95-970D-3DD820C0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852738"/>
            <a:ext cx="3600450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</a:rPr>
              <a:t>编译遇到</a:t>
            </a:r>
            <a:r>
              <a:rPr lang="en-US" altLang="zh-CN" sz="3200">
                <a:solidFill>
                  <a:srgbClr val="CC0000"/>
                </a:solidFill>
              </a:rPr>
              <a:t>extern</a:t>
            </a:r>
            <a:r>
              <a:rPr lang="zh-CN" altLang="en-US" sz="3200">
                <a:solidFill>
                  <a:srgbClr val="0000CC"/>
                </a:solidFill>
              </a:rPr>
              <a:t>，查找顺序：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</a:rPr>
              <a:t>① 本文件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</a:rPr>
              <a:t>② 其他文件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 autoUpdateAnimBg="0"/>
      <p:bldP spid="125956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4D06796C-6E9C-4544-8045-ADA3DDB8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4290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8.9.6 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用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static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声明外部变量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1C15DBA2-9275-44C9-A7C2-D5417AD8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65225"/>
            <a:ext cx="7273925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静态外部变量：</a:t>
            </a: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用</a:t>
            </a:r>
            <a:r>
              <a:rPr lang="en-US" altLang="zh-CN" sz="3200">
                <a:solidFill>
                  <a:srgbClr val="000099"/>
                </a:solidFill>
                <a:latin typeface="黑体" panose="02010609060101010101" pitchFamily="49" charset="-122"/>
              </a:rPr>
              <a:t>static</a:t>
            </a: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声明</a:t>
            </a:r>
          </a:p>
          <a:p>
            <a:r>
              <a:rPr lang="zh-CN" altLang="en-US" sz="3200"/>
              <a:t>                         只限于被本文件引用</a:t>
            </a:r>
          </a:p>
          <a:p>
            <a:r>
              <a:rPr lang="zh-CN" altLang="en-US" sz="3200">
                <a:solidFill>
                  <a:srgbClr val="000099"/>
                </a:solidFill>
              </a:rPr>
              <a:t>例如：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file1.c                             file2.c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static </a:t>
            </a:r>
            <a:r>
              <a:rPr lang="en-US" altLang="zh-CN" sz="3200"/>
              <a:t>int A;                   </a:t>
            </a:r>
            <a:r>
              <a:rPr lang="en-US" altLang="zh-CN" sz="3200">
                <a:solidFill>
                  <a:srgbClr val="CC0000"/>
                </a:solidFill>
              </a:rPr>
              <a:t>extern</a:t>
            </a:r>
            <a:r>
              <a:rPr lang="en-US" altLang="zh-CN" sz="3200"/>
              <a:t> int A;</a:t>
            </a:r>
          </a:p>
          <a:p>
            <a:r>
              <a:rPr lang="en-US" altLang="zh-CN" sz="3200"/>
              <a:t>void main ( )                  void fun (int n)</a:t>
            </a:r>
          </a:p>
          <a:p>
            <a:r>
              <a:rPr lang="en-US" altLang="zh-CN" sz="3200"/>
              <a:t>{                                      {  …</a:t>
            </a:r>
          </a:p>
          <a:p>
            <a:r>
              <a:rPr lang="en-US" altLang="zh-CN" sz="3200"/>
              <a:t>…                                       A=A*n;</a:t>
            </a:r>
          </a:p>
          <a:p>
            <a:r>
              <a:rPr lang="en-US" altLang="zh-CN" sz="3200"/>
              <a:t>}                                         …</a:t>
            </a:r>
          </a:p>
          <a:p>
            <a:r>
              <a:rPr lang="en-US" altLang="zh-CN" sz="3200"/>
              <a:t>                                     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9913D8DB-EB1D-4610-9B87-EB6A5C89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44488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8.9.7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关于变量的声明和定义</a:t>
            </a:r>
          </a:p>
        </p:txBody>
      </p:sp>
      <p:sp>
        <p:nvSpPr>
          <p:cNvPr id="128003" name="Text Box 3">
            <a:extLst>
              <a:ext uri="{FF2B5EF4-FFF2-40B4-BE49-F238E27FC236}">
                <a16:creationId xmlns:a16="http://schemas.microsoft.com/office/drawing/2014/main" id="{0CBF7E01-A80E-46B6-95B0-17BBF9F40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7993062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定义性声明</a:t>
            </a:r>
            <a:r>
              <a:rPr lang="en-US" altLang="zh-CN" sz="3200">
                <a:solidFill>
                  <a:srgbClr val="CC0000"/>
                </a:solidFill>
              </a:rPr>
              <a:t>:  </a:t>
            </a:r>
            <a:r>
              <a:rPr lang="zh-CN" altLang="en-US" sz="3200"/>
              <a:t>需要建立存储空间的声明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latin typeface="黑体" panose="02010609060101010101" pitchFamily="49" charset="-122"/>
              </a:rPr>
              <a:t>            </a:t>
            </a:r>
            <a:r>
              <a:rPr lang="zh-CN" altLang="en-US" sz="3200">
                <a:solidFill>
                  <a:srgbClr val="CC0000"/>
                </a:solidFill>
              </a:rPr>
              <a:t>如：</a:t>
            </a:r>
            <a:r>
              <a:rPr lang="en-US" altLang="zh-CN" sz="3200">
                <a:solidFill>
                  <a:srgbClr val="0000CC"/>
                </a:solidFill>
              </a:rPr>
              <a:t>int a; 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引用性声明</a:t>
            </a:r>
            <a:r>
              <a:rPr lang="en-US" altLang="zh-CN" sz="3200">
                <a:solidFill>
                  <a:srgbClr val="CC0000"/>
                </a:solidFill>
              </a:rPr>
              <a:t>:  </a:t>
            </a:r>
            <a:r>
              <a:rPr lang="zh-CN" altLang="en-US" sz="3200"/>
              <a:t>不需建立存储空间的声明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                        如：</a:t>
            </a:r>
            <a:r>
              <a:rPr lang="en-US" altLang="zh-CN" sz="3200">
                <a:solidFill>
                  <a:srgbClr val="0000CC"/>
                </a:solidFill>
              </a:rPr>
              <a:t>extern a</a:t>
            </a:r>
            <a:r>
              <a:rPr lang="zh-CN" altLang="en-US" sz="3200">
                <a:solidFill>
                  <a:srgbClr val="0000CC"/>
                </a:solidFill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注意：</a:t>
            </a:r>
          </a:p>
          <a:p>
            <a:pPr>
              <a:lnSpc>
                <a:spcPct val="120000"/>
              </a:lnSpc>
            </a:pPr>
            <a:r>
              <a:rPr lang="zh-CN" altLang="en-US" sz="3200"/>
              <a:t>声明包括定义，但并非所有的声明都是定义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99"/>
                </a:solidFill>
              </a:rPr>
              <a:t>int a;</a:t>
            </a:r>
            <a:r>
              <a:rPr lang="en-US" altLang="zh-CN" sz="3200"/>
              <a:t>            </a:t>
            </a:r>
            <a:r>
              <a:rPr lang="zh-CN" altLang="en-US" sz="3200"/>
              <a:t>它既是声明，又是定义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99"/>
                </a:solidFill>
              </a:rPr>
              <a:t>extern a;</a:t>
            </a:r>
            <a:r>
              <a:rPr lang="en-US" altLang="zh-CN" sz="3200">
                <a:solidFill>
                  <a:srgbClr val="CC0000"/>
                </a:solidFill>
              </a:rPr>
              <a:t>     </a:t>
            </a:r>
            <a:r>
              <a:rPr lang="en-US" altLang="zh-CN" sz="3200"/>
              <a:t> </a:t>
            </a:r>
            <a:r>
              <a:rPr lang="zh-CN" altLang="en-US" sz="3200"/>
              <a:t>它是声明而不是定义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60D04F9-C1B0-4CED-A268-87E3596D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4290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8.9.7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关于变量的声明和定义</a:t>
            </a:r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58A2F60F-0D91-48A2-AD97-91E781D8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412875"/>
            <a:ext cx="6840537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对局部变量用</a:t>
            </a:r>
            <a:r>
              <a:rPr lang="en-US" altLang="zh-CN" sz="3200">
                <a:solidFill>
                  <a:srgbClr val="CC0000"/>
                </a:solidFill>
              </a:rPr>
              <a:t>static</a:t>
            </a:r>
            <a:r>
              <a:rPr lang="zh-CN" altLang="en-US" sz="3200">
                <a:solidFill>
                  <a:srgbClr val="CC0000"/>
                </a:solidFill>
              </a:rPr>
              <a:t>声明</a:t>
            </a:r>
            <a:r>
              <a:rPr lang="en-US" altLang="zh-CN" sz="3200">
                <a:solidFill>
                  <a:srgbClr val="CC0000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sz="3200"/>
              <a:t>变量在整个程序执行期间不释放</a:t>
            </a:r>
          </a:p>
          <a:p>
            <a:pPr>
              <a:lnSpc>
                <a:spcPct val="120000"/>
              </a:lnSpc>
            </a:pPr>
            <a:endParaRPr lang="zh-CN" altLang="en-US" sz="3200"/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对全局变量用</a:t>
            </a:r>
            <a:r>
              <a:rPr lang="en-US" altLang="zh-CN" sz="3200">
                <a:solidFill>
                  <a:srgbClr val="CC0000"/>
                </a:solidFill>
              </a:rPr>
              <a:t>static</a:t>
            </a:r>
            <a:r>
              <a:rPr lang="zh-CN" altLang="en-US" sz="3200">
                <a:solidFill>
                  <a:srgbClr val="CC0000"/>
                </a:solidFill>
              </a:rPr>
              <a:t>声明</a:t>
            </a:r>
            <a:r>
              <a:rPr lang="en-US" altLang="zh-CN" sz="3200">
                <a:solidFill>
                  <a:srgbClr val="CC0000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sz="3200"/>
              <a:t>该变量的作用域只限于本文件模块</a:t>
            </a:r>
          </a:p>
          <a:p>
            <a:pPr>
              <a:lnSpc>
                <a:spcPct val="120000"/>
              </a:lnSpc>
            </a:pPr>
            <a:endParaRPr lang="zh-CN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8380F9A0-2AE4-4C77-9262-6E0DBBAE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33375"/>
            <a:ext cx="49387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8.9.8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存储类别小结</a:t>
            </a:r>
          </a:p>
        </p:txBody>
      </p:sp>
      <p:sp>
        <p:nvSpPr>
          <p:cNvPr id="130051" name="Text Box 3">
            <a:extLst>
              <a:ext uri="{FF2B5EF4-FFF2-40B4-BE49-F238E27FC236}">
                <a16:creationId xmlns:a16="http://schemas.microsoft.com/office/drawing/2014/main" id="{8437B291-3363-4656-95AB-77263C05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8316912" cy="43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Both"/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从作用域角度分：局部变量和全局变量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局部变量包括：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ea typeface="黑体" panose="02010609060101010101" pitchFamily="49" charset="-122"/>
              </a:rPr>
              <a:t>  自动变量（动态局部变量）、静态局部变量、寄存器变量</a:t>
            </a:r>
          </a:p>
          <a:p>
            <a:pPr>
              <a:lnSpc>
                <a:spcPct val="130000"/>
              </a:lnSpc>
            </a:pPr>
            <a:r>
              <a:rPr lang="zh-CN" altLang="en-US" sz="3200">
                <a:ea typeface="黑体" panose="02010609060101010101" pitchFamily="49" charset="-122"/>
              </a:rPr>
              <a:t>  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形式参数</a:t>
            </a:r>
            <a:r>
              <a:rPr lang="zh-CN" altLang="en-US" sz="3200">
                <a:ea typeface="黑体" panose="02010609060101010101" pitchFamily="49" charset="-122"/>
              </a:rPr>
              <a:t>可以定义为自动变量或寄存器变量</a:t>
            </a:r>
          </a:p>
          <a:p>
            <a:pPr>
              <a:lnSpc>
                <a:spcPct val="130000"/>
              </a:lnSpc>
            </a:pPr>
            <a:endParaRPr lang="zh-CN" altLang="en-US" sz="120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全局变量包括：</a:t>
            </a:r>
          </a:p>
          <a:p>
            <a:r>
              <a:rPr lang="zh-CN" altLang="en-US" sz="3200">
                <a:ea typeface="黑体" panose="02010609060101010101" pitchFamily="49" charset="-122"/>
              </a:rPr>
              <a:t>   静态外部变量、外部变量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>
            <a:extLst>
              <a:ext uri="{FF2B5EF4-FFF2-40B4-BE49-F238E27FC236}">
                <a16:creationId xmlns:a16="http://schemas.microsoft.com/office/drawing/2014/main" id="{F184DB9C-F9BF-43B7-9B1D-AA9BCF7DC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71563"/>
            <a:ext cx="7993062" cy="38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   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(2) 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从变量存在的时间来区分：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动态存储</a:t>
            </a:r>
            <a:r>
              <a:rPr lang="zh-CN" altLang="en-US" sz="3200">
                <a:ea typeface="黑体" panose="02010609060101010101" pitchFamily="49" charset="-122"/>
              </a:rPr>
              <a:t>和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静态存储</a:t>
            </a:r>
            <a:r>
              <a:rPr lang="zh-CN" altLang="en-US" sz="3200">
                <a:ea typeface="黑体" panose="02010609060101010101" pitchFamily="49" charset="-122"/>
              </a:rPr>
              <a:t>类型。</a:t>
            </a:r>
          </a:p>
          <a:p>
            <a:pPr>
              <a:lnSpc>
                <a:spcPct val="140000"/>
              </a:lnSpc>
            </a:pPr>
            <a:endParaRPr lang="zh-CN" altLang="en-US" sz="1000">
              <a:ea typeface="黑体" panose="02010609060101010101" pitchFamily="49" charset="-122"/>
            </a:endParaRPr>
          </a:p>
          <a:p>
            <a:pPr lvl="1" algn="just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动态存储 ：</a:t>
            </a:r>
            <a:r>
              <a:rPr lang="zh-CN" altLang="en-US" sz="3200">
                <a:ea typeface="黑体" panose="02010609060101010101" pitchFamily="49" charset="-122"/>
              </a:rPr>
              <a:t>自动变量、寄存器变量、形式参数</a:t>
            </a:r>
          </a:p>
          <a:p>
            <a:pPr lvl="1" algn="just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静态存储：</a:t>
            </a:r>
            <a:r>
              <a:rPr lang="zh-CN" altLang="en-US" sz="3200">
                <a:ea typeface="黑体" panose="02010609060101010101" pitchFamily="49" charset="-122"/>
              </a:rPr>
              <a:t>静态局部变量、静态外部变量、外部变量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FD67208-7910-4AA6-BD88-5480F1B07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42875"/>
            <a:ext cx="49387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8.9.8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存储类别小结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3505D311-A91F-445B-941D-981AFED0E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39850"/>
            <a:ext cx="8135937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(3) 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从变量值存放的位置来区分：</a:t>
            </a:r>
          </a:p>
          <a:p>
            <a:pPr lvl="1">
              <a:lnSpc>
                <a:spcPct val="120000"/>
              </a:lnSpc>
            </a:pPr>
            <a:endParaRPr lang="zh-CN" altLang="en-US" sz="160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内存中静态存储区：</a:t>
            </a:r>
            <a:r>
              <a:rPr lang="zh-CN" altLang="en-US" sz="3200">
                <a:ea typeface="黑体" panose="02010609060101010101" pitchFamily="49" charset="-122"/>
              </a:rPr>
              <a:t>静态局部变量、静态外部变量、外部变量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zh-CN" altLang="en-US" sz="160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内存中动态存储区：</a:t>
            </a:r>
            <a:r>
              <a:rPr lang="zh-CN" altLang="en-US" sz="3200">
                <a:ea typeface="黑体" panose="02010609060101010101" pitchFamily="49" charset="-122"/>
              </a:rPr>
              <a:t>自动变量和形式参数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zh-CN" altLang="en-US" sz="1600"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中的寄存器：</a:t>
            </a:r>
            <a:r>
              <a:rPr lang="zh-CN" altLang="en-US" sz="3200">
                <a:ea typeface="黑体" panose="02010609060101010101" pitchFamily="49" charset="-122"/>
              </a:rPr>
              <a:t>寄存器变量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1481CA6D-5242-44B0-8B7C-C9404CF1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49387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8.9.8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存储类别小结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F22CFE3-C90A-4178-966A-1DF35A44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49387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8.9.8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存储类别小结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A293645-550B-45FC-A5FA-1C0188CF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52513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(4) </a:t>
            </a:r>
            <a:r>
              <a:rPr lang="zh-CN" altLang="en-US">
                <a:solidFill>
                  <a:srgbClr val="CC0000"/>
                </a:solidFill>
              </a:rPr>
              <a:t>作用域、生存期、可见性：</a:t>
            </a: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D155FFF6-A819-4787-A2F9-FEC8F47E9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663700"/>
            <a:ext cx="6119812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int p=1,q=5;</a:t>
            </a:r>
            <a:r>
              <a:rPr lang="en-US" altLang="zh-CN"/>
              <a:t>              </a:t>
            </a:r>
            <a:r>
              <a:rPr lang="en-US" altLang="zh-CN">
                <a:solidFill>
                  <a:srgbClr val="0000CC"/>
                </a:solidFill>
              </a:rPr>
              <a:t>/* </a:t>
            </a:r>
            <a:r>
              <a:rPr lang="zh-CN" altLang="en-US">
                <a:solidFill>
                  <a:srgbClr val="0000CC"/>
                </a:solidFill>
              </a:rPr>
              <a:t>外部变量 *</a:t>
            </a:r>
            <a:r>
              <a:rPr lang="en-US" altLang="zh-CN">
                <a:solidFill>
                  <a:srgbClr val="0000CC"/>
                </a:solidFill>
              </a:rPr>
              <a:t>/</a:t>
            </a:r>
          </a:p>
          <a:p>
            <a:r>
              <a:rPr lang="en-US" altLang="zh-CN"/>
              <a:t>float </a:t>
            </a:r>
            <a:r>
              <a:rPr lang="en-US" altLang="zh-CN">
                <a:solidFill>
                  <a:srgbClr val="CC0000"/>
                </a:solidFill>
              </a:rPr>
              <a:t>f1</a:t>
            </a:r>
            <a:r>
              <a:rPr lang="en-US" altLang="zh-CN"/>
              <a:t>(int a) </a:t>
            </a:r>
          </a:p>
          <a:p>
            <a:r>
              <a:rPr lang="en-US" altLang="zh-CN"/>
              <a:t>{  int b,c;</a:t>
            </a:r>
          </a:p>
          <a:p>
            <a:r>
              <a:rPr lang="en-US" altLang="zh-CN"/>
              <a:t>   …  }</a:t>
            </a:r>
          </a:p>
          <a:p>
            <a:r>
              <a:rPr lang="en-US" altLang="zh-CN"/>
              <a:t>char c1,c2;                </a:t>
            </a:r>
            <a:r>
              <a:rPr lang="en-US" altLang="zh-CN">
                <a:solidFill>
                  <a:srgbClr val="0000CC"/>
                </a:solidFill>
              </a:rPr>
              <a:t>/* </a:t>
            </a:r>
            <a:r>
              <a:rPr lang="zh-CN" altLang="en-US">
                <a:solidFill>
                  <a:srgbClr val="0000CC"/>
                </a:solidFill>
              </a:rPr>
              <a:t>外部变量*</a:t>
            </a:r>
            <a:r>
              <a:rPr lang="en-US" altLang="zh-CN">
                <a:solidFill>
                  <a:srgbClr val="0000CC"/>
                </a:solidFill>
              </a:rPr>
              <a:t>/</a:t>
            </a:r>
          </a:p>
          <a:p>
            <a:r>
              <a:rPr lang="en-US" altLang="zh-CN"/>
              <a:t>char </a:t>
            </a:r>
            <a:r>
              <a:rPr lang="en-US" altLang="zh-CN">
                <a:solidFill>
                  <a:srgbClr val="CC0000"/>
                </a:solidFill>
              </a:rPr>
              <a:t>f2</a:t>
            </a:r>
            <a:r>
              <a:rPr lang="en-US" altLang="zh-CN"/>
              <a:t> (int p, int q)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en-US" altLang="zh-CN"/>
              <a:t>{  int i,j;                  </a:t>
            </a:r>
          </a:p>
          <a:p>
            <a:r>
              <a:rPr lang="en-US" altLang="zh-CN"/>
              <a:t>    …  }</a:t>
            </a:r>
          </a:p>
          <a:p>
            <a:r>
              <a:rPr lang="en-US" altLang="zh-CN"/>
              <a:t>void </a:t>
            </a:r>
            <a:r>
              <a:rPr lang="en-US" altLang="zh-CN">
                <a:solidFill>
                  <a:srgbClr val="CC0000"/>
                </a:solidFill>
              </a:rPr>
              <a:t>main</a:t>
            </a:r>
            <a:r>
              <a:rPr lang="en-US" altLang="zh-CN"/>
              <a:t> ( ) </a:t>
            </a:r>
          </a:p>
          <a:p>
            <a:r>
              <a:rPr lang="en-US" altLang="zh-CN"/>
              <a:t>{  int m,n;  </a:t>
            </a:r>
          </a:p>
          <a:p>
            <a:r>
              <a:rPr lang="en-US" altLang="zh-CN"/>
              <a:t>   …} </a:t>
            </a:r>
            <a:r>
              <a:rPr lang="zh-CN" altLang="en-US"/>
              <a:t>　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22BBFC85-A9C2-436C-8FDD-105909FE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81075"/>
            <a:ext cx="7993063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CC0000"/>
                </a:solidFill>
              </a:rPr>
              <a:t>(5) static</a:t>
            </a:r>
            <a:r>
              <a:rPr lang="zh-CN" altLang="en-US" sz="3200">
                <a:solidFill>
                  <a:srgbClr val="CC0000"/>
                </a:solidFill>
              </a:rPr>
              <a:t>对局部变量和全局变量的作用不同</a:t>
            </a:r>
          </a:p>
          <a:p>
            <a:pPr lvl="1">
              <a:lnSpc>
                <a:spcPct val="140000"/>
              </a:lnSpc>
            </a:pPr>
            <a:r>
              <a:rPr lang="zh-CN" altLang="en-US" sz="3200">
                <a:solidFill>
                  <a:srgbClr val="000099"/>
                </a:solidFill>
              </a:rPr>
              <a:t>① 对局部变量</a:t>
            </a:r>
            <a:r>
              <a:rPr lang="en-US" altLang="zh-CN" sz="3200">
                <a:solidFill>
                  <a:srgbClr val="000099"/>
                </a:solidFill>
              </a:rPr>
              <a:t>: </a:t>
            </a:r>
            <a:r>
              <a:rPr lang="zh-CN" altLang="en-US" sz="3200"/>
              <a:t>变量由动态存储方式</a:t>
            </a:r>
            <a:r>
              <a:rPr lang="zh-CN" altLang="en-US" sz="3200">
                <a:solidFill>
                  <a:srgbClr val="CC0000"/>
                </a:solidFill>
              </a:rPr>
              <a:t>改变</a:t>
            </a:r>
            <a:r>
              <a:rPr lang="zh-CN" altLang="en-US" sz="3200"/>
              <a:t>为静态</a:t>
            </a:r>
            <a:r>
              <a:rPr lang="zh-CN" altLang="en-US" sz="3200">
                <a:solidFill>
                  <a:srgbClr val="CC0000"/>
                </a:solidFill>
              </a:rPr>
              <a:t>存储方式</a:t>
            </a:r>
            <a:endParaRPr lang="zh-CN" altLang="en-US" sz="3200"/>
          </a:p>
          <a:p>
            <a:pPr lvl="1">
              <a:lnSpc>
                <a:spcPct val="140000"/>
              </a:lnSpc>
            </a:pPr>
            <a:r>
              <a:rPr lang="zh-CN" altLang="en-US" sz="3200">
                <a:solidFill>
                  <a:srgbClr val="000099"/>
                </a:solidFill>
              </a:rPr>
              <a:t>② 对全局变量</a:t>
            </a:r>
            <a:r>
              <a:rPr lang="en-US" altLang="zh-CN" sz="3200">
                <a:solidFill>
                  <a:srgbClr val="000099"/>
                </a:solidFill>
              </a:rPr>
              <a:t>: </a:t>
            </a:r>
            <a:r>
              <a:rPr lang="zh-CN" altLang="en-US" sz="3200">
                <a:solidFill>
                  <a:srgbClr val="000099"/>
                </a:solidFill>
              </a:rPr>
              <a:t>使变量局部化，</a:t>
            </a:r>
            <a:r>
              <a:rPr lang="zh-CN" altLang="en-US" sz="3200"/>
              <a:t>但仍为静态存储方式</a:t>
            </a:r>
          </a:p>
          <a:p>
            <a:pPr lvl="1">
              <a:lnSpc>
                <a:spcPct val="140000"/>
              </a:lnSpc>
            </a:pPr>
            <a:r>
              <a:rPr lang="zh-CN" altLang="en-US" sz="3200">
                <a:solidFill>
                  <a:srgbClr val="000099"/>
                </a:solidFill>
              </a:rPr>
              <a:t>③从作用域角度看</a:t>
            </a:r>
            <a:r>
              <a:rPr lang="en-US" altLang="zh-CN" sz="3200">
                <a:solidFill>
                  <a:srgbClr val="000099"/>
                </a:solidFill>
              </a:rPr>
              <a:t>,</a:t>
            </a:r>
            <a:r>
              <a:rPr lang="zh-CN" altLang="en-US" sz="3200"/>
              <a:t>凡有</a:t>
            </a:r>
            <a:r>
              <a:rPr lang="en-US" altLang="zh-CN" sz="3200"/>
              <a:t>static</a:t>
            </a:r>
            <a:r>
              <a:rPr lang="zh-CN" altLang="en-US" sz="3200"/>
              <a:t>声明的，其作用域都是局限的，或者是局限于本函数内，或者局限于本文件内 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ACA55372-A0FE-4F0C-8DD1-4AAB4419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49387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8.9.8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存储类别小结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F6C7CE9-F191-4561-B946-BBC34BCA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33375"/>
            <a:ext cx="57610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函数定义的一般形式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AF8CD1D-438B-41F0-81A5-02662F5F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341438"/>
            <a:ext cx="6372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8.2.1 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无参函数定义的一般形式</a:t>
            </a:r>
            <a:r>
              <a:rPr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FD0CE408-6A5E-4DF6-A709-092DBA13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038350"/>
            <a:ext cx="4622800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zh-CN" altLang="en-US" sz="3200">
                <a:solidFill>
                  <a:srgbClr val="CC0000"/>
                </a:solidFill>
              </a:rPr>
              <a:t>类型标识符</a:t>
            </a:r>
            <a:r>
              <a:rPr lang="zh-CN" altLang="en-US" sz="3200"/>
              <a:t>　函数名</a:t>
            </a:r>
            <a:r>
              <a:rPr lang="en-US" altLang="zh-CN" sz="3200"/>
              <a:t>( )</a:t>
            </a:r>
          </a:p>
          <a:p>
            <a:pPr>
              <a:spcAft>
                <a:spcPct val="20000"/>
              </a:spcAft>
            </a:pPr>
            <a:r>
              <a:rPr lang="en-US" altLang="zh-CN" sz="3200"/>
              <a:t>{</a:t>
            </a:r>
          </a:p>
          <a:p>
            <a:r>
              <a:rPr lang="en-US" altLang="zh-CN" sz="3200"/>
              <a:t>  </a:t>
            </a:r>
            <a:r>
              <a:rPr lang="zh-CN" altLang="en-US" sz="3200">
                <a:solidFill>
                  <a:srgbClr val="0000CC"/>
                </a:solidFill>
              </a:rPr>
              <a:t>声明部分</a:t>
            </a:r>
          </a:p>
          <a:p>
            <a:r>
              <a:rPr lang="zh-CN" altLang="en-US" sz="3200">
                <a:solidFill>
                  <a:srgbClr val="0000CC"/>
                </a:solidFill>
              </a:rPr>
              <a:t>  语句部分</a:t>
            </a:r>
          </a:p>
          <a:p>
            <a:r>
              <a:rPr lang="en-US" altLang="zh-CN" sz="3200"/>
              <a:t>}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724F5D8-1F5A-4190-A0E3-DCA7DE880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141663"/>
            <a:ext cx="2735262" cy="110490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</a:rPr>
              <a:t>printstar</a:t>
            </a:r>
            <a:r>
              <a:rPr lang="zh-CN" altLang="en-US" sz="3200">
                <a:solidFill>
                  <a:srgbClr val="0000CC"/>
                </a:solidFill>
              </a:rPr>
              <a:t>函数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print_message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B2569FC6-6182-484F-BC06-1F033E7E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3375"/>
            <a:ext cx="57610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8.10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内部函数和外部函数 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F3FB57EB-5116-4E0A-801D-9CD47C2D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3216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8.10.1</a:t>
            </a:r>
            <a:r>
              <a:rPr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内部函数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E0FF43FA-B972-471E-A5F0-8C3F58450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80645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内部函数</a:t>
            </a:r>
            <a:r>
              <a:rPr lang="en-US" altLang="zh-CN" sz="3200">
                <a:solidFill>
                  <a:srgbClr val="CC0000"/>
                </a:solidFill>
              </a:rPr>
              <a:t>:</a:t>
            </a:r>
            <a:r>
              <a:rPr lang="zh-CN" altLang="en-US" sz="3200">
                <a:solidFill>
                  <a:srgbClr val="0000CC"/>
                </a:solidFill>
              </a:rPr>
              <a:t>只能被本文件中其他函数所调用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注意：</a:t>
            </a:r>
            <a:r>
              <a:rPr lang="zh-CN" altLang="en-US" sz="3200"/>
              <a:t>须在函数名和函数类型的前面加</a:t>
            </a:r>
            <a:r>
              <a:rPr lang="en-US" altLang="zh-CN" sz="3200">
                <a:solidFill>
                  <a:srgbClr val="0000CC"/>
                </a:solidFill>
              </a:rPr>
              <a:t>static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>
                <a:solidFill>
                  <a:srgbClr val="0000CC"/>
                </a:solidFill>
              </a:rPr>
              <a:t>            </a:t>
            </a:r>
            <a:r>
              <a:rPr lang="zh-CN" altLang="en-US" sz="3200">
                <a:solidFill>
                  <a:srgbClr val="0000CC"/>
                </a:solidFill>
              </a:rPr>
              <a:t>类型标识符 函数名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zh-CN" altLang="en-US" sz="3200">
                <a:solidFill>
                  <a:srgbClr val="0000CC"/>
                </a:solidFill>
              </a:rPr>
              <a:t>形参表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例如</a:t>
            </a:r>
            <a:r>
              <a:rPr lang="en-US" altLang="zh-CN" sz="3200">
                <a:solidFill>
                  <a:srgbClr val="CC0000"/>
                </a:solidFill>
              </a:rPr>
              <a:t>:</a:t>
            </a:r>
            <a:r>
              <a:rPr lang="en-US" altLang="zh-CN" sz="3200"/>
              <a:t>   </a:t>
            </a:r>
            <a:r>
              <a:rPr lang="en-US" altLang="zh-CN" sz="3200">
                <a:solidFill>
                  <a:srgbClr val="000099"/>
                </a:solidFill>
              </a:rPr>
              <a:t>static</a:t>
            </a:r>
            <a:r>
              <a:rPr lang="en-US" altLang="zh-CN" sz="3200"/>
              <a:t> int fun ( int a , int b )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43B87364-4AA9-464D-97CF-5288B5985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42582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</a:rPr>
              <a:t>static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3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443A2B5C-AED0-4EF7-B644-3C48D674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33375"/>
            <a:ext cx="3959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8.10.2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外部函数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158C7CDF-C0A6-45BA-9E05-431D2563E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1177925"/>
            <a:ext cx="6911975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arabicParenBoth"/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定义函数时</a:t>
            </a:r>
            <a:r>
              <a:rPr lang="en-US" altLang="zh-CN" sz="3200">
                <a:ea typeface="黑体" panose="02010609060101010101" pitchFamily="49" charset="-122"/>
              </a:rPr>
              <a:t>, </a:t>
            </a:r>
            <a:r>
              <a:rPr lang="zh-CN" altLang="en-US" sz="3200">
                <a:ea typeface="黑体" panose="02010609060101010101" pitchFamily="49" charset="-122"/>
              </a:rPr>
              <a:t>用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关键字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extern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声明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     例如，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extern 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int fun (int a, int b)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ea typeface="黑体" panose="02010609060101010101" pitchFamily="49" charset="-122"/>
              </a:rPr>
              <a:t>     </a:t>
            </a:r>
            <a:r>
              <a:rPr lang="zh-CN" altLang="en-US" sz="3200">
                <a:ea typeface="黑体" panose="02010609060101010101" pitchFamily="49" charset="-122"/>
              </a:rPr>
              <a:t>函数</a:t>
            </a:r>
            <a:r>
              <a:rPr lang="en-US" altLang="zh-CN" sz="3200">
                <a:ea typeface="黑体" panose="02010609060101010101" pitchFamily="49" charset="-122"/>
              </a:rPr>
              <a:t>fun</a:t>
            </a:r>
            <a:r>
              <a:rPr lang="zh-CN" altLang="en-US" sz="3200">
                <a:ea typeface="黑体" panose="02010609060101010101" pitchFamily="49" charset="-122"/>
              </a:rPr>
              <a:t>可以被其他文件调用</a:t>
            </a:r>
          </a:p>
          <a:p>
            <a:pPr>
              <a:lnSpc>
                <a:spcPct val="120000"/>
              </a:lnSpc>
            </a:pPr>
            <a:endParaRPr lang="zh-CN" altLang="en-US" sz="100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ea typeface="黑体" panose="02010609060101010101" pitchFamily="49" charset="-122"/>
              </a:rPr>
              <a:t>    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extern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省略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隐含为外部函数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9EA12BFE-A338-49CA-91C2-F0851248B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4149725"/>
            <a:ext cx="73533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</a:rPr>
              <a:t>(2)</a:t>
            </a:r>
            <a:r>
              <a:rPr lang="zh-CN" altLang="en-US" sz="3200">
                <a:solidFill>
                  <a:srgbClr val="CC0000"/>
                </a:solidFill>
              </a:rPr>
              <a:t>使用时：</a:t>
            </a:r>
            <a:r>
              <a:rPr lang="zh-CN" altLang="en-US" sz="3200"/>
              <a:t> </a:t>
            </a:r>
            <a:r>
              <a:rPr lang="zh-CN" altLang="en-US" sz="3200">
                <a:solidFill>
                  <a:srgbClr val="0000CC"/>
                </a:solidFill>
              </a:rPr>
              <a:t>在需要调用此函数的文件中</a:t>
            </a:r>
            <a:r>
              <a:rPr lang="en-US" altLang="zh-CN" sz="3200">
                <a:solidFill>
                  <a:srgbClr val="0000CC"/>
                </a:solidFill>
              </a:rPr>
              <a:t>,</a:t>
            </a:r>
            <a:r>
              <a:rPr lang="zh-CN" altLang="en-US" sz="3200">
                <a:solidFill>
                  <a:srgbClr val="0000CC"/>
                </a:solidFill>
              </a:rPr>
              <a:t>用</a:t>
            </a:r>
            <a:r>
              <a:rPr lang="en-US" altLang="zh-CN" sz="3200">
                <a:solidFill>
                  <a:srgbClr val="0000CC"/>
                </a:solidFill>
              </a:rPr>
              <a:t>extern</a:t>
            </a:r>
            <a:r>
              <a:rPr lang="zh-CN" altLang="en-US" sz="3200">
                <a:solidFill>
                  <a:srgbClr val="0000CC"/>
                </a:solidFill>
              </a:rPr>
              <a:t>对函数作声明</a:t>
            </a:r>
            <a:endParaRPr lang="zh-CN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>
            <a:extLst>
              <a:ext uri="{FF2B5EF4-FFF2-40B4-BE49-F238E27FC236}">
                <a16:creationId xmlns:a16="http://schemas.microsoft.com/office/drawing/2014/main" id="{5A3073D0-E245-47A1-82BB-8939CF5DE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324975" cy="692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zh-CN" altLang="en-US">
                <a:solidFill>
                  <a:srgbClr val="CC0000"/>
                </a:solidFill>
              </a:rPr>
              <a:t>例 </a:t>
            </a:r>
            <a:r>
              <a:rPr lang="en-US" altLang="zh-CN">
                <a:solidFill>
                  <a:srgbClr val="CC0000"/>
                </a:solidFill>
              </a:rPr>
              <a:t>8.22</a:t>
            </a:r>
            <a:r>
              <a:rPr lang="en-US" altLang="zh-CN"/>
              <a:t> </a:t>
            </a:r>
            <a:r>
              <a:rPr lang="zh-CN" altLang="en-US">
                <a:solidFill>
                  <a:srgbClr val="0000CC"/>
                </a:solidFill>
              </a:rPr>
              <a:t>有一个若干字符的字符串</a:t>
            </a:r>
            <a:r>
              <a:rPr lang="en-US" altLang="zh-CN">
                <a:solidFill>
                  <a:srgbClr val="0000CC"/>
                </a:solidFill>
              </a:rPr>
              <a:t>,</a:t>
            </a:r>
            <a:r>
              <a:rPr lang="zh-CN" altLang="en-US">
                <a:solidFill>
                  <a:srgbClr val="0000CC"/>
                </a:solidFill>
              </a:rPr>
              <a:t>今输入一个字符</a:t>
            </a:r>
            <a:r>
              <a:rPr lang="en-US" altLang="zh-CN">
                <a:solidFill>
                  <a:srgbClr val="0000CC"/>
                </a:solidFill>
              </a:rPr>
              <a:t>,</a:t>
            </a:r>
            <a:r>
              <a:rPr lang="zh-CN" altLang="en-US">
                <a:solidFill>
                  <a:srgbClr val="0000CC"/>
                </a:solidFill>
              </a:rPr>
              <a:t>要求程序将字符串中该字符删去。用外部函数实现。</a:t>
            </a:r>
          </a:p>
          <a:p>
            <a:pPr lvl="1"/>
            <a:r>
              <a:rPr lang="en-US" altLang="zh-CN">
                <a:solidFill>
                  <a:srgbClr val="CC0000"/>
                </a:solidFill>
              </a:rPr>
              <a:t>file1.c (</a:t>
            </a:r>
            <a:r>
              <a:rPr lang="zh-CN" altLang="en-US">
                <a:solidFill>
                  <a:srgbClr val="CC0000"/>
                </a:solidFill>
              </a:rPr>
              <a:t>文件</a:t>
            </a:r>
            <a:r>
              <a:rPr lang="en-US" altLang="zh-CN">
                <a:solidFill>
                  <a:srgbClr val="CC0000"/>
                </a:solidFill>
              </a:rPr>
              <a:t>1)</a:t>
            </a:r>
          </a:p>
          <a:p>
            <a:pPr lvl="1"/>
            <a:r>
              <a:rPr lang="en-US" altLang="zh-CN"/>
              <a:t>#include &lt;stdio.h&gt;</a:t>
            </a:r>
          </a:p>
          <a:p>
            <a:pPr lvl="1"/>
            <a:r>
              <a:rPr lang="en-US" altLang="zh-CN">
                <a:solidFill>
                  <a:srgbClr val="0000CC"/>
                </a:solidFill>
              </a:rPr>
              <a:t>void main()                   </a:t>
            </a:r>
          </a:p>
          <a:p>
            <a:pPr lvl="1"/>
            <a:r>
              <a:rPr lang="en-US" altLang="zh-CN">
                <a:solidFill>
                  <a:srgbClr val="0000CC"/>
                </a:solidFill>
              </a:rPr>
              <a:t>{</a:t>
            </a:r>
            <a:r>
              <a:rPr lang="en-US" altLang="zh-CN"/>
              <a:t>      </a:t>
            </a:r>
            <a:r>
              <a:rPr lang="en-US" altLang="zh-CN">
                <a:solidFill>
                  <a:srgbClr val="CC0000"/>
                </a:solidFill>
              </a:rPr>
              <a:t>extern </a:t>
            </a:r>
            <a:r>
              <a:rPr lang="en-US" altLang="zh-CN"/>
              <a:t>void enter_string (char str[ ]);                                </a:t>
            </a:r>
          </a:p>
          <a:p>
            <a:pPr lvl="2"/>
            <a:r>
              <a:rPr lang="en-US" altLang="zh-CN"/>
              <a:t>  </a:t>
            </a:r>
            <a:r>
              <a:rPr lang="en-US" altLang="zh-CN">
                <a:solidFill>
                  <a:srgbClr val="CC0000"/>
                </a:solidFill>
              </a:rPr>
              <a:t>extern </a:t>
            </a:r>
            <a:r>
              <a:rPr lang="en-US" altLang="zh-CN"/>
              <a:t>void detele_string (char str[ ], char ch);</a:t>
            </a:r>
          </a:p>
          <a:p>
            <a:pPr lvl="2"/>
            <a:r>
              <a:rPr lang="en-US" altLang="zh-CN"/>
              <a:t>  </a:t>
            </a:r>
            <a:r>
              <a:rPr lang="en-US" altLang="zh-CN">
                <a:solidFill>
                  <a:srgbClr val="CC0000"/>
                </a:solidFill>
              </a:rPr>
              <a:t>extern</a:t>
            </a:r>
            <a:r>
              <a:rPr lang="en-US" altLang="zh-CN"/>
              <a:t> void print_string (char str[ ]);</a:t>
            </a:r>
          </a:p>
          <a:p>
            <a:pPr lvl="2"/>
            <a:r>
              <a:rPr lang="zh-CN" altLang="en-US">
                <a:solidFill>
                  <a:srgbClr val="0000CC"/>
                </a:solidFill>
              </a:rPr>
              <a:t>／*声明将要调用的在其他文件中定义的</a:t>
            </a:r>
            <a:r>
              <a:rPr lang="en-US" altLang="zh-CN">
                <a:solidFill>
                  <a:srgbClr val="0000CC"/>
                </a:solidFill>
              </a:rPr>
              <a:t>3</a:t>
            </a:r>
            <a:r>
              <a:rPr lang="zh-CN" altLang="en-US">
                <a:solidFill>
                  <a:srgbClr val="0000CC"/>
                </a:solidFill>
              </a:rPr>
              <a:t>个函数*／</a:t>
            </a:r>
          </a:p>
          <a:p>
            <a:pPr lvl="2"/>
            <a:r>
              <a:rPr lang="zh-CN" altLang="en-US"/>
              <a:t>  </a:t>
            </a:r>
            <a:r>
              <a:rPr lang="en-US" altLang="zh-CN"/>
              <a:t>char c;</a:t>
            </a:r>
          </a:p>
          <a:p>
            <a:pPr lvl="2"/>
            <a:r>
              <a:rPr lang="en-US" altLang="zh-CN"/>
              <a:t>  char str[80];</a:t>
            </a:r>
          </a:p>
          <a:p>
            <a:pPr lvl="2"/>
            <a:r>
              <a:rPr lang="en-US" altLang="zh-CN"/>
              <a:t>  </a:t>
            </a:r>
            <a:r>
              <a:rPr lang="en-US" altLang="zh-CN">
                <a:solidFill>
                  <a:srgbClr val="CC0000"/>
                </a:solidFill>
              </a:rPr>
              <a:t>enter_string (str);</a:t>
            </a:r>
          </a:p>
          <a:p>
            <a:pPr lvl="2"/>
            <a:r>
              <a:rPr lang="en-US" altLang="zh-CN"/>
              <a:t>  scanf ("%c",&amp;c);</a:t>
            </a:r>
          </a:p>
          <a:p>
            <a:pPr lvl="2"/>
            <a:r>
              <a:rPr lang="en-US" altLang="zh-CN"/>
              <a:t>  </a:t>
            </a:r>
            <a:r>
              <a:rPr lang="en-US" altLang="zh-CN">
                <a:solidFill>
                  <a:srgbClr val="CC0000"/>
                </a:solidFill>
              </a:rPr>
              <a:t>detele_string (str,c);</a:t>
            </a:r>
          </a:p>
          <a:p>
            <a:pPr lvl="2"/>
            <a:r>
              <a:rPr lang="en-US" altLang="zh-CN"/>
              <a:t>  </a:t>
            </a:r>
            <a:r>
              <a:rPr lang="en-US" altLang="zh-CN">
                <a:solidFill>
                  <a:srgbClr val="CC0000"/>
                </a:solidFill>
              </a:rPr>
              <a:t>print_string (str);</a:t>
            </a:r>
            <a:r>
              <a:rPr lang="en-US" altLang="zh-CN"/>
              <a:t>       </a:t>
            </a:r>
            <a:r>
              <a:rPr lang="en-US" altLang="zh-CN">
                <a:solidFill>
                  <a:srgbClr val="0000CC"/>
                </a:solidFill>
              </a:rPr>
              <a:t>}</a:t>
            </a:r>
          </a:p>
          <a:p>
            <a:pPr lvl="1"/>
            <a:endParaRPr lang="zh-CN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B4A41247-638F-4A54-9609-46E31BF9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569325" cy="6370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file2.c（文件2）</a:t>
            </a:r>
          </a:p>
          <a:p>
            <a:r>
              <a:rPr lang="zh-CN" altLang="en-US"/>
              <a:t>#include &lt;stdio.h&gt;</a:t>
            </a:r>
          </a:p>
          <a:p>
            <a:r>
              <a:rPr lang="zh-CN" altLang="en-US">
                <a:solidFill>
                  <a:srgbClr val="0000CC"/>
                </a:solidFill>
              </a:rPr>
              <a:t>void enter_string (char str[80])</a:t>
            </a:r>
            <a:r>
              <a:rPr lang="zh-CN" altLang="en-US"/>
              <a:t> </a:t>
            </a:r>
            <a:r>
              <a:rPr lang="zh-CN" altLang="en-US">
                <a:latin typeface="黑体" panose="02010609060101010101" pitchFamily="49" charset="-122"/>
              </a:rPr>
              <a:t>／* 声明外部函数*／</a:t>
            </a:r>
          </a:p>
          <a:p>
            <a:r>
              <a:rPr lang="zh-CN" altLang="en-US"/>
              <a:t> {   gets (str);                   ／*向字符数组输入字符串*／</a:t>
            </a:r>
          </a:p>
          <a:p>
            <a:r>
              <a:rPr lang="zh-CN" altLang="en-US"/>
              <a:t> }　</a:t>
            </a:r>
          </a:p>
          <a:p>
            <a:endParaRPr lang="zh-CN" altLang="en-US" sz="2000"/>
          </a:p>
          <a:p>
            <a:r>
              <a:rPr lang="zh-CN" altLang="en-US">
                <a:solidFill>
                  <a:srgbClr val="CC0000"/>
                </a:solidFill>
              </a:rPr>
              <a:t>file3.c（文件3）</a:t>
            </a:r>
          </a:p>
          <a:p>
            <a:r>
              <a:rPr lang="zh-CN" altLang="en-US">
                <a:solidFill>
                  <a:srgbClr val="0000CC"/>
                </a:solidFill>
              </a:rPr>
              <a:t>void delete_string (char str[],char ch)  </a:t>
            </a:r>
          </a:p>
          <a:p>
            <a:r>
              <a:rPr lang="zh-CN" altLang="en-US"/>
              <a:t>                                       ／*定义外部函数*／</a:t>
            </a:r>
          </a:p>
          <a:p>
            <a:r>
              <a:rPr lang="zh-CN" altLang="en-US"/>
              <a:t>{  int i,j;</a:t>
            </a:r>
          </a:p>
          <a:p>
            <a:r>
              <a:rPr lang="zh-CN" altLang="en-US">
                <a:solidFill>
                  <a:srgbClr val="0000CC"/>
                </a:solidFill>
              </a:rPr>
              <a:t>    for(i=j=0;str[i]!='\0';i++)</a:t>
            </a:r>
          </a:p>
          <a:p>
            <a:r>
              <a:rPr lang="zh-CN" altLang="en-US">
                <a:solidFill>
                  <a:srgbClr val="0000CC"/>
                </a:solidFill>
              </a:rPr>
              <a:t>	 if(str[i]!=ch)</a:t>
            </a:r>
          </a:p>
          <a:p>
            <a:r>
              <a:rPr lang="zh-CN" altLang="en-US">
                <a:solidFill>
                  <a:srgbClr val="0000CC"/>
                </a:solidFill>
              </a:rPr>
              <a:t>	     str[j++]=str[i];</a:t>
            </a:r>
          </a:p>
          <a:p>
            <a:r>
              <a:rPr lang="zh-CN" altLang="en-US">
                <a:solidFill>
                  <a:srgbClr val="CC0000"/>
                </a:solidFill>
              </a:rPr>
              <a:t>    str[</a:t>
            </a:r>
            <a:r>
              <a:rPr lang="en-US" altLang="zh-CN">
                <a:solidFill>
                  <a:srgbClr val="CC0000"/>
                </a:solidFill>
              </a:rPr>
              <a:t>j</a:t>
            </a:r>
            <a:r>
              <a:rPr lang="zh-CN" altLang="en-US">
                <a:solidFill>
                  <a:srgbClr val="CC0000"/>
                </a:solidFill>
              </a:rPr>
              <a:t>]='\0';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>
            <a:extLst>
              <a:ext uri="{FF2B5EF4-FFF2-40B4-BE49-F238E27FC236}">
                <a16:creationId xmlns:a16="http://schemas.microsoft.com/office/drawing/2014/main" id="{F91C0125-4C50-467B-9649-A93C61885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513"/>
            <a:ext cx="5761037" cy="35036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endParaRPr lang="zh-CN" altLang="en-US" sz="3200">
              <a:ea typeface="宋体" panose="02010600030101010101" pitchFamily="2" charset="-122"/>
            </a:endParaRPr>
          </a:p>
          <a:p>
            <a:pPr lvl="1"/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file4.c</a:t>
            </a:r>
            <a:r>
              <a:rPr lang="zh-CN" altLang="en-US" sz="3200">
                <a:solidFill>
                  <a:srgbClr val="CC0000"/>
                </a:solidFill>
                <a:ea typeface="宋体" panose="02010600030101010101" pitchFamily="2" charset="-122"/>
              </a:rPr>
              <a:t>（文件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3200">
                <a:solidFill>
                  <a:srgbClr val="CC0000"/>
                </a:solidFill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#include &lt;stdio.h&gt;</a:t>
            </a:r>
          </a:p>
          <a:p>
            <a:pPr lvl="1"/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void print_string(char str[])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{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  printf("%s\n", str);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}</a:t>
            </a:r>
            <a:r>
              <a:rPr lang="zh-CN" altLang="en-US" sz="3200">
                <a:ea typeface="宋体" panose="02010600030101010101" pitchFamily="2" charset="-122"/>
              </a:rPr>
              <a:t>　 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59C7ABFD-D40D-42C8-8DE0-E0F70B27E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36963"/>
            <a:ext cx="7704138" cy="2528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  <a:ea typeface="宋体" panose="02010600030101010101" pitchFamily="2" charset="-122"/>
              </a:rPr>
              <a:t>运行情况如下：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a b c d e f g c↙  (</a:t>
            </a:r>
            <a:r>
              <a:rPr lang="zh-CN" altLang="en-US" sz="3200">
                <a:ea typeface="宋体" panose="02010600030101010101" pitchFamily="2" charset="-122"/>
              </a:rPr>
              <a:t>输入</a:t>
            </a:r>
            <a:r>
              <a:rPr lang="en-US" altLang="zh-CN" sz="3200">
                <a:ea typeface="宋体" panose="02010600030101010101" pitchFamily="2" charset="-122"/>
              </a:rPr>
              <a:t>str)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c↙                      (</a:t>
            </a:r>
            <a:r>
              <a:rPr lang="zh-CN" altLang="en-US" sz="3200">
                <a:ea typeface="宋体" panose="02010600030101010101" pitchFamily="2" charset="-122"/>
              </a:rPr>
              <a:t>输入要删去的字符</a:t>
            </a:r>
            <a:r>
              <a:rPr lang="en-US" altLang="zh-CN" sz="320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a b c d e f g            (</a:t>
            </a:r>
            <a:r>
              <a:rPr lang="zh-CN" altLang="en-US" sz="3200">
                <a:ea typeface="宋体" panose="02010600030101010101" pitchFamily="2" charset="-122"/>
              </a:rPr>
              <a:t>输出已删去指定字符的</a:t>
            </a:r>
          </a:p>
          <a:p>
            <a:r>
              <a:rPr lang="zh-CN" altLang="en-US" sz="3200">
                <a:ea typeface="宋体" panose="02010600030101010101" pitchFamily="2" charset="-122"/>
              </a:rPr>
              <a:t>                                 字符串</a:t>
            </a:r>
            <a:r>
              <a:rPr lang="en-US" altLang="zh-CN" sz="320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A782875-673C-45AF-BC49-F4B89300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04813"/>
            <a:ext cx="46815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CD8954A5-0F7A-4CDE-96F1-4EA4B728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925" y="157163"/>
            <a:ext cx="9431338" cy="703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333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800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     下面程序的功能是求数组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arr</a:t>
            </a: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的两条对角线上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     元素之和，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请填空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ea typeface="黑体" panose="02010609060101010101" pitchFamily="49" charset="-122"/>
              </a:rPr>
              <a:t> </a:t>
            </a:r>
            <a:r>
              <a:rPr lang="en-US" altLang="zh-CN" sz="2800">
                <a:ea typeface="黑体" panose="02010609060101010101" pitchFamily="49" charset="-122"/>
              </a:rPr>
              <a:t>#include "stdio.h"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rgbClr val="CC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ea typeface="黑体" panose="02010609060101010101" pitchFamily="49" charset="-122"/>
              </a:rPr>
              <a:t> main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（）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ea typeface="黑体" panose="02010609060101010101" pitchFamily="49" charset="-122"/>
              </a:rPr>
              <a:t>{</a:t>
            </a:r>
            <a:r>
              <a:rPr lang="en-US" altLang="zh-CN" sz="2800">
                <a:ea typeface="黑体" panose="02010609060101010101" pitchFamily="49" charset="-122"/>
              </a:rPr>
              <a:t> int arr[3][3]={2,3,4,8,3,2,7,9,8}, a=0, b=0, i, j;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>
                <a:ea typeface="黑体" panose="02010609060101010101" pitchFamily="49" charset="-122"/>
              </a:rPr>
              <a:t>for</a:t>
            </a: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i=0;i&lt;3;i++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>
                <a:ea typeface="黑体" panose="02010609060101010101" pitchFamily="49" charset="-122"/>
              </a:rPr>
              <a:t>for</a:t>
            </a: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j=0;j&lt;3;j++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800">
                <a:ea typeface="黑体" panose="02010609060101010101" pitchFamily="49" charset="-122"/>
              </a:rPr>
              <a:t>if</a:t>
            </a: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zh-CN" altLang="en-US" sz="2800" u="sng">
                <a:ea typeface="黑体" panose="02010609060101010101" pitchFamily="49" charset="-122"/>
              </a:rPr>
              <a:t>           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  <a:r>
              <a:rPr lang="en-US" altLang="zh-CN" sz="2800">
                <a:ea typeface="黑体" panose="02010609060101010101" pitchFamily="49" charset="-122"/>
              </a:rPr>
              <a:t>a=a+arr[i][j];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>
                <a:ea typeface="黑体" panose="02010609060101010101" pitchFamily="49" charset="-122"/>
              </a:rPr>
              <a:t>for</a:t>
            </a: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i=0;i&lt;3;i++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>
                <a:ea typeface="黑体" panose="02010609060101010101" pitchFamily="49" charset="-122"/>
              </a:rPr>
              <a:t>for</a:t>
            </a: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zh-CN" altLang="en-US" sz="2800" u="sng">
                <a:ea typeface="黑体" panose="02010609060101010101" pitchFamily="49" charset="-122"/>
              </a:rPr>
              <a:t>        </a:t>
            </a:r>
            <a:r>
              <a:rPr lang="zh-CN" altLang="en-US" sz="2800">
                <a:ea typeface="黑体" panose="02010609060101010101" pitchFamily="49" charset="-122"/>
              </a:rPr>
              <a:t> </a:t>
            </a:r>
            <a:r>
              <a:rPr lang="en-US" altLang="zh-CN" sz="2800">
                <a:ea typeface="黑体" panose="02010609060101010101" pitchFamily="49" charset="-122"/>
              </a:rPr>
              <a:t>;j&gt;=0;j--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>
                <a:ea typeface="黑体" panose="02010609060101010101" pitchFamily="49" charset="-122"/>
              </a:rPr>
              <a:t>if</a:t>
            </a: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zh-CN" altLang="en-US" sz="2800" u="sng">
                <a:ea typeface="黑体" panose="02010609060101010101" pitchFamily="49" charset="-122"/>
              </a:rPr>
              <a:t>           </a:t>
            </a:r>
            <a:r>
              <a:rPr lang="zh-CN" altLang="en-US" sz="2800">
                <a:ea typeface="黑体" panose="02010609060101010101" pitchFamily="49" charset="-122"/>
              </a:rPr>
              <a:t> ） </a:t>
            </a:r>
            <a:r>
              <a:rPr lang="en-US" altLang="zh-CN" sz="2800">
                <a:ea typeface="黑体" panose="02010609060101010101" pitchFamily="49" charset="-122"/>
              </a:rPr>
              <a:t>b=b+ arr[i][j];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>
                <a:ea typeface="黑体" panose="02010609060101010101" pitchFamily="49" charset="-122"/>
              </a:rPr>
              <a:t>printf</a:t>
            </a: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"%d,%d</a:t>
            </a:r>
            <a:r>
              <a:rPr lang="zh-CN" altLang="en-US" sz="2800">
                <a:ea typeface="黑体" panose="02010609060101010101" pitchFamily="49" charset="-122"/>
              </a:rPr>
              <a:t>＼</a:t>
            </a:r>
            <a:r>
              <a:rPr lang="en-US" altLang="zh-CN" sz="2800">
                <a:ea typeface="黑体" panose="02010609060101010101" pitchFamily="49" charset="-122"/>
              </a:rPr>
              <a:t>n",a,b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  <a:r>
              <a:rPr lang="en-US" altLang="zh-CN" sz="2800">
                <a:ea typeface="黑体" panose="02010609060101010101" pitchFamily="49" charset="-122"/>
              </a:rPr>
              <a:t>;</a:t>
            </a:r>
            <a:r>
              <a:rPr lang="en-US" altLang="zh-CN" sz="2800">
                <a:solidFill>
                  <a:srgbClr val="CC0000"/>
                </a:solidFill>
                <a:ea typeface="黑体" panose="02010609060101010101" pitchFamily="49" charset="-122"/>
              </a:rPr>
              <a:t> }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280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80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FFED7C2-B1AB-4268-AF9D-E410AB8C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3375"/>
            <a:ext cx="33829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8.2.3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空函数 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0B39ADC-4927-4A71-9DDD-65243C845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341438"/>
            <a:ext cx="4894263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>
                <a:solidFill>
                  <a:srgbClr val="CC0000"/>
                </a:solidFill>
              </a:rPr>
              <a:t>一般形式</a:t>
            </a:r>
            <a:r>
              <a:rPr lang="en-US" altLang="zh-CN" sz="3200">
                <a:solidFill>
                  <a:srgbClr val="CC0000"/>
                </a:solidFill>
              </a:rPr>
              <a:t>: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>
                <a:solidFill>
                  <a:srgbClr val="0000CC"/>
                </a:solidFill>
              </a:rPr>
              <a:t>   </a:t>
            </a:r>
            <a:r>
              <a:rPr lang="zh-CN" altLang="en-US" sz="3200">
                <a:solidFill>
                  <a:srgbClr val="000066"/>
                </a:solidFill>
              </a:rPr>
              <a:t>类型标识符　函数名</a:t>
            </a:r>
            <a:r>
              <a:rPr lang="en-US" altLang="zh-CN" sz="3200">
                <a:solidFill>
                  <a:srgbClr val="000066"/>
                </a:solidFill>
              </a:rPr>
              <a:t>( )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zh-CN" sz="3200">
                <a:solidFill>
                  <a:srgbClr val="000066"/>
                </a:solidFill>
              </a:rPr>
              <a:t>   {  }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 sz="3200">
                <a:solidFill>
                  <a:srgbClr val="CC0000"/>
                </a:solidFill>
              </a:rPr>
              <a:t>例如：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3200">
                <a:solidFill>
                  <a:srgbClr val="000066"/>
                </a:solidFill>
              </a:rPr>
              <a:t>    </a:t>
            </a:r>
            <a:r>
              <a:rPr lang="en-US" altLang="zh-CN" sz="3200">
                <a:solidFill>
                  <a:srgbClr val="000066"/>
                </a:solidFill>
              </a:rPr>
              <a:t>dummy( )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000066"/>
                </a:solidFill>
              </a:rPr>
              <a:t>   {   }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6C6B675D-4100-4FD8-80AE-C35416679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4508500"/>
            <a:ext cx="4246562" cy="98425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空函数的使用一般用于程序设计的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模块设计阶段</a:t>
            </a:r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;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FB5A14C-664B-45E1-8517-7B5B4522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822575"/>
            <a:ext cx="4213225" cy="1411288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</a:rPr>
              <a:t>主调函数调用空函数时</a:t>
            </a:r>
            <a:r>
              <a:rPr lang="en-US" altLang="zh-CN">
                <a:latin typeface="黑体" panose="02010609060101010101" pitchFamily="49" charset="-122"/>
              </a:rPr>
              <a:t>,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什么工作也不做</a:t>
            </a:r>
            <a:r>
              <a:rPr lang="en-US" altLang="zh-CN">
                <a:latin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</a:rPr>
              <a:t>没有任何实际作用</a:t>
            </a:r>
            <a:r>
              <a:rPr lang="en-US" altLang="zh-CN">
                <a:latin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8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C36A8B3-F307-49F5-B3E0-BDB41B12C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0350"/>
            <a:ext cx="522763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8.3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函数参数和函数的值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46569CA-6015-430C-AB0B-E9601A37E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389063"/>
            <a:ext cx="50403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8.3.1 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形式参数和实际参数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CC624FC7-7827-44D2-8E68-C52F58F3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036763"/>
            <a:ext cx="7202488" cy="3984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形式参数：</a:t>
            </a:r>
            <a:r>
              <a:rPr lang="zh-CN" altLang="en-US"/>
              <a:t>函数名后面括号中的变量名称为“形式参数”（简称“</a:t>
            </a:r>
            <a:r>
              <a:rPr lang="zh-CN" altLang="en-US">
                <a:solidFill>
                  <a:srgbClr val="CC0000"/>
                </a:solidFill>
              </a:rPr>
              <a:t>形参</a:t>
            </a:r>
            <a:r>
              <a:rPr lang="zh-CN" altLang="en-US"/>
              <a:t>”）。</a:t>
            </a:r>
          </a:p>
          <a:p>
            <a:pPr eaLnBrk="0" hangingPunct="0">
              <a:lnSpc>
                <a:spcPct val="110000"/>
              </a:lnSpc>
            </a:pPr>
            <a:endParaRPr lang="zh-CN" altLang="en-US" sz="1200"/>
          </a:p>
          <a:p>
            <a:pPr eaLnBrk="0" hangingPunct="0">
              <a:lnSpc>
                <a:spcPct val="11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实际参数：</a:t>
            </a:r>
            <a:r>
              <a:rPr lang="zh-CN" altLang="en-US"/>
              <a:t>主调函数中调用一个函数时，函数名后面括号中的参数</a:t>
            </a:r>
            <a:r>
              <a:rPr lang="en-US" altLang="zh-CN"/>
              <a:t>(</a:t>
            </a:r>
            <a:r>
              <a:rPr lang="zh-CN" altLang="en-US"/>
              <a:t>可以是一个表达式</a:t>
            </a:r>
            <a:r>
              <a:rPr lang="en-US" altLang="zh-CN"/>
              <a:t>)</a:t>
            </a:r>
            <a:r>
              <a:rPr lang="zh-CN" altLang="en-US"/>
              <a:t>称为“实际参数”（简称“</a:t>
            </a:r>
            <a:r>
              <a:rPr lang="zh-CN" altLang="en-US">
                <a:solidFill>
                  <a:srgbClr val="CC0000"/>
                </a:solidFill>
              </a:rPr>
              <a:t>实参</a:t>
            </a:r>
            <a:r>
              <a:rPr lang="zh-CN" altLang="en-US"/>
              <a:t>”）</a:t>
            </a:r>
          </a:p>
          <a:p>
            <a:pPr eaLnBrk="0" hangingPunct="0">
              <a:lnSpc>
                <a:spcPct val="110000"/>
              </a:lnSpc>
            </a:pPr>
            <a:endParaRPr lang="zh-CN" altLang="en-US" sz="1200"/>
          </a:p>
          <a:p>
            <a:pPr eaLnBrk="0" hangingPunct="0">
              <a:lnSpc>
                <a:spcPct val="11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函数返回值：</a:t>
            </a:r>
            <a:r>
              <a:rPr lang="en-US" altLang="zh-CN"/>
              <a:t>return</a:t>
            </a:r>
            <a:r>
              <a:rPr lang="zh-CN" altLang="en-US"/>
              <a:t>后面的括号中的值作为函数带回的值（称</a:t>
            </a:r>
            <a:r>
              <a:rPr lang="zh-CN" altLang="en-US">
                <a:solidFill>
                  <a:srgbClr val="CC0000"/>
                </a:solidFill>
              </a:rPr>
              <a:t>函数返回值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F9042BF-E9E6-4792-99AD-829461BF8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8135937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FF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620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FFFF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>
                <a:ea typeface="黑体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主调函数和被调用函数之间有数据传递的关系。</a:t>
            </a:r>
            <a:r>
              <a:rPr lang="zh-CN" altLang="en-US" sz="3200">
                <a:ea typeface="黑体" panose="02010609060101010101" pitchFamily="49" charset="-122"/>
              </a:rPr>
              <a:t>在不同的函数之间传递数据，可以使用的方法有：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参数：        </a:t>
            </a:r>
            <a:r>
              <a:rPr lang="zh-CN" altLang="en-US" sz="3200">
                <a:ea typeface="黑体" panose="02010609060101010101" pitchFamily="49" charset="-122"/>
              </a:rPr>
              <a:t>通过形式参数和实际参数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返回值：    </a:t>
            </a:r>
            <a:r>
              <a:rPr lang="zh-CN" altLang="en-US" sz="3200">
                <a:ea typeface="黑体" panose="02010609060101010101" pitchFamily="49" charset="-122"/>
              </a:rPr>
              <a:t>用</a:t>
            </a:r>
            <a:r>
              <a:rPr lang="en-US" altLang="zh-CN" sz="3200">
                <a:ea typeface="黑体" panose="02010609060101010101" pitchFamily="49" charset="-122"/>
              </a:rPr>
              <a:t>return</a:t>
            </a:r>
            <a:r>
              <a:rPr lang="zh-CN" altLang="en-US" sz="3200">
                <a:ea typeface="黑体" panose="02010609060101010101" pitchFamily="49" charset="-122"/>
              </a:rPr>
              <a:t>语句返回计算结果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全局变量：</a:t>
            </a:r>
            <a:r>
              <a:rPr lang="zh-CN" altLang="en-US" sz="3200">
                <a:ea typeface="黑体" panose="02010609060101010101" pitchFamily="49" charset="-122"/>
              </a:rPr>
              <a:t>外部变量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6D82C54-3CB1-44AF-8E3D-7916AB8B7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88913"/>
            <a:ext cx="5227638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8.3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函数参数和函数的值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8C648EB1-9EAE-4795-B142-D8A8F3ED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5184775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/>
              <a:t>#include &lt;stdio.h&gt;</a:t>
            </a:r>
          </a:p>
          <a:p>
            <a:pPr algn="just">
              <a:lnSpc>
                <a:spcPct val="120000"/>
              </a:lnSpc>
            </a:pPr>
            <a:r>
              <a:rPr lang="en-US" altLang="zh-CN" sz="3200"/>
              <a:t>void main( )</a:t>
            </a:r>
          </a:p>
          <a:p>
            <a:pPr algn="just">
              <a:lnSpc>
                <a:spcPct val="120000"/>
              </a:lnSpc>
            </a:pPr>
            <a:r>
              <a:rPr lang="en-US" altLang="zh-CN" sz="3200"/>
              <a:t>{ </a:t>
            </a:r>
            <a:r>
              <a:rPr lang="en-US" altLang="zh-CN" sz="3200">
                <a:solidFill>
                  <a:srgbClr val="000099"/>
                </a:solidFill>
              </a:rPr>
              <a:t>int max(int x</a:t>
            </a:r>
            <a:r>
              <a:rPr lang="zh-CN" altLang="en-US" sz="3200">
                <a:solidFill>
                  <a:srgbClr val="000099"/>
                </a:solidFill>
              </a:rPr>
              <a:t>，</a:t>
            </a:r>
            <a:r>
              <a:rPr lang="en-US" altLang="zh-CN" sz="3200">
                <a:solidFill>
                  <a:srgbClr val="000099"/>
                </a:solidFill>
              </a:rPr>
              <a:t>int y)</a:t>
            </a:r>
            <a:r>
              <a:rPr lang="zh-CN" altLang="en-US" sz="3200">
                <a:solidFill>
                  <a:srgbClr val="CC0000"/>
                </a:solidFill>
              </a:rPr>
              <a:t>；</a:t>
            </a:r>
            <a:r>
              <a:rPr lang="zh-CN" altLang="en-US" sz="3200"/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 </a:t>
            </a:r>
            <a:r>
              <a:rPr lang="en-US" altLang="zh-CN" sz="3200">
                <a:solidFill>
                  <a:srgbClr val="0000CC"/>
                </a:solidFill>
              </a:rPr>
              <a:t>/* max </a:t>
            </a:r>
            <a:r>
              <a:rPr lang="zh-CN" altLang="en-US" sz="3200">
                <a:solidFill>
                  <a:srgbClr val="0000CC"/>
                </a:solidFill>
              </a:rPr>
              <a:t>函数原型声明 *</a:t>
            </a:r>
            <a:r>
              <a:rPr lang="en-US" altLang="zh-CN" sz="3200">
                <a:solidFill>
                  <a:srgbClr val="0000CC"/>
                </a:solidFill>
              </a:rPr>
              <a:t>/</a:t>
            </a:r>
          </a:p>
          <a:p>
            <a:pPr algn="just">
              <a:lnSpc>
                <a:spcPct val="120000"/>
              </a:lnSpc>
            </a:pPr>
            <a:r>
              <a:rPr lang="en-US" altLang="zh-CN" sz="3200"/>
              <a:t>  int a,b,c;</a:t>
            </a:r>
          </a:p>
          <a:p>
            <a:pPr algn="just">
              <a:lnSpc>
                <a:spcPct val="120000"/>
              </a:lnSpc>
            </a:pPr>
            <a:r>
              <a:rPr lang="en-US" altLang="zh-CN" sz="3200"/>
              <a:t>  scanf(“%d,%d”,&amp;a,&amp;b);</a:t>
            </a:r>
          </a:p>
          <a:p>
            <a:pPr algn="just"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</a:rPr>
              <a:t>  c=max(a,b);</a:t>
            </a:r>
          </a:p>
          <a:p>
            <a:pPr algn="just">
              <a:lnSpc>
                <a:spcPct val="120000"/>
              </a:lnSpc>
            </a:pPr>
            <a:r>
              <a:rPr lang="en-US" altLang="zh-CN" sz="3200"/>
              <a:t>  printf</a:t>
            </a:r>
            <a:r>
              <a:rPr lang="zh-CN" altLang="en-US" sz="3200"/>
              <a:t>（”</a:t>
            </a:r>
            <a:r>
              <a:rPr lang="en-US" altLang="zh-CN" sz="3200"/>
              <a:t>Max is %d”,c);</a:t>
            </a:r>
          </a:p>
          <a:p>
            <a:pPr algn="just">
              <a:lnSpc>
                <a:spcPct val="120000"/>
              </a:lnSpc>
            </a:pPr>
            <a:r>
              <a:rPr lang="en-US" altLang="zh-CN" sz="3200"/>
              <a:t>}      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898FCCA-E44A-43DC-9643-AFAFF6A5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60338"/>
            <a:ext cx="61214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>
                <a:solidFill>
                  <a:srgbClr val="CC0000"/>
                </a:solidFill>
              </a:rPr>
              <a:t>例</a:t>
            </a:r>
            <a:r>
              <a:rPr lang="en-US" altLang="zh-CN" sz="3600">
                <a:solidFill>
                  <a:srgbClr val="CC0000"/>
                </a:solidFill>
              </a:rPr>
              <a:t>8.2</a:t>
            </a:r>
            <a:r>
              <a:rPr lang="en-US" altLang="zh-CN" sz="3600">
                <a:solidFill>
                  <a:srgbClr val="000066"/>
                </a:solidFill>
              </a:rPr>
              <a:t> </a:t>
            </a:r>
            <a:r>
              <a:rPr lang="zh-CN" altLang="en-US" sz="3600">
                <a:solidFill>
                  <a:srgbClr val="000099"/>
                </a:solidFill>
              </a:rPr>
              <a:t>调用函数时的数据传递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DDC28C3-5C02-4138-B2E0-222BBD925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293813"/>
            <a:ext cx="4211638" cy="2566987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>
                <a:solidFill>
                  <a:srgbClr val="CC0000"/>
                </a:solidFill>
              </a:rPr>
              <a:t>int max(int x</a:t>
            </a:r>
            <a:r>
              <a:rPr lang="zh-CN" altLang="en-US" sz="3200">
                <a:solidFill>
                  <a:srgbClr val="CC0000"/>
                </a:solidFill>
              </a:rPr>
              <a:t>，</a:t>
            </a:r>
            <a:r>
              <a:rPr lang="en-US" altLang="zh-CN" sz="3200">
                <a:solidFill>
                  <a:srgbClr val="CC0000"/>
                </a:solidFill>
              </a:rPr>
              <a:t>int y)</a:t>
            </a:r>
            <a:r>
              <a:rPr lang="en-US" altLang="zh-CN" sz="3200"/>
              <a:t> </a:t>
            </a:r>
          </a:p>
          <a:p>
            <a:pPr algn="just"/>
            <a:r>
              <a:rPr lang="en-US" altLang="zh-CN" sz="3200">
                <a:solidFill>
                  <a:srgbClr val="0000CC"/>
                </a:solidFill>
              </a:rPr>
              <a:t>/*</a:t>
            </a:r>
            <a:r>
              <a:rPr lang="zh-CN" altLang="en-US" sz="3200">
                <a:solidFill>
                  <a:srgbClr val="0000CC"/>
                </a:solidFill>
              </a:rPr>
              <a:t>定义有参函数</a:t>
            </a:r>
            <a:r>
              <a:rPr lang="en-US" altLang="zh-CN" sz="3200">
                <a:solidFill>
                  <a:srgbClr val="0000CC"/>
                </a:solidFill>
              </a:rPr>
              <a:t>max */</a:t>
            </a:r>
          </a:p>
          <a:p>
            <a:pPr algn="just"/>
            <a:r>
              <a:rPr lang="en-US" altLang="zh-CN" sz="3200">
                <a:solidFill>
                  <a:srgbClr val="CC0000"/>
                </a:solidFill>
              </a:rPr>
              <a:t>{</a:t>
            </a:r>
            <a:r>
              <a:rPr lang="en-US" altLang="zh-CN" sz="3200"/>
              <a:t>   int z</a:t>
            </a:r>
            <a:r>
              <a:rPr lang="zh-CN" altLang="en-US" sz="3200"/>
              <a:t>；</a:t>
            </a:r>
          </a:p>
          <a:p>
            <a:pPr algn="just"/>
            <a:r>
              <a:rPr lang="zh-CN" altLang="en-US" sz="3200"/>
              <a:t>     </a:t>
            </a:r>
            <a:r>
              <a:rPr lang="en-US" altLang="zh-CN" sz="3200"/>
              <a:t>z=x&gt;y?x:y;</a:t>
            </a:r>
          </a:p>
          <a:p>
            <a:pPr algn="just"/>
            <a:r>
              <a:rPr lang="en-US" altLang="zh-CN" sz="3200"/>
              <a:t>     return(z);   </a:t>
            </a:r>
            <a:r>
              <a:rPr lang="en-US" altLang="zh-CN" sz="320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068C8BE6-D283-4E17-A35A-3A4D4B63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221163"/>
            <a:ext cx="3025775" cy="1592262"/>
          </a:xfrm>
          <a:prstGeom prst="rect">
            <a:avLst/>
          </a:prstGeom>
          <a:solidFill>
            <a:srgbClr val="FFFFFF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运行情况：</a:t>
            </a:r>
          </a:p>
          <a:p>
            <a:r>
              <a:rPr lang="en-US" altLang="zh-CN" sz="3200"/>
              <a:t>7,8↙</a:t>
            </a:r>
          </a:p>
          <a:p>
            <a:r>
              <a:rPr lang="en-US" altLang="zh-CN" sz="3200"/>
              <a:t>Max is 8.</a:t>
            </a:r>
            <a:r>
              <a:rPr lang="en-US" altLang="zh-CN" sz="3200">
                <a:latin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0" grpId="0" animBg="1" autoUpdateAnimBg="0"/>
      <p:bldP spid="1946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FCCC5D50-BF23-453D-B046-29C4229B7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00038"/>
            <a:ext cx="7704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两个函数中的</a:t>
            </a:r>
            <a:r>
              <a:rPr lang="zh-CN" altLang="en-US" sz="3200">
                <a:solidFill>
                  <a:srgbClr val="CC0000"/>
                </a:solidFill>
              </a:rPr>
              <a:t>数据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通过函数调用</a:t>
            </a:r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发生联系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0A8E8D57-99D8-443F-9CF2-9E62BF451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6048375" cy="3209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/>
              <a:t>                        c=max(</a:t>
            </a:r>
            <a:r>
              <a:rPr lang="zh-CN" altLang="en-US" sz="3200">
                <a:solidFill>
                  <a:srgbClr val="CC0000"/>
                </a:solidFill>
              </a:rPr>
              <a:t>a</a:t>
            </a:r>
            <a:r>
              <a:rPr lang="zh-CN" altLang="en-US" sz="3200"/>
              <a:t>,  </a:t>
            </a:r>
            <a:r>
              <a:rPr lang="zh-CN" altLang="en-US" sz="3200">
                <a:solidFill>
                  <a:srgbClr val="CC0000"/>
                </a:solidFill>
              </a:rPr>
              <a:t>b</a:t>
            </a:r>
            <a:r>
              <a:rPr lang="zh-CN" altLang="en-US" sz="3200"/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/>
              <a:t>                        -----------------------   </a:t>
            </a:r>
            <a:r>
              <a:rPr lang="zh-CN" altLang="en-US" sz="3200">
                <a:solidFill>
                  <a:srgbClr val="CC0000"/>
                </a:solidFill>
              </a:rPr>
              <a:t>  </a:t>
            </a:r>
            <a:endParaRPr lang="zh-CN" altLang="en-US" sz="32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/>
              <a:t>                        max(int </a:t>
            </a:r>
            <a:r>
              <a:rPr lang="zh-CN" altLang="en-US" sz="3200">
                <a:solidFill>
                  <a:srgbClr val="CC0000"/>
                </a:solidFill>
              </a:rPr>
              <a:t>x</a:t>
            </a:r>
            <a:r>
              <a:rPr lang="zh-CN" altLang="en-US" sz="3200"/>
              <a:t>,int </a:t>
            </a:r>
            <a:r>
              <a:rPr lang="zh-CN" altLang="en-US" sz="3200">
                <a:solidFill>
                  <a:srgbClr val="CC0000"/>
                </a:solidFill>
              </a:rPr>
              <a:t>y</a:t>
            </a:r>
            <a:r>
              <a:rPr lang="zh-CN" altLang="en-US" sz="3200"/>
              <a:t>)         </a:t>
            </a:r>
            <a:r>
              <a:rPr lang="zh-CN" altLang="en-US" sz="3200">
                <a:solidFill>
                  <a:schemeClr val="tx2"/>
                </a:solidFill>
              </a:rPr>
              <a:t> </a:t>
            </a:r>
            <a:endParaRPr lang="zh-CN" altLang="en-US" sz="320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3300"/>
                </a:solidFill>
              </a:rPr>
              <a:t>                        </a:t>
            </a:r>
            <a:r>
              <a:rPr lang="zh-CN" altLang="en-US" sz="3200"/>
              <a:t>{ ………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FF3300"/>
                </a:solidFill>
              </a:rPr>
              <a:t> </a:t>
            </a:r>
            <a:r>
              <a:rPr lang="zh-CN" altLang="en-US" sz="3200">
                <a:solidFill>
                  <a:srgbClr val="0000CC"/>
                </a:solidFill>
              </a:rPr>
              <a:t>           </a:t>
            </a:r>
            <a:r>
              <a:rPr lang="zh-CN" altLang="en-US" sz="3200"/>
              <a:t>               return (z);            </a:t>
            </a:r>
            <a:r>
              <a:rPr lang="zh-CN" altLang="en-US" sz="3200">
                <a:solidFill>
                  <a:srgbClr val="CC0000"/>
                </a:solidFill>
              </a:rPr>
              <a:t> </a:t>
            </a:r>
            <a:endParaRPr lang="zh-CN" altLang="en-US" sz="32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/>
              <a:t>                         }                                </a:t>
            </a:r>
            <a:r>
              <a:rPr lang="zh-CN" altLang="en-US" sz="3200">
                <a:solidFill>
                  <a:schemeClr val="tx2"/>
                </a:solidFill>
              </a:rPr>
              <a:t> </a:t>
            </a:r>
            <a:r>
              <a:rPr lang="zh-CN" altLang="en-US" sz="3200"/>
              <a:t>              </a:t>
            </a: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53B650D8-D66C-474B-A181-280DAE9C3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04336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D6A5026E-1016-4689-8277-45D7C29812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4652963"/>
            <a:ext cx="23764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88AB6CF8-164B-46DF-BC50-6E05EBB3B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2119313"/>
            <a:ext cx="0" cy="25336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C005FC60-885B-4F66-A95A-294F15C178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1847850"/>
            <a:ext cx="936625" cy="285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F7B80D2D-1D38-4C62-9F32-9B8B126E2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1846263"/>
            <a:ext cx="2232025" cy="28733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A3FD5AF5-9F3A-42A3-84C4-2210E02C8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700213"/>
            <a:ext cx="1512888" cy="3603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F446E75E-1217-4A57-871C-D659FEAF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08275"/>
            <a:ext cx="1944688" cy="155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</a:rPr>
              <a:t>把函数的结果赋给函数名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965BE752-49B0-42DC-AA99-D7DB4AE4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658938"/>
            <a:ext cx="2447925" cy="155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实参</a:t>
            </a:r>
            <a:r>
              <a:rPr lang="zh-CN" altLang="en-US" sz="3200">
                <a:solidFill>
                  <a:schemeClr val="tx2"/>
                </a:solidFill>
              </a:rPr>
              <a:t>：在运行时把值传给函数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 autoUpdateAnimBg="0"/>
      <p:bldP spid="2049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1E5112DD-5A41-4FDF-B402-BB402356A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3375"/>
            <a:ext cx="4897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关于形参与实参的说明：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61D655B1-CCCD-48A2-9857-252FE613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412875"/>
            <a:ext cx="78136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(1) </a:t>
            </a:r>
            <a:r>
              <a:rPr lang="zh-CN" altLang="en-US">
                <a:solidFill>
                  <a:srgbClr val="0000CC"/>
                </a:solidFill>
              </a:rPr>
              <a:t>在定义函数中指定的形参，在未出现函数调用时，它们并不占内存中的存储单元。</a:t>
            </a:r>
            <a:r>
              <a:rPr lang="zh-CN" altLang="en-US"/>
              <a:t>只有在发生函数调用时，函数</a:t>
            </a:r>
            <a:r>
              <a:rPr lang="en-US" altLang="zh-CN"/>
              <a:t>max</a:t>
            </a:r>
            <a:r>
              <a:rPr lang="zh-CN" altLang="en-US"/>
              <a:t>中的形参才被分配内存单元。在调用结束后，形参所占的内存单元也被释放。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804BA4CC-7A12-4977-8191-53C27F181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860800"/>
            <a:ext cx="75247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(2)</a:t>
            </a:r>
            <a:r>
              <a:rPr lang="en-US" altLang="zh-CN">
                <a:solidFill>
                  <a:srgbClr val="0000CC"/>
                </a:solidFill>
              </a:rPr>
              <a:t> </a:t>
            </a:r>
            <a:r>
              <a:rPr lang="zh-CN" altLang="en-US">
                <a:solidFill>
                  <a:srgbClr val="0000CC"/>
                </a:solidFill>
              </a:rPr>
              <a:t>实参可以是常量、变量或表达式</a:t>
            </a:r>
          </a:p>
          <a:p>
            <a:r>
              <a:rPr lang="zh-CN" altLang="en-US">
                <a:solidFill>
                  <a:srgbClr val="0000CC"/>
                </a:solidFill>
              </a:rPr>
              <a:t>      </a:t>
            </a:r>
            <a:r>
              <a:rPr lang="zh-CN" altLang="en-US">
                <a:solidFill>
                  <a:srgbClr val="CC0000"/>
                </a:solidFill>
              </a:rPr>
              <a:t>例如</a:t>
            </a:r>
            <a:r>
              <a:rPr lang="en-US" altLang="zh-CN">
                <a:solidFill>
                  <a:srgbClr val="CC0000"/>
                </a:solidFill>
              </a:rPr>
              <a:t>:</a:t>
            </a:r>
            <a:r>
              <a:rPr lang="en-US" altLang="zh-CN"/>
              <a:t>      max(3, a+b);</a:t>
            </a:r>
          </a:p>
          <a:p>
            <a:r>
              <a:rPr lang="zh-CN" altLang="en-US"/>
              <a:t>但要求它们</a:t>
            </a:r>
            <a:r>
              <a:rPr lang="zh-CN" altLang="en-US">
                <a:solidFill>
                  <a:srgbClr val="CC0000"/>
                </a:solidFill>
              </a:rPr>
              <a:t>有确定的值</a:t>
            </a:r>
            <a:r>
              <a:rPr lang="zh-CN" altLang="en-US"/>
              <a:t>。在调用时将实参的值赋给形参。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F9855AB-7253-4B19-8EF1-C29C853CD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1341438"/>
            <a:ext cx="7561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(3) </a:t>
            </a:r>
            <a:r>
              <a:rPr lang="zh-CN" altLang="en-US">
                <a:solidFill>
                  <a:srgbClr val="000099"/>
                </a:solidFill>
              </a:rPr>
              <a:t>在被定义的函数中，必须指定形参的类型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7985532C-BF89-489A-8905-247265E99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1989138"/>
            <a:ext cx="6913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(4) </a:t>
            </a:r>
            <a:r>
              <a:rPr lang="zh-CN" altLang="en-US"/>
              <a:t>实参与形参的类型应相同或赋值兼容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862BACF4-2783-4A87-A4A3-7D2B2C98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708275"/>
            <a:ext cx="77057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(5) </a:t>
            </a:r>
            <a:r>
              <a:rPr lang="zh-CN" altLang="en-US">
                <a:solidFill>
                  <a:srgbClr val="000099"/>
                </a:solidFill>
              </a:rPr>
              <a:t>值传递</a:t>
            </a:r>
            <a:r>
              <a:rPr lang="en-US" altLang="zh-CN">
                <a:solidFill>
                  <a:srgbClr val="000099"/>
                </a:solidFill>
              </a:rPr>
              <a:t>:</a:t>
            </a:r>
            <a:r>
              <a:rPr lang="zh-CN" altLang="en-US">
                <a:solidFill>
                  <a:srgbClr val="000099"/>
                </a:solidFill>
              </a:rPr>
              <a:t>实参向形参的数据传递是</a:t>
            </a:r>
            <a:r>
              <a:rPr lang="zh-CN" altLang="en-US">
                <a:solidFill>
                  <a:srgbClr val="CC0000"/>
                </a:solidFill>
              </a:rPr>
              <a:t>单向</a:t>
            </a:r>
            <a:r>
              <a:rPr lang="zh-CN" altLang="en-US">
                <a:solidFill>
                  <a:srgbClr val="000099"/>
                </a:solidFill>
              </a:rPr>
              <a:t>“值传递”，</a:t>
            </a:r>
            <a:r>
              <a:rPr lang="zh-CN" altLang="en-US"/>
              <a:t>只能由实参传给形参，而不能由形参传回来给实参。</a:t>
            </a:r>
          </a:p>
          <a:p>
            <a:r>
              <a:rPr lang="zh-CN" altLang="en-US"/>
              <a:t>  在调用函数时，给形参分配存储单元，并将实参对应的值传递给形参，调用结束后，形参单元被释放，实参单元仍保留并维持原值。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52EA1A54-6CF6-4015-B79A-7ABA8FBCD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0038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关于形参与实参的说明：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图片1">
            <a:extLst>
              <a:ext uri="{FF2B5EF4-FFF2-40B4-BE49-F238E27FC236}">
                <a16:creationId xmlns:a16="http://schemas.microsoft.com/office/drawing/2014/main" id="{A3B9A9CD-5F07-4E74-A8E5-B3884F0E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-11113"/>
            <a:ext cx="9021762" cy="106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215A8D92-211F-48FE-A720-04E836386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0338" y="188913"/>
            <a:ext cx="2822575" cy="576262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8.1 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概述 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7029171-E19D-4D32-AC48-F1F6148D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201863"/>
            <a:ext cx="2135187" cy="4349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A50021"/>
                </a:solidFill>
              </a:rPr>
              <a:t>main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B84B4D6-4A63-475C-BA6D-5B120178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852738"/>
            <a:ext cx="2359025" cy="4635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函数</a:t>
            </a:r>
            <a:r>
              <a:rPr lang="zh-CN" altLang="en-US"/>
              <a:t>a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CE18C20-A3D3-4854-A8DD-583A5198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73463"/>
            <a:ext cx="10112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38B1716-CEB0-47A7-851D-94FBE60B2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573463"/>
            <a:ext cx="10112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f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DF17AB5E-B7DD-45A1-BD4E-7B67CF294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573463"/>
            <a:ext cx="10112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g</a:t>
            </a: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24378778-15A8-46CA-9495-6D6D94A9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852738"/>
            <a:ext cx="2359025" cy="4635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函数</a:t>
            </a:r>
            <a:r>
              <a:rPr lang="zh-CN" altLang="en-US"/>
              <a:t>b</a:t>
            </a:r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E203513B-C234-497D-9FF9-37C32797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3463"/>
            <a:ext cx="1011237" cy="606425"/>
          </a:xfrm>
          <a:prstGeom prst="rect">
            <a:avLst/>
          </a:prstGeom>
          <a:solidFill>
            <a:schemeClr val="bg1">
              <a:alpha val="89999"/>
            </a:scheme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h</a:t>
            </a:r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707190FA-EFB2-4AE7-ACBF-3376AA92C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3573463"/>
            <a:ext cx="1011237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i</a:t>
            </a:r>
          </a:p>
        </p:txBody>
      </p:sp>
      <p:sp>
        <p:nvSpPr>
          <p:cNvPr id="5139" name="Rectangle 19">
            <a:extLst>
              <a:ext uri="{FF2B5EF4-FFF2-40B4-BE49-F238E27FC236}">
                <a16:creationId xmlns:a16="http://schemas.microsoft.com/office/drawing/2014/main" id="{59B5795F-0C94-475D-A3D4-514156EE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3573463"/>
            <a:ext cx="1011237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函数j</a:t>
            </a:r>
            <a:endParaRPr lang="zh-CN" altLang="en-US" sz="2400"/>
          </a:p>
        </p:txBody>
      </p:sp>
      <p:sp>
        <p:nvSpPr>
          <p:cNvPr id="5146" name="Rectangle 26">
            <a:extLst>
              <a:ext uri="{FF2B5EF4-FFF2-40B4-BE49-F238E27FC236}">
                <a16:creationId xmlns:a16="http://schemas.microsoft.com/office/drawing/2014/main" id="{D321616D-0F87-465B-95D7-772A8612E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852738"/>
            <a:ext cx="2359025" cy="4635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函数</a:t>
            </a:r>
            <a:r>
              <a:rPr lang="zh-CN" altLang="en-US"/>
              <a:t>c</a:t>
            </a:r>
          </a:p>
        </p:txBody>
      </p:sp>
      <p:sp>
        <p:nvSpPr>
          <p:cNvPr id="5147" name="Rectangle 27">
            <a:extLst>
              <a:ext uri="{FF2B5EF4-FFF2-40B4-BE49-F238E27FC236}">
                <a16:creationId xmlns:a16="http://schemas.microsoft.com/office/drawing/2014/main" id="{E48DA7A8-4E15-4634-AAEA-36119340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3573463"/>
            <a:ext cx="10112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函数k</a:t>
            </a:r>
            <a:endParaRPr lang="zh-CN" altLang="en-US" sz="2400"/>
          </a:p>
        </p:txBody>
      </p:sp>
      <p:sp>
        <p:nvSpPr>
          <p:cNvPr id="5148" name="Rectangle 28">
            <a:extLst>
              <a:ext uri="{FF2B5EF4-FFF2-40B4-BE49-F238E27FC236}">
                <a16:creationId xmlns:a16="http://schemas.microsoft.com/office/drawing/2014/main" id="{4EF947ED-001D-4E91-8876-A5DBF4F6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3573463"/>
            <a:ext cx="11509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函数l</a:t>
            </a:r>
            <a:endParaRPr lang="zh-CN" altLang="en-US" sz="2400"/>
          </a:p>
        </p:txBody>
      </p:sp>
      <p:sp>
        <p:nvSpPr>
          <p:cNvPr id="5149" name="Rectangle 29">
            <a:extLst>
              <a:ext uri="{FF2B5EF4-FFF2-40B4-BE49-F238E27FC236}">
                <a16:creationId xmlns:a16="http://schemas.microsoft.com/office/drawing/2014/main" id="{C7F0EBC3-69EF-403A-AEC4-D4E96EEFF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3582988"/>
            <a:ext cx="935038" cy="576262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函数m</a:t>
            </a:r>
            <a:endParaRPr lang="zh-CN" altLang="en-US" sz="2400"/>
          </a:p>
        </p:txBody>
      </p:sp>
      <p:sp>
        <p:nvSpPr>
          <p:cNvPr id="5158" name="Text Box 38">
            <a:extLst>
              <a:ext uri="{FF2B5EF4-FFF2-40B4-BE49-F238E27FC236}">
                <a16:creationId xmlns:a16="http://schemas.microsoft.com/office/drawing/2014/main" id="{21DFB82B-3398-42F0-AC4F-797BBECF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052513"/>
            <a:ext cx="8569325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/>
              <a:t>函数</a:t>
            </a:r>
            <a:r>
              <a:rPr lang="en-US" altLang="zh-CN">
                <a:solidFill>
                  <a:srgbClr val="0000CC"/>
                </a:solidFill>
              </a:rPr>
              <a:t>(Function</a:t>
            </a:r>
            <a:r>
              <a:rPr lang="en-US" altLang="zh-CN" b="0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</a:rPr>
              <a:t>)</a:t>
            </a:r>
            <a:r>
              <a:rPr lang="zh-CN" altLang="en-US"/>
              <a:t>是</a:t>
            </a:r>
            <a:r>
              <a:rPr lang="en-US" altLang="zh-CN"/>
              <a:t>C</a:t>
            </a:r>
            <a:r>
              <a:rPr lang="zh-CN" altLang="en-US"/>
              <a:t>语言里</a:t>
            </a:r>
            <a:r>
              <a:rPr lang="zh-CN" altLang="en-US">
                <a:solidFill>
                  <a:srgbClr val="0000CC"/>
                </a:solidFill>
              </a:rPr>
              <a:t>基本的抽象单元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/>
              <a:t>是</a:t>
            </a:r>
            <a:r>
              <a:rPr lang="zh-CN" altLang="en-US">
                <a:solidFill>
                  <a:srgbClr val="0000CC"/>
                </a:solidFill>
              </a:rPr>
              <a:t>对功能的抽象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zh-CN" altLang="en-US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zh-CN" altLang="en-US" sz="1000">
              <a:solidFill>
                <a:srgbClr val="CC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>
                <a:solidFill>
                  <a:srgbClr val="CC0000"/>
                </a:solidFill>
              </a:rPr>
              <a:t>函数定义</a:t>
            </a:r>
            <a:r>
              <a:rPr lang="en-US" altLang="zh-CN">
                <a:solidFill>
                  <a:srgbClr val="CC00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语言里</a:t>
            </a:r>
            <a:r>
              <a:rPr lang="en-US" altLang="zh-CN"/>
              <a:t>,</a:t>
            </a:r>
            <a:r>
              <a:rPr lang="zh-CN" altLang="en-US"/>
              <a:t>函数指的是</a:t>
            </a:r>
            <a:r>
              <a:rPr lang="zh-CN" altLang="en-US">
                <a:solidFill>
                  <a:srgbClr val="0000CC"/>
                </a:solidFill>
              </a:rPr>
              <a:t>实现一个特定功能的程序模块</a:t>
            </a:r>
            <a:r>
              <a:rPr lang="en-US" altLang="zh-CN">
                <a:solidFill>
                  <a:srgbClr val="0000CC"/>
                </a:solidFill>
              </a:rPr>
              <a:t>.</a:t>
            </a:r>
            <a:r>
              <a:rPr lang="zh-CN" altLang="en-US"/>
              <a:t>它相当于其他语言中的子程序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 autoUpdateAnimBg="0"/>
      <p:bldP spid="5125" grpId="0" animBg="1" autoUpdateAnimBg="0"/>
      <p:bldP spid="5126" grpId="0" animBg="1" autoUpdateAnimBg="0"/>
      <p:bldP spid="5127" grpId="0" animBg="1" autoUpdateAnimBg="0"/>
      <p:bldP spid="5128" grpId="0" animBg="1" autoUpdateAnimBg="0"/>
      <p:bldP spid="5136" grpId="0" animBg="1" autoUpdateAnimBg="0"/>
      <p:bldP spid="5137" grpId="0" animBg="1" autoUpdateAnimBg="0"/>
      <p:bldP spid="5138" grpId="0" animBg="1" autoUpdateAnimBg="0"/>
      <p:bldP spid="5139" grpId="0" animBg="1" autoUpdateAnimBg="0"/>
      <p:bldP spid="5146" grpId="0" animBg="1" autoUpdateAnimBg="0"/>
      <p:bldP spid="5147" grpId="0" animBg="1" autoUpdateAnimBg="0"/>
      <p:bldP spid="5148" grpId="0" animBg="1" autoUpdateAnimBg="0"/>
      <p:bldP spid="514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AC84EC2-73BD-46F9-AA0C-67858F19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1788"/>
            <a:ext cx="5219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8.3.2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函数的返回值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A6DECEBD-A437-4B63-AB85-F3ADCD131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303338"/>
            <a:ext cx="756126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3F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000099"/>
                </a:solidFill>
              </a:rPr>
              <a:t>函数的返回值</a:t>
            </a:r>
            <a:r>
              <a:rPr lang="zh-CN" altLang="en-US" sz="3200"/>
              <a:t>是通过函数调用使主调函数得到的确定值。</a:t>
            </a:r>
          </a:p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A50021"/>
                </a:solidFill>
              </a:rPr>
              <a:t>例如</a:t>
            </a:r>
            <a:r>
              <a:rPr lang="en-US" altLang="zh-CN" sz="3200">
                <a:solidFill>
                  <a:srgbClr val="A50021"/>
                </a:solidFill>
              </a:rPr>
              <a:t>:  </a:t>
            </a:r>
            <a:r>
              <a:rPr lang="zh-CN" altLang="en-US" sz="3200"/>
              <a:t>例</a:t>
            </a:r>
            <a:r>
              <a:rPr lang="en-US" altLang="zh-CN" sz="3200"/>
              <a:t>8.2</a:t>
            </a:r>
            <a:r>
              <a:rPr lang="zh-CN" altLang="en-US" sz="3200"/>
              <a:t>中，</a:t>
            </a:r>
            <a:r>
              <a:rPr lang="en-US" altLang="zh-CN" sz="3200"/>
              <a:t>max(2,3)</a:t>
            </a:r>
            <a:r>
              <a:rPr lang="zh-CN" altLang="en-US" sz="3200"/>
              <a:t>的值是</a:t>
            </a:r>
            <a:r>
              <a:rPr lang="en-US" altLang="zh-CN" sz="3200"/>
              <a:t>3</a:t>
            </a:r>
            <a:r>
              <a:rPr lang="zh-CN" altLang="en-US" sz="3200"/>
              <a:t>，</a:t>
            </a:r>
            <a:r>
              <a:rPr lang="en-US" altLang="zh-CN" sz="3200"/>
              <a:t>max(5,2)</a:t>
            </a:r>
            <a:r>
              <a:rPr lang="zh-CN" altLang="en-US" sz="3200"/>
              <a:t>的值是</a:t>
            </a:r>
            <a:r>
              <a:rPr lang="en-US" altLang="zh-CN" sz="3200"/>
              <a:t>5</a:t>
            </a:r>
            <a:r>
              <a:rPr lang="zh-CN" altLang="en-US" sz="3200"/>
              <a:t>。赋值语句将这个函数值赋给变量</a:t>
            </a:r>
            <a:r>
              <a:rPr lang="en-US" altLang="zh-CN" sz="32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87F31B51-C237-4D5D-9208-9FF0F0D10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60463"/>
            <a:ext cx="7704137" cy="518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A50021"/>
                </a:solidFill>
              </a:rPr>
              <a:t>说明：</a:t>
            </a:r>
            <a:r>
              <a:rPr lang="zh-CN" altLang="en-US"/>
              <a:t> </a:t>
            </a:r>
          </a:p>
          <a:p>
            <a:r>
              <a:rPr lang="zh-CN" altLang="en-US">
                <a:solidFill>
                  <a:srgbClr val="CC0000"/>
                </a:solidFill>
              </a:rPr>
              <a:t>1</a:t>
            </a:r>
            <a:r>
              <a:rPr lang="en-US" altLang="zh-CN">
                <a:solidFill>
                  <a:srgbClr val="CC0000"/>
                </a:solidFill>
              </a:rPr>
              <a:t>) </a:t>
            </a:r>
            <a:r>
              <a:rPr lang="zh-CN" altLang="en-US">
                <a:solidFill>
                  <a:srgbClr val="CC0000"/>
                </a:solidFill>
              </a:rPr>
              <a:t>函数返回值通过函数中的return语句获得</a:t>
            </a:r>
          </a:p>
          <a:p>
            <a:r>
              <a:rPr lang="zh-CN" altLang="en-US" sz="1200">
                <a:solidFill>
                  <a:srgbClr val="0000CC"/>
                </a:solidFill>
              </a:rPr>
              <a:t>  </a:t>
            </a:r>
          </a:p>
          <a:p>
            <a:r>
              <a:rPr lang="zh-CN" altLang="en-US">
                <a:solidFill>
                  <a:srgbClr val="0000CC"/>
                </a:solidFill>
              </a:rPr>
              <a:t>  </a:t>
            </a:r>
            <a:r>
              <a:rPr lang="zh-CN" altLang="en-US">
                <a:solidFill>
                  <a:srgbClr val="CC0000"/>
                </a:solidFill>
              </a:rPr>
              <a:t>①</a:t>
            </a:r>
            <a:r>
              <a:rPr lang="zh-CN" altLang="en-US">
                <a:solidFill>
                  <a:srgbClr val="0000CC"/>
                </a:solidFill>
              </a:rPr>
              <a:t>一个函数中可以有一个以上的return语句，</a:t>
            </a:r>
          </a:p>
          <a:p>
            <a:r>
              <a:rPr lang="zh-CN" altLang="en-US">
                <a:solidFill>
                  <a:srgbClr val="0000CC"/>
                </a:solidFill>
              </a:rPr>
              <a:t>   </a:t>
            </a:r>
            <a:r>
              <a:rPr lang="zh-CN" altLang="en-US"/>
              <a:t>执行到哪一个return语句，哪一个语句起作用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</a:rPr>
              <a:t>  </a:t>
            </a:r>
            <a:r>
              <a:rPr lang="en-US" altLang="zh-CN">
                <a:solidFill>
                  <a:srgbClr val="CC0000"/>
                </a:solidFill>
              </a:rPr>
              <a:t>②</a:t>
            </a:r>
            <a:r>
              <a:rPr lang="zh-CN" altLang="en-US">
                <a:solidFill>
                  <a:srgbClr val="0000CC"/>
                </a:solidFill>
              </a:rPr>
              <a:t>return语句后面的括弧也可以不要</a:t>
            </a:r>
          </a:p>
          <a:p>
            <a:pPr lvl="2" algn="just" eaLnBrk="0" hangingPunct="0"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</a:rPr>
              <a:t>例如: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zh-CN" altLang="en-US"/>
              <a:t>“return z;” 等价于 “return(z);”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  ③</a:t>
            </a:r>
            <a:r>
              <a:rPr lang="zh-CN" altLang="en-US">
                <a:solidFill>
                  <a:srgbClr val="0000CC"/>
                </a:solidFill>
              </a:rPr>
              <a:t>return后面的值可以是一个表达式。</a:t>
            </a:r>
          </a:p>
          <a:p>
            <a:pPr lvl="2" algn="just" eaLnBrk="0" hangingPunct="0"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</a:rPr>
              <a:t>例如:</a:t>
            </a:r>
            <a:r>
              <a:rPr lang="zh-CN" altLang="en-US">
                <a:solidFill>
                  <a:srgbClr val="CC0000"/>
                </a:solidFill>
              </a:rPr>
              <a:t> </a:t>
            </a:r>
            <a:r>
              <a:rPr lang="zh-CN" altLang="en-US"/>
              <a:t>max(int x，int y)</a:t>
            </a:r>
          </a:p>
          <a:p>
            <a:pPr lvl="1" algn="just" eaLnBrk="0" hangingPunct="0">
              <a:spcBef>
                <a:spcPct val="50000"/>
              </a:spcBef>
            </a:pPr>
            <a:r>
              <a:rPr lang="zh-CN" altLang="en-US"/>
              <a:t>            {   </a:t>
            </a:r>
            <a:r>
              <a:rPr lang="zh-CN" altLang="en-US">
                <a:solidFill>
                  <a:srgbClr val="0000CC"/>
                </a:solidFill>
              </a:rPr>
              <a:t>return(x&gt;y?x:y);</a:t>
            </a:r>
            <a:r>
              <a:rPr lang="zh-CN" altLang="en-US"/>
              <a:t>   }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7321E0A-CB57-4751-8916-88046F6D1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5219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8.3.2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函数的返回值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D58C25AF-EBFE-4E19-A7D7-F03B2B71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8604250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CC0000"/>
                </a:solidFill>
              </a:rPr>
              <a:t>2) </a:t>
            </a:r>
            <a:r>
              <a:rPr lang="zh-CN" altLang="en-US">
                <a:solidFill>
                  <a:srgbClr val="000099"/>
                </a:solidFill>
              </a:rPr>
              <a:t>函数的返回值应当属于某一个确定的类型，</a:t>
            </a:r>
            <a:r>
              <a:rPr lang="zh-CN" altLang="en-US">
                <a:solidFill>
                  <a:srgbClr val="CC0000"/>
                </a:solidFill>
              </a:rPr>
              <a:t>在定义函数时指定函数返回值的类型。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CC0000"/>
                </a:solidFill>
              </a:rPr>
              <a:t>    例如</a:t>
            </a:r>
            <a:r>
              <a:rPr lang="en-US" altLang="zh-CN">
                <a:solidFill>
                  <a:srgbClr val="CC0000"/>
                </a:solidFill>
              </a:rPr>
              <a:t>:</a:t>
            </a:r>
            <a:r>
              <a:rPr lang="zh-CN" altLang="en-US"/>
              <a:t>下面是</a:t>
            </a:r>
            <a:r>
              <a:rPr lang="en-US" altLang="zh-CN"/>
              <a:t>3</a:t>
            </a:r>
            <a:r>
              <a:rPr lang="zh-CN" altLang="en-US"/>
              <a:t>个函数的首行：</a:t>
            </a:r>
          </a:p>
          <a:p>
            <a:pPr lvl="1" algn="just" eaLnBrk="0" hangingPunct="0">
              <a:spcBef>
                <a:spcPct val="20000"/>
              </a:spcBef>
            </a:pPr>
            <a:r>
              <a:rPr lang="en-US" altLang="zh-CN">
                <a:solidFill>
                  <a:srgbClr val="0000CC"/>
                </a:solidFill>
              </a:rPr>
              <a:t>int</a:t>
            </a:r>
            <a:r>
              <a:rPr lang="en-US" altLang="zh-CN"/>
              <a:t>  max(float x,float y)     </a:t>
            </a:r>
            <a:r>
              <a:rPr lang="en-US" altLang="zh-CN">
                <a:solidFill>
                  <a:srgbClr val="0000CC"/>
                </a:solidFill>
              </a:rPr>
              <a:t>/* </a:t>
            </a:r>
            <a:r>
              <a:rPr lang="zh-CN" altLang="en-US">
                <a:solidFill>
                  <a:srgbClr val="0000CC"/>
                </a:solidFill>
              </a:rPr>
              <a:t>函数值为整型 *</a:t>
            </a:r>
            <a:r>
              <a:rPr lang="en-US" altLang="zh-CN">
                <a:solidFill>
                  <a:srgbClr val="0000CC"/>
                </a:solidFill>
              </a:rPr>
              <a:t>/</a:t>
            </a:r>
          </a:p>
          <a:p>
            <a:pPr lvl="1" algn="just" eaLnBrk="0" hangingPunct="0">
              <a:spcBef>
                <a:spcPct val="20000"/>
              </a:spcBef>
            </a:pPr>
            <a:r>
              <a:rPr lang="en-US" altLang="zh-CN">
                <a:solidFill>
                  <a:srgbClr val="0000CC"/>
                </a:solidFill>
              </a:rPr>
              <a:t>char</a:t>
            </a:r>
            <a:r>
              <a:rPr lang="en-US" altLang="zh-CN"/>
              <a:t> letter(char c1, char c2)  </a:t>
            </a:r>
            <a:r>
              <a:rPr lang="en-US" altLang="zh-CN">
                <a:solidFill>
                  <a:srgbClr val="0000CC"/>
                </a:solidFill>
              </a:rPr>
              <a:t>/* </a:t>
            </a:r>
            <a:r>
              <a:rPr lang="zh-CN" altLang="en-US">
                <a:solidFill>
                  <a:srgbClr val="0000CC"/>
                </a:solidFill>
              </a:rPr>
              <a:t>函数值为字符型 *</a:t>
            </a:r>
            <a:r>
              <a:rPr lang="en-US" altLang="zh-CN">
                <a:solidFill>
                  <a:srgbClr val="0000CC"/>
                </a:solidFill>
              </a:rPr>
              <a:t>/</a:t>
            </a:r>
            <a:r>
              <a:rPr lang="en-US" altLang="zh-CN"/>
              <a:t> </a:t>
            </a:r>
          </a:p>
          <a:p>
            <a:pPr lvl="1" algn="just" eaLnBrk="0" hangingPunct="0">
              <a:spcBef>
                <a:spcPct val="20000"/>
              </a:spcBef>
            </a:pPr>
            <a:r>
              <a:rPr lang="en-US" altLang="zh-CN">
                <a:solidFill>
                  <a:srgbClr val="0000CC"/>
                </a:solidFill>
              </a:rPr>
              <a:t>double</a:t>
            </a:r>
            <a:r>
              <a:rPr lang="en-US" altLang="zh-CN"/>
              <a:t>  min</a:t>
            </a:r>
            <a:r>
              <a:rPr lang="zh-CN" altLang="en-US"/>
              <a:t>（</a:t>
            </a:r>
            <a:r>
              <a:rPr lang="en-US" altLang="zh-CN"/>
              <a:t>int x</a:t>
            </a:r>
            <a:r>
              <a:rPr lang="zh-CN" altLang="en-US"/>
              <a:t>，</a:t>
            </a:r>
            <a:r>
              <a:rPr lang="en-US" altLang="zh-CN"/>
              <a:t>int y</a:t>
            </a:r>
            <a:r>
              <a:rPr lang="zh-CN" altLang="en-US"/>
              <a:t>）</a:t>
            </a:r>
            <a:r>
              <a:rPr lang="en-US" altLang="zh-CN">
                <a:solidFill>
                  <a:srgbClr val="0000CC"/>
                </a:solidFill>
              </a:rPr>
              <a:t>/* </a:t>
            </a:r>
            <a:r>
              <a:rPr lang="zh-CN" altLang="en-US">
                <a:solidFill>
                  <a:srgbClr val="0000CC"/>
                </a:solidFill>
              </a:rPr>
              <a:t>函数值为双精度型 *</a:t>
            </a:r>
            <a:r>
              <a:rPr lang="en-US" altLang="zh-CN">
                <a:solidFill>
                  <a:srgbClr val="0000CC"/>
                </a:solidFill>
              </a:rPr>
              <a:t>/</a:t>
            </a:r>
            <a:r>
              <a:rPr lang="en-US" altLang="zh-CN"/>
              <a:t>  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69824C23-2E5B-4CB7-AEF4-82FEFDFA9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52963"/>
            <a:ext cx="75596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</a:rPr>
              <a:t>注意：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黑体" panose="02010609060101010101" pitchFamily="49" charset="-122"/>
              </a:rPr>
              <a:t>凡不加类型说明的函数，自动按</a:t>
            </a: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</a:rPr>
              <a:t>整型</a:t>
            </a:r>
            <a:r>
              <a:rPr lang="zh-CN" altLang="en-US">
                <a:latin typeface="黑体" panose="02010609060101010101" pitchFamily="49" charset="-122"/>
              </a:rPr>
              <a:t>处理。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6F665B3F-289B-4090-B99E-11A187C0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4105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8.3.2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函数的返回值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7FFC698F-83CC-4271-A771-7704D7E7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68413"/>
            <a:ext cx="7272337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CC0000"/>
                </a:solidFill>
              </a:rPr>
              <a:t>3) </a:t>
            </a:r>
            <a:r>
              <a:rPr lang="zh-CN" altLang="en-US">
                <a:solidFill>
                  <a:srgbClr val="000099"/>
                </a:solidFill>
              </a:rPr>
              <a:t>在定义函数时指定的函数类型一般应该和</a:t>
            </a:r>
            <a:r>
              <a:rPr lang="en-US" altLang="zh-CN">
                <a:solidFill>
                  <a:srgbClr val="000099"/>
                </a:solidFill>
              </a:rPr>
              <a:t>return</a:t>
            </a:r>
            <a:r>
              <a:rPr lang="zh-CN" altLang="en-US">
                <a:solidFill>
                  <a:srgbClr val="000099"/>
                </a:solidFill>
              </a:rPr>
              <a:t>语句中的表达式类型一致。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accent2"/>
                </a:solidFill>
              </a:rPr>
              <a:t>     </a:t>
            </a:r>
            <a:r>
              <a:rPr lang="zh-CN" altLang="en-US"/>
              <a:t>不一致，则以函数类型为准。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对数值型数据，可以自动进行类型转换。</a:t>
            </a:r>
            <a:r>
              <a:rPr lang="zh-CN" altLang="en-US">
                <a:solidFill>
                  <a:srgbClr val="CC0000"/>
                </a:solidFill>
              </a:rPr>
              <a:t>函数类型决定返回值的类型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520DAB-6D5E-4011-9ADE-B5958384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5219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8.3.2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函数的返回值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952BFAC-A1E6-4556-8802-16D14804E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221163"/>
            <a:ext cx="727233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CC0000"/>
                </a:solidFill>
              </a:rPr>
              <a:t>4) </a:t>
            </a:r>
            <a:r>
              <a:rPr lang="zh-CN" altLang="en-US">
                <a:solidFill>
                  <a:srgbClr val="000099"/>
                </a:solidFill>
              </a:rPr>
              <a:t>如果被调用函数中没有</a:t>
            </a:r>
            <a:r>
              <a:rPr lang="en-US" altLang="zh-CN">
                <a:solidFill>
                  <a:srgbClr val="000099"/>
                </a:solidFill>
              </a:rPr>
              <a:t>return</a:t>
            </a:r>
            <a:r>
              <a:rPr lang="zh-CN" altLang="en-US">
                <a:solidFill>
                  <a:srgbClr val="000099"/>
                </a:solidFill>
              </a:rPr>
              <a:t>语句</a:t>
            </a:r>
            <a:r>
              <a:rPr lang="en-US" altLang="zh-CN">
                <a:solidFill>
                  <a:srgbClr val="000099"/>
                </a:solidFill>
              </a:rPr>
              <a:t>, </a:t>
            </a:r>
            <a:r>
              <a:rPr lang="zh-CN" altLang="en-US">
                <a:solidFill>
                  <a:srgbClr val="000099"/>
                </a:solidFill>
              </a:rPr>
              <a:t>并不带回一个确定的、用户所希望的值</a:t>
            </a:r>
            <a:r>
              <a:rPr lang="en-US" altLang="zh-CN">
                <a:solidFill>
                  <a:srgbClr val="000099"/>
                </a:solidFill>
              </a:rPr>
              <a:t>,</a:t>
            </a:r>
            <a:r>
              <a:rPr lang="zh-CN" altLang="en-US">
                <a:solidFill>
                  <a:srgbClr val="000099"/>
                </a:solidFill>
              </a:rPr>
              <a:t>带回的是一个不确定的值</a:t>
            </a:r>
            <a:r>
              <a:rPr lang="en-US" altLang="zh-CN">
                <a:solidFill>
                  <a:srgbClr val="000066"/>
                </a:solidFill>
              </a:rPr>
              <a:t>,</a:t>
            </a:r>
            <a:r>
              <a:rPr lang="en-US" altLang="zh-CN"/>
              <a:t>C</a:t>
            </a:r>
            <a:r>
              <a:rPr lang="zh-CN" altLang="en-US"/>
              <a:t>语言允许用户把该值赋给变量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76CE0F5F-C92A-493C-81A8-416F674E2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96975"/>
            <a:ext cx="7920038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FFE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CC0000"/>
                </a:solidFill>
              </a:rPr>
              <a:t>5)</a:t>
            </a:r>
            <a:r>
              <a:rPr lang="zh-CN" altLang="en-US">
                <a:solidFill>
                  <a:srgbClr val="000099"/>
                </a:solidFill>
              </a:rPr>
              <a:t>为了明确表示“不带回值”</a:t>
            </a:r>
            <a:r>
              <a:rPr lang="en-US" altLang="zh-CN">
                <a:solidFill>
                  <a:srgbClr val="000099"/>
                </a:solidFill>
              </a:rPr>
              <a:t>,</a:t>
            </a:r>
            <a:r>
              <a:rPr lang="zh-CN" altLang="en-US">
                <a:solidFill>
                  <a:srgbClr val="000099"/>
                </a:solidFill>
              </a:rPr>
              <a:t>可以用“</a:t>
            </a:r>
            <a:r>
              <a:rPr lang="en-US" altLang="zh-CN">
                <a:solidFill>
                  <a:srgbClr val="000099"/>
                </a:solidFill>
              </a:rPr>
              <a:t>void”</a:t>
            </a:r>
            <a:r>
              <a:rPr lang="zh-CN" altLang="en-US">
                <a:solidFill>
                  <a:srgbClr val="000099"/>
                </a:solidFill>
              </a:rPr>
              <a:t>定义函数为无类型（或称“空类型”）。此时在函数体中不得出现</a:t>
            </a:r>
            <a:r>
              <a:rPr lang="en-US" altLang="zh-CN">
                <a:solidFill>
                  <a:srgbClr val="000099"/>
                </a:solidFill>
              </a:rPr>
              <a:t>return</a:t>
            </a:r>
            <a:r>
              <a:rPr lang="zh-CN" altLang="en-US">
                <a:solidFill>
                  <a:srgbClr val="000099"/>
                </a:solidFill>
              </a:rPr>
              <a:t>语句。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C0000"/>
                </a:solidFill>
              </a:rPr>
              <a:t>例如</a:t>
            </a:r>
            <a:r>
              <a:rPr lang="en-US" altLang="zh-CN">
                <a:solidFill>
                  <a:srgbClr val="CC0000"/>
                </a:solidFill>
              </a:rPr>
              <a:t>, </a:t>
            </a:r>
            <a:r>
              <a:rPr lang="zh-CN" altLang="en-US"/>
              <a:t>例</a:t>
            </a:r>
            <a:r>
              <a:rPr lang="en-US" altLang="zh-CN"/>
              <a:t>8.1</a:t>
            </a:r>
            <a:r>
              <a:rPr lang="zh-CN" altLang="en-US"/>
              <a:t>中的定义可以改为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0000CC"/>
                </a:solidFill>
              </a:rPr>
              <a:t>void printstar( )	   {… … }</a:t>
            </a:r>
          </a:p>
          <a:p>
            <a:r>
              <a:rPr lang="en-US" altLang="zh-CN">
                <a:solidFill>
                  <a:srgbClr val="0000CC"/>
                </a:solidFill>
              </a:rPr>
              <a:t>	void print_message( )  {… … }</a:t>
            </a:r>
          </a:p>
          <a:p>
            <a:endParaRPr lang="en-US" altLang="zh-CN" sz="1200">
              <a:solidFill>
                <a:srgbClr val="0000CC"/>
              </a:solidFill>
            </a:endParaRPr>
          </a:p>
          <a:p>
            <a:r>
              <a:rPr lang="zh-CN" altLang="en-US"/>
              <a:t>这样</a:t>
            </a:r>
            <a:r>
              <a:rPr lang="en-US" altLang="zh-CN"/>
              <a:t>,</a:t>
            </a:r>
            <a:r>
              <a:rPr lang="zh-CN" altLang="en-US"/>
              <a:t>系统就保证不使函数带回任何值</a:t>
            </a:r>
            <a:r>
              <a:rPr lang="en-US" altLang="zh-CN"/>
              <a:t>,</a:t>
            </a:r>
            <a:r>
              <a:rPr lang="zh-CN" altLang="en-US"/>
              <a:t>即禁止在调用函数中使用被调用函数的返回值</a:t>
            </a:r>
            <a:r>
              <a:rPr lang="en-US" altLang="zh-CN"/>
              <a:t>.</a:t>
            </a:r>
          </a:p>
          <a:p>
            <a:r>
              <a:rPr lang="zh-CN" altLang="en-US">
                <a:solidFill>
                  <a:srgbClr val="CC0000"/>
                </a:solidFill>
              </a:rPr>
              <a:t>例如</a:t>
            </a:r>
            <a:r>
              <a:rPr lang="en-US" altLang="zh-CN">
                <a:solidFill>
                  <a:srgbClr val="CC0000"/>
                </a:solidFill>
              </a:rPr>
              <a:t>:</a:t>
            </a:r>
          </a:p>
          <a:p>
            <a:r>
              <a:rPr lang="en-US" altLang="zh-CN">
                <a:solidFill>
                  <a:srgbClr val="99FF66"/>
                </a:solidFill>
              </a:rPr>
              <a:t>          </a:t>
            </a:r>
            <a:r>
              <a:rPr lang="en-US" altLang="zh-CN">
                <a:solidFill>
                  <a:srgbClr val="0000CC"/>
                </a:solidFill>
              </a:rPr>
              <a:t>a=printfstar( );             </a:t>
            </a:r>
            <a:r>
              <a:rPr lang="zh-CN" altLang="en-US">
                <a:solidFill>
                  <a:srgbClr val="CC0000"/>
                </a:solidFill>
              </a:rPr>
              <a:t>不合法</a:t>
            </a:r>
          </a:p>
          <a:p>
            <a:r>
              <a:rPr lang="zh-CN" altLang="en-US">
                <a:solidFill>
                  <a:srgbClr val="0000CC"/>
                </a:solidFill>
              </a:rPr>
              <a:t>	</a:t>
            </a:r>
            <a:r>
              <a:rPr lang="en-US" altLang="zh-CN">
                <a:solidFill>
                  <a:srgbClr val="0000CC"/>
                </a:solidFill>
              </a:rPr>
              <a:t>b=print_message( );    </a:t>
            </a:r>
            <a:r>
              <a:rPr lang="zh-CN" altLang="en-US">
                <a:solidFill>
                  <a:srgbClr val="CC0000"/>
                </a:solidFill>
              </a:rPr>
              <a:t>不合法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E8ED316-8656-472E-8A1C-E44F9C4D7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4537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8.3.2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函数的返回值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BB484AD2-E5A0-44A2-92F2-2184693A9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688"/>
            <a:ext cx="6624637" cy="6557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例 </a:t>
            </a:r>
            <a:r>
              <a:rPr lang="en-US" altLang="zh-CN" sz="3200">
                <a:solidFill>
                  <a:srgbClr val="CC0000"/>
                </a:solidFill>
              </a:rPr>
              <a:t>8.3</a:t>
            </a:r>
            <a:r>
              <a:rPr lang="en-US" altLang="zh-CN" sz="3200">
                <a:solidFill>
                  <a:srgbClr val="0000CC"/>
                </a:solidFill>
              </a:rPr>
              <a:t> </a:t>
            </a:r>
            <a:r>
              <a:rPr lang="zh-CN" altLang="en-US" sz="3200">
                <a:solidFill>
                  <a:srgbClr val="0000CC"/>
                </a:solidFill>
              </a:rPr>
              <a:t>返回值类型与函数类型不同</a:t>
            </a:r>
          </a:p>
          <a:p>
            <a:pPr lvl="1"/>
            <a:r>
              <a:rPr lang="zh-CN" altLang="en-US"/>
              <a:t> </a:t>
            </a:r>
            <a:r>
              <a:rPr lang="en-US" altLang="zh-CN"/>
              <a:t># include &lt;stdio.h&gt;</a:t>
            </a:r>
          </a:p>
          <a:p>
            <a:pPr lvl="1"/>
            <a:r>
              <a:rPr lang="en-US" altLang="zh-CN"/>
              <a:t> void main( )</a:t>
            </a:r>
          </a:p>
          <a:p>
            <a:pPr lvl="1"/>
            <a:r>
              <a:rPr lang="en-US" altLang="zh-CN"/>
              <a:t> {   int max( float x, float y);</a:t>
            </a:r>
          </a:p>
          <a:p>
            <a:pPr lvl="1"/>
            <a:r>
              <a:rPr lang="zh-CN" altLang="en-US"/>
              <a:t>　    </a:t>
            </a:r>
            <a:r>
              <a:rPr lang="en-US" altLang="zh-CN"/>
              <a:t>float a, b</a:t>
            </a:r>
            <a:r>
              <a:rPr lang="zh-CN" altLang="en-US"/>
              <a:t>；</a:t>
            </a:r>
          </a:p>
          <a:p>
            <a:pPr lvl="1"/>
            <a:r>
              <a:rPr lang="zh-CN" altLang="en-US">
                <a:solidFill>
                  <a:srgbClr val="CC0000"/>
                </a:solidFill>
              </a:rPr>
              <a:t>　    </a:t>
            </a:r>
            <a:r>
              <a:rPr lang="en-US" altLang="zh-CN">
                <a:solidFill>
                  <a:srgbClr val="CC0000"/>
                </a:solidFill>
              </a:rPr>
              <a:t>int c;</a:t>
            </a:r>
          </a:p>
          <a:p>
            <a:pPr lvl="1"/>
            <a:r>
              <a:rPr lang="zh-CN" altLang="en-US"/>
              <a:t>　    </a:t>
            </a:r>
            <a:r>
              <a:rPr lang="en-US" altLang="zh-CN"/>
              <a:t>scanf</a:t>
            </a:r>
            <a:r>
              <a:rPr lang="zh-CN" altLang="en-US"/>
              <a:t>（” </a:t>
            </a:r>
            <a:r>
              <a:rPr lang="en-US" altLang="zh-CN"/>
              <a:t>%f, %f”, &amp;a, &amp;b);</a:t>
            </a:r>
          </a:p>
          <a:p>
            <a:pPr lvl="1"/>
            <a:r>
              <a:rPr lang="en-US" altLang="zh-CN">
                <a:solidFill>
                  <a:srgbClr val="CC0000"/>
                </a:solidFill>
              </a:rPr>
              <a:t>        c= max (a, b);</a:t>
            </a:r>
          </a:p>
          <a:p>
            <a:pPr lvl="1"/>
            <a:r>
              <a:rPr lang="zh-CN" altLang="en-US"/>
              <a:t>　    </a:t>
            </a:r>
            <a:r>
              <a:rPr lang="en-US" altLang="zh-CN"/>
              <a:t>printf</a:t>
            </a:r>
            <a:r>
              <a:rPr lang="zh-CN" altLang="en-US"/>
              <a:t>（“</a:t>
            </a:r>
            <a:r>
              <a:rPr lang="en-US" altLang="zh-CN"/>
              <a:t>Max is %d\n”, c);</a:t>
            </a:r>
          </a:p>
          <a:p>
            <a:pPr lvl="1"/>
            <a:r>
              <a:rPr lang="en-US" altLang="zh-CN"/>
              <a:t>}       </a:t>
            </a:r>
          </a:p>
          <a:p>
            <a:pPr lvl="1"/>
            <a:r>
              <a:rPr lang="en-US" altLang="zh-CN">
                <a:solidFill>
                  <a:srgbClr val="CC0000"/>
                </a:solidFill>
              </a:rPr>
              <a:t>int</a:t>
            </a:r>
            <a:r>
              <a:rPr lang="en-US" altLang="zh-CN">
                <a:solidFill>
                  <a:srgbClr val="660066"/>
                </a:solidFill>
              </a:rPr>
              <a:t> max(float x, float y)</a:t>
            </a:r>
          </a:p>
          <a:p>
            <a:pPr lvl="1"/>
            <a:r>
              <a:rPr lang="en-US" altLang="zh-CN">
                <a:solidFill>
                  <a:srgbClr val="660066"/>
                </a:solidFill>
              </a:rPr>
              <a:t>{ </a:t>
            </a:r>
            <a:r>
              <a:rPr lang="en-US" altLang="zh-CN">
                <a:solidFill>
                  <a:srgbClr val="0000CC"/>
                </a:solidFill>
              </a:rPr>
              <a:t>  </a:t>
            </a:r>
            <a:r>
              <a:rPr lang="en-US" altLang="zh-CN">
                <a:solidFill>
                  <a:srgbClr val="CC0000"/>
                </a:solidFill>
              </a:rPr>
              <a:t>float</a:t>
            </a:r>
            <a:r>
              <a:rPr lang="en-US" altLang="zh-CN">
                <a:solidFill>
                  <a:srgbClr val="0000CC"/>
                </a:solidFill>
              </a:rPr>
              <a:t> </a:t>
            </a:r>
            <a:r>
              <a:rPr lang="en-US" altLang="zh-CN"/>
              <a:t>z;       /* z</a:t>
            </a:r>
            <a:r>
              <a:rPr lang="zh-CN" altLang="en-US"/>
              <a:t>实型变量为*</a:t>
            </a:r>
            <a:r>
              <a:rPr lang="en-US" altLang="zh-CN"/>
              <a:t>/</a:t>
            </a:r>
          </a:p>
          <a:p>
            <a:pPr lvl="1"/>
            <a:r>
              <a:rPr lang="en-US" altLang="zh-CN"/>
              <a:t>        z=x&gt;y ? x : y;</a:t>
            </a:r>
          </a:p>
          <a:p>
            <a:pPr lvl="1"/>
            <a:r>
              <a:rPr lang="en-US" altLang="zh-CN"/>
              <a:t>        return(z);</a:t>
            </a:r>
          </a:p>
          <a:p>
            <a:pPr lvl="1"/>
            <a:r>
              <a:rPr lang="en-US" altLang="zh-CN">
                <a:solidFill>
                  <a:srgbClr val="660066"/>
                </a:solidFill>
              </a:rPr>
              <a:t>}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C69B7854-E535-4045-B866-EC674434C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908050"/>
            <a:ext cx="2339975" cy="1592263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运行情况：</a:t>
            </a:r>
            <a:endParaRPr lang="zh-CN" altLang="en-US" sz="3200" u="sng">
              <a:solidFill>
                <a:srgbClr val="CC0000"/>
              </a:solidFill>
            </a:endParaRPr>
          </a:p>
          <a:p>
            <a:r>
              <a:rPr lang="en-US" altLang="zh-CN" sz="3200" u="sng"/>
              <a:t>1.5, 2.5↙</a:t>
            </a:r>
            <a:r>
              <a:rPr lang="en-US" altLang="zh-CN" sz="3200"/>
              <a:t></a:t>
            </a:r>
          </a:p>
          <a:p>
            <a:r>
              <a:rPr lang="en-US" altLang="zh-CN" sz="3200"/>
              <a:t>Max is 2</a:t>
            </a:r>
            <a:r>
              <a:rPr lang="zh-CN" altLang="en-US" sz="3200"/>
              <a:t>　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B7BF381-DC09-44E1-9805-9CFB6A459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8.4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函数的调用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B01E3FA-3730-4015-9594-4B2133B6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41438"/>
            <a:ext cx="6626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sz="3200">
                <a:ea typeface="黑体" panose="02010609060101010101" pitchFamily="49" charset="-122"/>
              </a:rPr>
              <a:t>8.4.1 </a:t>
            </a:r>
            <a:r>
              <a:rPr lang="zh-CN" altLang="en-US" sz="3200">
                <a:ea typeface="黑体" panose="02010609060101010101" pitchFamily="49" charset="-122"/>
              </a:rPr>
              <a:t>函数调用的一般形式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571651CC-F5A9-4C27-952C-F2C38ABD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741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一般形式</a:t>
            </a:r>
            <a:r>
              <a:rPr lang="en-US" altLang="zh-CN" sz="3200">
                <a:solidFill>
                  <a:srgbClr val="CC0000"/>
                </a:solidFill>
              </a:rPr>
              <a:t>:</a:t>
            </a:r>
            <a:r>
              <a:rPr lang="en-US" altLang="zh-CN" sz="3200"/>
              <a:t> </a:t>
            </a:r>
            <a:r>
              <a:rPr lang="zh-CN" altLang="en-US" sz="3200">
                <a:solidFill>
                  <a:srgbClr val="000099"/>
                </a:solidFill>
              </a:rPr>
              <a:t>函数名（实参表列）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61522648-1A15-40C7-AB49-30D844980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852738"/>
            <a:ext cx="748982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u="sng">
                <a:solidFill>
                  <a:srgbClr val="CC0000"/>
                </a:solidFill>
              </a:rPr>
              <a:t>说明</a:t>
            </a:r>
            <a:r>
              <a:rPr lang="en-US" altLang="zh-CN" sz="3200" u="sng">
                <a:solidFill>
                  <a:srgbClr val="CC0000"/>
                </a:solidFill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CC0000"/>
                </a:solidFill>
              </a:rPr>
              <a:t>(1) </a:t>
            </a:r>
            <a:r>
              <a:rPr lang="zh-CN" altLang="en-US" sz="3200"/>
              <a:t>如果是调用无参函数，则“实参表列”可以没有，但括弧不能省略。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20AEE13A-A3FF-416D-A350-917A3927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502025"/>
            <a:ext cx="7345362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CC0000"/>
                </a:solidFill>
              </a:rPr>
              <a:t>(3) </a:t>
            </a:r>
            <a:r>
              <a:rPr lang="zh-CN" altLang="en-US">
                <a:solidFill>
                  <a:srgbClr val="000099"/>
                </a:solidFill>
              </a:rPr>
              <a:t>如果实参表列包括多个实参，对实参求值的顺序并不是确定的。</a:t>
            </a:r>
            <a:r>
              <a:rPr lang="zh-CN" altLang="en-US"/>
              <a:t>有的系统按自左至右顺序求实参的值，有的系统则按自右至左顺序。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8EE473FC-6E43-47FF-A062-359A479C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720090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CC0000"/>
                </a:solidFill>
              </a:rPr>
              <a:t>(2) </a:t>
            </a:r>
            <a:r>
              <a:rPr lang="zh-CN" altLang="en-US">
                <a:solidFill>
                  <a:srgbClr val="000099"/>
                </a:solidFill>
              </a:rPr>
              <a:t>如果实参表列包含多个实参，则各参数间用逗号隔开。</a:t>
            </a:r>
            <a:r>
              <a:rPr lang="zh-CN" altLang="en-US"/>
              <a:t>实参与形参的个数应相等，类型应匹配。实参与形参按顺序对应，一一传递数据。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4605036-EEA2-4B6D-AF72-1E0F2711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3375"/>
            <a:ext cx="439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8.4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函数的调用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7CA47EF4-DC4E-4DAD-96CB-84E32BA1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96975"/>
            <a:ext cx="3960813" cy="5065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ea typeface="宋体" panose="02010600030101010101" pitchFamily="2" charset="-122"/>
              </a:rPr>
              <a:t>void main()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{   int f(int a,int b);  </a:t>
            </a:r>
          </a:p>
          <a:p>
            <a:pPr>
              <a:lnSpc>
                <a:spcPct val="115000"/>
              </a:lnSpc>
            </a:pPr>
            <a:r>
              <a:rPr lang="en-US" altLang="zh-CN">
                <a:latin typeface="黑体" panose="02010609060101010101" pitchFamily="49" charset="-122"/>
              </a:rPr>
              <a:t>      </a:t>
            </a:r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/* 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函数声明 *</a:t>
            </a:r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/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   int i=2,p;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       p=f(i,++i);</a:t>
            </a:r>
            <a:r>
              <a:rPr lang="en-US" altLang="zh-CN" sz="3200"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      </a:t>
            </a:r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/* 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函数调用 *</a:t>
            </a:r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/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  printf("%d\n",p);</a:t>
            </a:r>
          </a:p>
          <a:p>
            <a:pPr>
              <a:lnSpc>
                <a:spcPct val="11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}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F08EFCCF-3306-4DC5-AC97-C0441F28A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125538"/>
            <a:ext cx="3600450" cy="5278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int f(int a, int b)</a:t>
            </a:r>
            <a:r>
              <a:rPr lang="en-US" altLang="zh-CN" sz="3200">
                <a:ea typeface="宋体" panose="02010600030101010101" pitchFamily="2" charset="-122"/>
              </a:rPr>
              <a:t>            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/* 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函数定义 *</a:t>
            </a:r>
            <a:r>
              <a:rPr lang="en-US" altLang="zh-CN">
                <a:solidFill>
                  <a:srgbClr val="0000CC"/>
                </a:solidFill>
                <a:latin typeface="黑体" panose="02010609060101010101" pitchFamily="49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int c;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if(a&gt;b) c=1;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else if(a==b) c=0;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      else c=-1;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return(c);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}</a:t>
            </a:r>
            <a:r>
              <a:rPr lang="zh-CN" altLang="en-US" sz="3200">
                <a:solidFill>
                  <a:srgbClr val="CC0000"/>
                </a:solidFill>
                <a:ea typeface="宋体" panose="02010600030101010101" pitchFamily="2" charset="-122"/>
              </a:rPr>
              <a:t>　</a:t>
            </a:r>
            <a:r>
              <a:rPr lang="zh-CN" altLang="en-US" sz="3200">
                <a:ea typeface="宋体" panose="02010600030101010101" pitchFamily="2" charset="-122"/>
              </a:rPr>
              <a:t>　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9260101-BA40-4B77-B0E3-ADA7C9CBD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5688012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例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8.4 </a:t>
            </a:r>
            <a:r>
              <a:rPr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实参求值的顺序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E203E7AC-1FED-4610-BCB6-FFD761328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196975"/>
            <a:ext cx="0" cy="525621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 autoUpdateAnimBg="0"/>
      <p:bldP spid="3174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7DFD0E5-909F-41A8-AF80-57F9776F5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628775"/>
            <a:ext cx="2808288" cy="1982788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6600"/>
                </a:solidFill>
              </a:rPr>
              <a:t> </a:t>
            </a:r>
            <a:r>
              <a:rPr lang="zh-CN" altLang="en-US" sz="3200"/>
              <a:t>对于函数调用</a:t>
            </a:r>
            <a:r>
              <a:rPr lang="zh-CN" altLang="en-US" sz="3200">
                <a:solidFill>
                  <a:srgbClr val="006600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int i=2, p;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p=f (i, ++i); </a:t>
            </a:r>
          </a:p>
        </p:txBody>
      </p:sp>
      <p:sp>
        <p:nvSpPr>
          <p:cNvPr id="32771" name="AutoShape 3">
            <a:extLst>
              <a:ext uri="{FF2B5EF4-FFF2-40B4-BE49-F238E27FC236}">
                <a16:creationId xmlns:a16="http://schemas.microsoft.com/office/drawing/2014/main" id="{C4A3BC6A-5DDF-49C3-928D-A4A132AC9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773238"/>
            <a:ext cx="4032250" cy="1655762"/>
          </a:xfrm>
          <a:prstGeom prst="wedgeRectCallout">
            <a:avLst>
              <a:gd name="adj1" fmla="val -67282"/>
              <a:gd name="adj2" fmla="val -14907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>
                <a:solidFill>
                  <a:srgbClr val="0000CC"/>
                </a:solidFill>
              </a:rPr>
              <a:t>如果按自左至右顺序求实参的值，则函数调用相当于</a:t>
            </a:r>
            <a:r>
              <a:rPr lang="en-US" altLang="zh-CN" sz="3200">
                <a:solidFill>
                  <a:srgbClr val="0000CC"/>
                </a:solidFill>
              </a:rPr>
              <a:t>f(2, 3)</a:t>
            </a:r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2C6CB256-E544-43AA-81AC-88538FBE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94188"/>
            <a:ext cx="4337050" cy="1655762"/>
          </a:xfrm>
          <a:prstGeom prst="wedgeRectCallout">
            <a:avLst>
              <a:gd name="adj1" fmla="val -1282"/>
              <a:gd name="adj2" fmla="val -91514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>
                <a:solidFill>
                  <a:srgbClr val="0000CC"/>
                </a:solidFill>
              </a:rPr>
              <a:t>如果按自右至左顺序求实参的值，则函数调用相当于</a:t>
            </a:r>
            <a:r>
              <a:rPr lang="en-US" altLang="zh-CN" sz="3200">
                <a:solidFill>
                  <a:srgbClr val="0000CC"/>
                </a:solidFill>
              </a:rPr>
              <a:t>f(3, 3)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6F19374-3DF6-4145-B9BF-3EFDFDEF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0350"/>
            <a:ext cx="5688012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例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8.4 </a:t>
            </a:r>
            <a:r>
              <a:rPr lang="zh-CN" altLang="en-US" sz="3600">
                <a:solidFill>
                  <a:srgbClr val="000066"/>
                </a:solidFill>
                <a:ea typeface="黑体" panose="02010609060101010101" pitchFamily="49" charset="-122"/>
              </a:rPr>
              <a:t>实参求值的顺序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2" animBg="1" autoUpdateAnimBg="0"/>
      <p:bldP spid="3277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20E63F-BBEA-4847-A631-1A9E5F9E3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6238" y="333375"/>
            <a:ext cx="2822575" cy="576263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8.1 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概述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202431-DC91-4496-B9F8-01A8BBFC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412875"/>
            <a:ext cx="2135187" cy="4349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main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2DFD16A-A7AD-42C5-84C2-3AA82494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317750"/>
            <a:ext cx="2359025" cy="4635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函数</a:t>
            </a:r>
            <a:r>
              <a:rPr lang="zh-CN" altLang="en-US"/>
              <a:t>a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3D6F7D7-C0ED-435F-97AE-D72E4013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36913"/>
            <a:ext cx="10112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4ECCD55-9C41-47E6-8534-7552B96B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236913"/>
            <a:ext cx="10112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f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8207153-B266-4ED8-B405-A2D0CF50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236913"/>
            <a:ext cx="10112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g</a:t>
            </a:r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F59525D9-5E59-474F-829F-1ED9E1859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1844675"/>
            <a:ext cx="2519363" cy="511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FC3F499E-1322-4EB4-9F7E-345A06F6E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213" y="2781300"/>
            <a:ext cx="1223962" cy="431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95D08B8B-DED2-4A00-AF2D-FE8DE753B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781300"/>
            <a:ext cx="1588" cy="4651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2FB23137-B585-4775-8A26-9623C3FD9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781300"/>
            <a:ext cx="1008063" cy="4651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C94091D2-8F76-444A-B4F8-6DCB0CE18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678238"/>
            <a:ext cx="652463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9E987A0B-A41B-4D68-8A79-E4945457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3689350"/>
            <a:ext cx="715962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2AB3AFA2-1BC3-450F-AACC-3D554945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678238"/>
            <a:ext cx="525462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B438556A-ED38-4DEC-95AA-ACF6F794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317750"/>
            <a:ext cx="2359025" cy="4635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函数</a:t>
            </a:r>
            <a:r>
              <a:rPr lang="zh-CN" altLang="en-US"/>
              <a:t>b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0F22581F-7A01-45FF-8407-0676EBEC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236913"/>
            <a:ext cx="1011237" cy="606425"/>
          </a:xfrm>
          <a:prstGeom prst="rect">
            <a:avLst/>
          </a:prstGeom>
          <a:solidFill>
            <a:schemeClr val="bg1">
              <a:alpha val="89999"/>
            </a:scheme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h</a:t>
            </a: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3B4D3718-21C3-45C9-9039-70FE65A6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3236913"/>
            <a:ext cx="1011237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</a:t>
            </a:r>
            <a:r>
              <a:rPr lang="zh-CN" altLang="en-US" sz="2400"/>
              <a:t>i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F3D81979-31F7-450D-94D4-0753912A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3236913"/>
            <a:ext cx="1011237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函数j</a:t>
            </a:r>
            <a:endParaRPr lang="zh-CN" altLang="en-US" sz="2400"/>
          </a:p>
        </p:txBody>
      </p:sp>
      <p:sp>
        <p:nvSpPr>
          <p:cNvPr id="6163" name="Line 19">
            <a:extLst>
              <a:ext uri="{FF2B5EF4-FFF2-40B4-BE49-F238E27FC236}">
                <a16:creationId xmlns:a16="http://schemas.microsoft.com/office/drawing/2014/main" id="{479A7C8F-9359-4736-A2D0-A1B6BFBE3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2781300"/>
            <a:ext cx="1008063" cy="431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" name="Line 20">
            <a:extLst>
              <a:ext uri="{FF2B5EF4-FFF2-40B4-BE49-F238E27FC236}">
                <a16:creationId xmlns:a16="http://schemas.microsoft.com/office/drawing/2014/main" id="{4B08DFB7-3FBF-499A-BAFB-014E190E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781300"/>
            <a:ext cx="1587" cy="4651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5" name="Line 21">
            <a:extLst>
              <a:ext uri="{FF2B5EF4-FFF2-40B4-BE49-F238E27FC236}">
                <a16:creationId xmlns:a16="http://schemas.microsoft.com/office/drawing/2014/main" id="{BC4F35AB-9CE7-4DE6-96BE-578546597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781300"/>
            <a:ext cx="1236662" cy="4730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Rectangle 22">
            <a:extLst>
              <a:ext uri="{FF2B5EF4-FFF2-40B4-BE49-F238E27FC236}">
                <a16:creationId xmlns:a16="http://schemas.microsoft.com/office/drawing/2014/main" id="{F318D192-E71E-49C1-BD65-DE8E97A7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3689350"/>
            <a:ext cx="1011237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576F71EA-6597-45C0-819C-5C1F6144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3689350"/>
            <a:ext cx="649288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95D8E89C-D294-4237-B0DC-91186FBA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678238"/>
            <a:ext cx="531813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6169" name="Rectangle 25">
            <a:extLst>
              <a:ext uri="{FF2B5EF4-FFF2-40B4-BE49-F238E27FC236}">
                <a16:creationId xmlns:a16="http://schemas.microsoft.com/office/drawing/2014/main" id="{DE01F8DE-E723-4006-9F78-DB8DCB49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317750"/>
            <a:ext cx="2359025" cy="4635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函数</a:t>
            </a:r>
            <a:r>
              <a:rPr lang="zh-CN" altLang="en-US"/>
              <a:t>c</a:t>
            </a:r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174DB428-8EAA-47CE-8FB0-7DE6E4B4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3236913"/>
            <a:ext cx="10112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函数k</a:t>
            </a:r>
            <a:endParaRPr lang="zh-CN" altLang="en-US" sz="2400"/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DB63E7B5-4317-4EE3-B392-29084F81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3236913"/>
            <a:ext cx="1150938" cy="6064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函数l</a:t>
            </a:r>
            <a:endParaRPr lang="zh-CN" altLang="en-US" sz="2400"/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F21A4A0B-15AD-434C-9353-DC9CE6DE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3246438"/>
            <a:ext cx="935038" cy="576262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函数m</a:t>
            </a:r>
            <a:endParaRPr lang="zh-CN" altLang="en-US" sz="2400"/>
          </a:p>
        </p:txBody>
      </p:sp>
      <p:sp>
        <p:nvSpPr>
          <p:cNvPr id="6173" name="Line 29">
            <a:extLst>
              <a:ext uri="{FF2B5EF4-FFF2-40B4-BE49-F238E27FC236}">
                <a16:creationId xmlns:a16="http://schemas.microsoft.com/office/drawing/2014/main" id="{4E4E21D0-10B7-47FE-8AEA-A7725E2221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2781300"/>
            <a:ext cx="1079500" cy="4318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" name="Line 30">
            <a:extLst>
              <a:ext uri="{FF2B5EF4-FFF2-40B4-BE49-F238E27FC236}">
                <a16:creationId xmlns:a16="http://schemas.microsoft.com/office/drawing/2014/main" id="{57D3E7B4-B342-4889-8716-14712CD58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2781300"/>
            <a:ext cx="1587" cy="4730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" name="Line 31">
            <a:extLst>
              <a:ext uri="{FF2B5EF4-FFF2-40B4-BE49-F238E27FC236}">
                <a16:creationId xmlns:a16="http://schemas.microsoft.com/office/drawing/2014/main" id="{4E42D863-D79F-4091-8E5C-4CD25E9D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2781300"/>
            <a:ext cx="1236662" cy="4730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6" name="Rectangle 32">
            <a:extLst>
              <a:ext uri="{FF2B5EF4-FFF2-40B4-BE49-F238E27FC236}">
                <a16:creationId xmlns:a16="http://schemas.microsoft.com/office/drawing/2014/main" id="{D7D037BD-D866-4012-96E4-9B78B1982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689350"/>
            <a:ext cx="69215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6177" name="Rectangle 33">
            <a:extLst>
              <a:ext uri="{FF2B5EF4-FFF2-40B4-BE49-F238E27FC236}">
                <a16:creationId xmlns:a16="http://schemas.microsoft.com/office/drawing/2014/main" id="{F90987EF-1EE1-4D35-A7E9-2BEDBEB5A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3689350"/>
            <a:ext cx="57467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6178" name="Rectangle 34">
            <a:extLst>
              <a:ext uri="{FF2B5EF4-FFF2-40B4-BE49-F238E27FC236}">
                <a16:creationId xmlns:a16="http://schemas.microsoft.com/office/drawing/2014/main" id="{DE176ED0-6E0E-4C3D-8AE6-11E2BB28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3678238"/>
            <a:ext cx="7207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…</a:t>
            </a:r>
            <a:endParaRPr lang="zh-CN" altLang="en-US" sz="2400"/>
          </a:p>
        </p:txBody>
      </p:sp>
      <p:sp>
        <p:nvSpPr>
          <p:cNvPr id="6179" name="Line 35">
            <a:extLst>
              <a:ext uri="{FF2B5EF4-FFF2-40B4-BE49-F238E27FC236}">
                <a16:creationId xmlns:a16="http://schemas.microsoft.com/office/drawing/2014/main" id="{C268EFD3-642C-4B55-B349-97BDFD55F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847850"/>
            <a:ext cx="0" cy="5016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0" name="Line 36">
            <a:extLst>
              <a:ext uri="{FF2B5EF4-FFF2-40B4-BE49-F238E27FC236}">
                <a16:creationId xmlns:a16="http://schemas.microsoft.com/office/drawing/2014/main" id="{42B9A875-1562-4D2F-8BAE-F04A30B7D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847850"/>
            <a:ext cx="2520950" cy="50165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1" name="Text Box 37">
            <a:extLst>
              <a:ext uri="{FF2B5EF4-FFF2-40B4-BE49-F238E27FC236}">
                <a16:creationId xmlns:a16="http://schemas.microsoft.com/office/drawing/2014/main" id="{355510D0-73C8-48A0-9F34-39FF263F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94188"/>
            <a:ext cx="8424862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</a:rPr>
              <a:t>函数间的调用关系</a:t>
            </a:r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</a:rPr>
              <a:t>:</a:t>
            </a:r>
            <a:r>
              <a:rPr lang="zh-CN" altLang="en-US">
                <a:latin typeface="黑体" panose="02010609060101010101" pitchFamily="49" charset="-122"/>
              </a:rPr>
              <a:t>由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主函数调用其他函数</a:t>
            </a:r>
            <a:r>
              <a:rPr lang="zh-CN" altLang="en-US">
                <a:latin typeface="黑体" panose="02010609060101010101" pitchFamily="49" charset="-122"/>
              </a:rPr>
              <a:t>，其他函数也可以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互相调用</a:t>
            </a:r>
            <a:r>
              <a:rPr lang="zh-CN" altLang="en-US">
                <a:latin typeface="黑体" panose="02010609060101010101" pitchFamily="49" charset="-122"/>
              </a:rPr>
              <a:t>。同一个函数可以被一个或多个函数调用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任意多次</a:t>
            </a:r>
            <a:r>
              <a:rPr lang="zh-CN" altLang="en-US"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6" grpId="0" autoUpdateAnimBg="0"/>
      <p:bldP spid="6157" grpId="0" autoUpdateAnimBg="0"/>
      <p:bldP spid="6158" grpId="0" autoUpdateAnimBg="0"/>
      <p:bldP spid="6159" grpId="0" animBg="1" autoUpdateAnimBg="0"/>
      <p:bldP spid="6160" grpId="0" animBg="1" autoUpdateAnimBg="0"/>
      <p:bldP spid="6161" grpId="0" animBg="1" autoUpdateAnimBg="0"/>
      <p:bldP spid="6162" grpId="0" animBg="1" autoUpdateAnimBg="0"/>
      <p:bldP spid="6166" grpId="0" autoUpdateAnimBg="0"/>
      <p:bldP spid="6167" grpId="0" autoUpdateAnimBg="0"/>
      <p:bldP spid="6168" grpId="0" autoUpdateAnimBg="0"/>
      <p:bldP spid="6169" grpId="0" animBg="1" autoUpdateAnimBg="0"/>
      <p:bldP spid="6170" grpId="0" animBg="1" autoUpdateAnimBg="0"/>
      <p:bldP spid="6171" grpId="0" animBg="1" autoUpdateAnimBg="0"/>
      <p:bldP spid="6172" grpId="0" animBg="1" autoUpdateAnimBg="0"/>
      <p:bldP spid="6176" grpId="0" autoUpdateAnimBg="0"/>
      <p:bldP spid="6177" grpId="0" autoUpdateAnimBg="0"/>
      <p:bldP spid="617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26A2331-D8D8-418C-9304-C7D315F21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4813"/>
            <a:ext cx="52562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8.4.2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函数调用的方式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380D8717-72B5-490A-8CDB-318D415D5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7920037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C0000"/>
                </a:solidFill>
              </a:rPr>
              <a:t>1. </a:t>
            </a:r>
            <a:r>
              <a:rPr lang="zh-CN" altLang="en-US" sz="3200">
                <a:solidFill>
                  <a:srgbClr val="CC0000"/>
                </a:solidFill>
              </a:rPr>
              <a:t>函数语句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99"/>
                </a:solidFill>
              </a:rPr>
              <a:t>把函数调用作为一个语句。</a:t>
            </a:r>
            <a:r>
              <a:rPr lang="zh-CN" altLang="en-US"/>
              <a:t>不要求函数带回值，只要求函数完成一定的操作。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0ADC8AD3-0CF5-4F32-85C5-E6443AD4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844925"/>
            <a:ext cx="7813675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C0000"/>
                </a:solidFill>
              </a:rPr>
              <a:t>2. </a:t>
            </a:r>
            <a:r>
              <a:rPr lang="zh-CN" altLang="en-US" sz="3200">
                <a:solidFill>
                  <a:srgbClr val="CC0000"/>
                </a:solidFill>
              </a:rPr>
              <a:t>函数表达式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99"/>
                </a:solidFill>
              </a:rPr>
              <a:t>函数出现在一个表达式中</a:t>
            </a:r>
            <a:r>
              <a:rPr lang="zh-CN" altLang="en-US"/>
              <a:t>，这种表达式称为函数表达式。这时要求函数带回一个确定的值以参加表达式的运算。例如</a:t>
            </a:r>
            <a:r>
              <a:rPr lang="en-US" altLang="zh-CN"/>
              <a:t>:c=2*max(a,b);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35A126C5-FF15-49AF-A011-0F20FD4E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54125"/>
            <a:ext cx="8497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20000"/>
              </a:spcBef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据函数在程序中出现的位置，三种函数调用方式：</a:t>
            </a:r>
            <a:r>
              <a:rPr lang="zh-CN" altLang="en-US" sz="28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FD186A02-2F94-4186-BF70-A9AF6AFB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268413"/>
            <a:ext cx="799306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C0000"/>
                </a:solidFill>
              </a:rPr>
              <a:t>3. </a:t>
            </a:r>
            <a:r>
              <a:rPr lang="zh-CN" altLang="en-US" sz="3200">
                <a:solidFill>
                  <a:srgbClr val="CC0000"/>
                </a:solidFill>
              </a:rPr>
              <a:t>函数参数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99"/>
                </a:solidFill>
              </a:rPr>
              <a:t>函数调用作为一个函数的实参</a:t>
            </a:r>
            <a:r>
              <a:rPr lang="zh-CN" altLang="en-US"/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CC0000"/>
                </a:solidFill>
              </a:rPr>
              <a:t>例如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  <a:r>
              <a:rPr lang="en-US" altLang="zh-CN">
                <a:solidFill>
                  <a:srgbClr val="000066"/>
                </a:solidFill>
              </a:rPr>
              <a:t>m= max(a, max(b,c))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其中</a:t>
            </a:r>
            <a:r>
              <a:rPr lang="en-US" altLang="zh-CN" sz="3200">
                <a:solidFill>
                  <a:srgbClr val="000066"/>
                </a:solidFill>
              </a:rPr>
              <a:t>max(b,c)</a:t>
            </a:r>
            <a:r>
              <a:rPr lang="zh-CN" altLang="en-US"/>
              <a:t>是一次函数调用，它的值作为</a:t>
            </a:r>
            <a:r>
              <a:rPr lang="en-US" altLang="zh-CN"/>
              <a:t>max</a:t>
            </a:r>
            <a:r>
              <a:rPr lang="zh-CN" altLang="en-US"/>
              <a:t>另一次调用的实参。</a:t>
            </a:r>
            <a:r>
              <a:rPr lang="en-US" altLang="zh-CN"/>
              <a:t>m</a:t>
            </a:r>
            <a:r>
              <a:rPr lang="zh-CN" altLang="en-US"/>
              <a:t>的值是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三者中的最大者。</a:t>
            </a:r>
          </a:p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C0A28F1-28B5-4A2B-A3F0-529B87640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3375"/>
            <a:ext cx="46799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8.4.2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函数调用的方式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36045F7-1D5A-4F63-9DAB-AB4A6B52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33375"/>
            <a:ext cx="77771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8.4.3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对被调用函数的声明和函数原型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F3E6CEDA-CDED-4387-AC61-A32F492D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73238"/>
            <a:ext cx="76327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/>
              <a:t>首先</a:t>
            </a:r>
            <a:r>
              <a:rPr lang="zh-CN" altLang="en-US">
                <a:solidFill>
                  <a:srgbClr val="0000CC"/>
                </a:solidFill>
              </a:rPr>
              <a:t>被调函数</a:t>
            </a:r>
            <a:r>
              <a:rPr lang="zh-CN" altLang="en-US"/>
              <a:t>必须已经</a:t>
            </a:r>
            <a:r>
              <a:rPr lang="zh-CN" altLang="en-US">
                <a:solidFill>
                  <a:srgbClr val="0000CC"/>
                </a:solidFill>
              </a:rPr>
              <a:t>存在</a:t>
            </a:r>
            <a:r>
              <a:rPr lang="zh-CN" altLang="en-US"/>
              <a:t>（库函数或用户自己定义的函数）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75949E5-EAD9-4645-BA49-C1C95898D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568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函数调用另一函数的条件：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63C044CA-66FE-4DAA-BE75-ED728FA73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997200"/>
            <a:ext cx="73437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CC0000"/>
                </a:solidFill>
              </a:rPr>
              <a:t>2. </a:t>
            </a:r>
            <a:r>
              <a:rPr lang="zh-CN" altLang="en-US"/>
              <a:t>若使用</a:t>
            </a:r>
            <a:r>
              <a:rPr lang="zh-CN" altLang="en-US">
                <a:solidFill>
                  <a:srgbClr val="0000CC"/>
                </a:solidFill>
              </a:rPr>
              <a:t>库函数</a:t>
            </a:r>
            <a:r>
              <a:rPr lang="zh-CN" altLang="en-US"/>
              <a:t>，须在</a:t>
            </a:r>
            <a:r>
              <a:rPr lang="zh-CN" altLang="en-US">
                <a:solidFill>
                  <a:srgbClr val="0000CC"/>
                </a:solidFill>
              </a:rPr>
              <a:t>本文件开头</a:t>
            </a:r>
            <a:r>
              <a:rPr lang="zh-CN" altLang="en-US"/>
              <a:t>用</a:t>
            </a:r>
            <a:r>
              <a:rPr lang="en-US" altLang="zh-CN">
                <a:solidFill>
                  <a:srgbClr val="0000CC"/>
                </a:solidFill>
              </a:rPr>
              <a:t>#include</a:t>
            </a:r>
            <a:r>
              <a:rPr lang="en-US" altLang="zh-CN"/>
              <a:t> </a:t>
            </a:r>
            <a:r>
              <a:rPr lang="zh-CN" altLang="en-US"/>
              <a:t>命令将调用有关库函数时所需用到的信息“包含”到本文件中来。 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E6D24540-9DBE-46A3-A532-0F04397A7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24400"/>
            <a:ext cx="76327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CC0000"/>
                </a:solidFill>
              </a:rPr>
              <a:t>3. </a:t>
            </a:r>
            <a:r>
              <a:rPr lang="zh-CN" altLang="en-US"/>
              <a:t>若使用</a:t>
            </a:r>
            <a:r>
              <a:rPr lang="zh-CN" altLang="en-US">
                <a:solidFill>
                  <a:srgbClr val="0000CC"/>
                </a:solidFill>
              </a:rPr>
              <a:t>自定义函数</a:t>
            </a:r>
            <a:r>
              <a:rPr lang="zh-CN" altLang="en-US"/>
              <a:t>，且该函数的位置在调用它的函数（即主调函数）之后，则需在主调函数中、在调用前对被调</a:t>
            </a:r>
            <a:r>
              <a:rPr lang="zh-CN" altLang="en-US">
                <a:solidFill>
                  <a:srgbClr val="0000CC"/>
                </a:solidFill>
              </a:rPr>
              <a:t>函数</a:t>
            </a:r>
            <a:r>
              <a:rPr lang="zh-CN" altLang="en-US"/>
              <a:t>作</a:t>
            </a:r>
            <a:r>
              <a:rPr lang="zh-CN" altLang="en-US">
                <a:solidFill>
                  <a:srgbClr val="0000CC"/>
                </a:solidFill>
              </a:rPr>
              <a:t>声明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370351E3-006A-4D1F-BE49-F026D4784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0825" y="188913"/>
            <a:ext cx="6767513" cy="655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zh-CN" altLang="en-US" sz="3200">
                <a:solidFill>
                  <a:srgbClr val="CC0000"/>
                </a:solidFill>
              </a:rPr>
              <a:t>例</a:t>
            </a:r>
            <a:r>
              <a:rPr lang="en-US" altLang="zh-CN" sz="3200">
                <a:solidFill>
                  <a:srgbClr val="CC0000"/>
                </a:solidFill>
              </a:rPr>
              <a:t>8.5  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对被调用的函数作声明</a:t>
            </a:r>
          </a:p>
          <a:p>
            <a:pPr lvl="2"/>
            <a:r>
              <a:rPr lang="en-US" altLang="zh-CN">
                <a:solidFill>
                  <a:srgbClr val="CC0000"/>
                </a:solidFill>
              </a:rPr>
              <a:t>main( )</a:t>
            </a:r>
          </a:p>
          <a:p>
            <a:pPr lvl="2"/>
            <a:r>
              <a:rPr lang="en-US" altLang="zh-CN"/>
              <a:t>{  </a:t>
            </a:r>
          </a:p>
          <a:p>
            <a:pPr lvl="2"/>
            <a:r>
              <a:rPr lang="en-US" altLang="zh-CN"/>
              <a:t>  </a:t>
            </a:r>
            <a:r>
              <a:rPr lang="en-US" altLang="zh-CN">
                <a:solidFill>
                  <a:srgbClr val="0000CC"/>
                </a:solidFill>
              </a:rPr>
              <a:t>float add (float  x, float  y); </a:t>
            </a:r>
          </a:p>
          <a:p>
            <a:pPr lvl="2"/>
            <a:r>
              <a:rPr lang="en-US" altLang="zh-CN"/>
              <a:t>  float a,b,c;</a:t>
            </a:r>
          </a:p>
          <a:p>
            <a:pPr lvl="2"/>
            <a:r>
              <a:rPr lang="en-US" altLang="zh-CN"/>
              <a:t>  scanf(“%f,%f”,&amp;a,&amp;b);</a:t>
            </a:r>
          </a:p>
          <a:p>
            <a:pPr lvl="2"/>
            <a:r>
              <a:rPr lang="en-US" altLang="zh-CN"/>
              <a:t>  c=add(a,b);</a:t>
            </a:r>
          </a:p>
          <a:p>
            <a:pPr lvl="2"/>
            <a:r>
              <a:rPr lang="en-US" altLang="zh-CN"/>
              <a:t>  printf(“sum is %f”,c);</a:t>
            </a:r>
          </a:p>
          <a:p>
            <a:pPr lvl="2"/>
            <a:r>
              <a:rPr lang="en-US" altLang="zh-CN"/>
              <a:t>}</a:t>
            </a:r>
          </a:p>
          <a:p>
            <a:pPr lvl="2"/>
            <a:r>
              <a:rPr lang="en-US" altLang="zh-CN">
                <a:solidFill>
                  <a:srgbClr val="CC0000"/>
                </a:solidFill>
              </a:rPr>
              <a:t>float add(float  x, float  y)</a:t>
            </a:r>
            <a:r>
              <a:rPr lang="en-US" altLang="zh-CN"/>
              <a:t>   </a:t>
            </a:r>
            <a:endParaRPr lang="en-US" altLang="zh-CN">
              <a:solidFill>
                <a:srgbClr val="0000CC"/>
              </a:solidFill>
            </a:endParaRPr>
          </a:p>
          <a:p>
            <a:pPr lvl="2"/>
            <a:r>
              <a:rPr lang="en-US" altLang="zh-CN"/>
              <a:t>{     </a:t>
            </a:r>
          </a:p>
          <a:p>
            <a:pPr lvl="2"/>
            <a:r>
              <a:rPr lang="en-US" altLang="zh-CN"/>
              <a:t>       float z;                            </a:t>
            </a:r>
            <a:endParaRPr lang="en-US" altLang="zh-CN" sz="240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pPr lvl="2"/>
            <a:r>
              <a:rPr lang="en-US" altLang="zh-CN"/>
              <a:t>       z=x+y;</a:t>
            </a:r>
          </a:p>
          <a:p>
            <a:pPr lvl="2"/>
            <a:r>
              <a:rPr lang="en-US" altLang="zh-CN"/>
              <a:t>       return(z); </a:t>
            </a:r>
          </a:p>
          <a:p>
            <a:pPr lvl="2"/>
            <a:r>
              <a:rPr lang="en-US" altLang="zh-CN"/>
              <a:t>}</a:t>
            </a:r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88908CCA-BE69-43DF-BBBA-E4BA3A726C2A}"/>
              </a:ext>
            </a:extLst>
          </p:cNvPr>
          <p:cNvSpPr>
            <a:spLocks/>
          </p:cNvSpPr>
          <p:nvPr/>
        </p:nvSpPr>
        <p:spPr bwMode="auto">
          <a:xfrm>
            <a:off x="5003800" y="1500188"/>
            <a:ext cx="4032250" cy="449262"/>
          </a:xfrm>
          <a:prstGeom prst="borderCallout1">
            <a:avLst>
              <a:gd name="adj1" fmla="val 116963"/>
              <a:gd name="adj2" fmla="val 97167"/>
              <a:gd name="adj3" fmla="val 116963"/>
              <a:gd name="adj4" fmla="val -99134"/>
            </a:avLst>
          </a:prstGeom>
          <a:solidFill>
            <a:schemeClr val="bg1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CC"/>
                </a:solidFill>
              </a:rPr>
              <a:t>对被调用函数</a:t>
            </a:r>
            <a:r>
              <a:rPr lang="en-US" altLang="zh-CN">
                <a:solidFill>
                  <a:srgbClr val="0000CC"/>
                </a:solidFill>
              </a:rPr>
              <a:t>add</a:t>
            </a:r>
            <a:r>
              <a:rPr lang="zh-CN" altLang="en-US">
                <a:solidFill>
                  <a:srgbClr val="0000CC"/>
                </a:solidFill>
              </a:rPr>
              <a:t>的声明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9CAF8B96-9B2B-447B-B3E3-FECF259649A1}"/>
              </a:ext>
            </a:extLst>
          </p:cNvPr>
          <p:cNvSpPr>
            <a:spLocks/>
          </p:cNvSpPr>
          <p:nvPr/>
        </p:nvSpPr>
        <p:spPr bwMode="auto">
          <a:xfrm>
            <a:off x="4716463" y="3933825"/>
            <a:ext cx="1943100" cy="520700"/>
          </a:xfrm>
          <a:prstGeom prst="borderCallout1">
            <a:avLst>
              <a:gd name="adj1" fmla="val 114634"/>
              <a:gd name="adj2" fmla="val 94116"/>
              <a:gd name="adj3" fmla="val 114634"/>
              <a:gd name="adj4" fmla="val -202449"/>
            </a:avLst>
          </a:prstGeom>
          <a:solidFill>
            <a:schemeClr val="bg1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函数首部</a:t>
            </a:r>
          </a:p>
        </p:txBody>
      </p:sp>
      <p:sp>
        <p:nvSpPr>
          <p:cNvPr id="36869" name="AutoShape 5">
            <a:extLst>
              <a:ext uri="{FF2B5EF4-FFF2-40B4-BE49-F238E27FC236}">
                <a16:creationId xmlns:a16="http://schemas.microsoft.com/office/drawing/2014/main" id="{1349D981-CB0F-4683-B164-3DEFDC693EB0}"/>
              </a:ext>
            </a:extLst>
          </p:cNvPr>
          <p:cNvSpPr>
            <a:spLocks/>
          </p:cNvSpPr>
          <p:nvPr/>
        </p:nvSpPr>
        <p:spPr bwMode="auto">
          <a:xfrm>
            <a:off x="3851275" y="5084763"/>
            <a:ext cx="152400" cy="1203325"/>
          </a:xfrm>
          <a:prstGeom prst="rightBrace">
            <a:avLst>
              <a:gd name="adj1" fmla="val 65799"/>
              <a:gd name="adj2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A22AF315-808A-4F00-923D-C2636D5F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426075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函数体</a:t>
            </a:r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07A93B23-FC5E-411F-9538-5A943563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276475"/>
            <a:ext cx="3743325" cy="647700"/>
          </a:xfrm>
          <a:prstGeom prst="wedgeRectCallout">
            <a:avLst>
              <a:gd name="adj1" fmla="val -82782"/>
              <a:gd name="adj2" fmla="val -93384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float add</a:t>
            </a:r>
            <a:r>
              <a:rPr lang="zh-CN" altLang="en-US"/>
              <a:t>（</a:t>
            </a:r>
            <a:r>
              <a:rPr lang="en-US" altLang="zh-CN"/>
              <a:t>float, float);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  <p:bldP spid="36868" grpId="0" animBg="1" autoUpdateAnimBg="0"/>
      <p:bldP spid="36870" grpId="0" autoUpdateAnimBg="0"/>
      <p:bldP spid="36871" grpId="0" build="allAtOnce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94BCBE4E-3664-4E4F-89BF-FE997775C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55725"/>
            <a:ext cx="7920037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注意，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</a:rPr>
              <a:t>函数的</a:t>
            </a:r>
            <a:r>
              <a:rPr lang="zh-CN" altLang="en-US" sz="3200">
                <a:solidFill>
                  <a:srgbClr val="000066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</a:rPr>
              <a:t>定义</a:t>
            </a:r>
            <a:r>
              <a:rPr lang="zh-CN" altLang="en-US" sz="3200">
                <a:solidFill>
                  <a:srgbClr val="000066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</a:rPr>
              <a:t>和</a:t>
            </a:r>
            <a:r>
              <a:rPr lang="zh-CN" altLang="en-US" sz="3200">
                <a:solidFill>
                  <a:srgbClr val="000066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</a:rPr>
              <a:t>声明</a:t>
            </a:r>
            <a:r>
              <a:rPr lang="zh-CN" altLang="en-US" sz="3200">
                <a:solidFill>
                  <a:srgbClr val="000066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</a:rPr>
              <a:t>的区别：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</a:rPr>
              <a:t>函数的声明</a:t>
            </a:r>
            <a:r>
              <a:rPr lang="zh-CN" altLang="en-US">
                <a:latin typeface="黑体" panose="02010609060101010101" pitchFamily="49" charset="-122"/>
              </a:rPr>
              <a:t>的作用是把</a:t>
            </a:r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</a:rPr>
              <a:t>函数的名字</a:t>
            </a:r>
            <a:r>
              <a:rPr lang="zh-CN" altLang="en-US">
                <a:latin typeface="黑体" panose="02010609060101010101" pitchFamily="49" charset="-122"/>
              </a:rPr>
              <a:t>、</a:t>
            </a:r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</a:rPr>
              <a:t>函数类型</a:t>
            </a:r>
            <a:r>
              <a:rPr lang="zh-CN" altLang="en-US">
                <a:latin typeface="黑体" panose="02010609060101010101" pitchFamily="49" charset="-122"/>
              </a:rPr>
              <a:t>以及</a:t>
            </a:r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</a:rPr>
              <a:t>形参的类型、个数和顺序</a:t>
            </a:r>
            <a:r>
              <a:rPr lang="zh-CN" altLang="en-US">
                <a:solidFill>
                  <a:srgbClr val="A50021"/>
                </a:solidFill>
                <a:latin typeface="黑体" panose="02010609060101010101" pitchFamily="49" charset="-122"/>
              </a:rPr>
              <a:t>通知编译系统</a:t>
            </a:r>
            <a:r>
              <a:rPr lang="zh-CN" altLang="en-US">
                <a:latin typeface="黑体" panose="02010609060101010101" pitchFamily="49" charset="-122"/>
              </a:rPr>
              <a:t>，以便在调用该函数时系统按此进行对照检查。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</a:rPr>
              <a:t> 函数的定义</a:t>
            </a:r>
            <a:r>
              <a:rPr lang="zh-CN" altLang="en-US">
                <a:latin typeface="黑体" panose="02010609060101010101" pitchFamily="49" charset="-122"/>
              </a:rPr>
              <a:t>是指</a:t>
            </a:r>
            <a:r>
              <a:rPr lang="zh-CN" altLang="en-US">
                <a:solidFill>
                  <a:srgbClr val="A50021"/>
                </a:solidFill>
                <a:latin typeface="黑体" panose="02010609060101010101" pitchFamily="49" charset="-122"/>
              </a:rPr>
              <a:t>对函数功能的确立</a:t>
            </a:r>
            <a:r>
              <a:rPr lang="zh-CN" altLang="en-US">
                <a:latin typeface="黑体" panose="02010609060101010101" pitchFamily="49" charset="-122"/>
              </a:rPr>
              <a:t>，包括指定函数名，函数值类型、形参及其类型、函数体等，它是一个完整的、独立的函数单位。</a:t>
            </a:r>
          </a:p>
          <a:p>
            <a:pPr>
              <a:lnSpc>
                <a:spcPct val="130000"/>
              </a:lnSpc>
              <a:buSzPct val="65000"/>
              <a:buFont typeface="Wingdings" panose="05000000000000000000" pitchFamily="2" charset="2"/>
              <a:buChar char="l"/>
            </a:pP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15715FB-544A-4CF7-928C-E4ED8441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3375"/>
            <a:ext cx="80279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8.4.3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对被调用函数的声明和函数原型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344E969A-C18E-4685-BB28-F6766402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9144000" cy="6427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/>
            <a:r>
              <a:rPr lang="en-US" altLang="zh-CN" sz="3200">
                <a:solidFill>
                  <a:srgbClr val="CC0000"/>
                </a:solidFill>
              </a:rPr>
              <a:t>float add(float  x, float  y)</a:t>
            </a:r>
            <a:r>
              <a:rPr lang="en-US" altLang="zh-CN" sz="3200">
                <a:latin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／*函数首部*／</a:t>
            </a:r>
          </a:p>
          <a:p>
            <a:pPr lvl="2"/>
            <a:r>
              <a:rPr lang="en-US" altLang="zh-CN" sz="3200"/>
              <a:t>{     </a:t>
            </a:r>
          </a:p>
          <a:p>
            <a:pPr lvl="2"/>
            <a:r>
              <a:rPr lang="en-US" altLang="zh-CN" sz="3200"/>
              <a:t>       float z;</a:t>
            </a:r>
            <a:r>
              <a:rPr lang="en-US" altLang="zh-CN" sz="3200">
                <a:latin typeface="黑体" panose="02010609060101010101" pitchFamily="49" charset="-122"/>
              </a:rPr>
              <a:t>             /</a:t>
            </a:r>
            <a:r>
              <a:rPr lang="en-US" altLang="zh-CN" sz="3200">
                <a:solidFill>
                  <a:srgbClr val="0000CC"/>
                </a:solidFill>
                <a:latin typeface="黑体" panose="02010609060101010101" pitchFamily="49" charset="-122"/>
              </a:rPr>
              <a:t>* 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函数体 *</a:t>
            </a:r>
            <a:r>
              <a:rPr lang="en-US" altLang="zh-CN" sz="3200">
                <a:solidFill>
                  <a:srgbClr val="0000CC"/>
                </a:solidFill>
                <a:latin typeface="黑体" panose="02010609060101010101" pitchFamily="49" charset="-122"/>
              </a:rPr>
              <a:t>/</a:t>
            </a:r>
          </a:p>
          <a:p>
            <a:pPr lvl="2"/>
            <a:r>
              <a:rPr lang="en-US" altLang="zh-CN" sz="3200">
                <a:latin typeface="黑体" panose="02010609060101010101" pitchFamily="49" charset="-122"/>
              </a:rPr>
              <a:t>    </a:t>
            </a:r>
            <a:r>
              <a:rPr lang="en-US" altLang="zh-CN" sz="3200"/>
              <a:t>z=x+y;</a:t>
            </a:r>
          </a:p>
          <a:p>
            <a:pPr lvl="2"/>
            <a:r>
              <a:rPr lang="en-US" altLang="zh-CN" sz="3200"/>
              <a:t>       return(z); </a:t>
            </a:r>
          </a:p>
          <a:p>
            <a:pPr lvl="2"/>
            <a:r>
              <a:rPr lang="en-US" altLang="zh-CN" sz="3200"/>
              <a:t>}</a:t>
            </a:r>
          </a:p>
          <a:p>
            <a:pPr lvl="2"/>
            <a:r>
              <a:rPr lang="en-US" altLang="zh-CN" sz="3200">
                <a:solidFill>
                  <a:srgbClr val="CC0000"/>
                </a:solidFill>
              </a:rPr>
              <a:t>main( )</a:t>
            </a:r>
          </a:p>
          <a:p>
            <a:pPr lvl="2"/>
            <a:r>
              <a:rPr lang="en-US" altLang="zh-CN" sz="3200"/>
              <a:t>{  </a:t>
            </a:r>
          </a:p>
          <a:p>
            <a:pPr lvl="2"/>
            <a:r>
              <a:rPr lang="en-US" altLang="zh-CN" sz="3200"/>
              <a:t>       float a,b,c;</a:t>
            </a:r>
          </a:p>
          <a:p>
            <a:pPr lvl="2"/>
            <a:r>
              <a:rPr lang="en-US" altLang="zh-CN" sz="3200"/>
              <a:t>       scanf(“%f,%f”,&amp;a,&amp;b);</a:t>
            </a:r>
          </a:p>
          <a:p>
            <a:pPr lvl="2"/>
            <a:r>
              <a:rPr lang="en-US" altLang="zh-CN" sz="3200"/>
              <a:t>       c=add(a,b);</a:t>
            </a:r>
          </a:p>
          <a:p>
            <a:pPr lvl="2"/>
            <a:r>
              <a:rPr lang="en-US" altLang="zh-CN" sz="3200"/>
              <a:t>       printf(“sum is %f”,c);</a:t>
            </a:r>
          </a:p>
          <a:p>
            <a:pPr lvl="2"/>
            <a:r>
              <a:rPr lang="en-US" altLang="zh-CN" sz="3200"/>
              <a:t>}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3D70F84-B734-4B47-94C0-DED89E8C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876550"/>
            <a:ext cx="5472113" cy="984250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如果被调用函数的定义出现在主调函数之前，可以不必加以声明。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0D5B6FFF-96A4-4A34-91B5-2355BECC7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52513"/>
            <a:ext cx="7704138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一般形式</a:t>
            </a:r>
            <a:r>
              <a:rPr lang="en-US" altLang="zh-CN" sz="3200">
                <a:solidFill>
                  <a:srgbClr val="CC0000"/>
                </a:solidFill>
              </a:rPr>
              <a:t>: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CC"/>
                </a:solidFill>
              </a:rPr>
              <a:t>1. </a:t>
            </a:r>
            <a:r>
              <a:rPr lang="zh-CN" altLang="en-US">
                <a:solidFill>
                  <a:srgbClr val="0000CC"/>
                </a:solidFill>
              </a:rPr>
              <a:t>函数类型 </a:t>
            </a:r>
            <a:r>
              <a:rPr lang="zh-CN" altLang="en-US">
                <a:solidFill>
                  <a:schemeClr val="tx2"/>
                </a:solidFill>
              </a:rPr>
              <a:t>函数名</a:t>
            </a:r>
            <a:r>
              <a:rPr lang="en-US" altLang="zh-CN"/>
              <a:t>(</a:t>
            </a:r>
            <a:r>
              <a:rPr lang="zh-CN" altLang="en-US">
                <a:solidFill>
                  <a:srgbClr val="CC0000"/>
                </a:solidFill>
              </a:rPr>
              <a:t>参数类型</a:t>
            </a:r>
            <a:r>
              <a:rPr lang="en-US" altLang="zh-CN">
                <a:solidFill>
                  <a:srgbClr val="CC0000"/>
                </a:solidFill>
              </a:rPr>
              <a:t>1</a:t>
            </a:r>
            <a:r>
              <a:rPr lang="zh-CN" altLang="en-US">
                <a:solidFill>
                  <a:srgbClr val="CC0000"/>
                </a:solidFill>
              </a:rPr>
              <a:t>，参数类型</a:t>
            </a:r>
            <a:r>
              <a:rPr lang="en-US" altLang="zh-CN">
                <a:solidFill>
                  <a:srgbClr val="CC0000"/>
                </a:solidFill>
              </a:rPr>
              <a:t>2</a:t>
            </a:r>
            <a:r>
              <a:rPr lang="en-US" altLang="zh-CN"/>
              <a:t>…)</a:t>
            </a:r>
            <a:r>
              <a:rPr lang="zh-CN" altLang="en-US"/>
              <a:t>；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CC"/>
                </a:solidFill>
              </a:rPr>
              <a:t>2. </a:t>
            </a:r>
            <a:r>
              <a:rPr lang="zh-CN" altLang="en-US">
                <a:solidFill>
                  <a:srgbClr val="0000CC"/>
                </a:solidFill>
              </a:rPr>
              <a:t>函数类型</a:t>
            </a:r>
            <a:r>
              <a:rPr lang="zh-CN" altLang="en-US"/>
              <a:t> 函数名</a:t>
            </a:r>
            <a:r>
              <a:rPr lang="en-US" altLang="zh-CN"/>
              <a:t>(</a:t>
            </a:r>
            <a:r>
              <a:rPr lang="zh-CN" altLang="en-US">
                <a:solidFill>
                  <a:srgbClr val="CC0000"/>
                </a:solidFill>
              </a:rPr>
              <a:t>参数类型</a:t>
            </a:r>
            <a:r>
              <a:rPr lang="en-US" altLang="zh-CN">
                <a:solidFill>
                  <a:srgbClr val="CC0000"/>
                </a:solidFill>
              </a:rPr>
              <a:t>1</a:t>
            </a:r>
            <a:r>
              <a:rPr lang="zh-CN" altLang="en-US"/>
              <a:t>，</a:t>
            </a:r>
            <a:r>
              <a:rPr lang="zh-CN" altLang="en-US">
                <a:solidFill>
                  <a:srgbClr val="660066"/>
                </a:solidFill>
              </a:rPr>
              <a:t>参数名</a:t>
            </a:r>
            <a:r>
              <a:rPr lang="en-US" altLang="zh-CN">
                <a:solidFill>
                  <a:srgbClr val="660066"/>
                </a:solidFill>
              </a:rPr>
              <a:t>1</a:t>
            </a:r>
            <a:r>
              <a:rPr lang="zh-CN" altLang="en-US"/>
              <a:t>，</a:t>
            </a:r>
            <a:r>
              <a:rPr lang="zh-CN" altLang="en-US">
                <a:solidFill>
                  <a:srgbClr val="CC0000"/>
                </a:solidFill>
              </a:rPr>
              <a:t>参数类型</a:t>
            </a:r>
            <a:r>
              <a:rPr lang="en-US" altLang="zh-CN">
                <a:solidFill>
                  <a:srgbClr val="CC0000"/>
                </a:solidFill>
              </a:rPr>
              <a:t>2</a:t>
            </a:r>
            <a:r>
              <a:rPr lang="zh-CN" altLang="en-US"/>
              <a:t>，</a:t>
            </a:r>
            <a:r>
              <a:rPr lang="zh-CN" altLang="en-US">
                <a:solidFill>
                  <a:srgbClr val="660066"/>
                </a:solidFill>
              </a:rPr>
              <a:t>参数名</a:t>
            </a:r>
            <a:r>
              <a:rPr lang="en-US" altLang="zh-CN">
                <a:solidFill>
                  <a:srgbClr val="660066"/>
                </a:solidFill>
              </a:rPr>
              <a:t>2</a:t>
            </a:r>
            <a:r>
              <a:rPr lang="en-US" altLang="zh-CN"/>
              <a:t>……)</a:t>
            </a:r>
            <a:r>
              <a:rPr lang="zh-CN" altLang="en-US"/>
              <a:t>；</a:t>
            </a:r>
            <a:r>
              <a:rPr lang="zh-CN" altLang="en-US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95E65AFA-AA51-45EF-8AE0-71DB5B9D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44900"/>
            <a:ext cx="7704137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作用：</a:t>
            </a:r>
            <a:r>
              <a:rPr lang="zh-CN" altLang="en-US">
                <a:latin typeface="黑体" panose="02010609060101010101" pitchFamily="49" charset="-122"/>
              </a:rPr>
              <a:t>在程序的编译阶段对调用函数的合法性进行全面检查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DCBCB2CA-883C-44BD-811C-00CD3F2E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3375"/>
            <a:ext cx="36004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8.4.3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函数原型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CA370EC-2CCE-40B0-96A5-07864E05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41663"/>
            <a:ext cx="2133600" cy="32639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184AF7A-BDEA-451B-80E9-C21EFB400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41663"/>
            <a:ext cx="2133600" cy="32639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0FB0274-5DF4-4402-A517-9D48154B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141663"/>
            <a:ext cx="2133600" cy="32639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89CD6E51-7721-4627-92E8-4F8A85911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295275"/>
            <a:ext cx="4537075" cy="685800"/>
          </a:xfrm>
          <a:noFill/>
          <a:ln/>
        </p:spPr>
        <p:txBody>
          <a:bodyPr/>
          <a:lstStyle/>
          <a:p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8.5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函数的嵌套调用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DE77F97C-F77B-445C-B010-16E44DAE2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64500" cy="1655763"/>
          </a:xfrm>
        </p:spPr>
        <p:txBody>
          <a:bodyPr/>
          <a:lstStyle/>
          <a:p>
            <a:pPr marL="0" indent="485775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语句不能嵌套定义函数，但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可以嵌套调用函数</a:t>
            </a:r>
            <a:r>
              <a:rPr lang="en-US" altLang="zh-CN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0" indent="485775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在调用一个函数的过程中，又调用另一个函数</a:t>
            </a:r>
          </a:p>
          <a:p>
            <a:pPr marL="0" indent="485775">
              <a:lnSpc>
                <a:spcPct val="90000"/>
              </a:lnSpc>
              <a:buFontTx/>
              <a:buNone/>
            </a:pPr>
            <a:endParaRPr lang="zh-CN" altLang="en-US" sz="1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485775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两层嵌套，其执行过程见下图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60E15B1C-9898-466C-8A69-3669151C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16338"/>
            <a:ext cx="1920875" cy="484187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开始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A5444E02-74BA-498A-9EDA-22E2EE30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19763"/>
            <a:ext cx="1849438" cy="5175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结束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6234F0A4-9934-4BDA-95F8-4BAABE2C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89363"/>
            <a:ext cx="1985963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开始</a:t>
            </a: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25001C85-701C-49D6-9387-C86434D7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4797425"/>
            <a:ext cx="1987550" cy="43180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调用</a:t>
            </a:r>
            <a:r>
              <a:rPr lang="en-US" altLang="zh-CN"/>
              <a:t>b</a:t>
            </a:r>
            <a:r>
              <a:rPr lang="zh-CN" altLang="en-US"/>
              <a:t>函数</a:t>
            </a: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0CA70501-FED1-47EF-816B-5A038CFB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789363"/>
            <a:ext cx="1943100" cy="48260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开始</a:t>
            </a:r>
          </a:p>
        </p:txBody>
      </p:sp>
      <p:sp>
        <p:nvSpPr>
          <p:cNvPr id="40972" name="Rectangle 12">
            <a:extLst>
              <a:ext uri="{FF2B5EF4-FFF2-40B4-BE49-F238E27FC236}">
                <a16:creationId xmlns:a16="http://schemas.microsoft.com/office/drawing/2014/main" id="{05D6C688-BCA9-473F-B3BB-3AA2A0DD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719763"/>
            <a:ext cx="1758950" cy="446087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FA574986-099B-4F29-9949-0F09EACBF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221163"/>
            <a:ext cx="0" cy="53340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AF4F96A6-C5E7-41EA-9691-9B0ED84BD5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119563"/>
            <a:ext cx="990600" cy="76200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1419525E-7B99-461A-A88C-E8E2267F7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271963"/>
            <a:ext cx="0" cy="53340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D7684919-9F5A-457C-B995-1B1E32C8F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500" y="4195763"/>
            <a:ext cx="901700" cy="67310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63AB8D5B-6A35-487E-8C37-F0E0CCBD5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348163"/>
            <a:ext cx="0" cy="1371600"/>
          </a:xfrm>
          <a:prstGeom prst="line">
            <a:avLst/>
          </a:prstGeom>
          <a:noFill/>
          <a:ln w="635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62087561-3D52-4421-B5EF-D71B200A1B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24525" y="5183188"/>
            <a:ext cx="935038" cy="693737"/>
          </a:xfrm>
          <a:prstGeom prst="line">
            <a:avLst/>
          </a:prstGeom>
          <a:noFill/>
          <a:ln w="63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0B76B8B6-44BF-41FC-A532-427244E19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229225"/>
            <a:ext cx="0" cy="533400"/>
          </a:xfrm>
          <a:prstGeom prst="line">
            <a:avLst/>
          </a:prstGeom>
          <a:noFill/>
          <a:ln w="63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E6929756-01C6-4F78-86B4-F1FFC1C28F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33700" y="5187950"/>
            <a:ext cx="990600" cy="762000"/>
          </a:xfrm>
          <a:prstGeom prst="line">
            <a:avLst/>
          </a:prstGeom>
          <a:noFill/>
          <a:ln w="63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Line 21">
            <a:extLst>
              <a:ext uri="{FF2B5EF4-FFF2-40B4-BE49-F238E27FC236}">
                <a16:creationId xmlns:a16="http://schemas.microsoft.com/office/drawing/2014/main" id="{8656C4E8-35B3-4A3E-9E6F-DB7CE5690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186363"/>
            <a:ext cx="0" cy="533400"/>
          </a:xfrm>
          <a:prstGeom prst="line">
            <a:avLst/>
          </a:prstGeom>
          <a:noFill/>
          <a:ln w="63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Rectangle 22">
            <a:extLst>
              <a:ext uri="{FF2B5EF4-FFF2-40B4-BE49-F238E27FC236}">
                <a16:creationId xmlns:a16="http://schemas.microsoft.com/office/drawing/2014/main" id="{3AEF5461-2CC0-40C0-A8DD-5F440A0B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141663"/>
            <a:ext cx="18716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00"/>
                </a:solidFill>
              </a:rPr>
              <a:t>main</a:t>
            </a:r>
            <a:r>
              <a:rPr lang="zh-CN" altLang="en-US">
                <a:solidFill>
                  <a:srgbClr val="CC0000"/>
                </a:solidFill>
              </a:rPr>
              <a:t>函数</a:t>
            </a:r>
          </a:p>
        </p:txBody>
      </p:sp>
      <p:sp>
        <p:nvSpPr>
          <p:cNvPr id="40983" name="Rectangle 23">
            <a:extLst>
              <a:ext uri="{FF2B5EF4-FFF2-40B4-BE49-F238E27FC236}">
                <a16:creationId xmlns:a16="http://schemas.microsoft.com/office/drawing/2014/main" id="{D25A8630-D28B-4302-88EC-D2CDABAE7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140075"/>
            <a:ext cx="20891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00"/>
                </a:solidFill>
              </a:rPr>
              <a:t>a</a:t>
            </a:r>
            <a:r>
              <a:rPr lang="zh-CN" altLang="en-US">
                <a:solidFill>
                  <a:srgbClr val="CC0000"/>
                </a:solidFill>
              </a:rPr>
              <a:t>函数</a:t>
            </a:r>
          </a:p>
        </p:txBody>
      </p:sp>
      <p:sp>
        <p:nvSpPr>
          <p:cNvPr id="40984" name="Rectangle 24">
            <a:extLst>
              <a:ext uri="{FF2B5EF4-FFF2-40B4-BE49-F238E27FC236}">
                <a16:creationId xmlns:a16="http://schemas.microsoft.com/office/drawing/2014/main" id="{8532D681-4A03-493F-96A7-5B3B6AAE8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213100"/>
            <a:ext cx="18716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00"/>
                </a:solidFill>
              </a:rPr>
              <a:t>b</a:t>
            </a:r>
            <a:r>
              <a:rPr lang="zh-CN" altLang="en-US">
                <a:solidFill>
                  <a:srgbClr val="CC0000"/>
                </a:solidFill>
              </a:rPr>
              <a:t>函数</a:t>
            </a:r>
          </a:p>
        </p:txBody>
      </p:sp>
      <p:sp>
        <p:nvSpPr>
          <p:cNvPr id="40985" name="Rectangle 25">
            <a:extLst>
              <a:ext uri="{FF2B5EF4-FFF2-40B4-BE49-F238E27FC236}">
                <a16:creationId xmlns:a16="http://schemas.microsoft.com/office/drawing/2014/main" id="{FAA38D2B-6904-4CD0-9ACD-A05BCC6B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24400"/>
            <a:ext cx="2087563" cy="5048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调用</a:t>
            </a:r>
            <a:r>
              <a:rPr lang="en-US" altLang="zh-CN"/>
              <a:t>a</a:t>
            </a:r>
            <a:r>
              <a:rPr lang="zh-CN" altLang="en-US"/>
              <a:t>函数</a:t>
            </a:r>
          </a:p>
        </p:txBody>
      </p:sp>
      <p:sp>
        <p:nvSpPr>
          <p:cNvPr id="40986" name="Rectangle 26">
            <a:extLst>
              <a:ext uri="{FF2B5EF4-FFF2-40B4-BE49-F238E27FC236}">
                <a16:creationId xmlns:a16="http://schemas.microsoft.com/office/drawing/2014/main" id="{8C7847E4-3452-466A-8352-57038C3D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734050"/>
            <a:ext cx="1752600" cy="43180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23322F6-71FA-4561-9A0F-49DCD0ABB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28600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8.6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函数的递归调用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8DC1598-40FA-4013-8FEC-18B1F9D8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52513"/>
            <a:ext cx="7632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一个函数在它的函数体内调用它自身称为递归调用。这种函数称为递归函数。 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6B9D69A-F09F-4DB0-9D12-C21EC1E7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734050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990000"/>
                </a:solidFill>
                <a:latin typeface="黑体" panose="02010609060101010101" pitchFamily="49" charset="-122"/>
              </a:rPr>
              <a:t>直接调用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6AC7409-07B8-4ADA-88B7-024425147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2205038"/>
            <a:ext cx="2663825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int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f(int x)</a:t>
            </a:r>
          </a:p>
          <a:p>
            <a:r>
              <a:rPr lang="en-US" altLang="zh-CN" sz="3200">
                <a:ea typeface="黑体" panose="02010609060101010101" pitchFamily="49" charset="-122"/>
              </a:rPr>
              <a:t>    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3200">
                <a:ea typeface="黑体" panose="02010609060101010101" pitchFamily="49" charset="-122"/>
              </a:rPr>
              <a:t>      int y, z;</a:t>
            </a:r>
          </a:p>
          <a:p>
            <a:r>
              <a:rPr lang="en-US" altLang="zh-CN" sz="3200">
                <a:ea typeface="黑体" panose="02010609060101010101" pitchFamily="49" charset="-122"/>
              </a:rPr>
              <a:t>      y=2*x;</a:t>
            </a:r>
          </a:p>
          <a:p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      z=f(y);</a:t>
            </a:r>
          </a:p>
          <a:p>
            <a:r>
              <a:rPr lang="en-US" altLang="zh-CN" sz="3200">
                <a:ea typeface="黑体" panose="02010609060101010101" pitchFamily="49" charset="-122"/>
              </a:rPr>
              <a:t>      return  z;</a:t>
            </a:r>
          </a:p>
          <a:p>
            <a:r>
              <a:rPr lang="en-US" altLang="zh-CN" sz="3200">
                <a:ea typeface="黑体" panose="02010609060101010101" pitchFamily="49" charset="-122"/>
              </a:rPr>
              <a:t>     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6362B89C-9845-4060-9EF5-19CC0293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781300"/>
            <a:ext cx="2133600" cy="2667000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2270DE93-C0F5-4558-8B86-5C05AC8E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852738"/>
            <a:ext cx="1752600" cy="534987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3200">
                <a:latin typeface="黑体" panose="02010609060101010101" pitchFamily="49" charset="-122"/>
              </a:rPr>
              <a:t>开始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01E70642-47B2-4385-AB0F-171C23C9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59325"/>
            <a:ext cx="1944688" cy="614363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3200"/>
              <a:t>调用</a:t>
            </a:r>
            <a:r>
              <a:rPr lang="en-US" altLang="zh-CN" sz="3200"/>
              <a:t>f</a:t>
            </a:r>
            <a:r>
              <a:rPr lang="zh-CN" altLang="en-US" sz="3200"/>
              <a:t>函数</a:t>
            </a:r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BF2B4D90-EC4D-43FD-82B8-BFBFC69DC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6263" y="3387725"/>
            <a:ext cx="0" cy="137160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A6A82788-B9D1-456F-BD50-696D7EA1C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235325"/>
            <a:ext cx="1079500" cy="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F717D22C-B328-45B8-800D-8D9415B8A2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2363" y="5013325"/>
            <a:ext cx="863600" cy="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AFF0B381-610F-40F5-8469-074FF07D3E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65700" y="3246438"/>
            <a:ext cx="0" cy="175260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89030EB8-3D70-4D22-8451-F777CCAD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2205038"/>
            <a:ext cx="17526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CC0000"/>
                </a:solidFill>
              </a:rPr>
              <a:t>f</a:t>
            </a:r>
            <a:r>
              <a:rPr lang="en-US" altLang="zh-CN" sz="3200">
                <a:solidFill>
                  <a:srgbClr val="CC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1" grpId="0" animBg="1" autoUpdateAnimBg="0"/>
      <p:bldP spid="41992" grpId="0" animBg="1" autoUpdateAnimBg="0"/>
      <p:bldP spid="4199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1C1D0BB-C40A-43D4-A391-C4273A73F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3805238"/>
            <a:ext cx="7704138" cy="2792412"/>
          </a:xfrm>
        </p:spPr>
        <p:txBody>
          <a:bodyPr/>
          <a:lstStyle/>
          <a:p>
            <a:pPr marL="0" indent="660400"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在调用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f1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函数过程中要调用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f2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函数，而在调用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f2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函数过程中又要调用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f1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函数。</a:t>
            </a:r>
          </a:p>
          <a:p>
            <a:pPr marL="0" indent="660400"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这两种递归调用都是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无终止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的自身调用。</a:t>
            </a:r>
          </a:p>
          <a:p>
            <a:pPr marL="0" indent="660400">
              <a:buFont typeface="Wingdings" panose="05000000000000000000" pitchFamily="2" charset="2"/>
              <a:buNone/>
            </a:pPr>
            <a:endParaRPr lang="zh-CN" altLang="en-US" sz="1600" b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660400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解决方法：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语句来控制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22E90A2-EAB7-41F2-B967-25519657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874713"/>
            <a:ext cx="2066925" cy="2257425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172DE2ED-14A0-49A6-8749-44E9F872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509838"/>
            <a:ext cx="1800225" cy="57467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调用</a:t>
            </a:r>
            <a:r>
              <a:rPr lang="en-US" altLang="zh-CN"/>
              <a:t>f2</a:t>
            </a:r>
            <a:r>
              <a:rPr lang="zh-CN" altLang="en-US"/>
              <a:t>函数</a:t>
            </a:r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9E977193-0D92-423A-B2B2-79C5636D54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5963" y="1501775"/>
            <a:ext cx="20637" cy="1049338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1B1EF36A-1B7B-42E2-970B-AF01D7D1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763" y="1262063"/>
            <a:ext cx="1012825" cy="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643EEAAE-1984-4B08-9C70-B6E1F26642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2413" y="3517900"/>
            <a:ext cx="5715000" cy="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Line 8">
            <a:extLst>
              <a:ext uri="{FF2B5EF4-FFF2-40B4-BE49-F238E27FC236}">
                <a16:creationId xmlns:a16="http://schemas.microsoft.com/office/drawing/2014/main" id="{7E3AED50-ECF9-45FA-B1A5-6266E6855D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7813" y="1212850"/>
            <a:ext cx="0" cy="2300288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7FB8C7C9-A1DF-4C5C-961C-AB665266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874713"/>
            <a:ext cx="2087563" cy="2257425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B52EE347-C52C-4968-AF17-6A950BC6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509838"/>
            <a:ext cx="1800225" cy="503237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调用</a:t>
            </a:r>
            <a:r>
              <a:rPr lang="en-US" altLang="zh-CN"/>
              <a:t>f1</a:t>
            </a:r>
            <a:r>
              <a:rPr lang="zh-CN" altLang="en-US"/>
              <a:t>函数</a:t>
            </a:r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10B92A46-41A9-41CB-BFF1-B4278BD35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1463675"/>
            <a:ext cx="19050" cy="1046163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2">
            <a:extLst>
              <a:ext uri="{FF2B5EF4-FFF2-40B4-BE49-F238E27FC236}">
                <a16:creationId xmlns:a16="http://schemas.microsoft.com/office/drawing/2014/main" id="{5DF6EB6C-B39A-4417-972B-0028552DE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1262063"/>
            <a:ext cx="995362" cy="117475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637637E1-17E9-4D12-A1F1-FC3C7F99E0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05613" y="2725738"/>
            <a:ext cx="438150" cy="1905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2" name="Line 14">
            <a:extLst>
              <a:ext uri="{FF2B5EF4-FFF2-40B4-BE49-F238E27FC236}">
                <a16:creationId xmlns:a16="http://schemas.microsoft.com/office/drawing/2014/main" id="{538F8107-F93E-4D55-8EAB-1DCCB5A18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3" y="2744788"/>
            <a:ext cx="19050" cy="773112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Rectangle 15">
            <a:extLst>
              <a:ext uri="{FF2B5EF4-FFF2-40B4-BE49-F238E27FC236}">
                <a16:creationId xmlns:a16="http://schemas.microsoft.com/office/drawing/2014/main" id="{B1F3BC3D-BCA4-4A03-958E-E8856CD1E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04788"/>
            <a:ext cx="17526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00"/>
                </a:solidFill>
              </a:rPr>
              <a:t>f1 </a:t>
            </a:r>
            <a:r>
              <a:rPr lang="zh-CN" altLang="en-US">
                <a:solidFill>
                  <a:srgbClr val="CC0000"/>
                </a:solidFill>
              </a:rPr>
              <a:t>函数</a:t>
            </a:r>
          </a:p>
        </p:txBody>
      </p:sp>
      <p:sp>
        <p:nvSpPr>
          <p:cNvPr id="43024" name="Rectangle 16">
            <a:extLst>
              <a:ext uri="{FF2B5EF4-FFF2-40B4-BE49-F238E27FC236}">
                <a16:creationId xmlns:a16="http://schemas.microsoft.com/office/drawing/2014/main" id="{A298FA64-EF87-4A9A-8FF6-4F74D1780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215900"/>
            <a:ext cx="17526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00"/>
                </a:solidFill>
              </a:rPr>
              <a:t>f2 </a:t>
            </a:r>
            <a:r>
              <a:rPr lang="zh-CN" altLang="en-US">
                <a:solidFill>
                  <a:srgbClr val="CC0000"/>
                </a:solidFill>
              </a:rPr>
              <a:t>函数</a:t>
            </a:r>
          </a:p>
        </p:txBody>
      </p:sp>
      <p:sp>
        <p:nvSpPr>
          <p:cNvPr id="43025" name="Rectangle 17">
            <a:extLst>
              <a:ext uri="{FF2B5EF4-FFF2-40B4-BE49-F238E27FC236}">
                <a16:creationId xmlns:a16="http://schemas.microsoft.com/office/drawing/2014/main" id="{082F5C16-1A82-4703-AFE0-F9AF0ED6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1068388"/>
            <a:ext cx="1368425" cy="50482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开始</a:t>
            </a:r>
          </a:p>
        </p:txBody>
      </p:sp>
      <p:sp>
        <p:nvSpPr>
          <p:cNvPr id="43026" name="Rectangle 18">
            <a:extLst>
              <a:ext uri="{FF2B5EF4-FFF2-40B4-BE49-F238E27FC236}">
                <a16:creationId xmlns:a16="http://schemas.microsoft.com/office/drawing/2014/main" id="{AD36A219-7001-46E8-A056-CF59F9DC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996950"/>
            <a:ext cx="1368425" cy="50482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/>
              <a:t>开始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8" grpId="0" animBg="1" autoUpdateAnimBg="0"/>
      <p:bldP spid="43024" grpId="0" autoUpdateAnimBg="0"/>
      <p:bldP spid="43025" grpId="0" animBg="1" autoUpdateAnimBg="0"/>
      <p:bldP spid="4302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08C4113-1795-44D0-B191-2361F61AF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404813"/>
            <a:ext cx="2822575" cy="504825"/>
          </a:xfrm>
          <a:noFill/>
          <a:ln/>
        </p:spPr>
        <p:txBody>
          <a:bodyPr/>
          <a:lstStyle/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8.1 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概述 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1433B3A5-EBB8-4036-9F19-9D83ADB6D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182688"/>
            <a:ext cx="65532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为什么要用子函数实现不同功能？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CC"/>
                </a:solidFill>
              </a:rPr>
              <a:t>1. </a:t>
            </a:r>
            <a:r>
              <a:rPr lang="zh-CN" altLang="en-US" sz="3200">
                <a:solidFill>
                  <a:srgbClr val="0000CC"/>
                </a:solidFill>
              </a:rPr>
              <a:t>易于分工、便于调试</a:t>
            </a:r>
            <a:endParaRPr lang="zh-CN" altLang="en-US" sz="320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CC"/>
                </a:solidFill>
              </a:rPr>
              <a:t>2. </a:t>
            </a:r>
            <a:r>
              <a:rPr lang="zh-CN" altLang="en-US" sz="3200">
                <a:solidFill>
                  <a:srgbClr val="0000CC"/>
                </a:solidFill>
              </a:rPr>
              <a:t>便于以后应用时调用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B5A616DB-E628-4152-8411-24A284A30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341688"/>
          <a:ext cx="11398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3" imgW="558875" imgH="431930" progId="Equation.3">
                  <p:embed/>
                </p:oleObj>
              </mc:Choice>
              <mc:Fallback>
                <p:oleObj name="公式" r:id="rId3" imgW="558875" imgH="4319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41688"/>
                        <a:ext cx="11398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5">
            <a:extLst>
              <a:ext uri="{FF2B5EF4-FFF2-40B4-BE49-F238E27FC236}">
                <a16:creationId xmlns:a16="http://schemas.microsoft.com/office/drawing/2014/main" id="{DDABD45B-B743-45B8-9ABD-2B384CD0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6496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例：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</a:rPr>
              <a:t>问题</a:t>
            </a:r>
            <a:endParaRPr lang="zh-CN" altLang="en-US" sz="32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F1AB42A-79C2-4E2F-BE83-08F33AF0C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581525"/>
            <a:ext cx="55451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000066"/>
                </a:solidFill>
              </a:rPr>
              <a:t>  </a:t>
            </a:r>
            <a:r>
              <a:rPr lang="en-US" altLang="zh-CN" sz="3200">
                <a:solidFill>
                  <a:srgbClr val="000066"/>
                </a:solidFill>
              </a:rPr>
              <a:t>int i</a:t>
            </a:r>
            <a:r>
              <a:rPr lang="zh-CN" altLang="en-US" sz="3200">
                <a:solidFill>
                  <a:srgbClr val="000066"/>
                </a:solidFill>
              </a:rPr>
              <a:t>， </a:t>
            </a:r>
            <a:r>
              <a:rPr lang="en-US" altLang="zh-CN" sz="3200">
                <a:solidFill>
                  <a:srgbClr val="000066"/>
                </a:solidFill>
              </a:rPr>
              <a:t>sum=0;   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  for(i=</a:t>
            </a:r>
            <a:r>
              <a:rPr lang="en-US" altLang="zh-CN" sz="3200">
                <a:solidFill>
                  <a:srgbClr val="CC0000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; i&lt;=</a:t>
            </a:r>
            <a:r>
              <a:rPr lang="en-US" altLang="zh-CN" sz="3200">
                <a:solidFill>
                  <a:srgbClr val="CC0000"/>
                </a:solidFill>
              </a:rPr>
              <a:t>100</a:t>
            </a:r>
            <a:r>
              <a:rPr lang="en-US" altLang="zh-CN" sz="3200">
                <a:solidFill>
                  <a:srgbClr val="0000CC"/>
                </a:solidFill>
              </a:rPr>
              <a:t>; i++) 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   sum=sum+i;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AB53B467-464A-4FCB-8599-8582497E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12725"/>
            <a:ext cx="8567737" cy="57308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例</a:t>
            </a:r>
            <a:r>
              <a:rPr lang="en-US" altLang="zh-CN">
                <a:solidFill>
                  <a:srgbClr val="CC0000"/>
                </a:solidFill>
              </a:rPr>
              <a:t>8.7</a:t>
            </a:r>
            <a:r>
              <a:rPr lang="en-US" altLang="zh-CN"/>
              <a:t> </a:t>
            </a:r>
            <a:r>
              <a:rPr lang="zh-CN" altLang="en-US"/>
              <a:t>有</a:t>
            </a:r>
            <a:r>
              <a:rPr lang="en-US" altLang="zh-CN"/>
              <a:t>5</a:t>
            </a:r>
            <a:r>
              <a:rPr lang="zh-CN" altLang="en-US"/>
              <a:t>个人坐在一起，问第</a:t>
            </a:r>
            <a:r>
              <a:rPr lang="en-US" altLang="zh-CN"/>
              <a:t>5</a:t>
            </a:r>
            <a:r>
              <a:rPr lang="zh-CN" altLang="en-US"/>
              <a:t>个人多少岁？他说比第</a:t>
            </a:r>
            <a:r>
              <a:rPr lang="en-US" altLang="zh-CN"/>
              <a:t>4</a:t>
            </a:r>
            <a:r>
              <a:rPr lang="zh-CN" altLang="en-US"/>
              <a:t>个人大</a:t>
            </a:r>
            <a:r>
              <a:rPr lang="en-US" altLang="zh-CN"/>
              <a:t>2</a:t>
            </a:r>
            <a:r>
              <a:rPr lang="zh-CN" altLang="en-US"/>
              <a:t>岁。问第</a:t>
            </a:r>
            <a:r>
              <a:rPr lang="en-US" altLang="zh-CN"/>
              <a:t>4</a:t>
            </a:r>
            <a:r>
              <a:rPr lang="zh-CN" altLang="en-US"/>
              <a:t>个人岁数，他说比第</a:t>
            </a:r>
            <a:r>
              <a:rPr lang="en-US" altLang="zh-CN"/>
              <a:t>3</a:t>
            </a:r>
            <a:r>
              <a:rPr lang="zh-CN" altLang="en-US"/>
              <a:t>个人大</a:t>
            </a:r>
            <a:r>
              <a:rPr lang="en-US" altLang="zh-CN"/>
              <a:t>2</a:t>
            </a:r>
            <a:r>
              <a:rPr lang="zh-CN" altLang="en-US"/>
              <a:t>岁。问第</a:t>
            </a:r>
            <a:r>
              <a:rPr lang="en-US" altLang="zh-CN"/>
              <a:t>3</a:t>
            </a:r>
            <a:r>
              <a:rPr lang="zh-CN" altLang="en-US"/>
              <a:t>个人，又说比第</a:t>
            </a:r>
            <a:r>
              <a:rPr lang="en-US" altLang="zh-CN"/>
              <a:t>2</a:t>
            </a:r>
            <a:r>
              <a:rPr lang="zh-CN" altLang="en-US"/>
              <a:t>个人大</a:t>
            </a:r>
            <a:r>
              <a:rPr lang="en-US" altLang="zh-CN"/>
              <a:t>2</a:t>
            </a:r>
            <a:r>
              <a:rPr lang="zh-CN" altLang="en-US"/>
              <a:t>岁。问第</a:t>
            </a:r>
            <a:r>
              <a:rPr lang="en-US" altLang="zh-CN"/>
              <a:t>2</a:t>
            </a:r>
            <a:r>
              <a:rPr lang="zh-CN" altLang="en-US"/>
              <a:t>个人，说比 第</a:t>
            </a:r>
            <a:r>
              <a:rPr lang="en-US" altLang="zh-CN"/>
              <a:t>1</a:t>
            </a:r>
            <a:r>
              <a:rPr lang="zh-CN" altLang="en-US"/>
              <a:t>个人大 </a:t>
            </a:r>
            <a:r>
              <a:rPr lang="en-US" altLang="zh-CN"/>
              <a:t>2</a:t>
            </a:r>
            <a:r>
              <a:rPr lang="zh-CN" altLang="en-US"/>
              <a:t>岁。最后问第</a:t>
            </a:r>
            <a:r>
              <a:rPr lang="en-US" altLang="zh-CN"/>
              <a:t>1</a:t>
            </a:r>
            <a:r>
              <a:rPr lang="zh-CN" altLang="en-US"/>
              <a:t>个人，他说是</a:t>
            </a:r>
            <a:r>
              <a:rPr lang="en-US" altLang="zh-CN"/>
              <a:t>10</a:t>
            </a:r>
            <a:r>
              <a:rPr lang="zh-CN" altLang="en-US"/>
              <a:t>岁。请问第</a:t>
            </a:r>
            <a:r>
              <a:rPr lang="en-US" altLang="zh-CN"/>
              <a:t>5</a:t>
            </a:r>
            <a:r>
              <a:rPr lang="zh-CN" altLang="en-US"/>
              <a:t>个人多大。</a:t>
            </a:r>
          </a:p>
          <a:p>
            <a:endParaRPr lang="zh-CN" altLang="en-US" sz="1600"/>
          </a:p>
          <a:p>
            <a:r>
              <a:rPr lang="zh-CN" altLang="en-US">
                <a:solidFill>
                  <a:srgbClr val="000099"/>
                </a:solidFill>
              </a:rPr>
              <a:t>每一个年龄都比其前</a:t>
            </a:r>
            <a:r>
              <a:rPr lang="en-US" altLang="zh-CN">
                <a:solidFill>
                  <a:srgbClr val="000099"/>
                </a:solidFill>
              </a:rPr>
              <a:t>1</a:t>
            </a:r>
            <a:r>
              <a:rPr lang="zh-CN" altLang="en-US">
                <a:solidFill>
                  <a:srgbClr val="000099"/>
                </a:solidFill>
              </a:rPr>
              <a:t>个人的年龄大</a:t>
            </a:r>
            <a:r>
              <a:rPr lang="en-US" altLang="zh-CN">
                <a:solidFill>
                  <a:srgbClr val="000099"/>
                </a:solidFill>
              </a:rPr>
              <a:t>2</a:t>
            </a:r>
            <a:r>
              <a:rPr lang="zh-CN" altLang="en-US">
                <a:solidFill>
                  <a:srgbClr val="000099"/>
                </a:solidFill>
              </a:rPr>
              <a:t>岁．即</a:t>
            </a:r>
          </a:p>
          <a:p>
            <a:r>
              <a:rPr lang="zh-CN" altLang="en-US"/>
              <a:t>          </a:t>
            </a:r>
            <a:r>
              <a:rPr lang="en-US" altLang="zh-CN"/>
              <a:t>age(5)=age(4)+2</a:t>
            </a:r>
          </a:p>
          <a:p>
            <a:r>
              <a:rPr lang="en-US" altLang="zh-CN">
                <a:solidFill>
                  <a:srgbClr val="000099"/>
                </a:solidFill>
              </a:rPr>
              <a:t> 	age(4)=age(3)+2 </a:t>
            </a:r>
          </a:p>
          <a:p>
            <a:r>
              <a:rPr lang="en-US" altLang="zh-CN">
                <a:solidFill>
                  <a:srgbClr val="000099"/>
                </a:solidFill>
              </a:rPr>
              <a:t>	</a:t>
            </a:r>
            <a:r>
              <a:rPr lang="en-US" altLang="zh-CN"/>
              <a:t>age(3)=age(2)+2</a:t>
            </a:r>
            <a:r>
              <a:rPr lang="en-US" altLang="zh-CN">
                <a:solidFill>
                  <a:srgbClr val="000099"/>
                </a:solidFill>
              </a:rPr>
              <a:t> </a:t>
            </a:r>
          </a:p>
          <a:p>
            <a:r>
              <a:rPr lang="en-US" altLang="zh-CN">
                <a:solidFill>
                  <a:srgbClr val="000099"/>
                </a:solidFill>
              </a:rPr>
              <a:t>	age(2)=age(1)+2 </a:t>
            </a:r>
          </a:p>
          <a:p>
            <a:r>
              <a:rPr lang="en-US" altLang="zh-CN">
                <a:solidFill>
                  <a:srgbClr val="000099"/>
                </a:solidFill>
              </a:rPr>
              <a:t>	</a:t>
            </a:r>
            <a:r>
              <a:rPr lang="en-US" altLang="zh-CN"/>
              <a:t>age(1)=10</a:t>
            </a:r>
          </a:p>
          <a:p>
            <a:endParaRPr lang="en-US" altLang="zh-CN" sz="1600"/>
          </a:p>
          <a:p>
            <a:r>
              <a:rPr lang="zh-CN" altLang="en-US">
                <a:solidFill>
                  <a:srgbClr val="CC0000"/>
                </a:solidFill>
              </a:rPr>
              <a:t>除了第一个人，其余的人的年龄都需用递归法求出</a:t>
            </a:r>
            <a:endParaRPr lang="zh-CN" altLang="en-US" b="0">
              <a:solidFill>
                <a:srgbClr val="CC0000"/>
              </a:solidFill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0B1F1CD8-DB0F-4600-B70C-5F0179F02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500438"/>
            <a:ext cx="4752975" cy="1611312"/>
          </a:xfrm>
          <a:prstGeom prst="rect">
            <a:avLst/>
          </a:prstGeom>
          <a:noFill/>
          <a:ln w="5715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用数学公式表述：</a:t>
            </a:r>
          </a:p>
          <a:p>
            <a:r>
              <a:rPr lang="en-US" altLang="zh-CN" sz="3200"/>
              <a:t>age(n)= 10                 </a:t>
            </a:r>
            <a:r>
              <a:rPr lang="en-US" altLang="zh-CN" sz="3200">
                <a:solidFill>
                  <a:srgbClr val="000099"/>
                </a:solidFill>
              </a:rPr>
              <a:t>(n=1)</a:t>
            </a:r>
          </a:p>
          <a:p>
            <a:r>
              <a:rPr lang="en-US" altLang="zh-CN" sz="3200"/>
              <a:t>age(n)=</a:t>
            </a:r>
            <a:r>
              <a:rPr lang="en-US" altLang="zh-CN" sz="3200" b="0"/>
              <a:t> </a:t>
            </a:r>
            <a:r>
              <a:rPr lang="en-US" altLang="zh-CN" sz="3200"/>
              <a:t>age(n-1) +2  </a:t>
            </a:r>
            <a:r>
              <a:rPr lang="en-US" altLang="zh-CN" sz="3200">
                <a:solidFill>
                  <a:srgbClr val="000099"/>
                </a:solidFill>
              </a:rPr>
              <a:t>(n&gt;1)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2C37E4C-DE9A-4F2E-8480-4170887E5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27013"/>
            <a:ext cx="2162175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rgbClr val="CC0000"/>
                </a:solidFill>
                <a:ea typeface="黑体" panose="02010609060101010101" pitchFamily="49" charset="-122"/>
              </a:rPr>
              <a:t>执行过程：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BBFC47-2AD6-4D35-9688-44B0DA12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930275"/>
            <a:ext cx="2160588" cy="2497138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/>
              <a:t>age</a:t>
            </a:r>
            <a:r>
              <a:rPr lang="zh-CN" altLang="en-US"/>
              <a:t>函数</a:t>
            </a:r>
          </a:p>
          <a:p>
            <a:pPr algn="ctr"/>
            <a:r>
              <a:rPr lang="en-US" altLang="zh-CN"/>
              <a:t>n=5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A39868D1-8C6B-4CD4-8054-65AC1558A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1196975"/>
            <a:ext cx="1966912" cy="2089150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/>
              <a:t>main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F28D618F-107B-4CF8-8A7B-BBE8BFCD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16113"/>
            <a:ext cx="1439863" cy="525462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</a:rPr>
              <a:t>age(5)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3B3C88F7-5200-4849-987B-23CF2EDB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36838"/>
            <a:ext cx="1743075" cy="525462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>
                <a:solidFill>
                  <a:srgbClr val="003300"/>
                </a:solidFill>
              </a:rPr>
              <a:t>输出</a:t>
            </a:r>
            <a:r>
              <a:rPr lang="en-US" altLang="zh-CN">
                <a:solidFill>
                  <a:srgbClr val="003300"/>
                </a:solidFill>
              </a:rPr>
              <a:t>age(5)</a:t>
            </a:r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643EC7A1-FA61-4672-9968-78F8EAD3F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2205038"/>
            <a:ext cx="647700" cy="125412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E6DB9FE9-9B02-41D6-A646-4092A0A2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938338"/>
            <a:ext cx="1800225" cy="503237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</a:rPr>
              <a:t>c=age(4)+2</a:t>
            </a:r>
          </a:p>
        </p:txBody>
      </p:sp>
      <p:sp>
        <p:nvSpPr>
          <p:cNvPr id="45065" name="Line 9">
            <a:extLst>
              <a:ext uri="{FF2B5EF4-FFF2-40B4-BE49-F238E27FC236}">
                <a16:creationId xmlns:a16="http://schemas.microsoft.com/office/drawing/2014/main" id="{BF525E33-9A4E-47EC-AFCE-D8019141D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1125" y="2133600"/>
            <a:ext cx="533400" cy="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BAA34EF9-642C-4505-8F73-AD9F208A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930275"/>
            <a:ext cx="2232025" cy="2570163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/>
              <a:t>age</a:t>
            </a:r>
            <a:r>
              <a:rPr lang="zh-CN" altLang="en-US"/>
              <a:t>函数</a:t>
            </a:r>
          </a:p>
          <a:p>
            <a:pPr algn="ctr"/>
            <a:r>
              <a:rPr lang="en-US" altLang="zh-CN"/>
              <a:t>n=4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AE32F7A2-62A3-42B5-BF8E-1053C4B7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1989138"/>
            <a:ext cx="2011363" cy="50482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</a:rPr>
              <a:t>c=age(3)+2</a:t>
            </a:r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6B0E591A-86B4-42E7-A57B-1FBF12B88B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7988" y="5156200"/>
            <a:ext cx="865187" cy="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2C367093-F5A5-4947-AD85-AA7BF4A3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860800"/>
            <a:ext cx="2232025" cy="2519363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/>
              <a:t>age</a:t>
            </a:r>
            <a:r>
              <a:rPr lang="zh-CN" altLang="en-US"/>
              <a:t>函数</a:t>
            </a:r>
          </a:p>
          <a:p>
            <a:pPr algn="ctr"/>
            <a:r>
              <a:rPr lang="en-US" altLang="zh-CN"/>
              <a:t>n=3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05593E46-62F7-4258-B547-B10DC6BD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946650"/>
            <a:ext cx="1893887" cy="49847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</a:rPr>
              <a:t>c=age(2)+2</a:t>
            </a:r>
          </a:p>
        </p:txBody>
      </p:sp>
      <p:sp>
        <p:nvSpPr>
          <p:cNvPr id="45071" name="Line 15">
            <a:extLst>
              <a:ext uri="{FF2B5EF4-FFF2-40B4-BE49-F238E27FC236}">
                <a16:creationId xmlns:a16="http://schemas.microsoft.com/office/drawing/2014/main" id="{83E79FDD-28E7-495A-A8E9-79130F769D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8263" y="5156200"/>
            <a:ext cx="576262" cy="1588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3116759A-2ACC-4285-969D-E0BF6513B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881438"/>
            <a:ext cx="2236787" cy="2498725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/>
              <a:t>age</a:t>
            </a:r>
            <a:r>
              <a:rPr lang="zh-CN" altLang="en-US"/>
              <a:t>函数</a:t>
            </a:r>
          </a:p>
          <a:p>
            <a:pPr algn="ctr"/>
            <a:r>
              <a:rPr lang="en-US" altLang="zh-CN"/>
              <a:t>n=2</a:t>
            </a: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24F69FC0-7E7E-4082-9120-0159AE791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4945063"/>
            <a:ext cx="1871662" cy="500062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</a:rPr>
              <a:t>c=age(1)+2</a:t>
            </a: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D94A461F-FF6A-40BA-B3AB-9AF4B97DE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2224088"/>
            <a:ext cx="865187" cy="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3B910DCF-93A9-4685-B44E-BCD49CAAE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175" y="2205038"/>
            <a:ext cx="0" cy="2951162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0A83140F-1133-464D-8324-F2981A3C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210050"/>
            <a:ext cx="1609725" cy="1811338"/>
          </a:xfrm>
          <a:prstGeom prst="rect">
            <a:avLst/>
          </a:prstGeom>
          <a:solidFill>
            <a:schemeClr val="bg1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/>
              <a:t>age</a:t>
            </a:r>
            <a:r>
              <a:rPr lang="zh-CN" altLang="en-US"/>
              <a:t>函数</a:t>
            </a:r>
          </a:p>
          <a:p>
            <a:pPr algn="ctr"/>
            <a:r>
              <a:rPr lang="en-US" altLang="zh-CN"/>
              <a:t>n=1</a:t>
            </a: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6FCE1DD3-42EA-4461-8818-B4D850BA5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5351463"/>
            <a:ext cx="1246188" cy="45402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CC0000"/>
                </a:solidFill>
              </a:rPr>
              <a:t>c=10</a:t>
            </a: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6DEE7DEF-1F70-454E-84B1-AD77F86251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5300663"/>
            <a:ext cx="720725" cy="144462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B9132AF4-79AA-43DE-8AE4-53D4B6B932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4250" y="3141663"/>
            <a:ext cx="0" cy="3094037"/>
          </a:xfrm>
          <a:prstGeom prst="line">
            <a:avLst/>
          </a:prstGeom>
          <a:noFill/>
          <a:ln w="635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0" name="Line 24">
            <a:extLst>
              <a:ext uri="{FF2B5EF4-FFF2-40B4-BE49-F238E27FC236}">
                <a16:creationId xmlns:a16="http://schemas.microsoft.com/office/drawing/2014/main" id="{0B3CF03A-309C-4557-8218-C9452402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6237288"/>
            <a:ext cx="576262" cy="0"/>
          </a:xfrm>
          <a:prstGeom prst="line">
            <a:avLst/>
          </a:prstGeom>
          <a:noFill/>
          <a:ln w="635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1" name="Line 25">
            <a:extLst>
              <a:ext uri="{FF2B5EF4-FFF2-40B4-BE49-F238E27FC236}">
                <a16:creationId xmlns:a16="http://schemas.microsoft.com/office/drawing/2014/main" id="{40BE9FFE-A1B6-4CC8-8F9E-4900B4860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734050"/>
            <a:ext cx="792162" cy="217488"/>
          </a:xfrm>
          <a:prstGeom prst="line">
            <a:avLst/>
          </a:prstGeom>
          <a:noFill/>
          <a:ln w="635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Rectangle 26">
            <a:extLst>
              <a:ext uri="{FF2B5EF4-FFF2-40B4-BE49-F238E27FC236}">
                <a16:creationId xmlns:a16="http://schemas.microsoft.com/office/drawing/2014/main" id="{E232970D-9FC9-413F-92A9-1F0D3932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734050"/>
            <a:ext cx="1873250" cy="503238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3300"/>
                </a:solidFill>
              </a:rPr>
              <a:t>age(2)=12</a:t>
            </a:r>
          </a:p>
        </p:txBody>
      </p:sp>
      <p:sp>
        <p:nvSpPr>
          <p:cNvPr id="45083" name="Line 27">
            <a:extLst>
              <a:ext uri="{FF2B5EF4-FFF2-40B4-BE49-F238E27FC236}">
                <a16:creationId xmlns:a16="http://schemas.microsoft.com/office/drawing/2014/main" id="{A2FC3698-E4F5-4317-91FE-E1269396E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7988" y="3160713"/>
            <a:ext cx="576262" cy="0"/>
          </a:xfrm>
          <a:prstGeom prst="line">
            <a:avLst/>
          </a:prstGeom>
          <a:noFill/>
          <a:ln w="635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Rectangle 28">
            <a:extLst>
              <a:ext uri="{FF2B5EF4-FFF2-40B4-BE49-F238E27FC236}">
                <a16:creationId xmlns:a16="http://schemas.microsoft.com/office/drawing/2014/main" id="{232AE32C-336D-49A9-B1F4-D3023A26A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772150"/>
            <a:ext cx="1873250" cy="465138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3300"/>
                </a:solidFill>
              </a:rPr>
              <a:t>age(3)=14</a:t>
            </a:r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4C7C084C-45AB-44F9-B077-D39FA11D2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6021388"/>
            <a:ext cx="576263" cy="0"/>
          </a:xfrm>
          <a:prstGeom prst="line">
            <a:avLst/>
          </a:prstGeom>
          <a:noFill/>
          <a:ln w="635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6" name="Rectangle 30">
            <a:extLst>
              <a:ext uri="{FF2B5EF4-FFF2-40B4-BE49-F238E27FC236}">
                <a16:creationId xmlns:a16="http://schemas.microsoft.com/office/drawing/2014/main" id="{CFA0F227-3745-4228-A668-8632A0D5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2781300"/>
            <a:ext cx="1866900" cy="525463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3300"/>
                </a:solidFill>
              </a:rPr>
              <a:t>age(4)=16</a:t>
            </a:r>
          </a:p>
        </p:txBody>
      </p:sp>
      <p:sp>
        <p:nvSpPr>
          <p:cNvPr id="45087" name="Line 31">
            <a:extLst>
              <a:ext uri="{FF2B5EF4-FFF2-40B4-BE49-F238E27FC236}">
                <a16:creationId xmlns:a16="http://schemas.microsoft.com/office/drawing/2014/main" id="{2B7267F4-09C4-4DA2-B7DF-878EE6C587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8263" y="2997200"/>
            <a:ext cx="576262" cy="0"/>
          </a:xfrm>
          <a:prstGeom prst="line">
            <a:avLst/>
          </a:prstGeom>
          <a:noFill/>
          <a:ln w="635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8" name="Rectangle 32">
            <a:extLst>
              <a:ext uri="{FF2B5EF4-FFF2-40B4-BE49-F238E27FC236}">
                <a16:creationId xmlns:a16="http://schemas.microsoft.com/office/drawing/2014/main" id="{492990F5-2441-461B-A964-DE16B6BE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708275"/>
            <a:ext cx="1800225" cy="563563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3300"/>
                </a:solidFill>
              </a:rPr>
              <a:t>age(5)=18</a:t>
            </a:r>
          </a:p>
        </p:txBody>
      </p:sp>
      <p:sp>
        <p:nvSpPr>
          <p:cNvPr id="45089" name="Line 33">
            <a:extLst>
              <a:ext uri="{FF2B5EF4-FFF2-40B4-BE49-F238E27FC236}">
                <a16:creationId xmlns:a16="http://schemas.microsoft.com/office/drawing/2014/main" id="{9020B39F-6C90-49FB-9356-76C66A6836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9975" y="2852738"/>
            <a:ext cx="647700" cy="144462"/>
          </a:xfrm>
          <a:prstGeom prst="line">
            <a:avLst/>
          </a:prstGeom>
          <a:noFill/>
          <a:ln w="635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1" grpId="0" animBg="1" autoUpdateAnimBg="0"/>
      <p:bldP spid="45062" grpId="1" animBg="1" autoUpdateAnimBg="0"/>
      <p:bldP spid="45064" grpId="0" animBg="1" autoUpdateAnimBg="0"/>
      <p:bldP spid="45066" grpId="0" animBg="1" autoUpdateAnimBg="0"/>
      <p:bldP spid="45067" grpId="0" animBg="1" autoUpdateAnimBg="0"/>
      <p:bldP spid="45069" grpId="0" animBg="1" autoUpdateAnimBg="0"/>
      <p:bldP spid="45070" grpId="0" animBg="1" autoUpdateAnimBg="0"/>
      <p:bldP spid="45072" grpId="0" animBg="1" autoUpdateAnimBg="0"/>
      <p:bldP spid="45073" grpId="0" animBg="1" autoUpdateAnimBg="0"/>
      <p:bldP spid="45076" grpId="0" animBg="1" autoUpdateAnimBg="0"/>
      <p:bldP spid="45077" grpId="0" animBg="1" autoUpdateAnimBg="0"/>
      <p:bldP spid="45082" grpId="0" animBg="1" autoUpdateAnimBg="0"/>
      <p:bldP spid="45084" grpId="0" animBg="1" autoUpdateAnimBg="0"/>
      <p:bldP spid="45086" grpId="0" animBg="1" autoUpdateAnimBg="0"/>
      <p:bldP spid="45088" grpId="1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59BB483-6D1B-4876-AABF-3E003C92F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163" y="260350"/>
            <a:ext cx="4343400" cy="6286500"/>
          </a:xfr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age(int n) /*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递归函数*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	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int c;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if(n==1) c=10;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else c=age(n-1)+2;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return(c);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main (  )   /*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主函数*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{   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	printf(“%d”,age(5))</a:t>
            </a:r>
          </a:p>
          <a:p>
            <a:pPr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6083" name="AutoShape 3">
            <a:extLst>
              <a:ext uri="{FF2B5EF4-FFF2-40B4-BE49-F238E27FC236}">
                <a16:creationId xmlns:a16="http://schemas.microsoft.com/office/drawing/2014/main" id="{689E8439-13A1-4563-8649-094D53D3C865}"/>
              </a:ext>
            </a:extLst>
          </p:cNvPr>
          <p:cNvSpPr>
            <a:spLocks/>
          </p:cNvSpPr>
          <p:nvPr/>
        </p:nvSpPr>
        <p:spPr bwMode="auto">
          <a:xfrm>
            <a:off x="2916238" y="1773238"/>
            <a:ext cx="2376487" cy="447675"/>
          </a:xfrm>
          <a:prstGeom prst="borderCallout1">
            <a:avLst>
              <a:gd name="adj1" fmla="val 117023"/>
              <a:gd name="adj2" fmla="val 95190"/>
              <a:gd name="adj3" fmla="val 117023"/>
              <a:gd name="adj4" fmla="val -95856"/>
            </a:avLst>
          </a:prstGeom>
          <a:solidFill>
            <a:schemeClr val="bg1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递归结束条件</a:t>
            </a:r>
          </a:p>
        </p:txBody>
      </p:sp>
      <p:sp>
        <p:nvSpPr>
          <p:cNvPr id="46084" name="AutoShape 4">
            <a:extLst>
              <a:ext uri="{FF2B5EF4-FFF2-40B4-BE49-F238E27FC236}">
                <a16:creationId xmlns:a16="http://schemas.microsoft.com/office/drawing/2014/main" id="{DAFD4106-BFD6-47D8-A45C-0E075F83B712}"/>
              </a:ext>
            </a:extLst>
          </p:cNvPr>
          <p:cNvSpPr>
            <a:spLocks/>
          </p:cNvSpPr>
          <p:nvPr/>
        </p:nvSpPr>
        <p:spPr bwMode="auto">
          <a:xfrm>
            <a:off x="2700338" y="2924175"/>
            <a:ext cx="1666875" cy="433388"/>
          </a:xfrm>
          <a:prstGeom prst="borderCallout1">
            <a:avLst>
              <a:gd name="adj1" fmla="val -17583"/>
              <a:gd name="adj2" fmla="val 93144"/>
              <a:gd name="adj3" fmla="val -17583"/>
              <a:gd name="adj4" fmla="val -122477"/>
            </a:avLst>
          </a:prstGeom>
          <a:solidFill>
            <a:schemeClr val="bg1"/>
          </a:solidFill>
          <a:ln w="25400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递归公式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F5DC03C-3EA1-4DB4-BF8C-D540DE4D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88913"/>
            <a:ext cx="4211638" cy="64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9475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9857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767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6775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9397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5117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837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65575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递归函数编写总结：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1) </a:t>
            </a: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采用</a:t>
            </a: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if</a:t>
            </a: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语句格式；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CC0000"/>
                </a:solidFill>
                <a:ea typeface="黑体" panose="02010609060101010101" pitchFamily="49" charset="-122"/>
              </a:rPr>
              <a:t>2)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两要素：</a:t>
            </a:r>
          </a:p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FFFF99"/>
                </a:solidFill>
                <a:ea typeface="黑体" panose="02010609060101010101" pitchFamily="49" charset="-122"/>
              </a:rPr>
              <a:t>       </a:t>
            </a: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</a:rPr>
              <a:t>递归结束条件</a:t>
            </a:r>
          </a:p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</a:rPr>
              <a:t>        递归公式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CC0000"/>
                </a:solidFill>
                <a:ea typeface="黑体" panose="02010609060101010101" pitchFamily="49" charset="-122"/>
              </a:rPr>
              <a:t>3)</a:t>
            </a: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一般形式</a:t>
            </a:r>
          </a:p>
          <a:p>
            <a:pPr>
              <a:spcBef>
                <a:spcPct val="20000"/>
              </a:spcBef>
            </a:pPr>
            <a:r>
              <a:rPr lang="zh-CN" altLang="en-US" sz="2800">
                <a:solidFill>
                  <a:srgbClr val="FFFF99"/>
                </a:solidFill>
                <a:ea typeface="黑体" panose="02010609060101010101" pitchFamily="49" charset="-122"/>
              </a:rPr>
              <a:t>       </a:t>
            </a: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if(</a:t>
            </a: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递归结束条件</a:t>
            </a: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       else  </a:t>
            </a: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递归公式 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4)</a:t>
            </a:r>
            <a:r>
              <a:rPr lang="zh-CN" altLang="en-US" sz="2800">
                <a:ea typeface="黑体" panose="02010609060101010101" pitchFamily="49" charset="-122"/>
              </a:rPr>
              <a:t>递归公式中包含递归函数名，但参数不同</a:t>
            </a:r>
          </a:p>
          <a:p>
            <a:pPr>
              <a:spcBef>
                <a:spcPct val="20000"/>
              </a:spcBef>
            </a:pP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5)if</a:t>
            </a: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语言前的语句</a:t>
            </a:r>
            <a:r>
              <a:rPr lang="zh-CN" altLang="en-US" sz="2800">
                <a:ea typeface="黑体" panose="02010609060101010101" pitchFamily="49" charset="-122"/>
              </a:rPr>
              <a:t>在递归进入时执行，</a:t>
            </a:r>
            <a:r>
              <a:rPr lang="en-US" altLang="zh-CN" sz="2800">
                <a:solidFill>
                  <a:srgbClr val="000099"/>
                </a:solidFill>
                <a:ea typeface="黑体" panose="02010609060101010101" pitchFamily="49" charset="-122"/>
              </a:rPr>
              <a:t>if</a:t>
            </a: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语句后的语句</a:t>
            </a:r>
            <a:r>
              <a:rPr lang="zh-CN" altLang="en-US" sz="2800">
                <a:ea typeface="黑体" panose="02010609060101010101" pitchFamily="49" charset="-122"/>
              </a:rPr>
              <a:t>在递归返回时执行</a:t>
            </a:r>
          </a:p>
        </p:txBody>
      </p:sp>
      <p:sp>
        <p:nvSpPr>
          <p:cNvPr id="46086" name="AutoShape 6">
            <a:extLst>
              <a:ext uri="{FF2B5EF4-FFF2-40B4-BE49-F238E27FC236}">
                <a16:creationId xmlns:a16="http://schemas.microsoft.com/office/drawing/2014/main" id="{E8E63A5A-2DE4-4D18-92AF-7428D44F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989138"/>
            <a:ext cx="2663825" cy="1439862"/>
          </a:xfrm>
          <a:prstGeom prst="cloudCallout">
            <a:avLst>
              <a:gd name="adj1" fmla="val -117639"/>
              <a:gd name="adj2" fmla="val 384"/>
            </a:avLst>
          </a:prstGeom>
          <a:solidFill>
            <a:schemeClr val="bg1"/>
          </a:solidFill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/>
              <a:t>被</a:t>
            </a:r>
            <a:r>
              <a:rPr lang="en-US" altLang="zh-CN"/>
              <a:t>age</a:t>
            </a:r>
            <a:r>
              <a:rPr lang="zh-CN" altLang="en-US"/>
              <a:t>函数调用</a:t>
            </a:r>
          </a:p>
        </p:txBody>
      </p:sp>
      <p:sp>
        <p:nvSpPr>
          <p:cNvPr id="46087" name="AutoShape 7">
            <a:extLst>
              <a:ext uri="{FF2B5EF4-FFF2-40B4-BE49-F238E27FC236}">
                <a16:creationId xmlns:a16="http://schemas.microsoft.com/office/drawing/2014/main" id="{728BAAD2-4BA0-45BF-AFC2-5A45DDE3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868863"/>
            <a:ext cx="2447925" cy="1368425"/>
          </a:xfrm>
          <a:prstGeom prst="cloudCallout">
            <a:avLst>
              <a:gd name="adj1" fmla="val -88847"/>
              <a:gd name="adj2" fmla="val -15431"/>
            </a:avLst>
          </a:prstGeom>
          <a:solidFill>
            <a:schemeClr val="bg1"/>
          </a:solidFill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/>
              <a:t>被</a:t>
            </a:r>
            <a:r>
              <a:rPr lang="en-US" altLang="zh-CN"/>
              <a:t>main</a:t>
            </a:r>
            <a:r>
              <a:rPr lang="zh-CN" altLang="en-US"/>
              <a:t>函数调用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1C5096A0-B5A9-44AB-AD5B-75F8A2FF0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734050"/>
            <a:ext cx="2735262" cy="557213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运行结果：</a:t>
            </a:r>
            <a:r>
              <a:rPr lang="en-US" altLang="zh-CN">
                <a:solidFill>
                  <a:schemeClr val="tx2"/>
                </a:solidFill>
              </a:rPr>
              <a:t>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 autoUpdateAnimBg="0"/>
      <p:bldP spid="46084" grpId="0" animBg="1" autoUpdateAnimBg="0"/>
      <p:bldP spid="46085" grpId="0" build="p" autoUpdateAnimBg="0"/>
      <p:bldP spid="46086" grpId="0" animBg="1" autoUpdateAnimBg="0"/>
      <p:bldP spid="46086" grpId="1" animBg="1" autoUpdateAnimBg="0"/>
      <p:bldP spid="46087" grpId="0" animBg="1" autoUpdateAnimBg="0"/>
      <p:bldP spid="46087" grpId="1" animBg="1" autoUpdateAnimBg="0"/>
      <p:bldP spid="4608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A9ED4E8-795F-4DCB-B791-68C9BD1ED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604250" cy="3887787"/>
          </a:xfrm>
          <a:solidFill>
            <a:schemeClr val="bg1"/>
          </a:solidFill>
        </p:spPr>
        <p:txBody>
          <a:bodyPr/>
          <a:lstStyle/>
          <a:p>
            <a:pPr lvl="1">
              <a:buFontTx/>
              <a:buNone/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递推法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开始，乘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，乘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一直乘到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  <a:p>
            <a:pPr lvl="1">
              <a:buFontTx/>
              <a:buNone/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基本原理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从一个已知事实推出下一个事实</a:t>
            </a:r>
          </a:p>
          <a:p>
            <a:pPr lvl="1">
              <a:buFontTx/>
              <a:buNone/>
            </a:pP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FontTx/>
              <a:buNone/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递归法：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n=1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n!=1;</a:t>
            </a:r>
          </a:p>
          <a:p>
            <a:pPr lvl="3">
              <a:buFontTx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n&gt;1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n!=n*(n-1)!;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E4F928A-19D1-4A3D-A3E9-D96BE24E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60350"/>
            <a:ext cx="57610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>
                <a:solidFill>
                  <a:srgbClr val="CC0000"/>
                </a:solidFill>
              </a:rPr>
              <a:t>例</a:t>
            </a:r>
            <a:r>
              <a:rPr lang="en-US" altLang="zh-CN" sz="3600">
                <a:solidFill>
                  <a:srgbClr val="CC0000"/>
                </a:solidFill>
              </a:rPr>
              <a:t>8.8</a:t>
            </a:r>
            <a:r>
              <a:rPr lang="zh-CN" altLang="en-US" sz="3600">
                <a:solidFill>
                  <a:srgbClr val="000099"/>
                </a:solidFill>
              </a:rPr>
              <a:t>用递归的方法求</a:t>
            </a:r>
            <a:r>
              <a:rPr lang="en-US" altLang="zh-CN" sz="3600">
                <a:solidFill>
                  <a:srgbClr val="000099"/>
                </a:solidFill>
              </a:rPr>
              <a:t>n</a:t>
            </a:r>
            <a:r>
              <a:rPr lang="zh-CN" altLang="en-US" sz="3600">
                <a:solidFill>
                  <a:srgbClr val="000099"/>
                </a:solidFill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1564E0B7-31FA-4F14-87F7-2B93B0B96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412875"/>
            <a:ext cx="410527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float fac(int n)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{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float f;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ea typeface="幼圆" panose="02010509060101010101" pitchFamily="49" charset="-122"/>
              </a:rPr>
              <a:t>if(n&lt;0)              </a:t>
            </a:r>
            <a:r>
              <a:rPr lang="en-US" altLang="zh-CN">
                <a:ea typeface="幼圆" panose="02010509060101010101" pitchFamily="49" charset="-122"/>
              </a:rPr>
              <a:t>printf(“n&lt;0,data error!”);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ea typeface="幼圆" panose="02010509060101010101" pitchFamily="49" charset="-122"/>
              </a:rPr>
              <a:t>else</a:t>
            </a:r>
            <a:r>
              <a:rPr lang="en-US" altLang="zh-CN">
                <a:solidFill>
                  <a:srgbClr val="CC0000"/>
                </a:solidFill>
                <a:ea typeface="幼圆" panose="02010509060101010101" pitchFamily="49" charset="-122"/>
              </a:rPr>
              <a:t> if</a:t>
            </a: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(n==0||n==1)  f=1;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 </a:t>
            </a:r>
            <a:r>
              <a:rPr lang="en-US" altLang="zh-CN">
                <a:solidFill>
                  <a:srgbClr val="CC0000"/>
                </a:solidFill>
                <a:ea typeface="幼圆" panose="02010509060101010101" pitchFamily="49" charset="-122"/>
              </a:rPr>
              <a:t>else</a:t>
            </a:r>
            <a:r>
              <a:rPr lang="en-US" altLang="zh-CN">
                <a:solidFill>
                  <a:srgbClr val="0000CC"/>
                </a:solidFill>
                <a:ea typeface="幼圆" panose="02010509060101010101" pitchFamily="49" charset="-122"/>
              </a:rPr>
              <a:t> f=fac(n-1)*n;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return(f);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}      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05BA34F8-01EA-4335-B825-6965C64B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1268413"/>
            <a:ext cx="45720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main 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{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   int n;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   float y;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   printf(“input a integer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              number:”);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   </a:t>
            </a:r>
            <a:r>
              <a:rPr lang="en-US" altLang="zh-CN">
                <a:solidFill>
                  <a:srgbClr val="000099"/>
                </a:solidFill>
                <a:ea typeface="幼圆" panose="02010509060101010101" pitchFamily="49" charset="-122"/>
              </a:rPr>
              <a:t>scanf(“%d”,&amp;n);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rgbClr val="800000"/>
                </a:solidFill>
                <a:ea typeface="幼圆" panose="02010509060101010101" pitchFamily="49" charset="-122"/>
              </a:rPr>
              <a:t>   </a:t>
            </a:r>
            <a:r>
              <a:rPr lang="en-US" altLang="zh-CN">
                <a:solidFill>
                  <a:srgbClr val="A50021"/>
                </a:solidFill>
                <a:ea typeface="幼圆" panose="02010509060101010101" pitchFamily="49" charset="-122"/>
              </a:rPr>
              <a:t>y=fac(n);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   printf(“%d!=%15.0f”,n,y);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幼圆" panose="02010509060101010101" pitchFamily="49" charset="-122"/>
              </a:rPr>
              <a:t>  }</a:t>
            </a: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21C6A488-7B0E-4C37-815A-3AD79B776C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1268413"/>
            <a:ext cx="0" cy="525621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6E8C215C-9054-4E64-BD1E-046CF6A5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00038"/>
            <a:ext cx="5761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CC0000"/>
                </a:solidFill>
              </a:rPr>
              <a:t>例</a:t>
            </a:r>
            <a:r>
              <a:rPr lang="en-US" altLang="zh-CN" sz="3600">
                <a:solidFill>
                  <a:srgbClr val="CC0000"/>
                </a:solidFill>
              </a:rPr>
              <a:t>8.8</a:t>
            </a:r>
            <a:r>
              <a:rPr lang="zh-CN" altLang="en-US" sz="3600">
                <a:solidFill>
                  <a:srgbClr val="000099"/>
                </a:solidFill>
              </a:rPr>
              <a:t>用递归的方法求</a:t>
            </a:r>
            <a:r>
              <a:rPr lang="en-US" altLang="zh-CN" sz="3600">
                <a:solidFill>
                  <a:srgbClr val="000099"/>
                </a:solidFill>
              </a:rPr>
              <a:t>n</a:t>
            </a:r>
            <a:r>
              <a:rPr lang="zh-CN" altLang="en-US" sz="3600">
                <a:solidFill>
                  <a:srgbClr val="000099"/>
                </a:solidFill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93C70A4-1130-4119-92F6-A4509898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33375"/>
            <a:ext cx="46815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8.7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数组作为函数参数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5EC7A59-6915-4272-9C58-EBAC7A53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412875"/>
            <a:ext cx="50403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sz="3200">
                <a:solidFill>
                  <a:srgbClr val="A50021"/>
                </a:solidFill>
                <a:ea typeface="黑体" panose="02010609060101010101" pitchFamily="49" charset="-122"/>
              </a:rPr>
              <a:t>8.7.1 </a:t>
            </a:r>
            <a:r>
              <a:rPr lang="zh-CN" altLang="en-US" sz="3200">
                <a:solidFill>
                  <a:srgbClr val="A50021"/>
                </a:solidFill>
                <a:ea typeface="黑体" panose="02010609060101010101" pitchFamily="49" charset="-122"/>
              </a:rPr>
              <a:t>数组元素作函数实参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3AB3286D-630B-42C1-8D1F-8BDA4C73D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133600"/>
            <a:ext cx="583247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</a:rPr>
              <a:t>数组元素</a:t>
            </a:r>
            <a:r>
              <a:rPr lang="zh-CN" altLang="en-US" sz="3200"/>
              <a:t>作函数实参：</a:t>
            </a:r>
          </a:p>
          <a:p>
            <a:pPr algn="just">
              <a:lnSpc>
                <a:spcPct val="13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“值传递”方式，即单向传递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3070AD8-CD3D-406B-B3B2-7D2D4E1F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44900"/>
            <a:ext cx="799306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CC0000"/>
                </a:solidFill>
              </a:rPr>
              <a:t>分析：</a:t>
            </a:r>
          </a:p>
          <a:p>
            <a:r>
              <a:rPr kumimoji="1" lang="en-US" altLang="zh-CN">
                <a:solidFill>
                  <a:srgbClr val="CC0000"/>
                </a:solidFill>
              </a:rPr>
              <a:t>1</a:t>
            </a:r>
            <a:r>
              <a:rPr kumimoji="1" lang="zh-CN" altLang="en-US">
                <a:solidFill>
                  <a:srgbClr val="CC0000"/>
                </a:solidFill>
              </a:rPr>
              <a:t>）</a:t>
            </a:r>
            <a:r>
              <a:rPr kumimoji="1" lang="zh-CN" altLang="en-US"/>
              <a:t>对于两个数组中的元素比较</a:t>
            </a:r>
            <a:r>
              <a:rPr kumimoji="1" lang="zh-CN" altLang="en-US">
                <a:solidFill>
                  <a:srgbClr val="0000CC"/>
                </a:solidFill>
              </a:rPr>
              <a:t>结果</a:t>
            </a:r>
            <a:r>
              <a:rPr kumimoji="1" lang="zh-CN" altLang="en-US"/>
              <a:t>，我们可以</a:t>
            </a:r>
            <a:r>
              <a:rPr kumimoji="1" lang="zh-CN" altLang="en-US">
                <a:solidFill>
                  <a:srgbClr val="0000CC"/>
                </a:solidFill>
              </a:rPr>
              <a:t>用</a:t>
            </a:r>
            <a:r>
              <a:rPr kumimoji="1" lang="en-US" altLang="zh-CN">
                <a:solidFill>
                  <a:srgbClr val="0000CC"/>
                </a:solidFill>
              </a:rPr>
              <a:t>3</a:t>
            </a:r>
            <a:r>
              <a:rPr kumimoji="1" lang="zh-CN" altLang="en-US">
                <a:solidFill>
                  <a:srgbClr val="0000CC"/>
                </a:solidFill>
              </a:rPr>
              <a:t>个变量来记录</a:t>
            </a:r>
            <a:r>
              <a:rPr kumimoji="1" lang="zh-CN" altLang="en-US"/>
              <a:t>；</a:t>
            </a:r>
          </a:p>
          <a:p>
            <a:r>
              <a:rPr kumimoji="1" lang="en-US" altLang="zh-CN">
                <a:solidFill>
                  <a:srgbClr val="CC0000"/>
                </a:solidFill>
              </a:rPr>
              <a:t>2</a:t>
            </a:r>
            <a:r>
              <a:rPr kumimoji="1" lang="zh-CN" altLang="en-US">
                <a:solidFill>
                  <a:srgbClr val="CC0000"/>
                </a:solidFill>
              </a:rPr>
              <a:t>）</a:t>
            </a:r>
            <a:r>
              <a:rPr kumimoji="1" lang="zh-CN" altLang="en-US"/>
              <a:t>为了保持程序的简洁，</a:t>
            </a:r>
            <a:r>
              <a:rPr kumimoji="1" lang="zh-CN" altLang="en-US">
                <a:solidFill>
                  <a:srgbClr val="0000CC"/>
                </a:solidFill>
              </a:rPr>
              <a:t>用</a:t>
            </a:r>
            <a:r>
              <a:rPr kumimoji="1" lang="zh-CN" altLang="en-US"/>
              <a:t>一个</a:t>
            </a:r>
            <a:r>
              <a:rPr kumimoji="1" lang="zh-CN" altLang="en-US">
                <a:solidFill>
                  <a:srgbClr val="0000CC"/>
                </a:solidFill>
              </a:rPr>
              <a:t>函数</a:t>
            </a:r>
            <a:r>
              <a:rPr kumimoji="1" lang="zh-CN" altLang="en-US"/>
              <a:t>来</a:t>
            </a:r>
            <a:r>
              <a:rPr kumimoji="1" lang="zh-CN" altLang="en-US">
                <a:solidFill>
                  <a:srgbClr val="0000CC"/>
                </a:solidFill>
              </a:rPr>
              <a:t>进行</a:t>
            </a:r>
            <a:r>
              <a:rPr kumimoji="1" lang="zh-CN" altLang="en-US"/>
              <a:t>数组元素的</a:t>
            </a:r>
            <a:r>
              <a:rPr kumimoji="1" lang="zh-CN" altLang="en-US">
                <a:solidFill>
                  <a:srgbClr val="0000CC"/>
                </a:solidFill>
              </a:rPr>
              <a:t>比较</a:t>
            </a:r>
            <a:r>
              <a:rPr kumimoji="1" lang="zh-CN" altLang="en-US"/>
              <a:t>，比较结果用该函数的返回值表示。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468D4C5-EBD0-4651-BE86-29EA1A66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835342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例</a:t>
            </a:r>
            <a:r>
              <a:rPr lang="en-US" altLang="zh-CN">
                <a:solidFill>
                  <a:srgbClr val="CC0000"/>
                </a:solidFill>
              </a:rPr>
              <a:t>8.10 </a:t>
            </a:r>
            <a:r>
              <a:rPr lang="zh-CN" altLang="en-US"/>
              <a:t>有两个</a:t>
            </a:r>
            <a:r>
              <a:rPr lang="zh-CN" altLang="en-US">
                <a:solidFill>
                  <a:srgbClr val="0000CC"/>
                </a:solidFill>
              </a:rPr>
              <a:t>数组</a:t>
            </a:r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zh-CN" altLang="en-US">
                <a:solidFill>
                  <a:srgbClr val="0000CC"/>
                </a:solidFill>
              </a:rPr>
              <a:t>和</a:t>
            </a:r>
            <a:r>
              <a:rPr lang="en-US" altLang="zh-CN">
                <a:solidFill>
                  <a:srgbClr val="0000CC"/>
                </a:solidFill>
              </a:rPr>
              <a:t>b</a:t>
            </a:r>
            <a:r>
              <a:rPr lang="zh-CN" altLang="en-US"/>
              <a:t>，各有</a:t>
            </a:r>
            <a:r>
              <a:rPr lang="en-US" altLang="zh-CN">
                <a:solidFill>
                  <a:srgbClr val="0000CC"/>
                </a:solidFill>
              </a:rPr>
              <a:t>10</a:t>
            </a:r>
            <a:r>
              <a:rPr lang="zh-CN" altLang="en-US">
                <a:solidFill>
                  <a:srgbClr val="0000CC"/>
                </a:solidFill>
              </a:rPr>
              <a:t>个元素</a:t>
            </a:r>
            <a:r>
              <a:rPr lang="zh-CN" altLang="en-US"/>
              <a:t>，将它们对应地</a:t>
            </a:r>
            <a:r>
              <a:rPr lang="zh-CN" altLang="en-US">
                <a:solidFill>
                  <a:srgbClr val="0000CC"/>
                </a:solidFill>
              </a:rPr>
              <a:t>逐个相比</a:t>
            </a:r>
            <a:r>
              <a:rPr lang="zh-CN" altLang="en-US"/>
              <a:t>（即</a:t>
            </a:r>
            <a:r>
              <a:rPr lang="en-US" altLang="zh-CN"/>
              <a:t>a[0]</a:t>
            </a:r>
            <a:r>
              <a:rPr lang="zh-CN" altLang="en-US"/>
              <a:t>与</a:t>
            </a:r>
            <a:r>
              <a:rPr lang="en-US" altLang="zh-CN"/>
              <a:t>b[0]</a:t>
            </a:r>
            <a:r>
              <a:rPr lang="zh-CN" altLang="en-US"/>
              <a:t>比，</a:t>
            </a:r>
            <a:r>
              <a:rPr lang="en-US" altLang="zh-CN"/>
              <a:t>a[1]</a:t>
            </a:r>
            <a:r>
              <a:rPr lang="zh-CN" altLang="en-US"/>
              <a:t>与</a:t>
            </a:r>
            <a:r>
              <a:rPr lang="en-US" altLang="zh-CN"/>
              <a:t>b[1]</a:t>
            </a:r>
            <a:r>
              <a:rPr lang="zh-CN" altLang="en-US"/>
              <a:t>比</a:t>
            </a:r>
            <a:r>
              <a:rPr lang="en-US" altLang="zh-CN"/>
              <a:t>…)</a:t>
            </a:r>
            <a:r>
              <a:rPr lang="zh-CN" altLang="en-US"/>
              <a:t>。如果</a:t>
            </a:r>
            <a:r>
              <a:rPr lang="en-US" altLang="zh-CN"/>
              <a:t>a</a:t>
            </a:r>
            <a:r>
              <a:rPr lang="zh-CN" altLang="en-US"/>
              <a:t>数组中的元素大于</a:t>
            </a:r>
            <a:r>
              <a:rPr lang="en-US" altLang="zh-CN"/>
              <a:t>b</a:t>
            </a:r>
            <a:r>
              <a:rPr lang="zh-CN" altLang="en-US"/>
              <a:t>数组中的相应元素的数目多于</a:t>
            </a:r>
            <a:r>
              <a:rPr lang="en-US" altLang="zh-CN"/>
              <a:t>b</a:t>
            </a:r>
            <a:r>
              <a:rPr lang="zh-CN" altLang="en-US"/>
              <a:t>数组中元素大于</a:t>
            </a:r>
            <a:r>
              <a:rPr lang="en-US" altLang="zh-CN"/>
              <a:t>a</a:t>
            </a:r>
            <a:r>
              <a:rPr lang="zh-CN" altLang="en-US"/>
              <a:t>数组中相应元素的数目</a:t>
            </a:r>
            <a:r>
              <a:rPr lang="en-US" altLang="zh-CN"/>
              <a:t>(</a:t>
            </a:r>
            <a:r>
              <a:rPr lang="zh-CN" altLang="en-US">
                <a:solidFill>
                  <a:srgbClr val="CC0000"/>
                </a:solidFill>
              </a:rPr>
              <a:t>例如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/>
              <a:t>a[i]&gt;b[i]6</a:t>
            </a:r>
            <a:r>
              <a:rPr lang="zh-CN" altLang="en-US"/>
              <a:t>次， </a:t>
            </a:r>
            <a:r>
              <a:rPr lang="en-US" altLang="zh-CN"/>
              <a:t>b[i]&gt;a[i]3</a:t>
            </a:r>
            <a:r>
              <a:rPr lang="zh-CN" altLang="en-US"/>
              <a:t>次，其中</a:t>
            </a:r>
            <a:r>
              <a:rPr lang="en-US" altLang="zh-CN"/>
              <a:t>i</a:t>
            </a:r>
            <a:r>
              <a:rPr lang="zh-CN" altLang="en-US"/>
              <a:t>每次为不同的值</a:t>
            </a:r>
            <a:r>
              <a:rPr lang="en-US" altLang="zh-CN"/>
              <a:t>),</a:t>
            </a:r>
            <a:r>
              <a:rPr lang="zh-CN" altLang="en-US"/>
              <a:t>认为</a:t>
            </a:r>
            <a:r>
              <a:rPr lang="en-US" altLang="zh-CN"/>
              <a:t>a</a:t>
            </a:r>
            <a:r>
              <a:rPr lang="zh-CN" altLang="en-US"/>
              <a:t>数组大于</a:t>
            </a:r>
            <a:r>
              <a:rPr lang="en-US" altLang="zh-CN"/>
              <a:t>b</a:t>
            </a:r>
            <a:r>
              <a:rPr lang="zh-CN" altLang="en-US"/>
              <a:t>数组，</a:t>
            </a:r>
            <a:r>
              <a:rPr lang="zh-CN" altLang="en-US">
                <a:solidFill>
                  <a:srgbClr val="0000CC"/>
                </a:solidFill>
              </a:rPr>
              <a:t>并分别统计出两个数组相应元素大于、等于、小于的次数。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A5DB9CF0-1BFE-4724-910B-DD6B3B0F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3375"/>
            <a:ext cx="6335712" cy="565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void main</a:t>
            </a:r>
            <a:r>
              <a:rPr lang="zh-CN" altLang="en-US" sz="3200">
                <a:solidFill>
                  <a:srgbClr val="CC0000"/>
                </a:solidFill>
                <a:ea typeface="宋体" panose="02010600030101010101" pitchFamily="2" charset="-122"/>
              </a:rPr>
              <a:t>（）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{</a:t>
            </a:r>
            <a:r>
              <a:rPr lang="en-US" altLang="zh-CN" sz="3200">
                <a:ea typeface="宋体" panose="02010600030101010101" pitchFamily="2" charset="-122"/>
              </a:rPr>
              <a:t>  </a:t>
            </a:r>
            <a:r>
              <a:rPr lang="en-US" altLang="zh-CN" sz="3200">
                <a:solidFill>
                  <a:srgbClr val="660066"/>
                </a:solidFill>
                <a:ea typeface="宋体" panose="02010600030101010101" pitchFamily="2" charset="-122"/>
              </a:rPr>
              <a:t>int large(int x</a:t>
            </a:r>
            <a:r>
              <a:rPr lang="zh-CN" altLang="en-US" sz="3200">
                <a:solidFill>
                  <a:srgbClr val="66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3200">
                <a:solidFill>
                  <a:srgbClr val="660066"/>
                </a:solidFill>
                <a:ea typeface="宋体" panose="02010600030101010101" pitchFamily="2" charset="-122"/>
              </a:rPr>
              <a:t>int y); 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int a[10], b[10], i, n=0, m=0, k=0;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printf</a:t>
            </a: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（”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enter array a:\n”);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for(i=0;i&lt;10;i++)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scanf(“%</a:t>
            </a: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ｄ”，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&amp;a[i]);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printf(“\n”);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printf(“ enter array b:\n”);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for(i=0;i&lt;10;i++)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scanf (“%</a:t>
            </a:r>
            <a:r>
              <a:rPr lang="zh-CN" altLang="en-US" sz="3200">
                <a:ea typeface="宋体" panose="02010600030101010101" pitchFamily="2" charset="-122"/>
              </a:rPr>
              <a:t>ｄ”，</a:t>
            </a:r>
            <a:r>
              <a:rPr lang="en-US" altLang="zh-CN" sz="3200">
                <a:ea typeface="宋体" panose="02010600030101010101" pitchFamily="2" charset="-122"/>
              </a:rPr>
              <a:t>&amp;b[i]);</a:t>
            </a:r>
          </a:p>
          <a:p>
            <a:pPr>
              <a:lnSpc>
                <a:spcPct val="95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printf (”\n”);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A0E23C8-0325-474C-A8DC-2CE44FB2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268413"/>
            <a:ext cx="302895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>
                <a:solidFill>
                  <a:srgbClr val="660066"/>
                </a:solidFill>
                <a:latin typeface="黑体" panose="02010609060101010101" pitchFamily="49" charset="-122"/>
              </a:rPr>
              <a:t>/* </a:t>
            </a:r>
            <a:r>
              <a:rPr lang="zh-CN" altLang="en-US" sz="3200">
                <a:solidFill>
                  <a:srgbClr val="660066"/>
                </a:solidFill>
                <a:latin typeface="黑体" panose="02010609060101010101" pitchFamily="49" charset="-122"/>
              </a:rPr>
              <a:t>函数声明 *</a:t>
            </a:r>
            <a:r>
              <a:rPr lang="en-US" altLang="zh-CN" sz="3200">
                <a:solidFill>
                  <a:srgbClr val="660066"/>
                </a:solidFill>
                <a:latin typeface="黑体" panose="02010609060101010101" pitchFamily="49" charset="-122"/>
              </a:rPr>
              <a:t>/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DFEDD5E5-33A7-4393-8FE8-74A1AF1B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161925"/>
            <a:ext cx="1443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rgbClr val="CC0000"/>
                </a:solidFill>
              </a:rPr>
              <a:t>例</a:t>
            </a:r>
            <a:r>
              <a:rPr lang="en-US" altLang="zh-CN" sz="3600">
                <a:solidFill>
                  <a:srgbClr val="CC0000"/>
                </a:solidFill>
              </a:rPr>
              <a:t>8.10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C8CD51C1-0C90-448E-A0BE-0164251AB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9863"/>
            <a:ext cx="8820150" cy="655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for(i=0;i&lt;10;i++) </a:t>
            </a:r>
          </a:p>
          <a:p>
            <a:r>
              <a:rPr lang="en-US" altLang="zh-CN" sz="3200">
                <a:ea typeface="宋体" panose="02010600030101010101" pitchFamily="2" charset="-122"/>
              </a:rPr>
              <a:t>    { 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(large (a[i], b[i] )= =1)   n</a:t>
            </a: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n+1</a:t>
            </a: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3200">
                <a:solidFill>
                  <a:srgbClr val="CC0000"/>
                </a:solidFill>
                <a:ea typeface="宋体" panose="02010600030101010101" pitchFamily="2" charset="-122"/>
              </a:rPr>
              <a:t>　   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else if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(large (a[i], b[i] )= =0)  m=m+1;</a:t>
            </a:r>
          </a:p>
          <a:p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               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else  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k=k+1;   </a:t>
            </a:r>
            <a:r>
              <a:rPr lang="en-US" altLang="zh-CN" sz="3200">
                <a:ea typeface="宋体" panose="02010600030101010101" pitchFamily="2" charset="-122"/>
              </a:rPr>
              <a:t>}</a:t>
            </a:r>
          </a:p>
          <a:p>
            <a:endParaRPr lang="en-US" altLang="zh-CN" sz="400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kumimoji="1" lang="en-US" altLang="zh-CN" sz="3200"/>
              <a:t> printf(“a[i]&gt;b[i] %d times</a:t>
            </a:r>
            <a:r>
              <a:rPr kumimoji="1" lang="en-US" altLang="zh-CN" sz="3200">
                <a:solidFill>
                  <a:srgbClr val="CC0000"/>
                </a:solidFill>
              </a:rPr>
              <a:t>\n</a:t>
            </a:r>
            <a:r>
              <a:rPr kumimoji="1" lang="en-US" altLang="zh-CN" sz="3200"/>
              <a:t>a[i]=b[i] %d times</a:t>
            </a:r>
            <a:r>
              <a:rPr kumimoji="1" lang="en-US" altLang="zh-CN" sz="3200">
                <a:solidFill>
                  <a:srgbClr val="CC0000"/>
                </a:solidFill>
              </a:rPr>
              <a:t>\n </a:t>
            </a:r>
          </a:p>
          <a:p>
            <a:r>
              <a:rPr kumimoji="1" lang="en-US" altLang="zh-CN" sz="3200"/>
              <a:t>                    a[i]&lt;b[i]%d times</a:t>
            </a:r>
            <a:r>
              <a:rPr kumimoji="1" lang="en-US" altLang="zh-CN" sz="3200">
                <a:solidFill>
                  <a:srgbClr val="CC0000"/>
                </a:solidFill>
              </a:rPr>
              <a:t>\n</a:t>
            </a:r>
            <a:r>
              <a:rPr kumimoji="1" lang="en-US" altLang="zh-CN" sz="3200"/>
              <a:t>”, n, m, k);</a:t>
            </a:r>
          </a:p>
          <a:p>
            <a:r>
              <a:rPr kumimoji="1" lang="en-US" altLang="zh-CN" sz="3200">
                <a:solidFill>
                  <a:srgbClr val="CC0000"/>
                </a:solidFill>
              </a:rPr>
              <a:t> </a:t>
            </a:r>
            <a:r>
              <a:rPr kumimoji="1" lang="en-US" altLang="zh-CN" sz="3200">
                <a:solidFill>
                  <a:srgbClr val="000099"/>
                </a:solidFill>
              </a:rPr>
              <a:t>if </a:t>
            </a:r>
            <a:r>
              <a:rPr kumimoji="1" lang="en-US" altLang="zh-CN" sz="3200"/>
              <a:t>(n&gt;k)  </a:t>
            </a:r>
          </a:p>
          <a:p>
            <a:r>
              <a:rPr kumimoji="1" lang="en-US" altLang="zh-CN" sz="3200"/>
              <a:t>    printf(“array a is larger than array b\n”);</a:t>
            </a:r>
          </a:p>
          <a:p>
            <a:r>
              <a:rPr kumimoji="1" lang="en-US" altLang="zh-CN" sz="3200">
                <a:solidFill>
                  <a:srgbClr val="CC0000"/>
                </a:solidFill>
              </a:rPr>
              <a:t> </a:t>
            </a:r>
            <a:r>
              <a:rPr kumimoji="1" lang="en-US" altLang="zh-CN" sz="3200">
                <a:solidFill>
                  <a:srgbClr val="000099"/>
                </a:solidFill>
              </a:rPr>
              <a:t>else if</a:t>
            </a:r>
            <a:r>
              <a:rPr kumimoji="1" lang="en-US" altLang="zh-CN" sz="3200">
                <a:solidFill>
                  <a:srgbClr val="CC0000"/>
                </a:solidFill>
              </a:rPr>
              <a:t> </a:t>
            </a:r>
            <a:r>
              <a:rPr kumimoji="1" lang="en-US" altLang="zh-CN" sz="3200"/>
              <a:t>(n&lt;k)  </a:t>
            </a:r>
          </a:p>
          <a:p>
            <a:r>
              <a:rPr kumimoji="1" lang="en-US" altLang="zh-CN" sz="3200"/>
              <a:t>        printf(“array a is smaller than array b\n”);</a:t>
            </a:r>
          </a:p>
          <a:p>
            <a:r>
              <a:rPr kumimoji="1" lang="en-US" altLang="zh-CN" sz="3200">
                <a:solidFill>
                  <a:srgbClr val="000099"/>
                </a:solidFill>
              </a:rPr>
              <a:t>       else</a:t>
            </a:r>
            <a:r>
              <a:rPr kumimoji="1" lang="en-US" altLang="zh-CN" sz="3200"/>
              <a:t>  printf (“array a is equal to array b\n”);</a:t>
            </a:r>
          </a:p>
          <a:p>
            <a:r>
              <a:rPr kumimoji="1" lang="en-US" altLang="zh-CN" sz="320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F1929D1-F2C6-4F0A-9559-EA1BC7E50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51075"/>
            <a:ext cx="69135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660066"/>
                </a:solidFill>
              </a:rPr>
              <a:t>/*</a:t>
            </a:r>
            <a:r>
              <a:rPr kumimoji="1" lang="zh-CN" altLang="en-US" sz="3200">
                <a:solidFill>
                  <a:srgbClr val="660066"/>
                </a:solidFill>
              </a:rPr>
              <a:t>调用</a:t>
            </a:r>
            <a:r>
              <a:rPr kumimoji="1" lang="en-US" altLang="zh-CN" sz="3200">
                <a:solidFill>
                  <a:srgbClr val="660066"/>
                </a:solidFill>
              </a:rPr>
              <a:t>large</a:t>
            </a:r>
            <a:r>
              <a:rPr kumimoji="1" lang="zh-CN" altLang="en-US" sz="3200">
                <a:solidFill>
                  <a:srgbClr val="660066"/>
                </a:solidFill>
              </a:rPr>
              <a:t>函数进行数组元素比较*</a:t>
            </a:r>
            <a:r>
              <a:rPr kumimoji="1" lang="en-US" altLang="zh-CN" sz="3200">
                <a:solidFill>
                  <a:srgbClr val="660066"/>
                </a:solidFill>
              </a:rPr>
              <a:t>/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9F680E4E-7B8A-4EE4-8D8B-CED487B49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161925"/>
            <a:ext cx="1443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rgbClr val="CC0000"/>
                </a:solidFill>
              </a:rPr>
              <a:t>例</a:t>
            </a:r>
            <a:r>
              <a:rPr lang="en-US" altLang="zh-CN" sz="3600">
                <a:solidFill>
                  <a:srgbClr val="CC0000"/>
                </a:solidFill>
              </a:rPr>
              <a:t>8.10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8C13FEF3-F5D7-4893-B23F-59371449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489585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int large(int x,int y)</a:t>
            </a:r>
          </a:p>
          <a:p>
            <a:pPr lvl="1">
              <a:lnSpc>
                <a:spcPct val="110000"/>
              </a:lnSpc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{  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 int flag;</a:t>
            </a:r>
          </a:p>
          <a:p>
            <a:pPr lvl="1">
              <a:lnSpc>
                <a:spcPct val="110000"/>
              </a:lnSpc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     if</a:t>
            </a:r>
            <a:r>
              <a:rPr lang="en-US" altLang="zh-CN" sz="3200">
                <a:ea typeface="宋体" panose="02010600030101010101" pitchFamily="2" charset="-122"/>
              </a:rPr>
              <a:t> (x&gt;y)    flag=1;</a:t>
            </a:r>
          </a:p>
          <a:p>
            <a:pPr lvl="1">
              <a:lnSpc>
                <a:spcPct val="11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 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else if</a:t>
            </a:r>
            <a:r>
              <a:rPr lang="en-US" altLang="zh-CN" sz="3200">
                <a:ea typeface="宋体" panose="02010600030101010101" pitchFamily="2" charset="-122"/>
              </a:rPr>
              <a:t> (x&lt;y)   flag=-1;</a:t>
            </a:r>
          </a:p>
          <a:p>
            <a:pPr lvl="1">
              <a:lnSpc>
                <a:spcPct val="11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        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else   </a:t>
            </a:r>
            <a:r>
              <a:rPr lang="en-US" altLang="zh-CN" sz="3200">
                <a:ea typeface="宋体" panose="02010600030101010101" pitchFamily="2" charset="-122"/>
              </a:rPr>
              <a:t>flag=0;    </a:t>
            </a:r>
          </a:p>
          <a:p>
            <a:pPr lvl="1">
              <a:lnSpc>
                <a:spcPct val="11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  return( flag ); </a:t>
            </a:r>
          </a:p>
          <a:p>
            <a:pPr lvl="1">
              <a:lnSpc>
                <a:spcPct val="110000"/>
              </a:lnSpc>
            </a:pPr>
            <a:r>
              <a:rPr lang="en-US" altLang="zh-CN" sz="3200">
                <a:ea typeface="宋体" panose="02010600030101010101" pitchFamily="2" charset="-122"/>
              </a:rPr>
              <a:t>  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945917B4-D6EE-45AC-815B-ED4DD437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852738"/>
            <a:ext cx="2592388" cy="1260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solidFill>
                  <a:srgbClr val="0000CC"/>
                </a:solidFill>
              </a:rPr>
              <a:t>large</a:t>
            </a:r>
            <a:r>
              <a:rPr kumimoji="1" lang="zh-CN" altLang="en-US" sz="3200">
                <a:solidFill>
                  <a:srgbClr val="0000CC"/>
                </a:solidFill>
              </a:rPr>
              <a:t>函数</a:t>
            </a:r>
            <a:r>
              <a:rPr kumimoji="1" lang="en-US" altLang="zh-CN" sz="3200">
                <a:solidFill>
                  <a:srgbClr val="0000CC"/>
                </a:solidFill>
              </a:rPr>
              <a:t>, </a:t>
            </a:r>
            <a:r>
              <a:rPr kumimoji="1" lang="zh-CN" altLang="en-US" sz="3200">
                <a:solidFill>
                  <a:srgbClr val="0000CC"/>
                </a:solidFill>
              </a:rPr>
              <a:t>返回比较结果</a:t>
            </a:r>
          </a:p>
        </p:txBody>
      </p:sp>
      <p:sp>
        <p:nvSpPr>
          <p:cNvPr id="57348" name="AutoShape 4">
            <a:extLst>
              <a:ext uri="{FF2B5EF4-FFF2-40B4-BE49-F238E27FC236}">
                <a16:creationId xmlns:a16="http://schemas.microsoft.com/office/drawing/2014/main" id="{7EBF292B-5CB1-4129-9607-895D741EBE8E}"/>
              </a:ext>
            </a:extLst>
          </p:cNvPr>
          <p:cNvSpPr>
            <a:spLocks/>
          </p:cNvSpPr>
          <p:nvPr/>
        </p:nvSpPr>
        <p:spPr bwMode="auto">
          <a:xfrm>
            <a:off x="5219700" y="2565400"/>
            <a:ext cx="288925" cy="2305050"/>
          </a:xfrm>
          <a:prstGeom prst="rightBrace">
            <a:avLst>
              <a:gd name="adj1" fmla="val 66484"/>
              <a:gd name="adj2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kumimoji="1" lang="zh-CN" altLang="en-US" sz="320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B5CFAD6-06BC-446C-B05D-F9FEED96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1443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rgbClr val="CC0000"/>
                </a:solidFill>
              </a:rPr>
              <a:t>例</a:t>
            </a:r>
            <a:r>
              <a:rPr lang="en-US" altLang="zh-CN" sz="3600">
                <a:solidFill>
                  <a:srgbClr val="CC0000"/>
                </a:solidFill>
              </a:rPr>
              <a:t>8.10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 autoUpdateAnimBg="0"/>
      <p:bldP spid="5734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BDE5D6A-2FE0-4DFE-A6B1-CFDC7395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60350"/>
            <a:ext cx="7056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例：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</a:rPr>
              <a:t>求某两自然数之间所有整数之和</a:t>
            </a:r>
            <a:endParaRPr lang="zh-CN" altLang="en-US" sz="32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1B7457E-8571-4312-B539-F13DF7D93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2513"/>
            <a:ext cx="44640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int </a:t>
            </a:r>
            <a:r>
              <a:rPr lang="en-US" altLang="zh-CN">
                <a:solidFill>
                  <a:srgbClr val="0000CC"/>
                </a:solidFill>
              </a:rPr>
              <a:t>sum( int a, int b)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CC0000"/>
                </a:solidFill>
              </a:rPr>
              <a:t>{ </a:t>
            </a:r>
          </a:p>
          <a:p>
            <a:r>
              <a:rPr lang="en-US" altLang="zh-CN">
                <a:solidFill>
                  <a:srgbClr val="0000CC"/>
                </a:solidFill>
              </a:rPr>
              <a:t>   int i</a:t>
            </a:r>
            <a:r>
              <a:rPr lang="zh-CN" altLang="en-US">
                <a:solidFill>
                  <a:srgbClr val="0000CC"/>
                </a:solidFill>
              </a:rPr>
              <a:t>， </a:t>
            </a:r>
            <a:r>
              <a:rPr lang="en-US" altLang="zh-CN">
                <a:solidFill>
                  <a:srgbClr val="0000CC"/>
                </a:solidFill>
              </a:rPr>
              <a:t>s=0;   </a:t>
            </a:r>
          </a:p>
          <a:p>
            <a:r>
              <a:rPr lang="en-US" altLang="zh-CN">
                <a:solidFill>
                  <a:srgbClr val="0000CC"/>
                </a:solidFill>
              </a:rPr>
              <a:t>   for(i=</a:t>
            </a:r>
            <a:r>
              <a:rPr lang="en-US" altLang="zh-CN">
                <a:solidFill>
                  <a:srgbClr val="CC0000"/>
                </a:solidFill>
              </a:rPr>
              <a:t>a</a:t>
            </a:r>
            <a:r>
              <a:rPr lang="en-US" altLang="zh-CN">
                <a:solidFill>
                  <a:srgbClr val="0000CC"/>
                </a:solidFill>
              </a:rPr>
              <a:t>; i&lt;=</a:t>
            </a:r>
            <a:r>
              <a:rPr lang="en-US" altLang="zh-CN">
                <a:solidFill>
                  <a:srgbClr val="CC0000"/>
                </a:solidFill>
              </a:rPr>
              <a:t>b</a:t>
            </a:r>
            <a:r>
              <a:rPr lang="en-US" altLang="zh-CN">
                <a:solidFill>
                  <a:srgbClr val="0000CC"/>
                </a:solidFill>
              </a:rPr>
              <a:t>; i++)  s=s+i; </a:t>
            </a:r>
          </a:p>
          <a:p>
            <a:r>
              <a:rPr lang="en-US" altLang="zh-CN">
                <a:solidFill>
                  <a:srgbClr val="0000CC"/>
                </a:solidFill>
              </a:rPr>
              <a:t>   returm(s) ;  </a:t>
            </a:r>
          </a:p>
          <a:p>
            <a:r>
              <a:rPr lang="en-US" altLang="zh-CN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CC0000"/>
                </a:solidFill>
              </a:rPr>
              <a:t>}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5E1AC2E-C29B-4C84-9558-D41FC71E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429000"/>
            <a:ext cx="6335713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660066"/>
                </a:solidFill>
              </a:rPr>
              <a:t>void main( )</a:t>
            </a:r>
            <a:br>
              <a:rPr lang="en-US" altLang="zh-CN">
                <a:solidFill>
                  <a:srgbClr val="660066"/>
                </a:solidFill>
              </a:rPr>
            </a:br>
            <a:r>
              <a:rPr lang="en-US" altLang="zh-CN">
                <a:solidFill>
                  <a:srgbClr val="660066"/>
                </a:solidFill>
              </a:rPr>
              <a:t>    {</a:t>
            </a:r>
            <a:r>
              <a:rPr lang="en-US" altLang="zh-CN"/>
              <a:t>   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CC0000"/>
                </a:solidFill>
              </a:rPr>
              <a:t>int </a:t>
            </a:r>
            <a:r>
              <a:rPr lang="en-US" altLang="zh-CN">
                <a:solidFill>
                  <a:schemeClr val="tx2"/>
                </a:solidFill>
              </a:rPr>
              <a:t>ss;</a:t>
            </a:r>
            <a:r>
              <a:rPr lang="en-US" altLang="zh-CN"/>
              <a:t>  </a:t>
            </a:r>
          </a:p>
          <a:p>
            <a:r>
              <a:rPr lang="en-US" altLang="zh-CN"/>
              <a:t>      </a:t>
            </a:r>
            <a:r>
              <a:rPr lang="en-US" altLang="zh-CN">
                <a:solidFill>
                  <a:srgbClr val="CC0000"/>
                </a:solidFill>
              </a:rPr>
              <a:t>ss= sum(1,100);</a:t>
            </a:r>
            <a:r>
              <a:rPr lang="en-US" altLang="zh-CN"/>
              <a:t>   </a:t>
            </a:r>
          </a:p>
          <a:p>
            <a:r>
              <a:rPr lang="en-US" altLang="zh-CN"/>
              <a:t>      printf(“sum=%d\n”</a:t>
            </a:r>
            <a:r>
              <a:rPr lang="zh-CN" altLang="en-US"/>
              <a:t>，</a:t>
            </a:r>
            <a:r>
              <a:rPr lang="en-US" altLang="zh-CN"/>
              <a:t>ss);  </a:t>
            </a:r>
          </a:p>
          <a:p>
            <a:r>
              <a:rPr lang="en-US" altLang="zh-CN"/>
              <a:t>      printf(“sum=%d\n”</a:t>
            </a:r>
            <a:r>
              <a:rPr lang="zh-CN" altLang="en-US"/>
              <a:t>，</a:t>
            </a:r>
            <a:r>
              <a:rPr lang="en-US" altLang="zh-CN">
                <a:solidFill>
                  <a:srgbClr val="CC0000"/>
                </a:solidFill>
              </a:rPr>
              <a:t>sum(200,300)</a:t>
            </a:r>
            <a:r>
              <a:rPr lang="en-US" altLang="zh-CN"/>
              <a:t>);</a:t>
            </a:r>
          </a:p>
          <a:p>
            <a:r>
              <a:rPr lang="en-US" altLang="zh-CN">
                <a:solidFill>
                  <a:srgbClr val="660066"/>
                </a:solidFill>
              </a:rPr>
              <a:t>  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C8211CE3-2AEC-4115-8B81-DF8623543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268413"/>
            <a:ext cx="6985000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        运行情况</a:t>
            </a:r>
            <a:r>
              <a:rPr lang="en-US" altLang="zh-CN" sz="3200">
                <a:solidFill>
                  <a:srgbClr val="CC0000"/>
                </a:solidFill>
              </a:rPr>
              <a:t>: 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         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enter array a:</a:t>
            </a:r>
          </a:p>
          <a:p>
            <a:pPr lvl="1"/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  1  </a:t>
            </a:r>
            <a:r>
              <a:rPr lang="en-US" altLang="zh-CN" sz="3200">
                <a:ea typeface="宋体" panose="02010600030101010101" pitchFamily="2" charset="-122"/>
              </a:rPr>
              <a:t>3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5  </a:t>
            </a:r>
            <a:r>
              <a:rPr lang="en-US" altLang="zh-CN" sz="3200">
                <a:ea typeface="宋体" panose="02010600030101010101" pitchFamily="2" charset="-122"/>
              </a:rPr>
              <a:t>7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9    </a:t>
            </a:r>
            <a:r>
              <a:rPr lang="en-US" altLang="zh-CN" sz="3200">
                <a:ea typeface="宋体" panose="02010600030101010101" pitchFamily="2" charset="-122"/>
              </a:rPr>
              <a:t>8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6</a:t>
            </a:r>
            <a:r>
              <a:rPr lang="en-US" altLang="zh-CN" sz="3200">
                <a:ea typeface="宋体" panose="02010600030101010101" pitchFamily="2" charset="-122"/>
              </a:rPr>
              <a:t>   4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2   </a:t>
            </a:r>
            <a:r>
              <a:rPr lang="en-US" altLang="zh-CN" sz="3200">
                <a:ea typeface="宋体" panose="02010600030101010101" pitchFamily="2" charset="-122"/>
              </a:rPr>
              <a:t>0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↙</a:t>
            </a:r>
            <a:r>
              <a:rPr lang="en-US" altLang="zh-CN" sz="1200">
                <a:solidFill>
                  <a:srgbClr val="0000CC"/>
                </a:solidFill>
                <a:ea typeface="宋体" panose="02010600030101010101" pitchFamily="2" charset="-122"/>
              </a:rPr>
              <a:t></a:t>
            </a:r>
          </a:p>
          <a:p>
            <a:pPr lvl="1"/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enter array b:</a:t>
            </a:r>
          </a:p>
          <a:p>
            <a:pPr lvl="1"/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  5  </a:t>
            </a:r>
            <a:r>
              <a:rPr lang="en-US" altLang="zh-CN" sz="3200">
                <a:ea typeface="宋体" panose="02010600030101010101" pitchFamily="2" charset="-122"/>
              </a:rPr>
              <a:t>3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8  </a:t>
            </a:r>
            <a:r>
              <a:rPr lang="en-US" altLang="zh-CN" sz="3200">
                <a:ea typeface="宋体" panose="02010600030101010101" pitchFamily="2" charset="-122"/>
              </a:rPr>
              <a:t>9 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–1  </a:t>
            </a:r>
            <a:r>
              <a:rPr lang="en-US" altLang="zh-CN" sz="3200">
                <a:ea typeface="宋体" panose="02010600030101010101" pitchFamily="2" charset="-122"/>
              </a:rPr>
              <a:t>–3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5   </a:t>
            </a:r>
            <a:r>
              <a:rPr lang="en-US" altLang="zh-CN" sz="3200">
                <a:ea typeface="宋体" panose="02010600030101010101" pitchFamily="2" charset="-122"/>
              </a:rPr>
              <a:t>6 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0   </a:t>
            </a:r>
            <a:r>
              <a:rPr lang="en-US" altLang="zh-CN" sz="3200">
                <a:ea typeface="宋体" panose="02010600030101010101" pitchFamily="2" charset="-122"/>
              </a:rPr>
              <a:t>4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↙</a:t>
            </a:r>
          </a:p>
          <a:p>
            <a:pPr lvl="2"/>
            <a:r>
              <a:rPr lang="en-US" altLang="zh-CN" sz="3200">
                <a:ea typeface="宋体" panose="02010600030101010101" pitchFamily="2" charset="-122"/>
              </a:rPr>
              <a:t> a[i]&gt;b[i] </a:t>
            </a:r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3200">
                <a:ea typeface="宋体" panose="02010600030101010101" pitchFamily="2" charset="-122"/>
              </a:rPr>
              <a:t> times</a:t>
            </a:r>
          </a:p>
          <a:p>
            <a:pPr lvl="2"/>
            <a:r>
              <a:rPr lang="en-US" altLang="zh-CN" sz="3200">
                <a:ea typeface="宋体" panose="02010600030101010101" pitchFamily="2" charset="-122"/>
              </a:rPr>
              <a:t> a[i]=b[i] </a:t>
            </a:r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3200">
                <a:ea typeface="宋体" panose="02010600030101010101" pitchFamily="2" charset="-122"/>
              </a:rPr>
              <a:t>times</a:t>
            </a:r>
          </a:p>
          <a:p>
            <a:pPr lvl="2"/>
            <a:r>
              <a:rPr lang="en-US" altLang="zh-CN" sz="3200">
                <a:ea typeface="宋体" panose="02010600030101010101" pitchFamily="2" charset="-122"/>
              </a:rPr>
              <a:t> a[i]&lt;b[i] </a:t>
            </a:r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5</a:t>
            </a:r>
            <a:r>
              <a:rPr lang="en-US" altLang="zh-CN" sz="3200">
                <a:ea typeface="宋体" panose="02010600030101010101" pitchFamily="2" charset="-122"/>
              </a:rPr>
              <a:t> times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     array a is </a:t>
            </a:r>
            <a:r>
              <a:rPr lang="en-US" altLang="zh-CN" sz="3200">
                <a:solidFill>
                  <a:srgbClr val="A50021"/>
                </a:solidFill>
                <a:ea typeface="宋体" panose="02010600030101010101" pitchFamily="2" charset="-122"/>
              </a:rPr>
              <a:t>smaller than</a:t>
            </a:r>
            <a:r>
              <a:rPr lang="en-US" altLang="zh-CN" sz="3200">
                <a:ea typeface="宋体" panose="02010600030101010101" pitchFamily="2" charset="-122"/>
              </a:rPr>
              <a:t> array b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098BAAA-B0FB-43BD-8C81-8D98D2F67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60350"/>
            <a:ext cx="14430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rgbClr val="CC0000"/>
                </a:solidFill>
              </a:rPr>
              <a:t>例</a:t>
            </a:r>
            <a:r>
              <a:rPr lang="en-US" altLang="zh-CN" sz="3600">
                <a:solidFill>
                  <a:srgbClr val="CC0000"/>
                </a:solidFill>
              </a:rPr>
              <a:t>8.10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0ACFD26-01F6-45ED-916E-FA6C00E2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3375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8.7.2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数组名作函数参数 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AD832ED1-3DDE-4364-943A-0BE0F932C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52513"/>
            <a:ext cx="72009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数组名作函数参数</a:t>
            </a:r>
            <a:r>
              <a:rPr lang="zh-CN" altLang="en-US" sz="3200">
                <a:latin typeface="黑体" panose="02010609060101010101" pitchFamily="49" charset="-122"/>
              </a:rPr>
              <a:t>，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形参</a:t>
            </a:r>
            <a:r>
              <a:rPr lang="zh-CN" altLang="en-US" sz="3200">
                <a:latin typeface="黑体" panose="02010609060101010101" pitchFamily="49" charset="-122"/>
              </a:rPr>
              <a:t>应当用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数组名或用指针变量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D479A031-127F-47B2-8CE5-9D5831ED2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867025"/>
            <a:ext cx="72723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例</a:t>
            </a:r>
            <a:r>
              <a:rPr lang="en-US" altLang="zh-CN" sz="3200">
                <a:solidFill>
                  <a:srgbClr val="CC0000"/>
                </a:solidFill>
              </a:rPr>
              <a:t>8.11</a:t>
            </a:r>
            <a:r>
              <a:rPr lang="en-US" altLang="zh-CN" sz="3200"/>
              <a:t> </a:t>
            </a:r>
            <a:r>
              <a:rPr lang="zh-CN" altLang="en-US" sz="3200"/>
              <a:t>有一个一维数组</a:t>
            </a:r>
            <a:r>
              <a:rPr lang="en-US" altLang="zh-CN" sz="3200"/>
              <a:t>score</a:t>
            </a:r>
            <a:r>
              <a:rPr lang="zh-CN" altLang="en-US" sz="3200"/>
              <a:t>，内放</a:t>
            </a:r>
            <a:r>
              <a:rPr lang="en-US" altLang="zh-CN" sz="3200"/>
              <a:t>10</a:t>
            </a:r>
            <a:r>
              <a:rPr lang="zh-CN" altLang="en-US" sz="3200"/>
              <a:t>个学生成绩，求平均成绩。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14A165DB-51A0-4251-8336-89CA398E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221163"/>
            <a:ext cx="45720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</a:rPr>
              <a:t>for(i=1;i&lt;10;i++)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sum=sum+array[i];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aver=sum/10;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extLst>
              <a:ext uri="{FF2B5EF4-FFF2-40B4-BE49-F238E27FC236}">
                <a16:creationId xmlns:a16="http://schemas.microsoft.com/office/drawing/2014/main" id="{02FB9255-60E2-48A1-9264-4DD4BD27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500438"/>
            <a:ext cx="2303463" cy="1368425"/>
          </a:xfrm>
          <a:prstGeom prst="cloudCallout">
            <a:avLst>
              <a:gd name="adj1" fmla="val -130977"/>
              <a:gd name="adj2" fmla="val 92690"/>
            </a:avLst>
          </a:prstGeom>
          <a:solidFill>
            <a:schemeClr val="bg1"/>
          </a:solidFill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实参数组名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3F3DBE28-1C9E-42D2-ABA9-A211BAF6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68413"/>
            <a:ext cx="8066087" cy="545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</a:rPr>
              <a:t>main( )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{</a:t>
            </a:r>
            <a:r>
              <a:rPr lang="en-US" altLang="zh-CN" sz="3200"/>
              <a:t>	</a:t>
            </a:r>
          </a:p>
          <a:p>
            <a:r>
              <a:rPr lang="en-US" altLang="zh-CN" sz="3200"/>
              <a:t>         float score[10],aver;</a:t>
            </a:r>
          </a:p>
          <a:p>
            <a:r>
              <a:rPr lang="en-US" altLang="zh-CN" sz="3200"/>
              <a:t>	int i;</a:t>
            </a:r>
          </a:p>
          <a:p>
            <a:r>
              <a:rPr lang="en-US" altLang="zh-CN" sz="3200"/>
              <a:t>	</a:t>
            </a:r>
            <a:r>
              <a:rPr lang="en-US" altLang="zh-CN" sz="3200">
                <a:solidFill>
                  <a:srgbClr val="0000CC"/>
                </a:solidFill>
              </a:rPr>
              <a:t>printf(“input 10 score:\n”);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	for(i=0;i&lt;10;i++)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	      scanf(“%f”,&amp;score[i]);</a:t>
            </a:r>
          </a:p>
          <a:p>
            <a:r>
              <a:rPr lang="en-US" altLang="zh-CN" sz="3200"/>
              <a:t>         printf(“\n”);</a:t>
            </a:r>
          </a:p>
          <a:p>
            <a:r>
              <a:rPr lang="en-US" altLang="zh-CN" sz="3200"/>
              <a:t>         </a:t>
            </a:r>
            <a:r>
              <a:rPr lang="en-US" altLang="zh-CN" sz="3200">
                <a:solidFill>
                  <a:srgbClr val="CC0000"/>
                </a:solidFill>
              </a:rPr>
              <a:t>aver=average(score);</a:t>
            </a:r>
          </a:p>
          <a:p>
            <a:r>
              <a:rPr lang="en-US" altLang="zh-CN" sz="3200"/>
              <a:t>	 printf(“average score is %5.2f”,aver);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6BD8F317-BF47-4E13-B34F-8E9E94B3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88913"/>
            <a:ext cx="8893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例</a:t>
            </a:r>
            <a:r>
              <a:rPr lang="en-US" altLang="zh-CN" sz="3200">
                <a:solidFill>
                  <a:srgbClr val="CC0000"/>
                </a:solidFill>
              </a:rPr>
              <a:t>8.11</a:t>
            </a:r>
            <a:r>
              <a:rPr lang="en-US" altLang="zh-CN" sz="3200"/>
              <a:t> </a:t>
            </a:r>
            <a:r>
              <a:rPr lang="zh-CN" altLang="en-US" sz="3200"/>
              <a:t>有一个一维数组</a:t>
            </a:r>
            <a:r>
              <a:rPr lang="en-US" altLang="zh-CN" sz="3200"/>
              <a:t>score, </a:t>
            </a:r>
            <a:r>
              <a:rPr lang="zh-CN" altLang="en-US" sz="3200"/>
              <a:t>内放</a:t>
            </a:r>
            <a:r>
              <a:rPr lang="en-US" altLang="zh-CN" sz="3200"/>
              <a:t>10</a:t>
            </a:r>
            <a:r>
              <a:rPr lang="zh-CN" altLang="en-US" sz="3200"/>
              <a:t>个学生成绩</a:t>
            </a:r>
            <a:r>
              <a:rPr lang="en-US" altLang="zh-CN" sz="3200"/>
              <a:t>,</a:t>
            </a:r>
          </a:p>
          <a:p>
            <a:r>
              <a:rPr lang="en-US" altLang="zh-CN" sz="3200"/>
              <a:t>            </a:t>
            </a:r>
            <a:r>
              <a:rPr lang="zh-CN" altLang="en-US" sz="3200"/>
              <a:t>求平均成绩。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BF02C9E8-2A30-47EC-8D5F-6F7E628D6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45000"/>
            <a:ext cx="7632700" cy="207962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CC0000"/>
                </a:solidFill>
              </a:rPr>
              <a:t>运行情况：</a:t>
            </a:r>
          </a:p>
          <a:p>
            <a:r>
              <a:rPr lang="en-US" altLang="zh-CN" sz="3200"/>
              <a:t>input 10 scores</a:t>
            </a:r>
            <a:r>
              <a:rPr lang="zh-CN" altLang="en-US" sz="3200"/>
              <a:t>：</a:t>
            </a:r>
          </a:p>
          <a:p>
            <a:r>
              <a:rPr lang="en-US" altLang="zh-CN" sz="3200"/>
              <a:t>56   78   98.5   76   87   99   67.5   75   97↙</a:t>
            </a:r>
          </a:p>
          <a:p>
            <a:r>
              <a:rPr lang="en-US" altLang="zh-CN" sz="3200">
                <a:solidFill>
                  <a:srgbClr val="A50021"/>
                </a:solidFill>
              </a:rPr>
              <a:t>average score is 83.40</a:t>
            </a:r>
            <a:r>
              <a:rPr lang="en-US" altLang="zh-CN" sz="3200" b="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9890D81-A0D1-4755-A5D8-AE5858BD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5288" y="214313"/>
            <a:ext cx="6551613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/>
              <a:t>	</a:t>
            </a:r>
            <a:r>
              <a:rPr lang="en-US" altLang="zh-CN" sz="3200"/>
              <a:t>float average(float</a:t>
            </a:r>
            <a:r>
              <a:rPr lang="en-US" altLang="zh-CN" sz="3200">
                <a:solidFill>
                  <a:srgbClr val="A50021"/>
                </a:solidFill>
              </a:rPr>
              <a:t> </a:t>
            </a:r>
            <a:r>
              <a:rPr lang="en-US" altLang="zh-CN" sz="3200">
                <a:solidFill>
                  <a:srgbClr val="CC0000"/>
                </a:solidFill>
              </a:rPr>
              <a:t>array</a:t>
            </a:r>
            <a:r>
              <a:rPr lang="en-US" altLang="zh-CN" sz="3200"/>
              <a:t>[</a:t>
            </a:r>
            <a:r>
              <a:rPr lang="en-US" altLang="zh-CN" sz="3200">
                <a:solidFill>
                  <a:srgbClr val="0000CC"/>
                </a:solidFill>
              </a:rPr>
              <a:t>10</a:t>
            </a:r>
            <a:r>
              <a:rPr lang="en-US" altLang="zh-CN" sz="3200"/>
              <a:t>])</a:t>
            </a:r>
          </a:p>
          <a:p>
            <a:r>
              <a:rPr lang="en-US" altLang="zh-CN" sz="3200"/>
              <a:t>	{ 	</a:t>
            </a:r>
          </a:p>
          <a:p>
            <a:r>
              <a:rPr lang="en-US" altLang="zh-CN" sz="3200"/>
              <a:t>		int i;</a:t>
            </a:r>
          </a:p>
          <a:p>
            <a:r>
              <a:rPr lang="en-US" altLang="zh-CN" sz="3200"/>
              <a:t>		float aver,sum=array[0];</a:t>
            </a:r>
          </a:p>
          <a:p>
            <a:r>
              <a:rPr lang="en-US" altLang="zh-CN" sz="3200"/>
              <a:t>		</a:t>
            </a:r>
            <a:r>
              <a:rPr lang="en-US" altLang="zh-CN" sz="3200">
                <a:solidFill>
                  <a:srgbClr val="0000CC"/>
                </a:solidFill>
              </a:rPr>
              <a:t>for(i=1;i&lt;10;i++)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	      	       sum=sum+array[i];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		aver=sum/10;</a:t>
            </a:r>
          </a:p>
          <a:p>
            <a:r>
              <a:rPr lang="en-US" altLang="zh-CN" sz="3200"/>
              <a:t>		return(aver);  	}</a:t>
            </a:r>
          </a:p>
        </p:txBody>
      </p:sp>
      <p:sp>
        <p:nvSpPr>
          <p:cNvPr id="52228" name="AutoShape 4">
            <a:extLst>
              <a:ext uri="{FF2B5EF4-FFF2-40B4-BE49-F238E27FC236}">
                <a16:creationId xmlns:a16="http://schemas.microsoft.com/office/drawing/2014/main" id="{D6441F45-684D-4766-A74C-959B1970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692150"/>
            <a:ext cx="2447925" cy="1079500"/>
          </a:xfrm>
          <a:prstGeom prst="wedgeRectCallout">
            <a:avLst>
              <a:gd name="adj1" fmla="val -93319"/>
              <a:gd name="adj2" fmla="val -55000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形参数组大小可省略</a:t>
            </a:r>
            <a:endParaRPr lang="zh-CN" altLang="en-US"/>
          </a:p>
        </p:txBody>
      </p:sp>
      <p:sp>
        <p:nvSpPr>
          <p:cNvPr id="52229" name="AutoShape 5">
            <a:extLst>
              <a:ext uri="{FF2B5EF4-FFF2-40B4-BE49-F238E27FC236}">
                <a16:creationId xmlns:a16="http://schemas.microsoft.com/office/drawing/2014/main" id="{4390BB56-1756-4B3D-9FA1-8FEB56013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205038"/>
            <a:ext cx="3132137" cy="1225550"/>
          </a:xfrm>
          <a:prstGeom prst="wedgeRectCallout">
            <a:avLst>
              <a:gd name="adj1" fmla="val -87912"/>
              <a:gd name="adj2" fmla="val -169819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形参数组名。</a:t>
            </a:r>
          </a:p>
          <a:p>
            <a:pPr algn="ctr"/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类型与实参一致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8" grpId="0" build="allAtOnce" animBg="1" autoUpdateAnimBg="0"/>
      <p:bldP spid="52229" grpId="0" build="allAtOnce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96E3ED7F-741A-48B0-B86C-D12A3517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437063"/>
            <a:ext cx="7632700" cy="2079625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运行情况：</a:t>
            </a:r>
          </a:p>
          <a:p>
            <a:r>
              <a:rPr lang="en-US" altLang="zh-CN" sz="3200">
                <a:ea typeface="黑体" panose="02010609060101010101" pitchFamily="49" charset="-122"/>
              </a:rPr>
              <a:t>input 10 scores</a:t>
            </a:r>
            <a:r>
              <a:rPr lang="zh-CN" altLang="en-US" sz="3200">
                <a:ea typeface="黑体" panose="02010609060101010101" pitchFamily="49" charset="-122"/>
              </a:rPr>
              <a:t>：</a:t>
            </a:r>
          </a:p>
          <a:p>
            <a:r>
              <a:rPr lang="en-US" altLang="zh-CN" sz="3200">
                <a:ea typeface="黑体" panose="02010609060101010101" pitchFamily="49" charset="-122"/>
              </a:rPr>
              <a:t>56   78   98.5   76   87   99   67.5   75   97↙</a:t>
            </a:r>
          </a:p>
          <a:p>
            <a:r>
              <a:rPr lang="en-US" altLang="zh-CN" sz="3200">
                <a:solidFill>
                  <a:srgbClr val="A50021"/>
                </a:solidFill>
                <a:ea typeface="黑体" panose="02010609060101010101" pitchFamily="49" charset="-122"/>
              </a:rPr>
              <a:t>average score is 83.40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4DD3528-0941-4C41-8E9E-A01C42BB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5288" y="214313"/>
            <a:ext cx="6551613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/>
              <a:t>	</a:t>
            </a:r>
            <a:r>
              <a:rPr lang="en-US" altLang="zh-CN" sz="3200"/>
              <a:t>float average(float</a:t>
            </a:r>
            <a:r>
              <a:rPr lang="en-US" altLang="zh-CN" sz="3200">
                <a:solidFill>
                  <a:srgbClr val="A50021"/>
                </a:solidFill>
              </a:rPr>
              <a:t> </a:t>
            </a:r>
            <a:r>
              <a:rPr lang="en-US" altLang="zh-CN" sz="3200">
                <a:solidFill>
                  <a:srgbClr val="CC0000"/>
                </a:solidFill>
              </a:rPr>
              <a:t>array</a:t>
            </a:r>
            <a:r>
              <a:rPr lang="en-US" altLang="zh-CN" sz="3200"/>
              <a:t>[</a:t>
            </a:r>
            <a:r>
              <a:rPr lang="en-US" altLang="zh-CN" sz="3200">
                <a:solidFill>
                  <a:srgbClr val="0000CC"/>
                </a:solidFill>
              </a:rPr>
              <a:t>10</a:t>
            </a:r>
            <a:r>
              <a:rPr lang="en-US" altLang="zh-CN" sz="3200"/>
              <a:t>])</a:t>
            </a:r>
          </a:p>
          <a:p>
            <a:r>
              <a:rPr lang="en-US" altLang="zh-CN" sz="3200"/>
              <a:t>	{ 	</a:t>
            </a:r>
          </a:p>
          <a:p>
            <a:r>
              <a:rPr lang="en-US" altLang="zh-CN" sz="3200"/>
              <a:t>		int i;</a:t>
            </a:r>
          </a:p>
          <a:p>
            <a:r>
              <a:rPr lang="en-US" altLang="zh-CN" sz="3200"/>
              <a:t>		float aver,sum=array[0];</a:t>
            </a:r>
          </a:p>
          <a:p>
            <a:r>
              <a:rPr lang="en-US" altLang="zh-CN" sz="3200"/>
              <a:t>		</a:t>
            </a:r>
            <a:r>
              <a:rPr lang="en-US" altLang="zh-CN" sz="3200">
                <a:solidFill>
                  <a:srgbClr val="0000CC"/>
                </a:solidFill>
              </a:rPr>
              <a:t>for(i=1;i&lt;10;i++)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	      	       sum=sum+array[i];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		aver=sum/10;</a:t>
            </a:r>
          </a:p>
          <a:p>
            <a:r>
              <a:rPr lang="en-US" altLang="zh-CN" sz="3200"/>
              <a:t>		return(aver);  	}</a:t>
            </a:r>
          </a:p>
        </p:txBody>
      </p:sp>
      <p:sp>
        <p:nvSpPr>
          <p:cNvPr id="67588" name="AutoShape 4">
            <a:extLst>
              <a:ext uri="{FF2B5EF4-FFF2-40B4-BE49-F238E27FC236}">
                <a16:creationId xmlns:a16="http://schemas.microsoft.com/office/drawing/2014/main" id="{DFC5776A-1213-4B54-9B2C-169DE26DB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692150"/>
            <a:ext cx="2447925" cy="1079500"/>
          </a:xfrm>
          <a:prstGeom prst="wedgeRectCallout">
            <a:avLst>
              <a:gd name="adj1" fmla="val -93319"/>
              <a:gd name="adj2" fmla="val -55000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形参数组大小可省略</a:t>
            </a:r>
            <a:endParaRPr lang="zh-CN" altLang="en-US"/>
          </a:p>
        </p:txBody>
      </p:sp>
      <p:sp>
        <p:nvSpPr>
          <p:cNvPr id="67589" name="AutoShape 5">
            <a:extLst>
              <a:ext uri="{FF2B5EF4-FFF2-40B4-BE49-F238E27FC236}">
                <a16:creationId xmlns:a16="http://schemas.microsoft.com/office/drawing/2014/main" id="{989104FB-9853-4C0E-A8D0-58D304AA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205038"/>
            <a:ext cx="3132137" cy="1225550"/>
          </a:xfrm>
          <a:prstGeom prst="wedgeRectCallout">
            <a:avLst>
              <a:gd name="adj1" fmla="val -87912"/>
              <a:gd name="adj2" fmla="val -169819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形参数组名。</a:t>
            </a:r>
          </a:p>
          <a:p>
            <a:pPr algn="ctr"/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类型与实参一致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 autoUpdateAnimBg="0"/>
      <p:bldP spid="67588" grpId="0" build="allAtOnce" animBg="1" autoUpdateAnimBg="0"/>
      <p:bldP spid="67589" grpId="0" build="allAtOnce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9FD34E8-0B31-4134-8812-C044DFA2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3375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8.7.2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数组名作函数参数 </a:t>
            </a: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F1C6B325-8A37-4443-9C6F-D78E74C9C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96975"/>
            <a:ext cx="7848600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</a:rPr>
              <a:t>说明：</a:t>
            </a:r>
          </a:p>
          <a:p>
            <a:r>
              <a:rPr kumimoji="1" lang="en-US" altLang="zh-CN" sz="3200">
                <a:solidFill>
                  <a:srgbClr val="CC0000"/>
                </a:solidFill>
              </a:rPr>
              <a:t>(1)</a:t>
            </a:r>
            <a:r>
              <a:rPr kumimoji="1" lang="zh-CN" altLang="en-US" sz="3200"/>
              <a:t>用数组名作函数参数，应该在</a:t>
            </a:r>
            <a:r>
              <a:rPr kumimoji="1" lang="zh-CN" altLang="en-US" sz="3200">
                <a:solidFill>
                  <a:srgbClr val="0000CC"/>
                </a:solidFill>
              </a:rPr>
              <a:t>主调函数和被调用函数分别定义数组</a:t>
            </a:r>
            <a:r>
              <a:rPr kumimoji="1" lang="zh-CN" altLang="en-US" sz="3200"/>
              <a:t>，不能只在一方定义；</a:t>
            </a:r>
          </a:p>
          <a:p>
            <a:endParaRPr kumimoji="1" lang="zh-CN" altLang="en-US" sz="1200"/>
          </a:p>
          <a:p>
            <a:r>
              <a:rPr kumimoji="1" lang="en-US" altLang="zh-CN" sz="3200">
                <a:solidFill>
                  <a:srgbClr val="CC0000"/>
                </a:solidFill>
              </a:rPr>
              <a:t>(2)</a:t>
            </a:r>
            <a:r>
              <a:rPr kumimoji="1" lang="zh-CN" altLang="en-US" sz="3200">
                <a:solidFill>
                  <a:srgbClr val="0000CC"/>
                </a:solidFill>
              </a:rPr>
              <a:t>实参数组与形参数组类型应一致</a:t>
            </a:r>
            <a:r>
              <a:rPr kumimoji="1" lang="zh-CN" altLang="en-US" sz="3200"/>
              <a:t>，否则出错；</a:t>
            </a:r>
          </a:p>
          <a:p>
            <a:endParaRPr kumimoji="1" lang="zh-CN" altLang="en-US" sz="1200"/>
          </a:p>
          <a:p>
            <a:r>
              <a:rPr kumimoji="1" lang="en-US" altLang="zh-CN" sz="3200">
                <a:solidFill>
                  <a:srgbClr val="CC0000"/>
                </a:solidFill>
              </a:rPr>
              <a:t>(3)</a:t>
            </a:r>
            <a:r>
              <a:rPr kumimoji="1" lang="zh-CN" altLang="en-US" sz="3200"/>
              <a:t>实参数组与形参数组大小可以一致也可不一致，</a:t>
            </a:r>
            <a:r>
              <a:rPr kumimoji="1" lang="en-US" altLang="zh-CN" sz="3200"/>
              <a:t>C</a:t>
            </a:r>
            <a:r>
              <a:rPr kumimoji="1" lang="zh-CN" altLang="en-US" sz="3200"/>
              <a:t>编译对形参数组大小不作检查，</a:t>
            </a:r>
            <a:r>
              <a:rPr kumimoji="1" lang="zh-CN" altLang="en-US" sz="3200">
                <a:solidFill>
                  <a:srgbClr val="CC0000"/>
                </a:solidFill>
              </a:rPr>
              <a:t>只是将实参数组的首地址传给形参数组；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51F84C2-2BAB-4800-9353-978C512C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3375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8.7.2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数组名作函数参数 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70023BAD-011D-4B01-A845-E75C1415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7848600" cy="389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>
                <a:solidFill>
                  <a:srgbClr val="CC0000"/>
                </a:solidFill>
              </a:rPr>
              <a:t> </a:t>
            </a:r>
            <a:r>
              <a:rPr kumimoji="1" lang="en-US" altLang="zh-CN" sz="3200">
                <a:solidFill>
                  <a:srgbClr val="CC0000"/>
                </a:solidFill>
              </a:rPr>
              <a:t>(4)</a:t>
            </a:r>
            <a:r>
              <a:rPr kumimoji="1" lang="zh-CN" altLang="en-US" sz="3200"/>
              <a:t>形参数组也可以不指定大小，例如：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>
                <a:solidFill>
                  <a:srgbClr val="0000CC"/>
                </a:solidFill>
              </a:rPr>
              <a:t>        </a:t>
            </a:r>
            <a:r>
              <a:rPr kumimoji="1" lang="en-US" altLang="zh-CN" sz="3200">
                <a:solidFill>
                  <a:srgbClr val="0000CC"/>
                </a:solidFill>
              </a:rPr>
              <a:t>float average (float array[ ]);</a:t>
            </a:r>
          </a:p>
          <a:p>
            <a:pPr>
              <a:spcBef>
                <a:spcPct val="20000"/>
              </a:spcBef>
            </a:pPr>
            <a:endParaRPr kumimoji="1" lang="en-US" altLang="zh-CN" sz="3200"/>
          </a:p>
          <a:p>
            <a:pPr>
              <a:spcBef>
                <a:spcPct val="20000"/>
              </a:spcBef>
            </a:pPr>
            <a:r>
              <a:rPr kumimoji="1" lang="en-US" altLang="zh-CN" sz="3200"/>
              <a:t>      </a:t>
            </a:r>
            <a:r>
              <a:rPr kumimoji="1" lang="zh-CN" altLang="en-US" sz="3200"/>
              <a:t>为了在被调用函数中处理数组元素的需要，</a:t>
            </a:r>
            <a:r>
              <a:rPr kumimoji="1" lang="zh-CN" altLang="en-US" sz="3200">
                <a:solidFill>
                  <a:srgbClr val="CC0000"/>
                </a:solidFill>
              </a:rPr>
              <a:t>可以另设一个参数，传递数组元素的个数，例如：</a:t>
            </a:r>
          </a:p>
          <a:p>
            <a:pPr>
              <a:spcBef>
                <a:spcPct val="20000"/>
              </a:spcBef>
            </a:pPr>
            <a:r>
              <a:rPr kumimoji="1" lang="zh-CN" altLang="en-US" sz="3200">
                <a:solidFill>
                  <a:srgbClr val="CC0000"/>
                </a:solidFill>
              </a:rPr>
              <a:t>       </a:t>
            </a:r>
            <a:r>
              <a:rPr kumimoji="1" lang="en-US" altLang="zh-CN" sz="3200">
                <a:solidFill>
                  <a:srgbClr val="0000CC"/>
                </a:solidFill>
              </a:rPr>
              <a:t>float average (float array[ ], int n);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631AD01-60C2-4E37-A20B-B9D0E975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8913"/>
            <a:ext cx="6264275" cy="5762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8.12  </a:t>
            </a:r>
            <a:r>
              <a:rPr lang="zh-CN" altLang="en-US" sz="3600">
                <a:solidFill>
                  <a:srgbClr val="000099"/>
                </a:solidFill>
                <a:ea typeface="黑体" panose="02010609060101010101" pitchFamily="49" charset="-122"/>
              </a:rPr>
              <a:t>形参数组不定义长度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E16FD65-5E4B-4881-807B-CFF5547D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3438"/>
            <a:ext cx="8135937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3200">
                <a:solidFill>
                  <a:srgbClr val="000066"/>
                </a:solidFill>
              </a:rPr>
              <a:t>#include &lt;stdio.h&gt;</a:t>
            </a:r>
          </a:p>
          <a:p>
            <a:r>
              <a:rPr kumimoji="1" lang="en-US" altLang="zh-CN" sz="3200">
                <a:solidFill>
                  <a:srgbClr val="000066"/>
                </a:solidFill>
              </a:rPr>
              <a:t>void  main( )</a:t>
            </a:r>
          </a:p>
          <a:p>
            <a:r>
              <a:rPr kumimoji="1" lang="en-US" altLang="zh-CN" sz="3200">
                <a:solidFill>
                  <a:srgbClr val="000066"/>
                </a:solidFill>
              </a:rPr>
              <a:t>{</a:t>
            </a:r>
          </a:p>
          <a:p>
            <a:r>
              <a:rPr kumimoji="1" lang="en-US" altLang="zh-CN" sz="3200">
                <a:solidFill>
                  <a:srgbClr val="0000CC"/>
                </a:solidFill>
              </a:rPr>
              <a:t>    float average (float array[ ], int n);</a:t>
            </a:r>
          </a:p>
          <a:p>
            <a:r>
              <a:rPr kumimoji="1" lang="en-US" altLang="zh-CN" sz="3200"/>
              <a:t>    float score_1[5]   = { 98.5, 97, 91.5, 60, 55};</a:t>
            </a:r>
          </a:p>
          <a:p>
            <a:r>
              <a:rPr kumimoji="1" lang="en-US" altLang="zh-CN" sz="3200"/>
              <a:t>    float score_2[10] = { 67.5, 89.5, 99, 69.5, 77,</a:t>
            </a:r>
          </a:p>
          <a:p>
            <a:r>
              <a:rPr kumimoji="1" lang="en-US" altLang="zh-CN" sz="3200"/>
              <a:t>                                     89.5, 76.5, 54, 60, 99.5};</a:t>
            </a:r>
          </a:p>
          <a:p>
            <a:r>
              <a:rPr kumimoji="1" lang="zh-CN" altLang="en-US" sz="3200"/>
              <a:t>　</a:t>
            </a:r>
            <a:r>
              <a:rPr kumimoji="1" lang="en-US" altLang="zh-CN" sz="3200">
                <a:solidFill>
                  <a:srgbClr val="0000CC"/>
                </a:solidFill>
              </a:rPr>
              <a:t>printf (“the average of class A is %6.2f\n”, </a:t>
            </a:r>
          </a:p>
          <a:p>
            <a:r>
              <a:rPr kumimoji="1" lang="en-US" altLang="zh-CN" sz="3200">
                <a:solidFill>
                  <a:srgbClr val="0000CC"/>
                </a:solidFill>
              </a:rPr>
              <a:t>                                       average(score_1</a:t>
            </a:r>
            <a:r>
              <a:rPr kumimoji="1" lang="zh-CN" altLang="en-US" sz="3200">
                <a:solidFill>
                  <a:srgbClr val="0000CC"/>
                </a:solidFill>
              </a:rPr>
              <a:t>，</a:t>
            </a:r>
            <a:r>
              <a:rPr kumimoji="1" lang="en-US" altLang="zh-CN" sz="3200">
                <a:solidFill>
                  <a:srgbClr val="0000CC"/>
                </a:solidFill>
              </a:rPr>
              <a:t>5));</a:t>
            </a:r>
          </a:p>
          <a:p>
            <a:r>
              <a:rPr kumimoji="1" lang="en-US" altLang="zh-CN" sz="3200">
                <a:solidFill>
                  <a:srgbClr val="990000"/>
                </a:solidFill>
              </a:rPr>
              <a:t>    printf (“the average of class B is %6.2f\n”, </a:t>
            </a:r>
          </a:p>
          <a:p>
            <a:r>
              <a:rPr kumimoji="1" lang="en-US" altLang="zh-CN" sz="3200">
                <a:solidFill>
                  <a:srgbClr val="990000"/>
                </a:solidFill>
              </a:rPr>
              <a:t>                                     average(score_2</a:t>
            </a:r>
            <a:r>
              <a:rPr kumimoji="1" lang="zh-CN" altLang="en-US" sz="3200">
                <a:solidFill>
                  <a:srgbClr val="990000"/>
                </a:solidFill>
              </a:rPr>
              <a:t>，</a:t>
            </a:r>
            <a:r>
              <a:rPr kumimoji="1" lang="en-US" altLang="zh-CN" sz="3200">
                <a:solidFill>
                  <a:srgbClr val="990000"/>
                </a:solidFill>
              </a:rPr>
              <a:t>10));</a:t>
            </a:r>
          </a:p>
          <a:p>
            <a:r>
              <a:rPr kumimoji="1" lang="en-US" altLang="zh-CN" sz="3200">
                <a:solidFill>
                  <a:srgbClr val="000066"/>
                </a:solidFill>
              </a:rPr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A579F3B-7F67-457F-917A-1F4F6B3AE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61928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8.12  </a:t>
            </a:r>
            <a:r>
              <a:rPr lang="zh-CN" altLang="en-US" sz="3600">
                <a:solidFill>
                  <a:srgbClr val="000099"/>
                </a:solidFill>
                <a:ea typeface="黑体" panose="02010609060101010101" pitchFamily="49" charset="-122"/>
              </a:rPr>
              <a:t>形参数组不定义长度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89A98E5-0D00-4B00-BA7A-1095E4AF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268413"/>
            <a:ext cx="6408738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3200">
                <a:solidFill>
                  <a:srgbClr val="0000CC"/>
                </a:solidFill>
              </a:rPr>
              <a:t>float   average ( float array</a:t>
            </a:r>
            <a:r>
              <a:rPr kumimoji="1" lang="en-US" altLang="zh-CN" sz="3200">
                <a:solidFill>
                  <a:srgbClr val="A50021"/>
                </a:solidFill>
              </a:rPr>
              <a:t>[ ],</a:t>
            </a:r>
            <a:r>
              <a:rPr kumimoji="1" lang="en-US" altLang="zh-CN" sz="3200">
                <a:solidFill>
                  <a:srgbClr val="0000CC"/>
                </a:solidFill>
              </a:rPr>
              <a:t> int </a:t>
            </a:r>
            <a:r>
              <a:rPr kumimoji="1" lang="en-US" altLang="zh-CN" sz="3200">
                <a:solidFill>
                  <a:srgbClr val="A50021"/>
                </a:solidFill>
              </a:rPr>
              <a:t>n</a:t>
            </a:r>
            <a:r>
              <a:rPr kumimoji="1" lang="en-US" altLang="zh-CN" sz="3200">
                <a:solidFill>
                  <a:srgbClr val="0000CC"/>
                </a:solidFill>
              </a:rPr>
              <a:t>)</a:t>
            </a:r>
          </a:p>
          <a:p>
            <a:r>
              <a:rPr kumimoji="1" lang="en-US" altLang="zh-CN" sz="3200">
                <a:solidFill>
                  <a:srgbClr val="0000CC"/>
                </a:solidFill>
              </a:rPr>
              <a:t>{   </a:t>
            </a:r>
            <a:r>
              <a:rPr kumimoji="1" lang="en-US" altLang="zh-CN" sz="3200"/>
              <a:t>  int i;</a:t>
            </a:r>
          </a:p>
          <a:p>
            <a:r>
              <a:rPr kumimoji="1" lang="en-US" altLang="zh-CN" sz="3200"/>
              <a:t> </a:t>
            </a:r>
            <a:r>
              <a:rPr kumimoji="1" lang="zh-CN" altLang="en-US" sz="3200"/>
              <a:t>　 </a:t>
            </a:r>
            <a:r>
              <a:rPr kumimoji="1" lang="en-US" altLang="zh-CN" sz="3200"/>
              <a:t>float  aver, sum=array[0];</a:t>
            </a:r>
          </a:p>
          <a:p>
            <a:r>
              <a:rPr kumimoji="1" lang="en-US" altLang="zh-CN" sz="3200">
                <a:solidFill>
                  <a:srgbClr val="0000CC"/>
                </a:solidFill>
              </a:rPr>
              <a:t> </a:t>
            </a:r>
            <a:r>
              <a:rPr kumimoji="1" lang="zh-CN" altLang="en-US" sz="3200">
                <a:solidFill>
                  <a:srgbClr val="0000CC"/>
                </a:solidFill>
              </a:rPr>
              <a:t>　</a:t>
            </a:r>
            <a:r>
              <a:rPr kumimoji="1" lang="zh-CN" altLang="nb-NO" sz="3200">
                <a:solidFill>
                  <a:srgbClr val="0000CC"/>
                </a:solidFill>
              </a:rPr>
              <a:t> </a:t>
            </a:r>
            <a:r>
              <a:rPr kumimoji="1" lang="nb-NO" altLang="zh-CN" sz="3200">
                <a:solidFill>
                  <a:srgbClr val="0000CC"/>
                </a:solidFill>
              </a:rPr>
              <a:t>for(i=1; i&lt;n; i++)   </a:t>
            </a:r>
          </a:p>
          <a:p>
            <a:r>
              <a:rPr kumimoji="1" lang="nb-NO" altLang="zh-CN" sz="3200">
                <a:solidFill>
                  <a:srgbClr val="0000CC"/>
                </a:solidFill>
              </a:rPr>
              <a:t>      sum</a:t>
            </a:r>
            <a:r>
              <a:rPr kumimoji="1" lang="zh-CN" altLang="nb-NO" sz="3200">
                <a:solidFill>
                  <a:srgbClr val="0000CC"/>
                </a:solidFill>
              </a:rPr>
              <a:t>＝</a:t>
            </a:r>
            <a:r>
              <a:rPr kumimoji="1" lang="nb-NO" altLang="zh-CN" sz="3200">
                <a:solidFill>
                  <a:srgbClr val="0000CC"/>
                </a:solidFill>
              </a:rPr>
              <a:t>sum</a:t>
            </a:r>
            <a:r>
              <a:rPr kumimoji="1" lang="zh-CN" altLang="nb-NO" sz="3200">
                <a:solidFill>
                  <a:srgbClr val="0000CC"/>
                </a:solidFill>
              </a:rPr>
              <a:t>＋</a:t>
            </a:r>
            <a:r>
              <a:rPr kumimoji="1" lang="nb-NO" altLang="zh-CN" sz="3200">
                <a:solidFill>
                  <a:srgbClr val="0000CC"/>
                </a:solidFill>
              </a:rPr>
              <a:t>array[i]</a:t>
            </a:r>
            <a:r>
              <a:rPr kumimoji="1" lang="zh-CN" altLang="nb-NO" sz="3200">
                <a:solidFill>
                  <a:srgbClr val="0000CC"/>
                </a:solidFill>
              </a:rPr>
              <a:t>；</a:t>
            </a:r>
          </a:p>
          <a:p>
            <a:r>
              <a:rPr kumimoji="1" lang="zh-CN" altLang="nb-NO" sz="3200"/>
              <a:t> </a:t>
            </a:r>
            <a:r>
              <a:rPr kumimoji="1" lang="zh-CN" altLang="nb-NO" sz="3200">
                <a:solidFill>
                  <a:srgbClr val="CC0000"/>
                </a:solidFill>
              </a:rPr>
              <a:t>　</a:t>
            </a:r>
            <a:r>
              <a:rPr kumimoji="1" lang="zh-CN" altLang="pt-BR" sz="3200">
                <a:solidFill>
                  <a:srgbClr val="CC0000"/>
                </a:solidFill>
              </a:rPr>
              <a:t>  </a:t>
            </a:r>
            <a:r>
              <a:rPr kumimoji="1" lang="pt-BR" altLang="zh-CN" sz="3200">
                <a:solidFill>
                  <a:srgbClr val="CC0000"/>
                </a:solidFill>
              </a:rPr>
              <a:t>aver</a:t>
            </a:r>
            <a:r>
              <a:rPr kumimoji="1" lang="zh-CN" altLang="pt-BR" sz="3200">
                <a:solidFill>
                  <a:srgbClr val="CC0000"/>
                </a:solidFill>
              </a:rPr>
              <a:t>＝</a:t>
            </a:r>
            <a:r>
              <a:rPr kumimoji="1" lang="pt-BR" altLang="zh-CN" sz="3200">
                <a:solidFill>
                  <a:srgbClr val="CC0000"/>
                </a:solidFill>
              </a:rPr>
              <a:t>sum/n;</a:t>
            </a:r>
          </a:p>
          <a:p>
            <a:r>
              <a:rPr kumimoji="1" lang="pt-BR" altLang="zh-CN" sz="3200"/>
              <a:t> </a:t>
            </a:r>
            <a:r>
              <a:rPr kumimoji="1" lang="zh-CN" altLang="pt-BR" sz="3200"/>
              <a:t>　 </a:t>
            </a:r>
            <a:r>
              <a:rPr kumimoji="1" lang="en-US" altLang="zh-CN" sz="3200">
                <a:solidFill>
                  <a:srgbClr val="0000CC"/>
                </a:solidFill>
              </a:rPr>
              <a:t>return (aver);       } 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D3F6DD28-D213-442A-B1A0-A730C25F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903788"/>
            <a:ext cx="5905500" cy="1592262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</a:rPr>
              <a:t>运行结果：</a:t>
            </a:r>
          </a:p>
          <a:p>
            <a:r>
              <a:rPr kumimoji="1" lang="en-US" altLang="zh-CN" sz="3200"/>
              <a:t>The average of class A  is  80.40</a:t>
            </a:r>
          </a:p>
          <a:p>
            <a:r>
              <a:rPr kumimoji="1" lang="en-US" altLang="zh-CN" sz="3200"/>
              <a:t>The average of class </a:t>
            </a:r>
            <a:r>
              <a:rPr kumimoji="1" lang="zh-CN" altLang="en-US" sz="3200"/>
              <a:t>Ｂ </a:t>
            </a:r>
            <a:r>
              <a:rPr kumimoji="1" lang="en-US" altLang="zh-CN" sz="3200"/>
              <a:t>is  78.20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A41176A-2749-49C0-AA7F-17F9A09E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76250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8.7.2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数组名作函数参数 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11B8236F-C052-4EB1-9847-9B0EB2C0F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78486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>
                <a:solidFill>
                  <a:srgbClr val="CC0000"/>
                </a:solidFill>
              </a:rPr>
              <a:t>(5)</a:t>
            </a:r>
            <a:r>
              <a:rPr kumimoji="1" lang="zh-CN" altLang="en-US" sz="3200">
                <a:solidFill>
                  <a:srgbClr val="0000CC"/>
                </a:solidFill>
              </a:rPr>
              <a:t>数组名作函数实参，不是值传递而是</a:t>
            </a:r>
            <a:r>
              <a:rPr kumimoji="1" lang="zh-CN" altLang="en-US" sz="3200">
                <a:solidFill>
                  <a:srgbClr val="CC0000"/>
                </a:solidFill>
              </a:rPr>
              <a:t>地址传递</a:t>
            </a:r>
            <a:r>
              <a:rPr kumimoji="1" lang="zh-CN" altLang="en-US" sz="3200"/>
              <a:t>，实参和形参数组将共</a:t>
            </a:r>
            <a:r>
              <a:rPr kumimoji="1" lang="zh-CN" altLang="en-US" sz="3200">
                <a:solidFill>
                  <a:srgbClr val="CC0000"/>
                </a:solidFill>
              </a:rPr>
              <a:t>占用同一段内存单元。例：</a:t>
            </a:r>
            <a:endParaRPr kumimoji="1" lang="zh-CN" altLang="en-US" sz="3200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C05235D2-8EA9-47D6-8866-B2D36E279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3932238"/>
            <a:ext cx="8375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3200">
                <a:solidFill>
                  <a:srgbClr val="990000"/>
                </a:solidFill>
              </a:rPr>
              <a:t>函数首部：</a:t>
            </a:r>
            <a:r>
              <a:rPr kumimoji="1" lang="en-US" altLang="zh-CN" sz="3200">
                <a:solidFill>
                  <a:srgbClr val="0000CC"/>
                </a:solidFill>
              </a:rPr>
              <a:t>float   average ( float array</a:t>
            </a:r>
            <a:r>
              <a:rPr kumimoji="1" lang="en-US" altLang="zh-CN" sz="3200">
                <a:solidFill>
                  <a:srgbClr val="A50021"/>
                </a:solidFill>
              </a:rPr>
              <a:t>[ ],</a:t>
            </a:r>
            <a:r>
              <a:rPr kumimoji="1" lang="en-US" altLang="zh-CN" sz="3200">
                <a:solidFill>
                  <a:srgbClr val="0000CC"/>
                </a:solidFill>
              </a:rPr>
              <a:t> int </a:t>
            </a:r>
            <a:r>
              <a:rPr kumimoji="1" lang="en-US" altLang="zh-CN" sz="3200">
                <a:solidFill>
                  <a:srgbClr val="A50021"/>
                </a:solidFill>
              </a:rPr>
              <a:t>n</a:t>
            </a:r>
            <a:r>
              <a:rPr kumimoji="1" lang="en-US" altLang="zh-CN" sz="320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1B91D428-3870-4898-95AD-DFBE6FF5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3284538"/>
            <a:ext cx="603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3200">
                <a:solidFill>
                  <a:srgbClr val="990000"/>
                </a:solidFill>
              </a:rPr>
              <a:t>调用语句：</a:t>
            </a:r>
            <a:r>
              <a:rPr kumimoji="1" lang="en-US" altLang="zh-CN" sz="3200">
                <a:solidFill>
                  <a:srgbClr val="0000CC"/>
                </a:solidFill>
              </a:rPr>
              <a:t>average(score_1</a:t>
            </a:r>
            <a:r>
              <a:rPr kumimoji="1" lang="zh-CN" altLang="en-US" sz="3200">
                <a:solidFill>
                  <a:srgbClr val="0000CC"/>
                </a:solidFill>
              </a:rPr>
              <a:t>，</a:t>
            </a:r>
            <a:r>
              <a:rPr kumimoji="1" lang="en-US" altLang="zh-CN" sz="3200">
                <a:solidFill>
                  <a:srgbClr val="0000CC"/>
                </a:solidFill>
              </a:rPr>
              <a:t>5));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CDE22D84-F23E-492A-8A33-52D9EF93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868863"/>
            <a:ext cx="7669212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/>
              <a:t>形参数组中各元素发生变化会使实参数组元素的值同时发生变化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5B68B082-F202-4BE3-952C-20509BF28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93788"/>
            <a:ext cx="8416925" cy="5478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# include &lt;stdio.h&gt;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void main()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  void printstar();          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/*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对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printstar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函数声明*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  void print_message();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/*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对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print_message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函数声明*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  printstar();                 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／*调用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printstar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函数*／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print_message();        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/*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调用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print_message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函数*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  printstar();                 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／*调用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printstar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函数*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1ECC3AD-8F84-4434-9EF7-09BC1A41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77813"/>
            <a:ext cx="57610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8.1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函数调用的简单例子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781549D5-7C7A-4DBC-895D-3E901027A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82804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</a:rPr>
              <a:t>例</a:t>
            </a:r>
            <a:r>
              <a:rPr kumimoji="1" lang="en-US" altLang="zh-CN" sz="3200">
                <a:solidFill>
                  <a:srgbClr val="CC0000"/>
                </a:solidFill>
              </a:rPr>
              <a:t>8.13</a:t>
            </a:r>
            <a:r>
              <a:rPr kumimoji="1" lang="en-US" altLang="zh-CN" sz="3200"/>
              <a:t> </a:t>
            </a:r>
            <a:r>
              <a:rPr kumimoji="1" lang="zh-CN" altLang="en-US" sz="3200">
                <a:solidFill>
                  <a:srgbClr val="0000CC"/>
                </a:solidFill>
              </a:rPr>
              <a:t>用选择法对数组中</a:t>
            </a:r>
            <a:r>
              <a:rPr kumimoji="1" lang="en-US" altLang="zh-CN" sz="3200">
                <a:solidFill>
                  <a:srgbClr val="0000CC"/>
                </a:solidFill>
              </a:rPr>
              <a:t>10</a:t>
            </a:r>
            <a:r>
              <a:rPr kumimoji="1" lang="zh-CN" altLang="en-US" sz="3200">
                <a:solidFill>
                  <a:srgbClr val="0000CC"/>
                </a:solidFill>
              </a:rPr>
              <a:t>个整数按由小到大排序</a:t>
            </a:r>
          </a:p>
          <a:p>
            <a:endParaRPr kumimoji="1" lang="zh-CN" altLang="en-US" sz="1200">
              <a:solidFill>
                <a:srgbClr val="0000CC"/>
              </a:solidFill>
            </a:endParaRPr>
          </a:p>
          <a:p>
            <a:r>
              <a:rPr kumimoji="1" lang="zh-CN" altLang="en-US">
                <a:solidFill>
                  <a:srgbClr val="CC0000"/>
                </a:solidFill>
              </a:rPr>
              <a:t>选择法介绍：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3200">
                <a:solidFill>
                  <a:srgbClr val="CC0000"/>
                </a:solidFill>
              </a:rPr>
              <a:t>① </a:t>
            </a:r>
            <a:r>
              <a:rPr kumimoji="1" lang="zh-CN" altLang="en-US"/>
              <a:t>将</a:t>
            </a:r>
            <a:r>
              <a:rPr kumimoji="1" lang="en-US" altLang="zh-CN"/>
              <a:t>10</a:t>
            </a:r>
            <a:r>
              <a:rPr kumimoji="1" lang="zh-CN" altLang="en-US"/>
              <a:t>个数进行相互比较，找出最小数，将之与</a:t>
            </a:r>
            <a:r>
              <a:rPr kumimoji="1" lang="en-US" altLang="zh-CN"/>
              <a:t>a[0]</a:t>
            </a:r>
            <a:r>
              <a:rPr kumimoji="1" lang="zh-CN" altLang="en-US"/>
              <a:t>对换；</a:t>
            </a:r>
          </a:p>
          <a:p>
            <a:pPr lvl="1">
              <a:lnSpc>
                <a:spcPct val="120000"/>
              </a:lnSpc>
            </a:pPr>
            <a:r>
              <a:rPr kumimoji="1" lang="en-US" altLang="en-US" sz="3200">
                <a:solidFill>
                  <a:srgbClr val="CC0000"/>
                </a:solidFill>
              </a:rPr>
              <a:t>②</a:t>
            </a:r>
            <a:r>
              <a:rPr kumimoji="1" lang="zh-CN" altLang="en-US" sz="3200"/>
              <a:t> </a:t>
            </a:r>
            <a:r>
              <a:rPr kumimoji="1" lang="zh-CN" altLang="en-US">
                <a:solidFill>
                  <a:srgbClr val="0000CC"/>
                </a:solidFill>
              </a:rPr>
              <a:t>再将</a:t>
            </a:r>
            <a:r>
              <a:rPr kumimoji="1" lang="en-US" altLang="zh-CN">
                <a:solidFill>
                  <a:srgbClr val="0000CC"/>
                </a:solidFill>
              </a:rPr>
              <a:t>a[1]</a:t>
            </a:r>
            <a:r>
              <a:rPr kumimoji="1" lang="zh-CN" altLang="en-US">
                <a:solidFill>
                  <a:srgbClr val="0000CC"/>
                </a:solidFill>
              </a:rPr>
              <a:t>到</a:t>
            </a:r>
            <a:r>
              <a:rPr kumimoji="1" lang="en-US" altLang="zh-CN">
                <a:solidFill>
                  <a:srgbClr val="0000CC"/>
                </a:solidFill>
              </a:rPr>
              <a:t>a[9]</a:t>
            </a:r>
            <a:r>
              <a:rPr kumimoji="1" lang="zh-CN" altLang="en-US">
                <a:solidFill>
                  <a:srgbClr val="0000CC"/>
                </a:solidFill>
              </a:rPr>
              <a:t>的数进行比较，找出最小数，将之与</a:t>
            </a:r>
            <a:r>
              <a:rPr kumimoji="1" lang="en-US" altLang="zh-CN">
                <a:solidFill>
                  <a:srgbClr val="0000CC"/>
                </a:solidFill>
              </a:rPr>
              <a:t>a[1]</a:t>
            </a:r>
            <a:r>
              <a:rPr kumimoji="1" lang="zh-CN" altLang="en-US">
                <a:solidFill>
                  <a:srgbClr val="0000CC"/>
                </a:solidFill>
              </a:rPr>
              <a:t>对换；</a:t>
            </a:r>
          </a:p>
          <a:p>
            <a:pPr lvl="1">
              <a:lnSpc>
                <a:spcPct val="120000"/>
              </a:lnSpc>
            </a:pPr>
            <a:r>
              <a:rPr kumimoji="1" lang="en-US" altLang="en-US" sz="3200">
                <a:solidFill>
                  <a:srgbClr val="CC0000"/>
                </a:solidFill>
              </a:rPr>
              <a:t>③</a:t>
            </a:r>
            <a:r>
              <a:rPr kumimoji="1" lang="zh-CN" altLang="en-US" sz="3200">
                <a:solidFill>
                  <a:srgbClr val="CC0000"/>
                </a:solidFill>
              </a:rPr>
              <a:t> </a:t>
            </a:r>
            <a:r>
              <a:rPr kumimoji="1" lang="en-US" altLang="zh-CN"/>
              <a:t>……</a:t>
            </a:r>
            <a:r>
              <a:rPr kumimoji="1" lang="zh-CN" altLang="en-US"/>
              <a:t>，共比较</a:t>
            </a:r>
            <a:r>
              <a:rPr kumimoji="1" lang="en-US" altLang="zh-CN"/>
              <a:t>9</a:t>
            </a:r>
            <a:r>
              <a:rPr kumimoji="1" lang="zh-CN" altLang="en-US"/>
              <a:t>轮，最后得到排序后的结果；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57B9C93-9D6E-41B1-84FC-E2C9D177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3375"/>
            <a:ext cx="53276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8.7.2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数组名作函数参数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4B279265-C065-49BB-9B6E-92214398F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44588"/>
            <a:ext cx="7488237" cy="545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未排序时的情况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:</a:t>
            </a:r>
          </a:p>
          <a:p>
            <a:r>
              <a:rPr lang="en-US" altLang="zh-CN" sz="3200">
                <a:ea typeface="黑体" panose="02010609060101010101" pitchFamily="49" charset="-122"/>
              </a:rPr>
              <a:t>a[0]    a[1]    a[2]      a[3]    a[4]</a:t>
            </a:r>
          </a:p>
          <a:p>
            <a:r>
              <a:rPr lang="en-US" altLang="zh-CN" sz="3200">
                <a:ea typeface="黑体" panose="02010609060101010101" pitchFamily="49" charset="-122"/>
              </a:rPr>
              <a:t>   3         6         1          9         4 </a:t>
            </a:r>
          </a:p>
          <a:p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将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个数中最小的数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a[0]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对换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: </a:t>
            </a:r>
          </a:p>
          <a:p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   1</a:t>
            </a:r>
            <a:r>
              <a:rPr lang="en-US" altLang="zh-CN" sz="3200">
                <a:ea typeface="黑体" panose="02010609060101010101" pitchFamily="49" charset="-122"/>
              </a:rPr>
              <a:t>         6         3          9         4    </a:t>
            </a:r>
          </a:p>
          <a:p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将余下的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个数中最小的数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a[1]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对换 </a:t>
            </a:r>
          </a:p>
          <a:p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1         3</a:t>
            </a:r>
            <a:r>
              <a:rPr lang="en-US" altLang="zh-CN" sz="3200">
                <a:ea typeface="黑体" panose="02010609060101010101" pitchFamily="49" charset="-122"/>
              </a:rPr>
              <a:t>         6          9         4      </a:t>
            </a:r>
          </a:p>
          <a:p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将余下的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个数中最小的数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a[2]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对换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3200">
                <a:ea typeface="黑体" panose="02010609060101010101" pitchFamily="49" charset="-122"/>
              </a:rPr>
              <a:t>  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1         3         4</a:t>
            </a:r>
            <a:r>
              <a:rPr lang="en-US" altLang="zh-CN" sz="3200">
                <a:ea typeface="黑体" panose="02010609060101010101" pitchFamily="49" charset="-122"/>
              </a:rPr>
              <a:t>          9         6      </a:t>
            </a:r>
          </a:p>
          <a:p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将余下的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个数中最小的数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6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a[3]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对换</a:t>
            </a:r>
          </a:p>
          <a:p>
            <a:r>
              <a:rPr lang="zh-CN" altLang="en-US" sz="3200">
                <a:ea typeface="黑体" panose="02010609060101010101" pitchFamily="49" charset="-122"/>
              </a:rPr>
              <a:t>   </a:t>
            </a: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1         3         4          6</a:t>
            </a:r>
            <a:r>
              <a:rPr lang="en-US" altLang="zh-CN" sz="3200">
                <a:ea typeface="黑体" panose="02010609060101010101" pitchFamily="49" charset="-122"/>
              </a:rPr>
              <a:t>         9    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0D31FCD-A9C2-40E9-9A40-2F11D880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3375"/>
            <a:ext cx="53276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8.7.2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数组名作函数参数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711CCBAF-6E67-4DD5-B674-F91CAA005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6624637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/>
              <a:t>	</a:t>
            </a:r>
            <a:r>
              <a:rPr kumimoji="1" lang="en-US" altLang="zh-CN" sz="3200"/>
              <a:t>for(i=0;i&lt;</a:t>
            </a:r>
            <a:r>
              <a:rPr kumimoji="1" lang="en-US" altLang="zh-CN" sz="3200">
                <a:solidFill>
                  <a:srgbClr val="660066"/>
                </a:solidFill>
              </a:rPr>
              <a:t>n-1</a:t>
            </a:r>
            <a:r>
              <a:rPr kumimoji="1" lang="en-US" altLang="zh-CN" sz="3200"/>
              <a:t>;i++)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/>
              <a:t>          </a:t>
            </a:r>
            <a:r>
              <a:rPr kumimoji="1" lang="en-US" altLang="zh-CN" sz="3200">
                <a:solidFill>
                  <a:srgbClr val="660066"/>
                </a:solidFill>
              </a:rPr>
              <a:t>{ </a:t>
            </a:r>
            <a:r>
              <a:rPr kumimoji="1" lang="en-US" altLang="zh-CN" sz="3200"/>
              <a:t> 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/>
              <a:t>              k=i;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/>
              <a:t>	    </a:t>
            </a:r>
            <a:r>
              <a:rPr kumimoji="1" lang="en-US" altLang="zh-CN" sz="3200">
                <a:solidFill>
                  <a:srgbClr val="CC0000"/>
                </a:solidFill>
              </a:rPr>
              <a:t>for(j=i+1;j&lt;n;j++)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/>
              <a:t>	     </a:t>
            </a:r>
            <a:r>
              <a:rPr kumimoji="1" lang="en-US" altLang="zh-CN" sz="3200">
                <a:solidFill>
                  <a:srgbClr val="CC0000"/>
                </a:solidFill>
              </a:rPr>
              <a:t>if(array[j]&lt;array[k])    k=j;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/>
              <a:t>              </a:t>
            </a:r>
            <a:r>
              <a:rPr kumimoji="1" lang="en-US" altLang="zh-CN" sz="3200">
                <a:solidFill>
                  <a:srgbClr val="0000CC"/>
                </a:solidFill>
              </a:rPr>
              <a:t>t=array[k];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>
                <a:solidFill>
                  <a:srgbClr val="0000CC"/>
                </a:solidFill>
              </a:rPr>
              <a:t>              array[k]=array[i];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>
                <a:solidFill>
                  <a:srgbClr val="0000CC"/>
                </a:solidFill>
              </a:rPr>
              <a:t>              array[i]=t;</a:t>
            </a:r>
          </a:p>
          <a:p>
            <a:pPr>
              <a:lnSpc>
                <a:spcPct val="110000"/>
              </a:lnSpc>
            </a:pPr>
            <a:r>
              <a:rPr kumimoji="1" lang="en-US" altLang="zh-CN" sz="3200"/>
              <a:t>          </a:t>
            </a:r>
            <a:r>
              <a:rPr kumimoji="1" lang="en-US" altLang="zh-CN" sz="3200">
                <a:solidFill>
                  <a:srgbClr val="660066"/>
                </a:solidFill>
              </a:rPr>
              <a:t>}</a:t>
            </a:r>
            <a:endParaRPr kumimoji="1" lang="en-US" altLang="zh-CN" sz="3200">
              <a:solidFill>
                <a:srgbClr val="CC0000"/>
              </a:solidFill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1ACF7B3-61ED-4E57-93C1-808ACBBF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339137" cy="5794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</a:rPr>
              <a:t>例</a:t>
            </a:r>
            <a:r>
              <a:rPr kumimoji="1" lang="en-US" altLang="zh-CN" sz="3200">
                <a:solidFill>
                  <a:srgbClr val="CC0000"/>
                </a:solidFill>
              </a:rPr>
              <a:t>8.13</a:t>
            </a:r>
            <a:r>
              <a:rPr kumimoji="1" lang="en-US" altLang="zh-CN" sz="3200"/>
              <a:t> </a:t>
            </a:r>
            <a:r>
              <a:rPr kumimoji="1" lang="zh-CN" altLang="en-US" sz="3200">
                <a:solidFill>
                  <a:srgbClr val="000066"/>
                </a:solidFill>
              </a:rPr>
              <a:t>选择法对数组中</a:t>
            </a:r>
            <a:r>
              <a:rPr kumimoji="1" lang="en-US" altLang="zh-CN" sz="3200">
                <a:solidFill>
                  <a:srgbClr val="000066"/>
                </a:solidFill>
              </a:rPr>
              <a:t>10</a:t>
            </a:r>
            <a:r>
              <a:rPr kumimoji="1" lang="zh-CN" altLang="en-US" sz="3200">
                <a:solidFill>
                  <a:srgbClr val="000066"/>
                </a:solidFill>
              </a:rPr>
              <a:t>个整数由小到大排序</a:t>
            </a:r>
          </a:p>
        </p:txBody>
      </p:sp>
      <p:sp>
        <p:nvSpPr>
          <p:cNvPr id="75780" name="AutoShape 4">
            <a:extLst>
              <a:ext uri="{FF2B5EF4-FFF2-40B4-BE49-F238E27FC236}">
                <a16:creationId xmlns:a16="http://schemas.microsoft.com/office/drawing/2014/main" id="{39A33673-AD1B-40A0-8448-EDEEE86D2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1125538"/>
            <a:ext cx="3349625" cy="1871662"/>
          </a:xfrm>
          <a:prstGeom prst="wedgeRoundRectCallout">
            <a:avLst>
              <a:gd name="adj1" fmla="val -121944"/>
              <a:gd name="adj2" fmla="val 24894"/>
              <a:gd name="adj3" fmla="val 16667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kumimoji="1" lang="zh-CN" altLang="en-US"/>
              <a:t>变量</a:t>
            </a:r>
            <a:r>
              <a:rPr kumimoji="1" lang="en-US" altLang="zh-CN"/>
              <a:t>i </a:t>
            </a:r>
            <a:r>
              <a:rPr kumimoji="1" lang="zh-CN" altLang="en-US"/>
              <a:t>用于记录进行选择排序的数的起始位置，初始值为第一个数的位置</a:t>
            </a:r>
          </a:p>
        </p:txBody>
      </p:sp>
      <p:sp>
        <p:nvSpPr>
          <p:cNvPr id="75781" name="AutoShape 5">
            <a:extLst>
              <a:ext uri="{FF2B5EF4-FFF2-40B4-BE49-F238E27FC236}">
                <a16:creationId xmlns:a16="http://schemas.microsoft.com/office/drawing/2014/main" id="{E0C2D9DC-7AB6-48C0-8631-0D9D5609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924175"/>
            <a:ext cx="2197100" cy="1873250"/>
          </a:xfrm>
          <a:prstGeom prst="wedgeRoundRectCallout">
            <a:avLst>
              <a:gd name="adj1" fmla="val 57514"/>
              <a:gd name="adj2" fmla="val -67968"/>
              <a:gd name="adj3" fmla="val 16667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kumimoji="1" lang="zh-CN" altLang="en-US"/>
              <a:t>变量</a:t>
            </a:r>
            <a:r>
              <a:rPr kumimoji="1" lang="en-US" altLang="zh-CN"/>
              <a:t>k</a:t>
            </a:r>
            <a:r>
              <a:rPr kumimoji="1" lang="zh-CN" altLang="en-US"/>
              <a:t>用于记录最小数的位置，初始值为</a:t>
            </a:r>
            <a:r>
              <a:rPr kumimoji="1" lang="en-US" altLang="zh-CN"/>
              <a:t>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 autoUpdateAnimBg="0"/>
      <p:bldP spid="75781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6321DC5D-0D19-403F-82B2-20D7EEA06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1241425"/>
            <a:ext cx="6911975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0000CC"/>
                </a:solidFill>
              </a:rPr>
              <a:t>void</a:t>
            </a:r>
            <a:r>
              <a:rPr kumimoji="1" lang="en-US" altLang="zh-CN"/>
              <a:t> sort(int array[ ], int n)</a:t>
            </a:r>
          </a:p>
          <a:p>
            <a:r>
              <a:rPr kumimoji="1" lang="en-US" altLang="zh-CN">
                <a:solidFill>
                  <a:srgbClr val="CC0000"/>
                </a:solidFill>
              </a:rPr>
              <a:t>{</a:t>
            </a:r>
            <a:r>
              <a:rPr kumimoji="1" lang="en-US" altLang="zh-CN"/>
              <a:t>	</a:t>
            </a:r>
          </a:p>
          <a:p>
            <a:r>
              <a:rPr kumimoji="1" lang="en-US" altLang="zh-CN"/>
              <a:t>          int i, j, k, t;</a:t>
            </a:r>
          </a:p>
          <a:p>
            <a:r>
              <a:rPr kumimoji="1" lang="en-US" altLang="zh-CN"/>
              <a:t>	</a:t>
            </a:r>
            <a:r>
              <a:rPr kumimoji="1" lang="en-US" altLang="zh-CN">
                <a:solidFill>
                  <a:srgbClr val="660066"/>
                </a:solidFill>
              </a:rPr>
              <a:t>for(i=0;i&lt;n-1;i++)</a:t>
            </a:r>
          </a:p>
          <a:p>
            <a:r>
              <a:rPr kumimoji="1" lang="en-US" altLang="zh-CN"/>
              <a:t>          </a:t>
            </a:r>
            <a:r>
              <a:rPr kumimoji="1" lang="en-US" altLang="zh-CN">
                <a:solidFill>
                  <a:srgbClr val="660066"/>
                </a:solidFill>
              </a:rPr>
              <a:t>{ </a:t>
            </a:r>
            <a:r>
              <a:rPr kumimoji="1" lang="en-US" altLang="zh-CN"/>
              <a:t> </a:t>
            </a:r>
          </a:p>
          <a:p>
            <a:r>
              <a:rPr kumimoji="1" lang="en-US" altLang="zh-CN"/>
              <a:t>              </a:t>
            </a:r>
            <a:r>
              <a:rPr kumimoji="1" lang="en-US" altLang="zh-CN">
                <a:solidFill>
                  <a:srgbClr val="660066"/>
                </a:solidFill>
              </a:rPr>
              <a:t>k=i;</a:t>
            </a:r>
          </a:p>
          <a:p>
            <a:r>
              <a:rPr kumimoji="1" lang="en-US" altLang="zh-CN"/>
              <a:t>	    </a:t>
            </a:r>
            <a:r>
              <a:rPr kumimoji="1" lang="en-US" altLang="zh-CN">
                <a:solidFill>
                  <a:srgbClr val="CC0000"/>
                </a:solidFill>
              </a:rPr>
              <a:t>for(j=i+1;j&lt;n;j++)</a:t>
            </a:r>
          </a:p>
          <a:p>
            <a:r>
              <a:rPr kumimoji="1" lang="en-US" altLang="zh-CN"/>
              <a:t>	    </a:t>
            </a:r>
            <a:r>
              <a:rPr kumimoji="1" lang="en-US" altLang="zh-CN">
                <a:solidFill>
                  <a:srgbClr val="CC0000"/>
                </a:solidFill>
              </a:rPr>
              <a:t>if(array[j]&lt;array[k])    k=j;</a:t>
            </a:r>
          </a:p>
          <a:p>
            <a:r>
              <a:rPr kumimoji="1" lang="en-US" altLang="zh-CN"/>
              <a:t>              </a:t>
            </a:r>
            <a:r>
              <a:rPr kumimoji="1" lang="en-US" altLang="zh-CN">
                <a:solidFill>
                  <a:srgbClr val="0000CC"/>
                </a:solidFill>
              </a:rPr>
              <a:t>t=array[k];</a:t>
            </a:r>
          </a:p>
          <a:p>
            <a:r>
              <a:rPr kumimoji="1" lang="en-US" altLang="zh-CN">
                <a:solidFill>
                  <a:srgbClr val="0000CC"/>
                </a:solidFill>
              </a:rPr>
              <a:t>              array[k]=array[i];</a:t>
            </a:r>
          </a:p>
          <a:p>
            <a:r>
              <a:rPr kumimoji="1" lang="en-US" altLang="zh-CN">
                <a:solidFill>
                  <a:srgbClr val="0000CC"/>
                </a:solidFill>
              </a:rPr>
              <a:t>              array[i]=t;</a:t>
            </a:r>
          </a:p>
          <a:p>
            <a:r>
              <a:rPr kumimoji="1" lang="en-US" altLang="zh-CN"/>
              <a:t>          </a:t>
            </a:r>
            <a:r>
              <a:rPr kumimoji="1" lang="en-US" altLang="zh-CN">
                <a:solidFill>
                  <a:srgbClr val="660066"/>
                </a:solidFill>
              </a:rPr>
              <a:t>}</a:t>
            </a:r>
          </a:p>
          <a:p>
            <a:r>
              <a:rPr kumimoji="1" lang="en-US" altLang="zh-CN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76803" name="AutoShape 3">
            <a:extLst>
              <a:ext uri="{FF2B5EF4-FFF2-40B4-BE49-F238E27FC236}">
                <a16:creationId xmlns:a16="http://schemas.microsoft.com/office/drawing/2014/main" id="{903506B5-DBC8-4C25-BC90-82ED4113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195388"/>
            <a:ext cx="3600450" cy="1584325"/>
          </a:xfrm>
          <a:prstGeom prst="wedgeRoundRectCallout">
            <a:avLst>
              <a:gd name="adj1" fmla="val -79407"/>
              <a:gd name="adj2" fmla="val 39880"/>
              <a:gd name="adj3" fmla="val 16667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kumimoji="1" lang="zh-CN" altLang="en-US" sz="2400"/>
              <a:t>变量</a:t>
            </a:r>
            <a:r>
              <a:rPr kumimoji="1" lang="en-US" altLang="zh-CN" sz="2400"/>
              <a:t>i </a:t>
            </a:r>
            <a:r>
              <a:rPr kumimoji="1" lang="zh-CN" altLang="en-US" sz="2400"/>
              <a:t>用于记录进行选择排序的数的起始位置，初始值为第一个数的位置。</a:t>
            </a:r>
          </a:p>
        </p:txBody>
      </p:sp>
      <p:sp>
        <p:nvSpPr>
          <p:cNvPr id="76804" name="AutoShape 4">
            <a:extLst>
              <a:ext uri="{FF2B5EF4-FFF2-40B4-BE49-F238E27FC236}">
                <a16:creationId xmlns:a16="http://schemas.microsoft.com/office/drawing/2014/main" id="{1A2128D2-8F33-41B3-9571-AD6996C9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851150"/>
            <a:ext cx="2520950" cy="1296988"/>
          </a:xfrm>
          <a:prstGeom prst="wedgeRoundRectCallout">
            <a:avLst>
              <a:gd name="adj1" fmla="val -144019"/>
              <a:gd name="adj2" fmla="val 16708"/>
              <a:gd name="adj3" fmla="val 16667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2400"/>
              <a:t>变量</a:t>
            </a:r>
            <a:r>
              <a:rPr kumimoji="1" lang="en-US" altLang="zh-CN" sz="2400"/>
              <a:t>k</a:t>
            </a:r>
            <a:r>
              <a:rPr kumimoji="1" lang="zh-CN" altLang="en-US" sz="2400"/>
              <a:t>用于记录最小数的位置，初始值为</a:t>
            </a:r>
            <a:r>
              <a:rPr kumimoji="1" lang="en-US" altLang="zh-CN" sz="2400"/>
              <a:t>i</a:t>
            </a: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B0B1E66A-79DA-4AFC-896B-3E3A64223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328613"/>
            <a:ext cx="7705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</a:rPr>
              <a:t>例</a:t>
            </a:r>
            <a:r>
              <a:rPr kumimoji="1" lang="en-US" altLang="zh-CN" sz="3200">
                <a:solidFill>
                  <a:srgbClr val="CC0000"/>
                </a:solidFill>
              </a:rPr>
              <a:t>8.13</a:t>
            </a:r>
            <a:r>
              <a:rPr kumimoji="1" lang="en-US" altLang="zh-CN" sz="3200"/>
              <a:t> </a:t>
            </a:r>
            <a:r>
              <a:rPr kumimoji="1" lang="zh-CN" altLang="en-US">
                <a:solidFill>
                  <a:srgbClr val="0000CC"/>
                </a:solidFill>
              </a:rPr>
              <a:t>选择法对数组中</a:t>
            </a:r>
            <a:r>
              <a:rPr kumimoji="1" lang="en-US" altLang="zh-CN">
                <a:solidFill>
                  <a:srgbClr val="0000CC"/>
                </a:solidFill>
              </a:rPr>
              <a:t>10</a:t>
            </a:r>
            <a:r>
              <a:rPr kumimoji="1" lang="zh-CN" altLang="en-US">
                <a:solidFill>
                  <a:srgbClr val="0000CC"/>
                </a:solidFill>
              </a:rPr>
              <a:t>个整数由小到大排序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 autoUpdateAnimBg="0"/>
      <p:bldP spid="76804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>
            <a:extLst>
              <a:ext uri="{FF2B5EF4-FFF2-40B4-BE49-F238E27FC236}">
                <a16:creationId xmlns:a16="http://schemas.microsoft.com/office/drawing/2014/main" id="{3857D2E3-702A-4AA9-922A-246E251F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271588"/>
            <a:ext cx="7559675" cy="5203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3200">
                <a:solidFill>
                  <a:srgbClr val="CC0000"/>
                </a:solidFill>
              </a:rPr>
              <a:t>void main( )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>
                <a:solidFill>
                  <a:srgbClr val="CC0000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>
                <a:solidFill>
                  <a:srgbClr val="CC0000"/>
                </a:solidFill>
              </a:rPr>
              <a:t>  </a:t>
            </a:r>
            <a:r>
              <a:rPr kumimoji="1" lang="en-US" altLang="zh-CN" sz="3200"/>
              <a:t>  int a[10],i;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/>
              <a:t>    </a:t>
            </a:r>
            <a:r>
              <a:rPr kumimoji="1" lang="en-US" altLang="zh-CN" sz="3200">
                <a:solidFill>
                  <a:srgbClr val="0000CC"/>
                </a:solidFill>
              </a:rPr>
              <a:t>printf(“enter the array\n”);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/>
              <a:t>    for(i=0;i&lt;10;i++)   scanf(“%d”,&amp;a[i]);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>
                <a:solidFill>
                  <a:srgbClr val="CC0000"/>
                </a:solidFill>
              </a:rPr>
              <a:t>    sort(a,10);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/>
              <a:t>    </a:t>
            </a:r>
            <a:r>
              <a:rPr kumimoji="1" lang="en-US" altLang="zh-CN" sz="3200">
                <a:solidFill>
                  <a:srgbClr val="0000CC"/>
                </a:solidFill>
              </a:rPr>
              <a:t>printf("the sorted array:\n");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/>
              <a:t>    for(i=0;i&lt;10;i++)   printf(“%d”,a[i]);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/>
              <a:t>    printf(“\n”);</a:t>
            </a:r>
          </a:p>
          <a:p>
            <a:pPr>
              <a:lnSpc>
                <a:spcPct val="105000"/>
              </a:lnSpc>
            </a:pPr>
            <a:r>
              <a:rPr kumimoji="1" lang="en-US" altLang="zh-CN" sz="3200">
                <a:solidFill>
                  <a:srgbClr val="CC0000"/>
                </a:solidFill>
              </a:rPr>
              <a:t>}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263524A-35F2-4B95-B633-8F144DD8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328613"/>
            <a:ext cx="7705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</a:rPr>
              <a:t>例</a:t>
            </a:r>
            <a:r>
              <a:rPr kumimoji="1" lang="en-US" altLang="zh-CN" sz="3200">
                <a:solidFill>
                  <a:srgbClr val="CC0000"/>
                </a:solidFill>
              </a:rPr>
              <a:t>8.13</a:t>
            </a:r>
            <a:r>
              <a:rPr kumimoji="1" lang="en-US" altLang="zh-CN" sz="3200"/>
              <a:t> </a:t>
            </a:r>
            <a:r>
              <a:rPr kumimoji="1" lang="zh-CN" altLang="en-US">
                <a:solidFill>
                  <a:srgbClr val="0000CC"/>
                </a:solidFill>
              </a:rPr>
              <a:t>选择法对数组中</a:t>
            </a:r>
            <a:r>
              <a:rPr kumimoji="1" lang="en-US" altLang="zh-CN">
                <a:solidFill>
                  <a:srgbClr val="0000CC"/>
                </a:solidFill>
              </a:rPr>
              <a:t>10</a:t>
            </a:r>
            <a:r>
              <a:rPr kumimoji="1" lang="zh-CN" altLang="en-US">
                <a:solidFill>
                  <a:srgbClr val="0000CC"/>
                </a:solidFill>
              </a:rPr>
              <a:t>个整数由小到大排序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5CACB179-E6F4-4594-9212-981400A04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68413"/>
            <a:ext cx="7777162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zh-CN" altLang="en-US">
                <a:latin typeface="黑体" panose="02010609060101010101" pitchFamily="49" charset="-122"/>
              </a:rPr>
              <a:t> 用多维数组作为实参和形参，遵循</a:t>
            </a:r>
            <a:r>
              <a:rPr kumimoji="1" lang="zh-CN" altLang="en-US">
                <a:latin typeface="Arial" panose="020B0604020202020204" pitchFamily="34" charset="0"/>
              </a:rPr>
              <a:t>“</a:t>
            </a:r>
            <a:r>
              <a:rPr kumimoji="1"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地址传递</a:t>
            </a:r>
            <a:r>
              <a:rPr kumimoji="1" lang="zh-CN" altLang="en-US">
                <a:latin typeface="Arial" panose="020B0604020202020204" pitchFamily="34" charset="0"/>
              </a:rPr>
              <a:t>”</a:t>
            </a:r>
            <a:r>
              <a:rPr kumimoji="1" lang="zh-CN" altLang="en-US">
                <a:latin typeface="黑体" panose="02010609060101010101" pitchFamily="49" charset="-122"/>
              </a:rPr>
              <a:t>，形参值变化影响实参值变化；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kumimoji="1" lang="zh-CN" altLang="en-US">
                <a:latin typeface="黑体" panose="02010609060101010101" pitchFamily="49" charset="-122"/>
              </a:rPr>
              <a:t> 在被调用函数中对形参数组定义时可以指定每一维的大小，也</a:t>
            </a:r>
            <a:r>
              <a:rPr kumimoji="1"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可以省略第一维的大小说明</a:t>
            </a:r>
            <a:r>
              <a:rPr kumimoji="1" lang="zh-CN" altLang="en-US">
                <a:latin typeface="黑体" panose="02010609060101010101" pitchFamily="49" charset="-122"/>
              </a:rPr>
              <a:t>；</a:t>
            </a:r>
          </a:p>
          <a:p>
            <a:pPr lvl="2"/>
            <a:r>
              <a:rPr kumimoji="1" lang="en-US" altLang="zh-CN">
                <a:solidFill>
                  <a:srgbClr val="CC0000"/>
                </a:solidFill>
              </a:rPr>
              <a:t>int array[ 2][10];  </a:t>
            </a:r>
            <a:r>
              <a:rPr kumimoji="1" lang="zh-CN" altLang="en-US"/>
              <a:t>或</a:t>
            </a:r>
            <a:r>
              <a:rPr kumimoji="1" lang="zh-CN" altLang="en-US" b="0"/>
              <a:t>    </a:t>
            </a:r>
            <a:r>
              <a:rPr kumimoji="1" lang="en-US" altLang="zh-CN">
                <a:solidFill>
                  <a:srgbClr val="CC0000"/>
                </a:solidFill>
              </a:rPr>
              <a:t>int array[ ][10]</a:t>
            </a:r>
            <a:r>
              <a:rPr kumimoji="1" lang="zh-CN" altLang="en-US">
                <a:solidFill>
                  <a:srgbClr val="CC0000"/>
                </a:solidFill>
              </a:rPr>
              <a:t>； 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kumimoji="1" lang="zh-CN" altLang="en-US">
                <a:latin typeface="黑体" panose="02010609060101010101" pitchFamily="49" charset="-122"/>
              </a:rPr>
              <a:t> 从实参传递来的是数组起始地址，在内存中按数组排列规则存放（</a:t>
            </a:r>
            <a:r>
              <a:rPr kumimoji="1"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按行存放</a:t>
            </a:r>
            <a:r>
              <a:rPr kumimoji="1" lang="zh-CN" altLang="en-US">
                <a:latin typeface="黑体" panose="02010609060101010101" pitchFamily="49" charset="-122"/>
              </a:rPr>
              <a:t>），并不区分行和列，与此</a:t>
            </a:r>
            <a:r>
              <a:rPr kumimoji="1"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不能省略第二维；</a:t>
            </a:r>
          </a:p>
          <a:p>
            <a:endParaRPr kumimoji="1" lang="zh-CN" altLang="en-US">
              <a:solidFill>
                <a:schemeClr val="tx2"/>
              </a:solidFill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 在第二大小相同的前提下，形参数组的第一维可以与第二维不同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EAE7011-86E6-4115-9E4D-46344543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3375"/>
            <a:ext cx="59039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3.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用多维数组名作函数参数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F09E7D5-B202-48D0-9B18-388AC4AA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3225"/>
            <a:ext cx="82089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kumimoji="1"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8.14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有一个</a:t>
            </a:r>
            <a:r>
              <a:rPr kumimoji="1"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3*4</a:t>
            </a: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的矩阵，求所有元素中的最大值</a:t>
            </a:r>
            <a:endParaRPr lang="zh-CN" altLang="en-US" sz="280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0C36DC1-4976-4ECD-9B2D-8F7A8A13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68413"/>
            <a:ext cx="7561262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所需变量：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ea typeface="黑体" panose="02010609060101010101" pitchFamily="49" charset="-122"/>
              </a:rPr>
              <a:t>定义一个数组来存储这个矩阵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求所有元素中的最大值</a:t>
            </a:r>
            <a:r>
              <a:rPr kumimoji="1"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- - -</a:t>
            </a: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设一个变量</a:t>
            </a:r>
            <a:r>
              <a:rPr kumimoji="1"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max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方法：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先使变量</a:t>
            </a:r>
            <a:r>
              <a:rPr kumimoji="1"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max</a:t>
            </a: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的初值为矩阵中的第一个元素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ea typeface="黑体" panose="02010609060101010101" pitchFamily="49" charset="-122"/>
              </a:rPr>
              <a:t>将矩阵中各个元素的值与</a:t>
            </a:r>
            <a:r>
              <a:rPr kumimoji="1" lang="en-US" altLang="zh-CN" sz="2800">
                <a:ea typeface="黑体" panose="02010609060101010101" pitchFamily="49" charset="-122"/>
              </a:rPr>
              <a:t>max</a:t>
            </a:r>
            <a:r>
              <a:rPr kumimoji="1" lang="zh-CN" altLang="en-US" sz="2800">
                <a:ea typeface="黑体" panose="02010609060101010101" pitchFamily="49" charset="-122"/>
              </a:rPr>
              <a:t>相比，每次比较后都把较大者存放在</a:t>
            </a:r>
            <a:r>
              <a:rPr kumimoji="1" lang="en-US" altLang="zh-CN" sz="2800">
                <a:ea typeface="黑体" panose="02010609060101010101" pitchFamily="49" charset="-122"/>
              </a:rPr>
              <a:t>max</a:t>
            </a:r>
            <a:r>
              <a:rPr kumimoji="1" lang="zh-CN" altLang="en-US" sz="2800">
                <a:ea typeface="黑体" panose="02010609060101010101" pitchFamily="49" charset="-122"/>
              </a:rPr>
              <a:t>中，全部元素比较完后，</a:t>
            </a:r>
            <a:r>
              <a:rPr kumimoji="1" lang="en-US" altLang="zh-CN" sz="2800">
                <a:ea typeface="黑体" panose="02010609060101010101" pitchFamily="49" charset="-122"/>
              </a:rPr>
              <a:t>max</a:t>
            </a:r>
            <a:r>
              <a:rPr kumimoji="1" lang="zh-CN" altLang="en-US" sz="2800">
                <a:ea typeface="黑体" panose="02010609060101010101" pitchFamily="49" charset="-122"/>
              </a:rPr>
              <a:t>的值就是所有元素的最大值。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322476AC-2AD7-4EA2-94EE-A3A7533DA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55650"/>
            <a:ext cx="82804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#include &lt;stdio.h&gt;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void  main</a:t>
            </a:r>
            <a:r>
              <a:rPr lang="zh-CN" altLang="en-US" sz="3200">
                <a:solidFill>
                  <a:srgbClr val="CC0000"/>
                </a:solidFill>
              </a:rPr>
              <a:t>（）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{</a:t>
            </a:r>
            <a:r>
              <a:rPr lang="en-US" altLang="zh-CN" sz="3200"/>
              <a:t>max_value ( int array[ ][4]);</a:t>
            </a:r>
          </a:p>
          <a:p>
            <a:r>
              <a:rPr lang="en-US" altLang="zh-CN" sz="3200"/>
              <a:t>  int [3][4]={{1,3,5,7},{2,4,6,8},{15,17,34,12}};</a:t>
            </a:r>
          </a:p>
          <a:p>
            <a:r>
              <a:rPr lang="en-US" altLang="zh-CN" sz="3200"/>
              <a:t>  printf(“max value is %d\n”,</a:t>
            </a:r>
            <a:r>
              <a:rPr lang="en-US" altLang="zh-CN" sz="3200">
                <a:solidFill>
                  <a:srgbClr val="0000CC"/>
                </a:solidFill>
              </a:rPr>
              <a:t> max_value(a)</a:t>
            </a:r>
            <a:r>
              <a:rPr lang="en-US" altLang="zh-CN" sz="3200"/>
              <a:t>); </a:t>
            </a:r>
            <a:r>
              <a:rPr lang="en-US" altLang="zh-CN" sz="3200">
                <a:solidFill>
                  <a:srgbClr val="CC0000"/>
                </a:solidFill>
              </a:rPr>
              <a:t>}</a:t>
            </a:r>
            <a:r>
              <a:rPr lang="zh-CN" altLang="en-US" sz="3200">
                <a:solidFill>
                  <a:srgbClr val="CC0000"/>
                </a:solidFill>
              </a:rPr>
              <a:t>　</a:t>
            </a:r>
            <a:r>
              <a:rPr lang="zh-CN" altLang="en-US" sz="3200"/>
              <a:t>　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E3F5B33-EBA3-4F09-A8C8-53BA3080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5888"/>
            <a:ext cx="8208962" cy="5762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kumimoji="1"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8.14</a:t>
            </a:r>
            <a:r>
              <a:rPr kumimoji="1"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有一个</a:t>
            </a:r>
            <a:r>
              <a:rPr kumimoji="1"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3*4</a:t>
            </a: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的矩阵，求所有元素中的最大值</a:t>
            </a:r>
            <a:endParaRPr lang="zh-CN" altLang="en-US" sz="280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6A017761-E439-4226-B87B-2262585EC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57563"/>
            <a:ext cx="7704137" cy="301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</a:rPr>
              <a:t>max_value ( </a:t>
            </a:r>
            <a:r>
              <a:rPr lang="en-US" altLang="zh-CN" sz="3200">
                <a:solidFill>
                  <a:srgbClr val="0000CC"/>
                </a:solidFill>
              </a:rPr>
              <a:t>int array [ ][4]</a:t>
            </a:r>
            <a:r>
              <a:rPr lang="en-US" altLang="zh-CN" sz="3200">
                <a:solidFill>
                  <a:srgbClr val="CC0000"/>
                </a:solidFill>
              </a:rPr>
              <a:t>)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{ </a:t>
            </a:r>
            <a:r>
              <a:rPr lang="en-US" altLang="zh-CN" sz="3200"/>
              <a:t> int i, j, k, </a:t>
            </a:r>
            <a:r>
              <a:rPr lang="en-US" altLang="zh-CN" sz="3200">
                <a:solidFill>
                  <a:srgbClr val="660066"/>
                </a:solidFill>
              </a:rPr>
              <a:t>max=array [0] [0];</a:t>
            </a:r>
          </a:p>
          <a:p>
            <a:r>
              <a:rPr lang="en-US" altLang="zh-CN" sz="3200"/>
              <a:t>    </a:t>
            </a:r>
            <a:r>
              <a:rPr lang="en-US" altLang="zh-CN" sz="3200">
                <a:solidFill>
                  <a:srgbClr val="0000CC"/>
                </a:solidFill>
              </a:rPr>
              <a:t>for(i=0; i&lt;3; i++)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      for(j=0; j&lt;4;j++)</a:t>
            </a:r>
          </a:p>
          <a:p>
            <a:r>
              <a:rPr lang="zh-CN" altLang="en-US" sz="3200">
                <a:solidFill>
                  <a:srgbClr val="0000CC"/>
                </a:solidFill>
              </a:rPr>
              <a:t>　    </a:t>
            </a:r>
            <a:r>
              <a:rPr lang="en-US" altLang="zh-CN" sz="3200">
                <a:solidFill>
                  <a:srgbClr val="0000CC"/>
                </a:solidFill>
              </a:rPr>
              <a:t>if(array[i][j]) &gt;max)  max= </a:t>
            </a:r>
            <a:r>
              <a:rPr lang="en-US" altLang="zh-CN" sz="3200">
                <a:solidFill>
                  <a:srgbClr val="CC0000"/>
                </a:solidFill>
              </a:rPr>
              <a:t>array[i][j]</a:t>
            </a:r>
            <a:r>
              <a:rPr lang="en-US" altLang="zh-CN" sz="3200">
                <a:solidFill>
                  <a:srgbClr val="0000CC"/>
                </a:solidFill>
              </a:rPr>
              <a:t>;</a:t>
            </a:r>
            <a:r>
              <a:rPr lang="en-US" altLang="zh-CN" sz="3200"/>
              <a:t>    </a:t>
            </a:r>
          </a:p>
          <a:p>
            <a:r>
              <a:rPr lang="en-US" altLang="zh-CN" sz="3200"/>
              <a:t>   return(max);     </a:t>
            </a:r>
            <a:r>
              <a:rPr lang="en-US" altLang="zh-CN" sz="3200">
                <a:solidFill>
                  <a:srgbClr val="CC0000"/>
                </a:solidFill>
              </a:rPr>
              <a:t>}</a:t>
            </a:r>
            <a:r>
              <a:rPr lang="zh-CN" altLang="en-US" sz="3200"/>
              <a:t>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E092C9E-1731-4720-81E6-F5728775B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04813"/>
            <a:ext cx="46815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章 作业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48BF7BB-B6DD-4CB4-B5BE-B16580FBC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241425"/>
            <a:ext cx="3024187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</a:rPr>
              <a:t>习题 </a:t>
            </a:r>
          </a:p>
          <a:p>
            <a:pPr lvl="2"/>
            <a:r>
              <a:rPr kumimoji="1" lang="en-US" altLang="zh-CN" sz="3200">
                <a:solidFill>
                  <a:srgbClr val="CC0000"/>
                </a:solidFill>
              </a:rPr>
              <a:t>8.1</a:t>
            </a:r>
          </a:p>
          <a:p>
            <a:pPr lvl="2"/>
            <a:r>
              <a:rPr kumimoji="1" lang="en-US" altLang="zh-CN" sz="3200">
                <a:solidFill>
                  <a:srgbClr val="CC0000"/>
                </a:solidFill>
              </a:rPr>
              <a:t>8.2    </a:t>
            </a:r>
          </a:p>
          <a:p>
            <a:pPr lvl="2"/>
            <a:r>
              <a:rPr kumimoji="1" lang="en-US" altLang="zh-CN" sz="3200">
                <a:solidFill>
                  <a:srgbClr val="CC0000"/>
                </a:solidFill>
              </a:rPr>
              <a:t>8.10    </a:t>
            </a:r>
          </a:p>
          <a:p>
            <a:pPr lvl="2"/>
            <a:r>
              <a:rPr kumimoji="1" lang="en-US" altLang="zh-CN" sz="3200">
                <a:solidFill>
                  <a:srgbClr val="CC0000"/>
                </a:solidFill>
              </a:rPr>
              <a:t>8.13 </a:t>
            </a:r>
          </a:p>
          <a:p>
            <a:pPr lvl="2"/>
            <a:r>
              <a:rPr kumimoji="1" lang="en-US" altLang="zh-CN" sz="3200">
                <a:solidFill>
                  <a:srgbClr val="CC0000"/>
                </a:solidFill>
              </a:rPr>
              <a:t>8.16</a:t>
            </a:r>
          </a:p>
          <a:p>
            <a:pPr lvl="2"/>
            <a:r>
              <a:rPr kumimoji="1" lang="en-US" altLang="zh-CN" sz="3200">
                <a:solidFill>
                  <a:srgbClr val="CC0000"/>
                </a:solidFill>
              </a:rPr>
              <a:t>8.17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E8EECE2-E14D-4C5B-89C5-E6AE776C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33375"/>
            <a:ext cx="55451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局部变量和全局变量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94B4E20C-845C-4DFC-81EA-56FDEB9A4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094163"/>
            <a:ext cx="606266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作用域：</a:t>
            </a:r>
            <a:r>
              <a:rPr lang="zh-CN" altLang="en-US" sz="3200">
                <a:solidFill>
                  <a:srgbClr val="000099"/>
                </a:solidFill>
              </a:rPr>
              <a:t>标识符的有效范围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F65EBA87-FDE5-42F3-B166-9DD1783C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68405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可见性：</a:t>
            </a:r>
            <a:r>
              <a:rPr lang="zh-CN" altLang="en-US" sz="3200">
                <a:solidFill>
                  <a:srgbClr val="000099"/>
                </a:solidFill>
              </a:rPr>
              <a:t>标识符是否可以引用的问题</a:t>
            </a:r>
          </a:p>
        </p:txBody>
      </p:sp>
      <p:pic>
        <p:nvPicPr>
          <p:cNvPr id="82949" name="Picture 5">
            <a:extLst>
              <a:ext uri="{FF2B5EF4-FFF2-40B4-BE49-F238E27FC236}">
                <a16:creationId xmlns:a16="http://schemas.microsoft.com/office/drawing/2014/main" id="{C857624C-94DB-4207-B64A-46B4464BE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8250"/>
            <a:ext cx="82804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44E2C631-8826-447E-8134-90D2A3C3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268413"/>
            <a:ext cx="8135938" cy="1982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void printstar()              /*</a:t>
            </a:r>
            <a:r>
              <a:rPr lang="zh-CN" altLang="en-US">
                <a:solidFill>
                  <a:srgbClr val="000099"/>
                </a:solidFill>
              </a:rPr>
              <a:t>定义</a:t>
            </a:r>
            <a:r>
              <a:rPr lang="en-US" altLang="zh-CN">
                <a:solidFill>
                  <a:srgbClr val="000099"/>
                </a:solidFill>
              </a:rPr>
              <a:t>printstar</a:t>
            </a:r>
            <a:r>
              <a:rPr lang="zh-CN" altLang="en-US">
                <a:solidFill>
                  <a:srgbClr val="000099"/>
                </a:solidFill>
              </a:rPr>
              <a:t>函数*</a:t>
            </a:r>
            <a:r>
              <a:rPr lang="en-US" altLang="zh-CN">
                <a:solidFill>
                  <a:srgbClr val="000099"/>
                </a:solidFill>
              </a:rPr>
              <a:t>/</a:t>
            </a:r>
          </a:p>
          <a:p>
            <a:r>
              <a:rPr lang="en-US" altLang="zh-CN">
                <a:solidFill>
                  <a:srgbClr val="000099"/>
                </a:solidFill>
              </a:rPr>
              <a:t>{   printf("* * * * * * * * * * * * * * * *\n"); }</a:t>
            </a:r>
          </a:p>
          <a:p>
            <a:endParaRPr lang="en-US" altLang="zh-CN" sz="1200">
              <a:solidFill>
                <a:srgbClr val="000099"/>
              </a:solidFill>
            </a:endParaRPr>
          </a:p>
          <a:p>
            <a:r>
              <a:rPr lang="en-US" altLang="zh-CN"/>
              <a:t>void print_message()     /*</a:t>
            </a:r>
            <a:r>
              <a:rPr lang="zh-CN" altLang="en-US"/>
              <a:t>定义</a:t>
            </a:r>
            <a:r>
              <a:rPr lang="en-US" altLang="zh-CN"/>
              <a:t>print_message</a:t>
            </a:r>
            <a:r>
              <a:rPr lang="zh-CN" altLang="en-US"/>
              <a:t>函数*</a:t>
            </a:r>
            <a:r>
              <a:rPr lang="en-US" altLang="zh-CN"/>
              <a:t>/</a:t>
            </a:r>
          </a:p>
          <a:p>
            <a:r>
              <a:rPr lang="en-US" altLang="zh-CN"/>
              <a:t>{  printf("How do you do!\n");  }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249D741F-5659-4251-B7A1-0804504F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89363"/>
            <a:ext cx="5472112" cy="204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运行情况：</a:t>
            </a:r>
          </a:p>
          <a:p>
            <a:r>
              <a:rPr lang="zh-CN" altLang="en-US" sz="3200">
                <a:solidFill>
                  <a:srgbClr val="000099"/>
                </a:solidFill>
              </a:rPr>
              <a:t>* * * * * * * * * * * * * * * *</a:t>
            </a:r>
          </a:p>
          <a:p>
            <a:r>
              <a:rPr lang="en-US" altLang="zh-CN" sz="3200">
                <a:solidFill>
                  <a:srgbClr val="000099"/>
                </a:solidFill>
              </a:rPr>
              <a:t>How do you do!</a:t>
            </a:r>
          </a:p>
          <a:p>
            <a:r>
              <a:rPr lang="en-US" altLang="zh-CN" sz="3200">
                <a:solidFill>
                  <a:srgbClr val="000099"/>
                </a:solidFill>
              </a:rPr>
              <a:t>* * * * * * * * * * * * * * * *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97BB3F99-77D8-4E14-A712-54CB0433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60350"/>
            <a:ext cx="63373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8.1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函数调用的简单例子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4B1329A-C28D-4D25-BD22-C64FAF18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33375"/>
            <a:ext cx="16557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作用域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0D169F1F-58FB-49D3-A1C6-D33CA14A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032000"/>
            <a:ext cx="14398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作用域：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2DA21145-7934-4E72-B37D-9F567897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312863"/>
            <a:ext cx="3887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</a:rPr>
              <a:t>1. </a:t>
            </a:r>
            <a:r>
              <a:rPr lang="zh-CN" altLang="en-US" sz="3200">
                <a:solidFill>
                  <a:srgbClr val="0000CC"/>
                </a:solidFill>
              </a:rPr>
              <a:t>函数原型的作用域</a:t>
            </a:r>
          </a:p>
        </p:txBody>
      </p:sp>
      <p:sp>
        <p:nvSpPr>
          <p:cNvPr id="83973" name="AutoShape 5">
            <a:extLst>
              <a:ext uri="{FF2B5EF4-FFF2-40B4-BE49-F238E27FC236}">
                <a16:creationId xmlns:a16="http://schemas.microsoft.com/office/drawing/2014/main" id="{943148AA-9041-4435-9BB9-82713574E6D2}"/>
              </a:ext>
            </a:extLst>
          </p:cNvPr>
          <p:cNvSpPr>
            <a:spLocks/>
          </p:cNvSpPr>
          <p:nvPr/>
        </p:nvSpPr>
        <p:spPr bwMode="auto">
          <a:xfrm>
            <a:off x="2484438" y="1600200"/>
            <a:ext cx="647700" cy="1800225"/>
          </a:xfrm>
          <a:prstGeom prst="leftBrace">
            <a:avLst>
              <a:gd name="adj1" fmla="val 23162"/>
              <a:gd name="adj2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9BFEEBD0-5165-4B95-9B2A-07CA8E8D7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2105025"/>
            <a:ext cx="3076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2. </a:t>
            </a:r>
            <a:r>
              <a:rPr lang="zh-CN" altLang="en-US" sz="3200">
                <a:solidFill>
                  <a:srgbClr val="0000CC"/>
                </a:solidFill>
              </a:rPr>
              <a:t>块作用域</a:t>
            </a:r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29BCF260-2540-4197-8788-7CC67AD8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7188"/>
            <a:ext cx="30956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3. </a:t>
            </a:r>
            <a:r>
              <a:rPr lang="zh-CN" altLang="en-US" sz="3200">
                <a:solidFill>
                  <a:srgbClr val="0000CC"/>
                </a:solidFill>
              </a:rPr>
              <a:t>文件作用域</a:t>
            </a:r>
          </a:p>
        </p:txBody>
      </p:sp>
      <p:sp>
        <p:nvSpPr>
          <p:cNvPr id="83976" name="Rectangle 8">
            <a:extLst>
              <a:ext uri="{FF2B5EF4-FFF2-40B4-BE49-F238E27FC236}">
                <a16:creationId xmlns:a16="http://schemas.microsoft.com/office/drawing/2014/main" id="{376F926D-699D-4022-932C-F7B39256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789363"/>
            <a:ext cx="61928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函数原型的作用域：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    始于“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(”</a:t>
            </a:r>
            <a:r>
              <a:rPr lang="zh-CN" altLang="en-US" sz="3200">
                <a:solidFill>
                  <a:srgbClr val="000099"/>
                </a:solidFill>
                <a:ea typeface="黑体" panose="02010609060101010101" pitchFamily="49" charset="-122"/>
              </a:rPr>
              <a:t>，结束于“</a:t>
            </a:r>
            <a:r>
              <a:rPr lang="en-US" altLang="zh-CN" sz="3200">
                <a:solidFill>
                  <a:srgbClr val="000099"/>
                </a:solidFill>
                <a:ea typeface="黑体" panose="02010609060101010101" pitchFamily="49" charset="-122"/>
              </a:rPr>
              <a:t>)”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eg</a:t>
            </a:r>
            <a:r>
              <a:rPr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：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double</a:t>
            </a:r>
            <a:r>
              <a:rPr lang="en-US" altLang="zh-CN" sz="3200">
                <a:ea typeface="黑体" panose="02010609060101010101" pitchFamily="49" charset="-122"/>
              </a:rPr>
              <a:t> area (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double</a:t>
            </a:r>
            <a:r>
              <a:rPr lang="en-US" altLang="zh-CN" sz="3200">
                <a:ea typeface="黑体" panose="02010609060101010101" pitchFamily="49" charset="-122"/>
              </a:rPr>
              <a:t> radius);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4" grpId="0"/>
      <p:bldP spid="8397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FE4475F-C1E1-4D10-ABE4-F437BDE3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88913"/>
            <a:ext cx="3095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块作用域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2EE3336-CED6-4437-BF76-49FF3820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25538"/>
            <a:ext cx="6985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C0000"/>
                </a:solidFill>
              </a:rPr>
              <a:t> 块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  <a:r>
              <a:rPr lang="zh-CN" altLang="en-US">
                <a:solidFill>
                  <a:srgbClr val="0000CC"/>
                </a:solidFill>
              </a:rPr>
              <a:t>用花括号括起来的一段程序单元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136169E1-DEC9-49EC-8C50-667584A0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01800"/>
            <a:ext cx="7907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 在块中声明的标识符（变量），其作用域从声明处开始，直到块结束的右花括号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31D471E3-CE8E-4393-96F1-FCF19D319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4422775"/>
            <a:ext cx="2232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000099"/>
                </a:solidFill>
              </a:rPr>
              <a:t>a,b</a:t>
            </a:r>
            <a:r>
              <a:rPr lang="zh-CN" altLang="en-US">
                <a:solidFill>
                  <a:srgbClr val="000099"/>
                </a:solidFill>
              </a:rPr>
              <a:t>在此范围</a:t>
            </a:r>
          </a:p>
          <a:p>
            <a:pPr algn="ctr"/>
            <a:r>
              <a:rPr lang="zh-CN" altLang="en-US">
                <a:solidFill>
                  <a:srgbClr val="000099"/>
                </a:solidFill>
              </a:rPr>
              <a:t>内有效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1EB45596-BE1A-46DD-AAAB-476E4FAC0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2638425"/>
            <a:ext cx="2881313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void main ( )</a:t>
            </a:r>
          </a:p>
          <a:p>
            <a:r>
              <a:rPr lang="en-US" altLang="zh-CN">
                <a:solidFill>
                  <a:srgbClr val="0000CC"/>
                </a:solidFill>
              </a:rPr>
              <a:t>{   int a,b;</a:t>
            </a:r>
          </a:p>
          <a:p>
            <a:r>
              <a:rPr lang="en-US" altLang="zh-CN">
                <a:solidFill>
                  <a:srgbClr val="0000CC"/>
                </a:solidFill>
              </a:rPr>
              <a:t>    …</a:t>
            </a:r>
          </a:p>
          <a:p>
            <a:r>
              <a:rPr lang="en-US" altLang="zh-CN"/>
              <a:t>   {    int c;</a:t>
            </a:r>
          </a:p>
          <a:p>
            <a:r>
              <a:rPr lang="en-US" altLang="zh-CN"/>
              <a:t>        c=a+b;  </a:t>
            </a:r>
          </a:p>
          <a:p>
            <a:r>
              <a:rPr lang="en-US" altLang="zh-CN"/>
              <a:t>        … </a:t>
            </a:r>
          </a:p>
          <a:p>
            <a:r>
              <a:rPr lang="en-US" altLang="zh-CN"/>
              <a:t>    }</a:t>
            </a:r>
          </a:p>
          <a:p>
            <a:r>
              <a:rPr lang="en-US" altLang="zh-CN">
                <a:solidFill>
                  <a:srgbClr val="0000CC"/>
                </a:solidFill>
              </a:rPr>
              <a:t>    …</a:t>
            </a:r>
          </a:p>
          <a:p>
            <a:r>
              <a:rPr lang="en-US" altLang="zh-CN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84999" name="AutoShape 7">
            <a:extLst>
              <a:ext uri="{FF2B5EF4-FFF2-40B4-BE49-F238E27FC236}">
                <a16:creationId xmlns:a16="http://schemas.microsoft.com/office/drawing/2014/main" id="{34EB344C-4DA5-46C3-A95D-135AEB89D549}"/>
              </a:ext>
            </a:extLst>
          </p:cNvPr>
          <p:cNvSpPr>
            <a:spLocks/>
          </p:cNvSpPr>
          <p:nvPr/>
        </p:nvSpPr>
        <p:spPr bwMode="auto">
          <a:xfrm>
            <a:off x="5830888" y="4062413"/>
            <a:ext cx="360362" cy="1562100"/>
          </a:xfrm>
          <a:prstGeom prst="rightBrace">
            <a:avLst>
              <a:gd name="adj1" fmla="val 36123"/>
              <a:gd name="adj2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Rectangle 8">
            <a:extLst>
              <a:ext uri="{FF2B5EF4-FFF2-40B4-BE49-F238E27FC236}">
                <a16:creationId xmlns:a16="http://schemas.microsoft.com/office/drawing/2014/main" id="{40E7B4FF-689B-4096-BFD9-521ED82BF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581525"/>
            <a:ext cx="2341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在此范围</a:t>
            </a:r>
          </a:p>
          <a:p>
            <a:r>
              <a:rPr lang="zh-CN" altLang="en-US"/>
              <a:t>内有效</a:t>
            </a:r>
          </a:p>
        </p:txBody>
      </p:sp>
      <p:sp>
        <p:nvSpPr>
          <p:cNvPr id="85001" name="AutoShape 9">
            <a:extLst>
              <a:ext uri="{FF2B5EF4-FFF2-40B4-BE49-F238E27FC236}">
                <a16:creationId xmlns:a16="http://schemas.microsoft.com/office/drawing/2014/main" id="{1055C981-8A09-42B6-AB9D-3B3441A3B1F3}"/>
              </a:ext>
            </a:extLst>
          </p:cNvPr>
          <p:cNvSpPr>
            <a:spLocks/>
          </p:cNvSpPr>
          <p:nvPr/>
        </p:nvSpPr>
        <p:spPr bwMode="auto">
          <a:xfrm>
            <a:off x="3094038" y="3414713"/>
            <a:ext cx="577850" cy="3049587"/>
          </a:xfrm>
          <a:prstGeom prst="leftBrace">
            <a:avLst>
              <a:gd name="adj1" fmla="val 43979"/>
              <a:gd name="adj2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2" name="AutoShape 10">
            <a:extLst>
              <a:ext uri="{FF2B5EF4-FFF2-40B4-BE49-F238E27FC236}">
                <a16:creationId xmlns:a16="http://schemas.microsoft.com/office/drawing/2014/main" id="{C2C674BD-4B30-48F9-A0EE-BC22B236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925763"/>
            <a:ext cx="2374900" cy="962025"/>
          </a:xfrm>
          <a:prstGeom prst="cloudCallout">
            <a:avLst>
              <a:gd name="adj1" fmla="val -47259"/>
              <a:gd name="adj2" fmla="val 156435"/>
            </a:avLst>
          </a:prstGeom>
          <a:solidFill>
            <a:schemeClr val="bg1"/>
          </a:solidFill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/>
              <a:t>C</a:t>
            </a:r>
            <a:r>
              <a:rPr lang="zh-CN" altLang="en-US"/>
              <a:t>的作用域</a:t>
            </a:r>
          </a:p>
        </p:txBody>
      </p:sp>
      <p:sp>
        <p:nvSpPr>
          <p:cNvPr id="85003" name="AutoShape 11">
            <a:extLst>
              <a:ext uri="{FF2B5EF4-FFF2-40B4-BE49-F238E27FC236}">
                <a16:creationId xmlns:a16="http://schemas.microsoft.com/office/drawing/2014/main" id="{2AACF9EC-13E1-4DBD-AD8E-931B76DC8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82913"/>
            <a:ext cx="2266950" cy="1023937"/>
          </a:xfrm>
          <a:prstGeom prst="cloudCallout">
            <a:avLst>
              <a:gd name="adj1" fmla="val 26051"/>
              <a:gd name="adj2" fmla="val 110773"/>
            </a:avLst>
          </a:prstGeom>
          <a:solidFill>
            <a:schemeClr val="bg1"/>
          </a:solidFill>
          <a:ln w="25400">
            <a:solidFill>
              <a:srgbClr val="66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>
                <a:solidFill>
                  <a:srgbClr val="000099"/>
                </a:solidFill>
              </a:rPr>
              <a:t>a,b</a:t>
            </a:r>
            <a:r>
              <a:rPr lang="zh-CN" altLang="en-US">
                <a:solidFill>
                  <a:srgbClr val="000099"/>
                </a:solidFill>
              </a:rPr>
              <a:t>的作用域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5000" grpId="0"/>
      <p:bldP spid="85002" grpId="0" animBg="1"/>
      <p:bldP spid="8500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F34D7306-F34D-47C8-8C0F-4316F0115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557338"/>
            <a:ext cx="2376487" cy="519112"/>
          </a:xfrm>
          <a:prstGeom prst="rect">
            <a:avLst/>
          </a:prstGeom>
          <a:noFill/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　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86D5596-019F-41B7-A5D1-0B65DBD6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341438"/>
            <a:ext cx="2881312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void main ( )</a:t>
            </a:r>
          </a:p>
          <a:p>
            <a:r>
              <a:rPr lang="en-US" altLang="zh-CN" sz="3200"/>
              <a:t>{int a,b;</a:t>
            </a:r>
          </a:p>
          <a:p>
            <a:r>
              <a:rPr lang="en-US" altLang="zh-CN" sz="3200"/>
              <a:t>…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{int c;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 c=a+b;  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 … 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        }</a:t>
            </a:r>
          </a:p>
          <a:p>
            <a:r>
              <a:rPr lang="en-US" altLang="zh-CN" sz="3200"/>
              <a:t>…</a:t>
            </a:r>
          </a:p>
          <a:p>
            <a:r>
              <a:rPr lang="en-US" altLang="zh-CN" sz="3200"/>
              <a:t>}</a:t>
            </a:r>
          </a:p>
        </p:txBody>
      </p:sp>
      <p:sp>
        <p:nvSpPr>
          <p:cNvPr id="86020" name="AutoShape 4">
            <a:extLst>
              <a:ext uri="{FF2B5EF4-FFF2-40B4-BE49-F238E27FC236}">
                <a16:creationId xmlns:a16="http://schemas.microsoft.com/office/drawing/2014/main" id="{15985DA2-BCFD-4417-AF2C-004DBF18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3573463"/>
            <a:ext cx="4751387" cy="865187"/>
          </a:xfrm>
          <a:prstGeom prst="wedgeRectCallout">
            <a:avLst>
              <a:gd name="adj1" fmla="val -73556"/>
              <a:gd name="adj2" fmla="val 137338"/>
            </a:avLst>
          </a:prstGeom>
          <a:solidFill>
            <a:schemeClr val="bg1"/>
          </a:solidFill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/>
              <a:t>printf(“%d”,c);     </a:t>
            </a:r>
            <a:r>
              <a:rPr lang="zh-CN" altLang="en-US" sz="3200"/>
              <a:t>结果？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A331354E-A2C8-4C9F-914C-A9110FF2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60350"/>
            <a:ext cx="28082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块作用域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AD51A91-DB9C-4EE4-B410-3EE7594DC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88913"/>
            <a:ext cx="30956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3.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文件作用域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E8E46E8-CC77-4AA3-A7F4-C91CF371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844675"/>
            <a:ext cx="4679950" cy="4789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include &lt;stdio.h&gt;</a:t>
            </a:r>
          </a:p>
          <a:p>
            <a:r>
              <a:rPr lang="en-US" altLang="zh-CN">
                <a:ea typeface="宋体" panose="02010600030101010101" pitchFamily="2" charset="-122"/>
              </a:rPr>
              <a:t>int i</a:t>
            </a:r>
            <a:r>
              <a:rPr lang="zh-CN" altLang="en-US">
                <a:ea typeface="宋体" panose="02010600030101010101" pitchFamily="2" charset="-122"/>
              </a:rPr>
              <a:t>；</a:t>
            </a:r>
          </a:p>
          <a:p>
            <a:r>
              <a:rPr lang="en-US" altLang="zh-CN">
                <a:ea typeface="宋体" panose="02010600030101010101" pitchFamily="2" charset="-122"/>
              </a:rPr>
              <a:t>void main ( )</a:t>
            </a: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{  </a:t>
            </a: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>
                <a:ea typeface="宋体" panose="02010600030101010101" pitchFamily="2" charset="-122"/>
              </a:rPr>
              <a:t>i=8;           </a:t>
            </a:r>
          </a:p>
          <a:p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{ int i;</a:t>
            </a:r>
          </a:p>
          <a:p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       i=7;</a:t>
            </a:r>
          </a:p>
          <a:p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       printf (“%d”, i); </a:t>
            </a:r>
          </a:p>
          <a:p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     }  </a:t>
            </a:r>
          </a:p>
          <a:p>
            <a:r>
              <a:rPr lang="en-US" altLang="zh-CN">
                <a:solidFill>
                  <a:srgbClr val="990000"/>
                </a:solidFill>
              </a:rPr>
              <a:t>     printf (“%d”, i);</a:t>
            </a:r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2C5ED879-135C-4319-90D0-13B86847C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96975"/>
            <a:ext cx="7183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标识符的作用域始于声明点，结束于文件尾</a:t>
            </a:r>
          </a:p>
        </p:txBody>
      </p:sp>
      <p:sp>
        <p:nvSpPr>
          <p:cNvPr id="87045" name="AutoShape 5">
            <a:extLst>
              <a:ext uri="{FF2B5EF4-FFF2-40B4-BE49-F238E27FC236}">
                <a16:creationId xmlns:a16="http://schemas.microsoft.com/office/drawing/2014/main" id="{127415A4-2B93-4E4C-B201-D59B0BA6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420938"/>
            <a:ext cx="2160588" cy="647700"/>
          </a:xfrm>
          <a:prstGeom prst="wedgeRectCallout">
            <a:avLst>
              <a:gd name="adj1" fmla="val -135523"/>
              <a:gd name="adj2" fmla="val -37009"/>
            </a:avLst>
          </a:prstGeom>
          <a:solidFill>
            <a:schemeClr val="bg1"/>
          </a:solidFill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</a:rPr>
              <a:t>文件作用域</a:t>
            </a:r>
            <a:endParaRPr lang="zh-CN" altLang="en-US"/>
          </a:p>
        </p:txBody>
      </p:sp>
      <p:sp>
        <p:nvSpPr>
          <p:cNvPr id="87046" name="AutoShape 6">
            <a:extLst>
              <a:ext uri="{FF2B5EF4-FFF2-40B4-BE49-F238E27FC236}">
                <a16:creationId xmlns:a16="http://schemas.microsoft.com/office/drawing/2014/main" id="{C7CC0ECE-D518-4A12-965E-5424E166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860800"/>
            <a:ext cx="1657350" cy="647700"/>
          </a:xfrm>
          <a:prstGeom prst="wedgeRectCallout">
            <a:avLst>
              <a:gd name="adj1" fmla="val -149426"/>
              <a:gd name="adj2" fmla="val 15685"/>
            </a:avLst>
          </a:prstGeom>
          <a:solidFill>
            <a:schemeClr val="bg1"/>
          </a:solidFill>
          <a:ln w="3810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1" lang="zh-CN" altLang="en-US">
                <a:solidFill>
                  <a:srgbClr val="000066"/>
                </a:solidFill>
                <a:latin typeface="黑体" panose="02010609060101010101" pitchFamily="49" charset="-122"/>
              </a:rPr>
              <a:t>块作用域</a:t>
            </a:r>
          </a:p>
        </p:txBody>
      </p:sp>
      <p:sp>
        <p:nvSpPr>
          <p:cNvPr id="87047" name="AutoShape 7">
            <a:extLst>
              <a:ext uri="{FF2B5EF4-FFF2-40B4-BE49-F238E27FC236}">
                <a16:creationId xmlns:a16="http://schemas.microsoft.com/office/drawing/2014/main" id="{2CFFABA5-B691-4FC0-B6AD-85D76614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357563"/>
            <a:ext cx="2016125" cy="6492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latin typeface="黑体" panose="02010609060101010101" pitchFamily="49" charset="-122"/>
              </a:rPr>
              <a:t>全局数据区</a:t>
            </a:r>
          </a:p>
        </p:txBody>
      </p:sp>
      <p:sp>
        <p:nvSpPr>
          <p:cNvPr id="87048" name="AutoShape 8">
            <a:extLst>
              <a:ext uri="{FF2B5EF4-FFF2-40B4-BE49-F238E27FC236}">
                <a16:creationId xmlns:a16="http://schemas.microsoft.com/office/drawing/2014/main" id="{359FC791-37A4-48C0-97DA-8ED26615B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852738"/>
            <a:ext cx="2016125" cy="554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latin typeface="黑体" panose="02010609060101010101" pitchFamily="49" charset="-122"/>
              </a:rPr>
              <a:t>代码区</a:t>
            </a:r>
            <a:endParaRPr lang="zh-CN" altLang="en-US">
              <a:solidFill>
                <a:srgbClr val="CC0000"/>
              </a:solidFill>
              <a:latin typeface="黑体" panose="02010609060101010101" pitchFamily="49" charset="-122"/>
            </a:endParaRPr>
          </a:p>
        </p:txBody>
      </p:sp>
      <p:sp>
        <p:nvSpPr>
          <p:cNvPr id="87049" name="AutoShape 9">
            <a:extLst>
              <a:ext uri="{FF2B5EF4-FFF2-40B4-BE49-F238E27FC236}">
                <a16:creationId xmlns:a16="http://schemas.microsoft.com/office/drawing/2014/main" id="{2DB5D95E-9E79-410F-A817-F3D8A709F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4005263"/>
            <a:ext cx="2017712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latin typeface="黑体" panose="02010609060101010101" pitchFamily="49" charset="-122"/>
              </a:rPr>
              <a:t>堆区</a:t>
            </a:r>
          </a:p>
        </p:txBody>
      </p:sp>
      <p:sp>
        <p:nvSpPr>
          <p:cNvPr id="87050" name="AutoShape 10">
            <a:extLst>
              <a:ext uri="{FF2B5EF4-FFF2-40B4-BE49-F238E27FC236}">
                <a16:creationId xmlns:a16="http://schemas.microsoft.com/office/drawing/2014/main" id="{FB060449-692C-479E-9824-881CDFCA2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4510088"/>
            <a:ext cx="2017713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latin typeface="黑体" panose="02010609060101010101" pitchFamily="49" charset="-122"/>
              </a:rPr>
              <a:t>栈区</a:t>
            </a: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C53E4AE4-1A57-47EF-8555-421477ACA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2708275"/>
            <a:ext cx="1150937" cy="936625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AA45F2E0-9052-47B1-9799-59B12F63B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4364038"/>
            <a:ext cx="1366837" cy="360362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nimBg="1"/>
      <p:bldP spid="87044" grpId="0"/>
      <p:bldP spid="87045" grpId="0" animBg="1"/>
      <p:bldP spid="87046" grpId="0" animBg="1"/>
      <p:bldP spid="87047" grpId="0" animBg="1"/>
      <p:bldP spid="87048" grpId="0" animBg="1"/>
      <p:bldP spid="87049" grpId="0" animBg="1"/>
      <p:bldP spid="8705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3216BE2-BBE4-4FCF-87EE-0DDC068D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8913"/>
            <a:ext cx="7632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6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可见性：</a:t>
            </a:r>
            <a:r>
              <a:rPr lang="zh-CN" altLang="en-US" sz="36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标识符是否可以引用的问题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C649D7FB-9B3B-4D06-8594-BEDDBD2FA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72009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 程序运行到某一点，能够引用到的标识符，就是可见的标识符</a:t>
            </a:r>
          </a:p>
          <a:p>
            <a:pPr>
              <a:buFontTx/>
              <a:buChar char="•"/>
            </a:pPr>
            <a:endParaRPr lang="zh-CN" altLang="en-US" sz="3200">
              <a:solidFill>
                <a:srgbClr val="000099"/>
              </a:solidFill>
              <a:latin typeface="黑体" panose="02010609060101010101" pitchFamily="49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latin typeface="黑体" panose="02010609060101010101" pitchFamily="49" charset="-122"/>
              </a:rPr>
              <a:t> 可见性是从对标识符的引用的角度来谈的概念</a:t>
            </a:r>
          </a:p>
          <a:p>
            <a:pPr>
              <a:buFontTx/>
              <a:buChar char="•"/>
            </a:pPr>
            <a:endParaRPr lang="zh-CN" altLang="en-US" sz="3200">
              <a:latin typeface="黑体" panose="02010609060101010101" pitchFamily="49" charset="-122"/>
            </a:endParaRPr>
          </a:p>
          <a:p>
            <a:pPr>
              <a:buFontTx/>
              <a:buChar char="•"/>
            </a:pP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 如果标识在某处可见，则就可以在该处引用此标识符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055D9A3-BCD0-4248-BD77-BB024B1B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8913"/>
            <a:ext cx="633571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作用域、可见性的一般规则：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2D4306B-5251-4902-9243-04808A3C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5040312" cy="517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 标识符应该先定义后引用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黑体" panose="02010609060101010101" pitchFamily="49" charset="-122"/>
              </a:rPr>
              <a:t> 在同一作用域中，不能声明相同的标识符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黑体" panose="02010609060101010101" pitchFamily="49" charset="-122"/>
              </a:rPr>
              <a:t> </a:t>
            </a:r>
            <a:r>
              <a:rPr kumimoji="1"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如果某个标识符在外层声明，且在内层没有同名的标识符，则该标识符在内层可见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zh-CN" altLang="en-US">
                <a:latin typeface="黑体" panose="02010609060101010101" pitchFamily="49" charset="-122"/>
              </a:rPr>
              <a:t> 对于两个嵌套的作用域，如果在内层作用域声明了与外层作用域同名的标识符，则外层作用域的标识符在内层不可见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355F6788-4EF6-4D16-846A-462ABC72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125538"/>
            <a:ext cx="3457575" cy="545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include &lt;stdio.h&gt;</a:t>
            </a:r>
          </a:p>
          <a:p>
            <a:r>
              <a:rPr lang="en-US" altLang="zh-CN" sz="3200"/>
              <a:t>int i;</a:t>
            </a:r>
          </a:p>
          <a:p>
            <a:r>
              <a:rPr lang="en-US" altLang="zh-CN" sz="3200"/>
              <a:t>void main ( )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 </a:t>
            </a:r>
            <a:r>
              <a:rPr lang="en-US" altLang="zh-CN" sz="3200"/>
              <a:t>{  </a:t>
            </a:r>
          </a:p>
          <a:p>
            <a:r>
              <a:rPr lang="en-US" altLang="zh-CN" sz="3200"/>
              <a:t>    i=8;           </a:t>
            </a:r>
          </a:p>
          <a:p>
            <a:r>
              <a:rPr lang="en-US" altLang="zh-CN" sz="3200"/>
              <a:t>  { int i;</a:t>
            </a:r>
          </a:p>
          <a:p>
            <a:r>
              <a:rPr lang="en-US" altLang="zh-CN" sz="3200"/>
              <a:t>     i=7;</a:t>
            </a:r>
          </a:p>
          <a:p>
            <a:r>
              <a:rPr lang="en-US" altLang="zh-CN" sz="3200"/>
              <a:t>     </a:t>
            </a:r>
            <a:r>
              <a:rPr lang="en-US" altLang="zh-CN" sz="3200">
                <a:solidFill>
                  <a:srgbClr val="990000"/>
                </a:solidFill>
              </a:rPr>
              <a:t>printf (“%d”, i);</a:t>
            </a:r>
            <a:r>
              <a:rPr lang="en-US" altLang="zh-CN" sz="3200"/>
              <a:t> </a:t>
            </a:r>
          </a:p>
          <a:p>
            <a:r>
              <a:rPr lang="en-US" altLang="zh-CN" sz="3200"/>
              <a:t>     }  </a:t>
            </a:r>
          </a:p>
          <a:p>
            <a:r>
              <a:rPr lang="en-US" altLang="zh-CN" sz="3200"/>
              <a:t>     printf (“%d”, i);</a:t>
            </a:r>
          </a:p>
          <a:p>
            <a:r>
              <a:rPr lang="en-US" altLang="zh-CN" sz="3200"/>
              <a:t>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6F24211-BE1E-4ED0-9CF4-B9E42651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33375"/>
            <a:ext cx="2232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nb-NO" sz="3600">
                <a:solidFill>
                  <a:srgbClr val="CC0000"/>
                </a:solidFill>
                <a:ea typeface="黑体" panose="02010609060101010101" pitchFamily="49" charset="-122"/>
              </a:rPr>
              <a:t>生存期 </a:t>
            </a:r>
            <a:endParaRPr lang="zh-CN" altLang="en-US" sz="360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3112324E-E538-43DA-8E67-33AB8B8DB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68413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nb-NO" sz="3200">
                <a:solidFill>
                  <a:srgbClr val="990000"/>
                </a:solidFill>
              </a:rPr>
              <a:t>生存期：</a:t>
            </a:r>
            <a:r>
              <a:rPr lang="zh-CN" altLang="nb-NO" sz="3200">
                <a:solidFill>
                  <a:srgbClr val="0000CC"/>
                </a:solidFill>
              </a:rPr>
              <a:t>变量从产生到结束的这段时间就是它的生存期。在生存期内，变量保持它的值，直到被更新为止。 </a:t>
            </a:r>
          </a:p>
          <a:p>
            <a:endParaRPr lang="zh-CN" altLang="nb-NO" sz="1000">
              <a:solidFill>
                <a:srgbClr val="0000CC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nb-NO" sz="3200">
                <a:solidFill>
                  <a:srgbClr val="990000"/>
                </a:solidFill>
              </a:rPr>
              <a:t>静态生存期</a:t>
            </a:r>
            <a:r>
              <a:rPr lang="nb-NO" altLang="zh-CN" sz="3200">
                <a:solidFill>
                  <a:srgbClr val="990000"/>
                </a:solidFill>
              </a:rPr>
              <a:t>: </a:t>
            </a:r>
            <a:r>
              <a:rPr lang="zh-CN" altLang="nb-NO" sz="3200"/>
              <a:t>生存期和程序运行期相同</a:t>
            </a:r>
            <a:endParaRPr lang="zh-CN" altLang="nb-NO" sz="3200">
              <a:solidFill>
                <a:srgbClr val="9900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nb-NO" sz="3200">
                <a:solidFill>
                  <a:srgbClr val="0000CC"/>
                </a:solidFill>
              </a:rPr>
              <a:t> 在文件作用域声明的变量具有静态生存期  全局变量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nb-NO" sz="3200"/>
              <a:t> 在函数内部声明的静态生存期变量，要冠以关键字</a:t>
            </a:r>
            <a:r>
              <a:rPr lang="nb-NO" altLang="zh-CN" sz="3200">
                <a:solidFill>
                  <a:srgbClr val="0000CC"/>
                </a:solidFill>
              </a:rPr>
              <a:t>static</a:t>
            </a:r>
            <a:endParaRPr lang="en-US" altLang="zh-CN" sz="32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ACD9C58-AEB0-42C0-8B70-DE5F5B86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88913"/>
            <a:ext cx="28082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动态</a:t>
            </a:r>
            <a:r>
              <a:rPr lang="zh-CN" altLang="nb-NO" sz="3600">
                <a:solidFill>
                  <a:srgbClr val="CC0000"/>
                </a:solidFill>
                <a:ea typeface="黑体" panose="02010609060101010101" pitchFamily="49" charset="-122"/>
              </a:rPr>
              <a:t>生存期：</a:t>
            </a:r>
            <a:endParaRPr lang="zh-CN" altLang="en-US" sz="360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BD72A7F4-E38D-40A6-8557-5D0B2011E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41438"/>
            <a:ext cx="76327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nb-NO" sz="3200"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nb-NO" sz="3200">
                <a:solidFill>
                  <a:srgbClr val="0000CC"/>
                </a:solidFill>
              </a:rPr>
              <a:t> 块作用域中声明的变量是动态生存期变量</a:t>
            </a:r>
          </a:p>
          <a:p>
            <a:pPr>
              <a:buFont typeface="Wingdings" panose="05000000000000000000" pitchFamily="2" charset="2"/>
              <a:buNone/>
            </a:pPr>
            <a:endParaRPr lang="zh-CN" altLang="nb-NO" sz="320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nb-NO" sz="3200">
                <a:latin typeface="黑体" panose="02010609060101010101" pitchFamily="49" charset="-122"/>
              </a:rPr>
              <a:t>   开始于程序执行到声明点时，结束于命名该标识符的作用域结束处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1A19572-35EF-4917-8A81-5F4D8103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88913"/>
            <a:ext cx="525621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局部变量和全局变量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90B5360-40DF-4650-9159-E95D5B51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268413"/>
            <a:ext cx="3959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>
                        <a:gamma/>
                        <a:shade val="56078"/>
                        <a:invGamma/>
                      </a:srgbClr>
                    </a:gs>
                    <a:gs pos="50000">
                      <a:srgbClr val="99CCFF"/>
                    </a:gs>
                    <a:gs pos="100000">
                      <a:srgbClr val="99CCFF">
                        <a:gamma/>
                        <a:shade val="56078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kumimoji="1"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8.8.1</a:t>
            </a:r>
            <a:r>
              <a:rPr kumimoji="1" lang="zh-CN" altLang="en-US" sz="3200">
                <a:solidFill>
                  <a:srgbClr val="CC0000"/>
                </a:solidFill>
                <a:ea typeface="黑体" panose="02010609060101010101" pitchFamily="49" charset="-122"/>
              </a:rPr>
              <a:t>局部变量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BE4EB771-3140-4235-8CAF-33AFA9ED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700213"/>
            <a:ext cx="67675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内部变量：</a:t>
            </a:r>
            <a:r>
              <a:rPr lang="zh-CN" altLang="en-US">
                <a:solidFill>
                  <a:srgbClr val="000099"/>
                </a:solidFill>
              </a:rPr>
              <a:t>在一个函数内部定义的变量称内部变量。</a:t>
            </a:r>
          </a:p>
        </p:txBody>
      </p:sp>
      <p:sp>
        <p:nvSpPr>
          <p:cNvPr id="92165" name="AutoShape 5">
            <a:extLst>
              <a:ext uri="{FF2B5EF4-FFF2-40B4-BE49-F238E27FC236}">
                <a16:creationId xmlns:a16="http://schemas.microsoft.com/office/drawing/2014/main" id="{BE3FA2AC-3727-4708-B87C-8DFE5F1F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787775"/>
            <a:ext cx="4679950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 </a:t>
            </a:r>
            <a:r>
              <a:rPr lang="en-US" altLang="zh-CN"/>
              <a:t>Auto</a:t>
            </a:r>
            <a:r>
              <a:rPr lang="zh-CN" altLang="en-US"/>
              <a:t>可省略，存放在栈区</a:t>
            </a:r>
          </a:p>
        </p:txBody>
      </p:sp>
      <p:sp>
        <p:nvSpPr>
          <p:cNvPr id="92166" name="AutoShape 6">
            <a:extLst>
              <a:ext uri="{FF2B5EF4-FFF2-40B4-BE49-F238E27FC236}">
                <a16:creationId xmlns:a16="http://schemas.microsoft.com/office/drawing/2014/main" id="{45124752-7AF7-49BE-A771-EE94C7D8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068638"/>
            <a:ext cx="3960812" cy="5746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 只在本函数内使用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92167" name="AutoShape 7">
            <a:extLst>
              <a:ext uri="{FF2B5EF4-FFF2-40B4-BE49-F238E27FC236}">
                <a16:creationId xmlns:a16="http://schemas.microsoft.com/office/drawing/2014/main" id="{0AF120E7-DB21-4B74-8AC3-B35FC5C6C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508500"/>
            <a:ext cx="4176712" cy="460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不初始化，则为任意值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3923D0D3-9D64-4D50-954E-D5FFA438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157788"/>
            <a:ext cx="5400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>
                <a:solidFill>
                  <a:srgbClr val="0000CC"/>
                </a:solidFill>
              </a:rPr>
              <a:t>数据存储在局部变量中，</a:t>
            </a:r>
          </a:p>
          <a:p>
            <a:r>
              <a:rPr lang="zh-CN" altLang="en-US">
                <a:solidFill>
                  <a:srgbClr val="CC0000"/>
                </a:solidFill>
              </a:rPr>
              <a:t>通过函数传递</a:t>
            </a:r>
            <a:r>
              <a:rPr kumimoji="1" lang="zh-CN" altLang="en-US">
                <a:solidFill>
                  <a:srgbClr val="0000CC"/>
                </a:solidFill>
              </a:rPr>
              <a:t>来实现数据的共享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  <p:bldP spid="92166" grpId="0"/>
      <p:bldP spid="92167" grpId="0" animBg="1"/>
      <p:bldP spid="9216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9093EBE-06CA-4006-B606-96EBF1F7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46263"/>
            <a:ext cx="2233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b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c</a:t>
            </a:r>
            <a:r>
              <a:rPr lang="zh-CN" altLang="en-US">
                <a:solidFill>
                  <a:srgbClr val="0000CC"/>
                </a:solidFill>
              </a:rPr>
              <a:t>有效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DB245E5B-B598-4C89-B355-8E0DD867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73463"/>
            <a:ext cx="2665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x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y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i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j</a:t>
            </a:r>
            <a:r>
              <a:rPr lang="zh-CN" altLang="en-US">
                <a:solidFill>
                  <a:srgbClr val="0000CC"/>
                </a:solidFill>
              </a:rPr>
              <a:t>有效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0F04EF3-EE48-41DE-AA7E-A5BAFD284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870450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m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n</a:t>
            </a:r>
            <a:r>
              <a:rPr lang="zh-CN" altLang="en-US">
                <a:solidFill>
                  <a:srgbClr val="0000CC"/>
                </a:solidFill>
              </a:rPr>
              <a:t>有效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A228582B-E23C-4DCB-BB36-D7CB5AD7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1196975"/>
            <a:ext cx="5399087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float f1( int a)          </a:t>
            </a:r>
            <a:r>
              <a:rPr lang="en-US" altLang="zh-CN">
                <a:solidFill>
                  <a:srgbClr val="0000CC"/>
                </a:solidFill>
              </a:rPr>
              <a:t>/*</a:t>
            </a:r>
            <a:r>
              <a:rPr lang="zh-CN" altLang="en-US">
                <a:solidFill>
                  <a:srgbClr val="0000CC"/>
                </a:solidFill>
              </a:rPr>
              <a:t>函数</a:t>
            </a:r>
            <a:r>
              <a:rPr lang="en-US" altLang="zh-CN">
                <a:solidFill>
                  <a:srgbClr val="0000CC"/>
                </a:solidFill>
              </a:rPr>
              <a:t>f1 */</a:t>
            </a:r>
          </a:p>
          <a:p>
            <a:r>
              <a:rPr lang="en-US" altLang="zh-CN"/>
              <a:t>{int b,c;</a:t>
            </a:r>
          </a:p>
          <a:p>
            <a:r>
              <a:rPr lang="en-US" altLang="zh-CN"/>
              <a:t>…</a:t>
            </a:r>
          </a:p>
          <a:p>
            <a:r>
              <a:rPr lang="en-US" altLang="zh-CN"/>
              <a:t>}                  </a:t>
            </a:r>
          </a:p>
          <a:p>
            <a:r>
              <a:rPr lang="en-US" altLang="zh-CN"/>
              <a:t>char f2(int x,int y)   </a:t>
            </a:r>
            <a:r>
              <a:rPr lang="en-US" altLang="zh-CN">
                <a:solidFill>
                  <a:srgbClr val="0000CC"/>
                </a:solidFill>
              </a:rPr>
              <a:t>/*</a:t>
            </a:r>
            <a:r>
              <a:rPr lang="zh-CN" altLang="en-US">
                <a:solidFill>
                  <a:srgbClr val="0000CC"/>
                </a:solidFill>
              </a:rPr>
              <a:t>函数</a:t>
            </a:r>
            <a:r>
              <a:rPr lang="en-US" altLang="zh-CN">
                <a:solidFill>
                  <a:srgbClr val="0000CC"/>
                </a:solidFill>
              </a:rPr>
              <a:t>f2 */</a:t>
            </a:r>
          </a:p>
          <a:p>
            <a:r>
              <a:rPr lang="en-US" altLang="zh-CN"/>
              <a:t>{int i,j;</a:t>
            </a:r>
          </a:p>
          <a:p>
            <a:r>
              <a:rPr lang="en-US" altLang="zh-CN"/>
              <a:t>…         </a:t>
            </a:r>
          </a:p>
          <a:p>
            <a:r>
              <a:rPr lang="en-US" altLang="zh-CN"/>
              <a:t>} </a:t>
            </a:r>
          </a:p>
          <a:p>
            <a:r>
              <a:rPr lang="en-US" altLang="zh-CN"/>
              <a:t>void main( )             </a:t>
            </a:r>
            <a:r>
              <a:rPr lang="en-US" altLang="zh-CN">
                <a:solidFill>
                  <a:srgbClr val="0000CC"/>
                </a:solidFill>
              </a:rPr>
              <a:t>/*</a:t>
            </a:r>
            <a:r>
              <a:rPr lang="zh-CN" altLang="en-US">
                <a:solidFill>
                  <a:srgbClr val="0000CC"/>
                </a:solidFill>
              </a:rPr>
              <a:t>主函数*</a:t>
            </a:r>
            <a:r>
              <a:rPr lang="en-US" altLang="zh-CN">
                <a:solidFill>
                  <a:srgbClr val="0000CC"/>
                </a:solidFill>
              </a:rPr>
              <a:t>/</a:t>
            </a:r>
          </a:p>
          <a:p>
            <a:r>
              <a:rPr lang="en-US" altLang="zh-CN"/>
              <a:t>{int m,n;</a:t>
            </a:r>
          </a:p>
          <a:p>
            <a:r>
              <a:rPr lang="en-US" altLang="zh-CN"/>
              <a:t>…</a:t>
            </a:r>
          </a:p>
          <a:p>
            <a:r>
              <a:rPr lang="en-US" altLang="zh-CN"/>
              <a:t>} </a:t>
            </a:r>
            <a:r>
              <a:rPr lang="zh-CN" altLang="en-US"/>
              <a:t>　　</a:t>
            </a:r>
          </a:p>
        </p:txBody>
      </p:sp>
      <p:sp>
        <p:nvSpPr>
          <p:cNvPr id="93190" name="AutoShape 6">
            <a:extLst>
              <a:ext uri="{FF2B5EF4-FFF2-40B4-BE49-F238E27FC236}">
                <a16:creationId xmlns:a16="http://schemas.microsoft.com/office/drawing/2014/main" id="{1E9A62C1-C13C-4CFC-A125-A232973A13B9}"/>
              </a:ext>
            </a:extLst>
          </p:cNvPr>
          <p:cNvSpPr>
            <a:spLocks/>
          </p:cNvSpPr>
          <p:nvPr/>
        </p:nvSpPr>
        <p:spPr bwMode="auto">
          <a:xfrm>
            <a:off x="2841625" y="1516063"/>
            <a:ext cx="360363" cy="1193800"/>
          </a:xfrm>
          <a:prstGeom prst="leftBrace">
            <a:avLst>
              <a:gd name="adj1" fmla="val 27606"/>
              <a:gd name="adj2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5A762B52-1F9A-42AD-9A8E-E87795B8CE31}"/>
              </a:ext>
            </a:extLst>
          </p:cNvPr>
          <p:cNvSpPr>
            <a:spLocks/>
          </p:cNvSpPr>
          <p:nvPr/>
        </p:nvSpPr>
        <p:spPr bwMode="auto">
          <a:xfrm>
            <a:off x="2770188" y="3213100"/>
            <a:ext cx="360362" cy="1296988"/>
          </a:xfrm>
          <a:prstGeom prst="leftBrace">
            <a:avLst>
              <a:gd name="adj1" fmla="val 29993"/>
              <a:gd name="adj2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AutoShape 8">
            <a:extLst>
              <a:ext uri="{FF2B5EF4-FFF2-40B4-BE49-F238E27FC236}">
                <a16:creationId xmlns:a16="http://schemas.microsoft.com/office/drawing/2014/main" id="{C2925F12-191C-4A02-A236-23086CA81838}"/>
              </a:ext>
            </a:extLst>
          </p:cNvPr>
          <p:cNvSpPr>
            <a:spLocks/>
          </p:cNvSpPr>
          <p:nvPr/>
        </p:nvSpPr>
        <p:spPr bwMode="auto">
          <a:xfrm>
            <a:off x="2841625" y="4943475"/>
            <a:ext cx="288925" cy="1511300"/>
          </a:xfrm>
          <a:prstGeom prst="leftBrace">
            <a:avLst>
              <a:gd name="adj1" fmla="val 43590"/>
              <a:gd name="adj2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834ED0B0-5CD5-4B1A-9E4F-280240C3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0350"/>
            <a:ext cx="3959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8.8.1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局部变量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BDB6D30-FFBA-4818-A4E4-7F7E25BC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8569325" cy="165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u="sng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Ｃ程序由一个或多个程序模块组成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，每一个程序模块作为一个源程序文件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3998BC5-2CC6-4B1A-813E-F934859D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04813"/>
            <a:ext cx="2822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8.1 </a:t>
            </a:r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概述 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A368251-CC11-479F-AD14-6933F3DC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52738"/>
            <a:ext cx="8569325" cy="1655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源程序文件可由一个或多个函数及其他有关内容（如命令行、数据定义等）组成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主函数是不可缺省的</a:t>
            </a:r>
            <a:r>
              <a:rPr lang="en-US" altLang="zh-CN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源程序文件是编译单位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函数不是编译单位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;  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36B5F9F-7E46-4F75-84C6-76C892A1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581525"/>
            <a:ext cx="856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3)</a:t>
            </a:r>
            <a:r>
              <a:rPr lang="en-US" altLang="zh-CN"/>
              <a:t> C</a:t>
            </a:r>
            <a:r>
              <a:rPr lang="zh-CN" altLang="en-US"/>
              <a:t>程序的执行</a:t>
            </a:r>
            <a:r>
              <a:rPr lang="zh-CN" altLang="en-US">
                <a:solidFill>
                  <a:srgbClr val="0000CC"/>
                </a:solidFill>
              </a:rPr>
              <a:t>从</a:t>
            </a:r>
            <a:r>
              <a:rPr lang="en-US" altLang="zh-CN">
                <a:solidFill>
                  <a:srgbClr val="0000CC"/>
                </a:solidFill>
              </a:rPr>
              <a:t>main</a:t>
            </a:r>
            <a:r>
              <a:rPr lang="zh-CN" altLang="en-US">
                <a:solidFill>
                  <a:srgbClr val="0000CC"/>
                </a:solidFill>
              </a:rPr>
              <a:t>函数开始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zh-CN" altLang="en-US">
                <a:solidFill>
                  <a:srgbClr val="0000CC"/>
                </a:solidFill>
              </a:rPr>
              <a:t>在</a:t>
            </a:r>
            <a:r>
              <a:rPr lang="en-US" altLang="zh-CN">
                <a:solidFill>
                  <a:srgbClr val="0000CC"/>
                </a:solidFill>
              </a:rPr>
              <a:t>main</a:t>
            </a:r>
            <a:r>
              <a:rPr lang="zh-CN" altLang="en-US">
                <a:solidFill>
                  <a:srgbClr val="0000CC"/>
                </a:solidFill>
              </a:rPr>
              <a:t>函数中结束</a:t>
            </a:r>
            <a:r>
              <a:rPr lang="en-US" altLang="zh-CN">
                <a:solidFill>
                  <a:srgbClr val="0000CC"/>
                </a:solidFill>
              </a:rPr>
              <a:t>.</a:t>
            </a:r>
            <a:r>
              <a:rPr lang="en-US" altLang="zh-CN" sz="2400" b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F976DE47-4D06-42E1-A6D8-9C949BC27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5229225"/>
            <a:ext cx="8388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黑体" panose="02010609060101010101" pitchFamily="49" charset="-122"/>
              </a:rPr>
              <a:t>4)</a:t>
            </a:r>
            <a:r>
              <a:rPr lang="zh-CN" altLang="en-US">
                <a:latin typeface="黑体" panose="02010609060101010101" pitchFamily="49" charset="-122"/>
              </a:rPr>
              <a:t>所有函数在定义时是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相互</a:t>
            </a:r>
            <a:r>
              <a:rPr lang="zh-CN" altLang="en-US">
                <a:latin typeface="黑体" panose="02010609060101010101" pitchFamily="49" charset="-122"/>
              </a:rPr>
              <a:t>独立的</a:t>
            </a:r>
            <a:r>
              <a:rPr lang="en-US" altLang="zh-CN">
                <a:latin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</a:rPr>
              <a:t>函数之间可以相互引用但不能嵌套定义</a:t>
            </a:r>
            <a:r>
              <a:rPr lang="en-US" altLang="zh-CN">
                <a:latin typeface="黑体" panose="02010609060101010101" pitchFamily="49" charset="-122"/>
              </a:rPr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8" grpId="0" animBg="1" autoUpdateAnimBg="0"/>
      <p:bldP spid="11269" grpId="0" autoUpdateAnimBg="0"/>
      <p:bldP spid="11270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20AD04FF-EEB1-43CE-8AE8-F54B9479B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257300"/>
            <a:ext cx="7488238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(1) 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主函数中定义的变量只在主函数中有效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3200">
                <a:ea typeface="黑体" panose="02010609060101010101" pitchFamily="49" charset="-122"/>
              </a:rPr>
              <a:t>而不因为在主函数中定义而在整个文件或程序中有效。主函数也不能使用其他函数中定义的变量。</a:t>
            </a:r>
          </a:p>
          <a:p>
            <a:pPr>
              <a:lnSpc>
                <a:spcPct val="120000"/>
              </a:lnSpc>
            </a:pPr>
            <a:endParaRPr lang="zh-CN" altLang="en-US" sz="120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(2)</a:t>
            </a: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不同函数中可以使用相同名字的变量</a:t>
            </a:r>
            <a:r>
              <a:rPr lang="en-US" altLang="zh-CN" sz="3200">
                <a:solidFill>
                  <a:srgbClr val="0000CC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3200">
                <a:ea typeface="黑体" panose="02010609060101010101" pitchFamily="49" charset="-122"/>
              </a:rPr>
              <a:t>它们代表不同的对象</a:t>
            </a:r>
            <a:r>
              <a:rPr lang="en-US" altLang="zh-CN" sz="3200">
                <a:ea typeface="黑体" panose="02010609060101010101" pitchFamily="49" charset="-122"/>
              </a:rPr>
              <a:t>,</a:t>
            </a:r>
            <a:r>
              <a:rPr lang="zh-CN" altLang="en-US" sz="3200">
                <a:ea typeface="黑体" panose="02010609060101010101" pitchFamily="49" charset="-122"/>
              </a:rPr>
              <a:t>互不干扰。</a:t>
            </a:r>
          </a:p>
          <a:p>
            <a:pPr>
              <a:lnSpc>
                <a:spcPct val="120000"/>
              </a:lnSpc>
            </a:pPr>
            <a:endParaRPr lang="zh-CN" altLang="en-US" sz="120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CC0000"/>
                </a:solidFill>
                <a:ea typeface="黑体" panose="02010609060101010101" pitchFamily="49" charset="-122"/>
              </a:rPr>
              <a:t>(3)</a:t>
            </a:r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a typeface="黑体" panose="02010609060101010101" pitchFamily="49" charset="-122"/>
              </a:rPr>
              <a:t>形式参数也是局部变量。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53C04FE-59B3-4D11-967A-406AD091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3959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8.8.1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局部变量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A781996-B631-4750-A65D-93F024FC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37063"/>
            <a:ext cx="2232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a,b</a:t>
            </a:r>
            <a:r>
              <a:rPr lang="zh-CN" altLang="en-US">
                <a:solidFill>
                  <a:srgbClr val="0000CC"/>
                </a:solidFill>
              </a:rPr>
              <a:t>在此范围</a:t>
            </a:r>
          </a:p>
          <a:p>
            <a:pPr algn="ctr"/>
            <a:r>
              <a:rPr lang="zh-CN" altLang="en-US">
                <a:solidFill>
                  <a:srgbClr val="0000CC"/>
                </a:solidFill>
              </a:rPr>
              <a:t>内有效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DAE803B2-C8DA-4E28-9305-C6534D83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724150"/>
            <a:ext cx="2881312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void main ( )</a:t>
            </a:r>
          </a:p>
          <a:p>
            <a:r>
              <a:rPr lang="en-US" altLang="zh-CN"/>
              <a:t>{int a,b;</a:t>
            </a:r>
          </a:p>
          <a:p>
            <a:r>
              <a:rPr lang="en-US" altLang="zh-CN"/>
              <a:t>…</a:t>
            </a:r>
          </a:p>
          <a:p>
            <a:r>
              <a:rPr lang="en-US" altLang="zh-CN"/>
              <a:t>{int c;</a:t>
            </a:r>
          </a:p>
          <a:p>
            <a:r>
              <a:rPr lang="en-US" altLang="zh-CN"/>
              <a:t> c=a+b;  </a:t>
            </a:r>
          </a:p>
          <a:p>
            <a:r>
              <a:rPr lang="en-US" altLang="zh-CN"/>
              <a:t> … 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…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95236" name="AutoShape 4">
            <a:extLst>
              <a:ext uri="{FF2B5EF4-FFF2-40B4-BE49-F238E27FC236}">
                <a16:creationId xmlns:a16="http://schemas.microsoft.com/office/drawing/2014/main" id="{18DF6BC0-FD0A-4DEB-BD51-53B6D86FE892}"/>
              </a:ext>
            </a:extLst>
          </p:cNvPr>
          <p:cNvSpPr>
            <a:spLocks/>
          </p:cNvSpPr>
          <p:nvPr/>
        </p:nvSpPr>
        <p:spPr bwMode="auto">
          <a:xfrm>
            <a:off x="4932363" y="4186238"/>
            <a:ext cx="360362" cy="1562100"/>
          </a:xfrm>
          <a:prstGeom prst="rightBrace">
            <a:avLst>
              <a:gd name="adj1" fmla="val 36123"/>
              <a:gd name="adj2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79593B6C-5435-4BE0-84DF-7C972C528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652963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c</a:t>
            </a:r>
            <a:r>
              <a:rPr lang="zh-CN" altLang="en-US">
                <a:solidFill>
                  <a:srgbClr val="0000CC"/>
                </a:solidFill>
              </a:rPr>
              <a:t>在此范围内有效</a:t>
            </a:r>
          </a:p>
        </p:txBody>
      </p:sp>
      <p:sp>
        <p:nvSpPr>
          <p:cNvPr id="95238" name="AutoShape 6">
            <a:extLst>
              <a:ext uri="{FF2B5EF4-FFF2-40B4-BE49-F238E27FC236}">
                <a16:creationId xmlns:a16="http://schemas.microsoft.com/office/drawing/2014/main" id="{8EAC5396-AFA5-4A0D-B255-52802E8AACC6}"/>
              </a:ext>
            </a:extLst>
          </p:cNvPr>
          <p:cNvSpPr>
            <a:spLocks/>
          </p:cNvSpPr>
          <p:nvPr/>
        </p:nvSpPr>
        <p:spPr bwMode="auto">
          <a:xfrm>
            <a:off x="2698750" y="3429000"/>
            <a:ext cx="649288" cy="3121025"/>
          </a:xfrm>
          <a:prstGeom prst="leftBrace">
            <a:avLst>
              <a:gd name="adj1" fmla="val 40057"/>
              <a:gd name="adj2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6B3F6FCF-D538-49A0-977A-7CA7C4818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71575"/>
            <a:ext cx="79216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CC"/>
                </a:solidFill>
              </a:rPr>
              <a:t>(4) </a:t>
            </a:r>
            <a:r>
              <a:rPr lang="zh-CN" altLang="en-US">
                <a:solidFill>
                  <a:srgbClr val="0000CC"/>
                </a:solidFill>
              </a:rPr>
              <a:t>在一个函数内部</a:t>
            </a:r>
            <a:r>
              <a:rPr lang="en-US" altLang="zh-CN">
                <a:solidFill>
                  <a:srgbClr val="0000CC"/>
                </a:solidFill>
              </a:rPr>
              <a:t>,</a:t>
            </a:r>
            <a:r>
              <a:rPr lang="zh-CN" altLang="en-US">
                <a:solidFill>
                  <a:srgbClr val="0000CC"/>
                </a:solidFill>
              </a:rPr>
              <a:t>可以在复合语句中定义变量</a:t>
            </a:r>
            <a:r>
              <a:rPr lang="en-US" altLang="zh-CN">
                <a:solidFill>
                  <a:srgbClr val="0000CC"/>
                </a:solidFill>
              </a:rPr>
              <a:t>,</a:t>
            </a:r>
            <a:r>
              <a:rPr lang="zh-CN" altLang="en-US"/>
              <a:t>这些变量只在本复合语句中有效</a:t>
            </a:r>
            <a:r>
              <a:rPr lang="en-US" altLang="zh-CN"/>
              <a:t>,</a:t>
            </a:r>
            <a:r>
              <a:rPr lang="zh-CN" altLang="en-US"/>
              <a:t>这种复合语句也称为</a:t>
            </a:r>
            <a:r>
              <a:rPr lang="zh-CN" altLang="en-US">
                <a:solidFill>
                  <a:srgbClr val="CC0000"/>
                </a:solidFill>
              </a:rPr>
              <a:t>“分程序”</a:t>
            </a:r>
            <a:r>
              <a:rPr lang="zh-CN" altLang="en-US"/>
              <a:t>或</a:t>
            </a:r>
            <a:r>
              <a:rPr lang="zh-CN" altLang="en-US">
                <a:solidFill>
                  <a:srgbClr val="CC0000"/>
                </a:solidFill>
              </a:rPr>
              <a:t>“程序块”。</a:t>
            </a:r>
            <a:r>
              <a:rPr lang="en-US" altLang="zh-CN">
                <a:solidFill>
                  <a:srgbClr val="CC0000"/>
                </a:solidFill>
              </a:rPr>
              <a:t>-------</a:t>
            </a:r>
            <a:r>
              <a:rPr lang="zh-CN" altLang="en-US">
                <a:solidFill>
                  <a:srgbClr val="CC0000"/>
                </a:solidFill>
              </a:rPr>
              <a:t>块作用域</a:t>
            </a: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80CE9C90-B94A-4ABD-B758-CC1E32989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3959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8.8.1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局部变量</a:t>
            </a:r>
          </a:p>
        </p:txBody>
      </p:sp>
      <p:sp>
        <p:nvSpPr>
          <p:cNvPr id="95241" name="AutoShape 9">
            <a:extLst>
              <a:ext uri="{FF2B5EF4-FFF2-40B4-BE49-F238E27FC236}">
                <a16:creationId xmlns:a16="http://schemas.microsoft.com/office/drawing/2014/main" id="{58DB3C7B-E38F-4847-BEC4-D0135A44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284538"/>
            <a:ext cx="3024187" cy="962025"/>
          </a:xfrm>
          <a:prstGeom prst="cloudCallout">
            <a:avLst>
              <a:gd name="adj1" fmla="val -58870"/>
              <a:gd name="adj2" fmla="val 117491"/>
            </a:avLst>
          </a:prstGeom>
          <a:solidFill>
            <a:schemeClr val="bg1"/>
          </a:solidFill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/>
              <a:t>C</a:t>
            </a:r>
            <a:r>
              <a:rPr lang="zh-CN" altLang="en-US"/>
              <a:t>的作用域</a:t>
            </a:r>
          </a:p>
        </p:txBody>
      </p:sp>
      <p:sp>
        <p:nvSpPr>
          <p:cNvPr id="95242" name="AutoShape 10">
            <a:extLst>
              <a:ext uri="{FF2B5EF4-FFF2-40B4-BE49-F238E27FC236}">
                <a16:creationId xmlns:a16="http://schemas.microsoft.com/office/drawing/2014/main" id="{D3847B5E-24B8-40A6-AD3B-8AFF2F6E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68638"/>
            <a:ext cx="2232025" cy="966787"/>
          </a:xfrm>
          <a:prstGeom prst="cloudCallout">
            <a:avLst>
              <a:gd name="adj1" fmla="val 52986"/>
              <a:gd name="adj2" fmla="val 125370"/>
            </a:avLst>
          </a:prstGeom>
          <a:solidFill>
            <a:schemeClr val="bg1"/>
          </a:solidFill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/>
              <a:t>a,b</a:t>
            </a:r>
            <a:r>
              <a:rPr lang="zh-CN" altLang="en-US"/>
              <a:t>的作用域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95235" grpId="0"/>
      <p:bldP spid="95237" grpId="0"/>
      <p:bldP spid="95241" grpId="0" animBg="1"/>
      <p:bldP spid="9524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6B9FFBB-D333-4EF4-AAA4-03F207B8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03225"/>
            <a:ext cx="39608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全局变量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9FA8DC8A-47A9-44CC-B414-8998ADBB7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79200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外部变量：</a:t>
            </a:r>
            <a:r>
              <a:rPr lang="zh-CN" altLang="en-US" sz="3200">
                <a:solidFill>
                  <a:srgbClr val="000099"/>
                </a:solidFill>
              </a:rPr>
              <a:t>函数之外定义的变量称为外部变量</a:t>
            </a:r>
            <a:r>
              <a:rPr lang="en-US" altLang="zh-CN" sz="3200">
                <a:solidFill>
                  <a:srgbClr val="000099"/>
                </a:solidFill>
              </a:rPr>
              <a:t>, </a:t>
            </a:r>
            <a:r>
              <a:rPr lang="zh-CN" altLang="en-US" sz="3200"/>
              <a:t>也称</a:t>
            </a:r>
            <a:r>
              <a:rPr lang="zh-CN" altLang="en-US" sz="3200">
                <a:solidFill>
                  <a:srgbClr val="000099"/>
                </a:solidFill>
              </a:rPr>
              <a:t>全局</a:t>
            </a:r>
            <a:r>
              <a:rPr lang="en-US" altLang="zh-CN" sz="3200">
                <a:solidFill>
                  <a:srgbClr val="000099"/>
                </a:solidFill>
              </a:rPr>
              <a:t>(</a:t>
            </a:r>
            <a:r>
              <a:rPr lang="zh-CN" altLang="en-US" sz="3200">
                <a:solidFill>
                  <a:srgbClr val="000099"/>
                </a:solidFill>
              </a:rPr>
              <a:t>程</a:t>
            </a:r>
            <a:r>
              <a:rPr lang="en-US" altLang="zh-CN" sz="3200">
                <a:solidFill>
                  <a:srgbClr val="000099"/>
                </a:solidFill>
              </a:rPr>
              <a:t>)</a:t>
            </a:r>
            <a:r>
              <a:rPr lang="zh-CN" altLang="en-US" sz="3200">
                <a:solidFill>
                  <a:srgbClr val="000099"/>
                </a:solidFill>
              </a:rPr>
              <a:t>变量</a:t>
            </a:r>
            <a:endParaRPr lang="zh-CN" altLang="en-US" sz="3200"/>
          </a:p>
        </p:txBody>
      </p:sp>
      <p:sp>
        <p:nvSpPr>
          <p:cNvPr id="96260" name="AutoShape 4">
            <a:extLst>
              <a:ext uri="{FF2B5EF4-FFF2-40B4-BE49-F238E27FC236}">
                <a16:creationId xmlns:a16="http://schemas.microsoft.com/office/drawing/2014/main" id="{DFDA5B66-213D-4710-BD80-D62ECA75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2924175"/>
            <a:ext cx="4681538" cy="627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/>
              <a:t>  在全部函数之外定义的</a:t>
            </a:r>
          </a:p>
        </p:txBody>
      </p:sp>
      <p:sp>
        <p:nvSpPr>
          <p:cNvPr id="96261" name="AutoShape 5">
            <a:extLst>
              <a:ext uri="{FF2B5EF4-FFF2-40B4-BE49-F238E27FC236}">
                <a16:creationId xmlns:a16="http://schemas.microsoft.com/office/drawing/2014/main" id="{0F77C065-DD25-4AEC-93CB-494633A1D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716338"/>
            <a:ext cx="3959225" cy="773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0000CC"/>
                </a:solidFill>
              </a:rPr>
              <a:t>  存放在全局变量区</a:t>
            </a:r>
          </a:p>
        </p:txBody>
      </p:sp>
      <p:sp>
        <p:nvSpPr>
          <p:cNvPr id="96262" name="AutoShape 6">
            <a:extLst>
              <a:ext uri="{FF2B5EF4-FFF2-40B4-BE49-F238E27FC236}">
                <a16:creationId xmlns:a16="http://schemas.microsoft.com/office/drawing/2014/main" id="{DB63C732-8A84-41B7-9455-BBACB9E4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581525"/>
            <a:ext cx="5327650" cy="555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/>
              <a:t>  未初始化的话，总是为</a:t>
            </a:r>
            <a:r>
              <a:rPr lang="en-US" altLang="zh-CN" sz="3200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  <p:bldP spid="96261" grpId="0" animBg="1"/>
      <p:bldP spid="9626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D9C6253-6900-40A1-B18B-C1AF9BBC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17738"/>
            <a:ext cx="2663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660066"/>
                </a:solidFill>
              </a:rPr>
              <a:t>全局变量</a:t>
            </a:r>
            <a:r>
              <a:rPr lang="en-US" altLang="zh-CN" sz="3200">
                <a:solidFill>
                  <a:srgbClr val="660066"/>
                </a:solidFill>
              </a:rPr>
              <a:t>p,q</a:t>
            </a:r>
            <a:r>
              <a:rPr lang="zh-CN" altLang="en-US" sz="3200">
                <a:solidFill>
                  <a:srgbClr val="660066"/>
                </a:solidFill>
              </a:rPr>
              <a:t>的作用范围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AE2FB24-C414-434D-864D-4160AFB8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78288"/>
            <a:ext cx="29130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CC"/>
                </a:solidFill>
              </a:rPr>
              <a:t>全局变量</a:t>
            </a:r>
            <a:r>
              <a:rPr lang="en-US" altLang="zh-CN" sz="3200">
                <a:solidFill>
                  <a:srgbClr val="0000CC"/>
                </a:solidFill>
              </a:rPr>
              <a:t>c1,c2</a:t>
            </a:r>
            <a:r>
              <a:rPr lang="zh-CN" altLang="en-US" sz="3200">
                <a:solidFill>
                  <a:srgbClr val="0000CC"/>
                </a:solidFill>
              </a:rPr>
              <a:t>的作用范围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1D33251E-9201-4C48-A8D1-95D147BD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125538"/>
            <a:ext cx="5545137" cy="545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</a:rPr>
              <a:t>int p=1,q=5;      /* </a:t>
            </a:r>
            <a:r>
              <a:rPr lang="zh-CN" altLang="en-US" sz="3200">
                <a:solidFill>
                  <a:srgbClr val="CC0000"/>
                </a:solidFill>
              </a:rPr>
              <a:t>外部变量 *</a:t>
            </a:r>
            <a:r>
              <a:rPr lang="en-US" altLang="zh-CN" sz="3200">
                <a:solidFill>
                  <a:srgbClr val="CC0000"/>
                </a:solidFill>
              </a:rPr>
              <a:t>/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float f1(int a)</a:t>
            </a:r>
            <a:r>
              <a:rPr lang="en-US" altLang="zh-CN" sz="3200"/>
              <a:t> 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{</a:t>
            </a:r>
            <a:r>
              <a:rPr lang="en-US" altLang="zh-CN" sz="3200"/>
              <a:t>    int b,c;</a:t>
            </a:r>
          </a:p>
          <a:p>
            <a:r>
              <a:rPr lang="en-US" altLang="zh-CN" sz="3200"/>
              <a:t>      …       </a:t>
            </a:r>
            <a:r>
              <a:rPr lang="en-US" altLang="zh-CN" sz="3200">
                <a:solidFill>
                  <a:srgbClr val="0000CC"/>
                </a:solidFill>
              </a:rPr>
              <a:t> }</a:t>
            </a:r>
          </a:p>
          <a:p>
            <a:r>
              <a:rPr lang="en-US" altLang="zh-CN" sz="3200">
                <a:solidFill>
                  <a:srgbClr val="CC0000"/>
                </a:solidFill>
              </a:rPr>
              <a:t>char c1,c2;</a:t>
            </a:r>
            <a:r>
              <a:rPr lang="en-US" altLang="zh-CN" sz="3200"/>
              <a:t>          </a:t>
            </a:r>
            <a:r>
              <a:rPr lang="en-US" altLang="zh-CN" sz="3200">
                <a:solidFill>
                  <a:srgbClr val="CC0000"/>
                </a:solidFill>
              </a:rPr>
              <a:t>/* </a:t>
            </a:r>
            <a:r>
              <a:rPr lang="zh-CN" altLang="en-US" sz="3200">
                <a:solidFill>
                  <a:srgbClr val="CC0000"/>
                </a:solidFill>
              </a:rPr>
              <a:t>外部变量*</a:t>
            </a:r>
            <a:r>
              <a:rPr lang="en-US" altLang="zh-CN" sz="3200">
                <a:solidFill>
                  <a:srgbClr val="CC0000"/>
                </a:solidFill>
              </a:rPr>
              <a:t>/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char f2 (int x, int y)</a:t>
            </a:r>
            <a:r>
              <a:rPr lang="en-US" altLang="zh-CN" sz="3200"/>
              <a:t> 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{ </a:t>
            </a:r>
            <a:r>
              <a:rPr lang="en-US" altLang="zh-CN" sz="3200"/>
              <a:t>   int i,j;                  </a:t>
            </a:r>
          </a:p>
          <a:p>
            <a:r>
              <a:rPr lang="en-US" altLang="zh-CN" sz="3200"/>
              <a:t>      …        </a:t>
            </a:r>
            <a:r>
              <a:rPr lang="en-US" altLang="zh-CN" sz="3200">
                <a:solidFill>
                  <a:srgbClr val="0000CC"/>
                </a:solidFill>
              </a:rPr>
              <a:t>}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void main ( )</a:t>
            </a:r>
          </a:p>
          <a:p>
            <a:r>
              <a:rPr lang="en-US" altLang="zh-CN" sz="3200">
                <a:solidFill>
                  <a:srgbClr val="0000CC"/>
                </a:solidFill>
              </a:rPr>
              <a:t>{</a:t>
            </a:r>
            <a:r>
              <a:rPr lang="en-US" altLang="zh-CN" sz="3200"/>
              <a:t>   int m,n;</a:t>
            </a:r>
          </a:p>
          <a:p>
            <a:r>
              <a:rPr lang="en-US" altLang="zh-CN" sz="3200"/>
              <a:t>     …         </a:t>
            </a:r>
            <a:r>
              <a:rPr lang="en-US" altLang="zh-CN" sz="3200">
                <a:solidFill>
                  <a:srgbClr val="0000CC"/>
                </a:solidFill>
              </a:rPr>
              <a:t>} </a:t>
            </a:r>
            <a:r>
              <a:rPr lang="zh-CN" altLang="en-US" sz="3200"/>
              <a:t>　　</a:t>
            </a:r>
          </a:p>
        </p:txBody>
      </p:sp>
      <p:sp>
        <p:nvSpPr>
          <p:cNvPr id="97285" name="AutoShape 5">
            <a:extLst>
              <a:ext uri="{FF2B5EF4-FFF2-40B4-BE49-F238E27FC236}">
                <a16:creationId xmlns:a16="http://schemas.microsoft.com/office/drawing/2014/main" id="{13BEC1F8-5ACD-467E-8950-C510C250A55B}"/>
              </a:ext>
            </a:extLst>
          </p:cNvPr>
          <p:cNvSpPr>
            <a:spLocks/>
          </p:cNvSpPr>
          <p:nvPr/>
        </p:nvSpPr>
        <p:spPr bwMode="auto">
          <a:xfrm>
            <a:off x="2771775" y="1412875"/>
            <a:ext cx="576263" cy="5040313"/>
          </a:xfrm>
          <a:prstGeom prst="leftBrace">
            <a:avLst>
              <a:gd name="adj1" fmla="val 72888"/>
              <a:gd name="adj2" fmla="val 28014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AutoShape 6">
            <a:extLst>
              <a:ext uri="{FF2B5EF4-FFF2-40B4-BE49-F238E27FC236}">
                <a16:creationId xmlns:a16="http://schemas.microsoft.com/office/drawing/2014/main" id="{1691BF1E-0FDF-437E-A5FE-BEA73B24E820}"/>
              </a:ext>
            </a:extLst>
          </p:cNvPr>
          <p:cNvSpPr>
            <a:spLocks/>
          </p:cNvSpPr>
          <p:nvPr/>
        </p:nvSpPr>
        <p:spPr bwMode="auto">
          <a:xfrm>
            <a:off x="2700338" y="3357563"/>
            <a:ext cx="649287" cy="3240087"/>
          </a:xfrm>
          <a:prstGeom prst="leftBrace">
            <a:avLst>
              <a:gd name="adj1" fmla="val 41585"/>
              <a:gd name="adj2" fmla="val 50583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CC33A8E7-E7A5-4E13-AD35-8E451656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0350"/>
            <a:ext cx="777716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文件作用域：</a:t>
            </a: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始于声明点，结束于文件尾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autoUpdateAnimBg="0"/>
      <p:bldP spid="97287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77FBBBA-34D4-4C4C-85DD-CE573CDB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33375"/>
            <a:ext cx="39608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全局变量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58D4B47-4B44-47F8-8529-AE02F0DA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36650"/>
            <a:ext cx="3671887" cy="560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/>
              <a:t>int </a:t>
            </a:r>
            <a:r>
              <a:rPr lang="en-US" altLang="zh-CN" sz="3200"/>
              <a:t>X</a:t>
            </a:r>
            <a:r>
              <a:rPr lang="zh-CN" altLang="en-US" sz="3200"/>
              <a:t>, </a:t>
            </a:r>
            <a:r>
              <a:rPr lang="en-US" altLang="zh-CN" sz="3200"/>
              <a:t>Y</a:t>
            </a:r>
            <a:r>
              <a:rPr lang="zh-CN" altLang="en-US" sz="3200"/>
              <a:t>,</a:t>
            </a:r>
            <a:r>
              <a:rPr lang="en-US" altLang="zh-CN" sz="3200"/>
              <a:t>Z</a:t>
            </a:r>
            <a:r>
              <a:rPr lang="zh-CN" altLang="en-US" sz="3200"/>
              <a:t>;</a:t>
            </a:r>
          </a:p>
          <a:p>
            <a:r>
              <a:rPr lang="zh-CN" altLang="en-US" sz="3200"/>
              <a:t>void max()</a:t>
            </a:r>
          </a:p>
          <a:p>
            <a:r>
              <a:rPr lang="zh-CN" altLang="en-US" sz="3200"/>
              <a:t>{</a:t>
            </a:r>
          </a:p>
          <a:p>
            <a:pPr lvl="1"/>
            <a:r>
              <a:rPr lang="en-US" altLang="zh-CN" sz="3200"/>
              <a:t>Z</a:t>
            </a:r>
            <a:r>
              <a:rPr lang="zh-CN" altLang="en-US" sz="3200"/>
              <a:t>=</a:t>
            </a:r>
            <a:r>
              <a:rPr lang="en-US" altLang="zh-CN" sz="3200"/>
              <a:t>X</a:t>
            </a:r>
            <a:r>
              <a:rPr lang="zh-CN" altLang="en-US" sz="3200"/>
              <a:t>&gt;</a:t>
            </a:r>
            <a:r>
              <a:rPr lang="en-US" altLang="zh-CN" sz="3200"/>
              <a:t>Y</a:t>
            </a:r>
            <a:r>
              <a:rPr lang="zh-CN" altLang="en-US" sz="3200"/>
              <a:t>? </a:t>
            </a:r>
            <a:r>
              <a:rPr lang="en-US" altLang="zh-CN" sz="3200"/>
              <a:t>X</a:t>
            </a:r>
            <a:r>
              <a:rPr lang="zh-CN" altLang="en-US" sz="3200"/>
              <a:t>:</a:t>
            </a:r>
            <a:r>
              <a:rPr lang="en-US" altLang="zh-CN" sz="3200"/>
              <a:t>Y</a:t>
            </a:r>
            <a:r>
              <a:rPr lang="zh-CN" altLang="en-US" sz="3200"/>
              <a:t>;</a:t>
            </a:r>
          </a:p>
          <a:p>
            <a:r>
              <a:rPr lang="zh-CN" altLang="en-US" sz="3200"/>
              <a:t>}</a:t>
            </a:r>
          </a:p>
          <a:p>
            <a:endParaRPr lang="zh-CN" altLang="en-US" sz="1000"/>
          </a:p>
          <a:p>
            <a:r>
              <a:rPr lang="zh-CN" altLang="en-US" sz="3200"/>
              <a:t>void main(</a:t>
            </a:r>
            <a:r>
              <a:rPr lang="en-US" altLang="zh-CN" sz="3200"/>
              <a:t>  </a:t>
            </a:r>
            <a:r>
              <a:rPr lang="zh-CN" altLang="en-US" sz="3200"/>
              <a:t>)</a:t>
            </a:r>
          </a:p>
          <a:p>
            <a:r>
              <a:rPr lang="zh-CN" altLang="en-US" sz="3200"/>
              <a:t>{</a:t>
            </a:r>
          </a:p>
          <a:p>
            <a:pPr lvl="1"/>
            <a:r>
              <a:rPr lang="en-US" altLang="zh-CN" sz="3200"/>
              <a:t>X</a:t>
            </a:r>
            <a:r>
              <a:rPr lang="zh-CN" altLang="en-US" sz="3200"/>
              <a:t>=2,</a:t>
            </a:r>
            <a:r>
              <a:rPr lang="en-US" altLang="zh-CN" sz="3200"/>
              <a:t>Y</a:t>
            </a:r>
            <a:r>
              <a:rPr lang="zh-CN" altLang="en-US" sz="3200"/>
              <a:t>=3;</a:t>
            </a:r>
          </a:p>
          <a:p>
            <a:pPr lvl="1"/>
            <a:r>
              <a:rPr lang="en-US" altLang="zh-CN" sz="3200"/>
              <a:t>max();</a:t>
            </a:r>
            <a:endParaRPr lang="zh-CN" altLang="en-US" sz="3200"/>
          </a:p>
          <a:p>
            <a:pPr lvl="1"/>
            <a:r>
              <a:rPr lang="zh-CN" altLang="en-US" sz="3200"/>
              <a:t>printf(“%d”,</a:t>
            </a:r>
            <a:r>
              <a:rPr lang="en-US" altLang="zh-CN" sz="3200"/>
              <a:t>Z</a:t>
            </a:r>
            <a:r>
              <a:rPr lang="zh-CN" altLang="en-US" sz="3200"/>
              <a:t>);</a:t>
            </a:r>
          </a:p>
          <a:p>
            <a:r>
              <a:rPr lang="zh-CN" altLang="en-US" sz="3200"/>
              <a:t>}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E5F8912A-D098-4F9E-82A4-A370EBFC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412875"/>
            <a:ext cx="4392613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全局变量增加了函数间的数据联系渠道</a:t>
            </a:r>
          </a:p>
          <a:p>
            <a:endParaRPr lang="zh-CN" altLang="en-US" sz="200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通过函数调用可以得到一个以上的返回值</a:t>
            </a:r>
          </a:p>
          <a:p>
            <a:endParaRPr lang="zh-CN" altLang="en-US" sz="2000">
              <a:solidFill>
                <a:schemeClr val="hlink"/>
              </a:solidFill>
              <a:latin typeface="黑体" panose="02010609060101010101" pitchFamily="49" charset="-122"/>
            </a:endParaRPr>
          </a:p>
          <a:p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全局变量名的第一个字母大写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4235EA68-DADD-4FD8-93F4-2BA712F8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6663"/>
            <a:ext cx="8280400" cy="5216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/>
              <a:t>#include &lt;stdio.h&gt;</a:t>
            </a:r>
          </a:p>
          <a:p>
            <a:r>
              <a:rPr lang="en-US" altLang="zh-CN"/>
              <a:t>float   Max=0, Min=0;        </a:t>
            </a:r>
            <a:r>
              <a:rPr lang="en-US" altLang="zh-CN">
                <a:solidFill>
                  <a:srgbClr val="CC0000"/>
                </a:solidFill>
              </a:rPr>
              <a:t>/*</a:t>
            </a:r>
            <a:r>
              <a:rPr lang="zh-CN" altLang="en-US">
                <a:solidFill>
                  <a:srgbClr val="CC0000"/>
                </a:solidFill>
              </a:rPr>
              <a:t>全局变量*</a:t>
            </a:r>
            <a:r>
              <a:rPr lang="en-US" altLang="zh-CN">
                <a:solidFill>
                  <a:srgbClr val="CC0000"/>
                </a:solidFill>
              </a:rPr>
              <a:t>/</a:t>
            </a:r>
          </a:p>
          <a:p>
            <a:r>
              <a:rPr lang="en-US" altLang="zh-CN"/>
              <a:t>void  main( )</a:t>
            </a:r>
          </a:p>
          <a:p>
            <a:r>
              <a:rPr lang="zh-CN" altLang="en-US"/>
              <a:t>｛   </a:t>
            </a:r>
            <a:r>
              <a:rPr lang="en-US" altLang="zh-CN"/>
              <a:t>float   average (float array[ ], int n);</a:t>
            </a:r>
          </a:p>
          <a:p>
            <a:r>
              <a:rPr lang="en-US" altLang="zh-CN"/>
              <a:t>       float   ave, score[10];</a:t>
            </a:r>
          </a:p>
          <a:p>
            <a:r>
              <a:rPr lang="en-US" altLang="zh-CN"/>
              <a:t>       int i;</a:t>
            </a:r>
          </a:p>
          <a:p>
            <a:r>
              <a:rPr lang="zh-CN" altLang="en-US">
                <a:solidFill>
                  <a:srgbClr val="0000CC"/>
                </a:solidFill>
              </a:rPr>
              <a:t>　   </a:t>
            </a:r>
            <a:r>
              <a:rPr lang="en-US" altLang="zh-CN">
                <a:solidFill>
                  <a:srgbClr val="0000CC"/>
                </a:solidFill>
              </a:rPr>
              <a:t>for( i=0; i&lt;10; i++)</a:t>
            </a:r>
          </a:p>
          <a:p>
            <a:r>
              <a:rPr lang="zh-CN" altLang="en-US">
                <a:solidFill>
                  <a:srgbClr val="0000CC"/>
                </a:solidFill>
              </a:rPr>
              <a:t>　   </a:t>
            </a:r>
            <a:r>
              <a:rPr lang="en-US" altLang="zh-CN">
                <a:solidFill>
                  <a:srgbClr val="0000CC"/>
                </a:solidFill>
              </a:rPr>
              <a:t>scanf(“%f”, &amp;score[i]);</a:t>
            </a:r>
          </a:p>
          <a:p>
            <a:r>
              <a:rPr lang="en-US" altLang="zh-CN">
                <a:solidFill>
                  <a:srgbClr val="CC0000"/>
                </a:solidFill>
              </a:rPr>
              <a:t>       ave= average(score, 10);</a:t>
            </a:r>
          </a:p>
          <a:p>
            <a:r>
              <a:rPr lang="zh-CN" altLang="en-US"/>
              <a:t>　   </a:t>
            </a:r>
            <a:r>
              <a:rPr lang="en-US" altLang="zh-CN">
                <a:solidFill>
                  <a:srgbClr val="0000CC"/>
                </a:solidFill>
              </a:rPr>
              <a:t>printf(“max=%6.2f</a:t>
            </a:r>
            <a:r>
              <a:rPr lang="zh-CN" altLang="en-US">
                <a:solidFill>
                  <a:srgbClr val="0000CC"/>
                </a:solidFill>
              </a:rPr>
              <a:t>＼</a:t>
            </a:r>
            <a:r>
              <a:rPr lang="en-US" altLang="zh-CN">
                <a:solidFill>
                  <a:srgbClr val="0000CC"/>
                </a:solidFill>
              </a:rPr>
              <a:t>n min=%6.2f</a:t>
            </a:r>
            <a:r>
              <a:rPr lang="zh-CN" altLang="en-US">
                <a:solidFill>
                  <a:srgbClr val="0000CC"/>
                </a:solidFill>
              </a:rPr>
              <a:t>＼</a:t>
            </a:r>
            <a:r>
              <a:rPr lang="en-US" altLang="zh-CN">
                <a:solidFill>
                  <a:srgbClr val="0000CC"/>
                </a:solidFill>
              </a:rPr>
              <a:t>n</a:t>
            </a:r>
          </a:p>
          <a:p>
            <a:r>
              <a:rPr lang="en-US" altLang="zh-CN">
                <a:solidFill>
                  <a:srgbClr val="0000CC"/>
                </a:solidFill>
              </a:rPr>
              <a:t>                  average=%6.2f</a:t>
            </a:r>
            <a:r>
              <a:rPr lang="zh-CN" altLang="en-US">
                <a:solidFill>
                  <a:srgbClr val="0000CC"/>
                </a:solidFill>
              </a:rPr>
              <a:t>＼</a:t>
            </a:r>
            <a:r>
              <a:rPr lang="en-US" altLang="zh-CN">
                <a:solidFill>
                  <a:srgbClr val="0000CC"/>
                </a:solidFill>
              </a:rPr>
              <a:t>n”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Max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Min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ave);</a:t>
            </a:r>
          </a:p>
          <a:p>
            <a:r>
              <a:rPr lang="en-US" altLang="zh-CN"/>
              <a:t>  }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FCA185B-5D6F-4B25-B958-5EB6391F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2725"/>
            <a:ext cx="7777162" cy="9128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solidFill>
                  <a:srgbClr val="CC0000"/>
                </a:solidFill>
                <a:ea typeface="黑体" panose="02010609060101010101" pitchFamily="49" charset="-122"/>
              </a:rPr>
              <a:t>8.15</a:t>
            </a:r>
            <a:r>
              <a:rPr kumimoji="1"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有一个一维数组，内放</a:t>
            </a:r>
            <a:r>
              <a:rPr kumimoji="1"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10</a:t>
            </a:r>
            <a:r>
              <a:rPr kumimoji="1"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个学生成绩，写一个函数，求出平均分、最高分和最低分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E4801830-E06E-4E15-ABB3-4CA7D7A6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9863"/>
            <a:ext cx="8713788" cy="64277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3200">
                <a:ea typeface="宋体" panose="02010600030101010101" pitchFamily="2" charset="-122"/>
              </a:rPr>
              <a:t>float average</a:t>
            </a:r>
            <a:r>
              <a:rPr lang="zh-CN" altLang="en-US" sz="3200">
                <a:ea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float array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[ ]</a:t>
            </a:r>
            <a:r>
              <a:rPr lang="zh-CN" altLang="en-US" sz="3200">
                <a:solidFill>
                  <a:srgbClr val="CC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int n</a:t>
            </a:r>
            <a:r>
              <a:rPr lang="zh-CN" altLang="en-US" sz="3200">
                <a:ea typeface="宋体" panose="02010600030101010101" pitchFamily="2" charset="-122"/>
              </a:rPr>
              <a:t>） </a:t>
            </a:r>
          </a:p>
          <a:p>
            <a:pPr lvl="1"/>
            <a:r>
              <a:rPr lang="en-US" altLang="zh-CN" sz="3200"/>
              <a:t>{</a:t>
            </a:r>
            <a:r>
              <a:rPr lang="en-US" altLang="zh-CN" sz="3200">
                <a:ea typeface="宋体" panose="02010600030101010101" pitchFamily="2" charset="-122"/>
              </a:rPr>
              <a:t>                 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／*  定义函数，形参为数组 *</a:t>
            </a:r>
            <a:r>
              <a:rPr lang="en-US" altLang="zh-CN" sz="3200">
                <a:solidFill>
                  <a:srgbClr val="0000CC"/>
                </a:solidFill>
                <a:latin typeface="黑体" panose="02010609060101010101" pitchFamily="49" charset="-122"/>
              </a:rPr>
              <a:t>/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    int i;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    float   aver</a:t>
            </a:r>
            <a:r>
              <a:rPr lang="zh-CN" altLang="en-US" sz="3200">
                <a:ea typeface="宋体" panose="02010600030101010101" pitchFamily="2" charset="-122"/>
              </a:rPr>
              <a:t>，</a:t>
            </a:r>
            <a:r>
              <a:rPr lang="en-US" altLang="zh-CN" sz="3200">
                <a:ea typeface="宋体" panose="02010600030101010101" pitchFamily="2" charset="-122"/>
              </a:rPr>
              <a:t>sum=array[0];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    Max=Min=array[0];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    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for(i=1; i&lt;n; i++)</a:t>
            </a:r>
          </a:p>
          <a:p>
            <a:pPr lvl="1"/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 {   if</a:t>
            </a: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array[i]&gt;Max</a:t>
            </a: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）        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Max=array[i];</a:t>
            </a:r>
          </a:p>
          <a:p>
            <a:pPr lvl="1"/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　     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else  if</a:t>
            </a: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array[i]&lt;Min</a:t>
            </a: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） 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Min= array[i];</a:t>
            </a:r>
          </a:p>
          <a:p>
            <a:pPr lvl="1"/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3200">
                <a:solidFill>
                  <a:srgbClr val="0000CC"/>
                </a:solidFill>
                <a:ea typeface="宋体" panose="02010600030101010101" pitchFamily="2" charset="-122"/>
              </a:rPr>
              <a:t>　</a:t>
            </a: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sum=sum+array[i];</a:t>
            </a:r>
          </a:p>
          <a:p>
            <a:pPr lvl="1"/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    }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   aver=sum/n;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    </a:t>
            </a:r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return(aver);</a:t>
            </a:r>
          </a:p>
          <a:p>
            <a:pPr lvl="1"/>
            <a:r>
              <a:rPr lang="en-US" altLang="zh-CN" sz="320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h15">
            <a:extLst>
              <a:ext uri="{FF2B5EF4-FFF2-40B4-BE49-F238E27FC236}">
                <a16:creationId xmlns:a16="http://schemas.microsoft.com/office/drawing/2014/main" id="{8A93D978-DF40-4AFD-A58F-F3ED2639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125538"/>
            <a:ext cx="8677275" cy="4983162"/>
          </a:xfrm>
          <a:prstGeom prst="rect">
            <a:avLst/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>
            <a:extLst>
              <a:ext uri="{FF2B5EF4-FFF2-40B4-BE49-F238E27FC236}">
                <a16:creationId xmlns:a16="http://schemas.microsoft.com/office/drawing/2014/main" id="{ACBDF569-AAF9-4757-800A-BD3F8272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60350"/>
            <a:ext cx="3311525" cy="5048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8.8.2 </a:t>
            </a:r>
            <a:r>
              <a:rPr kumimoji="1"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全局变量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EB5EC1F4-A44A-4763-9F40-639CB537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4464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这种共享方式好不好？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107C765-EE8D-4727-90A5-BE7FC5EF4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39608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全局变量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C68A4B1-3893-4984-9596-31CE8553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7561263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全局变量增加了函数间的数据联系渠道</a:t>
            </a:r>
          </a:p>
          <a:p>
            <a:endParaRPr lang="zh-CN" altLang="en-US" sz="320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通过函数调用可以得到一个以上的返回值</a:t>
            </a:r>
          </a:p>
          <a:p>
            <a:endParaRPr lang="zh-CN" altLang="en-US" sz="3200">
              <a:solidFill>
                <a:schemeClr val="hlink"/>
              </a:solidFill>
              <a:latin typeface="黑体" panose="02010609060101010101" pitchFamily="49" charset="-122"/>
            </a:endParaRPr>
          </a:p>
          <a:p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全局变量名的第一个字母大写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3D22D3D5-0261-457B-8D8D-0FE430EF2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96975"/>
            <a:ext cx="669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5F5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建议：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必要时使用全局变量，原因： 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B070E45D-4B98-4841-A8C3-00B9AD61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73275"/>
            <a:ext cx="791210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① 全局变量在程序的全部执行过程中都占用存储单元</a:t>
            </a:r>
            <a:r>
              <a:rPr lang="zh-CN" altLang="en-US" sz="3200">
                <a:latin typeface="黑体" panose="02010609060101010101" pitchFamily="49" charset="-122"/>
              </a:rPr>
              <a:t>。</a:t>
            </a: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存放在全局数据区，不初始化自动为零</a:t>
            </a:r>
          </a:p>
          <a:p>
            <a:pPr>
              <a:lnSpc>
                <a:spcPct val="140000"/>
              </a:lnSpc>
            </a:pPr>
            <a:endParaRPr lang="zh-CN" altLang="en-US" sz="1600">
              <a:latin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②降低函数的通用性</a:t>
            </a:r>
            <a:endParaRPr lang="zh-CN" altLang="en-US" sz="3200">
              <a:solidFill>
                <a:srgbClr val="000099"/>
              </a:solidFill>
              <a:latin typeface="黑体" panose="02010609060101010101" pitchFamily="49" charset="-122"/>
            </a:endParaRP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E6298A4A-9D3E-4B3E-8978-53BFAF02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39608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全局变量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9A5EE730-1FBE-4361-AB87-96A8BB264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777162" cy="340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3200">
                <a:solidFill>
                  <a:srgbClr val="CC0000"/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从用户使用的角度</a:t>
            </a:r>
            <a:r>
              <a:rPr lang="zh-CN" altLang="en-US" sz="3200">
                <a:latin typeface="黑体" panose="02010609060101010101" pitchFamily="49" charset="-122"/>
              </a:rPr>
              <a:t>函数可分为： </a:t>
            </a:r>
          </a:p>
          <a:p>
            <a:pPr lvl="1" algn="just" eaLnBrk="0" hangingPunct="0">
              <a:spcBef>
                <a:spcPct val="20000"/>
              </a:spcBef>
            </a:pP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① 标准函数，即库函数。</a:t>
            </a:r>
          </a:p>
          <a:p>
            <a:pPr lvl="1" algn="just" eaLnBrk="0" hangingPunct="0">
              <a:spcBef>
                <a:spcPct val="20000"/>
              </a:spcBef>
            </a:pPr>
            <a:r>
              <a:rPr lang="zh-CN" altLang="en-US" sz="3200">
                <a:latin typeface="黑体" panose="02010609060101010101" pitchFamily="49" charset="-122"/>
              </a:rPr>
              <a:t>由系统提供，用户不必自己定义，直接使用</a:t>
            </a:r>
          </a:p>
          <a:p>
            <a:pPr lvl="1" algn="just" eaLnBrk="0" hangingPunct="0">
              <a:spcBef>
                <a:spcPct val="20000"/>
              </a:spcBef>
            </a:pP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② 用户自定义函数。</a:t>
            </a:r>
          </a:p>
          <a:p>
            <a:pPr lvl="1" algn="just" eaLnBrk="0" hangingPunct="0">
              <a:spcBef>
                <a:spcPct val="20000"/>
              </a:spcBef>
            </a:pPr>
            <a:r>
              <a:rPr lang="zh-CN" altLang="en-US" sz="3200">
                <a:latin typeface="黑体" panose="02010609060101010101" pitchFamily="49" charset="-122"/>
              </a:rPr>
              <a:t>用以解决用户的专门需要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D949DBB-D99B-4E5D-BDA3-D275FA5F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04813"/>
            <a:ext cx="28225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>
                <a:solidFill>
                  <a:srgbClr val="CC0000"/>
                </a:solidFill>
                <a:latin typeface="Times New Roman" panose="02020603050405020304" pitchFamily="18" charset="0"/>
              </a:rPr>
              <a:t>函数的分类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856E4EB3-03F4-40A5-AE22-F184E3B58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381635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/>
              <a:t> </a:t>
            </a:r>
            <a:r>
              <a:rPr lang="en-US" altLang="zh-CN" sz="3200">
                <a:solidFill>
                  <a:srgbClr val="CC0000"/>
                </a:solidFill>
              </a:rPr>
              <a:t>int max ( int x, int y)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{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     int z;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     z=x&gt;y? x:y;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     return z;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000066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实参</a:t>
            </a:r>
            <a:r>
              <a:rPr lang="en-US" altLang="zh-CN" sz="3200">
                <a:solidFill>
                  <a:srgbClr val="0000CC"/>
                </a:solidFill>
              </a:rPr>
              <a:t>—</a:t>
            </a:r>
            <a:r>
              <a:rPr lang="zh-CN" altLang="en-US" sz="3200">
                <a:solidFill>
                  <a:srgbClr val="0000CC"/>
                </a:solidFill>
              </a:rPr>
              <a:t>形参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5C05F3FF-3754-43CD-B0F5-DE93C1D3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降低函数的通用性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BE850B12-1F7B-4DF4-A434-39337A5E3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341438"/>
            <a:ext cx="381635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>
                <a:solidFill>
                  <a:srgbClr val="CC0000"/>
                </a:solidFill>
              </a:rPr>
              <a:t>int x, y, z;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…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max ( )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{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    z=x&gt;y? x:y;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   </a:t>
            </a:r>
            <a:r>
              <a:rPr lang="zh-CN" altLang="en-US" sz="3200">
                <a:solidFill>
                  <a:srgbClr val="0000CC"/>
                </a:solidFill>
              </a:rPr>
              <a:t>外部变量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4B94F5C0-7511-46AB-9A42-56464AB6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28775"/>
            <a:ext cx="791210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③ 使用全局变量过多，会降低程序的清晰性。</a:t>
            </a: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</a:rPr>
              <a:t>在各个函数执行时都可能改变外部变量的值，程序容易出错。因此，要限制使用全局变量。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50B63FE-679B-4D01-B587-90B9E145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396081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8.8.2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全局变量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4B8DA5AD-090D-4F74-8173-D00434DDB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1098550"/>
            <a:ext cx="4498975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include &lt;stdio.h&gt;</a:t>
            </a:r>
          </a:p>
          <a:p>
            <a:r>
              <a:rPr lang="en-US" altLang="zh-CN">
                <a:ea typeface="宋体" panose="02010600030101010101" pitchFamily="2" charset="-122"/>
              </a:rPr>
              <a:t>int a=3,b=5; </a:t>
            </a: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void main ( )</a:t>
            </a:r>
          </a:p>
          <a:p>
            <a:r>
              <a:rPr lang="en-US" altLang="zh-CN">
                <a:ea typeface="宋体" panose="02010600030101010101" pitchFamily="2" charset="-122"/>
              </a:rPr>
              <a:t> {  </a:t>
            </a:r>
          </a:p>
          <a:p>
            <a:r>
              <a:rPr lang="en-US" altLang="zh-CN">
                <a:ea typeface="宋体" panose="02010600030101010101" pitchFamily="2" charset="-122"/>
              </a:rPr>
              <a:t>    int a=8; </a:t>
            </a:r>
          </a:p>
          <a:p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printf (“%d”, max (a,b));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  }</a:t>
            </a:r>
          </a:p>
          <a:p>
            <a:r>
              <a:rPr lang="en-US" altLang="zh-CN">
                <a:ea typeface="宋体" panose="02010600030101010101" pitchFamily="2" charset="-122"/>
              </a:rPr>
              <a:t>max (int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, int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 b</a:t>
            </a:r>
            <a:r>
              <a:rPr lang="en-US" altLang="zh-CN">
                <a:ea typeface="宋体" panose="02010600030101010101" pitchFamily="2" charset="-122"/>
              </a:rPr>
              <a:t>) </a:t>
            </a: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{  </a:t>
            </a: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>
                <a:ea typeface="宋体" panose="02010600030101010101" pitchFamily="2" charset="-122"/>
              </a:rPr>
              <a:t> int c;</a:t>
            </a:r>
          </a:p>
          <a:p>
            <a:r>
              <a:rPr lang="en-US" altLang="zh-CN">
                <a:ea typeface="宋体" panose="02010600030101010101" pitchFamily="2" charset="-122"/>
              </a:rPr>
              <a:t>      c=a</a:t>
            </a:r>
            <a:r>
              <a:rPr lang="zh-CN" altLang="en-US">
                <a:ea typeface="宋体" panose="02010600030101010101" pitchFamily="2" charset="-122"/>
              </a:rPr>
              <a:t>＞</a:t>
            </a:r>
            <a:r>
              <a:rPr lang="en-US" altLang="zh-CN">
                <a:ea typeface="宋体" panose="02010600030101010101" pitchFamily="2" charset="-122"/>
              </a:rPr>
              <a:t>b?a:b; </a:t>
            </a:r>
          </a:p>
          <a:p>
            <a:r>
              <a:rPr lang="en-US" altLang="zh-CN">
                <a:ea typeface="宋体" panose="02010600030101010101" pitchFamily="2" charset="-122"/>
              </a:rPr>
              <a:t>      return (c);    </a:t>
            </a: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4F207F6B-3772-485C-913A-9739585ED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652963"/>
            <a:ext cx="2519362" cy="557212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运行结果为</a:t>
            </a: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</a:rPr>
              <a:t>8 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7367153B-C1F9-4526-8039-EF0A1DF7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0350"/>
            <a:ext cx="612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例</a:t>
            </a:r>
            <a:r>
              <a:rPr lang="en-US" altLang="zh-CN" sz="3200">
                <a:solidFill>
                  <a:srgbClr val="CC0000"/>
                </a:solidFill>
              </a:rPr>
              <a:t>8.16</a:t>
            </a:r>
            <a:r>
              <a:rPr lang="en-US" altLang="zh-CN" sz="3200">
                <a:solidFill>
                  <a:schemeClr val="hlink"/>
                </a:solidFill>
              </a:rPr>
              <a:t> </a:t>
            </a:r>
            <a:r>
              <a:rPr lang="zh-CN" altLang="en-US" sz="3200">
                <a:solidFill>
                  <a:srgbClr val="0000CC"/>
                </a:solidFill>
              </a:rPr>
              <a:t>外部变量与局部变量同名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32675BD0-9A30-4AD7-87E2-33672825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636838"/>
            <a:ext cx="3275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局部变量</a:t>
            </a:r>
            <a:r>
              <a:rPr lang="en-US" altLang="zh-CN">
                <a:solidFill>
                  <a:srgbClr val="0000CC"/>
                </a:solidFill>
              </a:rPr>
              <a:t>a</a:t>
            </a:r>
            <a:r>
              <a:rPr lang="zh-CN" altLang="en-US">
                <a:solidFill>
                  <a:srgbClr val="0000CC"/>
                </a:solidFill>
              </a:rPr>
              <a:t>作用范围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2AD57405-38EC-4E7E-8B06-0503C477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3197225"/>
            <a:ext cx="327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全局变量</a:t>
            </a:r>
            <a:r>
              <a:rPr lang="en-US" altLang="zh-CN">
                <a:solidFill>
                  <a:srgbClr val="0000CC"/>
                </a:solidFill>
              </a:rPr>
              <a:t>b</a:t>
            </a:r>
            <a:r>
              <a:rPr lang="zh-CN" altLang="en-US">
                <a:solidFill>
                  <a:srgbClr val="0000CC"/>
                </a:solidFill>
              </a:rPr>
              <a:t>作用范围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1362C3F5-ACE8-4421-B33F-D4B9F598D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5357813"/>
            <a:ext cx="2900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形参</a:t>
            </a:r>
            <a:r>
              <a:rPr lang="en-US" altLang="zh-CN">
                <a:solidFill>
                  <a:srgbClr val="0000CC"/>
                </a:solidFill>
              </a:rPr>
              <a:t>a b</a:t>
            </a:r>
            <a:r>
              <a:rPr lang="zh-CN" altLang="en-US">
                <a:solidFill>
                  <a:srgbClr val="0000CC"/>
                </a:solidFill>
              </a:rPr>
              <a:t>作用范围</a:t>
            </a:r>
          </a:p>
        </p:txBody>
      </p:sp>
      <p:sp>
        <p:nvSpPr>
          <p:cNvPr id="106504" name="AutoShape 8">
            <a:extLst>
              <a:ext uri="{FF2B5EF4-FFF2-40B4-BE49-F238E27FC236}">
                <a16:creationId xmlns:a16="http://schemas.microsoft.com/office/drawing/2014/main" id="{394EFED6-472F-4D94-A99A-5581EA04EA07}"/>
              </a:ext>
            </a:extLst>
          </p:cNvPr>
          <p:cNvSpPr>
            <a:spLocks/>
          </p:cNvSpPr>
          <p:nvPr/>
        </p:nvSpPr>
        <p:spPr bwMode="auto">
          <a:xfrm>
            <a:off x="3421063" y="2708275"/>
            <a:ext cx="503237" cy="1081088"/>
          </a:xfrm>
          <a:prstGeom prst="leftBrace">
            <a:avLst>
              <a:gd name="adj1" fmla="val 17902"/>
              <a:gd name="adj2" fmla="val 48458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5" name="AutoShape 9">
            <a:extLst>
              <a:ext uri="{FF2B5EF4-FFF2-40B4-BE49-F238E27FC236}">
                <a16:creationId xmlns:a16="http://schemas.microsoft.com/office/drawing/2014/main" id="{C204E528-4ECE-413C-97CC-BAFADD92759D}"/>
              </a:ext>
            </a:extLst>
          </p:cNvPr>
          <p:cNvSpPr>
            <a:spLocks/>
          </p:cNvSpPr>
          <p:nvPr/>
        </p:nvSpPr>
        <p:spPr bwMode="auto">
          <a:xfrm>
            <a:off x="3421063" y="4868863"/>
            <a:ext cx="431800" cy="1655762"/>
          </a:xfrm>
          <a:prstGeom prst="leftBrace">
            <a:avLst>
              <a:gd name="adj1" fmla="val 70282"/>
              <a:gd name="adj2" fmla="val 48458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animBg="1" autoUpdateAnimBg="0"/>
      <p:bldP spid="106501" grpId="0" autoUpdateAnimBg="0"/>
      <p:bldP spid="106502" grpId="0" autoUpdateAnimBg="0"/>
      <p:bldP spid="106503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F8809A1-ECBD-49DC-A1E9-2F5FF007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3375"/>
            <a:ext cx="52085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变量的存储类别 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479DB070-F897-4BD9-B21F-A26DE7C5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848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从变量的空间角度（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作用域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）来分：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           全局变量</a:t>
            </a:r>
            <a:r>
              <a:rPr lang="zh-CN" altLang="en-US" sz="3200">
                <a:latin typeface="黑体" panose="02010609060101010101" pitchFamily="49" charset="-122"/>
              </a:rPr>
              <a:t>和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局部变量</a:t>
            </a:r>
            <a:endParaRPr lang="zh-CN" altLang="en-US" sz="3200">
              <a:latin typeface="黑体" panose="02010609060101010101" pitchFamily="49" charset="-122"/>
            </a:endParaRPr>
          </a:p>
          <a:p>
            <a:pPr>
              <a:lnSpc>
                <a:spcPct val="120000"/>
              </a:lnSpc>
              <a:buFontTx/>
              <a:buChar char="•"/>
            </a:pPr>
            <a:endParaRPr lang="zh-CN" altLang="en-US" sz="3200">
              <a:latin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从变量值存在的时间角度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（生存期）</a:t>
            </a:r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来分：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           静态存储方式</a:t>
            </a:r>
            <a:r>
              <a:rPr lang="zh-CN" altLang="en-US" sz="3200">
                <a:latin typeface="黑体" panose="02010609060101010101" pitchFamily="49" charset="-122"/>
              </a:rPr>
              <a:t>和</a:t>
            </a: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动态存储方式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0A55F5C1-3094-4690-AB66-41C11BBD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3375"/>
            <a:ext cx="52085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变量的存储类别 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FF7317A-9DFC-4463-895E-DE6474E8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74882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</a:rPr>
              <a:t>生存期：</a:t>
            </a:r>
            <a:r>
              <a:rPr lang="zh-CN" altLang="en-US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0000CC"/>
                </a:solidFill>
              </a:rPr>
              <a:t>变量从产生到结束的这段时间</a:t>
            </a:r>
            <a:endParaRPr lang="zh-CN" altLang="en-US"/>
          </a:p>
          <a:p>
            <a:r>
              <a:rPr lang="zh-CN" altLang="en-US"/>
              <a:t>在生存期内，变量将保持它的值，直到被更新</a:t>
            </a:r>
          </a:p>
        </p:txBody>
      </p:sp>
      <p:sp>
        <p:nvSpPr>
          <p:cNvPr id="108548" name="AutoShape 4">
            <a:extLst>
              <a:ext uri="{FF2B5EF4-FFF2-40B4-BE49-F238E27FC236}">
                <a16:creationId xmlns:a16="http://schemas.microsoft.com/office/drawing/2014/main" id="{5E5730A2-4C69-4657-B068-B97E501D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565400"/>
            <a:ext cx="7056438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>
                <a:solidFill>
                  <a:srgbClr val="CC0000"/>
                </a:solidFill>
              </a:rPr>
              <a:t>静态生存期：</a:t>
            </a:r>
            <a:r>
              <a:rPr lang="zh-CN" altLang="en-US"/>
              <a:t>生存期与程序运行期相同</a:t>
            </a:r>
          </a:p>
          <a:p>
            <a:r>
              <a:rPr lang="en-US" altLang="zh-CN">
                <a:solidFill>
                  <a:srgbClr val="0000CC"/>
                </a:solidFill>
              </a:rPr>
              <a:t>1. </a:t>
            </a:r>
            <a:r>
              <a:rPr lang="zh-CN" altLang="en-US">
                <a:solidFill>
                  <a:srgbClr val="0000CC"/>
                </a:solidFill>
              </a:rPr>
              <a:t>在文件作用域声明的变量（</a:t>
            </a:r>
            <a:r>
              <a:rPr lang="zh-CN" altLang="en-US">
                <a:solidFill>
                  <a:srgbClr val="CC0000"/>
                </a:solidFill>
              </a:rPr>
              <a:t>全局变量</a:t>
            </a:r>
            <a:r>
              <a:rPr lang="zh-CN" altLang="en-US">
                <a:solidFill>
                  <a:srgbClr val="0000CC"/>
                </a:solidFill>
              </a:rPr>
              <a:t>）</a:t>
            </a:r>
          </a:p>
          <a:p>
            <a:r>
              <a:rPr lang="en-US" altLang="zh-CN">
                <a:solidFill>
                  <a:srgbClr val="0000CC"/>
                </a:solidFill>
              </a:rPr>
              <a:t>2. </a:t>
            </a:r>
            <a:r>
              <a:rPr lang="zh-CN" altLang="en-US">
                <a:solidFill>
                  <a:srgbClr val="0000CC"/>
                </a:solidFill>
              </a:rPr>
              <a:t>静态的局部变量</a:t>
            </a:r>
          </a:p>
        </p:txBody>
      </p:sp>
      <p:sp>
        <p:nvSpPr>
          <p:cNvPr id="108549" name="AutoShape 5">
            <a:extLst>
              <a:ext uri="{FF2B5EF4-FFF2-40B4-BE49-F238E27FC236}">
                <a16:creationId xmlns:a16="http://schemas.microsoft.com/office/drawing/2014/main" id="{D1B5B59E-B33C-4EA3-B269-60712F355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92600"/>
            <a:ext cx="5184775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>
                <a:solidFill>
                  <a:srgbClr val="CC0000"/>
                </a:solidFill>
              </a:rPr>
              <a:t>动态生存期：</a:t>
            </a:r>
          </a:p>
          <a:p>
            <a:r>
              <a:rPr lang="zh-CN" altLang="en-US">
                <a:solidFill>
                  <a:srgbClr val="0000CC"/>
                </a:solidFill>
              </a:rPr>
              <a:t>始于</a:t>
            </a:r>
            <a:r>
              <a:rPr lang="zh-CN" altLang="en-US"/>
              <a:t>程序执行到声明点时，</a:t>
            </a:r>
          </a:p>
          <a:p>
            <a:r>
              <a:rPr lang="zh-CN" altLang="en-US">
                <a:solidFill>
                  <a:srgbClr val="0000CC"/>
                </a:solidFill>
              </a:rPr>
              <a:t>结束于</a:t>
            </a:r>
            <a:r>
              <a:rPr lang="zh-CN" altLang="en-US"/>
              <a:t>命名该变量的域结束处</a:t>
            </a:r>
            <a:endParaRPr lang="zh-CN" altLang="en-US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A82F443-3F2B-4C45-9B47-D192A8CE0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3375"/>
            <a:ext cx="74882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8.9.1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动态存储方式与静态存储方式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E19273E1-F50D-4882-B132-99B58F37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1268413"/>
            <a:ext cx="7129463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静态存储方式：</a:t>
            </a:r>
            <a:r>
              <a:rPr lang="zh-CN" altLang="en-US">
                <a:latin typeface="黑体" panose="02010609060101010101" pitchFamily="49" charset="-122"/>
              </a:rPr>
              <a:t>指在程序运行期间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由系统分配固定的存储空间</a:t>
            </a:r>
            <a:r>
              <a:rPr lang="zh-CN" altLang="en-US">
                <a:latin typeface="黑体" panose="02010609060101010101" pitchFamily="49" charset="-122"/>
              </a:rPr>
              <a:t>的方式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CC0000"/>
                </a:solidFill>
                <a:latin typeface="黑体" panose="02010609060101010101" pitchFamily="49" charset="-122"/>
              </a:rPr>
              <a:t>动态存储方式：</a:t>
            </a:r>
            <a:r>
              <a:rPr lang="zh-CN" altLang="en-US">
                <a:latin typeface="黑体" panose="02010609060101010101" pitchFamily="49" charset="-122"/>
              </a:rPr>
              <a:t>则是在程序运行期间</a:t>
            </a:r>
            <a:r>
              <a:rPr lang="zh-CN" altLang="en-US">
                <a:solidFill>
                  <a:srgbClr val="0000CC"/>
                </a:solidFill>
                <a:latin typeface="黑体" panose="02010609060101010101" pitchFamily="49" charset="-122"/>
              </a:rPr>
              <a:t>根据需要进行动态的分配存储空间</a:t>
            </a:r>
            <a:r>
              <a:rPr lang="zh-CN" altLang="en-US">
                <a:latin typeface="黑体" panose="02010609060101010101" pitchFamily="49" charset="-122"/>
              </a:rPr>
              <a:t>的方式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678CDFB2-1CEB-4B30-A274-4FEFABBAC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4192588"/>
            <a:ext cx="2341562" cy="6096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/>
              <a:t>程序区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10655D33-F9FF-4BDE-8E01-BDBDC08AD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4802188"/>
            <a:ext cx="2341562" cy="6096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0000CC"/>
                </a:solidFill>
              </a:rPr>
              <a:t>静态存储区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814ECE9D-EED0-4E9C-A8D9-11E25632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5411788"/>
            <a:ext cx="2341562" cy="6096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/>
              <a:t>动态存储区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84321674-651B-4579-AE48-DF75B3719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3735388"/>
            <a:ext cx="1895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用户区</a:t>
            </a:r>
          </a:p>
        </p:txBody>
      </p:sp>
      <p:sp>
        <p:nvSpPr>
          <p:cNvPr id="109576" name="AutoShape 8">
            <a:extLst>
              <a:ext uri="{FF2B5EF4-FFF2-40B4-BE49-F238E27FC236}">
                <a16:creationId xmlns:a16="http://schemas.microsoft.com/office/drawing/2014/main" id="{8018A273-DC44-47B6-8AF2-DA4D9801C310}"/>
              </a:ext>
            </a:extLst>
          </p:cNvPr>
          <p:cNvSpPr>
            <a:spLocks/>
          </p:cNvSpPr>
          <p:nvPr/>
        </p:nvSpPr>
        <p:spPr bwMode="auto">
          <a:xfrm>
            <a:off x="3316288" y="4268788"/>
            <a:ext cx="1066800" cy="1676400"/>
          </a:xfrm>
          <a:prstGeom prst="leftBrace">
            <a:avLst>
              <a:gd name="adj1" fmla="val 13095"/>
              <a:gd name="adj2" fmla="val 50000"/>
            </a:avLst>
          </a:prstGeom>
          <a:solidFill>
            <a:schemeClr val="bg1"/>
          </a:solidFill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3B652181-F080-4F4D-B404-1169D38B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87838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/>
              <a:t>数据存放区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 autoUpdateAnimBg="0"/>
      <p:bldP spid="109573" grpId="0" animBg="1" autoUpdateAnimBg="0"/>
      <p:bldP spid="109574" grpId="0" animBg="1" autoUpdateAnimBg="0"/>
      <p:bldP spid="109575" grpId="0" autoUpdateAnimBg="0"/>
      <p:bldP spid="109577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9017D66-6955-4EE1-B7DD-632135E3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0350"/>
            <a:ext cx="52085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变量的存储类别 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0AA471B-0B0E-44F5-BDA4-55969BD82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1798638"/>
            <a:ext cx="2389187" cy="6096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程序区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1633C705-F699-439F-AF88-DE7DA8CC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2408238"/>
            <a:ext cx="2389187" cy="6096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静态存储区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EF27346B-8C7A-450A-AC4C-648700DB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3017838"/>
            <a:ext cx="2389187" cy="609600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动态存储区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FF77D63-6DD6-430B-AF55-E5AEC4F2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341438"/>
            <a:ext cx="17287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用户区</a:t>
            </a:r>
          </a:p>
        </p:txBody>
      </p:sp>
      <p:sp>
        <p:nvSpPr>
          <p:cNvPr id="110599" name="AutoShape 7">
            <a:extLst>
              <a:ext uri="{FF2B5EF4-FFF2-40B4-BE49-F238E27FC236}">
                <a16:creationId xmlns:a16="http://schemas.microsoft.com/office/drawing/2014/main" id="{44837676-09E1-4AFA-BEA1-132426DD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700213"/>
            <a:ext cx="3168650" cy="1079500"/>
          </a:xfrm>
          <a:prstGeom prst="wedgeRectCallout">
            <a:avLst>
              <a:gd name="adj1" fmla="val -76352"/>
              <a:gd name="adj2" fmla="val 40588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>
                <a:solidFill>
                  <a:srgbClr val="0000CC"/>
                </a:solidFill>
                <a:latin typeface="黑体" panose="02010609060101010101" pitchFamily="49" charset="-122"/>
              </a:rPr>
              <a:t>全局变量全部存放在静态存储区</a:t>
            </a:r>
            <a:endParaRPr lang="zh-CN" altLang="en-US" sz="3200">
              <a:latin typeface="黑体" panose="02010609060101010101" pitchFamily="49" charset="-122"/>
            </a:endParaRPr>
          </a:p>
        </p:txBody>
      </p:sp>
      <p:sp>
        <p:nvSpPr>
          <p:cNvPr id="110600" name="AutoShape 8">
            <a:extLst>
              <a:ext uri="{FF2B5EF4-FFF2-40B4-BE49-F238E27FC236}">
                <a16:creationId xmlns:a16="http://schemas.microsoft.com/office/drawing/2014/main" id="{2878E2BD-1FAF-442A-BE26-BE063B72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9725"/>
            <a:ext cx="7272337" cy="1800225"/>
          </a:xfrm>
          <a:prstGeom prst="wedgeRectCallout">
            <a:avLst>
              <a:gd name="adj1" fmla="val -34676"/>
              <a:gd name="adj2" fmla="val -75750"/>
            </a:avLst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CC"/>
                </a:solidFill>
              </a:rPr>
              <a:t>a, </a:t>
            </a:r>
            <a:r>
              <a:rPr lang="zh-CN" altLang="en-US" sz="3200">
                <a:solidFill>
                  <a:srgbClr val="0000CC"/>
                </a:solidFill>
              </a:rPr>
              <a:t>函数形式参数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/>
              <a:t>b, </a:t>
            </a:r>
            <a:r>
              <a:rPr lang="zh-CN" altLang="en-US" sz="3200"/>
              <a:t>自动变量</a:t>
            </a:r>
            <a:r>
              <a:rPr lang="en-US" altLang="zh-CN" sz="3200"/>
              <a:t>(</a:t>
            </a:r>
            <a:r>
              <a:rPr lang="zh-CN" altLang="en-US" sz="3200"/>
              <a:t>未加</a:t>
            </a:r>
            <a:r>
              <a:rPr lang="en-US" altLang="zh-CN" sz="3200"/>
              <a:t>static</a:t>
            </a:r>
            <a:r>
              <a:rPr lang="zh-CN" altLang="en-US" sz="3200"/>
              <a:t>声明的局部变量</a:t>
            </a:r>
            <a:r>
              <a:rPr lang="en-US" altLang="zh-CN" sz="32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solidFill>
                  <a:srgbClr val="0000CC"/>
                </a:solidFill>
              </a:rPr>
              <a:t>c, </a:t>
            </a:r>
            <a:r>
              <a:rPr lang="zh-CN" altLang="en-US" sz="3200">
                <a:solidFill>
                  <a:srgbClr val="0000CC"/>
                </a:solidFill>
              </a:rPr>
              <a:t>函数调用时的现场保护和返回地址</a:t>
            </a:r>
            <a:endParaRPr lang="zh-CN" alt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nimBg="1" autoUpdateAnimBg="0"/>
      <p:bldP spid="110600" grpId="0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>
            <a:extLst>
              <a:ext uri="{FF2B5EF4-FFF2-40B4-BE49-F238E27FC236}">
                <a16:creationId xmlns:a16="http://schemas.microsoft.com/office/drawing/2014/main" id="{41138FC0-A204-4460-8F43-A707B6DFA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52513"/>
            <a:ext cx="817245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变量和函数有</a:t>
            </a:r>
            <a:r>
              <a:rPr lang="zh-CN" altLang="en-US" sz="3200">
                <a:solidFill>
                  <a:srgbClr val="CC0000"/>
                </a:solidFill>
              </a:rPr>
              <a:t>两个属性</a:t>
            </a:r>
            <a:r>
              <a:rPr lang="zh-CN" altLang="en-US" sz="3200"/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3200"/>
              <a:t>               </a:t>
            </a:r>
            <a:r>
              <a:rPr lang="zh-CN" altLang="en-US" sz="3200">
                <a:solidFill>
                  <a:srgbClr val="0000CC"/>
                </a:solidFill>
              </a:rPr>
              <a:t>数据类型</a:t>
            </a:r>
            <a:r>
              <a:rPr lang="zh-CN" altLang="en-US" sz="3200"/>
              <a:t>和</a:t>
            </a:r>
            <a:r>
              <a:rPr lang="zh-CN" altLang="en-US" sz="3200">
                <a:solidFill>
                  <a:srgbClr val="0000CC"/>
                </a:solidFill>
              </a:rPr>
              <a:t>数据的存储类别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存储类别：</a:t>
            </a:r>
            <a:r>
              <a:rPr lang="zh-CN" altLang="en-US" sz="3200">
                <a:solidFill>
                  <a:srgbClr val="0000CC"/>
                </a:solidFill>
              </a:rPr>
              <a:t>静态存储类</a:t>
            </a:r>
            <a:r>
              <a:rPr lang="zh-CN" altLang="en-US" sz="3200"/>
              <a:t>和</a:t>
            </a:r>
            <a:r>
              <a:rPr lang="zh-CN" altLang="en-US" sz="3200">
                <a:solidFill>
                  <a:srgbClr val="0000CC"/>
                </a:solidFill>
              </a:rPr>
              <a:t>动态存储类</a:t>
            </a:r>
            <a:r>
              <a:rPr lang="zh-CN" altLang="en-US" sz="3200"/>
              <a:t>。包含：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/>
              <a:t> 自动的（</a:t>
            </a:r>
            <a:r>
              <a:rPr lang="en-US" altLang="zh-CN" sz="3200"/>
              <a:t>auto</a:t>
            </a:r>
            <a:r>
              <a:rPr lang="zh-CN" altLang="en-US" sz="3200"/>
              <a:t>）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0000CC"/>
                </a:solidFill>
              </a:rPr>
              <a:t> 静态的（</a:t>
            </a:r>
            <a:r>
              <a:rPr lang="en-US" altLang="zh-CN" sz="3200">
                <a:solidFill>
                  <a:srgbClr val="0000CC"/>
                </a:solidFill>
              </a:rPr>
              <a:t>static</a:t>
            </a:r>
            <a:r>
              <a:rPr lang="zh-CN" altLang="en-US" sz="3200">
                <a:solidFill>
                  <a:srgbClr val="0000CC"/>
                </a:solidFill>
              </a:rPr>
              <a:t>）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/>
              <a:t> 寄存器的（</a:t>
            </a:r>
            <a:r>
              <a:rPr lang="en-US" altLang="zh-CN" sz="3200"/>
              <a:t>register</a:t>
            </a:r>
            <a:r>
              <a:rPr lang="zh-CN" altLang="en-US" sz="3200"/>
              <a:t>）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0000CC"/>
                </a:solidFill>
              </a:rPr>
              <a:t> 外部的（</a:t>
            </a:r>
            <a:r>
              <a:rPr lang="en-US" altLang="zh-CN" sz="3200">
                <a:solidFill>
                  <a:srgbClr val="0000CC"/>
                </a:solidFill>
              </a:rPr>
              <a:t>extern</a:t>
            </a:r>
            <a:r>
              <a:rPr lang="zh-CN" altLang="en-US" sz="3200">
                <a:solidFill>
                  <a:srgbClr val="0000CC"/>
                </a:solidFill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3200"/>
              <a:t>根据变量的存储类别，可以知道变量的作用域和生存期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B4A58BB-9199-4987-9657-83C47CBC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3375"/>
            <a:ext cx="52085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变量的存储类别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4E8BD8C-4CF7-46A0-B017-F99D29BC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33375"/>
            <a:ext cx="43195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8.9.2 auto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变量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5C61AEC4-8441-432E-8601-06EF42C62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30313"/>
            <a:ext cx="7742238" cy="457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>
                <a:solidFill>
                  <a:srgbClr val="CC0000"/>
                </a:solidFill>
              </a:rPr>
              <a:t>自动变量 ：关键字</a:t>
            </a:r>
            <a:r>
              <a:rPr lang="en-US" altLang="zh-CN" sz="3200">
                <a:solidFill>
                  <a:srgbClr val="CC0000"/>
                </a:solidFill>
              </a:rPr>
              <a:t>auto</a:t>
            </a:r>
          </a:p>
          <a:p>
            <a:pPr>
              <a:lnSpc>
                <a:spcPct val="115000"/>
              </a:lnSpc>
            </a:pPr>
            <a:r>
              <a:rPr lang="en-US" altLang="zh-CN" sz="3200"/>
              <a:t>                      </a:t>
            </a:r>
            <a:r>
              <a:rPr lang="zh-CN" altLang="en-US" sz="3200"/>
              <a:t>动态分配存储空间</a:t>
            </a:r>
          </a:p>
          <a:p>
            <a:pPr>
              <a:lnSpc>
                <a:spcPct val="115000"/>
              </a:lnSpc>
            </a:pPr>
            <a:endParaRPr lang="zh-CN" altLang="en-US" sz="3200"/>
          </a:p>
          <a:p>
            <a:pPr>
              <a:lnSpc>
                <a:spcPct val="115000"/>
              </a:lnSpc>
            </a:pPr>
            <a:endParaRPr lang="zh-CN" altLang="en-US" sz="3200"/>
          </a:p>
          <a:p>
            <a:pPr>
              <a:lnSpc>
                <a:spcPct val="115000"/>
              </a:lnSpc>
            </a:pPr>
            <a:endParaRPr lang="zh-CN" altLang="en-US" sz="3200"/>
          </a:p>
          <a:p>
            <a:pPr>
              <a:lnSpc>
                <a:spcPct val="115000"/>
              </a:lnSpc>
            </a:pPr>
            <a:endParaRPr lang="zh-CN" altLang="en-US" sz="3200"/>
          </a:p>
          <a:p>
            <a:pPr>
              <a:lnSpc>
                <a:spcPct val="115000"/>
              </a:lnSpc>
            </a:pPr>
            <a:r>
              <a:rPr lang="zh-CN" altLang="en-US" sz="3200">
                <a:solidFill>
                  <a:srgbClr val="0000CC"/>
                </a:solidFill>
              </a:rPr>
              <a:t>只能用来声明局部变量</a:t>
            </a:r>
          </a:p>
          <a:p>
            <a:pPr>
              <a:lnSpc>
                <a:spcPct val="115000"/>
              </a:lnSpc>
            </a:pPr>
            <a:r>
              <a:rPr lang="zh-CN" altLang="en-US" sz="3200"/>
              <a:t>关键字</a:t>
            </a:r>
            <a:r>
              <a:rPr lang="en-US" altLang="zh-CN" sz="3200"/>
              <a:t>auto</a:t>
            </a:r>
            <a:r>
              <a:rPr lang="zh-CN" altLang="en-US" sz="3200">
                <a:solidFill>
                  <a:srgbClr val="CC0000"/>
                </a:solidFill>
              </a:rPr>
              <a:t>可省略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99DA6B38-1C6B-4834-A109-6B3CB3B4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66988"/>
            <a:ext cx="4249737" cy="1798637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/>
              <a:t>int f (int a)             </a:t>
            </a:r>
          </a:p>
          <a:p>
            <a:pPr>
              <a:lnSpc>
                <a:spcPct val="115000"/>
              </a:lnSpc>
            </a:pPr>
            <a:r>
              <a:rPr lang="en-US" altLang="zh-CN" sz="3200"/>
              <a:t>{ </a:t>
            </a:r>
            <a:r>
              <a:rPr lang="en-US" altLang="zh-CN" sz="3200">
                <a:solidFill>
                  <a:srgbClr val="CC0000"/>
                </a:solidFill>
              </a:rPr>
              <a:t>auto</a:t>
            </a:r>
            <a:r>
              <a:rPr lang="en-US" altLang="zh-CN" sz="3200"/>
              <a:t>  int b, c=3; </a:t>
            </a:r>
          </a:p>
          <a:p>
            <a:pPr>
              <a:lnSpc>
                <a:spcPct val="115000"/>
              </a:lnSpc>
            </a:pPr>
            <a:r>
              <a:rPr lang="zh-CN" altLang="en-US" sz="3200"/>
              <a:t>　</a:t>
            </a:r>
            <a:r>
              <a:rPr lang="en-US" altLang="zh-CN" sz="3200"/>
              <a:t>…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1A31323-7DDE-4EE7-A05B-E5DBDEE5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6121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8.9.3  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用</a:t>
            </a:r>
            <a:r>
              <a:rPr lang="en-US" altLang="zh-CN" sz="3600">
                <a:solidFill>
                  <a:srgbClr val="CC0000"/>
                </a:solidFill>
                <a:ea typeface="黑体" panose="02010609060101010101" pitchFamily="49" charset="-122"/>
              </a:rPr>
              <a:t>static</a:t>
            </a:r>
            <a:r>
              <a:rPr lang="zh-CN" altLang="en-US" sz="3600">
                <a:solidFill>
                  <a:srgbClr val="CC0000"/>
                </a:solidFill>
                <a:ea typeface="黑体" panose="02010609060101010101" pitchFamily="49" charset="-122"/>
              </a:rPr>
              <a:t>声明局部变量</a:t>
            </a:r>
          </a:p>
        </p:txBody>
      </p:sp>
      <p:sp>
        <p:nvSpPr>
          <p:cNvPr id="113667" name="Text Box 3">
            <a:extLst>
              <a:ext uri="{FF2B5EF4-FFF2-40B4-BE49-F238E27FC236}">
                <a16:creationId xmlns:a16="http://schemas.microsoft.com/office/drawing/2014/main" id="{BFE1261E-1790-44DE-9D4D-1BF57AD05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82688"/>
            <a:ext cx="33115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>
                <a:solidFill>
                  <a:srgbClr val="CC0000"/>
                </a:solidFill>
              </a:rPr>
              <a:t>静态局部变量</a:t>
            </a:r>
            <a:r>
              <a:rPr lang="en-US" altLang="zh-CN" sz="3200">
                <a:solidFill>
                  <a:srgbClr val="CC0000"/>
                </a:solidFill>
              </a:rPr>
              <a:t>:</a:t>
            </a:r>
            <a:r>
              <a:rPr lang="en-US" altLang="zh-CN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/>
              <a:t>在函数调用结束后不消失而保留原值</a:t>
            </a: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00CC"/>
                </a:solidFill>
              </a:rPr>
              <a:t>用关键字</a:t>
            </a:r>
            <a:r>
              <a:rPr lang="en-US" altLang="zh-CN">
                <a:solidFill>
                  <a:srgbClr val="CC0000"/>
                </a:solidFill>
              </a:rPr>
              <a:t>static</a:t>
            </a:r>
            <a:r>
              <a:rPr lang="zh-CN" altLang="en-US">
                <a:solidFill>
                  <a:srgbClr val="0000CC"/>
                </a:solidFill>
              </a:rPr>
              <a:t>进行声明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4D30EF25-F760-4BE4-B35E-0D9FE20E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123950"/>
            <a:ext cx="4824413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例</a:t>
            </a:r>
            <a:r>
              <a:rPr lang="en-US" altLang="zh-CN">
                <a:solidFill>
                  <a:srgbClr val="CC0000"/>
                </a:solidFill>
              </a:rPr>
              <a:t>8.17</a:t>
            </a:r>
            <a:r>
              <a:rPr lang="en-US" altLang="zh-CN"/>
              <a:t> </a:t>
            </a:r>
            <a:r>
              <a:rPr lang="zh-CN" altLang="en-US">
                <a:solidFill>
                  <a:srgbClr val="0000CC"/>
                </a:solidFill>
              </a:rPr>
              <a:t>考察静态局部变量的值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f (int a)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{     auto int b=0;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       </a:t>
            </a:r>
            <a:r>
              <a:rPr lang="en-US" altLang="zh-CN">
                <a:solidFill>
                  <a:srgbClr val="CC0000"/>
                </a:solidFill>
              </a:rPr>
              <a:t>static int c=3;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       b=b+1;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       c=c+1;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/>
              <a:t>       return(a+b+c);   }</a:t>
            </a:r>
          </a:p>
          <a:p>
            <a:r>
              <a:rPr lang="en-US" altLang="zh-CN"/>
              <a:t>void  main()</a:t>
            </a:r>
          </a:p>
          <a:p>
            <a:r>
              <a:rPr lang="en-US" altLang="zh-CN"/>
              <a:t>{   int f(int);</a:t>
            </a:r>
          </a:p>
          <a:p>
            <a:r>
              <a:rPr lang="en-US" altLang="zh-CN"/>
              <a:t>     int a=2,i;</a:t>
            </a:r>
          </a:p>
          <a:p>
            <a:r>
              <a:rPr lang="en-US" altLang="zh-CN"/>
              <a:t>     </a:t>
            </a:r>
            <a:r>
              <a:rPr lang="en-US" altLang="zh-CN">
                <a:solidFill>
                  <a:srgbClr val="0000CC"/>
                </a:solidFill>
              </a:rPr>
              <a:t>for(i=0;i&lt;3;i++)</a:t>
            </a:r>
          </a:p>
          <a:p>
            <a:r>
              <a:rPr lang="en-US" altLang="zh-CN">
                <a:solidFill>
                  <a:srgbClr val="0000CC"/>
                </a:solidFill>
              </a:rPr>
              <a:t>     printf(“%d”,f(a));</a:t>
            </a:r>
            <a:r>
              <a:rPr lang="en-US" altLang="zh-CN"/>
              <a:t>  }</a:t>
            </a:r>
          </a:p>
        </p:txBody>
      </p:sp>
      <p:sp>
        <p:nvSpPr>
          <p:cNvPr id="113669" name="Text Box 5">
            <a:extLst>
              <a:ext uri="{FF2B5EF4-FFF2-40B4-BE49-F238E27FC236}">
                <a16:creationId xmlns:a16="http://schemas.microsoft.com/office/drawing/2014/main" id="{96280CC9-8F1D-46A8-86B9-D397DBCD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2736850" cy="557213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运行结果：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789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07763" dir="13500000" algn="ctr" rotWithShape="0">
            <a:schemeClr val="bg2">
              <a:alpha val="50000"/>
            </a:schemeClr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107763" dir="13500000" algn="ctr" rotWithShape="0">
            <a:schemeClr val="bg2">
              <a:alpha val="50000"/>
            </a:schemeClr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Pages>0</Pages>
  <Words>8974</Words>
  <Characters>0</Characters>
  <Application>Microsoft Office PowerPoint</Application>
  <DocSecurity>0</DocSecurity>
  <PresentationFormat>全屏显示(4:3)</PresentationFormat>
  <Lines>0</Lines>
  <Paragraphs>1264</Paragraphs>
  <Slides>125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36" baseType="lpstr">
      <vt:lpstr>Times New Roman</vt:lpstr>
      <vt:lpstr>宋体</vt:lpstr>
      <vt:lpstr>Arial</vt:lpstr>
      <vt:lpstr>黑体</vt:lpstr>
      <vt:lpstr>楷体_GB2312</vt:lpstr>
      <vt:lpstr>Monotype Sorts</vt:lpstr>
      <vt:lpstr>Courier New</vt:lpstr>
      <vt:lpstr>Wingdings</vt:lpstr>
      <vt:lpstr>幼圆</vt:lpstr>
      <vt:lpstr>默认设计模板</vt:lpstr>
      <vt:lpstr>Microsoft 公式 3.0</vt:lpstr>
      <vt:lpstr>第八章  函数</vt:lpstr>
      <vt:lpstr> 8.1 概述 </vt:lpstr>
      <vt:lpstr> 8.1 概述 </vt:lpstr>
      <vt:lpstr> 8.1 概述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8.5函数的嵌套调用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bit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lfx</dc:creator>
  <cp:keywords>计算机文化基础电子教案</cp:keywords>
  <dc:description/>
  <cp:lastModifiedBy>张伯望</cp:lastModifiedBy>
  <cp:revision>771</cp:revision>
  <cp:lastPrinted>1899-12-30T00:00:00Z</cp:lastPrinted>
  <dcterms:created xsi:type="dcterms:W3CDTF">2005-09-08T00:12:49Z</dcterms:created>
  <dcterms:modified xsi:type="dcterms:W3CDTF">2017-09-07T08:58:10Z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