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61" r:id="rId2"/>
    <p:sldId id="280" r:id="rId3"/>
    <p:sldId id="281" r:id="rId4"/>
    <p:sldId id="282" r:id="rId5"/>
    <p:sldId id="283" r:id="rId6"/>
    <p:sldId id="284" r:id="rId7"/>
    <p:sldId id="285" r:id="rId8"/>
    <p:sldId id="286" r:id="rId9"/>
    <p:sldId id="263" r:id="rId10"/>
    <p:sldId id="264" r:id="rId11"/>
    <p:sldId id="275" r:id="rId12"/>
    <p:sldId id="266" r:id="rId13"/>
    <p:sldId id="267" r:id="rId14"/>
    <p:sldId id="268" r:id="rId15"/>
    <p:sldId id="269" r:id="rId16"/>
    <p:sldId id="270" r:id="rId17"/>
    <p:sldId id="271" r:id="rId18"/>
    <p:sldId id="273" r:id="rId19"/>
    <p:sldId id="274" r:id="rId20"/>
    <p:sldId id="277" r:id="rId21"/>
    <p:sldId id="278" r:id="rId22"/>
    <p:sldId id="279"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17" autoAdjust="0"/>
  </p:normalViewPr>
  <p:slideViewPr>
    <p:cSldViewPr>
      <p:cViewPr varScale="1">
        <p:scale>
          <a:sx n="83" d="100"/>
          <a:sy n="83" d="100"/>
        </p:scale>
        <p:origin x="14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90DA3D7F-E3A9-4F0E-AFD1-8A856F6A061C}"/>
              </a:ext>
            </a:extLst>
          </p:cNvPr>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p>
        </p:txBody>
      </p:sp>
      <p:sp>
        <p:nvSpPr>
          <p:cNvPr id="112643" name="Rectangle 3">
            <a:extLst>
              <a:ext uri="{FF2B5EF4-FFF2-40B4-BE49-F238E27FC236}">
                <a16:creationId xmlns:a16="http://schemas.microsoft.com/office/drawing/2014/main" id="{49AAE6C0-1B8E-4E4B-9097-79128D2BFBB5}"/>
              </a:ext>
            </a:extLst>
          </p:cNvPr>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12644" name="Rectangle 4">
            <a:extLst>
              <a:ext uri="{FF2B5EF4-FFF2-40B4-BE49-F238E27FC236}">
                <a16:creationId xmlns:a16="http://schemas.microsoft.com/office/drawing/2014/main" id="{C9FB8BD9-662D-41C2-B341-4E56242953CD}"/>
              </a:ext>
            </a:extLst>
          </p:cNvPr>
          <p:cNvSpPr>
            <a:spLocks noGrp="1" noChangeArrowheads="1"/>
          </p:cNvSpPr>
          <p:nvPr>
            <p:ph type="dt" sz="half" idx="2"/>
          </p:nvPr>
        </p:nvSpPr>
        <p:spPr>
          <a:xfrm>
            <a:off x="301625" y="6245225"/>
            <a:ext cx="2289175" cy="476250"/>
          </a:xfrm>
        </p:spPr>
        <p:txBody>
          <a:bodyPr/>
          <a:lstStyle>
            <a:lvl1pPr>
              <a:defRPr/>
            </a:lvl1pPr>
          </a:lstStyle>
          <a:p>
            <a:endParaRPr lang="en-US" altLang="zh-CN"/>
          </a:p>
        </p:txBody>
      </p:sp>
      <p:sp>
        <p:nvSpPr>
          <p:cNvPr id="112645" name="Rectangle 5">
            <a:extLst>
              <a:ext uri="{FF2B5EF4-FFF2-40B4-BE49-F238E27FC236}">
                <a16:creationId xmlns:a16="http://schemas.microsoft.com/office/drawing/2014/main" id="{51A5B37F-B17E-4CFE-9018-0F3FE86A3FA3}"/>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zh-CN"/>
          </a:p>
        </p:txBody>
      </p:sp>
      <p:sp>
        <p:nvSpPr>
          <p:cNvPr id="112646" name="Rectangle 6">
            <a:extLst>
              <a:ext uri="{FF2B5EF4-FFF2-40B4-BE49-F238E27FC236}">
                <a16:creationId xmlns:a16="http://schemas.microsoft.com/office/drawing/2014/main" id="{55012125-53C5-4F2B-B134-27A56753392A}"/>
              </a:ext>
            </a:extLst>
          </p:cNvPr>
          <p:cNvSpPr>
            <a:spLocks noGrp="1" noChangeArrowheads="1"/>
          </p:cNvSpPr>
          <p:nvPr>
            <p:ph type="sldNum" sz="quarter" idx="4"/>
          </p:nvPr>
        </p:nvSpPr>
        <p:spPr>
          <a:xfrm>
            <a:off x="6553200" y="6245225"/>
            <a:ext cx="2289175" cy="476250"/>
          </a:xfrm>
        </p:spPr>
        <p:txBody>
          <a:bodyPr/>
          <a:lstStyle>
            <a:lvl1pPr>
              <a:defRPr/>
            </a:lvl1pPr>
          </a:lstStyle>
          <a:p>
            <a:fld id="{A3F0F581-70A3-43BE-8BBD-8B28604CFD2A}" type="slidenum">
              <a:rPr lang="en-US" altLang="zh-CN"/>
              <a:pPr/>
              <a:t>‹#›</a:t>
            </a:fld>
            <a:endParaRPr lang="en-US" altLang="zh-CN"/>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F5FDF-09BE-4200-97A1-5DDA4F1459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1F6AB3-34F3-471A-A3F1-63A1C6160A5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C681EF9-2DF4-479C-A981-2DEFD2F51B0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A2626BD-52FF-45DB-AF03-1ABAC04F9C0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5559704-848B-4BCE-8DB8-92EE02604A4B}"/>
              </a:ext>
            </a:extLst>
          </p:cNvPr>
          <p:cNvSpPr>
            <a:spLocks noGrp="1"/>
          </p:cNvSpPr>
          <p:nvPr>
            <p:ph type="sldNum" sz="quarter" idx="12"/>
          </p:nvPr>
        </p:nvSpPr>
        <p:spPr/>
        <p:txBody>
          <a:bodyPr/>
          <a:lstStyle>
            <a:lvl1pPr>
              <a:defRPr/>
            </a:lvl1pPr>
          </a:lstStyle>
          <a:p>
            <a:fld id="{F468270A-1FD0-4CD8-8B8A-2A5956470C58}" type="slidenum">
              <a:rPr lang="en-US" altLang="zh-CN"/>
              <a:pPr/>
              <a:t>‹#›</a:t>
            </a:fld>
            <a:endParaRPr lang="en-US" altLang="zh-CN"/>
          </a:p>
        </p:txBody>
      </p:sp>
    </p:spTree>
    <p:extLst>
      <p:ext uri="{BB962C8B-B14F-4D97-AF65-F5344CB8AC3E}">
        <p14:creationId xmlns:p14="http://schemas.microsoft.com/office/powerpoint/2010/main" val="1988413305"/>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D06401-E7E2-4D7D-A44C-98F0F7E3E920}"/>
              </a:ext>
            </a:extLst>
          </p:cNvPr>
          <p:cNvSpPr>
            <a:spLocks noGrp="1"/>
          </p:cNvSpPr>
          <p:nvPr>
            <p:ph type="title" orient="vert"/>
          </p:nvPr>
        </p:nvSpPr>
        <p:spPr>
          <a:xfrm>
            <a:off x="6707188" y="381000"/>
            <a:ext cx="2135187" cy="56419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C7F44D8-F47C-485D-B5FA-C2ACDD92B1ED}"/>
              </a:ext>
            </a:extLst>
          </p:cNvPr>
          <p:cNvSpPr>
            <a:spLocks noGrp="1"/>
          </p:cNvSpPr>
          <p:nvPr>
            <p:ph type="body" orient="vert" idx="1"/>
          </p:nvPr>
        </p:nvSpPr>
        <p:spPr>
          <a:xfrm>
            <a:off x="301625" y="381000"/>
            <a:ext cx="6253163" cy="56419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713EAEC-1AFA-4953-8B2D-633E3B808E3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4A2CCC7-7D5D-4EA4-8C55-F6F3686B0AE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84759B5-30AE-40AD-9383-BF8DA9FAE673}"/>
              </a:ext>
            </a:extLst>
          </p:cNvPr>
          <p:cNvSpPr>
            <a:spLocks noGrp="1"/>
          </p:cNvSpPr>
          <p:nvPr>
            <p:ph type="sldNum" sz="quarter" idx="12"/>
          </p:nvPr>
        </p:nvSpPr>
        <p:spPr/>
        <p:txBody>
          <a:bodyPr/>
          <a:lstStyle>
            <a:lvl1pPr>
              <a:defRPr/>
            </a:lvl1pPr>
          </a:lstStyle>
          <a:p>
            <a:fld id="{B1C525BE-D345-4BBF-AF6D-7E33CE704B9F}" type="slidenum">
              <a:rPr lang="en-US" altLang="zh-CN"/>
              <a:pPr/>
              <a:t>‹#›</a:t>
            </a:fld>
            <a:endParaRPr lang="en-US" altLang="zh-CN"/>
          </a:p>
        </p:txBody>
      </p:sp>
    </p:spTree>
    <p:extLst>
      <p:ext uri="{BB962C8B-B14F-4D97-AF65-F5344CB8AC3E}">
        <p14:creationId xmlns:p14="http://schemas.microsoft.com/office/powerpoint/2010/main" val="1467815966"/>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B1979-4DBC-439E-B3CB-CAC968A465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56FD19-E686-494B-8CD5-F4A54548D46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052B6D-F736-40F2-B768-1F3EB7503A8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D194CFE-5A56-4668-A71E-8F46C7470B5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71BB13A-7DC1-458B-8873-28978BEB48B1}"/>
              </a:ext>
            </a:extLst>
          </p:cNvPr>
          <p:cNvSpPr>
            <a:spLocks noGrp="1"/>
          </p:cNvSpPr>
          <p:nvPr>
            <p:ph type="sldNum" sz="quarter" idx="12"/>
          </p:nvPr>
        </p:nvSpPr>
        <p:spPr/>
        <p:txBody>
          <a:bodyPr/>
          <a:lstStyle>
            <a:lvl1pPr>
              <a:defRPr/>
            </a:lvl1pPr>
          </a:lstStyle>
          <a:p>
            <a:fld id="{435F7640-A525-4F75-AF1A-5D2E2EB2EC8F}" type="slidenum">
              <a:rPr lang="en-US" altLang="zh-CN"/>
              <a:pPr/>
              <a:t>‹#›</a:t>
            </a:fld>
            <a:endParaRPr lang="en-US" altLang="zh-CN"/>
          </a:p>
        </p:txBody>
      </p:sp>
    </p:spTree>
    <p:extLst>
      <p:ext uri="{BB962C8B-B14F-4D97-AF65-F5344CB8AC3E}">
        <p14:creationId xmlns:p14="http://schemas.microsoft.com/office/powerpoint/2010/main" val="196729853"/>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BA2F4-8C11-4B8A-B5E6-BB00F6773D78}"/>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EF86225-19EF-4FED-96C3-0672F6E7ADA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ED8675B8-098D-4D7B-BF9D-4C621D9995B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22013C3-72D5-4E45-B1B7-2BCB448D8F6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93D7DF3-538A-48F4-833D-1D0AB24B7814}"/>
              </a:ext>
            </a:extLst>
          </p:cNvPr>
          <p:cNvSpPr>
            <a:spLocks noGrp="1"/>
          </p:cNvSpPr>
          <p:nvPr>
            <p:ph type="sldNum" sz="quarter" idx="12"/>
          </p:nvPr>
        </p:nvSpPr>
        <p:spPr/>
        <p:txBody>
          <a:bodyPr/>
          <a:lstStyle>
            <a:lvl1pPr>
              <a:defRPr/>
            </a:lvl1pPr>
          </a:lstStyle>
          <a:p>
            <a:fld id="{556D80D5-D6D0-4C4D-B9D2-0570D239175B}" type="slidenum">
              <a:rPr lang="en-US" altLang="zh-CN"/>
              <a:pPr/>
              <a:t>‹#›</a:t>
            </a:fld>
            <a:endParaRPr lang="en-US" altLang="zh-CN"/>
          </a:p>
        </p:txBody>
      </p:sp>
    </p:spTree>
    <p:extLst>
      <p:ext uri="{BB962C8B-B14F-4D97-AF65-F5344CB8AC3E}">
        <p14:creationId xmlns:p14="http://schemas.microsoft.com/office/powerpoint/2010/main" val="3838854484"/>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7D341-4F54-43B9-A498-4EC5368AC3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1B1BAC-39D5-42AF-9515-CA6199B83151}"/>
              </a:ext>
            </a:extLst>
          </p:cNvPr>
          <p:cNvSpPr>
            <a:spLocks noGrp="1"/>
          </p:cNvSpPr>
          <p:nvPr>
            <p:ph sz="half" idx="1"/>
          </p:nvPr>
        </p:nvSpPr>
        <p:spPr>
          <a:xfrm>
            <a:off x="301625" y="1752600"/>
            <a:ext cx="4194175" cy="42703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C9F57FE-3D70-4DC8-AF9B-D01A5D54351C}"/>
              </a:ext>
            </a:extLst>
          </p:cNvPr>
          <p:cNvSpPr>
            <a:spLocks noGrp="1"/>
          </p:cNvSpPr>
          <p:nvPr>
            <p:ph sz="half" idx="2"/>
          </p:nvPr>
        </p:nvSpPr>
        <p:spPr>
          <a:xfrm>
            <a:off x="4648200" y="1752600"/>
            <a:ext cx="4194175" cy="42703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057CC1B-881B-4C2A-9C3D-361F6FF9DB37}"/>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CA82110-04AE-4A89-A7BC-69914ED86A4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1E82515-FDF6-41F5-9576-F2DE1C02D9ED}"/>
              </a:ext>
            </a:extLst>
          </p:cNvPr>
          <p:cNvSpPr>
            <a:spLocks noGrp="1"/>
          </p:cNvSpPr>
          <p:nvPr>
            <p:ph type="sldNum" sz="quarter" idx="12"/>
          </p:nvPr>
        </p:nvSpPr>
        <p:spPr/>
        <p:txBody>
          <a:bodyPr/>
          <a:lstStyle>
            <a:lvl1pPr>
              <a:defRPr/>
            </a:lvl1pPr>
          </a:lstStyle>
          <a:p>
            <a:fld id="{788E0E3D-903B-4955-A405-2001C71EFDA7}" type="slidenum">
              <a:rPr lang="en-US" altLang="zh-CN"/>
              <a:pPr/>
              <a:t>‹#›</a:t>
            </a:fld>
            <a:endParaRPr lang="en-US" altLang="zh-CN"/>
          </a:p>
        </p:txBody>
      </p:sp>
    </p:spTree>
    <p:extLst>
      <p:ext uri="{BB962C8B-B14F-4D97-AF65-F5344CB8AC3E}">
        <p14:creationId xmlns:p14="http://schemas.microsoft.com/office/powerpoint/2010/main" val="1293276159"/>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471FE-6175-460D-9548-CAC68DB09511}"/>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CD99DB-01F9-41C1-A174-1E50B0A99D1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DA5DC04-2EE6-4C03-A9BF-3582A96E9D5C}"/>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A65F822-14B0-41E7-BD67-D26FF124BB0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A776C8F-B4AD-4B3D-9AA1-11F0D1A2CFED}"/>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71BAC7C-EE89-42DB-BEFE-8A8CFFE53369}"/>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7EB29D8-123E-49EA-BCD7-4DC66BD87612}"/>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6716C702-5CDB-4EF5-BADB-00210FCDBB33}"/>
              </a:ext>
            </a:extLst>
          </p:cNvPr>
          <p:cNvSpPr>
            <a:spLocks noGrp="1"/>
          </p:cNvSpPr>
          <p:nvPr>
            <p:ph type="sldNum" sz="quarter" idx="12"/>
          </p:nvPr>
        </p:nvSpPr>
        <p:spPr/>
        <p:txBody>
          <a:bodyPr/>
          <a:lstStyle>
            <a:lvl1pPr>
              <a:defRPr/>
            </a:lvl1pPr>
          </a:lstStyle>
          <a:p>
            <a:fld id="{FDBF302E-4B7E-4079-B940-2262E5E17F73}" type="slidenum">
              <a:rPr lang="en-US" altLang="zh-CN"/>
              <a:pPr/>
              <a:t>‹#›</a:t>
            </a:fld>
            <a:endParaRPr lang="en-US" altLang="zh-CN"/>
          </a:p>
        </p:txBody>
      </p:sp>
    </p:spTree>
    <p:extLst>
      <p:ext uri="{BB962C8B-B14F-4D97-AF65-F5344CB8AC3E}">
        <p14:creationId xmlns:p14="http://schemas.microsoft.com/office/powerpoint/2010/main" val="1281833383"/>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F48697-9918-4D41-9361-9E600C75D9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1F8005-5497-4F8A-B0A7-6A9DD7B52708}"/>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43D7B0C3-5D85-452C-B1DA-0563F105E55D}"/>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6C6247F-B1CD-412D-88B1-107A8DFE9602}"/>
              </a:ext>
            </a:extLst>
          </p:cNvPr>
          <p:cNvSpPr>
            <a:spLocks noGrp="1"/>
          </p:cNvSpPr>
          <p:nvPr>
            <p:ph type="sldNum" sz="quarter" idx="12"/>
          </p:nvPr>
        </p:nvSpPr>
        <p:spPr/>
        <p:txBody>
          <a:bodyPr/>
          <a:lstStyle>
            <a:lvl1pPr>
              <a:defRPr/>
            </a:lvl1pPr>
          </a:lstStyle>
          <a:p>
            <a:fld id="{5A2520DA-DD90-4A08-A9D6-3BCF75558EEE}" type="slidenum">
              <a:rPr lang="en-US" altLang="zh-CN"/>
              <a:pPr/>
              <a:t>‹#›</a:t>
            </a:fld>
            <a:endParaRPr lang="en-US" altLang="zh-CN"/>
          </a:p>
        </p:txBody>
      </p:sp>
    </p:spTree>
    <p:extLst>
      <p:ext uri="{BB962C8B-B14F-4D97-AF65-F5344CB8AC3E}">
        <p14:creationId xmlns:p14="http://schemas.microsoft.com/office/powerpoint/2010/main" val="794569645"/>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2A9493D-B2D5-417F-945A-48D06F77A3BE}"/>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6DCFC207-9C88-4762-A627-444BF046119E}"/>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1AA62980-520A-4608-9996-02ED178CBA63}"/>
              </a:ext>
            </a:extLst>
          </p:cNvPr>
          <p:cNvSpPr>
            <a:spLocks noGrp="1"/>
          </p:cNvSpPr>
          <p:nvPr>
            <p:ph type="sldNum" sz="quarter" idx="12"/>
          </p:nvPr>
        </p:nvSpPr>
        <p:spPr/>
        <p:txBody>
          <a:bodyPr/>
          <a:lstStyle>
            <a:lvl1pPr>
              <a:defRPr/>
            </a:lvl1pPr>
          </a:lstStyle>
          <a:p>
            <a:fld id="{D6E9A9B5-C305-43B5-80BC-01749AE567FF}" type="slidenum">
              <a:rPr lang="en-US" altLang="zh-CN"/>
              <a:pPr/>
              <a:t>‹#›</a:t>
            </a:fld>
            <a:endParaRPr lang="en-US" altLang="zh-CN"/>
          </a:p>
        </p:txBody>
      </p:sp>
    </p:spTree>
    <p:extLst>
      <p:ext uri="{BB962C8B-B14F-4D97-AF65-F5344CB8AC3E}">
        <p14:creationId xmlns:p14="http://schemas.microsoft.com/office/powerpoint/2010/main" val="1939652984"/>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6B00A-125F-4896-9694-B38F5112E2C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A8B94F-8891-4278-A76C-13E1D248EF4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8302CEE-9D6F-4588-9CFB-F0CC09D46E1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6ECBB67-4721-4E76-8523-633231B880B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74427A4-70BD-4534-B7EA-2439045775B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0F7BDF1-9136-432E-BF8F-776E85C657FE}"/>
              </a:ext>
            </a:extLst>
          </p:cNvPr>
          <p:cNvSpPr>
            <a:spLocks noGrp="1"/>
          </p:cNvSpPr>
          <p:nvPr>
            <p:ph type="sldNum" sz="quarter" idx="12"/>
          </p:nvPr>
        </p:nvSpPr>
        <p:spPr/>
        <p:txBody>
          <a:bodyPr/>
          <a:lstStyle>
            <a:lvl1pPr>
              <a:defRPr/>
            </a:lvl1pPr>
          </a:lstStyle>
          <a:p>
            <a:fld id="{051B8C95-91E5-4C8F-B0D4-26C5E59F837C}" type="slidenum">
              <a:rPr lang="en-US" altLang="zh-CN"/>
              <a:pPr/>
              <a:t>‹#›</a:t>
            </a:fld>
            <a:endParaRPr lang="en-US" altLang="zh-CN"/>
          </a:p>
        </p:txBody>
      </p:sp>
    </p:spTree>
    <p:extLst>
      <p:ext uri="{BB962C8B-B14F-4D97-AF65-F5344CB8AC3E}">
        <p14:creationId xmlns:p14="http://schemas.microsoft.com/office/powerpoint/2010/main" val="491712888"/>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6FCB1-54C1-44B4-8C6F-6FA60D393F4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72961A9-F73C-4D7E-90B8-3142083AECF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968D34F-81FB-418E-B682-7045362991B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64F8AC8-0FB1-4466-ABC8-00F3B0BF73A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5B9112D-F717-4F2B-8418-377DDDBE983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1F9FE36-00A8-4AC8-AAB7-92F52E28929B}"/>
              </a:ext>
            </a:extLst>
          </p:cNvPr>
          <p:cNvSpPr>
            <a:spLocks noGrp="1"/>
          </p:cNvSpPr>
          <p:nvPr>
            <p:ph type="sldNum" sz="quarter" idx="12"/>
          </p:nvPr>
        </p:nvSpPr>
        <p:spPr/>
        <p:txBody>
          <a:bodyPr/>
          <a:lstStyle>
            <a:lvl1pPr>
              <a:defRPr/>
            </a:lvl1pPr>
          </a:lstStyle>
          <a:p>
            <a:fld id="{FFF6CD1A-3483-4AEA-97E9-57EEC4381177}" type="slidenum">
              <a:rPr lang="en-US" altLang="zh-CN"/>
              <a:pPr/>
              <a:t>‹#›</a:t>
            </a:fld>
            <a:endParaRPr lang="en-US" altLang="zh-CN"/>
          </a:p>
        </p:txBody>
      </p:sp>
    </p:spTree>
    <p:extLst>
      <p:ext uri="{BB962C8B-B14F-4D97-AF65-F5344CB8AC3E}">
        <p14:creationId xmlns:p14="http://schemas.microsoft.com/office/powerpoint/2010/main" val="3089621156"/>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DCEBAF61-0FE5-4AA5-91DD-63AE24BD29DF}"/>
              </a:ext>
            </a:extLst>
          </p:cNvPr>
          <p:cNvSpPr>
            <a:spLocks noGrp="1" noRot="1" noChangeArrowheads="1"/>
          </p:cNvSpPr>
          <p:nvPr>
            <p:ph type="title"/>
          </p:nvPr>
        </p:nvSpPr>
        <p:spPr bwMode="auto">
          <a:xfrm>
            <a:off x="301625" y="3810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1619" name="Rectangle 3">
            <a:extLst>
              <a:ext uri="{FF2B5EF4-FFF2-40B4-BE49-F238E27FC236}">
                <a16:creationId xmlns:a16="http://schemas.microsoft.com/office/drawing/2014/main" id="{D81FBBDF-CDE5-4DB1-8705-6EFDEF5B6795}"/>
              </a:ext>
            </a:extLst>
          </p:cNvPr>
          <p:cNvSpPr>
            <a:spLocks noGrp="1" noRot="1" noChangeArrowheads="1"/>
          </p:cNvSpPr>
          <p:nvPr>
            <p:ph type="body" idx="1"/>
          </p:nvPr>
        </p:nvSpPr>
        <p:spPr bwMode="auto">
          <a:xfrm>
            <a:off x="301625" y="1752600"/>
            <a:ext cx="854075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1620" name="Rectangle 4">
            <a:extLst>
              <a:ext uri="{FF2B5EF4-FFF2-40B4-BE49-F238E27FC236}">
                <a16:creationId xmlns:a16="http://schemas.microsoft.com/office/drawing/2014/main" id="{7746810C-AB7E-47D9-810F-91C5CCA5C1FF}"/>
              </a:ext>
            </a:extLst>
          </p:cNvPr>
          <p:cNvSpPr>
            <a:spLocks noGrp="1" noChangeArrowheads="1"/>
          </p:cNvSpPr>
          <p:nvPr>
            <p:ph type="dt" sz="half" idx="2"/>
          </p:nvPr>
        </p:nvSpPr>
        <p:spPr bwMode="auto">
          <a:xfrm>
            <a:off x="301625" y="61722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zh-CN"/>
          </a:p>
        </p:txBody>
      </p:sp>
      <p:sp>
        <p:nvSpPr>
          <p:cNvPr id="111621" name="Rectangle 5">
            <a:extLst>
              <a:ext uri="{FF2B5EF4-FFF2-40B4-BE49-F238E27FC236}">
                <a16:creationId xmlns:a16="http://schemas.microsoft.com/office/drawing/2014/main" id="{1E0F4E84-6DD7-412D-B8AE-58C7356D6A83}"/>
              </a:ext>
            </a:extLst>
          </p:cNvPr>
          <p:cNvSpPr>
            <a:spLocks noGrp="1" noChangeArrowheads="1"/>
          </p:cNvSpPr>
          <p:nvPr>
            <p:ph type="ftr" sz="quarter" idx="3"/>
          </p:nvPr>
        </p:nvSpPr>
        <p:spPr bwMode="auto">
          <a:xfrm>
            <a:off x="3124200" y="61722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ltLang="zh-CN"/>
          </a:p>
        </p:txBody>
      </p:sp>
      <p:sp>
        <p:nvSpPr>
          <p:cNvPr id="111622" name="Rectangle 6">
            <a:extLst>
              <a:ext uri="{FF2B5EF4-FFF2-40B4-BE49-F238E27FC236}">
                <a16:creationId xmlns:a16="http://schemas.microsoft.com/office/drawing/2014/main" id="{09BBBBA6-D2B6-481C-868B-8FE7CF637625}"/>
              </a:ext>
            </a:extLst>
          </p:cNvPr>
          <p:cNvSpPr>
            <a:spLocks noGrp="1" noChangeArrowheads="1"/>
          </p:cNvSpPr>
          <p:nvPr>
            <p:ph type="sldNum" sz="quarter" idx="4"/>
          </p:nvPr>
        </p:nvSpPr>
        <p:spPr bwMode="auto">
          <a:xfrm>
            <a:off x="6553200" y="61722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3EE7178F-2965-4A2D-878C-7E8E0B32E39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spd="slow">
    <p:randomBar dir="vert"/>
  </p:transition>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Font typeface="Wingdings" panose="05000000000000000000" pitchFamily="2"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Font typeface="Wingdings" panose="05000000000000000000" pitchFamily="2"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115000"/>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folHlink"/>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Text Box 3">
            <a:extLst>
              <a:ext uri="{FF2B5EF4-FFF2-40B4-BE49-F238E27FC236}">
                <a16:creationId xmlns:a16="http://schemas.microsoft.com/office/drawing/2014/main" id="{4A95C14F-9D4C-451D-AB43-57D88209EE70}"/>
              </a:ext>
            </a:extLst>
          </p:cNvPr>
          <p:cNvSpPr txBox="1">
            <a:spLocks noChangeArrowheads="1"/>
          </p:cNvSpPr>
          <p:nvPr/>
        </p:nvSpPr>
        <p:spPr bwMode="auto">
          <a:xfrm>
            <a:off x="609600" y="3733800"/>
            <a:ext cx="8229600" cy="45720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a:latin typeface="楷体_GB2312" pitchFamily="49" charset="-122"/>
                <a:ea typeface="楷体_GB2312" pitchFamily="49" charset="-122"/>
              </a:rPr>
              <a:t>    </a:t>
            </a:r>
          </a:p>
        </p:txBody>
      </p:sp>
      <p:sp>
        <p:nvSpPr>
          <p:cNvPr id="10244" name="Rectangle 4">
            <a:extLst>
              <a:ext uri="{FF2B5EF4-FFF2-40B4-BE49-F238E27FC236}">
                <a16:creationId xmlns:a16="http://schemas.microsoft.com/office/drawing/2014/main" id="{EBE4AEF1-5F7C-4B5F-8398-F7FBAE9231EF}"/>
              </a:ext>
            </a:extLst>
          </p:cNvPr>
          <p:cNvSpPr>
            <a:spLocks noGrp="1" noRot="1" noChangeArrowheads="1"/>
          </p:cNvSpPr>
          <p:nvPr>
            <p:ph type="title"/>
          </p:nvPr>
        </p:nvSpPr>
        <p:spPr/>
        <p:txBody>
          <a:bodyPr/>
          <a:lstStyle/>
          <a:p>
            <a:r>
              <a:rPr lang="zh-CN" altLang="en-US" b="1"/>
              <a:t>第一章  绪    论</a:t>
            </a:r>
          </a:p>
        </p:txBody>
      </p:sp>
      <p:sp>
        <p:nvSpPr>
          <p:cNvPr id="10245" name="Rectangle 5">
            <a:extLst>
              <a:ext uri="{FF2B5EF4-FFF2-40B4-BE49-F238E27FC236}">
                <a16:creationId xmlns:a16="http://schemas.microsoft.com/office/drawing/2014/main" id="{B519A1C3-1237-4A8B-ABE9-E276BC7B3ADA}"/>
              </a:ext>
            </a:extLst>
          </p:cNvPr>
          <p:cNvSpPr>
            <a:spLocks noGrp="1" noRot="1" noChangeArrowheads="1"/>
          </p:cNvSpPr>
          <p:nvPr>
            <p:ph type="body" idx="1"/>
          </p:nvPr>
        </p:nvSpPr>
        <p:spPr>
          <a:xfrm>
            <a:off x="228600" y="1600200"/>
            <a:ext cx="8540750" cy="4724400"/>
          </a:xfrm>
        </p:spPr>
        <p:txBody>
          <a:bodyPr/>
          <a:lstStyle/>
          <a:p>
            <a:pPr>
              <a:lnSpc>
                <a:spcPct val="90000"/>
              </a:lnSpc>
              <a:buFont typeface="Wingdings" panose="05000000000000000000" pitchFamily="2" charset="2"/>
              <a:buNone/>
            </a:pPr>
            <a:r>
              <a:rPr lang="en-US" altLang="zh-CN" sz="2800" b="1"/>
              <a:t>§1.1</a:t>
            </a:r>
            <a:r>
              <a:rPr lang="zh-CN" altLang="en-US" sz="2800" b="1"/>
              <a:t>概述</a:t>
            </a:r>
          </a:p>
          <a:p>
            <a:pPr>
              <a:lnSpc>
                <a:spcPct val="90000"/>
              </a:lnSpc>
              <a:buFont typeface="Wingdings" panose="05000000000000000000" pitchFamily="2" charset="2"/>
              <a:buNone/>
            </a:pPr>
            <a:r>
              <a:rPr lang="zh-CN" altLang="en-US" sz="2800" b="1"/>
              <a:t>一、天文学的研究对象</a:t>
            </a:r>
          </a:p>
          <a:p>
            <a:pPr>
              <a:lnSpc>
                <a:spcPct val="90000"/>
              </a:lnSpc>
              <a:buFont typeface="Wingdings" panose="05000000000000000000" pitchFamily="2" charset="2"/>
              <a:buNone/>
            </a:pPr>
            <a:r>
              <a:rPr lang="zh-CN" altLang="en-US" sz="2800"/>
              <a:t>    天文学是自然科学中的一门基础学科。它的研究对象是</a:t>
            </a:r>
            <a:r>
              <a:rPr lang="zh-CN" altLang="en-US" sz="2800" b="1">
                <a:solidFill>
                  <a:schemeClr val="folHlink"/>
                </a:solidFill>
                <a:hlinkClick r:id="rId2" action="ppaction://hlinksldjump"/>
              </a:rPr>
              <a:t>天体</a:t>
            </a:r>
            <a:r>
              <a:rPr lang="zh-CN" altLang="en-US" sz="2800"/>
              <a:t>。所以天文学是研究天体的位置和运动、研究天体的化学组成、物理状态和过程，研究天体的结构和演化规律，研究如何利用关于天体的知识来造福人类。</a:t>
            </a:r>
          </a:p>
          <a:p>
            <a:pPr>
              <a:lnSpc>
                <a:spcPct val="90000"/>
              </a:lnSpc>
              <a:buClr>
                <a:schemeClr val="tx1"/>
              </a:buClr>
              <a:buFontTx/>
              <a:buChar char="•"/>
            </a:pPr>
            <a:r>
              <a:rPr kumimoji="1" lang="zh-CN" altLang="en-US" sz="2800"/>
              <a:t>   天文学是自然科学中一门基础学科。    </a:t>
            </a:r>
          </a:p>
          <a:p>
            <a:pPr>
              <a:lnSpc>
                <a:spcPct val="90000"/>
              </a:lnSpc>
              <a:buClr>
                <a:schemeClr val="tx1"/>
              </a:buClr>
              <a:buFontTx/>
              <a:buChar char="•"/>
            </a:pPr>
            <a:r>
              <a:rPr kumimoji="1" lang="zh-CN" altLang="en-US" sz="2800"/>
              <a:t>   天文学是一门古老而又富有生命力的学科。        </a:t>
            </a:r>
          </a:p>
          <a:p>
            <a:pPr>
              <a:lnSpc>
                <a:spcPct val="90000"/>
              </a:lnSpc>
              <a:buClr>
                <a:schemeClr val="tx1"/>
              </a:buClr>
              <a:buFontTx/>
              <a:buChar char="•"/>
            </a:pPr>
            <a:r>
              <a:rPr kumimoji="1" lang="zh-CN" altLang="en-US" sz="2800"/>
              <a:t>   现代天文学是全电磁波段可观测的科学。</a:t>
            </a:r>
            <a:endParaRPr lang="zh-CN" altLang="en-US" sz="2800"/>
          </a:p>
        </p:txBody>
      </p:sp>
      <p:sp>
        <p:nvSpPr>
          <p:cNvPr id="10246" name="AutoShape 6">
            <a:hlinkClick r:id="rId3" action="ppaction://hlinksldjump" highlightClick="1"/>
            <a:extLst>
              <a:ext uri="{FF2B5EF4-FFF2-40B4-BE49-F238E27FC236}">
                <a16:creationId xmlns:a16="http://schemas.microsoft.com/office/drawing/2014/main" id="{CF01E934-EA62-4EE6-8588-75B267ECBACD}"/>
              </a:ext>
            </a:extLst>
          </p:cNvPr>
          <p:cNvSpPr>
            <a:spLocks noChangeArrowheads="1"/>
          </p:cNvSpPr>
          <p:nvPr/>
        </p:nvSpPr>
        <p:spPr bwMode="auto">
          <a:xfrm>
            <a:off x="8153400" y="5943600"/>
            <a:ext cx="762000" cy="5334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247" name="Picture 7" descr="globe">
            <a:extLst>
              <a:ext uri="{FF2B5EF4-FFF2-40B4-BE49-F238E27FC236}">
                <a16:creationId xmlns:a16="http://schemas.microsoft.com/office/drawing/2014/main" id="{86523658-CEB9-48D8-A7D2-299D3C0EDD3B}"/>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457200"/>
            <a:ext cx="1028700" cy="1028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B54962D1-DC76-4890-8FAB-80CA57D81FAF}"/>
              </a:ext>
            </a:extLst>
          </p:cNvPr>
          <p:cNvSpPr txBox="1">
            <a:spLocks noChangeArrowheads="1"/>
          </p:cNvSpPr>
          <p:nvPr/>
        </p:nvSpPr>
        <p:spPr bwMode="auto">
          <a:xfrm>
            <a:off x="533400" y="228600"/>
            <a:ext cx="822960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endParaRPr lang="en-US" altLang="zh-CN" sz="2000" b="1">
              <a:latin typeface="宋体" panose="02010600030101010101" pitchFamily="2" charset="-122"/>
            </a:endParaRPr>
          </a:p>
          <a:p>
            <a:pPr algn="just" eaLnBrk="1" hangingPunct="1">
              <a:spcBef>
                <a:spcPct val="50000"/>
              </a:spcBef>
            </a:pPr>
            <a:r>
              <a:rPr lang="zh-CN" altLang="en-US" sz="2000" b="1">
                <a:latin typeface="宋体" panose="02010600030101010101" pitchFamily="2" charset="-122"/>
              </a:rPr>
              <a:t>四、天文学的科学分支</a:t>
            </a:r>
          </a:p>
          <a:p>
            <a:pPr eaLnBrk="1" hangingPunct="1">
              <a:spcBef>
                <a:spcPct val="50000"/>
              </a:spcBef>
            </a:pPr>
            <a:r>
              <a:rPr lang="zh-CN" altLang="en-US" sz="2000">
                <a:latin typeface="宋体" panose="02010600030101010101" pitchFamily="2" charset="-122"/>
              </a:rPr>
              <a:t>   传统天文学分类</a:t>
            </a:r>
            <a:r>
              <a:rPr lang="zh-CN" altLang="en-US" sz="2000">
                <a:latin typeface="宋体" panose="02010600030101010101" pitchFamily="2" charset="-122"/>
                <a:hlinkClick r:id="rId2" action="ppaction://hlinksldjump"/>
              </a:rPr>
              <a:t>（见图</a:t>
            </a:r>
            <a:r>
              <a:rPr lang="en-US" altLang="zh-CN" sz="2000">
                <a:latin typeface="宋体" panose="02010600030101010101" pitchFamily="2" charset="-122"/>
                <a:hlinkClick r:id="rId2" action="ppaction://hlinksldjump"/>
              </a:rPr>
              <a:t>1</a:t>
            </a:r>
            <a:r>
              <a:rPr lang="zh-CN" altLang="en-US" sz="2000">
                <a:latin typeface="宋体" panose="02010600030101010101" pitchFamily="2" charset="-122"/>
                <a:hlinkClick r:id="rId2" action="ppaction://hlinksldjump"/>
              </a:rPr>
              <a:t>）</a:t>
            </a:r>
            <a:r>
              <a:rPr lang="zh-CN" altLang="en-US" sz="2000">
                <a:latin typeface="宋体" panose="02010600030101010101" pitchFamily="2" charset="-122"/>
              </a:rPr>
              <a:t>和现代天文学分类（</a:t>
            </a:r>
            <a:r>
              <a:rPr lang="zh-CN" altLang="en-US" sz="2000">
                <a:latin typeface="宋体" panose="02010600030101010101" pitchFamily="2" charset="-122"/>
                <a:hlinkClick r:id="rId3" action="ppaction://hlinksldjump"/>
              </a:rPr>
              <a:t>见图</a:t>
            </a:r>
            <a:r>
              <a:rPr lang="en-US" altLang="zh-CN" sz="2000">
                <a:latin typeface="宋体" panose="02010600030101010101" pitchFamily="2" charset="-122"/>
                <a:hlinkClick r:id="rId3" action="ppaction://hlinksldjump"/>
              </a:rPr>
              <a:t>2</a:t>
            </a:r>
            <a:r>
              <a:rPr lang="zh-CN" altLang="en-US" sz="2000">
                <a:latin typeface="宋体" panose="02010600030101010101" pitchFamily="2" charset="-122"/>
              </a:rPr>
              <a:t>）</a:t>
            </a:r>
          </a:p>
          <a:p>
            <a:pPr eaLnBrk="1" hangingPunct="1">
              <a:spcBef>
                <a:spcPct val="50000"/>
              </a:spcBef>
            </a:pPr>
            <a:r>
              <a:rPr lang="en-US" altLang="zh-CN" sz="2000" b="1">
                <a:latin typeface="宋体" panose="02010600030101010101" pitchFamily="2" charset="-122"/>
              </a:rPr>
              <a:t>1</a:t>
            </a:r>
            <a:r>
              <a:rPr lang="zh-CN" altLang="en-US" sz="2000" b="1">
                <a:latin typeface="宋体" panose="02010600030101010101" pitchFamily="2" charset="-122"/>
              </a:rPr>
              <a:t>． 天体测量学</a:t>
            </a:r>
            <a:r>
              <a:rPr lang="zh-CN" altLang="en-US" sz="2000">
                <a:latin typeface="宋体" panose="02010600030101010101" pitchFamily="2" charset="-122"/>
              </a:rPr>
              <a:t>：主要任务是研究和测定天体的位置和运动，并建立基本参考坐标系和确定地面点的坐标。</a:t>
            </a:r>
          </a:p>
          <a:p>
            <a:pPr eaLnBrk="1" hangingPunct="1">
              <a:spcBef>
                <a:spcPct val="50000"/>
              </a:spcBef>
            </a:pPr>
            <a:r>
              <a:rPr lang="zh-CN" altLang="en-US" sz="2000">
                <a:latin typeface="宋体" panose="02010600030101010101" pitchFamily="2" charset="-122"/>
              </a:rPr>
              <a:t>     </a:t>
            </a:r>
            <a:r>
              <a:rPr lang="zh-CN" altLang="en-US" sz="2000">
                <a:solidFill>
                  <a:schemeClr val="hlink"/>
                </a:solidFill>
                <a:latin typeface="宋体" panose="02010600030101010101" pitchFamily="2" charset="-122"/>
              </a:rPr>
              <a:t>按照研究方法的不同，还可分为下列二级分支学科</a:t>
            </a:r>
          </a:p>
          <a:p>
            <a:pPr eaLnBrk="1" hangingPunct="1">
              <a:spcBef>
                <a:spcPct val="50000"/>
              </a:spcBef>
            </a:pPr>
            <a:r>
              <a:rPr lang="zh-CN" altLang="en-US" sz="2000">
                <a:solidFill>
                  <a:schemeClr val="hlink"/>
                </a:solidFill>
                <a:latin typeface="宋体" panose="02010600030101010101" pitchFamily="2" charset="-122"/>
              </a:rPr>
              <a:t>     </a:t>
            </a:r>
            <a:r>
              <a:rPr lang="zh-CN" altLang="en-US" sz="2000">
                <a:solidFill>
                  <a:schemeClr val="hlink"/>
                </a:solidFill>
                <a:latin typeface="宋体" panose="02010600030101010101" pitchFamily="2" charset="-122"/>
                <a:cs typeface="Times New Roman" panose="02020603050405020304" pitchFamily="18" charset="0"/>
              </a:rPr>
              <a:t>球面天文学</a:t>
            </a:r>
            <a:r>
              <a:rPr lang="zh-CN" altLang="en-US" sz="2000">
                <a:solidFill>
                  <a:schemeClr val="hlink"/>
                </a:solidFill>
                <a:latin typeface="宋体" panose="02010600030101010101" pitchFamily="2" charset="-122"/>
              </a:rPr>
              <a:t>、方位天文学 、</a:t>
            </a:r>
            <a:r>
              <a:rPr lang="zh-CN" altLang="en-US" sz="2000">
                <a:solidFill>
                  <a:schemeClr val="hlink"/>
                </a:solidFill>
                <a:latin typeface="宋体" panose="02010600030101010101" pitchFamily="2" charset="-122"/>
                <a:cs typeface="Times New Roman" panose="02020603050405020304" pitchFamily="18" charset="0"/>
              </a:rPr>
              <a:t>实用天文学</a:t>
            </a:r>
            <a:r>
              <a:rPr lang="zh-CN" altLang="en-US" sz="2000">
                <a:solidFill>
                  <a:schemeClr val="hlink"/>
                </a:solidFill>
                <a:latin typeface="宋体" panose="02010600030101010101" pitchFamily="2" charset="-122"/>
              </a:rPr>
              <a:t>、天文地球动力学</a:t>
            </a:r>
          </a:p>
          <a:p>
            <a:pPr eaLnBrk="1" hangingPunct="1">
              <a:spcBef>
                <a:spcPct val="50000"/>
              </a:spcBef>
            </a:pPr>
            <a:r>
              <a:rPr lang="en-US" altLang="zh-CN" sz="2000" b="1">
                <a:latin typeface="宋体" panose="02010600030101010101" pitchFamily="2" charset="-122"/>
              </a:rPr>
              <a:t>2</a:t>
            </a:r>
            <a:r>
              <a:rPr lang="zh-CN" altLang="en-US" sz="2000" b="1">
                <a:latin typeface="宋体" panose="02010600030101010101" pitchFamily="2" charset="-122"/>
              </a:rPr>
              <a:t>． 天体力学：</a:t>
            </a:r>
            <a:r>
              <a:rPr lang="zh-CN" altLang="en-US" sz="2000">
                <a:latin typeface="宋体" panose="02010600030101010101" pitchFamily="2" charset="-122"/>
              </a:rPr>
              <a:t>天体力学是研究天体运动和天体形状的科学。它以万有引力定律为基础，研究天体在万有引力和其它力综合作用下的运动规律、天体自转和其它引力因素综合作用所具有的形状。</a:t>
            </a:r>
          </a:p>
          <a:p>
            <a:pPr eaLnBrk="1" hangingPunct="1">
              <a:spcBef>
                <a:spcPct val="50000"/>
              </a:spcBef>
            </a:pPr>
            <a:r>
              <a:rPr lang="zh-CN" altLang="en-US" sz="2000">
                <a:latin typeface="宋体" panose="02010600030101010101" pitchFamily="2" charset="-122"/>
              </a:rPr>
              <a:t>     </a:t>
            </a:r>
            <a:r>
              <a:rPr lang="zh-CN" altLang="en-US" sz="2000">
                <a:solidFill>
                  <a:schemeClr val="hlink"/>
                </a:solidFill>
                <a:latin typeface="宋体" panose="02010600030101010101" pitchFamily="2" charset="-122"/>
              </a:rPr>
              <a:t>根据研究的对象、范围和方法，还可分为</a:t>
            </a:r>
            <a:r>
              <a:rPr lang="zh-CN" altLang="en-US" sz="2000">
                <a:latin typeface="宋体" panose="02010600030101010101" pitchFamily="2" charset="-122"/>
              </a:rPr>
              <a:t>  </a:t>
            </a:r>
            <a:endParaRPr lang="zh-CN" altLang="en-US">
              <a:latin typeface="宋体" panose="02010600030101010101" pitchFamily="2" charset="-122"/>
            </a:endParaRPr>
          </a:p>
          <a:p>
            <a:pPr eaLnBrk="1" hangingPunct="1">
              <a:spcBef>
                <a:spcPct val="50000"/>
              </a:spcBef>
            </a:pPr>
            <a:r>
              <a:rPr lang="zh-CN" altLang="en-US" sz="2000">
                <a:latin typeface="宋体" panose="02010600030101010101" pitchFamily="2" charset="-122"/>
              </a:rPr>
              <a:t>     </a:t>
            </a:r>
            <a:r>
              <a:rPr lang="zh-CN" altLang="en-US" sz="2000">
                <a:solidFill>
                  <a:schemeClr val="hlink"/>
                </a:solidFill>
                <a:latin typeface="宋体" panose="02010600030101010101" pitchFamily="2" charset="-122"/>
              </a:rPr>
              <a:t>摄动理论、</a:t>
            </a:r>
            <a:r>
              <a:rPr lang="zh-CN" altLang="en-US" sz="2000">
                <a:solidFill>
                  <a:schemeClr val="hlink"/>
                </a:solidFill>
                <a:latin typeface="宋体" panose="02010600030101010101" pitchFamily="2" charset="-122"/>
                <a:cs typeface="Times New Roman" panose="02020603050405020304" pitchFamily="18" charset="0"/>
              </a:rPr>
              <a:t>天体力学定性理论</a:t>
            </a:r>
            <a:r>
              <a:rPr lang="zh-CN" altLang="en-US" sz="2000">
                <a:solidFill>
                  <a:schemeClr val="hlink"/>
                </a:solidFill>
                <a:latin typeface="宋体" panose="02010600030101010101" pitchFamily="2" charset="-122"/>
              </a:rPr>
              <a:t>、</a:t>
            </a:r>
            <a:r>
              <a:rPr lang="zh-CN" altLang="en-US" sz="2000">
                <a:solidFill>
                  <a:schemeClr val="hlink"/>
                </a:solidFill>
                <a:latin typeface="宋体" panose="02010600030101010101" pitchFamily="2" charset="-122"/>
                <a:cs typeface="Times New Roman" panose="02020603050405020304" pitchFamily="18" charset="0"/>
              </a:rPr>
              <a:t>天体力学数值方法</a:t>
            </a:r>
            <a:r>
              <a:rPr lang="zh-CN" altLang="en-US" sz="2000">
                <a:solidFill>
                  <a:schemeClr val="hlink"/>
                </a:solidFill>
                <a:latin typeface="宋体" panose="02010600030101010101" pitchFamily="2" charset="-122"/>
              </a:rPr>
              <a:t>、</a:t>
            </a:r>
            <a:r>
              <a:rPr lang="zh-CN" altLang="en-US" sz="2000">
                <a:solidFill>
                  <a:schemeClr val="hlink"/>
                </a:solidFill>
                <a:latin typeface="宋体" panose="02010600030101010101" pitchFamily="2" charset="-122"/>
                <a:cs typeface="Times New Roman" panose="02020603050405020304" pitchFamily="18" charset="0"/>
              </a:rPr>
              <a:t>历书天文学</a:t>
            </a:r>
            <a:r>
              <a:rPr lang="zh-CN" altLang="en-US">
                <a:solidFill>
                  <a:schemeClr val="hlink"/>
                </a:solidFill>
              </a:rPr>
              <a:t>      </a:t>
            </a:r>
            <a:r>
              <a:rPr lang="zh-CN" altLang="en-US" sz="2000">
                <a:solidFill>
                  <a:schemeClr val="hlink"/>
                </a:solidFill>
              </a:rPr>
              <a:t>天体的形状和自转理论、天体动力学等</a:t>
            </a:r>
            <a:endParaRPr lang="zh-CN" altLang="en-US" sz="2000">
              <a:solidFill>
                <a:schemeClr val="hlink"/>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xEl>
                                              <p:pRg st="2" end="2"/>
                                            </p:txEl>
                                          </p:spTgt>
                                        </p:tgtEl>
                                        <p:attrNameLst>
                                          <p:attrName>style.visibility</p:attrName>
                                        </p:attrNameLst>
                                      </p:cBhvr>
                                      <p:to>
                                        <p:strVal val="visible"/>
                                      </p:to>
                                    </p:set>
                                    <p:animEffect transition="in" filter="blinds(horizontal)">
                                      <p:cBhvr>
                                        <p:cTn id="7" dur="500"/>
                                        <p:tgtEl>
                                          <p:spTgt spid="1331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4">
                                            <p:txEl>
                                              <p:pRg st="3" end="3"/>
                                            </p:txEl>
                                          </p:spTgt>
                                        </p:tgtEl>
                                        <p:attrNameLst>
                                          <p:attrName>style.visibility</p:attrName>
                                        </p:attrNameLst>
                                      </p:cBhvr>
                                      <p:to>
                                        <p:strVal val="visible"/>
                                      </p:to>
                                    </p:set>
                                    <p:animEffect transition="in" filter="blinds(horizontal)">
                                      <p:cBhvr>
                                        <p:cTn id="12" dur="500"/>
                                        <p:tgtEl>
                                          <p:spTgt spid="1331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4">
                                            <p:txEl>
                                              <p:pRg st="4" end="4"/>
                                            </p:txEl>
                                          </p:spTgt>
                                        </p:tgtEl>
                                        <p:attrNameLst>
                                          <p:attrName>style.visibility</p:attrName>
                                        </p:attrNameLst>
                                      </p:cBhvr>
                                      <p:to>
                                        <p:strVal val="visible"/>
                                      </p:to>
                                    </p:set>
                                    <p:animEffect transition="in" filter="blinds(horizontal)">
                                      <p:cBhvr>
                                        <p:cTn id="17" dur="500"/>
                                        <p:tgtEl>
                                          <p:spTgt spid="1331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4">
                                            <p:txEl>
                                              <p:pRg st="5" end="5"/>
                                            </p:txEl>
                                          </p:spTgt>
                                        </p:tgtEl>
                                        <p:attrNameLst>
                                          <p:attrName>style.visibility</p:attrName>
                                        </p:attrNameLst>
                                      </p:cBhvr>
                                      <p:to>
                                        <p:strVal val="visible"/>
                                      </p:to>
                                    </p:set>
                                    <p:animEffect transition="in" filter="blinds(horizontal)">
                                      <p:cBhvr>
                                        <p:cTn id="22" dur="500"/>
                                        <p:tgtEl>
                                          <p:spTgt spid="13314">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4">
                                            <p:txEl>
                                              <p:pRg st="6" end="6"/>
                                            </p:txEl>
                                          </p:spTgt>
                                        </p:tgtEl>
                                        <p:attrNameLst>
                                          <p:attrName>style.visibility</p:attrName>
                                        </p:attrNameLst>
                                      </p:cBhvr>
                                      <p:to>
                                        <p:strVal val="visible"/>
                                      </p:to>
                                    </p:set>
                                    <p:animEffect transition="in" filter="blinds(horizontal)">
                                      <p:cBhvr>
                                        <p:cTn id="27" dur="500"/>
                                        <p:tgtEl>
                                          <p:spTgt spid="13314">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314">
                                            <p:txEl>
                                              <p:pRg st="7" end="7"/>
                                            </p:txEl>
                                          </p:spTgt>
                                        </p:tgtEl>
                                        <p:attrNameLst>
                                          <p:attrName>style.visibility</p:attrName>
                                        </p:attrNameLst>
                                      </p:cBhvr>
                                      <p:to>
                                        <p:strVal val="visible"/>
                                      </p:to>
                                    </p:set>
                                    <p:animEffect transition="in" filter="blinds(horizontal)">
                                      <p:cBhvr>
                                        <p:cTn id="32" dur="500"/>
                                        <p:tgtEl>
                                          <p:spTgt spid="13314">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314">
                                            <p:txEl>
                                              <p:pRg st="8" end="8"/>
                                            </p:txEl>
                                          </p:spTgt>
                                        </p:tgtEl>
                                        <p:attrNameLst>
                                          <p:attrName>style.visibility</p:attrName>
                                        </p:attrNameLst>
                                      </p:cBhvr>
                                      <p:to>
                                        <p:strVal val="visible"/>
                                      </p:to>
                                    </p:set>
                                    <p:animEffect transition="in" filter="blinds(horizontal)">
                                      <p:cBhvr>
                                        <p:cTn id="37" dur="500"/>
                                        <p:tgtEl>
                                          <p:spTgt spid="133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230EB989-AB96-4512-9E98-7EFE840E5FF2}"/>
              </a:ext>
            </a:extLst>
          </p:cNvPr>
          <p:cNvSpPr>
            <a:spLocks noGrp="1" noRot="1" noChangeArrowheads="1"/>
          </p:cNvSpPr>
          <p:nvPr>
            <p:ph type="body" idx="1"/>
          </p:nvPr>
        </p:nvSpPr>
        <p:spPr>
          <a:xfrm>
            <a:off x="228600" y="838200"/>
            <a:ext cx="8686800" cy="5105400"/>
          </a:xfrm>
        </p:spPr>
        <p:txBody>
          <a:bodyPr/>
          <a:lstStyle/>
          <a:p>
            <a:pPr>
              <a:spcBef>
                <a:spcPct val="50000"/>
              </a:spcBef>
              <a:buClrTx/>
              <a:buFontTx/>
              <a:buNone/>
            </a:pPr>
            <a:r>
              <a:rPr lang="en-US" altLang="zh-CN" sz="2000" b="1"/>
              <a:t>     3</a:t>
            </a:r>
            <a:r>
              <a:rPr lang="zh-CN" altLang="en-US" sz="2000" b="1"/>
              <a:t>． 天体物理学</a:t>
            </a:r>
            <a:r>
              <a:rPr lang="zh-CN" altLang="en-US" sz="2400" b="1"/>
              <a:t>：</a:t>
            </a:r>
          </a:p>
          <a:p>
            <a:pPr>
              <a:spcBef>
                <a:spcPct val="50000"/>
              </a:spcBef>
              <a:buClrTx/>
              <a:buFontTx/>
              <a:buNone/>
            </a:pPr>
            <a:r>
              <a:rPr lang="zh-CN" altLang="en-US" sz="2400" b="1"/>
              <a:t>         </a:t>
            </a:r>
            <a:r>
              <a:rPr lang="zh-CN" altLang="en-US" sz="2000"/>
              <a:t>天体物理学是运用物理学的技术、方法和理论，研究天体形态、结构、化学组成、物理状态和演化规律的科学。</a:t>
            </a:r>
          </a:p>
          <a:p>
            <a:pPr>
              <a:spcBef>
                <a:spcPct val="50000"/>
              </a:spcBef>
              <a:buClrTx/>
              <a:buFontTx/>
              <a:buNone/>
            </a:pPr>
            <a:endParaRPr lang="zh-CN" altLang="en-US" sz="2000"/>
          </a:p>
          <a:p>
            <a:pPr fontAlgn="ctr">
              <a:spcBef>
                <a:spcPct val="0"/>
              </a:spcBef>
              <a:buClrTx/>
              <a:buFontTx/>
              <a:buNone/>
            </a:pPr>
            <a:r>
              <a:rPr lang="zh-CN" altLang="en-US" sz="2000"/>
              <a:t>           按研究对象又分为：太阳物理学、太阳系物理学、恒星天文学、恒星物理学、星际介质物理学、星系天文学、宇宙学、宇宙化学、天体演化学等分支学科。新兴起的空间天文学和高能天体物理学也是它的分支</a:t>
            </a:r>
          </a:p>
          <a:p>
            <a:pPr fontAlgn="ctr">
              <a:spcBef>
                <a:spcPct val="0"/>
              </a:spcBef>
              <a:buClrTx/>
              <a:buFontTx/>
              <a:buNone/>
            </a:pPr>
            <a:endParaRPr lang="zh-CN" altLang="en-US" sz="2000"/>
          </a:p>
          <a:p>
            <a:pPr fontAlgn="ctr">
              <a:spcBef>
                <a:spcPct val="0"/>
              </a:spcBef>
              <a:buClrTx/>
              <a:buFontTx/>
              <a:buNone/>
            </a:pPr>
            <a:r>
              <a:rPr lang="zh-CN" altLang="en-US" sz="2000"/>
              <a:t>          按学科性质分为：实测天体物理学和理论天体物理学</a:t>
            </a:r>
          </a:p>
          <a:p>
            <a:pPr fontAlgn="ctr">
              <a:spcBef>
                <a:spcPct val="0"/>
              </a:spcBef>
              <a:buClrTx/>
              <a:buFontTx/>
              <a:buNone/>
            </a:pPr>
            <a:endParaRPr lang="zh-CN" altLang="en-US" sz="2000"/>
          </a:p>
          <a:p>
            <a:pPr>
              <a:buFont typeface="Wingdings" panose="05000000000000000000" pitchFamily="2" charset="2"/>
              <a:buNone/>
            </a:pPr>
            <a:r>
              <a:rPr lang="zh-CN" altLang="en-US" sz="2000"/>
              <a:t>          按观测基地和波段可分为：光学天文学、射电天文学（包括毫米波和亚毫米波）、红外天文学、紫外天文学、高能（</a:t>
            </a:r>
            <a:r>
              <a:rPr lang="en-US" altLang="zh-CN" sz="2000"/>
              <a:t>x</a:t>
            </a:r>
            <a:r>
              <a:rPr lang="zh-CN" altLang="en-US" sz="2000"/>
              <a:t>射线、</a:t>
            </a:r>
            <a:r>
              <a:rPr lang="en-US" altLang="zh-CN" sz="2000"/>
              <a:t>γ</a:t>
            </a:r>
            <a:r>
              <a:rPr lang="zh-CN" altLang="en-US" sz="2000"/>
              <a:t>射线、中微子）天体物理学，统称为全（电磁）波段天文学；</a:t>
            </a:r>
          </a:p>
          <a:p>
            <a:pPr>
              <a:buFont typeface="Wingdings" panose="05000000000000000000" pitchFamily="2" charset="2"/>
              <a:buNone/>
            </a:pPr>
            <a:endParaRPr lang="en-US" altLang="zh-CN"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B03C96D3-7C6E-4EC2-A6C8-5B533FABC9A2}"/>
              </a:ext>
            </a:extLst>
          </p:cNvPr>
          <p:cNvSpPr txBox="1">
            <a:spLocks noChangeArrowheads="1"/>
          </p:cNvSpPr>
          <p:nvPr/>
        </p:nvSpPr>
        <p:spPr bwMode="auto">
          <a:xfrm>
            <a:off x="457200" y="533400"/>
            <a:ext cx="7315200" cy="484505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kumimoji="1" lang="en-US" altLang="zh-CN" sz="2400">
              <a:latin typeface="Times New Roman" panose="02020603050405020304" pitchFamily="18" charset="0"/>
            </a:endParaRPr>
          </a:p>
          <a:p>
            <a:pPr eaLnBrk="1" hangingPunct="1"/>
            <a:r>
              <a:rPr kumimoji="1" lang="zh-CN" altLang="en-US" sz="2000" b="1">
                <a:latin typeface="Times New Roman" panose="02020603050405020304" pitchFamily="18" charset="0"/>
              </a:rPr>
              <a:t>天文学和天体物理学的基本目的</a:t>
            </a:r>
          </a:p>
          <a:p>
            <a:pPr eaLnBrk="1" hangingPunct="1"/>
            <a:endParaRPr kumimoji="1" lang="zh-CN" altLang="en-US" sz="2000" b="1">
              <a:latin typeface="Times New Roman" panose="02020603050405020304" pitchFamily="18" charset="0"/>
            </a:endParaRPr>
          </a:p>
          <a:p>
            <a:pPr eaLnBrk="1" hangingPunct="1"/>
            <a:r>
              <a:rPr kumimoji="1" lang="zh-CN" altLang="en-US" sz="2000">
                <a:latin typeface="Times New Roman" panose="02020603050405020304" pitchFamily="18" charset="0"/>
              </a:rPr>
              <a:t>    了解宇宙及其成员：星系、恒星和行星是如何形成的，它们是如何演化的，以及它们将来的命运是什么。</a:t>
            </a:r>
          </a:p>
          <a:p>
            <a:pPr eaLnBrk="1" hangingPunct="1"/>
            <a:endParaRPr kumimoji="1" lang="zh-CN" altLang="en-US" sz="2000">
              <a:latin typeface="Times New Roman" panose="02020603050405020304" pitchFamily="18" charset="0"/>
            </a:endParaRPr>
          </a:p>
          <a:p>
            <a:pPr eaLnBrk="1" hangingPunct="1"/>
            <a:endParaRPr kumimoji="1" lang="zh-CN" altLang="en-US" sz="2400">
              <a:latin typeface="Times New Roman" panose="02020603050405020304" pitchFamily="18" charset="0"/>
            </a:endParaRPr>
          </a:p>
          <a:p>
            <a:pPr eaLnBrk="1" hangingPunct="1"/>
            <a:r>
              <a:rPr kumimoji="1" lang="zh-CN" altLang="en-US" sz="2000" b="1">
                <a:latin typeface="Times New Roman" panose="02020603050405020304" pitchFamily="18" charset="0"/>
              </a:rPr>
              <a:t>近年来有望取得进展的几个关键问题：</a:t>
            </a:r>
          </a:p>
          <a:p>
            <a:pPr eaLnBrk="1" hangingPunct="1"/>
            <a:endParaRPr kumimoji="1" lang="zh-CN" altLang="en-US" sz="1400">
              <a:latin typeface="Times New Roman" panose="02020603050405020304" pitchFamily="18" charset="0"/>
            </a:endParaRPr>
          </a:p>
          <a:p>
            <a:pPr eaLnBrk="1" hangingPunct="1"/>
            <a:r>
              <a:rPr kumimoji="1" lang="zh-CN" altLang="en-US" sz="2000">
                <a:latin typeface="Times New Roman" panose="02020603050405020304" pitchFamily="18" charset="0"/>
              </a:rPr>
              <a:t>    研究近代宇宙的开端即第一批恒星和星系形成的时代</a:t>
            </a:r>
          </a:p>
          <a:p>
            <a:pPr eaLnBrk="1" hangingPunct="1"/>
            <a:r>
              <a:rPr kumimoji="1" lang="zh-CN" altLang="en-US" sz="2000">
                <a:latin typeface="Times New Roman" panose="02020603050405020304" pitchFamily="18" charset="0"/>
              </a:rPr>
              <a:t>    决定宇宙的大尺度性质</a:t>
            </a:r>
          </a:p>
          <a:p>
            <a:pPr eaLnBrk="1" hangingPunct="1"/>
            <a:r>
              <a:rPr kumimoji="1" lang="zh-CN" altLang="en-US" sz="2000">
                <a:latin typeface="Times New Roman" panose="02020603050405020304" pitchFamily="18" charset="0"/>
              </a:rPr>
              <a:t>    了解各种尺度黑洞的形成和演化</a:t>
            </a:r>
          </a:p>
          <a:p>
            <a:pPr eaLnBrk="1" hangingPunct="1"/>
            <a:r>
              <a:rPr kumimoji="1" lang="zh-CN" altLang="en-US" sz="2000">
                <a:latin typeface="Times New Roman" panose="02020603050405020304" pitchFamily="18" charset="0"/>
              </a:rPr>
              <a:t>    研究恒星和行星系统的形成和演化</a:t>
            </a:r>
          </a:p>
          <a:p>
            <a:pPr eaLnBrk="1" hangingPunct="1"/>
            <a:r>
              <a:rPr kumimoji="1" lang="zh-CN" altLang="en-US" sz="2000">
                <a:latin typeface="Times New Roman" panose="02020603050405020304" pitchFamily="18" charset="0"/>
              </a:rPr>
              <a:t>    了解天文环境对地球的影响</a:t>
            </a:r>
          </a:p>
          <a:p>
            <a:pPr eaLnBrk="1" hangingPunct="1">
              <a:spcBef>
                <a:spcPct val="50000"/>
              </a:spcBef>
            </a:pPr>
            <a:endParaRPr lang="en-US" altLang="zh-CN" sz="20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557184C7-4553-4FD7-AAD7-A361F7A9664A}"/>
              </a:ext>
            </a:extLst>
          </p:cNvPr>
          <p:cNvSpPr txBox="1">
            <a:spLocks noChangeArrowheads="1"/>
          </p:cNvSpPr>
          <p:nvPr/>
        </p:nvSpPr>
        <p:spPr bwMode="auto">
          <a:xfrm>
            <a:off x="1403350" y="765175"/>
            <a:ext cx="6551613" cy="481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§1.2 </a:t>
            </a:r>
            <a:r>
              <a:rPr lang="zh-CN" altLang="en-US" sz="2000" b="1"/>
              <a:t>天文学简史</a:t>
            </a:r>
          </a:p>
          <a:p>
            <a:pPr eaLnBrk="1" hangingPunct="1"/>
            <a:r>
              <a:rPr lang="zh-CN" altLang="en-US" sz="2000" b="1"/>
              <a:t>一、古代天文学的起源和发展</a:t>
            </a:r>
          </a:p>
          <a:p>
            <a:pPr eaLnBrk="1" hangingPunct="1">
              <a:spcBef>
                <a:spcPct val="50000"/>
              </a:spcBef>
            </a:pPr>
            <a:r>
              <a:rPr lang="en-US" altLang="zh-CN" sz="2000" b="1"/>
              <a:t>1</a:t>
            </a:r>
            <a:r>
              <a:rPr lang="zh-CN" altLang="en-US" sz="2000" b="1"/>
              <a:t>、</a:t>
            </a:r>
            <a:r>
              <a:rPr lang="zh-CN" altLang="en-US" sz="2000"/>
              <a:t>埃及</a:t>
            </a:r>
          </a:p>
          <a:p>
            <a:pPr eaLnBrk="1" hangingPunct="1">
              <a:spcBef>
                <a:spcPct val="50000"/>
              </a:spcBef>
            </a:pPr>
            <a:r>
              <a:rPr lang="en-US" altLang="zh-CN" sz="2000" b="1"/>
              <a:t>2</a:t>
            </a:r>
            <a:r>
              <a:rPr lang="zh-CN" altLang="en-US" sz="2000" b="1"/>
              <a:t>、</a:t>
            </a:r>
            <a:r>
              <a:rPr lang="zh-CN" altLang="en-US" sz="2000"/>
              <a:t>巴比伦和亚述</a:t>
            </a:r>
          </a:p>
          <a:p>
            <a:pPr eaLnBrk="1" hangingPunct="1">
              <a:spcBef>
                <a:spcPct val="50000"/>
              </a:spcBef>
            </a:pPr>
            <a:r>
              <a:rPr lang="en-US" altLang="zh-CN" sz="2000" b="1"/>
              <a:t>3</a:t>
            </a:r>
            <a:r>
              <a:rPr lang="zh-CN" altLang="en-US" sz="2000" b="1"/>
              <a:t>、</a:t>
            </a:r>
            <a:r>
              <a:rPr lang="zh-CN" altLang="en-US" sz="2000"/>
              <a:t>印度</a:t>
            </a:r>
          </a:p>
          <a:p>
            <a:pPr eaLnBrk="1" hangingPunct="1">
              <a:spcBef>
                <a:spcPct val="50000"/>
              </a:spcBef>
            </a:pPr>
            <a:r>
              <a:rPr lang="en-US" altLang="zh-CN" sz="2000" b="1"/>
              <a:t>4</a:t>
            </a:r>
            <a:r>
              <a:rPr lang="zh-CN" altLang="en-US" sz="2000" b="1"/>
              <a:t>、</a:t>
            </a:r>
            <a:r>
              <a:rPr lang="zh-CN" altLang="en-US" sz="2000"/>
              <a:t>希腊</a:t>
            </a:r>
          </a:p>
          <a:p>
            <a:pPr eaLnBrk="1" hangingPunct="1">
              <a:spcBef>
                <a:spcPct val="50000"/>
              </a:spcBef>
            </a:pPr>
            <a:r>
              <a:rPr lang="en-US" altLang="zh-CN" sz="2000" b="1"/>
              <a:t>5</a:t>
            </a:r>
            <a:r>
              <a:rPr lang="zh-CN" altLang="en-US" sz="2000" b="1"/>
              <a:t>、</a:t>
            </a:r>
            <a:r>
              <a:rPr lang="zh-CN" altLang="en-US" sz="2000"/>
              <a:t>中国古代天文学</a:t>
            </a:r>
          </a:p>
          <a:p>
            <a:pPr algn="just" eaLnBrk="1" hangingPunct="1">
              <a:spcBef>
                <a:spcPct val="50000"/>
              </a:spcBef>
            </a:pPr>
            <a:r>
              <a:rPr lang="zh-CN" altLang="en-US" sz="2000" b="1"/>
              <a:t>二、欧洲近代天文学的发展</a:t>
            </a:r>
          </a:p>
          <a:p>
            <a:pPr eaLnBrk="1" hangingPunct="1">
              <a:spcBef>
                <a:spcPct val="50000"/>
              </a:spcBef>
            </a:pPr>
            <a:r>
              <a:rPr lang="en-US" altLang="zh-CN" sz="2000" b="1"/>
              <a:t>1</a:t>
            </a:r>
            <a:r>
              <a:rPr lang="zh-CN" altLang="en-US" sz="2000"/>
              <a:t>、哥白尼日心体系的建立</a:t>
            </a:r>
          </a:p>
          <a:p>
            <a:pPr eaLnBrk="1" hangingPunct="1">
              <a:spcBef>
                <a:spcPct val="50000"/>
              </a:spcBef>
            </a:pPr>
            <a:r>
              <a:rPr lang="en-US" altLang="zh-CN" sz="2000" b="1"/>
              <a:t>2</a:t>
            </a:r>
            <a:r>
              <a:rPr lang="zh-CN" altLang="en-US" sz="2000" b="1"/>
              <a:t>、</a:t>
            </a:r>
            <a:r>
              <a:rPr lang="zh-CN" altLang="en-US" sz="2000"/>
              <a:t>伽利略和他的望远镜</a:t>
            </a:r>
            <a:r>
              <a:rPr lang="zh-CN" altLang="en-US" sz="2000" b="1"/>
              <a:t> </a:t>
            </a:r>
          </a:p>
          <a:p>
            <a:pPr eaLnBrk="1" hangingPunct="1">
              <a:spcBef>
                <a:spcPct val="50000"/>
              </a:spcBef>
            </a:pPr>
            <a:r>
              <a:rPr lang="en-US" altLang="zh-CN" sz="2000" b="1"/>
              <a:t>3</a:t>
            </a:r>
            <a:r>
              <a:rPr lang="zh-CN" altLang="en-US" sz="2000" b="1"/>
              <a:t>、</a:t>
            </a:r>
            <a:r>
              <a:rPr lang="zh-CN" altLang="en-US" sz="2000"/>
              <a:t>牛顿和他的力学体系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animEffect transition="in" filter="blinds(horizontal)">
                                      <p:cBhvr>
                                        <p:cTn id="7" dur="500"/>
                                        <p:tgtEl>
                                          <p:spTgt spid="163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6">
                                            <p:txEl>
                                              <p:pRg st="2" end="2"/>
                                            </p:txEl>
                                          </p:spTgt>
                                        </p:tgtEl>
                                        <p:attrNameLst>
                                          <p:attrName>style.visibility</p:attrName>
                                        </p:attrNameLst>
                                      </p:cBhvr>
                                      <p:to>
                                        <p:strVal val="visible"/>
                                      </p:to>
                                    </p:set>
                                    <p:animEffect transition="in" filter="blinds(horizontal)">
                                      <p:cBhvr>
                                        <p:cTn id="12" dur="500"/>
                                        <p:tgtEl>
                                          <p:spTgt spid="1638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86">
                                            <p:txEl>
                                              <p:pRg st="3" end="3"/>
                                            </p:txEl>
                                          </p:spTgt>
                                        </p:tgtEl>
                                        <p:attrNameLst>
                                          <p:attrName>style.visibility</p:attrName>
                                        </p:attrNameLst>
                                      </p:cBhvr>
                                      <p:to>
                                        <p:strVal val="visible"/>
                                      </p:to>
                                    </p:set>
                                    <p:animEffect transition="in" filter="blinds(horizontal)">
                                      <p:cBhvr>
                                        <p:cTn id="17" dur="500"/>
                                        <p:tgtEl>
                                          <p:spTgt spid="1638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386">
                                            <p:txEl>
                                              <p:pRg st="4" end="4"/>
                                            </p:txEl>
                                          </p:spTgt>
                                        </p:tgtEl>
                                        <p:attrNameLst>
                                          <p:attrName>style.visibility</p:attrName>
                                        </p:attrNameLst>
                                      </p:cBhvr>
                                      <p:to>
                                        <p:strVal val="visible"/>
                                      </p:to>
                                    </p:set>
                                    <p:animEffect transition="in" filter="blinds(horizontal)">
                                      <p:cBhvr>
                                        <p:cTn id="22" dur="500"/>
                                        <p:tgtEl>
                                          <p:spTgt spid="1638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animEffect transition="in" filter="blinds(horizontal)">
                                      <p:cBhvr>
                                        <p:cTn id="27" dur="500"/>
                                        <p:tgtEl>
                                          <p:spTgt spid="1638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386">
                                            <p:txEl>
                                              <p:pRg st="6" end="6"/>
                                            </p:txEl>
                                          </p:spTgt>
                                        </p:tgtEl>
                                        <p:attrNameLst>
                                          <p:attrName>style.visibility</p:attrName>
                                        </p:attrNameLst>
                                      </p:cBhvr>
                                      <p:to>
                                        <p:strVal val="visible"/>
                                      </p:to>
                                    </p:set>
                                    <p:animEffect transition="in" filter="blinds(horizontal)">
                                      <p:cBhvr>
                                        <p:cTn id="32" dur="500"/>
                                        <p:tgtEl>
                                          <p:spTgt spid="16386">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6386">
                                            <p:txEl>
                                              <p:pRg st="7" end="7"/>
                                            </p:txEl>
                                          </p:spTgt>
                                        </p:tgtEl>
                                        <p:attrNameLst>
                                          <p:attrName>style.visibility</p:attrName>
                                        </p:attrNameLst>
                                      </p:cBhvr>
                                      <p:to>
                                        <p:strVal val="visible"/>
                                      </p:to>
                                    </p:set>
                                    <p:animEffect transition="in" filter="blinds(horizontal)">
                                      <p:cBhvr>
                                        <p:cTn id="37" dur="500"/>
                                        <p:tgtEl>
                                          <p:spTgt spid="16386">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6386">
                                            <p:txEl>
                                              <p:pRg st="8" end="8"/>
                                            </p:txEl>
                                          </p:spTgt>
                                        </p:tgtEl>
                                        <p:attrNameLst>
                                          <p:attrName>style.visibility</p:attrName>
                                        </p:attrNameLst>
                                      </p:cBhvr>
                                      <p:to>
                                        <p:strVal val="visible"/>
                                      </p:to>
                                    </p:set>
                                    <p:animEffect transition="in" filter="blinds(horizontal)">
                                      <p:cBhvr>
                                        <p:cTn id="42" dur="500"/>
                                        <p:tgtEl>
                                          <p:spTgt spid="16386">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6386">
                                            <p:txEl>
                                              <p:pRg st="9" end="9"/>
                                            </p:txEl>
                                          </p:spTgt>
                                        </p:tgtEl>
                                        <p:attrNameLst>
                                          <p:attrName>style.visibility</p:attrName>
                                        </p:attrNameLst>
                                      </p:cBhvr>
                                      <p:to>
                                        <p:strVal val="visible"/>
                                      </p:to>
                                    </p:set>
                                    <p:animEffect transition="in" filter="blinds(horizontal)">
                                      <p:cBhvr>
                                        <p:cTn id="47" dur="500"/>
                                        <p:tgtEl>
                                          <p:spTgt spid="16386">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6386">
                                            <p:txEl>
                                              <p:pRg st="10" end="10"/>
                                            </p:txEl>
                                          </p:spTgt>
                                        </p:tgtEl>
                                        <p:attrNameLst>
                                          <p:attrName>style.visibility</p:attrName>
                                        </p:attrNameLst>
                                      </p:cBhvr>
                                      <p:to>
                                        <p:strVal val="visible"/>
                                      </p:to>
                                    </p:set>
                                    <p:animEffect transition="in" filter="blinds(horizontal)">
                                      <p:cBhvr>
                                        <p:cTn id="52" dur="500"/>
                                        <p:tgtEl>
                                          <p:spTgt spid="163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5E785F7D-4432-444D-9F6F-3BDC95B6E8A5}"/>
              </a:ext>
            </a:extLst>
          </p:cNvPr>
          <p:cNvSpPr txBox="1">
            <a:spLocks noChangeArrowheads="1"/>
          </p:cNvSpPr>
          <p:nvPr/>
        </p:nvSpPr>
        <p:spPr bwMode="auto">
          <a:xfrm>
            <a:off x="1066800" y="692150"/>
            <a:ext cx="6335713" cy="533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zh-CN" altLang="en-US" sz="2000" b="1"/>
              <a:t>三、</a:t>
            </a:r>
            <a:r>
              <a:rPr lang="en-US" altLang="zh-CN" sz="2000" b="1"/>
              <a:t>18</a:t>
            </a:r>
            <a:r>
              <a:rPr lang="zh-CN" altLang="en-US" sz="2000" b="1"/>
              <a:t>和</a:t>
            </a:r>
            <a:r>
              <a:rPr lang="en-US" altLang="zh-CN" sz="2000" b="1"/>
              <a:t>19</a:t>
            </a:r>
            <a:r>
              <a:rPr lang="zh-CN" altLang="en-US" sz="2000" b="1"/>
              <a:t>世纪天文学的发展</a:t>
            </a:r>
          </a:p>
          <a:p>
            <a:pPr algn="just" eaLnBrk="1" hangingPunct="1">
              <a:spcBef>
                <a:spcPct val="50000"/>
              </a:spcBef>
            </a:pPr>
            <a:r>
              <a:rPr lang="zh-CN" altLang="en-US" sz="2000"/>
              <a:t>     </a:t>
            </a:r>
            <a:r>
              <a:rPr lang="en-US" altLang="zh-CN" sz="2000" b="1"/>
              <a:t>1</a:t>
            </a:r>
            <a:r>
              <a:rPr lang="zh-CN" altLang="en-US" sz="2000" b="1"/>
              <a:t>、</a:t>
            </a:r>
            <a:r>
              <a:rPr lang="zh-CN" altLang="en-US" sz="2000"/>
              <a:t>天体测量学的成就 </a:t>
            </a:r>
          </a:p>
          <a:p>
            <a:pPr algn="just" eaLnBrk="1" hangingPunct="1">
              <a:spcBef>
                <a:spcPct val="50000"/>
              </a:spcBef>
            </a:pPr>
            <a:r>
              <a:rPr lang="zh-CN" altLang="en-US" sz="2000"/>
              <a:t>     </a:t>
            </a:r>
            <a:r>
              <a:rPr lang="en-US" altLang="zh-CN" sz="2000" b="1"/>
              <a:t>2</a:t>
            </a:r>
            <a:r>
              <a:rPr lang="zh-CN" altLang="en-US" sz="2000"/>
              <a:t>、天体力学的进展</a:t>
            </a:r>
          </a:p>
          <a:p>
            <a:pPr algn="just" eaLnBrk="1" hangingPunct="1">
              <a:spcBef>
                <a:spcPct val="50000"/>
              </a:spcBef>
            </a:pPr>
            <a:r>
              <a:rPr lang="zh-CN" altLang="en-US" sz="2000" b="1"/>
              <a:t>     </a:t>
            </a:r>
            <a:r>
              <a:rPr lang="en-US" altLang="zh-CN" sz="2000" b="1"/>
              <a:t>3</a:t>
            </a:r>
            <a:r>
              <a:rPr lang="zh-CN" altLang="en-US" sz="2000"/>
              <a:t>、太阳系研究成就</a:t>
            </a:r>
          </a:p>
          <a:p>
            <a:pPr algn="just" eaLnBrk="1" hangingPunct="1">
              <a:spcBef>
                <a:spcPct val="50000"/>
              </a:spcBef>
            </a:pPr>
            <a:r>
              <a:rPr lang="zh-CN" altLang="en-US" sz="2000"/>
              <a:t>     </a:t>
            </a:r>
            <a:r>
              <a:rPr lang="en-US" altLang="zh-CN" sz="2000" b="1"/>
              <a:t>4</a:t>
            </a:r>
            <a:r>
              <a:rPr lang="zh-CN" altLang="en-US" sz="2000"/>
              <a:t>、恒星天文学的成就</a:t>
            </a:r>
          </a:p>
          <a:p>
            <a:pPr algn="just" eaLnBrk="1" hangingPunct="1">
              <a:spcBef>
                <a:spcPct val="50000"/>
              </a:spcBef>
            </a:pPr>
            <a:r>
              <a:rPr lang="zh-CN" altLang="en-US" sz="2000"/>
              <a:t>     </a:t>
            </a:r>
            <a:r>
              <a:rPr lang="en-US" altLang="zh-CN" sz="2000" b="1"/>
              <a:t>5</a:t>
            </a:r>
            <a:r>
              <a:rPr lang="zh-CN" altLang="en-US" sz="2000"/>
              <a:t>、天体物理学的诞生</a:t>
            </a:r>
          </a:p>
          <a:p>
            <a:pPr algn="just" eaLnBrk="1" hangingPunct="1">
              <a:spcBef>
                <a:spcPct val="50000"/>
              </a:spcBef>
            </a:pPr>
            <a:endParaRPr lang="zh-CN" altLang="en-US" sz="1600"/>
          </a:p>
          <a:p>
            <a:pPr algn="just" eaLnBrk="1" hangingPunct="1">
              <a:spcBef>
                <a:spcPct val="50000"/>
              </a:spcBef>
            </a:pPr>
            <a:r>
              <a:rPr lang="zh-CN" altLang="en-US" sz="2000" b="1"/>
              <a:t>四．现代天文学的发展和成就</a:t>
            </a:r>
          </a:p>
          <a:p>
            <a:pPr algn="just" eaLnBrk="1" hangingPunct="1">
              <a:spcBef>
                <a:spcPct val="50000"/>
              </a:spcBef>
            </a:pPr>
            <a:r>
              <a:rPr lang="zh-CN" altLang="en-US" sz="2000"/>
              <a:t>     </a:t>
            </a:r>
            <a:r>
              <a:rPr lang="en-US" altLang="zh-CN" sz="2000" b="1"/>
              <a:t>1</a:t>
            </a:r>
            <a:r>
              <a:rPr lang="zh-CN" altLang="en-US" sz="2000"/>
              <a:t>、对太阳系的探测</a:t>
            </a:r>
          </a:p>
          <a:p>
            <a:pPr algn="just" eaLnBrk="1" hangingPunct="1">
              <a:spcBef>
                <a:spcPct val="50000"/>
              </a:spcBef>
            </a:pPr>
            <a:r>
              <a:rPr lang="zh-CN" altLang="en-US" sz="2000"/>
              <a:t>     </a:t>
            </a:r>
            <a:r>
              <a:rPr lang="en-US" altLang="zh-CN" sz="2000" b="1"/>
              <a:t>2</a:t>
            </a:r>
            <a:r>
              <a:rPr lang="zh-CN" altLang="en-US" sz="2000"/>
              <a:t>、恒星研究的纵深发展</a:t>
            </a:r>
          </a:p>
          <a:p>
            <a:pPr algn="just" eaLnBrk="1" hangingPunct="1">
              <a:spcBef>
                <a:spcPct val="50000"/>
              </a:spcBef>
            </a:pPr>
            <a:r>
              <a:rPr lang="zh-CN" altLang="en-US" sz="2000"/>
              <a:t>     </a:t>
            </a:r>
            <a:r>
              <a:rPr lang="en-US" altLang="zh-CN" sz="2000" b="1"/>
              <a:t>3</a:t>
            </a:r>
            <a:r>
              <a:rPr lang="zh-CN" altLang="en-US" sz="2000"/>
              <a:t>、银河系和河外星系研究成果</a:t>
            </a:r>
          </a:p>
          <a:p>
            <a:pPr algn="just" eaLnBrk="1" hangingPunct="1">
              <a:spcBef>
                <a:spcPct val="50000"/>
              </a:spcBef>
            </a:pPr>
            <a:r>
              <a:rPr lang="zh-CN" altLang="en-US" sz="2000"/>
              <a:t>     </a:t>
            </a:r>
            <a:r>
              <a:rPr lang="en-US" altLang="zh-CN" sz="2000" b="1"/>
              <a:t>4</a:t>
            </a:r>
            <a:r>
              <a:rPr lang="zh-CN" altLang="en-US" sz="2000"/>
              <a:t>、宇宙演化学研究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animEffect transition="in" filter="blinds(horizontal)">
                                      <p:cBhvr>
                                        <p:cTn id="7" dur="500"/>
                                        <p:tgtEl>
                                          <p:spTgt spid="174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0">
                                            <p:txEl>
                                              <p:pRg st="2" end="2"/>
                                            </p:txEl>
                                          </p:spTgt>
                                        </p:tgtEl>
                                        <p:attrNameLst>
                                          <p:attrName>style.visibility</p:attrName>
                                        </p:attrNameLst>
                                      </p:cBhvr>
                                      <p:to>
                                        <p:strVal val="visible"/>
                                      </p:to>
                                    </p:set>
                                    <p:animEffect transition="in" filter="blinds(horizontal)">
                                      <p:cBhvr>
                                        <p:cTn id="12" dur="500"/>
                                        <p:tgtEl>
                                          <p:spTgt spid="174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410">
                                            <p:txEl>
                                              <p:pRg st="3" end="3"/>
                                            </p:txEl>
                                          </p:spTgt>
                                        </p:tgtEl>
                                        <p:attrNameLst>
                                          <p:attrName>style.visibility</p:attrName>
                                        </p:attrNameLst>
                                      </p:cBhvr>
                                      <p:to>
                                        <p:strVal val="visible"/>
                                      </p:to>
                                    </p:set>
                                    <p:animEffect transition="in" filter="blinds(horizontal)">
                                      <p:cBhvr>
                                        <p:cTn id="17" dur="500"/>
                                        <p:tgtEl>
                                          <p:spTgt spid="1741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410">
                                            <p:txEl>
                                              <p:pRg st="4" end="4"/>
                                            </p:txEl>
                                          </p:spTgt>
                                        </p:tgtEl>
                                        <p:attrNameLst>
                                          <p:attrName>style.visibility</p:attrName>
                                        </p:attrNameLst>
                                      </p:cBhvr>
                                      <p:to>
                                        <p:strVal val="visible"/>
                                      </p:to>
                                    </p:set>
                                    <p:animEffect transition="in" filter="blinds(horizontal)">
                                      <p:cBhvr>
                                        <p:cTn id="22" dur="500"/>
                                        <p:tgtEl>
                                          <p:spTgt spid="1741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410">
                                            <p:txEl>
                                              <p:pRg st="5" end="5"/>
                                            </p:txEl>
                                          </p:spTgt>
                                        </p:tgtEl>
                                        <p:attrNameLst>
                                          <p:attrName>style.visibility</p:attrName>
                                        </p:attrNameLst>
                                      </p:cBhvr>
                                      <p:to>
                                        <p:strVal val="visible"/>
                                      </p:to>
                                    </p:set>
                                    <p:animEffect transition="in" filter="blinds(horizontal)">
                                      <p:cBhvr>
                                        <p:cTn id="27" dur="500"/>
                                        <p:tgtEl>
                                          <p:spTgt spid="1741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7410">
                                            <p:txEl>
                                              <p:pRg st="7" end="7"/>
                                            </p:txEl>
                                          </p:spTgt>
                                        </p:tgtEl>
                                        <p:attrNameLst>
                                          <p:attrName>style.visibility</p:attrName>
                                        </p:attrNameLst>
                                      </p:cBhvr>
                                      <p:to>
                                        <p:strVal val="visible"/>
                                      </p:to>
                                    </p:set>
                                    <p:animEffect transition="in" filter="blinds(horizontal)">
                                      <p:cBhvr>
                                        <p:cTn id="32" dur="500"/>
                                        <p:tgtEl>
                                          <p:spTgt spid="17410">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7410">
                                            <p:txEl>
                                              <p:pRg st="8" end="8"/>
                                            </p:txEl>
                                          </p:spTgt>
                                        </p:tgtEl>
                                        <p:attrNameLst>
                                          <p:attrName>style.visibility</p:attrName>
                                        </p:attrNameLst>
                                      </p:cBhvr>
                                      <p:to>
                                        <p:strVal val="visible"/>
                                      </p:to>
                                    </p:set>
                                    <p:animEffect transition="in" filter="blinds(horizontal)">
                                      <p:cBhvr>
                                        <p:cTn id="37" dur="500"/>
                                        <p:tgtEl>
                                          <p:spTgt spid="17410">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7410">
                                            <p:txEl>
                                              <p:pRg st="9" end="9"/>
                                            </p:txEl>
                                          </p:spTgt>
                                        </p:tgtEl>
                                        <p:attrNameLst>
                                          <p:attrName>style.visibility</p:attrName>
                                        </p:attrNameLst>
                                      </p:cBhvr>
                                      <p:to>
                                        <p:strVal val="visible"/>
                                      </p:to>
                                    </p:set>
                                    <p:animEffect transition="in" filter="blinds(horizontal)">
                                      <p:cBhvr>
                                        <p:cTn id="42" dur="500"/>
                                        <p:tgtEl>
                                          <p:spTgt spid="17410">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7410">
                                            <p:txEl>
                                              <p:pRg st="10" end="10"/>
                                            </p:txEl>
                                          </p:spTgt>
                                        </p:tgtEl>
                                        <p:attrNameLst>
                                          <p:attrName>style.visibility</p:attrName>
                                        </p:attrNameLst>
                                      </p:cBhvr>
                                      <p:to>
                                        <p:strVal val="visible"/>
                                      </p:to>
                                    </p:set>
                                    <p:animEffect transition="in" filter="blinds(horizontal)">
                                      <p:cBhvr>
                                        <p:cTn id="47" dur="500"/>
                                        <p:tgtEl>
                                          <p:spTgt spid="17410">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7410">
                                            <p:txEl>
                                              <p:pRg st="11" end="11"/>
                                            </p:txEl>
                                          </p:spTgt>
                                        </p:tgtEl>
                                        <p:attrNameLst>
                                          <p:attrName>style.visibility</p:attrName>
                                        </p:attrNameLst>
                                      </p:cBhvr>
                                      <p:to>
                                        <p:strVal val="visible"/>
                                      </p:to>
                                    </p:set>
                                    <p:animEffect transition="in" filter="blinds(horizontal)">
                                      <p:cBhvr>
                                        <p:cTn id="52" dur="500"/>
                                        <p:tgtEl>
                                          <p:spTgt spid="174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B85EB70F-CD80-4632-B288-B13C43797E22}"/>
              </a:ext>
            </a:extLst>
          </p:cNvPr>
          <p:cNvSpPr txBox="1">
            <a:spLocks noChangeArrowheads="1"/>
          </p:cNvSpPr>
          <p:nvPr/>
        </p:nvSpPr>
        <p:spPr bwMode="auto">
          <a:xfrm>
            <a:off x="990600" y="914400"/>
            <a:ext cx="518477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1325" indent="-349250">
              <a:defRPr>
                <a:solidFill>
                  <a:schemeClr val="tx1"/>
                </a:solidFill>
                <a:latin typeface="Arial" panose="020B0604020202020204" pitchFamily="34" charset="0"/>
                <a:ea typeface="宋体" panose="02010600030101010101" pitchFamily="2" charset="-122"/>
              </a:defRPr>
            </a:lvl1pPr>
            <a:lvl2pPr marL="1147763" indent="-342900">
              <a:defRPr>
                <a:solidFill>
                  <a:schemeClr val="tx1"/>
                </a:solidFill>
                <a:latin typeface="Arial" panose="020B0604020202020204" pitchFamily="34" charset="0"/>
                <a:ea typeface="宋体" panose="02010600030101010101" pitchFamily="2" charset="-122"/>
              </a:defRPr>
            </a:lvl2pPr>
            <a:lvl3pPr marL="1670050" indent="-342900">
              <a:defRPr>
                <a:solidFill>
                  <a:schemeClr val="tx1"/>
                </a:solidFill>
                <a:latin typeface="Arial" panose="020B0604020202020204" pitchFamily="34" charset="0"/>
                <a:ea typeface="宋体" panose="02010600030101010101" pitchFamily="2" charset="-122"/>
              </a:defRPr>
            </a:lvl3pPr>
            <a:lvl4pPr marL="2192338" indent="-342900">
              <a:defRPr>
                <a:solidFill>
                  <a:schemeClr val="tx1"/>
                </a:solidFill>
                <a:latin typeface="Arial" panose="020B0604020202020204" pitchFamily="34" charset="0"/>
                <a:ea typeface="宋体" panose="02010600030101010101" pitchFamily="2" charset="-122"/>
              </a:defRPr>
            </a:lvl4pPr>
            <a:lvl5pPr marL="2714625" indent="-342900">
              <a:defRPr>
                <a:solidFill>
                  <a:schemeClr val="tx1"/>
                </a:solidFill>
                <a:latin typeface="Arial" panose="020B0604020202020204" pitchFamily="34" charset="0"/>
                <a:ea typeface="宋体" panose="02010600030101010101" pitchFamily="2" charset="-122"/>
              </a:defRPr>
            </a:lvl5pPr>
            <a:lvl6pPr marL="317182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62902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08622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54342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zh-CN" altLang="en-US" sz="2000" b="1"/>
              <a:t>五、中国天文学</a:t>
            </a:r>
          </a:p>
          <a:p>
            <a:pPr algn="just" eaLnBrk="1" hangingPunct="1">
              <a:spcBef>
                <a:spcPct val="50000"/>
              </a:spcBef>
            </a:pPr>
            <a:endParaRPr lang="zh-CN" altLang="en-US" sz="800" b="1"/>
          </a:p>
          <a:p>
            <a:pPr algn="just" eaLnBrk="1" hangingPunct="1">
              <a:spcBef>
                <a:spcPct val="50000"/>
              </a:spcBef>
            </a:pPr>
            <a:r>
              <a:rPr lang="zh-CN" altLang="en-US" sz="2000"/>
              <a:t>   </a:t>
            </a:r>
            <a:r>
              <a:rPr lang="en-US" altLang="zh-CN" sz="2000" b="1"/>
              <a:t>1</a:t>
            </a:r>
            <a:r>
              <a:rPr lang="zh-CN" altLang="en-US" sz="2000" b="1"/>
              <a:t>、</a:t>
            </a:r>
            <a:r>
              <a:rPr lang="zh-CN" altLang="en-US" sz="2000"/>
              <a:t>萌芽和体系形成</a:t>
            </a:r>
          </a:p>
          <a:p>
            <a:pPr algn="just" eaLnBrk="1" hangingPunct="1">
              <a:spcBef>
                <a:spcPct val="50000"/>
              </a:spcBef>
            </a:pPr>
            <a:r>
              <a:rPr lang="zh-CN" altLang="en-US" sz="2000"/>
              <a:t>   </a:t>
            </a:r>
            <a:r>
              <a:rPr lang="en-US" altLang="zh-CN" sz="2000" b="1"/>
              <a:t>2</a:t>
            </a:r>
            <a:r>
              <a:rPr lang="zh-CN" altLang="en-US" sz="2000"/>
              <a:t>、早期综合和发展</a:t>
            </a:r>
          </a:p>
          <a:p>
            <a:pPr algn="just" eaLnBrk="1" hangingPunct="1">
              <a:spcBef>
                <a:spcPct val="50000"/>
              </a:spcBef>
            </a:pPr>
            <a:r>
              <a:rPr lang="zh-CN" altLang="en-US" sz="2000"/>
              <a:t>   </a:t>
            </a:r>
            <a:r>
              <a:rPr lang="en-US" altLang="zh-CN" sz="2000" b="1"/>
              <a:t>3</a:t>
            </a:r>
            <a:r>
              <a:rPr lang="zh-CN" altLang="en-US" sz="2000"/>
              <a:t>、继续发展和繁荣</a:t>
            </a:r>
          </a:p>
          <a:p>
            <a:pPr algn="just" eaLnBrk="1" hangingPunct="1">
              <a:spcBef>
                <a:spcPct val="50000"/>
              </a:spcBef>
            </a:pPr>
            <a:r>
              <a:rPr lang="zh-CN" altLang="en-US" sz="2000"/>
              <a:t>   </a:t>
            </a:r>
            <a:r>
              <a:rPr lang="en-US" altLang="zh-CN" sz="2000" b="1"/>
              <a:t>4</a:t>
            </a:r>
            <a:r>
              <a:rPr lang="zh-CN" altLang="en-US" sz="2000"/>
              <a:t>、由鼎盛到相对滞后</a:t>
            </a:r>
          </a:p>
          <a:p>
            <a:pPr algn="just" eaLnBrk="1" hangingPunct="1">
              <a:spcBef>
                <a:spcPct val="50000"/>
              </a:spcBef>
            </a:pPr>
            <a:r>
              <a:rPr lang="zh-CN" altLang="en-US" sz="2000"/>
              <a:t>   </a:t>
            </a:r>
            <a:r>
              <a:rPr lang="en-US" altLang="zh-CN" sz="2000" b="1"/>
              <a:t>5</a:t>
            </a:r>
            <a:r>
              <a:rPr lang="zh-CN" altLang="en-US" sz="2000"/>
              <a:t>、与西方天文学交融</a:t>
            </a:r>
          </a:p>
          <a:p>
            <a:pPr algn="just" eaLnBrk="1" hangingPunct="1">
              <a:spcBef>
                <a:spcPct val="50000"/>
              </a:spcBef>
            </a:pPr>
            <a:r>
              <a:rPr lang="zh-CN" altLang="en-US" sz="2000" b="1"/>
              <a:t>   </a:t>
            </a:r>
            <a:r>
              <a:rPr lang="en-US" altLang="zh-CN" sz="2000" b="1"/>
              <a:t>6</a:t>
            </a:r>
            <a:r>
              <a:rPr lang="zh-CN" altLang="en-US" sz="2000"/>
              <a:t>、近代、现代天文学的发展</a:t>
            </a:r>
          </a:p>
          <a:p>
            <a:pPr eaLnBrk="1" hangingPunct="1">
              <a:spcBef>
                <a:spcPct val="50000"/>
              </a:spcBef>
            </a:pPr>
            <a:endParaRPr lang="en-US" altLang="zh-CN"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animEffect transition="in" filter="blinds(horizontal)">
                                      <p:cBhvr>
                                        <p:cTn id="7" dur="500"/>
                                        <p:tgtEl>
                                          <p:spTgt spid="1843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4">
                                            <p:txEl>
                                              <p:pRg st="3" end="3"/>
                                            </p:txEl>
                                          </p:spTgt>
                                        </p:tgtEl>
                                        <p:attrNameLst>
                                          <p:attrName>style.visibility</p:attrName>
                                        </p:attrNameLst>
                                      </p:cBhvr>
                                      <p:to>
                                        <p:strVal val="visible"/>
                                      </p:to>
                                    </p:set>
                                    <p:animEffect transition="in" filter="blinds(horizontal)">
                                      <p:cBhvr>
                                        <p:cTn id="12" dur="500"/>
                                        <p:tgtEl>
                                          <p:spTgt spid="1843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434">
                                            <p:txEl>
                                              <p:pRg st="4" end="4"/>
                                            </p:txEl>
                                          </p:spTgt>
                                        </p:tgtEl>
                                        <p:attrNameLst>
                                          <p:attrName>style.visibility</p:attrName>
                                        </p:attrNameLst>
                                      </p:cBhvr>
                                      <p:to>
                                        <p:strVal val="visible"/>
                                      </p:to>
                                    </p:set>
                                    <p:animEffect transition="in" filter="blinds(horizontal)">
                                      <p:cBhvr>
                                        <p:cTn id="17" dur="500"/>
                                        <p:tgtEl>
                                          <p:spTgt spid="1843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434">
                                            <p:txEl>
                                              <p:pRg st="5" end="5"/>
                                            </p:txEl>
                                          </p:spTgt>
                                        </p:tgtEl>
                                        <p:attrNameLst>
                                          <p:attrName>style.visibility</p:attrName>
                                        </p:attrNameLst>
                                      </p:cBhvr>
                                      <p:to>
                                        <p:strVal val="visible"/>
                                      </p:to>
                                    </p:set>
                                    <p:animEffect transition="in" filter="blinds(horizontal)">
                                      <p:cBhvr>
                                        <p:cTn id="22" dur="500"/>
                                        <p:tgtEl>
                                          <p:spTgt spid="18434">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434">
                                            <p:txEl>
                                              <p:pRg st="6" end="6"/>
                                            </p:txEl>
                                          </p:spTgt>
                                        </p:tgtEl>
                                        <p:attrNameLst>
                                          <p:attrName>style.visibility</p:attrName>
                                        </p:attrNameLst>
                                      </p:cBhvr>
                                      <p:to>
                                        <p:strVal val="visible"/>
                                      </p:to>
                                    </p:set>
                                    <p:animEffect transition="in" filter="blinds(horizontal)">
                                      <p:cBhvr>
                                        <p:cTn id="27" dur="500"/>
                                        <p:tgtEl>
                                          <p:spTgt spid="18434">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434">
                                            <p:txEl>
                                              <p:pRg st="7" end="7"/>
                                            </p:txEl>
                                          </p:spTgt>
                                        </p:tgtEl>
                                        <p:attrNameLst>
                                          <p:attrName>style.visibility</p:attrName>
                                        </p:attrNameLst>
                                      </p:cBhvr>
                                      <p:to>
                                        <p:strVal val="visible"/>
                                      </p:to>
                                    </p:set>
                                    <p:animEffect transition="in" filter="blinds(horizontal)">
                                      <p:cBhvr>
                                        <p:cTn id="32" dur="500"/>
                                        <p:tgtEl>
                                          <p:spTgt spid="184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675E6D5B-316A-4143-ADDE-218E17DE7A42}"/>
              </a:ext>
            </a:extLst>
          </p:cNvPr>
          <p:cNvSpPr txBox="1">
            <a:spLocks noChangeArrowheads="1"/>
          </p:cNvSpPr>
          <p:nvPr/>
        </p:nvSpPr>
        <p:spPr bwMode="auto">
          <a:xfrm>
            <a:off x="304800" y="1216025"/>
            <a:ext cx="8534400" cy="53673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buFontTx/>
              <a:buChar char="•"/>
            </a:pPr>
            <a:r>
              <a:rPr lang="en-US" altLang="zh-CN" sz="2400">
                <a:latin typeface="隶书" panose="02010509060101010101" pitchFamily="49" charset="-122"/>
                <a:ea typeface="隶书" panose="02010509060101010101" pitchFamily="49" charset="-122"/>
              </a:rPr>
              <a:t>   </a:t>
            </a:r>
            <a:r>
              <a:rPr lang="zh-CN" altLang="en-US" sz="2000" b="1">
                <a:latin typeface="宋体" panose="02010600030101010101" pitchFamily="2" charset="-122"/>
              </a:rPr>
              <a:t>中国是世界上天文学发展最早的国家之一，数千年来积累了丰富的观测资料，是古代自然知识体系的带头学科，为中国文明和世界文明做出了重要贡献。它萌芽于新石器时代，可以追溯到</a:t>
            </a:r>
            <a:r>
              <a:rPr lang="en-US" altLang="zh-CN" sz="2000" b="1">
                <a:latin typeface="宋体" panose="02010600030101010101" pitchFamily="2" charset="-122"/>
              </a:rPr>
              <a:t>4500</a:t>
            </a:r>
            <a:r>
              <a:rPr lang="zh-CN" altLang="en-US" sz="2000" b="1">
                <a:latin typeface="宋体" panose="02010600030101010101" pitchFamily="2" charset="-122"/>
              </a:rPr>
              <a:t>年以前，至战国秦汉期间（公元前</a:t>
            </a:r>
            <a:r>
              <a:rPr lang="en-US" altLang="zh-CN" sz="2000" b="1">
                <a:latin typeface="宋体" panose="02010600030101010101" pitchFamily="2" charset="-122"/>
              </a:rPr>
              <a:t>475</a:t>
            </a:r>
            <a:r>
              <a:rPr lang="zh-CN" altLang="en-US" sz="2000" b="1">
                <a:latin typeface="宋体" panose="02010600030101010101" pitchFamily="2" charset="-122"/>
              </a:rPr>
              <a:t>年～公元</a:t>
            </a:r>
            <a:r>
              <a:rPr lang="en-US" altLang="zh-CN" sz="2000" b="1">
                <a:latin typeface="宋体" panose="02010600030101010101" pitchFamily="2" charset="-122"/>
              </a:rPr>
              <a:t>220</a:t>
            </a:r>
            <a:r>
              <a:rPr lang="zh-CN" altLang="en-US" sz="2000" b="1">
                <a:latin typeface="宋体" panose="02010600030101010101" pitchFamily="2" charset="-122"/>
              </a:rPr>
              <a:t>年）形成了以历法和天象观测为中心的完整而富有特色的体系。之所以形成这样的特色，又是和中国传统天文学由皇家主持分不开的，而后者又是在天人感应和天人合一思想支配下高度的中央集权制所必需的。</a:t>
            </a:r>
          </a:p>
          <a:p>
            <a:pPr eaLnBrk="1" fontAlgn="ctr" hangingPunct="1">
              <a:buFontTx/>
              <a:buChar char="•"/>
            </a:pPr>
            <a:endParaRPr lang="zh-CN" altLang="en-US" sz="2000" b="1">
              <a:latin typeface="宋体" panose="02010600030101010101" pitchFamily="2" charset="-122"/>
            </a:endParaRPr>
          </a:p>
          <a:p>
            <a:pPr eaLnBrk="1" fontAlgn="ctr" hangingPunct="1">
              <a:buFontTx/>
              <a:buChar char="•"/>
            </a:pPr>
            <a:r>
              <a:rPr kumimoji="1" lang="zh-CN" altLang="en-US" b="1"/>
              <a:t>         对于中国人来说，天文学曾经是一门很重要的科学，因为它是从敬天的“宗教”中自然产生的。历法是由皇帝颁布的，天文和历法一直是“正统”的儒家之学。</a:t>
            </a:r>
          </a:p>
          <a:p>
            <a:pPr eaLnBrk="1" fontAlgn="ctr" hangingPunct="1"/>
            <a:r>
              <a:rPr kumimoji="1" lang="zh-CN" altLang="en-US" b="1"/>
              <a:t>        </a:t>
            </a:r>
          </a:p>
          <a:p>
            <a:pPr eaLnBrk="1" fontAlgn="ctr" hangingPunct="1">
              <a:buFontTx/>
              <a:buChar char="•"/>
            </a:pPr>
            <a:r>
              <a:rPr kumimoji="1" lang="zh-CN" altLang="en-US" b="1"/>
              <a:t>       从中国的天象记事可以看出，中国人在阿拉伯人以前，是全世界最坚毅、最精确的天文观测者。现代天文学家在许多场合，都曾求助于中国的天象记事，并得到良好的结果。</a:t>
            </a:r>
          </a:p>
          <a:p>
            <a:pPr eaLnBrk="1" fontAlgn="ctr" hangingPunct="1"/>
            <a:r>
              <a:rPr kumimoji="1" lang="zh-CN" altLang="en-US" b="1"/>
              <a:t>        </a:t>
            </a:r>
          </a:p>
          <a:p>
            <a:pPr eaLnBrk="1" fontAlgn="ctr" hangingPunct="1">
              <a:buFontTx/>
              <a:buChar char="•"/>
            </a:pPr>
            <a:r>
              <a:rPr kumimoji="1" lang="zh-CN" altLang="en-US" b="1"/>
              <a:t>      中国天文学本质上是有天极的，它使用的是赤道坐标，主要依靠观测拱极星。</a:t>
            </a:r>
          </a:p>
          <a:p>
            <a:pPr eaLnBrk="1" hangingPunct="1"/>
            <a:endParaRPr lang="en-US" altLang="zh-CN" sz="2000" b="1">
              <a:latin typeface="宋体" panose="02010600030101010101" pitchFamily="2" charset="-122"/>
            </a:endParaRPr>
          </a:p>
        </p:txBody>
      </p:sp>
      <p:sp>
        <p:nvSpPr>
          <p:cNvPr id="19459" name="Text Box 3">
            <a:extLst>
              <a:ext uri="{FF2B5EF4-FFF2-40B4-BE49-F238E27FC236}">
                <a16:creationId xmlns:a16="http://schemas.microsoft.com/office/drawing/2014/main" id="{75F2CDBA-514E-4E64-ACDB-44D0E48AD9C2}"/>
              </a:ext>
            </a:extLst>
          </p:cNvPr>
          <p:cNvSpPr txBox="1">
            <a:spLocks noChangeArrowheads="1"/>
          </p:cNvSpPr>
          <p:nvPr/>
        </p:nvSpPr>
        <p:spPr bwMode="auto">
          <a:xfrm>
            <a:off x="990600" y="6096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spcBef>
                <a:spcPct val="50000"/>
              </a:spcBef>
            </a:pPr>
            <a:r>
              <a:rPr lang="zh-CN" altLang="en-US" sz="2400" b="1">
                <a:solidFill>
                  <a:schemeClr val="folHlink"/>
                </a:solidFill>
              </a:rPr>
              <a:t>强调几点：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anim calcmode="lin" valueType="num">
                                      <p:cBhvr additive="base">
                                        <p:cTn id="7" dur="5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8">
                                            <p:txEl>
                                              <p:pRg st="4" end="4"/>
                                            </p:txEl>
                                          </p:spTgt>
                                        </p:tgtEl>
                                        <p:attrNameLst>
                                          <p:attrName>style.visibility</p:attrName>
                                        </p:attrNameLst>
                                      </p:cBhvr>
                                      <p:to>
                                        <p:strVal val="visible"/>
                                      </p:to>
                                    </p:set>
                                    <p:anim calcmode="lin" valueType="num">
                                      <p:cBhvr additive="base">
                                        <p:cTn id="13" dur="500" fill="hold"/>
                                        <p:tgtEl>
                                          <p:spTgt spid="1945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458">
                                            <p:txEl>
                                              <p:pRg st="6" end="6"/>
                                            </p:txEl>
                                          </p:spTgt>
                                        </p:tgtEl>
                                        <p:attrNameLst>
                                          <p:attrName>style.visibility</p:attrName>
                                        </p:attrNameLst>
                                      </p:cBhvr>
                                      <p:to>
                                        <p:strVal val="visible"/>
                                      </p:to>
                                    </p:set>
                                    <p:anim calcmode="lin" valueType="num">
                                      <p:cBhvr additive="base">
                                        <p:cTn id="19" dur="500" fill="hold"/>
                                        <p:tgtEl>
                                          <p:spTgt spid="1945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482" name="Picture 2" descr="命官">
            <a:extLst>
              <a:ext uri="{FF2B5EF4-FFF2-40B4-BE49-F238E27FC236}">
                <a16:creationId xmlns:a16="http://schemas.microsoft.com/office/drawing/2014/main" id="{73CB89BD-0D17-42C3-84E2-C55B80051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437832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483" name="Picture 3" descr="甲骨">
            <a:extLst>
              <a:ext uri="{FF2B5EF4-FFF2-40B4-BE49-F238E27FC236}">
                <a16:creationId xmlns:a16="http://schemas.microsoft.com/office/drawing/2014/main" id="{6B19C392-C36E-4186-BD73-788E03753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0"/>
            <a:ext cx="3971925"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2530" name="Object 2">
            <a:extLst>
              <a:ext uri="{FF2B5EF4-FFF2-40B4-BE49-F238E27FC236}">
                <a16:creationId xmlns:a16="http://schemas.microsoft.com/office/drawing/2014/main" id="{BB24B220-F49A-4A83-B713-5116AB4DAF6C}"/>
              </a:ext>
            </a:extLst>
          </p:cNvPr>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20832" name="Slide" r:id="rId3" imgW="4572000" imgH="3429000" progId="PowerPoint.Slide.8">
                  <p:embed/>
                </p:oleObj>
              </mc:Choice>
              <mc:Fallback>
                <p:oleObj name="Slide" r:id="rId3" imgW="4572000" imgH="342900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32A3ED6-96EC-408D-97F7-713BB7344273}"/>
              </a:ext>
            </a:extLst>
          </p:cNvPr>
          <p:cNvSpPr>
            <a:spLocks noChangeArrowheads="1"/>
          </p:cNvSpPr>
          <p:nvPr/>
        </p:nvSpPr>
        <p:spPr bwMode="auto">
          <a:xfrm>
            <a:off x="827088" y="755650"/>
            <a:ext cx="7974012"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28600" algn="l"/>
              </a:tabLst>
              <a:defRPr>
                <a:solidFill>
                  <a:schemeClr val="tx1"/>
                </a:solidFill>
                <a:latin typeface="Arial" panose="020B0604020202020204" pitchFamily="34" charset="0"/>
                <a:ea typeface="宋体" panose="02010600030101010101" pitchFamily="2" charset="-122"/>
              </a:defRPr>
            </a:lvl1pPr>
            <a:lvl2pPr>
              <a:tabLst>
                <a:tab pos="228600" algn="l"/>
              </a:tabLst>
              <a:defRPr>
                <a:solidFill>
                  <a:schemeClr val="tx1"/>
                </a:solidFill>
                <a:latin typeface="Arial" panose="020B0604020202020204" pitchFamily="34" charset="0"/>
                <a:ea typeface="宋体" panose="02010600030101010101" pitchFamily="2" charset="-122"/>
              </a:defRPr>
            </a:lvl2pPr>
            <a:lvl3pPr>
              <a:tabLst>
                <a:tab pos="228600" algn="l"/>
              </a:tabLst>
              <a:defRPr>
                <a:solidFill>
                  <a:schemeClr val="tx1"/>
                </a:solidFill>
                <a:latin typeface="Arial" panose="020B0604020202020204" pitchFamily="34" charset="0"/>
                <a:ea typeface="宋体" panose="02010600030101010101" pitchFamily="2" charset="-122"/>
              </a:defRPr>
            </a:lvl3pPr>
            <a:lvl4pPr>
              <a:tabLst>
                <a:tab pos="228600" algn="l"/>
              </a:tabLst>
              <a:defRPr>
                <a:solidFill>
                  <a:schemeClr val="tx1"/>
                </a:solidFill>
                <a:latin typeface="Arial" panose="020B0604020202020204" pitchFamily="34" charset="0"/>
                <a:ea typeface="宋体" panose="02010600030101010101" pitchFamily="2" charset="-122"/>
              </a:defRPr>
            </a:lvl4pPr>
            <a:lvl5pPr>
              <a:tabLst>
                <a:tab pos="2286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ea typeface="隶书" panose="02010509060101010101" pitchFamily="49" charset="-122"/>
              </a:rPr>
              <a:t>思考与练习题</a:t>
            </a:r>
            <a:endParaRPr lang="zh-CN" altLang="en-US" sz="2400">
              <a:ea typeface="隶书" panose="02010509060101010101" pitchFamily="49" charset="-122"/>
            </a:endParaRPr>
          </a:p>
          <a:p>
            <a:pPr eaLnBrk="1" hangingPunct="1">
              <a:buFontTx/>
              <a:buChar char="•"/>
            </a:pPr>
            <a:r>
              <a:rPr lang="zh-CN" altLang="en-US" sz="2400"/>
              <a:t> 简述天文学的研究对象、研究方法和特点。</a:t>
            </a:r>
          </a:p>
          <a:p>
            <a:pPr eaLnBrk="1" hangingPunct="1">
              <a:buFontTx/>
              <a:buChar char="•"/>
            </a:pPr>
            <a:r>
              <a:rPr lang="zh-CN" altLang="en-US" sz="2400"/>
              <a:t> 研究天文学的意义有哪些？</a:t>
            </a:r>
          </a:p>
          <a:p>
            <a:pPr eaLnBrk="1" hangingPunct="1">
              <a:buFontTx/>
              <a:buChar char="•"/>
            </a:pPr>
            <a:r>
              <a:rPr lang="zh-CN" altLang="en-US" sz="2400"/>
              <a:t> 了解天文学的科学分支。</a:t>
            </a:r>
          </a:p>
          <a:p>
            <a:pPr eaLnBrk="1" hangingPunct="1">
              <a:buFontTx/>
              <a:buChar char="•"/>
            </a:pPr>
            <a:r>
              <a:rPr lang="zh-CN" altLang="en-US" sz="2400"/>
              <a:t> 简述古代天文学的起源和发展。</a:t>
            </a:r>
          </a:p>
          <a:p>
            <a:pPr eaLnBrk="1" hangingPunct="1">
              <a:buFontTx/>
              <a:buChar char="•"/>
            </a:pPr>
            <a:r>
              <a:rPr lang="zh-CN" altLang="en-US" sz="2400"/>
              <a:t> 简述欧洲</a:t>
            </a:r>
            <a:r>
              <a:rPr lang="en-US" altLang="zh-CN" sz="2400"/>
              <a:t>15</a:t>
            </a:r>
            <a:r>
              <a:rPr lang="zh-CN" altLang="en-US" sz="2400"/>
              <a:t>、</a:t>
            </a:r>
            <a:r>
              <a:rPr lang="en-US" altLang="zh-CN" sz="2400"/>
              <a:t>16</a:t>
            </a:r>
            <a:r>
              <a:rPr lang="zh-CN" altLang="en-US" sz="2400"/>
              <a:t>、</a:t>
            </a:r>
            <a:r>
              <a:rPr lang="en-US" altLang="zh-CN" sz="2400"/>
              <a:t>17</a:t>
            </a:r>
            <a:r>
              <a:rPr lang="zh-CN" altLang="en-US" sz="2400"/>
              <a:t>、</a:t>
            </a:r>
            <a:r>
              <a:rPr lang="en-US" altLang="zh-CN" sz="2400"/>
              <a:t>18</a:t>
            </a:r>
            <a:r>
              <a:rPr lang="zh-CN" altLang="en-US" sz="2400"/>
              <a:t>、</a:t>
            </a:r>
            <a:r>
              <a:rPr lang="en-US" altLang="zh-CN" sz="2400"/>
              <a:t>19</a:t>
            </a:r>
            <a:r>
              <a:rPr lang="zh-CN" altLang="en-US" sz="2400"/>
              <a:t>、</a:t>
            </a:r>
            <a:r>
              <a:rPr lang="en-US" altLang="zh-CN" sz="2400"/>
              <a:t>20</a:t>
            </a:r>
            <a:r>
              <a:rPr lang="zh-CN" altLang="en-US" sz="2400"/>
              <a:t>世纪天文学发展的特 点及成就。</a:t>
            </a:r>
          </a:p>
          <a:p>
            <a:pPr eaLnBrk="1" hangingPunct="1">
              <a:buFontTx/>
              <a:buChar char="•"/>
            </a:pPr>
            <a:r>
              <a:rPr lang="zh-CN" altLang="en-US" sz="2400"/>
              <a:t> 简述中国天文学从古到今的发展过程。</a:t>
            </a:r>
          </a:p>
          <a:p>
            <a:pPr eaLnBrk="1" hangingPunct="1"/>
            <a:endParaRPr lang="zh-CN" altLang="en-US" sz="2400" b="1"/>
          </a:p>
          <a:p>
            <a:pPr eaLnBrk="1" hangingPunct="1"/>
            <a:r>
              <a:rPr lang="zh-CN" altLang="en-US" sz="2000" b="1"/>
              <a:t>进一步讨论题：</a:t>
            </a:r>
            <a:endParaRPr lang="zh-CN" altLang="en-US" sz="2000"/>
          </a:p>
          <a:p>
            <a:pPr eaLnBrk="1" hangingPunct="1">
              <a:buFontTx/>
              <a:buChar char="•"/>
            </a:pPr>
            <a:r>
              <a:rPr lang="zh-CN" altLang="en-US" sz="2400"/>
              <a:t> </a:t>
            </a:r>
            <a:r>
              <a:rPr lang="en-US" altLang="zh-CN" sz="2400"/>
              <a:t>21</a:t>
            </a:r>
            <a:r>
              <a:rPr lang="zh-CN" altLang="en-US" sz="2400"/>
              <a:t>世纪的天文与空间科学。</a:t>
            </a:r>
          </a:p>
          <a:p>
            <a:pPr eaLnBrk="1" hangingPunct="1">
              <a:buFontTx/>
              <a:buChar char="•"/>
            </a:pPr>
            <a:r>
              <a:rPr lang="zh-CN" altLang="en-US" sz="2400"/>
              <a:t> 举例说明天文与地学的关系。</a:t>
            </a:r>
          </a:p>
          <a:p>
            <a:pPr eaLnBrk="1" hangingPunct="1">
              <a:buFontTx/>
              <a:buChar char="•"/>
            </a:pPr>
            <a:r>
              <a:rPr lang="zh-CN" altLang="en-US" sz="2400"/>
              <a:t> 天文与其它学科的关系</a:t>
            </a:r>
            <a:r>
              <a:rPr lang="en-US" altLang="zh-CN" sz="2400"/>
              <a:t>.</a:t>
            </a:r>
          </a:p>
        </p:txBody>
      </p:sp>
      <p:sp>
        <p:nvSpPr>
          <p:cNvPr id="23556" name="AutoShape 4">
            <a:hlinkClick r:id="rId2" action="ppaction://hlinksldjump" highlightClick="1"/>
            <a:extLst>
              <a:ext uri="{FF2B5EF4-FFF2-40B4-BE49-F238E27FC236}">
                <a16:creationId xmlns:a16="http://schemas.microsoft.com/office/drawing/2014/main" id="{44D3C77C-C596-4860-A0E6-86A93BFDD3EF}"/>
              </a:ext>
            </a:extLst>
          </p:cNvPr>
          <p:cNvSpPr>
            <a:spLocks noChangeArrowheads="1"/>
          </p:cNvSpPr>
          <p:nvPr/>
        </p:nvSpPr>
        <p:spPr bwMode="auto">
          <a:xfrm>
            <a:off x="7772400" y="5791200"/>
            <a:ext cx="838200" cy="533400"/>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3670" name="Picture 6" descr="大行星">
            <a:extLst>
              <a:ext uri="{FF2B5EF4-FFF2-40B4-BE49-F238E27FC236}">
                <a16:creationId xmlns:a16="http://schemas.microsoft.com/office/drawing/2014/main" id="{0DCB2A16-E84E-49DA-8509-D00229906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543800" cy="3406775"/>
          </a:xfrm>
          <a:prstGeom prst="rect">
            <a:avLst/>
          </a:prstGeom>
          <a:noFill/>
          <a:extLst>
            <a:ext uri="{909E8E84-426E-40DD-AFC4-6F175D3DCCD1}">
              <a14:hiddenFill xmlns:a14="http://schemas.microsoft.com/office/drawing/2010/main">
                <a:solidFill>
                  <a:srgbClr val="FFFFFF"/>
                </a:solidFill>
              </a14:hiddenFill>
            </a:ext>
          </a:extLst>
        </p:spPr>
      </p:pic>
      <p:sp>
        <p:nvSpPr>
          <p:cNvPr id="113671" name="Text Box 7">
            <a:extLst>
              <a:ext uri="{FF2B5EF4-FFF2-40B4-BE49-F238E27FC236}">
                <a16:creationId xmlns:a16="http://schemas.microsoft.com/office/drawing/2014/main" id="{3D9A62A7-E023-44BF-822A-B59C43379942}"/>
              </a:ext>
            </a:extLst>
          </p:cNvPr>
          <p:cNvSpPr txBox="1">
            <a:spLocks noChangeArrowheads="1"/>
          </p:cNvSpPr>
          <p:nvPr/>
        </p:nvSpPr>
        <p:spPr bwMode="auto">
          <a:xfrm>
            <a:off x="2743200" y="5181600"/>
            <a:ext cx="365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a:ea typeface="华文隶书" panose="02010800040101010101" pitchFamily="2" charset="-122"/>
              </a:rPr>
              <a:t>太阳系八大行星</a:t>
            </a:r>
          </a:p>
        </p:txBody>
      </p:sp>
      <p:sp>
        <p:nvSpPr>
          <p:cNvPr id="113672" name="AutoShape 8">
            <a:hlinkClick r:id="" action="ppaction://hlinkshowjump?jump=nextslide" highlightClick="1"/>
            <a:extLst>
              <a:ext uri="{FF2B5EF4-FFF2-40B4-BE49-F238E27FC236}">
                <a16:creationId xmlns:a16="http://schemas.microsoft.com/office/drawing/2014/main" id="{A2E8F14A-6B81-40DE-AD27-8D28776E596C}"/>
              </a:ext>
            </a:extLst>
          </p:cNvPr>
          <p:cNvSpPr>
            <a:spLocks noChangeArrowheads="1"/>
          </p:cNvSpPr>
          <p:nvPr/>
        </p:nvSpPr>
        <p:spPr bwMode="auto">
          <a:xfrm>
            <a:off x="8001000" y="5334000"/>
            <a:ext cx="533400" cy="3810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4994" name="Picture 2" descr="天文分类">
            <a:extLst>
              <a:ext uri="{FF2B5EF4-FFF2-40B4-BE49-F238E27FC236}">
                <a16:creationId xmlns:a16="http://schemas.microsoft.com/office/drawing/2014/main" id="{3844094E-724B-477C-80E5-B968E4171AC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4995" name="AutoShape 3">
            <a:hlinkClick r:id="rId3" action="ppaction://hlinksldjump" highlightClick="1"/>
            <a:extLst>
              <a:ext uri="{FF2B5EF4-FFF2-40B4-BE49-F238E27FC236}">
                <a16:creationId xmlns:a16="http://schemas.microsoft.com/office/drawing/2014/main" id="{2BEB9E95-4250-4E5E-81F0-8441BCE788DB}"/>
              </a:ext>
            </a:extLst>
          </p:cNvPr>
          <p:cNvSpPr>
            <a:spLocks noChangeArrowheads="1"/>
          </p:cNvSpPr>
          <p:nvPr/>
        </p:nvSpPr>
        <p:spPr bwMode="auto">
          <a:xfrm>
            <a:off x="7772400" y="5867400"/>
            <a:ext cx="1066800" cy="4572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6018" name="Picture 2" descr="new classicy">
            <a:extLst>
              <a:ext uri="{FF2B5EF4-FFF2-40B4-BE49-F238E27FC236}">
                <a16:creationId xmlns:a16="http://schemas.microsoft.com/office/drawing/2014/main" id="{21777D05-62E2-4314-A96D-E0477987E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7543800" cy="6772275"/>
          </a:xfrm>
          <a:prstGeom prst="rect">
            <a:avLst/>
          </a:prstGeom>
          <a:noFill/>
          <a:extLst>
            <a:ext uri="{909E8E84-426E-40DD-AFC4-6F175D3DCCD1}">
              <a14:hiddenFill xmlns:a14="http://schemas.microsoft.com/office/drawing/2010/main">
                <a:solidFill>
                  <a:srgbClr val="FFFFFF"/>
                </a:solidFill>
              </a14:hiddenFill>
            </a:ext>
          </a:extLst>
        </p:spPr>
      </p:pic>
      <p:sp>
        <p:nvSpPr>
          <p:cNvPr id="86019" name="AutoShape 3">
            <a:hlinkClick r:id="rId3" action="ppaction://hlinksldjump" highlightClick="1"/>
            <a:extLst>
              <a:ext uri="{FF2B5EF4-FFF2-40B4-BE49-F238E27FC236}">
                <a16:creationId xmlns:a16="http://schemas.microsoft.com/office/drawing/2014/main" id="{A6FD02EB-88C2-4FAB-80A9-9B6BCBE834C4}"/>
              </a:ext>
            </a:extLst>
          </p:cNvPr>
          <p:cNvSpPr>
            <a:spLocks noChangeArrowheads="1"/>
          </p:cNvSpPr>
          <p:nvPr/>
        </p:nvSpPr>
        <p:spPr bwMode="auto">
          <a:xfrm>
            <a:off x="8382000" y="6096000"/>
            <a:ext cx="762000" cy="4572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5" name="WordArt 5">
            <a:extLst>
              <a:ext uri="{FF2B5EF4-FFF2-40B4-BE49-F238E27FC236}">
                <a16:creationId xmlns:a16="http://schemas.microsoft.com/office/drawing/2014/main" id="{F316C8D7-7AEE-40A1-80C5-DD498E2803FA}"/>
              </a:ext>
            </a:extLst>
          </p:cNvPr>
          <p:cNvSpPr>
            <a:spLocks noChangeArrowheads="1" noChangeShapeType="1" noTextEdit="1"/>
          </p:cNvSpPr>
          <p:nvPr/>
        </p:nvSpPr>
        <p:spPr bwMode="auto">
          <a:xfrm>
            <a:off x="2286000" y="2057400"/>
            <a:ext cx="4114800" cy="2379663"/>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zh-CN" altLang="en-US" sz="3600" kern="10">
                <a:ln w="9525">
                  <a:round/>
                  <a:headEnd/>
                  <a:tailEnd/>
                </a:ln>
                <a:gradFill rotWithShape="0">
                  <a:gsLst>
                    <a:gs pos="0">
                      <a:srgbClr val="FFE701"/>
                    </a:gs>
                    <a:gs pos="100000">
                      <a:srgbClr val="FE3E02"/>
                    </a:gs>
                  </a:gsLst>
                  <a:lin ang="5400000" scaled="1"/>
                </a:gradFill>
                <a:latin typeface="宋体" panose="02010600030101010101" pitchFamily="2" charset="-122"/>
              </a:rPr>
              <a:t>谢谢听讲</a:t>
            </a:r>
          </a:p>
        </p:txBody>
      </p:sp>
      <p:sp>
        <p:nvSpPr>
          <p:cNvPr id="87046" name="Text Box 6">
            <a:extLst>
              <a:ext uri="{FF2B5EF4-FFF2-40B4-BE49-F238E27FC236}">
                <a16:creationId xmlns:a16="http://schemas.microsoft.com/office/drawing/2014/main" id="{443FBE2B-370F-4422-86F3-38A7141289B4}"/>
              </a:ext>
            </a:extLst>
          </p:cNvPr>
          <p:cNvSpPr txBox="1">
            <a:spLocks noChangeArrowheads="1"/>
          </p:cNvSpPr>
          <p:nvPr/>
        </p:nvSpPr>
        <p:spPr bwMode="auto">
          <a:xfrm>
            <a:off x="5410200" y="4648200"/>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spcBef>
                <a:spcPct val="50000"/>
              </a:spcBef>
            </a:pPr>
            <a:r>
              <a:rPr lang="zh-CN" altLang="en-US" sz="3200">
                <a:ea typeface="隶书" panose="02010509060101010101" pitchFamily="49" charset="-122"/>
              </a:rPr>
              <a:t>第一章结束</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4692" name="Picture 4" descr="M74的极亮X射线源">
            <a:extLst>
              <a:ext uri="{FF2B5EF4-FFF2-40B4-BE49-F238E27FC236}">
                <a16:creationId xmlns:a16="http://schemas.microsoft.com/office/drawing/2014/main" id="{6E435F8F-5611-4913-9D3D-2E3FCAEB1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486400" cy="5486400"/>
          </a:xfrm>
          <a:prstGeom prst="rect">
            <a:avLst/>
          </a:prstGeom>
          <a:noFill/>
          <a:extLst>
            <a:ext uri="{909E8E84-426E-40DD-AFC4-6F175D3DCCD1}">
              <a14:hiddenFill xmlns:a14="http://schemas.microsoft.com/office/drawing/2010/main">
                <a:solidFill>
                  <a:srgbClr val="FFFFFF"/>
                </a:solidFill>
              </a14:hiddenFill>
            </a:ext>
          </a:extLst>
        </p:spPr>
      </p:pic>
      <p:sp>
        <p:nvSpPr>
          <p:cNvPr id="114693" name="Text Box 5">
            <a:extLst>
              <a:ext uri="{FF2B5EF4-FFF2-40B4-BE49-F238E27FC236}">
                <a16:creationId xmlns:a16="http://schemas.microsoft.com/office/drawing/2014/main" id="{DA168C40-0896-4007-95C8-785DE08829B7}"/>
              </a:ext>
            </a:extLst>
          </p:cNvPr>
          <p:cNvSpPr txBox="1">
            <a:spLocks noChangeArrowheads="1"/>
          </p:cNvSpPr>
          <p:nvPr/>
        </p:nvSpPr>
        <p:spPr bwMode="auto">
          <a:xfrm>
            <a:off x="3733800" y="5867400"/>
            <a:ext cx="274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a:latin typeface="华文隶书" panose="02010800040101010101" pitchFamily="2" charset="-122"/>
                <a:ea typeface="华文隶书" panose="02010800040101010101" pitchFamily="2" charset="-122"/>
              </a:rPr>
              <a:t>M74</a:t>
            </a:r>
            <a:r>
              <a:rPr lang="zh-CN" altLang="en-US" sz="3200">
                <a:latin typeface="华文隶书" panose="02010800040101010101" pitchFamily="2" charset="-122"/>
                <a:ea typeface="华文隶书" panose="02010800040101010101" pitchFamily="2" charset="-122"/>
              </a:rPr>
              <a:t>天体</a:t>
            </a:r>
          </a:p>
        </p:txBody>
      </p:sp>
      <p:sp>
        <p:nvSpPr>
          <p:cNvPr id="114694" name="AutoShape 6">
            <a:hlinkClick r:id="" action="ppaction://hlinkshowjump?jump=nextslide" highlightClick="1"/>
            <a:extLst>
              <a:ext uri="{FF2B5EF4-FFF2-40B4-BE49-F238E27FC236}">
                <a16:creationId xmlns:a16="http://schemas.microsoft.com/office/drawing/2014/main" id="{66CD4B63-031D-4A19-8CEA-6617847F588D}"/>
              </a:ext>
            </a:extLst>
          </p:cNvPr>
          <p:cNvSpPr>
            <a:spLocks noChangeArrowheads="1"/>
          </p:cNvSpPr>
          <p:nvPr/>
        </p:nvSpPr>
        <p:spPr bwMode="auto">
          <a:xfrm>
            <a:off x="8153400" y="6096000"/>
            <a:ext cx="609600" cy="4572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5716" name="Picture 4" descr="M1（蟹状星云）">
            <a:extLst>
              <a:ext uri="{FF2B5EF4-FFF2-40B4-BE49-F238E27FC236}">
                <a16:creationId xmlns:a16="http://schemas.microsoft.com/office/drawing/2014/main" id="{7EDDEFF5-21FF-4D68-95AD-EF913CDB0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71500"/>
            <a:ext cx="7086600" cy="5314950"/>
          </a:xfrm>
          <a:prstGeom prst="rect">
            <a:avLst/>
          </a:prstGeom>
          <a:noFill/>
          <a:extLst>
            <a:ext uri="{909E8E84-426E-40DD-AFC4-6F175D3DCCD1}">
              <a14:hiddenFill xmlns:a14="http://schemas.microsoft.com/office/drawing/2010/main">
                <a:solidFill>
                  <a:srgbClr val="FFFFFF"/>
                </a:solidFill>
              </a14:hiddenFill>
            </a:ext>
          </a:extLst>
        </p:spPr>
      </p:pic>
      <p:sp>
        <p:nvSpPr>
          <p:cNvPr id="115717" name="Text Box 5">
            <a:extLst>
              <a:ext uri="{FF2B5EF4-FFF2-40B4-BE49-F238E27FC236}">
                <a16:creationId xmlns:a16="http://schemas.microsoft.com/office/drawing/2014/main" id="{5FAD40FB-33B5-489D-91DB-904256C4AFD1}"/>
              </a:ext>
            </a:extLst>
          </p:cNvPr>
          <p:cNvSpPr txBox="1">
            <a:spLocks noChangeArrowheads="1"/>
          </p:cNvSpPr>
          <p:nvPr/>
        </p:nvSpPr>
        <p:spPr bwMode="auto">
          <a:xfrm>
            <a:off x="3581400" y="5943600"/>
            <a:ext cx="220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a:latin typeface="华文隶书" panose="02010800040101010101" pitchFamily="2" charset="-122"/>
                <a:ea typeface="华文隶书" panose="02010800040101010101" pitchFamily="2" charset="-122"/>
              </a:rPr>
              <a:t>M1</a:t>
            </a:r>
            <a:r>
              <a:rPr lang="zh-CN" altLang="en-US" sz="3200">
                <a:latin typeface="华文隶书" panose="02010800040101010101" pitchFamily="2" charset="-122"/>
                <a:ea typeface="华文隶书" panose="02010800040101010101" pitchFamily="2" charset="-122"/>
              </a:rPr>
              <a:t>天体</a:t>
            </a:r>
          </a:p>
        </p:txBody>
      </p:sp>
      <p:sp>
        <p:nvSpPr>
          <p:cNvPr id="115718" name="AutoShape 6">
            <a:hlinkClick r:id="" action="ppaction://hlinkshowjump?jump=nextslide" highlightClick="1"/>
            <a:extLst>
              <a:ext uri="{FF2B5EF4-FFF2-40B4-BE49-F238E27FC236}">
                <a16:creationId xmlns:a16="http://schemas.microsoft.com/office/drawing/2014/main" id="{85B7BE98-3358-4133-9C8F-809D007D3525}"/>
              </a:ext>
            </a:extLst>
          </p:cNvPr>
          <p:cNvSpPr>
            <a:spLocks noChangeArrowheads="1"/>
          </p:cNvSpPr>
          <p:nvPr/>
        </p:nvSpPr>
        <p:spPr bwMode="auto">
          <a:xfrm>
            <a:off x="8229600" y="6172200"/>
            <a:ext cx="685800" cy="4572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6740" name="Picture 4" descr="NGC 613（星尘和恒星组成的棒旋星系）">
            <a:extLst>
              <a:ext uri="{FF2B5EF4-FFF2-40B4-BE49-F238E27FC236}">
                <a16:creationId xmlns:a16="http://schemas.microsoft.com/office/drawing/2014/main" id="{C6B03566-3A41-4A17-9A78-6D554CF50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762000"/>
            <a:ext cx="5105400" cy="4132263"/>
          </a:xfrm>
          <a:prstGeom prst="rect">
            <a:avLst/>
          </a:prstGeom>
          <a:noFill/>
          <a:extLst>
            <a:ext uri="{909E8E84-426E-40DD-AFC4-6F175D3DCCD1}">
              <a14:hiddenFill xmlns:a14="http://schemas.microsoft.com/office/drawing/2010/main">
                <a:solidFill>
                  <a:srgbClr val="FFFFFF"/>
                </a:solidFill>
              </a14:hiddenFill>
            </a:ext>
          </a:extLst>
        </p:spPr>
      </p:pic>
      <p:sp>
        <p:nvSpPr>
          <p:cNvPr id="116741" name="Text Box 5">
            <a:extLst>
              <a:ext uri="{FF2B5EF4-FFF2-40B4-BE49-F238E27FC236}">
                <a16:creationId xmlns:a16="http://schemas.microsoft.com/office/drawing/2014/main" id="{EF17447F-8CE0-4CCA-B731-0ACCB73D2B7F}"/>
              </a:ext>
            </a:extLst>
          </p:cNvPr>
          <p:cNvSpPr txBox="1">
            <a:spLocks noChangeArrowheads="1"/>
          </p:cNvSpPr>
          <p:nvPr/>
        </p:nvSpPr>
        <p:spPr bwMode="auto">
          <a:xfrm>
            <a:off x="1905000" y="50292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ea typeface="华文隶书" panose="02010800040101010101" pitchFamily="2" charset="-122"/>
              </a:rPr>
              <a:t>NGC 613</a:t>
            </a:r>
            <a:r>
              <a:rPr lang="zh-CN" altLang="en-US" sz="2400">
                <a:latin typeface="华文隶书" panose="02010800040101010101" pitchFamily="2" charset="-122"/>
                <a:ea typeface="华文隶书" panose="02010800040101010101" pitchFamily="2" charset="-122"/>
              </a:rPr>
              <a:t>（星尘和恒星组成的棒旋星系）</a:t>
            </a:r>
            <a:endParaRPr lang="zh-CN" altLang="en-US"/>
          </a:p>
        </p:txBody>
      </p:sp>
      <p:sp>
        <p:nvSpPr>
          <p:cNvPr id="116742" name="AutoShape 6">
            <a:hlinkClick r:id="" action="ppaction://hlinkshowjump?jump=nextslide" highlightClick="1"/>
            <a:extLst>
              <a:ext uri="{FF2B5EF4-FFF2-40B4-BE49-F238E27FC236}">
                <a16:creationId xmlns:a16="http://schemas.microsoft.com/office/drawing/2014/main" id="{33375619-E85E-4E9B-8D4B-137DDAF58547}"/>
              </a:ext>
            </a:extLst>
          </p:cNvPr>
          <p:cNvSpPr>
            <a:spLocks noChangeArrowheads="1"/>
          </p:cNvSpPr>
          <p:nvPr/>
        </p:nvSpPr>
        <p:spPr bwMode="auto">
          <a:xfrm>
            <a:off x="8001000" y="5791200"/>
            <a:ext cx="685800" cy="4572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7764" name="Picture 4" descr="4个超新星遗迹">
            <a:extLst>
              <a:ext uri="{FF2B5EF4-FFF2-40B4-BE49-F238E27FC236}">
                <a16:creationId xmlns:a16="http://schemas.microsoft.com/office/drawing/2014/main" id="{493F63EA-466C-409F-8AC8-3B0285D17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1000"/>
            <a:ext cx="4953000" cy="4743450"/>
          </a:xfrm>
          <a:prstGeom prst="rect">
            <a:avLst/>
          </a:prstGeom>
          <a:noFill/>
          <a:extLst>
            <a:ext uri="{909E8E84-426E-40DD-AFC4-6F175D3DCCD1}">
              <a14:hiddenFill xmlns:a14="http://schemas.microsoft.com/office/drawing/2010/main">
                <a:solidFill>
                  <a:srgbClr val="FFFFFF"/>
                </a:solidFill>
              </a14:hiddenFill>
            </a:ext>
          </a:extLst>
        </p:spPr>
      </p:pic>
      <p:sp>
        <p:nvSpPr>
          <p:cNvPr id="117765" name="Text Box 5">
            <a:extLst>
              <a:ext uri="{FF2B5EF4-FFF2-40B4-BE49-F238E27FC236}">
                <a16:creationId xmlns:a16="http://schemas.microsoft.com/office/drawing/2014/main" id="{277802D2-F971-48E7-B6EB-61B32FA67BD8}"/>
              </a:ext>
            </a:extLst>
          </p:cNvPr>
          <p:cNvSpPr txBox="1">
            <a:spLocks noChangeArrowheads="1"/>
          </p:cNvSpPr>
          <p:nvPr/>
        </p:nvSpPr>
        <p:spPr bwMode="auto">
          <a:xfrm>
            <a:off x="3352800" y="53340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华文隶书" panose="02010800040101010101" pitchFamily="2" charset="-122"/>
              </a:rPr>
              <a:t>四个超新星的痕迹</a:t>
            </a:r>
          </a:p>
        </p:txBody>
      </p:sp>
      <p:sp>
        <p:nvSpPr>
          <p:cNvPr id="117766" name="AutoShape 6">
            <a:hlinkClick r:id="" action="ppaction://hlinkshowjump?jump=nextslide" highlightClick="1"/>
            <a:extLst>
              <a:ext uri="{FF2B5EF4-FFF2-40B4-BE49-F238E27FC236}">
                <a16:creationId xmlns:a16="http://schemas.microsoft.com/office/drawing/2014/main" id="{F4F0C03B-8EE6-4A68-A337-7A04674D5DC9}"/>
              </a:ext>
            </a:extLst>
          </p:cNvPr>
          <p:cNvSpPr>
            <a:spLocks noChangeArrowheads="1"/>
          </p:cNvSpPr>
          <p:nvPr/>
        </p:nvSpPr>
        <p:spPr bwMode="auto">
          <a:xfrm>
            <a:off x="8077200" y="5943600"/>
            <a:ext cx="685800" cy="5334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8788" name="Picture 4" descr="SWAN彗星朦胧的彗尾">
            <a:extLst>
              <a:ext uri="{FF2B5EF4-FFF2-40B4-BE49-F238E27FC236}">
                <a16:creationId xmlns:a16="http://schemas.microsoft.com/office/drawing/2014/main" id="{4120EC60-1707-4D7C-9C9D-84D72B72B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04800"/>
            <a:ext cx="6400800" cy="4800600"/>
          </a:xfrm>
          <a:prstGeom prst="rect">
            <a:avLst/>
          </a:prstGeom>
          <a:noFill/>
          <a:extLst>
            <a:ext uri="{909E8E84-426E-40DD-AFC4-6F175D3DCCD1}">
              <a14:hiddenFill xmlns:a14="http://schemas.microsoft.com/office/drawing/2010/main">
                <a:solidFill>
                  <a:srgbClr val="FFFFFF"/>
                </a:solidFill>
              </a14:hiddenFill>
            </a:ext>
          </a:extLst>
        </p:spPr>
      </p:pic>
      <p:sp>
        <p:nvSpPr>
          <p:cNvPr id="118789" name="Text Box 5">
            <a:extLst>
              <a:ext uri="{FF2B5EF4-FFF2-40B4-BE49-F238E27FC236}">
                <a16:creationId xmlns:a16="http://schemas.microsoft.com/office/drawing/2014/main" id="{89FE874C-1AD8-412D-A432-53D3097B7A1C}"/>
              </a:ext>
            </a:extLst>
          </p:cNvPr>
          <p:cNvSpPr txBox="1">
            <a:spLocks noChangeArrowheads="1"/>
          </p:cNvSpPr>
          <p:nvPr/>
        </p:nvSpPr>
        <p:spPr bwMode="auto">
          <a:xfrm>
            <a:off x="2514600" y="54102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a:latin typeface="华文隶书" panose="02010800040101010101" pitchFamily="2" charset="-122"/>
                <a:ea typeface="华文隶书" panose="02010800040101010101" pitchFamily="2" charset="-122"/>
              </a:rPr>
              <a:t>SWAN</a:t>
            </a:r>
            <a:r>
              <a:rPr lang="zh-CN" altLang="en-US" sz="2400">
                <a:latin typeface="华文隶书" panose="02010800040101010101" pitchFamily="2" charset="-122"/>
                <a:ea typeface="华文隶书" panose="02010800040101010101" pitchFamily="2" charset="-122"/>
              </a:rPr>
              <a:t>彗星朦胧的彗尾</a:t>
            </a:r>
          </a:p>
        </p:txBody>
      </p:sp>
      <p:sp>
        <p:nvSpPr>
          <p:cNvPr id="118790" name="AutoShape 6">
            <a:hlinkClick r:id="" action="ppaction://hlinkshowjump?jump=nextslide" highlightClick="1"/>
            <a:extLst>
              <a:ext uri="{FF2B5EF4-FFF2-40B4-BE49-F238E27FC236}">
                <a16:creationId xmlns:a16="http://schemas.microsoft.com/office/drawing/2014/main" id="{2463A3C4-FC1E-4320-9660-CEDEE3D86BED}"/>
              </a:ext>
            </a:extLst>
          </p:cNvPr>
          <p:cNvSpPr>
            <a:spLocks noChangeArrowheads="1"/>
          </p:cNvSpPr>
          <p:nvPr/>
        </p:nvSpPr>
        <p:spPr bwMode="auto">
          <a:xfrm>
            <a:off x="8382000" y="5943600"/>
            <a:ext cx="457200" cy="3810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9812" name="Picture 4" descr="环状星云">
            <a:extLst>
              <a:ext uri="{FF2B5EF4-FFF2-40B4-BE49-F238E27FC236}">
                <a16:creationId xmlns:a16="http://schemas.microsoft.com/office/drawing/2014/main" id="{8108EAF5-9789-4392-9F49-48AF5E2E6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09600"/>
            <a:ext cx="6280150" cy="4868863"/>
          </a:xfrm>
          <a:prstGeom prst="rect">
            <a:avLst/>
          </a:prstGeom>
          <a:noFill/>
          <a:extLst>
            <a:ext uri="{909E8E84-426E-40DD-AFC4-6F175D3DCCD1}">
              <a14:hiddenFill xmlns:a14="http://schemas.microsoft.com/office/drawing/2010/main">
                <a:solidFill>
                  <a:srgbClr val="FFFFFF"/>
                </a:solidFill>
              </a14:hiddenFill>
            </a:ext>
          </a:extLst>
        </p:spPr>
      </p:pic>
      <p:sp>
        <p:nvSpPr>
          <p:cNvPr id="119813" name="Text Box 5">
            <a:extLst>
              <a:ext uri="{FF2B5EF4-FFF2-40B4-BE49-F238E27FC236}">
                <a16:creationId xmlns:a16="http://schemas.microsoft.com/office/drawing/2014/main" id="{102B2F21-102F-420F-8EB1-19F37331AF97}"/>
              </a:ext>
            </a:extLst>
          </p:cNvPr>
          <p:cNvSpPr txBox="1">
            <a:spLocks noChangeArrowheads="1"/>
          </p:cNvSpPr>
          <p:nvPr/>
        </p:nvSpPr>
        <p:spPr bwMode="auto">
          <a:xfrm>
            <a:off x="3200400" y="5638800"/>
            <a:ext cx="259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a:ea typeface="华文隶书" panose="02010800040101010101" pitchFamily="2" charset="-122"/>
              </a:rPr>
              <a:t>环状星云</a:t>
            </a:r>
          </a:p>
        </p:txBody>
      </p:sp>
      <p:sp>
        <p:nvSpPr>
          <p:cNvPr id="119814" name="AutoShape 6">
            <a:hlinkClick r:id="rId3" action="ppaction://hlinksldjump" highlightClick="1"/>
            <a:extLst>
              <a:ext uri="{FF2B5EF4-FFF2-40B4-BE49-F238E27FC236}">
                <a16:creationId xmlns:a16="http://schemas.microsoft.com/office/drawing/2014/main" id="{7D878F21-2AED-4ED5-A8D5-7CA88D85F4D2}"/>
              </a:ext>
            </a:extLst>
          </p:cNvPr>
          <p:cNvSpPr>
            <a:spLocks noChangeArrowheads="1"/>
          </p:cNvSpPr>
          <p:nvPr/>
        </p:nvSpPr>
        <p:spPr bwMode="auto">
          <a:xfrm>
            <a:off x="7924800" y="5867400"/>
            <a:ext cx="685800" cy="3810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1C5BCA54-DF61-44DE-9C60-6D66FBE57DE1}"/>
              </a:ext>
            </a:extLst>
          </p:cNvPr>
          <p:cNvSpPr txBox="1">
            <a:spLocks noChangeArrowheads="1"/>
          </p:cNvSpPr>
          <p:nvPr/>
        </p:nvSpPr>
        <p:spPr bwMode="auto">
          <a:xfrm>
            <a:off x="609600" y="228600"/>
            <a:ext cx="6934200" cy="58832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endParaRPr lang="en-US" altLang="zh-CN" sz="2000" b="1"/>
          </a:p>
          <a:p>
            <a:pPr algn="just" eaLnBrk="1" hangingPunct="1">
              <a:spcBef>
                <a:spcPct val="50000"/>
              </a:spcBef>
            </a:pPr>
            <a:r>
              <a:rPr lang="zh-CN" altLang="en-US" sz="2000" b="1"/>
              <a:t>二、天文学的研究方法和特点</a:t>
            </a:r>
          </a:p>
          <a:p>
            <a:pPr algn="just" eaLnBrk="1" hangingPunct="1">
              <a:spcBef>
                <a:spcPct val="50000"/>
              </a:spcBef>
            </a:pPr>
            <a:r>
              <a:rPr lang="zh-CN" altLang="en-US" sz="2000"/>
              <a:t>　</a:t>
            </a:r>
            <a:r>
              <a:rPr lang="en-US" altLang="zh-CN" sz="2000" b="1"/>
              <a:t>1</a:t>
            </a:r>
            <a:r>
              <a:rPr lang="zh-CN" altLang="en-US" sz="2000"/>
              <a:t>、基本的研究方法－－观测</a:t>
            </a:r>
          </a:p>
          <a:p>
            <a:pPr algn="just" eaLnBrk="1" hangingPunct="1">
              <a:spcBef>
                <a:spcPct val="50000"/>
              </a:spcBef>
            </a:pPr>
            <a:r>
              <a:rPr lang="zh-CN" altLang="en-US" sz="2000"/>
              <a:t>　</a:t>
            </a:r>
            <a:r>
              <a:rPr lang="en-US" altLang="zh-CN" sz="2000" b="1"/>
              <a:t>2</a:t>
            </a:r>
            <a:r>
              <a:rPr lang="zh-CN" altLang="en-US" sz="2000"/>
              <a:t>、学科合作、新技术的应用</a:t>
            </a:r>
          </a:p>
          <a:p>
            <a:pPr algn="just" eaLnBrk="1" hangingPunct="1">
              <a:spcBef>
                <a:spcPct val="50000"/>
              </a:spcBef>
            </a:pPr>
            <a:r>
              <a:rPr lang="zh-CN" altLang="en-US" sz="2000"/>
              <a:t>　</a:t>
            </a:r>
            <a:r>
              <a:rPr lang="en-US" altLang="zh-CN" sz="2000" b="1"/>
              <a:t>3</a:t>
            </a:r>
            <a:r>
              <a:rPr lang="zh-CN" altLang="en-US" sz="2000"/>
              <a:t>、辨证历史的唯物主义观点</a:t>
            </a:r>
          </a:p>
          <a:p>
            <a:pPr algn="just" eaLnBrk="1" hangingPunct="1">
              <a:spcBef>
                <a:spcPct val="50000"/>
              </a:spcBef>
            </a:pPr>
            <a:r>
              <a:rPr lang="zh-CN" altLang="en-US" sz="2000" b="1"/>
              <a:t>三、天文学研究的意义</a:t>
            </a:r>
          </a:p>
          <a:p>
            <a:pPr eaLnBrk="1" hangingPunct="1">
              <a:spcBef>
                <a:spcPct val="50000"/>
              </a:spcBef>
            </a:pPr>
            <a:r>
              <a:rPr lang="zh-CN" altLang="en-US" sz="2000" b="1"/>
              <a:t>　</a:t>
            </a:r>
            <a:r>
              <a:rPr lang="en-US" altLang="zh-CN" sz="2000" b="1">
                <a:latin typeface="宋体" panose="02010600030101010101" pitchFamily="2" charset="-122"/>
              </a:rPr>
              <a:t>1</a:t>
            </a:r>
            <a:r>
              <a:rPr lang="zh-CN" altLang="en-US" sz="2000" b="1">
                <a:latin typeface="宋体" panose="02010600030101010101" pitchFamily="2" charset="-122"/>
              </a:rPr>
              <a:t>、</a:t>
            </a:r>
            <a:r>
              <a:rPr lang="zh-CN" altLang="en-US" sz="2000">
                <a:latin typeface="宋体" panose="02010600030101010101" pitchFamily="2" charset="-122"/>
              </a:rPr>
              <a:t>时间服务</a:t>
            </a:r>
          </a:p>
          <a:p>
            <a:pPr eaLnBrk="1" hangingPunct="1">
              <a:spcBef>
                <a:spcPct val="50000"/>
              </a:spcBef>
            </a:pPr>
            <a:r>
              <a:rPr lang="zh-CN" altLang="en-US" sz="2000">
                <a:latin typeface="宋体" panose="02010600030101010101" pitchFamily="2" charset="-122"/>
              </a:rPr>
              <a:t>　</a:t>
            </a:r>
            <a:r>
              <a:rPr lang="en-US" altLang="zh-CN" sz="2000" b="1">
                <a:latin typeface="宋体" panose="02010600030101010101" pitchFamily="2" charset="-122"/>
              </a:rPr>
              <a:t>2</a:t>
            </a:r>
            <a:r>
              <a:rPr lang="zh-CN" altLang="en-US" sz="2000">
                <a:latin typeface="宋体" panose="02010600030101010101" pitchFamily="2" charset="-122"/>
              </a:rPr>
              <a:t>、在大地测量中的应用</a:t>
            </a:r>
          </a:p>
          <a:p>
            <a:pPr eaLnBrk="1" hangingPunct="1">
              <a:spcBef>
                <a:spcPct val="50000"/>
              </a:spcBef>
            </a:pPr>
            <a:r>
              <a:rPr lang="zh-CN" altLang="en-US" sz="2000">
                <a:latin typeface="宋体" panose="02010600030101010101" pitchFamily="2" charset="-122"/>
              </a:rPr>
              <a:t>　</a:t>
            </a:r>
            <a:r>
              <a:rPr lang="en-US" altLang="zh-CN" sz="2000" b="1">
                <a:latin typeface="宋体" panose="02010600030101010101" pitchFamily="2" charset="-122"/>
              </a:rPr>
              <a:t>3</a:t>
            </a:r>
            <a:r>
              <a:rPr lang="zh-CN" altLang="en-US" sz="2000">
                <a:latin typeface="宋体" panose="02010600030101010101" pitchFamily="2" charset="-122"/>
              </a:rPr>
              <a:t>、人造天体的发射及应用</a:t>
            </a:r>
          </a:p>
          <a:p>
            <a:pPr eaLnBrk="1" hangingPunct="1">
              <a:spcBef>
                <a:spcPct val="50000"/>
              </a:spcBef>
            </a:pPr>
            <a:r>
              <a:rPr lang="zh-CN" altLang="en-US" sz="2000">
                <a:latin typeface="宋体" panose="02010600030101010101" pitchFamily="2" charset="-122"/>
              </a:rPr>
              <a:t>　</a:t>
            </a:r>
            <a:r>
              <a:rPr lang="en-US" altLang="zh-CN" sz="2000" b="1">
                <a:latin typeface="宋体" panose="02010600030101010101" pitchFamily="2" charset="-122"/>
              </a:rPr>
              <a:t>4</a:t>
            </a:r>
            <a:r>
              <a:rPr lang="zh-CN" altLang="en-US" sz="2000">
                <a:latin typeface="宋体" panose="02010600030101010101" pitchFamily="2" charset="-122"/>
              </a:rPr>
              <a:t>、导航服务</a:t>
            </a:r>
          </a:p>
          <a:p>
            <a:pPr eaLnBrk="1" hangingPunct="1">
              <a:spcBef>
                <a:spcPct val="50000"/>
              </a:spcBef>
            </a:pPr>
            <a:r>
              <a:rPr lang="zh-CN" altLang="en-US" sz="2000">
                <a:latin typeface="宋体" panose="02010600030101010101" pitchFamily="2" charset="-122"/>
              </a:rPr>
              <a:t>　</a:t>
            </a:r>
            <a:r>
              <a:rPr lang="en-US" altLang="zh-CN" sz="2000" b="1">
                <a:latin typeface="宋体" panose="02010600030101010101" pitchFamily="2" charset="-122"/>
              </a:rPr>
              <a:t>5</a:t>
            </a:r>
            <a:r>
              <a:rPr lang="zh-CN" altLang="en-US" sz="2000">
                <a:latin typeface="宋体" panose="02010600030101010101" pitchFamily="2" charset="-122"/>
              </a:rPr>
              <a:t>、探索宇宙奥秘，揭示自然界规律</a:t>
            </a:r>
          </a:p>
          <a:p>
            <a:pPr eaLnBrk="1" hangingPunct="1">
              <a:spcBef>
                <a:spcPct val="50000"/>
              </a:spcBef>
            </a:pPr>
            <a:r>
              <a:rPr lang="zh-CN" altLang="en-US" sz="2000">
                <a:latin typeface="宋体" panose="02010600030101010101" pitchFamily="2" charset="-122"/>
              </a:rPr>
              <a:t>　</a:t>
            </a:r>
            <a:r>
              <a:rPr lang="en-US" altLang="zh-CN" sz="2000" b="1">
                <a:latin typeface="宋体" panose="02010600030101010101" pitchFamily="2" charset="-122"/>
              </a:rPr>
              <a:t>6</a:t>
            </a:r>
            <a:r>
              <a:rPr lang="zh-CN" altLang="en-US" sz="2000">
                <a:latin typeface="宋体" panose="02010600030101010101" pitchFamily="2" charset="-122"/>
              </a:rPr>
              <a:t>、天文与地学的关系</a:t>
            </a:r>
          </a:p>
          <a:p>
            <a:pPr eaLnBrk="1" hangingPunct="1">
              <a:spcBef>
                <a:spcPct val="50000"/>
              </a:spcBef>
            </a:pPr>
            <a:r>
              <a:rPr lang="zh-CN" altLang="en-US" sz="2000">
                <a:latin typeface="宋体" panose="02010600030101010101" pitchFamily="2" charset="-122"/>
              </a:rPr>
              <a:t>　</a:t>
            </a:r>
            <a:r>
              <a:rPr lang="en-US" altLang="zh-CN" sz="2000" b="1">
                <a:latin typeface="宋体" panose="02010600030101010101" pitchFamily="2" charset="-122"/>
              </a:rPr>
              <a:t>7</a:t>
            </a:r>
            <a:r>
              <a:rPr lang="zh-CN" altLang="en-US" sz="2000">
                <a:latin typeface="宋体" panose="02010600030101010101" pitchFamily="2" charset="-122"/>
              </a:rPr>
              <a:t>、探索地外生命和地外文明</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animEffect transition="in" filter="blinds(horizontal)">
                                      <p:cBhvr>
                                        <p:cTn id="7" dur="500"/>
                                        <p:tgtEl>
                                          <p:spTgt spid="122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xEl>
                                              <p:pRg st="2" end="2"/>
                                            </p:txEl>
                                          </p:spTgt>
                                        </p:tgtEl>
                                        <p:attrNameLst>
                                          <p:attrName>style.visibility</p:attrName>
                                        </p:attrNameLst>
                                      </p:cBhvr>
                                      <p:to>
                                        <p:strVal val="visible"/>
                                      </p:to>
                                    </p:set>
                                    <p:animEffect transition="in" filter="blinds(horizontal)">
                                      <p:cBhvr>
                                        <p:cTn id="12" dur="500"/>
                                        <p:tgtEl>
                                          <p:spTgt spid="122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0">
                                            <p:txEl>
                                              <p:pRg st="3" end="3"/>
                                            </p:txEl>
                                          </p:spTgt>
                                        </p:tgtEl>
                                        <p:attrNameLst>
                                          <p:attrName>style.visibility</p:attrName>
                                        </p:attrNameLst>
                                      </p:cBhvr>
                                      <p:to>
                                        <p:strVal val="visible"/>
                                      </p:to>
                                    </p:set>
                                    <p:animEffect transition="in" filter="blinds(horizontal)">
                                      <p:cBhvr>
                                        <p:cTn id="17" dur="500"/>
                                        <p:tgtEl>
                                          <p:spTgt spid="1229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0">
                                            <p:txEl>
                                              <p:pRg st="4" end="4"/>
                                            </p:txEl>
                                          </p:spTgt>
                                        </p:tgtEl>
                                        <p:attrNameLst>
                                          <p:attrName>style.visibility</p:attrName>
                                        </p:attrNameLst>
                                      </p:cBhvr>
                                      <p:to>
                                        <p:strVal val="visible"/>
                                      </p:to>
                                    </p:set>
                                    <p:animEffect transition="in" filter="blinds(horizontal)">
                                      <p:cBhvr>
                                        <p:cTn id="22" dur="500"/>
                                        <p:tgtEl>
                                          <p:spTgt spid="1229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290">
                                            <p:txEl>
                                              <p:pRg st="5" end="5"/>
                                            </p:txEl>
                                          </p:spTgt>
                                        </p:tgtEl>
                                        <p:attrNameLst>
                                          <p:attrName>style.visibility</p:attrName>
                                        </p:attrNameLst>
                                      </p:cBhvr>
                                      <p:to>
                                        <p:strVal val="visible"/>
                                      </p:to>
                                    </p:set>
                                    <p:animEffect transition="in" filter="blinds(horizontal)">
                                      <p:cBhvr>
                                        <p:cTn id="27" dur="500"/>
                                        <p:tgtEl>
                                          <p:spTgt spid="1229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290">
                                            <p:txEl>
                                              <p:pRg st="6" end="6"/>
                                            </p:txEl>
                                          </p:spTgt>
                                        </p:tgtEl>
                                        <p:attrNameLst>
                                          <p:attrName>style.visibility</p:attrName>
                                        </p:attrNameLst>
                                      </p:cBhvr>
                                      <p:to>
                                        <p:strVal val="visible"/>
                                      </p:to>
                                    </p:set>
                                    <p:animEffect transition="in" filter="blinds(horizontal)">
                                      <p:cBhvr>
                                        <p:cTn id="32" dur="500"/>
                                        <p:tgtEl>
                                          <p:spTgt spid="12290">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290">
                                            <p:txEl>
                                              <p:pRg st="7" end="7"/>
                                            </p:txEl>
                                          </p:spTgt>
                                        </p:tgtEl>
                                        <p:attrNameLst>
                                          <p:attrName>style.visibility</p:attrName>
                                        </p:attrNameLst>
                                      </p:cBhvr>
                                      <p:to>
                                        <p:strVal val="visible"/>
                                      </p:to>
                                    </p:set>
                                    <p:animEffect transition="in" filter="blinds(horizontal)">
                                      <p:cBhvr>
                                        <p:cTn id="37" dur="500"/>
                                        <p:tgtEl>
                                          <p:spTgt spid="12290">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2290">
                                            <p:txEl>
                                              <p:pRg st="8" end="8"/>
                                            </p:txEl>
                                          </p:spTgt>
                                        </p:tgtEl>
                                        <p:attrNameLst>
                                          <p:attrName>style.visibility</p:attrName>
                                        </p:attrNameLst>
                                      </p:cBhvr>
                                      <p:to>
                                        <p:strVal val="visible"/>
                                      </p:to>
                                    </p:set>
                                    <p:animEffect transition="in" filter="blinds(horizontal)">
                                      <p:cBhvr>
                                        <p:cTn id="42" dur="500"/>
                                        <p:tgtEl>
                                          <p:spTgt spid="12290">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2290">
                                            <p:txEl>
                                              <p:pRg st="9" end="9"/>
                                            </p:txEl>
                                          </p:spTgt>
                                        </p:tgtEl>
                                        <p:attrNameLst>
                                          <p:attrName>style.visibility</p:attrName>
                                        </p:attrNameLst>
                                      </p:cBhvr>
                                      <p:to>
                                        <p:strVal val="visible"/>
                                      </p:to>
                                    </p:set>
                                    <p:animEffect transition="in" filter="blinds(horizontal)">
                                      <p:cBhvr>
                                        <p:cTn id="47" dur="500"/>
                                        <p:tgtEl>
                                          <p:spTgt spid="12290">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2290">
                                            <p:txEl>
                                              <p:pRg st="10" end="10"/>
                                            </p:txEl>
                                          </p:spTgt>
                                        </p:tgtEl>
                                        <p:attrNameLst>
                                          <p:attrName>style.visibility</p:attrName>
                                        </p:attrNameLst>
                                      </p:cBhvr>
                                      <p:to>
                                        <p:strVal val="visible"/>
                                      </p:to>
                                    </p:set>
                                    <p:animEffect transition="in" filter="blinds(horizontal)">
                                      <p:cBhvr>
                                        <p:cTn id="52" dur="500"/>
                                        <p:tgtEl>
                                          <p:spTgt spid="12290">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2290">
                                            <p:txEl>
                                              <p:pRg st="11" end="11"/>
                                            </p:txEl>
                                          </p:spTgt>
                                        </p:tgtEl>
                                        <p:attrNameLst>
                                          <p:attrName>style.visibility</p:attrName>
                                        </p:attrNameLst>
                                      </p:cBhvr>
                                      <p:to>
                                        <p:strVal val="visible"/>
                                      </p:to>
                                    </p:set>
                                    <p:animEffect transition="in" filter="blinds(horizontal)">
                                      <p:cBhvr>
                                        <p:cTn id="57" dur="500"/>
                                        <p:tgtEl>
                                          <p:spTgt spid="12290">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2290">
                                            <p:txEl>
                                              <p:pRg st="12" end="12"/>
                                            </p:txEl>
                                          </p:spTgt>
                                        </p:tgtEl>
                                        <p:attrNameLst>
                                          <p:attrName>style.visibility</p:attrName>
                                        </p:attrNameLst>
                                      </p:cBhvr>
                                      <p:to>
                                        <p:strVal val="visible"/>
                                      </p:to>
                                    </p:set>
                                    <p:animEffect transition="in" filter="blinds(horizontal)">
                                      <p:cBhvr>
                                        <p:cTn id="62" dur="500"/>
                                        <p:tgtEl>
                                          <p:spTgt spid="1229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万里长城">
  <a:themeElements>
    <a:clrScheme name="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fontScheme name="万里长城">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clrMap bg1="lt1" tx1="dk1" bg2="lt2" tx2="dk2" accent1="accent1" accent2="accent2" accent3="accent3" accent4="accent4" accent5="accent5" accent6="accent6" hlink="hlink" folHlink="folHlink"/>
    </a:extraClrScheme>
    <a:extraClrScheme>
      <a:clrScheme name="万里长城 2">
        <a:dk1>
          <a:srgbClr val="000000"/>
        </a:dk1>
        <a:lt1>
          <a:srgbClr val="8EA4EA"/>
        </a:lt1>
        <a:dk2>
          <a:srgbClr val="0033CC"/>
        </a:dk2>
        <a:lt2>
          <a:srgbClr val="969696"/>
        </a:lt2>
        <a:accent1>
          <a:srgbClr val="86B5B6"/>
        </a:accent1>
        <a:accent2>
          <a:srgbClr val="FFCC66"/>
        </a:accent2>
        <a:accent3>
          <a:srgbClr val="C6CFF3"/>
        </a:accent3>
        <a:accent4>
          <a:srgbClr val="000000"/>
        </a:accent4>
        <a:accent5>
          <a:srgbClr val="C3D7D7"/>
        </a:accent5>
        <a:accent6>
          <a:srgbClr val="E7B95C"/>
        </a:accent6>
        <a:hlink>
          <a:srgbClr val="626292"/>
        </a:hlink>
        <a:folHlink>
          <a:srgbClr val="A2366C"/>
        </a:folHlink>
      </a:clrScheme>
      <a:clrMap bg1="lt1" tx1="dk1" bg2="lt2" tx2="dk2" accent1="accent1" accent2="accent2" accent3="accent3" accent4="accent4" accent5="accent5" accent6="accent6" hlink="hlink" folHlink="folHlink"/>
    </a:extraClrScheme>
    <a:extraClrScheme>
      <a:clrScheme name="万里长城 3">
        <a:dk1>
          <a:srgbClr val="0000FF"/>
        </a:dk1>
        <a:lt1>
          <a:srgbClr val="C0C0C0"/>
        </a:lt1>
        <a:dk2>
          <a:srgbClr val="000000"/>
        </a:dk2>
        <a:lt2>
          <a:srgbClr val="B2B2B2"/>
        </a:lt2>
        <a:accent1>
          <a:srgbClr val="FFCC99"/>
        </a:accent1>
        <a:accent2>
          <a:srgbClr val="FF99CC"/>
        </a:accent2>
        <a:accent3>
          <a:srgbClr val="DCDCDC"/>
        </a:accent3>
        <a:accent4>
          <a:srgbClr val="0000DA"/>
        </a:accent4>
        <a:accent5>
          <a:srgbClr val="FFE2CA"/>
        </a:accent5>
        <a:accent6>
          <a:srgbClr val="E78AB9"/>
        </a:accent6>
        <a:hlink>
          <a:srgbClr val="9C4070"/>
        </a:hlink>
        <a:folHlink>
          <a:srgbClr val="00716E"/>
        </a:folHlink>
      </a:clrScheme>
      <a:clrMap bg1="lt1" tx1="dk1" bg2="lt2" tx2="dk2" accent1="accent1" accent2="accent2" accent3="accent3" accent4="accent4" accent5="accent5" accent6="accent6" hlink="hlink" folHlink="folHlink"/>
    </a:extraClrScheme>
    <a:extraClrScheme>
      <a:clrScheme name="万里长城 4">
        <a:dk1>
          <a:srgbClr val="0029AC"/>
        </a:dk1>
        <a:lt1>
          <a:srgbClr val="CCFFCC"/>
        </a:lt1>
        <a:dk2>
          <a:srgbClr val="993366"/>
        </a:dk2>
        <a:lt2>
          <a:srgbClr val="969696"/>
        </a:lt2>
        <a:accent1>
          <a:srgbClr val="FFCC99"/>
        </a:accent1>
        <a:accent2>
          <a:srgbClr val="6699FF"/>
        </a:accent2>
        <a:accent3>
          <a:srgbClr val="E2FFE2"/>
        </a:accent3>
        <a:accent4>
          <a:srgbClr val="002192"/>
        </a:accent4>
        <a:accent5>
          <a:srgbClr val="FFE2CA"/>
        </a:accent5>
        <a:accent6>
          <a:srgbClr val="5C8AE7"/>
        </a:accent6>
        <a:hlink>
          <a:srgbClr val="006600"/>
        </a:hlink>
        <a:folHlink>
          <a:srgbClr val="3366FF"/>
        </a:folHlink>
      </a:clrScheme>
      <a:clrMap bg1="lt1" tx1="dk1" bg2="lt2" tx2="dk2" accent1="accent1" accent2="accent2" accent3="accent3" accent4="accent4" accent5="accent5" accent6="accent6" hlink="hlink" folHlink="folHlink"/>
    </a:extraClrScheme>
    <a:extraClrScheme>
      <a:clrScheme name="万里长城 5">
        <a:dk1>
          <a:srgbClr val="333333"/>
        </a:dk1>
        <a:lt1>
          <a:srgbClr val="FF99CC"/>
        </a:lt1>
        <a:dk2>
          <a:srgbClr val="006600"/>
        </a:dk2>
        <a:lt2>
          <a:srgbClr val="B2B2B2"/>
        </a:lt2>
        <a:accent1>
          <a:srgbClr val="FFFF66"/>
        </a:accent1>
        <a:accent2>
          <a:srgbClr val="33CCFF"/>
        </a:accent2>
        <a:accent3>
          <a:srgbClr val="FFCAE2"/>
        </a:accent3>
        <a:accent4>
          <a:srgbClr val="2A2A2A"/>
        </a:accent4>
        <a:accent5>
          <a:srgbClr val="FFFFB8"/>
        </a:accent5>
        <a:accent6>
          <a:srgbClr val="2DB9E7"/>
        </a:accent6>
        <a:hlink>
          <a:srgbClr val="6600FF"/>
        </a:hlink>
        <a:folHlink>
          <a:srgbClr val="CC0066"/>
        </a:folHlink>
      </a:clrScheme>
      <a:clrMap bg1="lt1" tx1="dk1" bg2="lt2" tx2="dk2" accent1="accent1" accent2="accent2" accent3="accent3" accent4="accent4" accent5="accent5" accent6="accent6" hlink="hlink" folHlink="folHlink"/>
    </a:extraClrScheme>
    <a:extraClrScheme>
      <a:clrScheme name="万里长城 6">
        <a:dk1>
          <a:srgbClr val="000000"/>
        </a:dk1>
        <a:lt1>
          <a:srgbClr val="FFFFCC"/>
        </a:lt1>
        <a:dk2>
          <a:srgbClr val="6756A6"/>
        </a:dk2>
        <a:lt2>
          <a:srgbClr val="969696"/>
        </a:lt2>
        <a:accent1>
          <a:srgbClr val="99CCFF"/>
        </a:accent1>
        <a:accent2>
          <a:srgbClr val="008000"/>
        </a:accent2>
        <a:accent3>
          <a:srgbClr val="FFFFE2"/>
        </a:accent3>
        <a:accent4>
          <a:srgbClr val="000000"/>
        </a:accent4>
        <a:accent5>
          <a:srgbClr val="CAE2FF"/>
        </a:accent5>
        <a:accent6>
          <a:srgbClr val="007300"/>
        </a:accent6>
        <a:hlink>
          <a:srgbClr val="990033"/>
        </a:hlink>
        <a:folHlink>
          <a:srgbClr val="9900CC"/>
        </a:folHlink>
      </a:clrScheme>
      <a:clrMap bg1="lt1" tx1="dk1" bg2="lt2" tx2="dk2" accent1="accent1" accent2="accent2" accent3="accent3" accent4="accent4" accent5="accent5" accent6="accent6" hlink="hlink" folHlink="folHlink"/>
    </a:extraClrScheme>
    <a:extraClrScheme>
      <a:clrScheme name="万里长城 7">
        <a:dk1>
          <a:srgbClr val="CC3300"/>
        </a:dk1>
        <a:lt1>
          <a:srgbClr val="99CCFF"/>
        </a:lt1>
        <a:dk2>
          <a:srgbClr val="003399"/>
        </a:dk2>
        <a:lt2>
          <a:srgbClr val="969696"/>
        </a:lt2>
        <a:accent1>
          <a:srgbClr val="CED7FE"/>
        </a:accent1>
        <a:accent2>
          <a:srgbClr val="FFFFFF"/>
        </a:accent2>
        <a:accent3>
          <a:srgbClr val="CAE2FF"/>
        </a:accent3>
        <a:accent4>
          <a:srgbClr val="AE2A00"/>
        </a:accent4>
        <a:accent5>
          <a:srgbClr val="E3E8FE"/>
        </a:accent5>
        <a:accent6>
          <a:srgbClr val="E7E7E7"/>
        </a:accent6>
        <a:hlink>
          <a:srgbClr val="006600"/>
        </a:hlink>
        <a:folHlink>
          <a:srgbClr val="777777"/>
        </a:folHlink>
      </a:clrScheme>
      <a:clrMap bg1="lt1" tx1="dk1" bg2="lt2" tx2="dk2" accent1="accent1" accent2="accent2" accent3="accent3" accent4="accent4" accent5="accent5" accent6="accent6" hlink="hlink" folHlink="folHlink"/>
    </a:extraClrScheme>
    <a:extraClrScheme>
      <a:clrScheme name="万里长城 8">
        <a:dk1>
          <a:srgbClr val="006600"/>
        </a:dk1>
        <a:lt1>
          <a:srgbClr val="FFCC99"/>
        </a:lt1>
        <a:dk2>
          <a:srgbClr val="000000"/>
        </a:dk2>
        <a:lt2>
          <a:srgbClr val="B2B2B2"/>
        </a:lt2>
        <a:accent1>
          <a:srgbClr val="FFFFFF"/>
        </a:accent1>
        <a:accent2>
          <a:srgbClr val="FFFF66"/>
        </a:accent2>
        <a:accent3>
          <a:srgbClr val="FFE2CA"/>
        </a:accent3>
        <a:accent4>
          <a:srgbClr val="005600"/>
        </a:accent4>
        <a:accent5>
          <a:srgbClr val="FFFFFF"/>
        </a:accent5>
        <a:accent6>
          <a:srgbClr val="E7E75C"/>
        </a:accent6>
        <a:hlink>
          <a:srgbClr val="5B5B89"/>
        </a:hlink>
        <a:folHlink>
          <a:srgbClr val="33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CDESIGNA</Template>
  <TotalTime>378</TotalTime>
  <Words>1052</Words>
  <Application>Microsoft Office PowerPoint</Application>
  <PresentationFormat>全屏显示(4:3)</PresentationFormat>
  <Paragraphs>111</Paragraphs>
  <Slides>22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1" baseType="lpstr">
      <vt:lpstr>Arial</vt:lpstr>
      <vt:lpstr>宋体</vt:lpstr>
      <vt:lpstr>Wingdings</vt:lpstr>
      <vt:lpstr>楷体_GB2312</vt:lpstr>
      <vt:lpstr>Times New Roman</vt:lpstr>
      <vt:lpstr>华文隶书</vt:lpstr>
      <vt:lpstr>隶书</vt:lpstr>
      <vt:lpstr>万里长城</vt:lpstr>
      <vt:lpstr>Microsoft PowerPoint 97-2003 幻灯片</vt:lpstr>
      <vt:lpstr>第一章  绪    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Mr.Hope</dc:creator>
  <cp:lastModifiedBy>张伯望</cp:lastModifiedBy>
  <cp:revision>29</cp:revision>
  <cp:lastPrinted>1601-01-01T00:00:00Z</cp:lastPrinted>
  <dcterms:created xsi:type="dcterms:W3CDTF">1601-01-01T00:00:00Z</dcterms:created>
  <dcterms:modified xsi:type="dcterms:W3CDTF">2017-09-08T05:10:31Z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