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5" r:id="rId1"/>
  </p:sldMasterIdLst>
  <p:notesMasterIdLst>
    <p:notesMasterId r:id="rId32"/>
  </p:notesMasterIdLst>
  <p:sldIdLst>
    <p:sldId id="257" r:id="rId2"/>
    <p:sldId id="260" r:id="rId3"/>
    <p:sldId id="279" r:id="rId4"/>
    <p:sldId id="276" r:id="rId5"/>
    <p:sldId id="281" r:id="rId6"/>
    <p:sldId id="289" r:id="rId7"/>
    <p:sldId id="274" r:id="rId8"/>
    <p:sldId id="284" r:id="rId9"/>
    <p:sldId id="285" r:id="rId10"/>
    <p:sldId id="286" r:id="rId11"/>
    <p:sldId id="275" r:id="rId12"/>
    <p:sldId id="290" r:id="rId13"/>
    <p:sldId id="288" r:id="rId14"/>
    <p:sldId id="287" r:id="rId15"/>
    <p:sldId id="267" r:id="rId16"/>
    <p:sldId id="272" r:id="rId17"/>
    <p:sldId id="271" r:id="rId18"/>
    <p:sldId id="268" r:id="rId19"/>
    <p:sldId id="269" r:id="rId20"/>
    <p:sldId id="273" r:id="rId21"/>
    <p:sldId id="261" r:id="rId22"/>
    <p:sldId id="282" r:id="rId23"/>
    <p:sldId id="283" r:id="rId24"/>
    <p:sldId id="263" r:id="rId25"/>
    <p:sldId id="264" r:id="rId26"/>
    <p:sldId id="278" r:id="rId27"/>
    <p:sldId id="262" r:id="rId28"/>
    <p:sldId id="265" r:id="rId29"/>
    <p:sldId id="266" r:id="rId30"/>
    <p:sldId id="280" r:id="rId31"/>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3" d="100"/>
          <a:sy n="83" d="100"/>
        </p:scale>
        <p:origin x="1450"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FBE95E7B-4F23-41E5-99CA-4A3E11F7CDB3}"/>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en-US" altLang="zh-CN"/>
          </a:p>
        </p:txBody>
      </p:sp>
      <p:sp>
        <p:nvSpPr>
          <p:cNvPr id="8195" name="Rectangle 3">
            <a:extLst>
              <a:ext uri="{FF2B5EF4-FFF2-40B4-BE49-F238E27FC236}">
                <a16:creationId xmlns:a16="http://schemas.microsoft.com/office/drawing/2014/main" id="{9510E634-D71B-47AA-856C-6A44522CAE93}"/>
              </a:ext>
            </a:extLst>
          </p:cNvPr>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US" altLang="zh-CN"/>
          </a:p>
        </p:txBody>
      </p:sp>
      <p:sp>
        <p:nvSpPr>
          <p:cNvPr id="8196" name="Rectangle 4">
            <a:extLst>
              <a:ext uri="{FF2B5EF4-FFF2-40B4-BE49-F238E27FC236}">
                <a16:creationId xmlns:a16="http://schemas.microsoft.com/office/drawing/2014/main" id="{22F93C3C-C9B2-4E14-9418-B7B1D52818A8}"/>
              </a:ext>
            </a:extLst>
          </p:cNvPr>
          <p:cNvSpPr>
            <a:spLocks noRo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8197" name="Rectangle 5">
            <a:extLst>
              <a:ext uri="{FF2B5EF4-FFF2-40B4-BE49-F238E27FC236}">
                <a16:creationId xmlns:a16="http://schemas.microsoft.com/office/drawing/2014/main" id="{4989D789-8D79-47DB-94E2-2ACD46889802}"/>
              </a:ext>
            </a:extLst>
          </p:cNvPr>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8198" name="Rectangle 6">
            <a:extLst>
              <a:ext uri="{FF2B5EF4-FFF2-40B4-BE49-F238E27FC236}">
                <a16:creationId xmlns:a16="http://schemas.microsoft.com/office/drawing/2014/main" id="{88282EF9-E67A-4133-BD60-EDBF520CF7D1}"/>
              </a:ext>
            </a:extLst>
          </p:cNvPr>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en-US" altLang="zh-CN"/>
          </a:p>
        </p:txBody>
      </p:sp>
      <p:sp>
        <p:nvSpPr>
          <p:cNvPr id="8199" name="Rectangle 7">
            <a:extLst>
              <a:ext uri="{FF2B5EF4-FFF2-40B4-BE49-F238E27FC236}">
                <a16:creationId xmlns:a16="http://schemas.microsoft.com/office/drawing/2014/main" id="{DAEC6225-D1CA-4815-B408-DE7C7ACBD733}"/>
              </a:ext>
            </a:extLst>
          </p:cNvPr>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1BCD0C51-648D-49DE-84E1-3352AFC67841}" type="slidenum">
              <a:rPr lang="en-US" altLang="zh-CN"/>
              <a:pPr/>
              <a:t>‹#›</a:t>
            </a:fld>
            <a:endParaRPr lang="en-US" altLang="zh-CN"/>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298E81F3-69E2-4563-B5CD-812E8AF81D2C}"/>
              </a:ext>
            </a:extLst>
          </p:cNvPr>
          <p:cNvSpPr>
            <a:spLocks noGrp="1" noChangeArrowheads="1"/>
          </p:cNvSpPr>
          <p:nvPr>
            <p:ph type="sldNum" sz="quarter" idx="5"/>
          </p:nvPr>
        </p:nvSpPr>
        <p:spPr>
          <a:ln/>
        </p:spPr>
        <p:txBody>
          <a:bodyPr/>
          <a:lstStyle/>
          <a:p>
            <a:fld id="{392FBCD8-0F03-467A-BC3D-02ADE1883660}" type="slidenum">
              <a:rPr lang="en-US" altLang="zh-CN"/>
              <a:pPr/>
              <a:t>15</a:t>
            </a:fld>
            <a:endParaRPr lang="en-US" altLang="zh-CN"/>
          </a:p>
        </p:txBody>
      </p:sp>
      <p:sp>
        <p:nvSpPr>
          <p:cNvPr id="21506" name="Rectangle 2">
            <a:extLst>
              <a:ext uri="{FF2B5EF4-FFF2-40B4-BE49-F238E27FC236}">
                <a16:creationId xmlns:a16="http://schemas.microsoft.com/office/drawing/2014/main" id="{9EB0C245-B279-40EC-A8D0-BD4BC08FCA20}"/>
              </a:ext>
            </a:extLst>
          </p:cNvPr>
          <p:cNvSpPr>
            <a:spLocks noRot="1" noChangeArrowheads="1" noTextEdit="1"/>
          </p:cNvSpPr>
          <p:nvPr>
            <p:ph type="sldImg"/>
          </p:nvPr>
        </p:nvSpPr>
        <p:spPr>
          <a:ln/>
        </p:spPr>
      </p:sp>
      <p:sp>
        <p:nvSpPr>
          <p:cNvPr id="21507" name="Rectangle 3">
            <a:extLst>
              <a:ext uri="{FF2B5EF4-FFF2-40B4-BE49-F238E27FC236}">
                <a16:creationId xmlns:a16="http://schemas.microsoft.com/office/drawing/2014/main" id="{E0115891-59EB-40B7-B3A0-64535270B122}"/>
              </a:ext>
            </a:extLst>
          </p:cNvPr>
          <p:cNvSpPr>
            <a:spLocks noGrp="1" noChangeArrowheads="1"/>
          </p:cNvSpPr>
          <p:nvPr>
            <p:ph type="body" idx="1"/>
          </p:nvPr>
        </p:nvSpPr>
        <p:spPr/>
        <p:txBody>
          <a:bodyPr/>
          <a:lstStyle/>
          <a:p>
            <a:r>
              <a:rPr lang="en-US" altLang="zh-CN" b="1" i="1"/>
              <a:t>X-ray pulses from Centaurus X-3</a:t>
            </a:r>
            <a:r>
              <a:rPr lang="en-US" altLang="zh-CN" i="1"/>
              <a:t>  This graph shows the intensity of X rays detected by Uhuru as Centaurus X-3 moved across the satellite's field of view. The successive pulses are separated by 4.84 sec. The gradual variation in the height of the pulses from left to right is a result of the changing orientation of Uhuru's X-ray detectors toward the source as the satellite rotates. (Adapted from R. Giacconi and colleagues)</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15AA88B9-FDC2-4B04-A854-6BB596C21FB7}"/>
              </a:ext>
            </a:extLst>
          </p:cNvPr>
          <p:cNvSpPr>
            <a:spLocks noGrp="1" noChangeArrowheads="1"/>
          </p:cNvSpPr>
          <p:nvPr>
            <p:ph type="sldNum" sz="quarter" idx="5"/>
          </p:nvPr>
        </p:nvSpPr>
        <p:spPr>
          <a:ln/>
        </p:spPr>
        <p:txBody>
          <a:bodyPr/>
          <a:lstStyle/>
          <a:p>
            <a:fld id="{66B5F93D-4F59-4C63-AA5F-4B0455C160CD}" type="slidenum">
              <a:rPr lang="en-US" altLang="zh-CN"/>
              <a:pPr/>
              <a:t>27</a:t>
            </a:fld>
            <a:endParaRPr lang="en-US" altLang="zh-CN"/>
          </a:p>
        </p:txBody>
      </p:sp>
      <p:sp>
        <p:nvSpPr>
          <p:cNvPr id="11266" name="Rectangle 2">
            <a:extLst>
              <a:ext uri="{FF2B5EF4-FFF2-40B4-BE49-F238E27FC236}">
                <a16:creationId xmlns:a16="http://schemas.microsoft.com/office/drawing/2014/main" id="{CF3E4A8A-9016-4E0D-8194-9770EFD8A224}"/>
              </a:ext>
            </a:extLst>
          </p:cNvPr>
          <p:cNvSpPr>
            <a:spLocks noRot="1" noChangeArrowheads="1" noTextEdit="1"/>
          </p:cNvSpPr>
          <p:nvPr>
            <p:ph type="sldImg"/>
          </p:nvPr>
        </p:nvSpPr>
        <p:spPr>
          <a:ln/>
        </p:spPr>
      </p:sp>
      <p:sp>
        <p:nvSpPr>
          <p:cNvPr id="11267" name="Rectangle 3">
            <a:extLst>
              <a:ext uri="{FF2B5EF4-FFF2-40B4-BE49-F238E27FC236}">
                <a16:creationId xmlns:a16="http://schemas.microsoft.com/office/drawing/2014/main" id="{D5B08666-6F17-48A5-AC13-50251984C9B9}"/>
              </a:ext>
            </a:extLst>
          </p:cNvPr>
          <p:cNvSpPr>
            <a:spLocks noGrp="1" noChangeArrowheads="1"/>
          </p:cNvSpPr>
          <p:nvPr>
            <p:ph type="body" idx="1"/>
          </p:nvPr>
        </p:nvSpPr>
        <p:spPr/>
        <p:txBody>
          <a:bodyPr/>
          <a:lstStyle/>
          <a:p>
            <a:r>
              <a:rPr lang="en-US" altLang="zh-CN" b="1" i="1"/>
              <a:t>The</a:t>
            </a:r>
            <a:r>
              <a:rPr lang="en-US" altLang="zh-CN"/>
              <a:t> </a:t>
            </a:r>
            <a:r>
              <a:rPr lang="en-US" altLang="zh-CN" b="1" i="1"/>
              <a:t>Sun</a:t>
            </a:r>
            <a:r>
              <a:rPr lang="en-US" altLang="zh-CN"/>
              <a:t> </a:t>
            </a:r>
            <a:r>
              <a:rPr lang="en-US" altLang="zh-CN" b="1" i="1"/>
              <a:t>today</a:t>
            </a:r>
            <a:r>
              <a:rPr lang="en-US" altLang="zh-CN"/>
              <a:t> </a:t>
            </a:r>
            <a:r>
              <a:rPr lang="en-US" altLang="zh-CN" b="1" i="1"/>
              <a:t>and</a:t>
            </a:r>
            <a:r>
              <a:rPr lang="en-US" altLang="zh-CN"/>
              <a:t> </a:t>
            </a:r>
            <a:r>
              <a:rPr lang="en-US" altLang="zh-CN" b="1" i="1"/>
              <a:t>as</a:t>
            </a:r>
            <a:r>
              <a:rPr lang="en-US" altLang="zh-CN"/>
              <a:t> </a:t>
            </a:r>
            <a:r>
              <a:rPr lang="en-US" altLang="zh-CN" b="1" i="1"/>
              <a:t>a</a:t>
            </a:r>
            <a:r>
              <a:rPr lang="en-US" altLang="zh-CN"/>
              <a:t> </a:t>
            </a:r>
            <a:r>
              <a:rPr lang="en-US" altLang="zh-CN" b="1" i="1"/>
              <a:t>red giant</a:t>
            </a:r>
            <a:r>
              <a:rPr lang="en-US" altLang="zh-CN" b="1"/>
              <a:t>  </a:t>
            </a:r>
            <a:r>
              <a:rPr lang="en-US" altLang="zh-CN" i="1"/>
              <a:t>Today,</a:t>
            </a:r>
            <a:r>
              <a:rPr lang="en-US" altLang="zh-CN"/>
              <a:t> </a:t>
            </a:r>
            <a:r>
              <a:rPr lang="en-US" altLang="zh-CN" i="1"/>
              <a:t>the</a:t>
            </a:r>
            <a:r>
              <a:rPr lang="en-US" altLang="zh-CN"/>
              <a:t> </a:t>
            </a:r>
            <a:r>
              <a:rPr lang="en-US" altLang="zh-CN" i="1"/>
              <a:t>Sun's</a:t>
            </a:r>
            <a:r>
              <a:rPr lang="en-US" altLang="zh-CN"/>
              <a:t> </a:t>
            </a:r>
            <a:r>
              <a:rPr lang="en-US" altLang="zh-CN" i="1"/>
              <a:t>energy</a:t>
            </a:r>
            <a:r>
              <a:rPr lang="en-US" altLang="zh-CN"/>
              <a:t> </a:t>
            </a:r>
            <a:r>
              <a:rPr lang="en-US" altLang="zh-CN" i="1"/>
              <a:t>is</a:t>
            </a:r>
            <a:r>
              <a:rPr lang="en-US" altLang="zh-CN"/>
              <a:t> </a:t>
            </a:r>
            <a:r>
              <a:rPr lang="en-US" altLang="zh-CN" i="1"/>
              <a:t>produced</a:t>
            </a:r>
            <a:r>
              <a:rPr lang="en-US" altLang="zh-CN"/>
              <a:t> </a:t>
            </a:r>
            <a:r>
              <a:rPr lang="en-US" altLang="zh-CN" i="1"/>
              <a:t>in a</a:t>
            </a:r>
            <a:r>
              <a:rPr lang="en-US" altLang="zh-CN"/>
              <a:t> </a:t>
            </a:r>
            <a:r>
              <a:rPr lang="en-US" altLang="zh-CN" i="1"/>
              <a:t>hydrogen-burning</a:t>
            </a:r>
            <a:r>
              <a:rPr lang="en-US" altLang="zh-CN"/>
              <a:t> </a:t>
            </a:r>
            <a:r>
              <a:rPr lang="en-US" altLang="zh-CN" i="1"/>
              <a:t>core</a:t>
            </a:r>
            <a:r>
              <a:rPr lang="en-US" altLang="zh-CN"/>
              <a:t> </a:t>
            </a:r>
            <a:r>
              <a:rPr lang="en-US" altLang="zh-CN" i="1"/>
              <a:t>whose</a:t>
            </a:r>
            <a:r>
              <a:rPr lang="en-US" altLang="zh-CN"/>
              <a:t> </a:t>
            </a:r>
            <a:r>
              <a:rPr lang="en-US" altLang="zh-CN" i="1"/>
              <a:t>diameter</a:t>
            </a:r>
            <a:r>
              <a:rPr lang="en-US" altLang="zh-CN"/>
              <a:t> </a:t>
            </a:r>
            <a:r>
              <a:rPr lang="en-US" altLang="zh-CN" i="1"/>
              <a:t>is about</a:t>
            </a:r>
            <a:r>
              <a:rPr lang="en-US" altLang="zh-CN"/>
              <a:t> </a:t>
            </a:r>
            <a:r>
              <a:rPr lang="en-US" altLang="zh-CN" i="1"/>
              <a:t>300,000</a:t>
            </a:r>
            <a:r>
              <a:rPr lang="en-US" altLang="zh-CN"/>
              <a:t> </a:t>
            </a:r>
            <a:r>
              <a:rPr lang="en-US" altLang="zh-CN" i="1"/>
              <a:t>km.</a:t>
            </a:r>
            <a:r>
              <a:rPr lang="en-US" altLang="zh-CN"/>
              <a:t> </a:t>
            </a:r>
            <a:r>
              <a:rPr lang="en-US" altLang="zh-CN" i="1"/>
              <a:t>When</a:t>
            </a:r>
            <a:r>
              <a:rPr lang="en-US" altLang="zh-CN"/>
              <a:t> </a:t>
            </a:r>
            <a:r>
              <a:rPr lang="en-US" altLang="zh-CN" i="1"/>
              <a:t>the</a:t>
            </a:r>
            <a:r>
              <a:rPr lang="en-US" altLang="zh-CN"/>
              <a:t> </a:t>
            </a:r>
            <a:r>
              <a:rPr lang="en-US" altLang="zh-CN" i="1"/>
              <a:t>Sun</a:t>
            </a:r>
            <a:r>
              <a:rPr lang="en-US" altLang="zh-CN"/>
              <a:t> </a:t>
            </a:r>
            <a:r>
              <a:rPr lang="en-US" altLang="zh-CN" i="1"/>
              <a:t>becomes</a:t>
            </a:r>
            <a:r>
              <a:rPr lang="en-US" altLang="zh-CN"/>
              <a:t> </a:t>
            </a:r>
            <a:r>
              <a:rPr lang="en-US" altLang="zh-CN" i="1"/>
              <a:t>a red</a:t>
            </a:r>
            <a:r>
              <a:rPr lang="en-US" altLang="zh-CN"/>
              <a:t> </a:t>
            </a:r>
            <a:r>
              <a:rPr lang="en-US" altLang="zh-CN" i="1"/>
              <a:t>giant,</a:t>
            </a:r>
            <a:r>
              <a:rPr lang="en-US" altLang="zh-CN"/>
              <a:t> </a:t>
            </a:r>
            <a:r>
              <a:rPr lang="en-US" altLang="zh-CN" i="1"/>
              <a:t>in</a:t>
            </a:r>
            <a:r>
              <a:rPr lang="en-US" altLang="zh-CN"/>
              <a:t> </a:t>
            </a:r>
            <a:r>
              <a:rPr lang="en-US" altLang="zh-CN" i="1"/>
              <a:t>some</a:t>
            </a:r>
            <a:r>
              <a:rPr lang="en-US" altLang="zh-CN"/>
              <a:t> </a:t>
            </a:r>
            <a:r>
              <a:rPr lang="en-US" altLang="zh-CN" i="1"/>
              <a:t>5</a:t>
            </a:r>
            <a:r>
              <a:rPr lang="en-US" altLang="zh-CN"/>
              <a:t> </a:t>
            </a:r>
            <a:r>
              <a:rPr lang="en-US" altLang="zh-CN" i="1"/>
              <a:t>billion</a:t>
            </a:r>
            <a:r>
              <a:rPr lang="en-US" altLang="zh-CN"/>
              <a:t> </a:t>
            </a:r>
            <a:r>
              <a:rPr lang="en-US" altLang="zh-CN" i="1"/>
              <a:t>years,</a:t>
            </a:r>
            <a:r>
              <a:rPr lang="en-US" altLang="zh-CN"/>
              <a:t> </a:t>
            </a:r>
            <a:r>
              <a:rPr lang="en-US" altLang="zh-CN" i="1"/>
              <a:t>it</a:t>
            </a:r>
            <a:r>
              <a:rPr lang="en-US" altLang="zh-CN"/>
              <a:t> </a:t>
            </a:r>
            <a:r>
              <a:rPr lang="en-US" altLang="zh-CN" i="1"/>
              <a:t>will</a:t>
            </a:r>
            <a:r>
              <a:rPr lang="en-US" altLang="zh-CN"/>
              <a:t> </a:t>
            </a:r>
            <a:r>
              <a:rPr lang="en-US" altLang="zh-CN" i="1"/>
              <a:t>draw its</a:t>
            </a:r>
            <a:r>
              <a:rPr lang="en-US" altLang="zh-CN"/>
              <a:t> </a:t>
            </a:r>
            <a:r>
              <a:rPr lang="en-US" altLang="zh-CN" i="1"/>
              <a:t>energy</a:t>
            </a:r>
            <a:r>
              <a:rPr lang="en-US" altLang="zh-CN"/>
              <a:t> </a:t>
            </a:r>
            <a:r>
              <a:rPr lang="en-US" altLang="zh-CN" i="1"/>
              <a:t>from</a:t>
            </a:r>
            <a:r>
              <a:rPr lang="en-US" altLang="zh-CN"/>
              <a:t> </a:t>
            </a:r>
            <a:r>
              <a:rPr lang="en-US" altLang="zh-CN" i="1"/>
              <a:t>a</a:t>
            </a:r>
            <a:r>
              <a:rPr lang="en-US" altLang="zh-CN"/>
              <a:t>  </a:t>
            </a:r>
            <a:r>
              <a:rPr lang="en-US" altLang="zh-CN" i="1"/>
              <a:t>hydrogen-burning</a:t>
            </a:r>
            <a:r>
              <a:rPr lang="en-US" altLang="zh-CN"/>
              <a:t>  </a:t>
            </a:r>
            <a:r>
              <a:rPr lang="en-US" altLang="zh-CN" i="1"/>
              <a:t>shell</a:t>
            </a:r>
            <a:r>
              <a:rPr lang="en-US" altLang="zh-CN"/>
              <a:t> </a:t>
            </a:r>
            <a:r>
              <a:rPr lang="en-US" altLang="zh-CN" i="1"/>
              <a:t>surrounding</a:t>
            </a:r>
            <a:r>
              <a:rPr lang="en-US" altLang="zh-CN"/>
              <a:t> </a:t>
            </a:r>
            <a:r>
              <a:rPr lang="en-US" altLang="zh-CN" i="1"/>
              <a:t>a</a:t>
            </a:r>
            <a:r>
              <a:rPr lang="en-US" altLang="zh-CN"/>
              <a:t> </a:t>
            </a:r>
            <a:r>
              <a:rPr lang="en-US" altLang="zh-CN" i="1"/>
              <a:t>compact</a:t>
            </a:r>
            <a:r>
              <a:rPr lang="en-US" altLang="zh-CN"/>
              <a:t> </a:t>
            </a:r>
            <a:r>
              <a:rPr lang="en-US" altLang="zh-CN" i="1"/>
              <a:t>helium-rich</a:t>
            </a:r>
            <a:r>
              <a:rPr lang="en-US" altLang="zh-CN"/>
              <a:t> </a:t>
            </a:r>
            <a:r>
              <a:rPr lang="en-US" altLang="zh-CN" i="1"/>
              <a:t>core.</a:t>
            </a:r>
            <a:r>
              <a:rPr lang="en-US" altLang="zh-CN"/>
              <a:t> </a:t>
            </a:r>
            <a:r>
              <a:rPr lang="en-US" altLang="zh-CN" i="1"/>
              <a:t>The helium</a:t>
            </a:r>
            <a:r>
              <a:rPr lang="en-US" altLang="zh-CN"/>
              <a:t> </a:t>
            </a:r>
            <a:r>
              <a:rPr lang="en-US" altLang="zh-CN" i="1"/>
              <a:t>core</a:t>
            </a:r>
            <a:r>
              <a:rPr lang="en-US" altLang="zh-CN"/>
              <a:t> </a:t>
            </a:r>
            <a:r>
              <a:rPr lang="en-US" altLang="zh-CN" i="1"/>
              <a:t>will</a:t>
            </a:r>
            <a:r>
              <a:rPr lang="en-US" altLang="zh-CN"/>
              <a:t> </a:t>
            </a:r>
            <a:r>
              <a:rPr lang="en-US" altLang="zh-CN" i="1"/>
              <a:t>have</a:t>
            </a:r>
            <a:r>
              <a:rPr lang="en-US" altLang="zh-CN"/>
              <a:t> </a:t>
            </a:r>
            <a:r>
              <a:rPr lang="en-US" altLang="zh-CN" i="1"/>
              <a:t>a</a:t>
            </a:r>
            <a:r>
              <a:rPr lang="en-US" altLang="zh-CN"/>
              <a:t> </a:t>
            </a:r>
            <a:r>
              <a:rPr lang="en-US" altLang="zh-CN" i="1"/>
              <a:t>diameter</a:t>
            </a:r>
            <a:r>
              <a:rPr lang="en-US" altLang="zh-CN"/>
              <a:t> </a:t>
            </a:r>
            <a:r>
              <a:rPr lang="en-US" altLang="zh-CN" i="1"/>
              <a:t>of</a:t>
            </a:r>
            <a:r>
              <a:rPr lang="en-US" altLang="zh-CN"/>
              <a:t> </a:t>
            </a:r>
            <a:r>
              <a:rPr lang="en-US" altLang="zh-CN" i="1"/>
              <a:t>only 10,000 km.</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BCAF71E3-9F4E-4FDD-97F9-ED59225B20DF}"/>
              </a:ext>
            </a:extLst>
          </p:cNvPr>
          <p:cNvSpPr>
            <a:spLocks noGrp="1" noChangeArrowheads="1"/>
          </p:cNvSpPr>
          <p:nvPr>
            <p:ph type="sldNum" sz="quarter" idx="5"/>
          </p:nvPr>
        </p:nvSpPr>
        <p:spPr>
          <a:ln/>
        </p:spPr>
        <p:txBody>
          <a:bodyPr/>
          <a:lstStyle/>
          <a:p>
            <a:fld id="{2A7F3BE1-D333-46AD-8857-7F42B37B6AD6}" type="slidenum">
              <a:rPr lang="en-US" altLang="zh-CN"/>
              <a:pPr/>
              <a:t>28</a:t>
            </a:fld>
            <a:endParaRPr lang="en-US" altLang="zh-CN"/>
          </a:p>
        </p:txBody>
      </p:sp>
      <p:sp>
        <p:nvSpPr>
          <p:cNvPr id="17410" name="Rectangle 2">
            <a:extLst>
              <a:ext uri="{FF2B5EF4-FFF2-40B4-BE49-F238E27FC236}">
                <a16:creationId xmlns:a16="http://schemas.microsoft.com/office/drawing/2014/main" id="{256F613A-8FB9-44E5-87F8-2B48AA419014}"/>
              </a:ext>
            </a:extLst>
          </p:cNvPr>
          <p:cNvSpPr>
            <a:spLocks noRot="1" noChangeArrowheads="1" noTextEdit="1"/>
          </p:cNvSpPr>
          <p:nvPr>
            <p:ph type="sldImg"/>
          </p:nvPr>
        </p:nvSpPr>
        <p:spPr>
          <a:ln/>
        </p:spPr>
      </p:sp>
      <p:sp>
        <p:nvSpPr>
          <p:cNvPr id="17411" name="Rectangle 3">
            <a:extLst>
              <a:ext uri="{FF2B5EF4-FFF2-40B4-BE49-F238E27FC236}">
                <a16:creationId xmlns:a16="http://schemas.microsoft.com/office/drawing/2014/main" id="{F15CDEE5-53D0-443F-AF2D-028DD7675A66}"/>
              </a:ext>
            </a:extLst>
          </p:cNvPr>
          <p:cNvSpPr>
            <a:spLocks noGrp="1" noChangeArrowheads="1"/>
          </p:cNvSpPr>
          <p:nvPr>
            <p:ph type="body" idx="1"/>
          </p:nvPr>
        </p:nvSpPr>
        <p:spPr/>
        <p:txBody>
          <a:bodyPr/>
          <a:lstStyle/>
          <a:p>
            <a:r>
              <a:rPr lang="en-US" altLang="zh-CN" b="1" i="1"/>
              <a:t>.</a:t>
            </a:r>
            <a:endParaRPr lang="en-US" altLang="zh-CN" i="1"/>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E58C9B77-F71E-40A8-899A-34F5B46BA313}"/>
              </a:ext>
            </a:extLst>
          </p:cNvPr>
          <p:cNvSpPr>
            <a:spLocks noGrp="1" noChangeArrowheads="1"/>
          </p:cNvSpPr>
          <p:nvPr>
            <p:ph type="sldNum" sz="quarter" idx="5"/>
          </p:nvPr>
        </p:nvSpPr>
        <p:spPr>
          <a:ln/>
        </p:spPr>
        <p:txBody>
          <a:bodyPr/>
          <a:lstStyle/>
          <a:p>
            <a:fld id="{858B9CCE-D935-411B-81C7-CFCD66EA4F80}" type="slidenum">
              <a:rPr lang="en-US" altLang="zh-CN"/>
              <a:pPr/>
              <a:t>29</a:t>
            </a:fld>
            <a:endParaRPr lang="en-US" altLang="zh-CN"/>
          </a:p>
        </p:txBody>
      </p:sp>
      <p:sp>
        <p:nvSpPr>
          <p:cNvPr id="19458" name="Rectangle 2">
            <a:extLst>
              <a:ext uri="{FF2B5EF4-FFF2-40B4-BE49-F238E27FC236}">
                <a16:creationId xmlns:a16="http://schemas.microsoft.com/office/drawing/2014/main" id="{8315AFE7-4D41-41FA-A0D2-783BC4E7DBED}"/>
              </a:ext>
            </a:extLst>
          </p:cNvPr>
          <p:cNvSpPr>
            <a:spLocks noRot="1" noChangeArrowheads="1" noTextEdit="1"/>
          </p:cNvSpPr>
          <p:nvPr>
            <p:ph type="sldImg"/>
          </p:nvPr>
        </p:nvSpPr>
        <p:spPr>
          <a:ln/>
        </p:spPr>
      </p:sp>
      <p:sp>
        <p:nvSpPr>
          <p:cNvPr id="19459" name="Rectangle 3">
            <a:extLst>
              <a:ext uri="{FF2B5EF4-FFF2-40B4-BE49-F238E27FC236}">
                <a16:creationId xmlns:a16="http://schemas.microsoft.com/office/drawing/2014/main" id="{6287596C-3933-4A70-B001-A0716BF6FED6}"/>
              </a:ext>
            </a:extLst>
          </p:cNvPr>
          <p:cNvSpPr>
            <a:spLocks noGrp="1" noChangeArrowheads="1"/>
          </p:cNvSpPr>
          <p:nvPr>
            <p:ph type="body" idx="1"/>
          </p:nvPr>
        </p:nvSpPr>
        <p:spPr/>
        <p:txBody>
          <a:bodyPr/>
          <a:lstStyle/>
          <a:p>
            <a:r>
              <a:rPr lang="zh-CN" altLang="en-US" b="1" i="1"/>
              <a:t>（</a:t>
            </a:r>
            <a:r>
              <a:rPr lang="en-US" altLang="zh-CN" b="1" i="1"/>
              <a:t>up</a:t>
            </a:r>
            <a:r>
              <a:rPr lang="zh-CN" altLang="en-US" b="1" i="1"/>
              <a:t>）</a:t>
            </a:r>
            <a:r>
              <a:rPr lang="en-US" altLang="zh-CN" b="1" i="1"/>
              <a:t>The</a:t>
            </a:r>
            <a:r>
              <a:rPr lang="en-US" altLang="zh-CN"/>
              <a:t> </a:t>
            </a:r>
            <a:r>
              <a:rPr lang="en-US" altLang="zh-CN" b="1" i="1"/>
              <a:t>planetary</a:t>
            </a:r>
            <a:r>
              <a:rPr lang="en-US" altLang="zh-CN"/>
              <a:t> </a:t>
            </a:r>
            <a:r>
              <a:rPr lang="en-US" altLang="zh-CN" b="1" i="1"/>
              <a:t>nebula</a:t>
            </a:r>
            <a:r>
              <a:rPr lang="en-US" altLang="zh-CN"/>
              <a:t> </a:t>
            </a:r>
            <a:r>
              <a:rPr lang="en-US" altLang="zh-CN" b="1" i="1"/>
              <a:t>NGC 7293</a:t>
            </a:r>
            <a:r>
              <a:rPr lang="en-US" altLang="zh-CN"/>
              <a:t> </a:t>
            </a:r>
            <a:r>
              <a:rPr lang="en-US" altLang="zh-CN" i="1"/>
              <a:t>This</a:t>
            </a:r>
            <a:r>
              <a:rPr lang="en-US" altLang="zh-CN"/>
              <a:t> </a:t>
            </a:r>
            <a:r>
              <a:rPr lang="en-US" altLang="zh-CN" i="1"/>
              <a:t>beautiful</a:t>
            </a:r>
            <a:r>
              <a:rPr lang="en-US" altLang="zh-CN"/>
              <a:t> </a:t>
            </a:r>
            <a:r>
              <a:rPr lang="en-US" altLang="zh-CN" i="1"/>
              <a:t>object,</a:t>
            </a:r>
            <a:r>
              <a:rPr lang="en-US" altLang="zh-CN"/>
              <a:t> </a:t>
            </a:r>
            <a:r>
              <a:rPr lang="en-US" altLang="zh-CN" i="1"/>
              <a:t>often</a:t>
            </a:r>
            <a:r>
              <a:rPr lang="en-US" altLang="zh-CN"/>
              <a:t> </a:t>
            </a:r>
            <a:r>
              <a:rPr lang="en-US" altLang="zh-CN" i="1"/>
              <a:t>called</a:t>
            </a:r>
            <a:r>
              <a:rPr lang="en-US" altLang="zh-CN"/>
              <a:t> </a:t>
            </a:r>
            <a:r>
              <a:rPr lang="en-US" altLang="zh-CN" i="1"/>
              <a:t>the Helix</a:t>
            </a:r>
            <a:r>
              <a:rPr lang="en-US" altLang="zh-CN"/>
              <a:t> </a:t>
            </a:r>
            <a:r>
              <a:rPr lang="en-US" altLang="zh-CN" i="1"/>
              <a:t>Nebula,</a:t>
            </a:r>
            <a:r>
              <a:rPr lang="en-US" altLang="zh-CN"/>
              <a:t> </a:t>
            </a:r>
            <a:r>
              <a:rPr lang="en-US" altLang="zh-CN" i="1"/>
              <a:t>covers</a:t>
            </a:r>
            <a:r>
              <a:rPr lang="en-US" altLang="zh-CN"/>
              <a:t> </a:t>
            </a:r>
            <a:r>
              <a:rPr lang="en-US" altLang="zh-CN" i="1"/>
              <a:t>art</a:t>
            </a:r>
            <a:r>
              <a:rPr lang="en-US" altLang="zh-CN"/>
              <a:t> </a:t>
            </a:r>
            <a:r>
              <a:rPr lang="en-US" altLang="zh-CN" i="1"/>
              <a:t>area</a:t>
            </a:r>
            <a:r>
              <a:rPr lang="en-US" altLang="zh-CN"/>
              <a:t> </a:t>
            </a:r>
            <a:r>
              <a:rPr lang="en-US" altLang="zh-CN" i="1"/>
              <a:t>of</a:t>
            </a:r>
            <a:r>
              <a:rPr lang="en-US" altLang="zh-CN"/>
              <a:t> </a:t>
            </a:r>
            <a:r>
              <a:rPr lang="en-US" altLang="zh-CN" i="1"/>
              <a:t>the</a:t>
            </a:r>
            <a:r>
              <a:rPr lang="en-US" altLang="zh-CN"/>
              <a:t> </a:t>
            </a:r>
            <a:r>
              <a:rPr lang="en-US" altLang="zh-CN" i="1"/>
              <a:t>sky</a:t>
            </a:r>
            <a:r>
              <a:rPr lang="en-US" altLang="zh-CN"/>
              <a:t> </a:t>
            </a:r>
            <a:r>
              <a:rPr lang="en-US" altLang="zh-CN" i="1"/>
              <a:t>equal to</a:t>
            </a:r>
            <a:r>
              <a:rPr lang="en-US" altLang="zh-CN"/>
              <a:t> </a:t>
            </a:r>
            <a:r>
              <a:rPr lang="en-US" altLang="zh-CN" i="1"/>
              <a:t>half</a:t>
            </a:r>
            <a:r>
              <a:rPr lang="en-US" altLang="zh-CN"/>
              <a:t> </a:t>
            </a:r>
            <a:r>
              <a:rPr lang="en-US" altLang="zh-CN" i="1"/>
              <a:t>the</a:t>
            </a:r>
            <a:r>
              <a:rPr lang="en-US" altLang="zh-CN"/>
              <a:t> </a:t>
            </a:r>
            <a:r>
              <a:rPr lang="en-US" altLang="zh-CN" i="1"/>
              <a:t>full</a:t>
            </a:r>
            <a:r>
              <a:rPr lang="en-US" altLang="zh-CN"/>
              <a:t> </a:t>
            </a:r>
            <a:r>
              <a:rPr lang="en-US" altLang="zh-CN" i="1"/>
              <a:t>moon.</a:t>
            </a:r>
            <a:r>
              <a:rPr lang="en-US" altLang="zh-CN"/>
              <a:t> </a:t>
            </a:r>
            <a:r>
              <a:rPr lang="en-US" altLang="zh-CN" i="1"/>
              <a:t>The</a:t>
            </a:r>
            <a:r>
              <a:rPr lang="en-US" altLang="zh-CN"/>
              <a:t> </a:t>
            </a:r>
            <a:r>
              <a:rPr lang="en-US" altLang="zh-CN" i="1"/>
              <a:t>star</a:t>
            </a:r>
            <a:r>
              <a:rPr lang="en-US" altLang="zh-CN"/>
              <a:t> </a:t>
            </a:r>
            <a:r>
              <a:rPr lang="en-US" altLang="zh-CN" i="1"/>
              <a:t>that</a:t>
            </a:r>
            <a:r>
              <a:rPr lang="en-US" altLang="zh-CN"/>
              <a:t> </a:t>
            </a:r>
            <a:r>
              <a:rPr lang="en-US" altLang="zh-CN" i="1"/>
              <a:t>ejected these</a:t>
            </a:r>
            <a:r>
              <a:rPr lang="en-US" altLang="zh-CN"/>
              <a:t> </a:t>
            </a:r>
            <a:r>
              <a:rPr lang="en-US" altLang="zh-CN" i="1"/>
              <a:t>gases</a:t>
            </a:r>
            <a:r>
              <a:rPr lang="en-US" altLang="zh-CN"/>
              <a:t> </a:t>
            </a:r>
            <a:r>
              <a:rPr lang="en-US" altLang="zh-CN" i="1"/>
              <a:t>is</a:t>
            </a:r>
            <a:r>
              <a:rPr lang="en-US" altLang="zh-CN"/>
              <a:t> </a:t>
            </a:r>
            <a:r>
              <a:rPr lang="en-US" altLang="zh-CN" i="1"/>
              <a:t>seen</a:t>
            </a:r>
            <a:r>
              <a:rPr lang="en-US" altLang="zh-CN"/>
              <a:t> </a:t>
            </a:r>
            <a:r>
              <a:rPr lang="en-US" altLang="zh-CN" i="1"/>
              <a:t>at</a:t>
            </a:r>
            <a:r>
              <a:rPr lang="en-US" altLang="zh-CN"/>
              <a:t> </a:t>
            </a:r>
            <a:r>
              <a:rPr lang="en-US" altLang="zh-CN" i="1"/>
              <a:t>the</a:t>
            </a:r>
            <a:r>
              <a:rPr lang="en-US" altLang="zh-CN"/>
              <a:t> </a:t>
            </a:r>
            <a:r>
              <a:rPr lang="en-US" altLang="zh-CN" i="1"/>
              <a:t>center</a:t>
            </a:r>
            <a:r>
              <a:rPr lang="en-US" altLang="zh-CN"/>
              <a:t> </a:t>
            </a:r>
            <a:r>
              <a:rPr lang="en-US" altLang="zh-CN" i="1"/>
              <a:t>of</a:t>
            </a:r>
            <a:r>
              <a:rPr lang="en-US" altLang="zh-CN"/>
              <a:t> </a:t>
            </a:r>
            <a:r>
              <a:rPr lang="en-US" altLang="zh-CN" i="1"/>
              <a:t>the</a:t>
            </a:r>
            <a:r>
              <a:rPr lang="en-US" altLang="zh-CN"/>
              <a:t> </a:t>
            </a:r>
            <a:r>
              <a:rPr lang="en-US" altLang="zh-CN" i="1"/>
              <a:t>glowing shell.</a:t>
            </a:r>
            <a:r>
              <a:rPr lang="en-US" altLang="zh-CN"/>
              <a:t> </a:t>
            </a:r>
            <a:r>
              <a:rPr lang="en-US" altLang="zh-CN" i="1"/>
              <a:t>The</a:t>
            </a:r>
            <a:r>
              <a:rPr lang="en-US" altLang="zh-CN"/>
              <a:t> </a:t>
            </a:r>
            <a:r>
              <a:rPr lang="en-US" altLang="zh-CN" i="1"/>
              <a:t>greenish</a:t>
            </a:r>
            <a:r>
              <a:rPr lang="en-US" altLang="zh-CN"/>
              <a:t> </a:t>
            </a:r>
            <a:r>
              <a:rPr lang="en-US" altLang="zh-CN" i="1"/>
              <a:t>color</a:t>
            </a:r>
            <a:r>
              <a:rPr lang="en-US" altLang="zh-CN"/>
              <a:t> </a:t>
            </a:r>
            <a:r>
              <a:rPr lang="en-US" altLang="zh-CN" i="1"/>
              <a:t>cones</a:t>
            </a:r>
            <a:r>
              <a:rPr lang="en-US" altLang="zh-CN"/>
              <a:t> </a:t>
            </a:r>
            <a:r>
              <a:rPr lang="en-US" altLang="zh-CN" i="1"/>
              <a:t>from</a:t>
            </a:r>
            <a:r>
              <a:rPr lang="en-US" altLang="zh-CN"/>
              <a:t> </a:t>
            </a:r>
            <a:r>
              <a:rPr lang="en-US" altLang="zh-CN" i="1"/>
              <a:t>oxygen ions,</a:t>
            </a:r>
            <a:r>
              <a:rPr lang="en-US" altLang="zh-CN"/>
              <a:t> </a:t>
            </a:r>
            <a:r>
              <a:rPr lang="en-US" altLang="zh-CN" i="1"/>
              <a:t>while</a:t>
            </a:r>
            <a:r>
              <a:rPr lang="en-US" altLang="zh-CN"/>
              <a:t> </a:t>
            </a:r>
            <a:r>
              <a:rPr lang="en-US" altLang="zh-CN" i="1"/>
              <a:t>the</a:t>
            </a:r>
            <a:r>
              <a:rPr lang="en-US" altLang="zh-CN"/>
              <a:t> </a:t>
            </a:r>
            <a:r>
              <a:rPr lang="en-US" altLang="zh-CN" i="1"/>
              <a:t>pink</a:t>
            </a:r>
            <a:r>
              <a:rPr lang="en-US" altLang="zh-CN"/>
              <a:t> </a:t>
            </a:r>
            <a:r>
              <a:rPr lang="en-US" altLang="zh-CN" i="1"/>
              <a:t>and</a:t>
            </a:r>
            <a:r>
              <a:rPr lang="en-US" altLang="zh-CN"/>
              <a:t> </a:t>
            </a:r>
            <a:r>
              <a:rPr lang="en-US" altLang="zh-CN" i="1"/>
              <a:t>red</a:t>
            </a:r>
            <a:r>
              <a:rPr lang="en-US" altLang="zh-CN"/>
              <a:t> </a:t>
            </a:r>
            <a:r>
              <a:rPr lang="en-US" altLang="zh-CN" i="1"/>
              <a:t>comes</a:t>
            </a:r>
            <a:r>
              <a:rPr lang="en-US" altLang="zh-CN"/>
              <a:t> </a:t>
            </a:r>
            <a:r>
              <a:rPr lang="en-US" altLang="zh-CN" i="1"/>
              <a:t>from nitrogen</a:t>
            </a:r>
            <a:r>
              <a:rPr lang="en-US" altLang="zh-CN"/>
              <a:t> </a:t>
            </a:r>
            <a:r>
              <a:rPr lang="en-US" altLang="zh-CN" i="1"/>
              <a:t>and</a:t>
            </a:r>
            <a:r>
              <a:rPr lang="en-US" altLang="zh-CN"/>
              <a:t> </a:t>
            </a:r>
            <a:r>
              <a:rPr lang="en-US" altLang="zh-CN" i="1"/>
              <a:t>hydrogen</a:t>
            </a:r>
            <a:r>
              <a:rPr lang="en-US" altLang="zh-CN"/>
              <a:t> </a:t>
            </a:r>
            <a:r>
              <a:rPr lang="en-US" altLang="zh-CN" i="1"/>
              <a:t>ions.</a:t>
            </a:r>
            <a:r>
              <a:rPr lang="en-US" altLang="zh-CN"/>
              <a:t> </a:t>
            </a:r>
            <a:r>
              <a:rPr lang="en-US" altLang="zh-CN" i="1"/>
              <a:t>This</a:t>
            </a:r>
            <a:r>
              <a:rPr lang="en-US" altLang="zh-CN"/>
              <a:t> </a:t>
            </a:r>
            <a:r>
              <a:rPr lang="en-US" altLang="zh-CN" i="1"/>
              <a:t>nebula</a:t>
            </a:r>
            <a:r>
              <a:rPr lang="en-US" altLang="zh-CN"/>
              <a:t> </a:t>
            </a:r>
            <a:r>
              <a:rPr lang="en-US" altLang="zh-CN" i="1"/>
              <a:t>is in</a:t>
            </a:r>
            <a:r>
              <a:rPr lang="en-US" altLang="zh-CN"/>
              <a:t> </a:t>
            </a:r>
            <a:r>
              <a:rPr lang="en-US" altLang="zh-CN" i="1"/>
              <a:t>the</a:t>
            </a:r>
            <a:r>
              <a:rPr lang="en-US" altLang="zh-CN"/>
              <a:t> </a:t>
            </a:r>
            <a:r>
              <a:rPr lang="en-US" altLang="zh-CN" i="1"/>
              <a:t>constellation</a:t>
            </a:r>
            <a:r>
              <a:rPr lang="en-US" altLang="zh-CN"/>
              <a:t> </a:t>
            </a:r>
            <a:r>
              <a:rPr lang="en-US" altLang="zh-CN" i="1"/>
              <a:t>of</a:t>
            </a:r>
            <a:r>
              <a:rPr lang="en-US" altLang="zh-CN"/>
              <a:t> </a:t>
            </a:r>
            <a:r>
              <a:rPr lang="en-US" altLang="zh-CN" i="1"/>
              <a:t>Aquarius,</a:t>
            </a:r>
            <a:r>
              <a:rPr lang="en-US" altLang="zh-CN"/>
              <a:t> </a:t>
            </a:r>
            <a:r>
              <a:rPr lang="en-US" altLang="zh-CN" i="1"/>
              <a:t>about</a:t>
            </a:r>
            <a:r>
              <a:rPr lang="en-US" altLang="zh-CN"/>
              <a:t> </a:t>
            </a:r>
            <a:r>
              <a:rPr lang="en-US" altLang="zh-CN" i="1"/>
              <a:t>400 light</a:t>
            </a:r>
            <a:r>
              <a:rPr lang="en-US" altLang="zh-CN"/>
              <a:t> </a:t>
            </a:r>
            <a:r>
              <a:rPr lang="en-US" altLang="zh-CN" i="1"/>
              <a:t>years</a:t>
            </a:r>
            <a:r>
              <a:rPr lang="en-US" altLang="zh-CN"/>
              <a:t> </a:t>
            </a:r>
            <a:r>
              <a:rPr lang="en-US" altLang="zh-CN" i="1"/>
              <a:t>from</a:t>
            </a:r>
            <a:r>
              <a:rPr lang="en-US" altLang="zh-CN"/>
              <a:t> </a:t>
            </a:r>
            <a:r>
              <a:rPr lang="en-US" altLang="zh-CN" i="1"/>
              <a:t>Earth.</a:t>
            </a:r>
            <a:r>
              <a:rPr lang="en-US" altLang="zh-CN"/>
              <a:t> </a:t>
            </a:r>
            <a:r>
              <a:rPr lang="en-US" altLang="zh-CN" i="1"/>
              <a:t>(Angle-Australian</a:t>
            </a:r>
            <a:r>
              <a:rPr lang="en-US" altLang="zh-CN"/>
              <a:t> </a:t>
            </a:r>
            <a:r>
              <a:rPr lang="en-US" altLang="zh-CN" i="1"/>
              <a:t>Observatory)</a:t>
            </a:r>
          </a:p>
          <a:p>
            <a:r>
              <a:rPr lang="zh-CN" altLang="en-US" i="1"/>
              <a:t>（</a:t>
            </a:r>
            <a:r>
              <a:rPr lang="en-US" altLang="zh-CN" i="1"/>
              <a:t>down</a:t>
            </a:r>
            <a:r>
              <a:rPr lang="zh-CN" altLang="en-US" i="1"/>
              <a:t>）</a:t>
            </a:r>
            <a:r>
              <a:rPr lang="en-US" altLang="zh-CN" b="1" i="1"/>
              <a:t>The</a:t>
            </a:r>
            <a:r>
              <a:rPr lang="en-US" altLang="zh-CN" i="1"/>
              <a:t> </a:t>
            </a:r>
            <a:r>
              <a:rPr lang="en-US" altLang="zh-CN" b="1" i="1"/>
              <a:t>planetary</a:t>
            </a:r>
            <a:r>
              <a:rPr lang="en-US" altLang="zh-CN" i="1"/>
              <a:t> </a:t>
            </a:r>
            <a:r>
              <a:rPr lang="en-US" altLang="zh-CN" b="1" i="1"/>
              <a:t>nebula</a:t>
            </a:r>
            <a:r>
              <a:rPr lang="en-US" altLang="zh-CN" i="1"/>
              <a:t> </a:t>
            </a:r>
            <a:r>
              <a:rPr lang="en-US" altLang="zh-CN" b="1" i="1"/>
              <a:t>NGC 6302</a:t>
            </a:r>
            <a:r>
              <a:rPr lang="en-US" altLang="zh-CN" i="1"/>
              <a:t> At the end of their lives, low-mass stars shed much of their mass. Although most cases involve a fairly symmetrical ejection of gases, there are many examples in which the gas has expanded unevenly. An irregular planetary nebula such as NGC 6302 in Scorpius (shown here) is the result. Spectroscopic observations of NGC 6302 indicate that the gases are moving toward us at 400 km/sec, indicating a particularly violent initial ejection. (Angle-Australian Observatory)</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0E405854-37DA-4EF7-BA7D-E079E2753D4B}"/>
              </a:ext>
            </a:extLst>
          </p:cNvPr>
          <p:cNvSpPr>
            <a:spLocks noGrp="1" noChangeArrowheads="1"/>
          </p:cNvSpPr>
          <p:nvPr>
            <p:ph type="sldNum" sz="quarter" idx="5"/>
          </p:nvPr>
        </p:nvSpPr>
        <p:spPr>
          <a:ln/>
        </p:spPr>
        <p:txBody>
          <a:bodyPr/>
          <a:lstStyle/>
          <a:p>
            <a:fld id="{AC07B162-E658-43CE-89CC-31A30ECB1F34}" type="slidenum">
              <a:rPr lang="en-US" altLang="zh-CN"/>
              <a:pPr/>
              <a:t>16</a:t>
            </a:fld>
            <a:endParaRPr lang="en-US" altLang="zh-CN"/>
          </a:p>
        </p:txBody>
      </p:sp>
      <p:sp>
        <p:nvSpPr>
          <p:cNvPr id="31746" name="Rectangle 2">
            <a:extLst>
              <a:ext uri="{FF2B5EF4-FFF2-40B4-BE49-F238E27FC236}">
                <a16:creationId xmlns:a16="http://schemas.microsoft.com/office/drawing/2014/main" id="{66856D67-D2FB-4460-BE9E-1B3845AEDAD6}"/>
              </a:ext>
            </a:extLst>
          </p:cNvPr>
          <p:cNvSpPr>
            <a:spLocks noRot="1" noChangeArrowheads="1" noTextEdit="1"/>
          </p:cNvSpPr>
          <p:nvPr>
            <p:ph type="sldImg"/>
          </p:nvPr>
        </p:nvSpPr>
        <p:spPr>
          <a:ln/>
        </p:spPr>
      </p:sp>
      <p:sp>
        <p:nvSpPr>
          <p:cNvPr id="31747" name="Rectangle 3">
            <a:extLst>
              <a:ext uri="{FF2B5EF4-FFF2-40B4-BE49-F238E27FC236}">
                <a16:creationId xmlns:a16="http://schemas.microsoft.com/office/drawing/2014/main" id="{A8D56009-81F2-41B1-82FB-915938B28BAC}"/>
              </a:ext>
            </a:extLst>
          </p:cNvPr>
          <p:cNvSpPr>
            <a:spLocks noGrp="1" noChangeArrowheads="1"/>
          </p:cNvSpPr>
          <p:nvPr>
            <p:ph type="body" idx="1"/>
          </p:nvPr>
        </p:nvSpPr>
        <p:spPr/>
        <p:txBody>
          <a:bodyPr/>
          <a:lstStyle/>
          <a:p>
            <a:r>
              <a:rPr lang="en-US" altLang="zh-CN" i="1"/>
              <a:t>A stellar</a:t>
            </a:r>
            <a:r>
              <a:rPr lang="en-US" altLang="zh-CN"/>
              <a:t> </a:t>
            </a:r>
            <a:r>
              <a:rPr lang="en-US" altLang="zh-CN" i="1"/>
              <a:t>wind</a:t>
            </a:r>
            <a:r>
              <a:rPr lang="en-US" altLang="zh-CN"/>
              <a:t> </a:t>
            </a:r>
            <a:r>
              <a:rPr lang="en-US" altLang="zh-CN" i="1"/>
              <a:t>from</a:t>
            </a:r>
            <a:r>
              <a:rPr lang="en-US" altLang="zh-CN"/>
              <a:t> </a:t>
            </a:r>
            <a:r>
              <a:rPr lang="en-US" altLang="zh-CN" i="1"/>
              <a:t>HDE</a:t>
            </a:r>
            <a:r>
              <a:rPr lang="en-US" altLang="zh-CN"/>
              <a:t> </a:t>
            </a:r>
            <a:r>
              <a:rPr lang="en-US" altLang="zh-CN" i="1"/>
              <a:t>226868</a:t>
            </a:r>
            <a:r>
              <a:rPr lang="en-US" altLang="zh-CN"/>
              <a:t> </a:t>
            </a:r>
            <a:r>
              <a:rPr lang="en-US" altLang="zh-CN" i="1"/>
              <a:t>pours</a:t>
            </a:r>
            <a:r>
              <a:rPr lang="en-US" altLang="zh-CN"/>
              <a:t> </a:t>
            </a:r>
            <a:r>
              <a:rPr lang="en-US" altLang="zh-CN" i="1"/>
              <a:t>matter onto</a:t>
            </a:r>
            <a:r>
              <a:rPr lang="en-US" altLang="zh-CN"/>
              <a:t> </a:t>
            </a:r>
            <a:r>
              <a:rPr lang="en-US" altLang="zh-CN" i="1"/>
              <a:t>an</a:t>
            </a:r>
            <a:r>
              <a:rPr lang="en-US" altLang="zh-CN"/>
              <a:t> </a:t>
            </a:r>
            <a:r>
              <a:rPr lang="en-US" altLang="zh-CN" i="1"/>
              <a:t>accretion</a:t>
            </a:r>
            <a:r>
              <a:rPr lang="en-US" altLang="zh-CN"/>
              <a:t> </a:t>
            </a:r>
            <a:r>
              <a:rPr lang="en-US" altLang="zh-CN" i="1"/>
              <a:t>disk</a:t>
            </a:r>
            <a:r>
              <a:rPr lang="en-US" altLang="zh-CN"/>
              <a:t> </a:t>
            </a:r>
            <a:r>
              <a:rPr lang="en-US" altLang="zh-CN" i="1"/>
              <a:t>surrounding</a:t>
            </a:r>
            <a:r>
              <a:rPr lang="en-US" altLang="zh-CN"/>
              <a:t> </a:t>
            </a:r>
            <a:r>
              <a:rPr lang="en-US" altLang="zh-CN" i="1"/>
              <a:t>a</a:t>
            </a:r>
            <a:r>
              <a:rPr lang="en-US" altLang="zh-CN"/>
              <a:t> </a:t>
            </a:r>
            <a:r>
              <a:rPr lang="en-US" altLang="zh-CN" i="1"/>
              <a:t>black hole.</a:t>
            </a:r>
            <a:r>
              <a:rPr lang="en-US" altLang="zh-CN"/>
              <a:t> </a:t>
            </a:r>
            <a:r>
              <a:rPr lang="en-US" altLang="zh-CN" i="1"/>
              <a:t>The</a:t>
            </a:r>
            <a:r>
              <a:rPr lang="en-US" altLang="zh-CN"/>
              <a:t> </a:t>
            </a:r>
            <a:r>
              <a:rPr lang="en-US" altLang="zh-CN" i="1"/>
              <a:t>infalling</a:t>
            </a:r>
            <a:r>
              <a:rPr lang="en-US" altLang="zh-CN"/>
              <a:t> </a:t>
            </a:r>
            <a:r>
              <a:rPr lang="en-US" altLang="zh-CN" i="1"/>
              <a:t>gases</a:t>
            </a:r>
            <a:r>
              <a:rPr lang="en-US" altLang="zh-CN"/>
              <a:t> </a:t>
            </a:r>
            <a:r>
              <a:rPr lang="en-US" altLang="zh-CN" i="1"/>
              <a:t>are</a:t>
            </a:r>
            <a:r>
              <a:rPr lang="en-US" altLang="zh-CN"/>
              <a:t> </a:t>
            </a:r>
            <a:r>
              <a:rPr lang="en-US" altLang="zh-CN" i="1"/>
              <a:t>heated</a:t>
            </a:r>
            <a:r>
              <a:rPr lang="en-US" altLang="zh-CN"/>
              <a:t> </a:t>
            </a:r>
            <a:r>
              <a:rPr lang="en-US" altLang="zh-CN" i="1"/>
              <a:t>to</a:t>
            </a:r>
            <a:r>
              <a:rPr lang="en-US" altLang="zh-CN"/>
              <a:t> </a:t>
            </a:r>
            <a:r>
              <a:rPr lang="en-US" altLang="zh-CN" i="1"/>
              <a:t>high temperatures</a:t>
            </a:r>
            <a:r>
              <a:rPr lang="en-US" altLang="zh-CN"/>
              <a:t> </a:t>
            </a:r>
            <a:r>
              <a:rPr lang="en-US" altLang="zh-CN" i="1"/>
              <a:t>as</a:t>
            </a:r>
            <a:r>
              <a:rPr lang="en-US" altLang="zh-CN"/>
              <a:t> </a:t>
            </a:r>
            <a:r>
              <a:rPr lang="en-US" altLang="zh-CN" i="1"/>
              <a:t>they</a:t>
            </a:r>
            <a:r>
              <a:rPr lang="en-US" altLang="zh-CN"/>
              <a:t> </a:t>
            </a:r>
            <a:r>
              <a:rPr lang="en-US" altLang="zh-CN" i="1"/>
              <a:t>spiral</a:t>
            </a:r>
            <a:r>
              <a:rPr lang="en-US" altLang="zh-CN"/>
              <a:t> </a:t>
            </a:r>
            <a:r>
              <a:rPr lang="en-US" altLang="zh-CN" i="1"/>
              <a:t>in</a:t>
            </a:r>
            <a:r>
              <a:rPr lang="en-US" altLang="zh-CN"/>
              <a:t> </a:t>
            </a:r>
            <a:r>
              <a:rPr lang="en-US" altLang="zh-CN" i="1"/>
              <a:t>toward</a:t>
            </a:r>
            <a:r>
              <a:rPr lang="en-US" altLang="zh-CN"/>
              <a:t> </a:t>
            </a:r>
            <a:r>
              <a:rPr lang="en-US" altLang="zh-CN" i="1"/>
              <a:t>the</a:t>
            </a:r>
            <a:r>
              <a:rPr lang="en-US" altLang="zh-CN"/>
              <a:t> </a:t>
            </a:r>
            <a:r>
              <a:rPr lang="en-US" altLang="zh-CN" i="1"/>
              <a:t>hole. At</a:t>
            </a:r>
            <a:r>
              <a:rPr lang="en-US" altLang="zh-CN"/>
              <a:t> </a:t>
            </a:r>
            <a:r>
              <a:rPr lang="en-US" altLang="zh-CN" i="1"/>
              <a:t>the</a:t>
            </a:r>
            <a:r>
              <a:rPr lang="en-US" altLang="zh-CN"/>
              <a:t> </a:t>
            </a:r>
            <a:r>
              <a:rPr lang="en-US" altLang="zh-CN" i="1"/>
              <a:t>inner</a:t>
            </a:r>
            <a:r>
              <a:rPr lang="en-US" altLang="zh-CN"/>
              <a:t> </a:t>
            </a:r>
            <a:r>
              <a:rPr lang="en-US" altLang="zh-CN" i="1"/>
              <a:t>edge</a:t>
            </a:r>
            <a:r>
              <a:rPr lang="en-US" altLang="zh-CN"/>
              <a:t> </a:t>
            </a:r>
            <a:r>
              <a:rPr lang="en-US" altLang="zh-CN" i="1"/>
              <a:t>of</a:t>
            </a:r>
            <a:r>
              <a:rPr lang="en-US" altLang="zh-CN"/>
              <a:t> </a:t>
            </a:r>
            <a:r>
              <a:rPr lang="en-US" altLang="zh-CN" i="1"/>
              <a:t>the</a:t>
            </a:r>
            <a:r>
              <a:rPr lang="en-US" altLang="zh-CN"/>
              <a:t> </a:t>
            </a:r>
            <a:r>
              <a:rPr lang="en-US" altLang="zh-CN" i="1"/>
              <a:t>disk,</a:t>
            </a:r>
            <a:r>
              <a:rPr lang="en-US" altLang="zh-CN"/>
              <a:t> </a:t>
            </a:r>
            <a:r>
              <a:rPr lang="en-US" altLang="zh-CN" i="1"/>
              <a:t>just</a:t>
            </a:r>
            <a:r>
              <a:rPr lang="en-US" altLang="zh-CN"/>
              <a:t> </a:t>
            </a:r>
            <a:r>
              <a:rPr lang="en-US" altLang="zh-CN" i="1"/>
              <a:t>above</a:t>
            </a:r>
            <a:r>
              <a:rPr lang="en-US" altLang="zh-CN"/>
              <a:t> </a:t>
            </a:r>
            <a:r>
              <a:rPr lang="en-US" altLang="zh-CN" i="1"/>
              <a:t>the black</a:t>
            </a:r>
            <a:r>
              <a:rPr lang="en-US" altLang="zh-CN"/>
              <a:t> </a:t>
            </a:r>
            <a:r>
              <a:rPr lang="en-US" altLang="zh-CN" i="1"/>
              <a:t>hole,</a:t>
            </a:r>
            <a:r>
              <a:rPr lang="en-US" altLang="zh-CN"/>
              <a:t> </a:t>
            </a:r>
            <a:r>
              <a:rPr lang="en-US" altLang="zh-CN" i="1"/>
              <a:t>the</a:t>
            </a:r>
            <a:r>
              <a:rPr lang="en-US" altLang="zh-CN"/>
              <a:t> </a:t>
            </a:r>
            <a:r>
              <a:rPr lang="en-US" altLang="zh-CN" i="1"/>
              <a:t>gases</a:t>
            </a:r>
            <a:r>
              <a:rPr lang="en-US" altLang="zh-CN"/>
              <a:t> </a:t>
            </a:r>
            <a:r>
              <a:rPr lang="en-US" altLang="zh-CN" i="1"/>
              <a:t>are</a:t>
            </a:r>
            <a:r>
              <a:rPr lang="en-US" altLang="zh-CN"/>
              <a:t> </a:t>
            </a:r>
            <a:r>
              <a:rPr lang="en-US" altLang="zh-CN" i="1"/>
              <a:t>so</a:t>
            </a:r>
            <a:r>
              <a:rPr lang="en-US" altLang="zh-CN"/>
              <a:t> </a:t>
            </a:r>
            <a:r>
              <a:rPr lang="en-US" altLang="zh-CN" i="1"/>
              <a:t>hot</a:t>
            </a:r>
            <a:r>
              <a:rPr lang="en-US" altLang="zh-CN"/>
              <a:t> </a:t>
            </a:r>
            <a:r>
              <a:rPr lang="en-US" altLang="zh-CN" i="1"/>
              <a:t>that</a:t>
            </a:r>
            <a:r>
              <a:rPr lang="en-US" altLang="zh-CN"/>
              <a:t> </a:t>
            </a:r>
            <a:r>
              <a:rPr lang="en-US" altLang="zh-CN" i="1"/>
              <a:t>they</a:t>
            </a:r>
            <a:r>
              <a:rPr lang="en-US" altLang="zh-CN"/>
              <a:t> </a:t>
            </a:r>
            <a:r>
              <a:rPr lang="en-US" altLang="zh-CN" i="1"/>
              <a:t>emit vast</a:t>
            </a:r>
            <a:r>
              <a:rPr lang="en-US" altLang="zh-CN"/>
              <a:t> </a:t>
            </a:r>
            <a:r>
              <a:rPr lang="en-US" altLang="zh-CN" i="1"/>
              <a:t>quantities</a:t>
            </a:r>
            <a:r>
              <a:rPr lang="en-US" altLang="zh-CN"/>
              <a:t> </a:t>
            </a:r>
            <a:r>
              <a:rPr lang="en-US" altLang="zh-CN" i="1"/>
              <a:t>of X</a:t>
            </a:r>
            <a:r>
              <a:rPr lang="en-US" altLang="zh-CN"/>
              <a:t> </a:t>
            </a:r>
            <a:r>
              <a:rPr lang="en-US" altLang="zh-CN" i="1"/>
              <a:t>rays.</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183416E7-BD7E-4274-A6B6-3E55F571DD31}"/>
              </a:ext>
            </a:extLst>
          </p:cNvPr>
          <p:cNvSpPr>
            <a:spLocks noGrp="1" noChangeArrowheads="1"/>
          </p:cNvSpPr>
          <p:nvPr>
            <p:ph type="sldNum" sz="quarter" idx="5"/>
          </p:nvPr>
        </p:nvSpPr>
        <p:spPr>
          <a:ln/>
        </p:spPr>
        <p:txBody>
          <a:bodyPr/>
          <a:lstStyle/>
          <a:p>
            <a:fld id="{8DEA28DB-9B9B-453B-8B95-393769CC77D6}" type="slidenum">
              <a:rPr lang="en-US" altLang="zh-CN"/>
              <a:pPr/>
              <a:t>17</a:t>
            </a:fld>
            <a:endParaRPr lang="en-US" altLang="zh-CN"/>
          </a:p>
        </p:txBody>
      </p:sp>
      <p:sp>
        <p:nvSpPr>
          <p:cNvPr id="29698" name="Rectangle 2">
            <a:extLst>
              <a:ext uri="{FF2B5EF4-FFF2-40B4-BE49-F238E27FC236}">
                <a16:creationId xmlns:a16="http://schemas.microsoft.com/office/drawing/2014/main" id="{5E56DC6B-DD60-4D15-A0AC-54622CA74221}"/>
              </a:ext>
            </a:extLst>
          </p:cNvPr>
          <p:cNvSpPr>
            <a:spLocks noRot="1" noChangeArrowheads="1" noTextEdit="1"/>
          </p:cNvSpPr>
          <p:nvPr>
            <p:ph type="sldImg"/>
          </p:nvPr>
        </p:nvSpPr>
        <p:spPr>
          <a:ln/>
        </p:spPr>
      </p:sp>
      <p:sp>
        <p:nvSpPr>
          <p:cNvPr id="29699" name="Rectangle 3">
            <a:extLst>
              <a:ext uri="{FF2B5EF4-FFF2-40B4-BE49-F238E27FC236}">
                <a16:creationId xmlns:a16="http://schemas.microsoft.com/office/drawing/2014/main" id="{1917A8C3-DFBB-412F-ACBF-BA4A35FE4273}"/>
              </a:ext>
            </a:extLst>
          </p:cNvPr>
          <p:cNvSpPr>
            <a:spLocks noGrp="1" noChangeArrowheads="1"/>
          </p:cNvSpPr>
          <p:nvPr>
            <p:ph type="body" idx="1"/>
          </p:nvPr>
        </p:nvSpPr>
        <p:spPr/>
        <p:txBody>
          <a:bodyPr/>
          <a:lstStyle/>
          <a:p>
            <a:r>
              <a:rPr lang="en-US" altLang="zh-CN"/>
              <a:t> </a:t>
            </a:r>
            <a:r>
              <a:rPr lang="en-US" altLang="zh-CN" i="1"/>
              <a:t>This</a:t>
            </a:r>
            <a:r>
              <a:rPr lang="en-US" altLang="zh-CN"/>
              <a:t> </a:t>
            </a:r>
            <a:r>
              <a:rPr lang="en-US" altLang="zh-CN" i="1"/>
              <a:t>diagram</a:t>
            </a:r>
            <a:r>
              <a:rPr lang="en-US" altLang="zh-CN"/>
              <a:t> </a:t>
            </a:r>
            <a:r>
              <a:rPr lang="en-US" altLang="zh-CN" i="1"/>
              <a:t>shows</a:t>
            </a:r>
            <a:r>
              <a:rPr lang="en-US" altLang="zh-CN"/>
              <a:t> </a:t>
            </a:r>
            <a:r>
              <a:rPr lang="en-US" altLang="zh-CN" i="1"/>
              <a:t>how</a:t>
            </a:r>
            <a:r>
              <a:rPr lang="en-US" altLang="zh-CN"/>
              <a:t> </a:t>
            </a:r>
            <a:r>
              <a:rPr lang="en-US" altLang="zh-CN" i="1"/>
              <a:t>the</a:t>
            </a:r>
            <a:r>
              <a:rPr lang="en-US" altLang="zh-CN"/>
              <a:t> </a:t>
            </a:r>
            <a:r>
              <a:rPr lang="en-US" altLang="zh-CN" i="1"/>
              <a:t>shape</a:t>
            </a:r>
            <a:r>
              <a:rPr lang="en-US" altLang="zh-CN"/>
              <a:t> </a:t>
            </a:r>
            <a:r>
              <a:rPr lang="en-US" altLang="zh-CN" i="1"/>
              <a:t>of</a:t>
            </a:r>
            <a:r>
              <a:rPr lang="en-US" altLang="zh-CN"/>
              <a:t> </a:t>
            </a:r>
            <a:r>
              <a:rPr lang="en-US" altLang="zh-CN" i="1"/>
              <a:t>space</a:t>
            </a:r>
            <a:r>
              <a:rPr lang="en-US" altLang="zh-CN"/>
              <a:t> </a:t>
            </a:r>
            <a:r>
              <a:rPr lang="en-US" altLang="zh-CN" i="1"/>
              <a:t>is distorted</a:t>
            </a:r>
            <a:r>
              <a:rPr lang="en-US" altLang="zh-CN"/>
              <a:t> </a:t>
            </a:r>
            <a:r>
              <a:rPr lang="en-US" altLang="zh-CN" i="1"/>
              <a:t>by</a:t>
            </a:r>
            <a:r>
              <a:rPr lang="en-US" altLang="zh-CN"/>
              <a:t> </a:t>
            </a:r>
            <a:r>
              <a:rPr lang="en-US" altLang="zh-CN" i="1"/>
              <a:t>the</a:t>
            </a:r>
            <a:r>
              <a:rPr lang="en-US" altLang="zh-CN"/>
              <a:t> </a:t>
            </a:r>
            <a:r>
              <a:rPr lang="en-US" altLang="zh-CN" i="1"/>
              <a:t>gravitational</a:t>
            </a:r>
            <a:r>
              <a:rPr lang="en-US" altLang="zh-CN"/>
              <a:t> </a:t>
            </a:r>
            <a:r>
              <a:rPr lang="en-US" altLang="zh-CN" i="1"/>
              <a:t>field</a:t>
            </a:r>
            <a:r>
              <a:rPr lang="en-US" altLang="zh-CN"/>
              <a:t> </a:t>
            </a:r>
            <a:r>
              <a:rPr lang="en-US" altLang="zh-CN" i="1"/>
              <a:t>of</a:t>
            </a:r>
            <a:r>
              <a:rPr lang="en-US" altLang="zh-CN"/>
              <a:t> </a:t>
            </a:r>
            <a:r>
              <a:rPr lang="en-US" altLang="zh-CN" i="1"/>
              <a:t>a</a:t>
            </a:r>
            <a:r>
              <a:rPr lang="en-US" altLang="zh-CN"/>
              <a:t> </a:t>
            </a:r>
            <a:r>
              <a:rPr lang="en-US" altLang="zh-CN" i="1"/>
              <a:t>black hale.</a:t>
            </a:r>
            <a:r>
              <a:rPr lang="en-US" altLang="zh-CN"/>
              <a:t> </a:t>
            </a:r>
            <a:r>
              <a:rPr lang="en-US" altLang="zh-CN" i="1"/>
              <a:t>Far</a:t>
            </a:r>
            <a:r>
              <a:rPr lang="en-US" altLang="zh-CN"/>
              <a:t> </a:t>
            </a:r>
            <a:r>
              <a:rPr lang="en-US" altLang="zh-CN" i="1"/>
              <a:t>from</a:t>
            </a:r>
            <a:r>
              <a:rPr lang="en-US" altLang="zh-CN"/>
              <a:t> </a:t>
            </a:r>
            <a:r>
              <a:rPr lang="en-US" altLang="zh-CN" i="1"/>
              <a:t>the</a:t>
            </a:r>
            <a:r>
              <a:rPr lang="en-US" altLang="zh-CN"/>
              <a:t> </a:t>
            </a:r>
            <a:r>
              <a:rPr lang="en-US" altLang="zh-CN" i="1"/>
              <a:t>hole,</a:t>
            </a:r>
            <a:r>
              <a:rPr lang="en-US" altLang="zh-CN"/>
              <a:t> </a:t>
            </a:r>
            <a:r>
              <a:rPr lang="en-US" altLang="zh-CN" i="1"/>
              <a:t>gravity</a:t>
            </a:r>
            <a:r>
              <a:rPr lang="en-US" altLang="zh-CN"/>
              <a:t> </a:t>
            </a:r>
            <a:r>
              <a:rPr lang="en-US" altLang="zh-CN" i="1"/>
              <a:t>is</a:t>
            </a:r>
            <a:r>
              <a:rPr lang="en-US" altLang="zh-CN"/>
              <a:t> </a:t>
            </a:r>
            <a:r>
              <a:rPr lang="en-US" altLang="zh-CN" i="1"/>
              <a:t>weak</a:t>
            </a:r>
            <a:r>
              <a:rPr lang="en-US" altLang="zh-CN"/>
              <a:t> </a:t>
            </a:r>
            <a:r>
              <a:rPr lang="en-US" altLang="zh-CN" i="1"/>
              <a:t>and space</a:t>
            </a:r>
            <a:r>
              <a:rPr lang="en-US" altLang="zh-CN"/>
              <a:t> </a:t>
            </a:r>
            <a:r>
              <a:rPr lang="en-US" altLang="zh-CN" i="1"/>
              <a:t>is</a:t>
            </a:r>
            <a:r>
              <a:rPr lang="en-US" altLang="zh-CN"/>
              <a:t> </a:t>
            </a:r>
            <a:r>
              <a:rPr lang="en-US" altLang="zh-CN" i="1"/>
              <a:t>"flat.</a:t>
            </a:r>
            <a:r>
              <a:rPr lang="en-US" altLang="zh-CN"/>
              <a:t> </a:t>
            </a:r>
            <a:r>
              <a:rPr lang="en-US" altLang="zh-CN" i="1"/>
              <a:t>"</a:t>
            </a:r>
            <a:r>
              <a:rPr lang="en-US" altLang="zh-CN"/>
              <a:t> </a:t>
            </a:r>
            <a:r>
              <a:rPr lang="en-US" altLang="zh-CN" i="1"/>
              <a:t>Near</a:t>
            </a:r>
            <a:r>
              <a:rPr lang="en-US" altLang="zh-CN"/>
              <a:t> </a:t>
            </a:r>
            <a:r>
              <a:rPr lang="en-US" altLang="zh-CN" i="1"/>
              <a:t>the</a:t>
            </a:r>
            <a:r>
              <a:rPr lang="en-US" altLang="zh-CN"/>
              <a:t> </a:t>
            </a:r>
            <a:r>
              <a:rPr lang="en-US" altLang="zh-CN" i="1"/>
              <a:t>hole,</a:t>
            </a:r>
            <a:r>
              <a:rPr lang="en-US" altLang="zh-CN"/>
              <a:t> </a:t>
            </a:r>
            <a:r>
              <a:rPr lang="en-US" altLang="zh-CN" i="1"/>
              <a:t>gravity</a:t>
            </a:r>
            <a:r>
              <a:rPr lang="en-US" altLang="zh-CN"/>
              <a:t> </a:t>
            </a:r>
            <a:r>
              <a:rPr lang="en-US" altLang="zh-CN" i="1"/>
              <a:t>is</a:t>
            </a:r>
            <a:r>
              <a:rPr lang="en-US" altLang="zh-CN"/>
              <a:t> </a:t>
            </a:r>
            <a:r>
              <a:rPr lang="en-US" altLang="zh-CN" i="1"/>
              <a:t>strong and</a:t>
            </a:r>
            <a:r>
              <a:rPr lang="en-US" altLang="zh-CN"/>
              <a:t> </a:t>
            </a:r>
            <a:r>
              <a:rPr lang="en-US" altLang="zh-CN" i="1"/>
              <a:t>space</a:t>
            </a:r>
            <a:r>
              <a:rPr lang="en-US" altLang="zh-CN"/>
              <a:t> </a:t>
            </a:r>
            <a:r>
              <a:rPr lang="en-US" altLang="zh-CN" i="1"/>
              <a:t>is</a:t>
            </a:r>
            <a:r>
              <a:rPr lang="en-US" altLang="zh-CN"/>
              <a:t> </a:t>
            </a:r>
            <a:r>
              <a:rPr lang="en-US" altLang="zh-CN" i="1"/>
              <a:t>highly</a:t>
            </a:r>
            <a:r>
              <a:rPr lang="en-US" altLang="zh-CN"/>
              <a:t> </a:t>
            </a:r>
            <a:r>
              <a:rPr lang="en-US" altLang="zh-CN" i="1"/>
              <a:t>curved.</a:t>
            </a:r>
            <a:r>
              <a:rPr lang="en-US" altLang="zh-CN"/>
              <a:t> </a:t>
            </a:r>
            <a:r>
              <a:rPr lang="en-US" altLang="zh-CN" i="1"/>
              <a:t>This</a:t>
            </a:r>
            <a:r>
              <a:rPr lang="en-US" altLang="zh-CN"/>
              <a:t> </a:t>
            </a:r>
            <a:r>
              <a:rPr lang="en-US" altLang="zh-CN" i="1"/>
              <a:t>diagram</a:t>
            </a:r>
            <a:r>
              <a:rPr lang="en-US" altLang="zh-CN"/>
              <a:t> </a:t>
            </a:r>
            <a:r>
              <a:rPr lang="en-US" altLang="zh-CN" i="1"/>
              <a:t>uses a</a:t>
            </a:r>
            <a:r>
              <a:rPr lang="en-US" altLang="zh-CN"/>
              <a:t> </a:t>
            </a:r>
            <a:r>
              <a:rPr lang="en-US" altLang="zh-CN" i="1"/>
              <a:t>two-dimensional</a:t>
            </a:r>
            <a:r>
              <a:rPr lang="en-US" altLang="zh-CN"/>
              <a:t> </a:t>
            </a:r>
            <a:r>
              <a:rPr lang="en-US" altLang="zh-CN" i="1"/>
              <a:t>surface</a:t>
            </a:r>
            <a:r>
              <a:rPr lang="en-US" altLang="zh-CN"/>
              <a:t> </a:t>
            </a:r>
            <a:r>
              <a:rPr lang="en-US" altLang="zh-CN" i="1"/>
              <a:t>as</a:t>
            </a:r>
            <a:r>
              <a:rPr lang="en-US" altLang="zh-CN"/>
              <a:t> </a:t>
            </a:r>
            <a:r>
              <a:rPr lang="en-US" altLang="zh-CN" i="1"/>
              <a:t>an</a:t>
            </a:r>
            <a:r>
              <a:rPr lang="en-US" altLang="zh-CN"/>
              <a:t> </a:t>
            </a:r>
            <a:r>
              <a:rPr lang="en-US" altLang="zh-CN" i="1"/>
              <a:t>analogy</a:t>
            </a:r>
            <a:r>
              <a:rPr lang="en-US" altLang="zh-CN"/>
              <a:t> </a:t>
            </a:r>
            <a:r>
              <a:rPr lang="en-US" altLang="zh-CN" i="1"/>
              <a:t>for '</a:t>
            </a:r>
            <a:r>
              <a:rPr lang="en-US" altLang="zh-CN"/>
              <a:t> </a:t>
            </a:r>
            <a:r>
              <a:rPr lang="en-US" altLang="zh-CN" i="1"/>
              <a:t>the</a:t>
            </a:r>
            <a:r>
              <a:rPr lang="en-US" altLang="zh-CN"/>
              <a:t> </a:t>
            </a:r>
            <a:r>
              <a:rPr lang="en-US" altLang="zh-CN" i="1"/>
              <a:t>three-dimensional</a:t>
            </a:r>
            <a:r>
              <a:rPr lang="en-US" altLang="zh-CN"/>
              <a:t> </a:t>
            </a:r>
            <a:r>
              <a:rPr lang="en-US" altLang="zh-CN" i="1"/>
              <a:t>fabric</a:t>
            </a:r>
            <a:r>
              <a:rPr lang="en-US" altLang="zh-CN"/>
              <a:t> </a:t>
            </a:r>
            <a:r>
              <a:rPr lang="en-US" altLang="zh-CN" i="1"/>
              <a:t>of</a:t>
            </a:r>
            <a:r>
              <a:rPr lang="en-US" altLang="zh-CN"/>
              <a:t> </a:t>
            </a:r>
            <a:r>
              <a:rPr lang="en-US" altLang="zh-CN" i="1"/>
              <a:t>space</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85AEA81A-B8BD-4037-9ADA-3041E9D3939E}"/>
              </a:ext>
            </a:extLst>
          </p:cNvPr>
          <p:cNvSpPr>
            <a:spLocks noGrp="1" noChangeArrowheads="1"/>
          </p:cNvSpPr>
          <p:nvPr>
            <p:ph type="sldNum" sz="quarter" idx="5"/>
          </p:nvPr>
        </p:nvSpPr>
        <p:spPr>
          <a:ln/>
        </p:spPr>
        <p:txBody>
          <a:bodyPr/>
          <a:lstStyle/>
          <a:p>
            <a:fld id="{F888B952-F60A-4A3B-ABC9-EE723D459E60}" type="slidenum">
              <a:rPr lang="en-US" altLang="zh-CN"/>
              <a:pPr/>
              <a:t>18</a:t>
            </a:fld>
            <a:endParaRPr lang="en-US" altLang="zh-CN"/>
          </a:p>
        </p:txBody>
      </p:sp>
      <p:sp>
        <p:nvSpPr>
          <p:cNvPr id="23554" name="Rectangle 2">
            <a:extLst>
              <a:ext uri="{FF2B5EF4-FFF2-40B4-BE49-F238E27FC236}">
                <a16:creationId xmlns:a16="http://schemas.microsoft.com/office/drawing/2014/main" id="{83AE47C5-7540-4901-AC52-2268F1EB191B}"/>
              </a:ext>
            </a:extLst>
          </p:cNvPr>
          <p:cNvSpPr>
            <a:spLocks noRot="1" noChangeArrowheads="1" noTextEdit="1"/>
          </p:cNvSpPr>
          <p:nvPr>
            <p:ph type="sldImg"/>
          </p:nvPr>
        </p:nvSpPr>
        <p:spPr>
          <a:ln/>
        </p:spPr>
      </p:sp>
      <p:sp>
        <p:nvSpPr>
          <p:cNvPr id="23555" name="Rectangle 3">
            <a:extLst>
              <a:ext uri="{FF2B5EF4-FFF2-40B4-BE49-F238E27FC236}">
                <a16:creationId xmlns:a16="http://schemas.microsoft.com/office/drawing/2014/main" id="{DD9E9E38-4BF1-4480-B82C-69419E75C87F}"/>
              </a:ext>
            </a:extLst>
          </p:cNvPr>
          <p:cNvSpPr>
            <a:spLocks noGrp="1" noChangeArrowheads="1"/>
          </p:cNvSpPr>
          <p:nvPr>
            <p:ph type="body" idx="1"/>
          </p:nvPr>
        </p:nvSpPr>
        <p:spPr/>
        <p:txBody>
          <a:bodyPr/>
          <a:lstStyle/>
          <a:p>
            <a:r>
              <a:rPr lang="en-US" altLang="zh-CN" b="1" i="1"/>
              <a:t>A</a:t>
            </a:r>
            <a:r>
              <a:rPr lang="en-US" altLang="zh-CN"/>
              <a:t> </a:t>
            </a:r>
            <a:r>
              <a:rPr lang="en-US" altLang="zh-CN" b="1" i="1"/>
              <a:t>model</a:t>
            </a:r>
            <a:r>
              <a:rPr lang="en-US" altLang="zh-CN"/>
              <a:t> </a:t>
            </a:r>
            <a:r>
              <a:rPr lang="en-US" altLang="zh-CN" b="1" i="1"/>
              <a:t>of</a:t>
            </a:r>
            <a:r>
              <a:rPr lang="en-US" altLang="zh-CN"/>
              <a:t> </a:t>
            </a:r>
            <a:r>
              <a:rPr lang="en-US" altLang="zh-CN" b="1" i="1"/>
              <a:t>a</a:t>
            </a:r>
            <a:r>
              <a:rPr lang="en-US" altLang="zh-CN"/>
              <a:t> </a:t>
            </a:r>
            <a:r>
              <a:rPr lang="en-US" altLang="zh-CN" b="1" i="1"/>
              <a:t>pulsating X-ray</a:t>
            </a:r>
            <a:r>
              <a:rPr lang="en-US" altLang="zh-CN"/>
              <a:t> </a:t>
            </a:r>
            <a:r>
              <a:rPr lang="en-US" altLang="zh-CN" b="1" i="1"/>
              <a:t>source</a:t>
            </a:r>
            <a:r>
              <a:rPr lang="en-US" altLang="zh-CN"/>
              <a:t>  </a:t>
            </a:r>
            <a:r>
              <a:rPr lang="en-US" altLang="zh-CN" i="1"/>
              <a:t>Gas</a:t>
            </a:r>
            <a:r>
              <a:rPr lang="en-US" altLang="zh-CN"/>
              <a:t> </a:t>
            </a:r>
            <a:r>
              <a:rPr lang="en-US" altLang="zh-CN" i="1"/>
              <a:t>escaping</a:t>
            </a:r>
            <a:r>
              <a:rPr lang="en-US" altLang="zh-CN"/>
              <a:t> </a:t>
            </a:r>
            <a:r>
              <a:rPr lang="en-US" altLang="zh-CN" i="1"/>
              <a:t>from</a:t>
            </a:r>
            <a:r>
              <a:rPr lang="en-US" altLang="zh-CN"/>
              <a:t> </a:t>
            </a:r>
            <a:r>
              <a:rPr lang="en-US" altLang="zh-CN" i="1"/>
              <a:t>an</a:t>
            </a:r>
            <a:r>
              <a:rPr lang="en-US" altLang="zh-CN"/>
              <a:t> </a:t>
            </a:r>
            <a:r>
              <a:rPr lang="en-US" altLang="zh-CN" i="1"/>
              <a:t>ordinary star</a:t>
            </a:r>
            <a:r>
              <a:rPr lang="en-US" altLang="zh-CN"/>
              <a:t> </a:t>
            </a:r>
            <a:r>
              <a:rPr lang="en-US" altLang="zh-CN" i="1"/>
              <a:t>is</a:t>
            </a:r>
            <a:r>
              <a:rPr lang="en-US" altLang="zh-CN"/>
              <a:t> </a:t>
            </a:r>
            <a:r>
              <a:rPr lang="en-US" altLang="zh-CN" i="1"/>
              <a:t>captured</a:t>
            </a:r>
            <a:r>
              <a:rPr lang="en-US" altLang="zh-CN"/>
              <a:t> </a:t>
            </a:r>
            <a:r>
              <a:rPr lang="en-US" altLang="zh-CN" i="1"/>
              <a:t>by</a:t>
            </a:r>
            <a:r>
              <a:rPr lang="en-US" altLang="zh-CN"/>
              <a:t> </a:t>
            </a:r>
            <a:r>
              <a:rPr lang="en-US" altLang="zh-CN" i="1"/>
              <a:t>the</a:t>
            </a:r>
            <a:r>
              <a:rPr lang="en-US" altLang="zh-CN"/>
              <a:t> </a:t>
            </a:r>
            <a:r>
              <a:rPr lang="en-US" altLang="zh-CN" i="1"/>
              <a:t>neutron</a:t>
            </a:r>
            <a:r>
              <a:rPr lang="en-US" altLang="zh-CN"/>
              <a:t> </a:t>
            </a:r>
            <a:r>
              <a:rPr lang="en-US" altLang="zh-CN" i="1"/>
              <a:t>star.</a:t>
            </a:r>
            <a:r>
              <a:rPr lang="en-US" altLang="zh-CN"/>
              <a:t> </a:t>
            </a:r>
            <a:r>
              <a:rPr lang="en-US" altLang="zh-CN" i="1"/>
              <a:t>The</a:t>
            </a:r>
            <a:r>
              <a:rPr lang="en-US" altLang="zh-CN"/>
              <a:t> </a:t>
            </a:r>
            <a:r>
              <a:rPr lang="en-US" altLang="zh-CN" i="1"/>
              <a:t>infalling</a:t>
            </a:r>
            <a:r>
              <a:rPr lang="en-US" altLang="zh-CN"/>
              <a:t> </a:t>
            </a:r>
            <a:r>
              <a:rPr lang="en-US" altLang="zh-CN" i="1"/>
              <a:t>gas</a:t>
            </a:r>
            <a:r>
              <a:rPr lang="en-US" altLang="zh-CN"/>
              <a:t> </a:t>
            </a:r>
            <a:r>
              <a:rPr lang="en-US" altLang="zh-CN" i="1"/>
              <a:t>is</a:t>
            </a:r>
            <a:r>
              <a:rPr lang="en-US" altLang="zh-CN"/>
              <a:t> </a:t>
            </a:r>
            <a:r>
              <a:rPr lang="en-US" altLang="zh-CN" i="1"/>
              <a:t>funneled</a:t>
            </a:r>
            <a:r>
              <a:rPr lang="en-US" altLang="zh-CN"/>
              <a:t> </a:t>
            </a:r>
            <a:r>
              <a:rPr lang="en-US" altLang="zh-CN" i="1"/>
              <a:t>down</a:t>
            </a:r>
            <a:r>
              <a:rPr lang="en-US" altLang="zh-CN"/>
              <a:t> </a:t>
            </a:r>
            <a:r>
              <a:rPr lang="en-US" altLang="zh-CN" i="1"/>
              <a:t>onto</a:t>
            </a:r>
            <a:r>
              <a:rPr lang="en-US" altLang="zh-CN"/>
              <a:t> </a:t>
            </a:r>
            <a:r>
              <a:rPr lang="en-US" altLang="zh-CN" i="1"/>
              <a:t>the</a:t>
            </a:r>
            <a:r>
              <a:rPr lang="en-US" altLang="zh-CN"/>
              <a:t> </a:t>
            </a:r>
            <a:r>
              <a:rPr lang="en-US" altLang="zh-CN" i="1"/>
              <a:t>neutron</a:t>
            </a:r>
            <a:r>
              <a:rPr lang="en-US" altLang="zh-CN"/>
              <a:t> </a:t>
            </a:r>
            <a:r>
              <a:rPr lang="en-US" altLang="zh-CN" i="1"/>
              <a:t>star's</a:t>
            </a:r>
            <a:r>
              <a:rPr lang="en-US" altLang="zh-CN"/>
              <a:t> </a:t>
            </a:r>
            <a:r>
              <a:rPr lang="en-US" altLang="zh-CN" i="1"/>
              <a:t>magnetic</a:t>
            </a:r>
            <a:r>
              <a:rPr lang="en-US" altLang="zh-CN"/>
              <a:t> </a:t>
            </a:r>
            <a:r>
              <a:rPr lang="en-US" altLang="zh-CN" i="1"/>
              <a:t>poles</a:t>
            </a:r>
            <a:r>
              <a:rPr lang="en-US" altLang="zh-CN"/>
              <a:t> </a:t>
            </a:r>
            <a:r>
              <a:rPr lang="en-US" altLang="zh-CN" i="1"/>
              <a:t>where</a:t>
            </a:r>
            <a:r>
              <a:rPr lang="en-US" altLang="zh-CN"/>
              <a:t> </a:t>
            </a:r>
            <a:r>
              <a:rPr lang="en-US" altLang="zh-CN" i="1"/>
              <a:t>it</a:t>
            </a:r>
            <a:r>
              <a:rPr lang="en-US" altLang="zh-CN"/>
              <a:t> </a:t>
            </a:r>
            <a:r>
              <a:rPr lang="en-US" altLang="zh-CN" i="1"/>
              <a:t>strikes</a:t>
            </a:r>
            <a:r>
              <a:rPr lang="en-US" altLang="zh-CN"/>
              <a:t> </a:t>
            </a:r>
            <a:r>
              <a:rPr lang="en-US" altLang="zh-CN" i="1"/>
              <a:t>the</a:t>
            </a:r>
            <a:r>
              <a:rPr lang="en-US" altLang="zh-CN"/>
              <a:t> </a:t>
            </a:r>
            <a:r>
              <a:rPr lang="en-US" altLang="zh-CN" i="1"/>
              <a:t>star</a:t>
            </a:r>
            <a:r>
              <a:rPr lang="en-US" altLang="zh-CN"/>
              <a:t> </a:t>
            </a:r>
            <a:r>
              <a:rPr lang="en-US" altLang="zh-CN" i="1"/>
              <a:t>with</a:t>
            </a:r>
            <a:r>
              <a:rPr lang="en-US" altLang="zh-CN"/>
              <a:t> </a:t>
            </a:r>
            <a:r>
              <a:rPr lang="en-US" altLang="zh-CN" i="1"/>
              <a:t>enough</a:t>
            </a:r>
            <a:r>
              <a:rPr lang="en-US" altLang="zh-CN"/>
              <a:t> </a:t>
            </a:r>
            <a:r>
              <a:rPr lang="en-US" altLang="zh-CN" i="1"/>
              <a:t>energy</a:t>
            </a:r>
            <a:r>
              <a:rPr lang="en-US" altLang="zh-CN"/>
              <a:t> </a:t>
            </a:r>
            <a:r>
              <a:rPr lang="en-US" altLang="zh-CN" i="1"/>
              <a:t>to</a:t>
            </a:r>
            <a:r>
              <a:rPr lang="en-US" altLang="zh-CN"/>
              <a:t> </a:t>
            </a:r>
            <a:r>
              <a:rPr lang="en-US" altLang="zh-CN" i="1"/>
              <a:t>create</a:t>
            </a:r>
            <a:r>
              <a:rPr lang="en-US" altLang="zh-CN"/>
              <a:t> </a:t>
            </a:r>
            <a:r>
              <a:rPr lang="en-US" altLang="zh-CN" i="1"/>
              <a:t>two</a:t>
            </a:r>
            <a:r>
              <a:rPr lang="en-US" altLang="zh-CN"/>
              <a:t> </a:t>
            </a:r>
            <a:r>
              <a:rPr lang="en-US" altLang="zh-CN" i="1"/>
              <a:t>X-ray-emitting</a:t>
            </a:r>
            <a:r>
              <a:rPr lang="en-US" altLang="zh-CN"/>
              <a:t> </a:t>
            </a:r>
            <a:r>
              <a:rPr lang="en-US" altLang="zh-CN" i="1"/>
              <a:t>hot</a:t>
            </a:r>
            <a:r>
              <a:rPr lang="en-US" altLang="zh-CN"/>
              <a:t> </a:t>
            </a:r>
            <a:r>
              <a:rPr lang="en-US" altLang="zh-CN" i="1"/>
              <a:t>spots.</a:t>
            </a:r>
            <a:r>
              <a:rPr lang="en-US" altLang="zh-CN"/>
              <a:t> </a:t>
            </a:r>
            <a:r>
              <a:rPr lang="en-US" altLang="zh-CN" i="1"/>
              <a:t>As</a:t>
            </a:r>
            <a:r>
              <a:rPr lang="en-US" altLang="zh-CN"/>
              <a:t> </a:t>
            </a:r>
            <a:r>
              <a:rPr lang="en-US" altLang="zh-CN" i="1"/>
              <a:t>the</a:t>
            </a:r>
            <a:r>
              <a:rPr lang="en-US" altLang="zh-CN"/>
              <a:t> </a:t>
            </a:r>
            <a:r>
              <a:rPr lang="en-US" altLang="zh-CN" i="1"/>
              <a:t>neutron</a:t>
            </a:r>
            <a:r>
              <a:rPr lang="en-US" altLang="zh-CN"/>
              <a:t> </a:t>
            </a:r>
            <a:r>
              <a:rPr lang="en-US" altLang="zh-CN" i="1"/>
              <a:t>star</a:t>
            </a:r>
            <a:r>
              <a:rPr lang="en-US" altLang="zh-CN"/>
              <a:t> </a:t>
            </a:r>
            <a:r>
              <a:rPr lang="en-US" altLang="zh-CN" i="1"/>
              <a:t>spins, beams</a:t>
            </a:r>
            <a:r>
              <a:rPr lang="en-US" altLang="zh-CN"/>
              <a:t> </a:t>
            </a:r>
            <a:r>
              <a:rPr lang="en-US" altLang="zh-CN" i="1"/>
              <a:t>of</a:t>
            </a:r>
            <a:r>
              <a:rPr lang="en-US" altLang="zh-CN"/>
              <a:t> </a:t>
            </a:r>
            <a:r>
              <a:rPr lang="en-US" altLang="zh-CN" i="1"/>
              <a:t>X</a:t>
            </a:r>
            <a:r>
              <a:rPr lang="en-US" altLang="zh-CN"/>
              <a:t> </a:t>
            </a:r>
            <a:r>
              <a:rPr lang="en-US" altLang="zh-CN" i="1"/>
              <a:t>rays</a:t>
            </a:r>
            <a:r>
              <a:rPr lang="en-US" altLang="zh-CN"/>
              <a:t> </a:t>
            </a:r>
            <a:r>
              <a:rPr lang="en-US" altLang="zh-CN" i="1"/>
              <a:t>from</a:t>
            </a:r>
            <a:r>
              <a:rPr lang="en-US" altLang="zh-CN"/>
              <a:t> </a:t>
            </a:r>
            <a:r>
              <a:rPr lang="en-US" altLang="zh-CN" i="1"/>
              <a:t>the</a:t>
            </a:r>
            <a:r>
              <a:rPr lang="en-US" altLang="zh-CN"/>
              <a:t> </a:t>
            </a:r>
            <a:r>
              <a:rPr lang="en-US" altLang="zh-CN" i="1"/>
              <a:t>hot</a:t>
            </a:r>
            <a:r>
              <a:rPr lang="en-US" altLang="zh-CN"/>
              <a:t> </a:t>
            </a:r>
            <a:r>
              <a:rPr lang="en-US" altLang="zh-CN" i="1"/>
              <a:t>spots</a:t>
            </a:r>
            <a:r>
              <a:rPr lang="en-US" altLang="zh-CN"/>
              <a:t> </a:t>
            </a:r>
            <a:r>
              <a:rPr lang="en-US" altLang="zh-CN" i="1"/>
              <a:t>sweep around the sky.</a:t>
            </a:r>
            <a:r>
              <a:rPr lang="en-US" altLang="zh-CN"/>
              <a:t> </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141E6AA0-0B19-466C-A0A2-1D7C29C445C0}"/>
              </a:ext>
            </a:extLst>
          </p:cNvPr>
          <p:cNvSpPr>
            <a:spLocks noGrp="1" noChangeArrowheads="1"/>
          </p:cNvSpPr>
          <p:nvPr>
            <p:ph type="sldNum" sz="quarter" idx="5"/>
          </p:nvPr>
        </p:nvSpPr>
        <p:spPr>
          <a:ln/>
        </p:spPr>
        <p:txBody>
          <a:bodyPr/>
          <a:lstStyle/>
          <a:p>
            <a:fld id="{C587E269-8E1F-489C-8B01-6E35F53A656B}" type="slidenum">
              <a:rPr lang="en-US" altLang="zh-CN"/>
              <a:pPr/>
              <a:t>19</a:t>
            </a:fld>
            <a:endParaRPr lang="en-US" altLang="zh-CN"/>
          </a:p>
        </p:txBody>
      </p:sp>
      <p:sp>
        <p:nvSpPr>
          <p:cNvPr id="25602" name="Rectangle 2">
            <a:extLst>
              <a:ext uri="{FF2B5EF4-FFF2-40B4-BE49-F238E27FC236}">
                <a16:creationId xmlns:a16="http://schemas.microsoft.com/office/drawing/2014/main" id="{383588AA-74CB-4987-BDBE-F382118406AB}"/>
              </a:ext>
            </a:extLst>
          </p:cNvPr>
          <p:cNvSpPr>
            <a:spLocks noRot="1" noChangeArrowheads="1" noTextEdit="1"/>
          </p:cNvSpPr>
          <p:nvPr>
            <p:ph type="sldImg"/>
          </p:nvPr>
        </p:nvSpPr>
        <p:spPr>
          <a:ln/>
        </p:spPr>
      </p:sp>
      <p:sp>
        <p:nvSpPr>
          <p:cNvPr id="25603" name="Rectangle 3">
            <a:extLst>
              <a:ext uri="{FF2B5EF4-FFF2-40B4-BE49-F238E27FC236}">
                <a16:creationId xmlns:a16="http://schemas.microsoft.com/office/drawing/2014/main" id="{29C2F8C0-3D1A-4E7D-8744-7E26A1E0E81F}"/>
              </a:ext>
            </a:extLst>
          </p:cNvPr>
          <p:cNvSpPr>
            <a:spLocks noGrp="1" noChangeArrowheads="1"/>
          </p:cNvSpPr>
          <p:nvPr>
            <p:ph type="body" idx="1"/>
          </p:nvPr>
        </p:nvSpPr>
        <p:spPr/>
        <p:txBody>
          <a:bodyPr/>
          <a:lstStyle/>
          <a:p>
            <a:r>
              <a:rPr lang="en-US" altLang="zh-CN" b="1" i="1"/>
              <a:t>A</a:t>
            </a:r>
            <a:r>
              <a:rPr lang="en-US" altLang="zh-CN"/>
              <a:t> </a:t>
            </a:r>
            <a:r>
              <a:rPr lang="en-US" altLang="zh-CN" b="1" i="1"/>
              <a:t>model</a:t>
            </a:r>
            <a:r>
              <a:rPr lang="en-US" altLang="zh-CN"/>
              <a:t> </a:t>
            </a:r>
            <a:r>
              <a:rPr lang="en-US" altLang="zh-CN" b="1" i="1"/>
              <a:t>of</a:t>
            </a:r>
            <a:r>
              <a:rPr lang="en-US" altLang="zh-CN"/>
              <a:t> </a:t>
            </a:r>
            <a:r>
              <a:rPr lang="en-US" altLang="zh-CN" b="1" i="1"/>
              <a:t>SS</a:t>
            </a:r>
            <a:r>
              <a:rPr lang="en-US" altLang="zh-CN"/>
              <a:t> </a:t>
            </a:r>
            <a:r>
              <a:rPr lang="en-US" altLang="zh-CN" b="1" i="1"/>
              <a:t>433</a:t>
            </a:r>
            <a:r>
              <a:rPr lang="en-US" altLang="zh-CN"/>
              <a:t>  </a:t>
            </a:r>
            <a:r>
              <a:rPr lang="en-US" altLang="zh-CN" i="1"/>
              <a:t>Gas from</a:t>
            </a:r>
            <a:r>
              <a:rPr lang="en-US" altLang="zh-CN"/>
              <a:t> </a:t>
            </a:r>
            <a:r>
              <a:rPr lang="en-US" altLang="zh-CN" i="1"/>
              <a:t>a</a:t>
            </a:r>
            <a:r>
              <a:rPr lang="en-US" altLang="zh-CN"/>
              <a:t> </a:t>
            </a:r>
            <a:r>
              <a:rPr lang="en-US" altLang="zh-CN" i="1"/>
              <a:t>normal</a:t>
            </a:r>
            <a:r>
              <a:rPr lang="en-US" altLang="zh-CN"/>
              <a:t> </a:t>
            </a:r>
            <a:r>
              <a:rPr lang="en-US" altLang="zh-CN" i="1"/>
              <a:t>star</a:t>
            </a:r>
            <a:r>
              <a:rPr lang="en-US" altLang="zh-CN"/>
              <a:t> </a:t>
            </a:r>
            <a:r>
              <a:rPr lang="en-US" altLang="zh-CN" i="1"/>
              <a:t>is</a:t>
            </a:r>
            <a:r>
              <a:rPr lang="en-US" altLang="zh-CN"/>
              <a:t> </a:t>
            </a:r>
            <a:r>
              <a:rPr lang="en-US" altLang="zh-CN" i="1"/>
              <a:t>captured</a:t>
            </a:r>
            <a:r>
              <a:rPr lang="en-US" altLang="zh-CN"/>
              <a:t> </a:t>
            </a:r>
            <a:r>
              <a:rPr lang="en-US" altLang="zh-CN" i="1"/>
              <a:t>into</a:t>
            </a:r>
            <a:r>
              <a:rPr lang="en-US" altLang="zh-CN"/>
              <a:t> </a:t>
            </a:r>
            <a:r>
              <a:rPr lang="en-US" altLang="zh-CN" i="1"/>
              <a:t>an</a:t>
            </a:r>
            <a:r>
              <a:rPr lang="en-US" altLang="zh-CN"/>
              <a:t> </a:t>
            </a:r>
            <a:r>
              <a:rPr lang="en-US" altLang="zh-CN" i="1"/>
              <a:t>accretion</a:t>
            </a:r>
            <a:r>
              <a:rPr lang="en-US" altLang="zh-CN"/>
              <a:t> </a:t>
            </a:r>
            <a:r>
              <a:rPr lang="en-US" altLang="zh-CN" i="1"/>
              <a:t>disk</a:t>
            </a:r>
            <a:r>
              <a:rPr lang="en-US" altLang="zh-CN"/>
              <a:t> </a:t>
            </a:r>
            <a:r>
              <a:rPr lang="en-US" altLang="zh-CN" i="1"/>
              <a:t>about</a:t>
            </a:r>
            <a:r>
              <a:rPr lang="en-US" altLang="zh-CN"/>
              <a:t> </a:t>
            </a:r>
            <a:r>
              <a:rPr lang="en-US" altLang="zh-CN" i="1"/>
              <a:t>a</a:t>
            </a:r>
            <a:r>
              <a:rPr lang="en-US" altLang="zh-CN"/>
              <a:t> </a:t>
            </a:r>
            <a:r>
              <a:rPr lang="en-US" altLang="zh-CN" i="1"/>
              <a:t>neutron</a:t>
            </a:r>
            <a:r>
              <a:rPr lang="en-US" altLang="zh-CN"/>
              <a:t> </a:t>
            </a:r>
            <a:r>
              <a:rPr lang="en-US" altLang="zh-CN" i="1"/>
              <a:t>star.</a:t>
            </a:r>
            <a:r>
              <a:rPr lang="en-US" altLang="zh-CN"/>
              <a:t> </a:t>
            </a:r>
            <a:r>
              <a:rPr lang="en-US" altLang="zh-CN" i="1"/>
              <a:t>Two</a:t>
            </a:r>
            <a:r>
              <a:rPr lang="en-US" altLang="zh-CN"/>
              <a:t> </a:t>
            </a:r>
            <a:r>
              <a:rPr lang="en-US" altLang="zh-CN" i="1"/>
              <a:t>high-speed,</a:t>
            </a:r>
            <a:r>
              <a:rPr lang="en-US" altLang="zh-CN"/>
              <a:t> </a:t>
            </a:r>
            <a:r>
              <a:rPr lang="en-US" altLang="zh-CN" i="1"/>
              <a:t>oppositely</a:t>
            </a:r>
            <a:r>
              <a:rPr lang="en-US" altLang="zh-CN"/>
              <a:t> </a:t>
            </a:r>
            <a:r>
              <a:rPr lang="en-US" altLang="zh-CN" i="1"/>
              <a:t>directed</a:t>
            </a:r>
            <a:r>
              <a:rPr lang="en-US" altLang="zh-CN"/>
              <a:t> </a:t>
            </a:r>
            <a:r>
              <a:rPr lang="en-US" altLang="zh-CN" i="1"/>
              <a:t>jets</a:t>
            </a:r>
            <a:r>
              <a:rPr lang="en-US" altLang="zh-CN"/>
              <a:t> </a:t>
            </a:r>
            <a:r>
              <a:rPr lang="en-US" altLang="zh-CN" i="1"/>
              <a:t>of</a:t>
            </a:r>
            <a:r>
              <a:rPr lang="en-US" altLang="zh-CN"/>
              <a:t> </a:t>
            </a:r>
            <a:r>
              <a:rPr lang="en-US" altLang="zh-CN" i="1"/>
              <a:t>gas</a:t>
            </a:r>
            <a:r>
              <a:rPr lang="en-US" altLang="zh-CN"/>
              <a:t> </a:t>
            </a:r>
            <a:r>
              <a:rPr lang="en-US" altLang="zh-CN" i="1"/>
              <a:t>are</a:t>
            </a:r>
            <a:r>
              <a:rPr lang="en-US" altLang="zh-CN"/>
              <a:t> </a:t>
            </a:r>
            <a:r>
              <a:rPr lang="en-US" altLang="zh-CN" i="1"/>
              <a:t>ejected from</a:t>
            </a:r>
            <a:r>
              <a:rPr lang="en-US" altLang="zh-CN"/>
              <a:t> </a:t>
            </a:r>
            <a:r>
              <a:rPr lang="en-US" altLang="zh-CN" i="1"/>
              <a:t>the</a:t>
            </a:r>
            <a:r>
              <a:rPr lang="en-US" altLang="zh-CN"/>
              <a:t> </a:t>
            </a:r>
            <a:r>
              <a:rPr lang="en-US" altLang="zh-CN" i="1"/>
              <a:t>faces</a:t>
            </a:r>
            <a:r>
              <a:rPr lang="en-US" altLang="zh-CN"/>
              <a:t> </a:t>
            </a:r>
            <a:r>
              <a:rPr lang="en-US" altLang="zh-CN" i="1"/>
              <a:t>of</a:t>
            </a:r>
            <a:r>
              <a:rPr lang="en-US" altLang="zh-CN"/>
              <a:t> </a:t>
            </a:r>
            <a:r>
              <a:rPr lang="en-US" altLang="zh-CN" i="1"/>
              <a:t>the</a:t>
            </a:r>
            <a:r>
              <a:rPr lang="en-US" altLang="zh-CN"/>
              <a:t> </a:t>
            </a:r>
            <a:r>
              <a:rPr lang="en-US" altLang="zh-CN" i="1"/>
              <a:t>disk.</a:t>
            </a:r>
            <a:r>
              <a:rPr lang="en-US" altLang="zh-CN"/>
              <a:t> </a:t>
            </a:r>
            <a:r>
              <a:rPr lang="en-US" altLang="zh-CN" i="1"/>
              <a:t>Because</a:t>
            </a:r>
            <a:r>
              <a:rPr lang="en-US" altLang="zh-CN"/>
              <a:t> </a:t>
            </a:r>
            <a:r>
              <a:rPr lang="en-US" altLang="zh-CN" i="1"/>
              <a:t>the</a:t>
            </a:r>
            <a:r>
              <a:rPr lang="en-US" altLang="zh-CN"/>
              <a:t> </a:t>
            </a:r>
            <a:r>
              <a:rPr lang="en-US" altLang="zh-CN" i="1"/>
              <a:t>disk</a:t>
            </a:r>
            <a:r>
              <a:rPr lang="en-US" altLang="zh-CN"/>
              <a:t> </a:t>
            </a:r>
            <a:r>
              <a:rPr lang="en-US" altLang="zh-CN" i="1"/>
              <a:t>is tilled,</a:t>
            </a:r>
            <a:r>
              <a:rPr lang="en-US" altLang="zh-CN"/>
              <a:t> </a:t>
            </a:r>
            <a:r>
              <a:rPr lang="en-US" altLang="zh-CN" i="1"/>
              <a:t>the</a:t>
            </a:r>
            <a:r>
              <a:rPr lang="en-US" altLang="zh-CN"/>
              <a:t> </a:t>
            </a:r>
            <a:r>
              <a:rPr lang="en-US" altLang="zh-CN" i="1"/>
              <a:t>gravitational</a:t>
            </a:r>
            <a:r>
              <a:rPr lang="en-US" altLang="zh-CN"/>
              <a:t> </a:t>
            </a:r>
            <a:r>
              <a:rPr lang="en-US" altLang="zh-CN" i="1"/>
              <a:t>pull</a:t>
            </a:r>
            <a:r>
              <a:rPr lang="en-US" altLang="zh-CN"/>
              <a:t> </a:t>
            </a:r>
            <a:r>
              <a:rPr lang="en-US" altLang="zh-CN" i="1"/>
              <a:t>of</a:t>
            </a:r>
            <a:r>
              <a:rPr lang="en-US" altLang="zh-CN"/>
              <a:t> </a:t>
            </a:r>
            <a:r>
              <a:rPr lang="en-US" altLang="zh-CN" i="1"/>
              <a:t>the</a:t>
            </a:r>
            <a:r>
              <a:rPr lang="en-US" altLang="zh-CN"/>
              <a:t> </a:t>
            </a:r>
            <a:r>
              <a:rPr lang="en-US" altLang="zh-CN" i="1"/>
              <a:t>normal</a:t>
            </a:r>
            <a:r>
              <a:rPr lang="en-US" altLang="zh-CN"/>
              <a:t> </a:t>
            </a:r>
            <a:r>
              <a:rPr lang="en-US" altLang="zh-CN" i="1"/>
              <a:t>star causes</a:t>
            </a:r>
            <a:r>
              <a:rPr lang="en-US" altLang="zh-CN"/>
              <a:t> </a:t>
            </a:r>
            <a:r>
              <a:rPr lang="en-US" altLang="zh-CN" i="1"/>
              <a:t>the</a:t>
            </a:r>
            <a:r>
              <a:rPr lang="en-US" altLang="zh-CN"/>
              <a:t> </a:t>
            </a:r>
            <a:r>
              <a:rPr lang="en-US" altLang="zh-CN" i="1"/>
              <a:t>jets</a:t>
            </a:r>
            <a:r>
              <a:rPr lang="en-US" altLang="zh-CN"/>
              <a:t> </a:t>
            </a:r>
            <a:r>
              <a:rPr lang="en-US" altLang="zh-CN" i="1"/>
              <a:t>to</a:t>
            </a:r>
            <a:r>
              <a:rPr lang="en-US" altLang="zh-CN"/>
              <a:t> </a:t>
            </a:r>
            <a:r>
              <a:rPr lang="en-US" altLang="zh-CN" i="1"/>
              <a:t>precess</a:t>
            </a:r>
            <a:r>
              <a:rPr lang="en-US" altLang="zh-CN"/>
              <a:t> </a:t>
            </a:r>
            <a:r>
              <a:rPr lang="en-US" altLang="zh-CN" i="1"/>
              <a:t>with</a:t>
            </a:r>
            <a:r>
              <a:rPr lang="en-US" altLang="zh-CN"/>
              <a:t> </a:t>
            </a:r>
            <a:r>
              <a:rPr lang="en-US" altLang="zh-CN" i="1"/>
              <a:t>a</a:t>
            </a:r>
            <a:r>
              <a:rPr lang="en-US" altLang="zh-CN"/>
              <a:t> </a:t>
            </a:r>
            <a:r>
              <a:rPr lang="en-US" altLang="zh-CN" i="1"/>
              <a:t>period</a:t>
            </a:r>
            <a:r>
              <a:rPr lang="en-US" altLang="zh-CN"/>
              <a:t> </a:t>
            </a:r>
            <a:r>
              <a:rPr lang="en-US" altLang="zh-CN" i="1"/>
              <a:t>of 164</a:t>
            </a:r>
            <a:r>
              <a:rPr lang="en-US" altLang="zh-CN"/>
              <a:t> </a:t>
            </a:r>
            <a:r>
              <a:rPr lang="en-US" altLang="zh-CN" i="1"/>
              <a:t>days.</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90F140B8-BC52-4783-AA02-9B9802D89FCE}"/>
              </a:ext>
            </a:extLst>
          </p:cNvPr>
          <p:cNvSpPr>
            <a:spLocks noGrp="1" noChangeArrowheads="1"/>
          </p:cNvSpPr>
          <p:nvPr>
            <p:ph type="sldNum" sz="quarter" idx="5"/>
          </p:nvPr>
        </p:nvSpPr>
        <p:spPr>
          <a:ln/>
        </p:spPr>
        <p:txBody>
          <a:bodyPr/>
          <a:lstStyle/>
          <a:p>
            <a:fld id="{05FE3EA6-25B1-4754-86DC-8440BF0686C2}" type="slidenum">
              <a:rPr lang="en-US" altLang="zh-CN"/>
              <a:pPr/>
              <a:t>20</a:t>
            </a:fld>
            <a:endParaRPr lang="en-US" altLang="zh-CN"/>
          </a:p>
        </p:txBody>
      </p:sp>
      <p:sp>
        <p:nvSpPr>
          <p:cNvPr id="33794" name="Rectangle 2">
            <a:extLst>
              <a:ext uri="{FF2B5EF4-FFF2-40B4-BE49-F238E27FC236}">
                <a16:creationId xmlns:a16="http://schemas.microsoft.com/office/drawing/2014/main" id="{B72BE1D5-FD16-4B4A-9D41-FD5A18603947}"/>
              </a:ext>
            </a:extLst>
          </p:cNvPr>
          <p:cNvSpPr>
            <a:spLocks noRot="1" noChangeArrowheads="1" noTextEdit="1"/>
          </p:cNvSpPr>
          <p:nvPr>
            <p:ph type="sldImg"/>
          </p:nvPr>
        </p:nvSpPr>
        <p:spPr>
          <a:ln/>
        </p:spPr>
      </p:sp>
      <p:sp>
        <p:nvSpPr>
          <p:cNvPr id="33795" name="Rectangle 3">
            <a:extLst>
              <a:ext uri="{FF2B5EF4-FFF2-40B4-BE49-F238E27FC236}">
                <a16:creationId xmlns:a16="http://schemas.microsoft.com/office/drawing/2014/main" id="{25352E94-A22B-4DB2-85FA-44C22675A485}"/>
              </a:ext>
            </a:extLst>
          </p:cNvPr>
          <p:cNvSpPr>
            <a:spLocks noGrp="1" noChangeArrowheads="1"/>
          </p:cNvSpPr>
          <p:nvPr>
            <p:ph type="body" idx="1"/>
          </p:nvPr>
        </p:nvSpPr>
        <p:spPr/>
        <p:txBody>
          <a:bodyPr/>
          <a:lstStyle/>
          <a:p>
            <a:r>
              <a:rPr lang="en-US" altLang="zh-CN" i="1"/>
              <a:t>This</a:t>
            </a:r>
            <a:r>
              <a:rPr lang="en-US" altLang="zh-CN"/>
              <a:t> </a:t>
            </a:r>
            <a:r>
              <a:rPr lang="en-US" altLang="zh-CN" i="1"/>
              <a:t>false</a:t>
            </a:r>
            <a:r>
              <a:rPr lang="en-US" altLang="zh-CN"/>
              <a:t> </a:t>
            </a:r>
            <a:r>
              <a:rPr lang="en-US" altLang="zh-CN" i="1"/>
              <a:t>color</a:t>
            </a:r>
            <a:r>
              <a:rPr lang="en-US" altLang="zh-CN"/>
              <a:t> </a:t>
            </a:r>
            <a:r>
              <a:rPr lang="en-US" altLang="zh-CN" i="1"/>
              <a:t>image</a:t>
            </a:r>
            <a:r>
              <a:rPr lang="en-US" altLang="zh-CN"/>
              <a:t> </a:t>
            </a:r>
            <a:r>
              <a:rPr lang="en-US" altLang="zh-CN" i="1"/>
              <a:t>shows</a:t>
            </a:r>
            <a:r>
              <a:rPr lang="en-US" altLang="zh-CN"/>
              <a:t> </a:t>
            </a:r>
            <a:r>
              <a:rPr lang="en-US" altLang="zh-CN" i="1"/>
              <a:t>in</a:t>
            </a:r>
            <a:r>
              <a:rPr lang="en-US" altLang="zh-CN"/>
              <a:t> </a:t>
            </a:r>
            <a:r>
              <a:rPr lang="en-US" altLang="zh-CN" i="1"/>
              <a:t>cross-section how</a:t>
            </a:r>
            <a:r>
              <a:rPr lang="en-US" altLang="zh-CN"/>
              <a:t> </a:t>
            </a:r>
            <a:r>
              <a:rPr lang="en-US" altLang="zh-CN" i="1"/>
              <a:t>matter</a:t>
            </a:r>
            <a:r>
              <a:rPr lang="en-US" altLang="zh-CN"/>
              <a:t> </a:t>
            </a:r>
            <a:r>
              <a:rPr lang="en-US" altLang="zh-CN" i="1"/>
              <a:t>distributes</a:t>
            </a:r>
            <a:r>
              <a:rPr lang="en-US" altLang="zh-CN"/>
              <a:t> </a:t>
            </a:r>
            <a:r>
              <a:rPr lang="en-US" altLang="zh-CN" i="1"/>
              <a:t>itself</a:t>
            </a:r>
            <a:r>
              <a:rPr lang="en-US" altLang="zh-CN"/>
              <a:t> </a:t>
            </a:r>
            <a:r>
              <a:rPr lang="en-US" altLang="zh-CN" i="1"/>
              <a:t>around</a:t>
            </a:r>
            <a:r>
              <a:rPr lang="en-US" altLang="zh-CN"/>
              <a:t> </a:t>
            </a:r>
            <a:r>
              <a:rPr lang="en-US" altLang="zh-CN" i="1"/>
              <a:t>a</a:t>
            </a:r>
            <a:r>
              <a:rPr lang="en-US" altLang="zh-CN"/>
              <a:t> </a:t>
            </a:r>
            <a:r>
              <a:rPr lang="en-US" altLang="zh-CN" i="1"/>
              <a:t>black hole.</a:t>
            </a:r>
            <a:r>
              <a:rPr lang="en-US" altLang="zh-CN"/>
              <a:t> </a:t>
            </a:r>
            <a:r>
              <a:rPr lang="en-US" altLang="zh-CN" i="1"/>
              <a:t>A</a:t>
            </a:r>
            <a:r>
              <a:rPr lang="en-US" altLang="zh-CN"/>
              <a:t> </a:t>
            </a:r>
            <a:r>
              <a:rPr lang="en-US" altLang="zh-CN" i="1"/>
              <a:t>"supercomputer"</a:t>
            </a:r>
            <a:r>
              <a:rPr lang="en-US" altLang="zh-CN"/>
              <a:t> </a:t>
            </a:r>
            <a:r>
              <a:rPr lang="en-US" altLang="zh-CN" i="1"/>
              <a:t>was</a:t>
            </a:r>
            <a:r>
              <a:rPr lang="en-US" altLang="zh-CN"/>
              <a:t> </a:t>
            </a:r>
            <a:r>
              <a:rPr lang="en-US" altLang="zh-CN" i="1"/>
              <a:t>used</a:t>
            </a:r>
            <a:r>
              <a:rPr lang="en-US" altLang="zh-CN"/>
              <a:t> </a:t>
            </a:r>
            <a:r>
              <a:rPr lang="en-US" altLang="zh-CN" i="1"/>
              <a:t>to</a:t>
            </a:r>
            <a:r>
              <a:rPr lang="en-US" altLang="zh-CN"/>
              <a:t> </a:t>
            </a:r>
            <a:r>
              <a:rPr lang="en-US" altLang="zh-CN" i="1"/>
              <a:t>solve</a:t>
            </a:r>
            <a:r>
              <a:rPr lang="en-US" altLang="zh-CN"/>
              <a:t> </a:t>
            </a:r>
            <a:r>
              <a:rPr lang="en-US" altLang="zh-CN" i="1"/>
              <a:t>the complicated</a:t>
            </a:r>
            <a:r>
              <a:rPr lang="en-US" altLang="zh-CN"/>
              <a:t> </a:t>
            </a:r>
            <a:r>
              <a:rPr lang="en-US" altLang="zh-CN" i="1"/>
              <a:t>relativistic</a:t>
            </a:r>
            <a:r>
              <a:rPr lang="en-US" altLang="zh-CN"/>
              <a:t> </a:t>
            </a:r>
            <a:r>
              <a:rPr lang="en-US" altLang="zh-CN" i="1"/>
              <a:t>equations</a:t>
            </a:r>
            <a:r>
              <a:rPr lang="en-US" altLang="zh-CN"/>
              <a:t> </a:t>
            </a:r>
            <a:r>
              <a:rPr lang="en-US" altLang="zh-CN" i="1"/>
              <a:t>that</a:t>
            </a:r>
            <a:r>
              <a:rPr lang="en-US" altLang="zh-CN"/>
              <a:t> </a:t>
            </a:r>
            <a:r>
              <a:rPr lang="en-US" altLang="zh-CN" i="1"/>
              <a:t>govern the</a:t>
            </a:r>
            <a:r>
              <a:rPr lang="en-US" altLang="zh-CN"/>
              <a:t> </a:t>
            </a:r>
            <a:r>
              <a:rPr lang="en-US" altLang="zh-CN" i="1"/>
              <a:t>infall</a:t>
            </a:r>
            <a:r>
              <a:rPr lang="en-US" altLang="zh-CN"/>
              <a:t> </a:t>
            </a:r>
            <a:r>
              <a:rPr lang="en-US" altLang="zh-CN" i="1"/>
              <a:t>of</a:t>
            </a:r>
            <a:r>
              <a:rPr lang="en-US" altLang="zh-CN"/>
              <a:t> </a:t>
            </a:r>
            <a:r>
              <a:rPr lang="en-US" altLang="zh-CN" i="1"/>
              <a:t>matter</a:t>
            </a:r>
            <a:r>
              <a:rPr lang="en-US" altLang="zh-CN"/>
              <a:t> </a:t>
            </a:r>
            <a:r>
              <a:rPr lang="en-US" altLang="zh-CN" i="1"/>
              <a:t>toward</a:t>
            </a:r>
            <a:r>
              <a:rPr lang="en-US" altLang="zh-CN"/>
              <a:t> </a:t>
            </a:r>
            <a:r>
              <a:rPr lang="en-US" altLang="zh-CN" i="1"/>
              <a:t>the</a:t>
            </a:r>
            <a:r>
              <a:rPr lang="en-US" altLang="zh-CN"/>
              <a:t> </a:t>
            </a:r>
            <a:r>
              <a:rPr lang="en-US" altLang="zh-CN" i="1"/>
              <a:t>black</a:t>
            </a:r>
            <a:r>
              <a:rPr lang="en-US" altLang="zh-CN"/>
              <a:t> </a:t>
            </a:r>
            <a:r>
              <a:rPr lang="en-US" altLang="zh-CN" i="1"/>
              <a:t>hole</a:t>
            </a:r>
            <a:r>
              <a:rPr lang="en-US" altLang="zh-CN"/>
              <a:t> </a:t>
            </a:r>
            <a:r>
              <a:rPr lang="en-US" altLang="zh-CN" i="1"/>
              <a:t>at the</a:t>
            </a:r>
            <a:r>
              <a:rPr lang="en-US" altLang="zh-CN"/>
              <a:t> </a:t>
            </a:r>
            <a:r>
              <a:rPr lang="en-US" altLang="zh-CN" i="1"/>
              <a:t>center</a:t>
            </a:r>
            <a:r>
              <a:rPr lang="en-US" altLang="zh-CN"/>
              <a:t> </a:t>
            </a:r>
            <a:r>
              <a:rPr lang="en-US" altLang="zh-CN" i="1"/>
              <a:t>of</a:t>
            </a:r>
            <a:r>
              <a:rPr lang="en-US" altLang="zh-CN"/>
              <a:t> </a:t>
            </a:r>
            <a:r>
              <a:rPr lang="en-US" altLang="zh-CN" i="1"/>
              <a:t>this</a:t>
            </a:r>
            <a:r>
              <a:rPr lang="en-US" altLang="zh-CN"/>
              <a:t> </a:t>
            </a:r>
            <a:r>
              <a:rPr lang="en-US" altLang="zh-CN" i="1"/>
              <a:t>diagram,</a:t>
            </a:r>
            <a:r>
              <a:rPr lang="en-US" altLang="zh-CN"/>
              <a:t> </a:t>
            </a:r>
            <a:r>
              <a:rPr lang="en-US" altLang="zh-CN" i="1"/>
              <a:t>where</a:t>
            </a:r>
            <a:r>
              <a:rPr lang="en-US" altLang="zh-CN"/>
              <a:t> </a:t>
            </a:r>
            <a:r>
              <a:rPr lang="en-US" altLang="zh-CN" i="1"/>
              <a:t>the</a:t>
            </a:r>
            <a:r>
              <a:rPr lang="en-US" altLang="zh-CN"/>
              <a:t> </a:t>
            </a:r>
            <a:r>
              <a:rPr lang="en-US" altLang="zh-CN" i="1"/>
              <a:t>two broad</a:t>
            </a:r>
            <a:r>
              <a:rPr lang="en-US" altLang="zh-CN"/>
              <a:t> </a:t>
            </a:r>
            <a:r>
              <a:rPr lang="en-US" altLang="zh-CN" i="1"/>
              <a:t>angles</a:t>
            </a:r>
            <a:r>
              <a:rPr lang="en-US" altLang="zh-CN"/>
              <a:t> </a:t>
            </a:r>
            <a:r>
              <a:rPr lang="en-US" altLang="zh-CN" i="1"/>
              <a:t>point.</a:t>
            </a:r>
            <a:r>
              <a:rPr lang="en-US" altLang="zh-CN"/>
              <a:t> </a:t>
            </a:r>
            <a:r>
              <a:rPr lang="en-US" altLang="zh-CN" i="1"/>
              <a:t>These</a:t>
            </a:r>
            <a:r>
              <a:rPr lang="en-US" altLang="zh-CN"/>
              <a:t> </a:t>
            </a:r>
            <a:r>
              <a:rPr lang="en-US" altLang="zh-CN" i="1"/>
              <a:t>calculations</a:t>
            </a:r>
            <a:r>
              <a:rPr lang="en-US" altLang="zh-CN"/>
              <a:t> </a:t>
            </a:r>
            <a:r>
              <a:rPr lang="en-US" altLang="zh-CN" i="1"/>
              <a:t>proved that</a:t>
            </a:r>
            <a:r>
              <a:rPr lang="en-US" altLang="zh-CN"/>
              <a:t> </a:t>
            </a:r>
            <a:r>
              <a:rPr lang="en-US" altLang="zh-CN" i="1"/>
              <a:t>a</a:t>
            </a:r>
            <a:r>
              <a:rPr lang="en-US" altLang="zh-CN"/>
              <a:t> </a:t>
            </a:r>
            <a:r>
              <a:rPr lang="en-US" altLang="zh-CN" i="1"/>
              <a:t>fat</a:t>
            </a:r>
            <a:r>
              <a:rPr lang="en-US" altLang="zh-CN"/>
              <a:t> </a:t>
            </a:r>
            <a:r>
              <a:rPr lang="en-US" altLang="zh-CN" i="1"/>
              <a:t>accretion</a:t>
            </a:r>
            <a:r>
              <a:rPr lang="en-US" altLang="zh-CN"/>
              <a:t> </a:t>
            </a:r>
            <a:r>
              <a:rPr lang="en-US" altLang="zh-CN" i="1"/>
              <a:t>disk</a:t>
            </a:r>
            <a:r>
              <a:rPr lang="en-US" altLang="zh-CN"/>
              <a:t> </a:t>
            </a:r>
            <a:r>
              <a:rPr lang="en-US" altLang="zh-CN" i="1"/>
              <a:t>resembling</a:t>
            </a:r>
            <a:r>
              <a:rPr lang="en-US" altLang="zh-CN"/>
              <a:t> </a:t>
            </a:r>
            <a:r>
              <a:rPr lang="en-US" altLang="zh-CN" i="1"/>
              <a:t>a</a:t>
            </a:r>
            <a:r>
              <a:rPr lang="en-US" altLang="zh-CN"/>
              <a:t> </a:t>
            </a:r>
            <a:r>
              <a:rPr lang="en-US" altLang="zh-CN" i="1"/>
              <a:t>doughnut</a:t>
            </a:r>
            <a:r>
              <a:rPr lang="en-US" altLang="zh-CN"/>
              <a:t> </a:t>
            </a:r>
            <a:r>
              <a:rPr lang="en-US" altLang="zh-CN" i="1"/>
              <a:t>is</a:t>
            </a:r>
            <a:r>
              <a:rPr lang="en-US" altLang="zh-CN"/>
              <a:t> </a:t>
            </a:r>
            <a:r>
              <a:rPr lang="en-US" altLang="zh-CN" i="1"/>
              <a:t>more</a:t>
            </a:r>
            <a:r>
              <a:rPr lang="en-US" altLang="zh-CN"/>
              <a:t> </a:t>
            </a:r>
            <a:r>
              <a:rPr lang="en-US" altLang="zh-CN" i="1"/>
              <a:t>stable</a:t>
            </a:r>
            <a:r>
              <a:rPr lang="en-US" altLang="zh-CN"/>
              <a:t> </a:t>
            </a:r>
            <a:r>
              <a:rPr lang="en-US" altLang="zh-CN" i="1"/>
              <a:t>than</a:t>
            </a:r>
            <a:r>
              <a:rPr lang="en-US" altLang="zh-CN"/>
              <a:t> </a:t>
            </a:r>
            <a:r>
              <a:rPr lang="en-US" altLang="zh-CN" i="1"/>
              <a:t>a</a:t>
            </a:r>
            <a:r>
              <a:rPr lang="en-US" altLang="zh-CN"/>
              <a:t> </a:t>
            </a:r>
            <a:r>
              <a:rPr lang="en-US" altLang="zh-CN" i="1"/>
              <a:t>thin</a:t>
            </a:r>
            <a:r>
              <a:rPr lang="en-US" altLang="zh-CN"/>
              <a:t> </a:t>
            </a:r>
            <a:r>
              <a:rPr lang="en-US" altLang="zh-CN" i="1"/>
              <a:t>accretion</a:t>
            </a:r>
            <a:r>
              <a:rPr lang="en-US" altLang="zh-CN"/>
              <a:t> </a:t>
            </a:r>
            <a:r>
              <a:rPr lang="en-US" altLang="zh-CN" i="1"/>
              <a:t>disk resembling</a:t>
            </a:r>
            <a:r>
              <a:rPr lang="en-US" altLang="zh-CN"/>
              <a:t> </a:t>
            </a:r>
            <a:r>
              <a:rPr lang="en-US" altLang="zh-CN" i="1"/>
              <a:t>Saturn's</a:t>
            </a:r>
            <a:r>
              <a:rPr lang="en-US" altLang="zh-CN"/>
              <a:t> </a:t>
            </a:r>
            <a:r>
              <a:rPr lang="en-US" altLang="zh-CN" i="1"/>
              <a:t>rings.</a:t>
            </a:r>
            <a:r>
              <a:rPr lang="en-US" altLang="zh-CN"/>
              <a:t> </a:t>
            </a:r>
            <a:r>
              <a:rPr lang="en-US" altLang="zh-CN" i="1"/>
              <a:t>Many</a:t>
            </a:r>
            <a:r>
              <a:rPr lang="en-US" altLang="zh-CN"/>
              <a:t> </a:t>
            </a:r>
            <a:r>
              <a:rPr lang="en-US" altLang="zh-CN" i="1"/>
              <a:t>astrophysicists believe</a:t>
            </a:r>
            <a:r>
              <a:rPr lang="en-US" altLang="zh-CN"/>
              <a:t> </a:t>
            </a:r>
            <a:r>
              <a:rPr lang="en-US" altLang="zh-CN" i="1"/>
              <a:t>that</a:t>
            </a:r>
            <a:r>
              <a:rPr lang="en-US" altLang="zh-CN"/>
              <a:t> </a:t>
            </a:r>
            <a:r>
              <a:rPr lang="en-US" altLang="zh-CN" i="1"/>
              <a:t>supercomputers</a:t>
            </a:r>
            <a:r>
              <a:rPr lang="en-US" altLang="zh-CN"/>
              <a:t> </a:t>
            </a:r>
            <a:r>
              <a:rPr lang="en-US" altLang="zh-CN" i="1"/>
              <a:t>present</a:t>
            </a:r>
            <a:r>
              <a:rPr lang="en-US" altLang="zh-CN"/>
              <a:t> </a:t>
            </a:r>
            <a:r>
              <a:rPr lang="en-US" altLang="zh-CN" i="1"/>
              <a:t>a</a:t>
            </a:r>
            <a:r>
              <a:rPr lang="en-US" altLang="zh-CN"/>
              <a:t> </a:t>
            </a:r>
            <a:r>
              <a:rPr lang="en-US" altLang="zh-CN" i="1"/>
              <a:t>new</a:t>
            </a:r>
            <a:r>
              <a:rPr lang="en-US" altLang="zh-CN"/>
              <a:t> </a:t>
            </a:r>
            <a:r>
              <a:rPr lang="en-US" altLang="zh-CN" i="1"/>
              <a:t>and revolutionary</a:t>
            </a:r>
            <a:r>
              <a:rPr lang="en-US" altLang="zh-CN"/>
              <a:t> </a:t>
            </a:r>
            <a:r>
              <a:rPr lang="en-US" altLang="zh-CN" i="1"/>
              <a:t>way</a:t>
            </a:r>
            <a:r>
              <a:rPr lang="en-US" altLang="zh-CN"/>
              <a:t> </a:t>
            </a:r>
            <a:r>
              <a:rPr lang="en-US" altLang="zh-CN" i="1"/>
              <a:t>of</a:t>
            </a:r>
            <a:r>
              <a:rPr lang="en-US" altLang="zh-CN"/>
              <a:t> </a:t>
            </a:r>
            <a:r>
              <a:rPr lang="en-US" altLang="zh-CN" i="1"/>
              <a:t>doing</a:t>
            </a:r>
            <a:r>
              <a:rPr lang="en-US" altLang="zh-CN"/>
              <a:t> </a:t>
            </a:r>
            <a:r>
              <a:rPr lang="en-US" altLang="zh-CN" i="1"/>
              <a:t>research</a:t>
            </a:r>
            <a:r>
              <a:rPr lang="en-US" altLang="zh-CN"/>
              <a:t> </a:t>
            </a:r>
            <a:r>
              <a:rPr lang="en-US" altLang="zh-CN" i="1"/>
              <a:t>by</a:t>
            </a:r>
            <a:r>
              <a:rPr lang="en-US" altLang="zh-CN"/>
              <a:t> </a:t>
            </a:r>
            <a:r>
              <a:rPr lang="en-US" altLang="zh-CN" i="1"/>
              <a:t>simulating</a:t>
            </a:r>
            <a:r>
              <a:rPr lang="en-US" altLang="zh-CN"/>
              <a:t> </a:t>
            </a:r>
            <a:r>
              <a:rPr lang="en-US" altLang="zh-CN" i="1"/>
              <a:t>a</a:t>
            </a:r>
            <a:r>
              <a:rPr lang="en-US" altLang="zh-CN"/>
              <a:t> </a:t>
            </a:r>
            <a:r>
              <a:rPr lang="en-US" altLang="zh-CN" i="1"/>
              <a:t>wide</a:t>
            </a:r>
            <a:r>
              <a:rPr lang="en-US" altLang="zh-CN"/>
              <a:t> </a:t>
            </a:r>
            <a:r>
              <a:rPr lang="en-US" altLang="zh-CN" i="1"/>
              <a:t>range</a:t>
            </a:r>
            <a:r>
              <a:rPr lang="en-US" altLang="zh-CN"/>
              <a:t> </a:t>
            </a:r>
            <a:r>
              <a:rPr lang="en-US" altLang="zh-CN" i="1"/>
              <a:t>of</a:t>
            </a:r>
            <a:r>
              <a:rPr lang="en-US" altLang="zh-CN"/>
              <a:t> </a:t>
            </a:r>
            <a:r>
              <a:rPr lang="en-US" altLang="zh-CN" i="1"/>
              <a:t>physical</a:t>
            </a:r>
            <a:r>
              <a:rPr lang="en-US" altLang="zh-CN"/>
              <a:t> </a:t>
            </a:r>
            <a:r>
              <a:rPr lang="en-US" altLang="zh-CN" i="1"/>
              <a:t>situations</a:t>
            </a:r>
            <a:r>
              <a:rPr lang="en-US" altLang="zh-CN"/>
              <a:t> </a:t>
            </a:r>
            <a:r>
              <a:rPr lang="en-US" altLang="zh-CN" i="1"/>
              <a:t>that are</a:t>
            </a:r>
            <a:r>
              <a:rPr lang="en-US" altLang="zh-CN"/>
              <a:t> </a:t>
            </a:r>
            <a:r>
              <a:rPr lang="en-US" altLang="zh-CN" i="1"/>
              <a:t>not</a:t>
            </a:r>
            <a:r>
              <a:rPr lang="en-US" altLang="zh-CN"/>
              <a:t> </a:t>
            </a:r>
            <a:r>
              <a:rPr lang="en-US" altLang="zh-CN" i="1"/>
              <a:t>easily</a:t>
            </a:r>
            <a:r>
              <a:rPr lang="en-US" altLang="zh-CN"/>
              <a:t> </a:t>
            </a:r>
            <a:r>
              <a:rPr lang="en-US" altLang="zh-CN" i="1"/>
              <a:t>observable.</a:t>
            </a:r>
            <a:r>
              <a:rPr lang="en-US" altLang="zh-CN"/>
              <a:t> </a:t>
            </a:r>
            <a:r>
              <a:rPr lang="en-US" altLang="zh-CN" i="1"/>
              <a:t>(Courtesy</a:t>
            </a:r>
            <a:r>
              <a:rPr lang="en-US" altLang="zh-CN"/>
              <a:t> </a:t>
            </a:r>
            <a:r>
              <a:rPr lang="en-US" altLang="zh-CN" i="1"/>
              <a:t>of</a:t>
            </a:r>
            <a:r>
              <a:rPr lang="en-US" altLang="zh-CN"/>
              <a:t> </a:t>
            </a:r>
            <a:r>
              <a:rPr lang="en-US" altLang="zh-CN" i="1"/>
              <a:t>L. Smarr</a:t>
            </a:r>
            <a:r>
              <a:rPr lang="en-US" altLang="zh-CN"/>
              <a:t> </a:t>
            </a:r>
            <a:r>
              <a:rPr lang="en-US" altLang="zh-CN" i="1"/>
              <a:t>andJ.</a:t>
            </a:r>
            <a:r>
              <a:rPr lang="en-US" altLang="zh-CN"/>
              <a:t> </a:t>
            </a:r>
            <a:r>
              <a:rPr lang="en-US" altLang="zh-CN" i="1"/>
              <a:t>Hawley)</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8C01DF5A-A60A-4CE1-A7D7-CE142DC961F0}"/>
              </a:ext>
            </a:extLst>
          </p:cNvPr>
          <p:cNvSpPr>
            <a:spLocks noGrp="1" noChangeArrowheads="1"/>
          </p:cNvSpPr>
          <p:nvPr>
            <p:ph type="sldNum" sz="quarter" idx="5"/>
          </p:nvPr>
        </p:nvSpPr>
        <p:spPr>
          <a:ln/>
        </p:spPr>
        <p:txBody>
          <a:bodyPr/>
          <a:lstStyle/>
          <a:p>
            <a:fld id="{D3999DDD-9F55-46F8-A96A-568356B53D1A}" type="slidenum">
              <a:rPr lang="en-US" altLang="zh-CN"/>
              <a:pPr/>
              <a:t>21</a:t>
            </a:fld>
            <a:endParaRPr lang="en-US" altLang="zh-CN"/>
          </a:p>
        </p:txBody>
      </p:sp>
      <p:sp>
        <p:nvSpPr>
          <p:cNvPr id="9218" name="Rectangle 2">
            <a:extLst>
              <a:ext uri="{FF2B5EF4-FFF2-40B4-BE49-F238E27FC236}">
                <a16:creationId xmlns:a16="http://schemas.microsoft.com/office/drawing/2014/main" id="{344DF957-A83C-4390-BA2A-D356D0DB98F8}"/>
              </a:ext>
            </a:extLst>
          </p:cNvPr>
          <p:cNvSpPr>
            <a:spLocks noRot="1" noChangeArrowheads="1" noTextEdit="1"/>
          </p:cNvSpPr>
          <p:nvPr>
            <p:ph type="sldImg"/>
          </p:nvPr>
        </p:nvSpPr>
        <p:spPr>
          <a:ln/>
        </p:spPr>
      </p:sp>
      <p:sp>
        <p:nvSpPr>
          <p:cNvPr id="9219" name="Rectangle 3">
            <a:extLst>
              <a:ext uri="{FF2B5EF4-FFF2-40B4-BE49-F238E27FC236}">
                <a16:creationId xmlns:a16="http://schemas.microsoft.com/office/drawing/2014/main" id="{03258F4C-C1AB-471F-B26A-1CD5C0A005BD}"/>
              </a:ext>
            </a:extLst>
          </p:cNvPr>
          <p:cNvSpPr>
            <a:spLocks noGrp="1" noChangeArrowheads="1"/>
          </p:cNvSpPr>
          <p:nvPr>
            <p:ph type="body" idx="1"/>
          </p:nvPr>
        </p:nvSpPr>
        <p:spPr/>
        <p:txBody>
          <a:bodyPr/>
          <a:lstStyle/>
          <a:p>
            <a:r>
              <a:rPr lang="en-US" altLang="zh-CN" b="1" i="1"/>
              <a:t>Formation</a:t>
            </a:r>
            <a:r>
              <a:rPr lang="en-US" altLang="zh-CN"/>
              <a:t> </a:t>
            </a:r>
            <a:r>
              <a:rPr lang="en-US" altLang="zh-CN" b="1" i="1"/>
              <a:t>of</a:t>
            </a:r>
            <a:r>
              <a:rPr lang="en-US" altLang="zh-CN"/>
              <a:t> </a:t>
            </a:r>
            <a:r>
              <a:rPr lang="en-US" altLang="zh-CN" b="1" i="1"/>
              <a:t>new</a:t>
            </a:r>
            <a:r>
              <a:rPr lang="en-US" altLang="zh-CN"/>
              <a:t> </a:t>
            </a:r>
            <a:r>
              <a:rPr lang="en-US" altLang="zh-CN" b="1" i="1"/>
              <a:t>stars</a:t>
            </a:r>
            <a:r>
              <a:rPr lang="en-US" altLang="zh-CN"/>
              <a:t> </a:t>
            </a:r>
            <a:r>
              <a:rPr lang="en-US" altLang="zh-CN" b="1" i="1"/>
              <a:t>near p</a:t>
            </a:r>
            <a:r>
              <a:rPr lang="en-US" altLang="zh-CN"/>
              <a:t> </a:t>
            </a:r>
            <a:r>
              <a:rPr lang="en-US" altLang="zh-CN" b="1" i="1"/>
              <a:t>Ophiuchi</a:t>
            </a:r>
            <a:r>
              <a:rPr lang="en-US" altLang="zh-CN"/>
              <a:t> </a:t>
            </a:r>
            <a:r>
              <a:rPr lang="en-US" altLang="zh-CN" b="1"/>
              <a:t>(a)</a:t>
            </a:r>
            <a:r>
              <a:rPr lang="en-US" altLang="zh-CN"/>
              <a:t> </a:t>
            </a:r>
            <a:r>
              <a:rPr lang="en-US" altLang="zh-CN" i="1"/>
              <a:t>A</a:t>
            </a:r>
            <a:r>
              <a:rPr lang="en-US" altLang="zh-CN"/>
              <a:t> </a:t>
            </a:r>
            <a:r>
              <a:rPr lang="en-US" altLang="zh-CN" i="1"/>
              <a:t>wide-angle</a:t>
            </a:r>
            <a:r>
              <a:rPr lang="en-US" altLang="zh-CN"/>
              <a:t> </a:t>
            </a:r>
            <a:r>
              <a:rPr lang="en-US" altLang="zh-CN" i="1"/>
              <a:t>infrared</a:t>
            </a:r>
            <a:r>
              <a:rPr lang="en-US" altLang="zh-CN"/>
              <a:t> </a:t>
            </a:r>
            <a:r>
              <a:rPr lang="en-US" altLang="zh-CN" i="1"/>
              <a:t>view of</a:t>
            </a:r>
            <a:r>
              <a:rPr lang="en-US" altLang="zh-CN"/>
              <a:t> </a:t>
            </a:r>
            <a:r>
              <a:rPr lang="en-US" altLang="zh-CN" i="1"/>
              <a:t>the</a:t>
            </a:r>
            <a:r>
              <a:rPr lang="en-US" altLang="zh-CN"/>
              <a:t> </a:t>
            </a:r>
            <a:r>
              <a:rPr lang="en-US" altLang="zh-CN" i="1"/>
              <a:t>region</a:t>
            </a:r>
            <a:r>
              <a:rPr lang="en-US" altLang="zh-CN"/>
              <a:t> </a:t>
            </a:r>
            <a:r>
              <a:rPr lang="en-US" altLang="zh-CN" i="1"/>
              <a:t>near</a:t>
            </a:r>
            <a:r>
              <a:rPr lang="en-US" altLang="zh-CN"/>
              <a:t> </a:t>
            </a:r>
            <a:r>
              <a:rPr lang="en-US" altLang="zh-CN" i="1"/>
              <a:t>the</a:t>
            </a:r>
            <a:r>
              <a:rPr lang="en-US" altLang="zh-CN"/>
              <a:t> </a:t>
            </a:r>
            <a:r>
              <a:rPr lang="en-US" altLang="zh-CN" i="1"/>
              <a:t>star</a:t>
            </a:r>
            <a:r>
              <a:rPr lang="en-US" altLang="zh-CN"/>
              <a:t> </a:t>
            </a:r>
            <a:r>
              <a:rPr lang="en-US" altLang="zh-CN" i="1"/>
              <a:t>p</a:t>
            </a:r>
            <a:r>
              <a:rPr lang="en-US" altLang="zh-CN"/>
              <a:t> </a:t>
            </a:r>
            <a:r>
              <a:rPr lang="en-US" altLang="zh-CN" i="1"/>
              <a:t>Ophiuchi,</a:t>
            </a:r>
            <a:r>
              <a:rPr lang="en-US" altLang="zh-CN"/>
              <a:t> </a:t>
            </a:r>
            <a:r>
              <a:rPr lang="en-US" altLang="zh-CN" i="1"/>
              <a:t>covering</a:t>
            </a:r>
            <a:r>
              <a:rPr lang="en-US" altLang="zh-CN"/>
              <a:t> </a:t>
            </a:r>
            <a:r>
              <a:rPr lang="en-US" altLang="zh-CN" i="1"/>
              <a:t>nearly</a:t>
            </a:r>
            <a:r>
              <a:rPr lang="en-US" altLang="zh-CN"/>
              <a:t> </a:t>
            </a:r>
            <a:r>
              <a:rPr lang="en-US" altLang="zh-CN" i="1"/>
              <a:t>13° </a:t>
            </a:r>
            <a:r>
              <a:rPr lang="en-US" altLang="zh-CN"/>
              <a:t>X </a:t>
            </a:r>
            <a:r>
              <a:rPr lang="en-US" altLang="zh-CN" i="1"/>
              <a:t>13° at</a:t>
            </a:r>
            <a:r>
              <a:rPr lang="en-US" altLang="zh-CN"/>
              <a:t> </a:t>
            </a:r>
            <a:r>
              <a:rPr lang="en-US" altLang="zh-CN" i="1"/>
              <a:t>a</a:t>
            </a:r>
            <a:r>
              <a:rPr lang="en-US" altLang="zh-CN"/>
              <a:t> </a:t>
            </a:r>
            <a:r>
              <a:rPr lang="en-US" altLang="zh-CN" i="1"/>
              <a:t>wavelength</a:t>
            </a:r>
            <a:r>
              <a:rPr lang="en-US" altLang="zh-CN"/>
              <a:t> </a:t>
            </a:r>
            <a:r>
              <a:rPr lang="en-US" altLang="zh-CN" i="1"/>
              <a:t>of 100</a:t>
            </a:r>
            <a:r>
              <a:rPr lang="en-US" altLang="zh-CN"/>
              <a:t> μ</a:t>
            </a:r>
            <a:r>
              <a:rPr lang="en-US" altLang="zh-CN" i="1"/>
              <a:t>.</a:t>
            </a:r>
            <a:r>
              <a:rPr lang="en-US" altLang="zh-CN"/>
              <a:t> </a:t>
            </a:r>
            <a:r>
              <a:rPr lang="en-US" altLang="zh-CN" i="1"/>
              <a:t>The</a:t>
            </a:r>
            <a:r>
              <a:rPr lang="en-US" altLang="zh-CN"/>
              <a:t> </a:t>
            </a:r>
            <a:r>
              <a:rPr lang="en-US" altLang="zh-CN" i="1"/>
              <a:t>white</a:t>
            </a:r>
            <a:r>
              <a:rPr lang="en-US" altLang="zh-CN"/>
              <a:t> </a:t>
            </a:r>
            <a:r>
              <a:rPr lang="en-US" altLang="zh-CN" i="1"/>
              <a:t>rectangle</a:t>
            </a:r>
            <a:r>
              <a:rPr lang="en-US" altLang="zh-CN"/>
              <a:t> </a:t>
            </a:r>
            <a:r>
              <a:rPr lang="en-US" altLang="zh-CN" i="1"/>
              <a:t>indicates</a:t>
            </a:r>
            <a:r>
              <a:rPr lang="en-US" altLang="zh-CN"/>
              <a:t> </a:t>
            </a:r>
            <a:r>
              <a:rPr lang="en-US" altLang="zh-CN" i="1"/>
              <a:t>the smaller</a:t>
            </a:r>
            <a:r>
              <a:rPr lang="en-US" altLang="zh-CN"/>
              <a:t> </a:t>
            </a:r>
            <a:r>
              <a:rPr lang="en-US" altLang="zh-CN" i="1"/>
              <a:t>region</a:t>
            </a:r>
            <a:r>
              <a:rPr lang="en-US" altLang="zh-CN"/>
              <a:t> </a:t>
            </a:r>
            <a:r>
              <a:rPr lang="en-US" altLang="zh-CN" i="1"/>
              <a:t>covered</a:t>
            </a:r>
            <a:r>
              <a:rPr lang="en-US" altLang="zh-CN"/>
              <a:t> </a:t>
            </a:r>
            <a:r>
              <a:rPr lang="en-US" altLang="zh-CN" i="1"/>
              <a:t>by</a:t>
            </a:r>
            <a:r>
              <a:rPr lang="en-US" altLang="zh-CN"/>
              <a:t> </a:t>
            </a:r>
            <a:r>
              <a:rPr lang="en-US" altLang="zh-CN" i="1"/>
              <a:t>photograph</a:t>
            </a:r>
            <a:r>
              <a:rPr lang="en-US" altLang="zh-CN"/>
              <a:t> </a:t>
            </a:r>
            <a:r>
              <a:rPr lang="en-US" altLang="zh-CN" i="1"/>
              <a:t>b</a:t>
            </a:r>
            <a:r>
              <a:rPr lang="en-US" altLang="zh-CN"/>
              <a:t> </a:t>
            </a:r>
            <a:r>
              <a:rPr lang="en-US" altLang="zh-CN" i="1"/>
              <a:t>at</a:t>
            </a:r>
            <a:r>
              <a:rPr lang="en-US" altLang="zh-CN"/>
              <a:t> </a:t>
            </a:r>
            <a:r>
              <a:rPr lang="en-US" altLang="zh-CN" i="1"/>
              <a:t>visible</a:t>
            </a:r>
            <a:r>
              <a:rPr lang="en-US" altLang="zh-CN"/>
              <a:t> </a:t>
            </a:r>
            <a:r>
              <a:rPr lang="en-US" altLang="zh-CN" i="1"/>
              <a:t>wavelengths,</a:t>
            </a:r>
            <a:r>
              <a:rPr lang="en-US" altLang="zh-CN"/>
              <a:t> </a:t>
            </a:r>
            <a:r>
              <a:rPr lang="en-US" altLang="zh-CN" b="1"/>
              <a:t>(b)</a:t>
            </a:r>
            <a:r>
              <a:rPr lang="en-US" altLang="zh-CN"/>
              <a:t> </a:t>
            </a:r>
            <a:r>
              <a:rPr lang="en-US" altLang="zh-CN" i="1"/>
              <a:t>The</a:t>
            </a:r>
            <a:r>
              <a:rPr lang="en-US" altLang="zh-CN"/>
              <a:t> </a:t>
            </a:r>
            <a:r>
              <a:rPr lang="en-US" altLang="zh-CN" i="1"/>
              <a:t>white</a:t>
            </a:r>
            <a:r>
              <a:rPr lang="en-US" altLang="zh-CN"/>
              <a:t> </a:t>
            </a:r>
            <a:r>
              <a:rPr lang="en-US" altLang="zh-CN" i="1"/>
              <a:t>circle</a:t>
            </a:r>
            <a:r>
              <a:rPr lang="en-US" altLang="zh-CN"/>
              <a:t> </a:t>
            </a:r>
            <a:r>
              <a:rPr lang="en-US" altLang="zh-CN" i="1"/>
              <a:t>indicates the</a:t>
            </a:r>
            <a:r>
              <a:rPr lang="en-US" altLang="zh-CN"/>
              <a:t> </a:t>
            </a:r>
            <a:r>
              <a:rPr lang="en-US" altLang="zh-CN" i="1"/>
              <a:t>location</a:t>
            </a:r>
            <a:r>
              <a:rPr lang="en-US" altLang="zh-CN"/>
              <a:t> </a:t>
            </a:r>
            <a:r>
              <a:rPr lang="en-US" altLang="zh-CN" i="1"/>
              <a:t>of</a:t>
            </a:r>
            <a:r>
              <a:rPr lang="en-US" altLang="zh-CN"/>
              <a:t> </a:t>
            </a:r>
            <a:r>
              <a:rPr lang="en-US" altLang="zh-CN" i="1"/>
              <a:t>at</a:t>
            </a:r>
            <a:r>
              <a:rPr lang="en-US" altLang="zh-CN"/>
              <a:t> </a:t>
            </a:r>
            <a:r>
              <a:rPr lang="en-US" altLang="zh-CN" i="1"/>
              <a:t>least</a:t>
            </a:r>
            <a:r>
              <a:rPr lang="en-US" altLang="zh-CN"/>
              <a:t> </a:t>
            </a:r>
            <a:r>
              <a:rPr lang="en-US" altLang="zh-CN" i="1"/>
              <a:t>20</a:t>
            </a:r>
            <a:r>
              <a:rPr lang="en-US" altLang="zh-CN"/>
              <a:t> </a:t>
            </a:r>
            <a:r>
              <a:rPr lang="en-US" altLang="zh-CN" i="1"/>
              <a:t>newborn</a:t>
            </a:r>
            <a:r>
              <a:rPr lang="en-US" altLang="zh-CN"/>
              <a:t> </a:t>
            </a:r>
            <a:r>
              <a:rPr lang="en-US" altLang="zh-CN" i="1"/>
              <a:t>stars</a:t>
            </a:r>
            <a:r>
              <a:rPr lang="en-US" altLang="zh-CN"/>
              <a:t> </a:t>
            </a:r>
            <a:r>
              <a:rPr lang="en-US" altLang="zh-CN" i="1"/>
              <a:t>that are</a:t>
            </a:r>
            <a:r>
              <a:rPr lang="en-US" altLang="zh-CN"/>
              <a:t> </a:t>
            </a:r>
            <a:r>
              <a:rPr lang="en-US" altLang="zh-CN" i="1"/>
              <a:t>probably</a:t>
            </a:r>
            <a:r>
              <a:rPr lang="en-US" altLang="zh-CN"/>
              <a:t> </a:t>
            </a:r>
            <a:r>
              <a:rPr lang="en-US" altLang="zh-CN" i="1"/>
              <a:t>less</a:t>
            </a:r>
            <a:r>
              <a:rPr lang="en-US" altLang="zh-CN"/>
              <a:t> </a:t>
            </a:r>
            <a:r>
              <a:rPr lang="en-US" altLang="zh-CN" i="1"/>
              <a:t>than</a:t>
            </a:r>
            <a:r>
              <a:rPr lang="en-US" altLang="zh-CN"/>
              <a:t> </a:t>
            </a:r>
            <a:r>
              <a:rPr lang="en-US" altLang="zh-CN" i="1"/>
              <a:t>1 millon</a:t>
            </a:r>
            <a:r>
              <a:rPr lang="en-US" altLang="zh-CN"/>
              <a:t> </a:t>
            </a:r>
            <a:r>
              <a:rPr lang="en-US" altLang="zh-CN" i="1"/>
              <a:t>years</a:t>
            </a:r>
            <a:r>
              <a:rPr lang="en-US" altLang="zh-CN"/>
              <a:t> </a:t>
            </a:r>
            <a:r>
              <a:rPr lang="en-US" altLang="zh-CN" i="1"/>
              <a:t>old.</a:t>
            </a:r>
            <a:r>
              <a:rPr lang="en-US" altLang="zh-CN"/>
              <a:t> </a:t>
            </a:r>
            <a:r>
              <a:rPr lang="en-US" altLang="zh-CN" i="1"/>
              <a:t>The bluish</a:t>
            </a:r>
            <a:r>
              <a:rPr lang="en-US" altLang="zh-CN"/>
              <a:t> </a:t>
            </a:r>
            <a:r>
              <a:rPr lang="en-US" altLang="zh-CN" i="1"/>
              <a:t>star</a:t>
            </a:r>
            <a:r>
              <a:rPr lang="en-US" altLang="zh-CN"/>
              <a:t> </a:t>
            </a:r>
            <a:r>
              <a:rPr lang="en-US" altLang="zh-CN" i="1"/>
              <a:t>near</a:t>
            </a:r>
            <a:r>
              <a:rPr lang="en-US" altLang="zh-CN"/>
              <a:t> </a:t>
            </a:r>
            <a:r>
              <a:rPr lang="en-US" altLang="zh-CN" i="1"/>
              <a:t>the</a:t>
            </a:r>
            <a:r>
              <a:rPr lang="en-US" altLang="zh-CN"/>
              <a:t> </a:t>
            </a:r>
            <a:r>
              <a:rPr lang="en-US" altLang="zh-CN" i="1"/>
              <a:t>top</a:t>
            </a:r>
            <a:r>
              <a:rPr lang="en-US" altLang="zh-CN"/>
              <a:t> </a:t>
            </a:r>
            <a:r>
              <a:rPr lang="en-US" altLang="zh-CN" i="1"/>
              <a:t>of</a:t>
            </a:r>
            <a:r>
              <a:rPr lang="en-US" altLang="zh-CN"/>
              <a:t> </a:t>
            </a:r>
            <a:r>
              <a:rPr lang="en-US" altLang="zh-CN" i="1"/>
              <a:t>this</a:t>
            </a:r>
            <a:r>
              <a:rPr lang="en-US" altLang="zh-CN"/>
              <a:t> </a:t>
            </a:r>
            <a:r>
              <a:rPr lang="en-US" altLang="zh-CN" i="1"/>
              <a:t>view</a:t>
            </a:r>
            <a:r>
              <a:rPr lang="en-US" altLang="zh-CN"/>
              <a:t> </a:t>
            </a:r>
            <a:r>
              <a:rPr lang="en-US" altLang="zh-CN" i="1"/>
              <a:t>at</a:t>
            </a:r>
            <a:r>
              <a:rPr lang="en-US" altLang="zh-CN"/>
              <a:t> </a:t>
            </a:r>
            <a:r>
              <a:rPr lang="en-US" altLang="zh-CN" i="1"/>
              <a:t>visible wavelengths</a:t>
            </a:r>
            <a:r>
              <a:rPr lang="en-US" altLang="zh-CN"/>
              <a:t> </a:t>
            </a:r>
            <a:r>
              <a:rPr lang="en-US" altLang="zh-CN" i="1"/>
              <a:t>is</a:t>
            </a:r>
            <a:r>
              <a:rPr lang="en-US" altLang="zh-CN"/>
              <a:t> </a:t>
            </a:r>
            <a:r>
              <a:rPr lang="en-US" altLang="zh-CN" i="1"/>
              <a:t>p</a:t>
            </a:r>
            <a:r>
              <a:rPr lang="en-US" altLang="zh-CN"/>
              <a:t> </a:t>
            </a:r>
            <a:r>
              <a:rPr lang="en-US" altLang="zh-CN" i="1"/>
              <a:t>Ophiuchi.</a:t>
            </a:r>
            <a:r>
              <a:rPr lang="en-US" altLang="zh-CN"/>
              <a:t> </a:t>
            </a:r>
            <a:r>
              <a:rPr lang="en-US" altLang="zh-CN" i="1"/>
              <a:t>Anteres,</a:t>
            </a:r>
            <a:r>
              <a:rPr lang="en-US" altLang="zh-CN"/>
              <a:t> </a:t>
            </a:r>
            <a:r>
              <a:rPr lang="en-US" altLang="zh-CN" i="1"/>
              <a:t>the</a:t>
            </a:r>
            <a:r>
              <a:rPr lang="en-US" altLang="zh-CN"/>
              <a:t> </a:t>
            </a:r>
            <a:r>
              <a:rPr lang="en-US" altLang="zh-CN" i="1"/>
              <a:t>brightest</a:t>
            </a:r>
            <a:r>
              <a:rPr lang="en-US" altLang="zh-CN"/>
              <a:t> </a:t>
            </a:r>
            <a:r>
              <a:rPr lang="en-US" altLang="zh-CN" i="1"/>
              <a:t>star</a:t>
            </a:r>
            <a:r>
              <a:rPr lang="en-US" altLang="zh-CN"/>
              <a:t> </a:t>
            </a:r>
            <a:r>
              <a:rPr lang="en-US" altLang="zh-CN" i="1"/>
              <a:t>in</a:t>
            </a:r>
            <a:r>
              <a:rPr lang="en-US" altLang="zh-CN"/>
              <a:t> </a:t>
            </a:r>
            <a:r>
              <a:rPr lang="en-US" altLang="zh-CN" i="1"/>
              <a:t>Scorpius,</a:t>
            </a:r>
            <a:r>
              <a:rPr lang="en-US" altLang="zh-CN"/>
              <a:t> </a:t>
            </a:r>
            <a:r>
              <a:rPr lang="en-US" altLang="zh-CN" i="1"/>
              <a:t>appears</a:t>
            </a:r>
            <a:r>
              <a:rPr lang="en-US" altLang="zh-CN"/>
              <a:t> </a:t>
            </a:r>
            <a:r>
              <a:rPr lang="en-US" altLang="zh-CN" i="1"/>
              <a:t>at</a:t>
            </a:r>
            <a:r>
              <a:rPr lang="en-US" altLang="zh-CN"/>
              <a:t> </a:t>
            </a:r>
            <a:r>
              <a:rPr lang="en-US" altLang="zh-CN" i="1"/>
              <a:t>the</a:t>
            </a:r>
            <a:r>
              <a:rPr lang="en-US" altLang="zh-CN"/>
              <a:t> </a:t>
            </a:r>
            <a:r>
              <a:rPr lang="en-US" altLang="zh-CN" i="1"/>
              <a:t>lower</a:t>
            </a:r>
            <a:r>
              <a:rPr lang="en-US" altLang="zh-CN"/>
              <a:t> </a:t>
            </a:r>
            <a:r>
              <a:rPr lang="en-US" altLang="zh-CN" i="1"/>
              <a:t>[eft.Many</a:t>
            </a:r>
            <a:r>
              <a:rPr lang="en-US" altLang="zh-CN"/>
              <a:t> </a:t>
            </a:r>
            <a:r>
              <a:rPr lang="en-US" altLang="zh-CN" i="1"/>
              <a:t>stars</a:t>
            </a:r>
            <a:r>
              <a:rPr lang="en-US" altLang="zh-CN"/>
              <a:t> </a:t>
            </a:r>
            <a:r>
              <a:rPr lang="en-US" altLang="zh-CN" i="1"/>
              <a:t>in</a:t>
            </a:r>
            <a:r>
              <a:rPr lang="en-US" altLang="zh-CN"/>
              <a:t> </a:t>
            </a:r>
            <a:r>
              <a:rPr lang="en-US" altLang="zh-CN" i="1"/>
              <a:t>this</a:t>
            </a:r>
            <a:r>
              <a:rPr lang="en-US" altLang="zh-CN"/>
              <a:t> </a:t>
            </a:r>
            <a:r>
              <a:rPr lang="en-US" altLang="zh-CN" i="1"/>
              <a:t>region</a:t>
            </a:r>
            <a:r>
              <a:rPr lang="en-US" altLang="zh-CN"/>
              <a:t> </a:t>
            </a:r>
            <a:r>
              <a:rPr lang="en-US" altLang="zh-CN" i="1"/>
              <a:t>have</a:t>
            </a:r>
            <a:r>
              <a:rPr lang="en-US" altLang="zh-CN"/>
              <a:t> </a:t>
            </a:r>
            <a:r>
              <a:rPr lang="en-US" altLang="zh-CN" i="1"/>
              <a:t>a</a:t>
            </a:r>
            <a:r>
              <a:rPr lang="en-US" altLang="zh-CN"/>
              <a:t> </a:t>
            </a:r>
            <a:r>
              <a:rPr lang="en-US" altLang="zh-CN" i="1"/>
              <a:t>fuzzy</a:t>
            </a:r>
            <a:r>
              <a:rPr lang="en-US" altLang="zh-CN"/>
              <a:t> </a:t>
            </a:r>
            <a:r>
              <a:rPr lang="en-US" altLang="zh-CN" i="1"/>
              <a:t>appearance</a:t>
            </a:r>
            <a:r>
              <a:rPr lang="en-US" altLang="zh-CN"/>
              <a:t> </a:t>
            </a:r>
            <a:r>
              <a:rPr lang="en-US" altLang="zh-CN" i="1"/>
              <a:t>because</a:t>
            </a:r>
            <a:r>
              <a:rPr lang="en-US" altLang="zh-CN"/>
              <a:t> </a:t>
            </a:r>
            <a:r>
              <a:rPr lang="en-US" altLang="zh-CN" i="1"/>
              <a:t>of</a:t>
            </a:r>
            <a:r>
              <a:rPr lang="en-US" altLang="zh-CN"/>
              <a:t> </a:t>
            </a:r>
            <a:r>
              <a:rPr lang="en-US" altLang="zh-CN" i="1"/>
              <a:t>interstellar</a:t>
            </a:r>
            <a:r>
              <a:rPr lang="en-US" altLang="zh-CN"/>
              <a:t> </a:t>
            </a:r>
            <a:r>
              <a:rPr lang="en-US" altLang="zh-CN" i="1"/>
              <a:t>dust.</a:t>
            </a:r>
            <a:r>
              <a:rPr lang="en-US" altLang="zh-CN"/>
              <a:t> </a:t>
            </a:r>
            <a:r>
              <a:rPr lang="en-US" altLang="zh-CN" i="1"/>
              <a:t>(National Aerospace</a:t>
            </a:r>
            <a:r>
              <a:rPr lang="en-US" altLang="zh-CN"/>
              <a:t> </a:t>
            </a:r>
            <a:r>
              <a:rPr lang="en-US" altLang="zh-CN" i="1"/>
              <a:t>Laboratory</a:t>
            </a:r>
            <a:r>
              <a:rPr lang="en-US" altLang="zh-CN"/>
              <a:t> </a:t>
            </a:r>
            <a:r>
              <a:rPr lang="en-US" altLang="zh-CN" i="1"/>
              <a:t>of</a:t>
            </a:r>
            <a:r>
              <a:rPr lang="en-US" altLang="zh-CN"/>
              <a:t> </a:t>
            </a:r>
            <a:r>
              <a:rPr lang="en-US" altLang="zh-CN" i="1"/>
              <a:t>the</a:t>
            </a:r>
            <a:r>
              <a:rPr lang="en-US" altLang="zh-CN"/>
              <a:t> </a:t>
            </a:r>
            <a:r>
              <a:rPr lang="en-US" altLang="zh-CN" i="1"/>
              <a:t>Netherlands; Royal</a:t>
            </a:r>
            <a:r>
              <a:rPr lang="en-US" altLang="zh-CN"/>
              <a:t> </a:t>
            </a:r>
            <a:r>
              <a:rPr lang="en-US" altLang="zh-CN" i="1"/>
              <a:t>Observatory,</a:t>
            </a:r>
            <a:r>
              <a:rPr lang="en-US" altLang="zh-CN"/>
              <a:t> </a:t>
            </a:r>
            <a:r>
              <a:rPr lang="en-US" altLang="zh-CN" i="1"/>
              <a:t>Edinburgh)</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86D0F7FC-C101-4DDB-8624-850C0664953E}"/>
              </a:ext>
            </a:extLst>
          </p:cNvPr>
          <p:cNvSpPr>
            <a:spLocks noGrp="1" noChangeArrowheads="1"/>
          </p:cNvSpPr>
          <p:nvPr>
            <p:ph type="sldNum" sz="quarter" idx="5"/>
          </p:nvPr>
        </p:nvSpPr>
        <p:spPr>
          <a:ln/>
        </p:spPr>
        <p:txBody>
          <a:bodyPr/>
          <a:lstStyle/>
          <a:p>
            <a:fld id="{10E9A1DD-4488-44C1-83EA-8AD1FC147A46}" type="slidenum">
              <a:rPr lang="en-US" altLang="zh-CN"/>
              <a:pPr/>
              <a:t>24</a:t>
            </a:fld>
            <a:endParaRPr lang="en-US" altLang="zh-CN"/>
          </a:p>
        </p:txBody>
      </p:sp>
      <p:sp>
        <p:nvSpPr>
          <p:cNvPr id="13314" name="Rectangle 2">
            <a:extLst>
              <a:ext uri="{FF2B5EF4-FFF2-40B4-BE49-F238E27FC236}">
                <a16:creationId xmlns:a16="http://schemas.microsoft.com/office/drawing/2014/main" id="{A05E4287-A0AD-4DD9-BB64-6D84602DC9C4}"/>
              </a:ext>
            </a:extLst>
          </p:cNvPr>
          <p:cNvSpPr>
            <a:spLocks noRot="1" noChangeArrowheads="1" noTextEdit="1"/>
          </p:cNvSpPr>
          <p:nvPr>
            <p:ph type="sldImg"/>
          </p:nvPr>
        </p:nvSpPr>
        <p:spPr>
          <a:ln/>
        </p:spPr>
      </p:sp>
      <p:sp>
        <p:nvSpPr>
          <p:cNvPr id="13315" name="Rectangle 3">
            <a:extLst>
              <a:ext uri="{FF2B5EF4-FFF2-40B4-BE49-F238E27FC236}">
                <a16:creationId xmlns:a16="http://schemas.microsoft.com/office/drawing/2014/main" id="{81EF0F64-5E35-45BA-ACFD-A6F9F592911D}"/>
              </a:ext>
            </a:extLst>
          </p:cNvPr>
          <p:cNvSpPr>
            <a:spLocks noGrp="1" noChangeArrowheads="1"/>
          </p:cNvSpPr>
          <p:nvPr>
            <p:ph type="body" idx="1"/>
          </p:nvPr>
        </p:nvSpPr>
        <p:spPr/>
        <p:txBody>
          <a:bodyPr/>
          <a:lstStyle/>
          <a:p>
            <a:r>
              <a:rPr lang="en-US" altLang="zh-CN" i="1"/>
              <a:t>Near</a:t>
            </a:r>
            <a:r>
              <a:rPr lang="en-US" altLang="zh-CN"/>
              <a:t> </a:t>
            </a:r>
            <a:r>
              <a:rPr lang="en-US" altLang="zh-CN" i="1"/>
              <a:t>the</a:t>
            </a:r>
            <a:r>
              <a:rPr lang="en-US" altLang="zh-CN"/>
              <a:t> </a:t>
            </a:r>
            <a:r>
              <a:rPr lang="en-US" altLang="zh-CN" i="1"/>
              <a:t>end</a:t>
            </a:r>
            <a:r>
              <a:rPr lang="en-US" altLang="zh-CN"/>
              <a:t> </a:t>
            </a:r>
            <a:r>
              <a:rPr lang="en-US" altLang="zh-CN" i="1"/>
              <a:t>of</a:t>
            </a:r>
            <a:r>
              <a:rPr lang="en-US" altLang="zh-CN"/>
              <a:t> </a:t>
            </a:r>
            <a:r>
              <a:rPr lang="en-US" altLang="zh-CN" i="1"/>
              <a:t>its</a:t>
            </a:r>
            <a:r>
              <a:rPr lang="en-US" altLang="zh-CN"/>
              <a:t> </a:t>
            </a:r>
            <a:r>
              <a:rPr lang="en-US" altLang="zh-CN" i="1"/>
              <a:t>life,</a:t>
            </a:r>
            <a:r>
              <a:rPr lang="en-US" altLang="zh-CN"/>
              <a:t> </a:t>
            </a:r>
            <a:r>
              <a:rPr lang="en-US" altLang="zh-CN" i="1"/>
              <a:t>a</a:t>
            </a:r>
            <a:r>
              <a:rPr lang="en-US" altLang="zh-CN"/>
              <a:t> </a:t>
            </a:r>
            <a:r>
              <a:rPr lang="en-US" altLang="zh-CN" i="1"/>
              <a:t>low-mass</a:t>
            </a:r>
            <a:r>
              <a:rPr lang="en-US" altLang="zh-CN"/>
              <a:t> </a:t>
            </a:r>
            <a:r>
              <a:rPr lang="en-US" altLang="zh-CN" i="1"/>
              <a:t>star</a:t>
            </a:r>
            <a:r>
              <a:rPr lang="en-US" altLang="zh-CN"/>
              <a:t> </a:t>
            </a:r>
            <a:r>
              <a:rPr lang="en-US" altLang="zh-CN" i="1"/>
              <a:t>becomes</a:t>
            </a:r>
            <a:r>
              <a:rPr lang="en-US" altLang="zh-CN"/>
              <a:t> </a:t>
            </a:r>
            <a:r>
              <a:rPr lang="en-US" altLang="zh-CN" i="1"/>
              <a:t>a</a:t>
            </a:r>
            <a:r>
              <a:rPr lang="en-US" altLang="zh-CN"/>
              <a:t> </a:t>
            </a:r>
            <a:r>
              <a:rPr lang="en-US" altLang="zh-CN" i="1"/>
              <a:t>red</a:t>
            </a:r>
            <a:r>
              <a:rPr lang="en-US" altLang="zh-CN"/>
              <a:t> </a:t>
            </a:r>
            <a:r>
              <a:rPr lang="en-US" altLang="zh-CN" i="1"/>
              <a:t>supergiant,</a:t>
            </a:r>
            <a:r>
              <a:rPr lang="en-US" altLang="zh-CN"/>
              <a:t> </a:t>
            </a:r>
            <a:r>
              <a:rPr lang="en-US" altLang="zh-CN" i="1"/>
              <a:t>with</a:t>
            </a:r>
            <a:r>
              <a:rPr lang="en-US" altLang="zh-CN"/>
              <a:t> </a:t>
            </a:r>
            <a:r>
              <a:rPr lang="en-US" altLang="zh-CN" i="1"/>
              <a:t>a diameter</a:t>
            </a:r>
            <a:r>
              <a:rPr lang="en-US" altLang="zh-CN"/>
              <a:t> </a:t>
            </a:r>
            <a:r>
              <a:rPr lang="en-US" altLang="zh-CN" i="1"/>
              <a:t>almost</a:t>
            </a:r>
            <a:r>
              <a:rPr lang="en-US" altLang="zh-CN"/>
              <a:t> </a:t>
            </a:r>
            <a:r>
              <a:rPr lang="en-US" altLang="zh-CN" i="1"/>
              <a:t>as</a:t>
            </a:r>
            <a:r>
              <a:rPr lang="en-US" altLang="zh-CN"/>
              <a:t> </a:t>
            </a:r>
            <a:r>
              <a:rPr lang="en-US" altLang="zh-CN" i="1"/>
              <a:t>large</a:t>
            </a:r>
            <a:r>
              <a:rPr lang="en-US" altLang="zh-CN"/>
              <a:t> </a:t>
            </a:r>
            <a:r>
              <a:rPr lang="en-US" altLang="zh-CN" i="1"/>
              <a:t>as</a:t>
            </a:r>
            <a:r>
              <a:rPr lang="en-US" altLang="zh-CN"/>
              <a:t> </a:t>
            </a:r>
            <a:r>
              <a:rPr lang="en-US" altLang="zh-CN" i="1"/>
              <a:t>the</a:t>
            </a:r>
            <a:r>
              <a:rPr lang="en-US" altLang="zh-CN"/>
              <a:t> </a:t>
            </a:r>
            <a:r>
              <a:rPr lang="en-US" altLang="zh-CN" i="1"/>
              <a:t>diameter</a:t>
            </a:r>
            <a:r>
              <a:rPr lang="en-US" altLang="zh-CN"/>
              <a:t> </a:t>
            </a:r>
            <a:r>
              <a:rPr lang="en-US" altLang="zh-CN" i="1"/>
              <a:t>of</a:t>
            </a:r>
            <a:r>
              <a:rPr lang="en-US" altLang="zh-CN"/>
              <a:t> </a:t>
            </a:r>
            <a:r>
              <a:rPr lang="en-US" altLang="zh-CN" i="1"/>
              <a:t>the orbit</a:t>
            </a:r>
            <a:r>
              <a:rPr lang="en-US" altLang="zh-CN"/>
              <a:t> </a:t>
            </a:r>
            <a:r>
              <a:rPr lang="en-US" altLang="zh-CN" i="1"/>
              <a:t>of</a:t>
            </a:r>
            <a:r>
              <a:rPr lang="en-US" altLang="zh-CN"/>
              <a:t> </a:t>
            </a:r>
            <a:r>
              <a:rPr lang="en-US" altLang="zh-CN" i="1"/>
              <a:t>Mars.</a:t>
            </a:r>
            <a:r>
              <a:rPr lang="en-US" altLang="zh-CN"/>
              <a:t> </a:t>
            </a:r>
            <a:r>
              <a:rPr lang="en-US" altLang="zh-CN" i="1"/>
              <a:t>The</a:t>
            </a:r>
            <a:r>
              <a:rPr lang="en-US" altLang="zh-CN"/>
              <a:t> </a:t>
            </a:r>
            <a:r>
              <a:rPr lang="en-US" altLang="zh-CN" i="1"/>
              <a:t>star's</a:t>
            </a:r>
            <a:r>
              <a:rPr lang="en-US" altLang="zh-CN"/>
              <a:t> </a:t>
            </a:r>
            <a:r>
              <a:rPr lang="en-US" altLang="zh-CN" i="1"/>
              <a:t>dormant</a:t>
            </a:r>
            <a:r>
              <a:rPr lang="en-US" altLang="zh-CN"/>
              <a:t> </a:t>
            </a:r>
            <a:r>
              <a:rPr lang="en-US" altLang="zh-CN" i="1"/>
              <a:t>hydrogen-burning</a:t>
            </a:r>
            <a:r>
              <a:rPr lang="en-US" altLang="zh-CN"/>
              <a:t> </a:t>
            </a:r>
            <a:r>
              <a:rPr lang="en-US" altLang="zh-CN" i="1"/>
              <a:t>shell</a:t>
            </a:r>
            <a:r>
              <a:rPr lang="en-US" altLang="zh-CN"/>
              <a:t> </a:t>
            </a:r>
            <a:r>
              <a:rPr lang="en-US" altLang="zh-CN" i="1"/>
              <a:t>and</a:t>
            </a:r>
            <a:r>
              <a:rPr lang="en-US" altLang="zh-CN"/>
              <a:t> </a:t>
            </a:r>
            <a:r>
              <a:rPr lang="en-US" altLang="zh-CN" i="1"/>
              <a:t>active</a:t>
            </a:r>
            <a:r>
              <a:rPr lang="en-US" altLang="zh-CN"/>
              <a:t> </a:t>
            </a:r>
            <a:r>
              <a:rPr lang="en-US" altLang="zh-CN" i="1"/>
              <a:t>helium-burning</a:t>
            </a:r>
            <a:r>
              <a:rPr lang="en-US" altLang="zh-CN"/>
              <a:t> </a:t>
            </a:r>
            <a:r>
              <a:rPr lang="en-US" altLang="zh-CN" i="1"/>
              <a:t>shell</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1E7ED323-5F44-4830-91B0-49537D9BE969}"/>
              </a:ext>
            </a:extLst>
          </p:cNvPr>
          <p:cNvSpPr>
            <a:spLocks noGrp="1" noChangeArrowheads="1"/>
          </p:cNvSpPr>
          <p:nvPr>
            <p:ph type="sldNum" sz="quarter" idx="5"/>
          </p:nvPr>
        </p:nvSpPr>
        <p:spPr>
          <a:ln/>
        </p:spPr>
        <p:txBody>
          <a:bodyPr/>
          <a:lstStyle/>
          <a:p>
            <a:fld id="{74084829-01BA-436A-9851-1B9FEEB9A608}" type="slidenum">
              <a:rPr lang="en-US" altLang="zh-CN"/>
              <a:pPr/>
              <a:t>25</a:t>
            </a:fld>
            <a:endParaRPr lang="en-US" altLang="zh-CN"/>
          </a:p>
        </p:txBody>
      </p:sp>
      <p:sp>
        <p:nvSpPr>
          <p:cNvPr id="15362" name="Rectangle 2">
            <a:extLst>
              <a:ext uri="{FF2B5EF4-FFF2-40B4-BE49-F238E27FC236}">
                <a16:creationId xmlns:a16="http://schemas.microsoft.com/office/drawing/2014/main" id="{EBC07A1E-E071-4F4E-8FBF-1CF2FB223517}"/>
              </a:ext>
            </a:extLst>
          </p:cNvPr>
          <p:cNvSpPr>
            <a:spLocks noRot="1" noChangeArrowheads="1" noTextEdit="1"/>
          </p:cNvSpPr>
          <p:nvPr>
            <p:ph type="sldImg"/>
          </p:nvPr>
        </p:nvSpPr>
        <p:spPr>
          <a:ln/>
        </p:spPr>
      </p:sp>
      <p:sp>
        <p:nvSpPr>
          <p:cNvPr id="15363" name="Rectangle 3">
            <a:extLst>
              <a:ext uri="{FF2B5EF4-FFF2-40B4-BE49-F238E27FC236}">
                <a16:creationId xmlns:a16="http://schemas.microsoft.com/office/drawing/2014/main" id="{4822837F-7090-4BD5-A6F2-3468CE024CD4}"/>
              </a:ext>
            </a:extLst>
          </p:cNvPr>
          <p:cNvSpPr>
            <a:spLocks noGrp="1" noChangeArrowheads="1"/>
          </p:cNvSpPr>
          <p:nvPr>
            <p:ph type="body" idx="1"/>
          </p:nvPr>
        </p:nvSpPr>
        <p:spPr/>
        <p:txBody>
          <a:bodyPr/>
          <a:lstStyle/>
          <a:p>
            <a:r>
              <a:rPr lang="en-US" altLang="zh-CN"/>
              <a:t> </a:t>
            </a:r>
            <a:r>
              <a:rPr lang="en-US" altLang="zh-CN" b="1" i="1"/>
              <a:t>The</a:t>
            </a:r>
            <a:r>
              <a:rPr lang="en-US" altLang="zh-CN"/>
              <a:t> </a:t>
            </a:r>
            <a:r>
              <a:rPr lang="en-US" altLang="zh-CN" b="1" i="1"/>
              <a:t>structure</a:t>
            </a:r>
            <a:r>
              <a:rPr lang="en-US" altLang="zh-CN"/>
              <a:t> </a:t>
            </a:r>
            <a:r>
              <a:rPr lang="en-US" altLang="zh-CN" b="1" i="1"/>
              <a:t>of</a:t>
            </a:r>
            <a:r>
              <a:rPr lang="en-US" altLang="zh-CN"/>
              <a:t> </a:t>
            </a:r>
            <a:r>
              <a:rPr lang="en-US" altLang="zh-CN" b="1" i="1"/>
              <a:t>an</a:t>
            </a:r>
            <a:r>
              <a:rPr lang="en-US" altLang="zh-CN"/>
              <a:t> </a:t>
            </a:r>
            <a:r>
              <a:rPr lang="en-US" altLang="zh-CN" b="1" i="1"/>
              <a:t>old</a:t>
            </a:r>
            <a:r>
              <a:rPr lang="en-US" altLang="zh-CN"/>
              <a:t> </a:t>
            </a:r>
            <a:r>
              <a:rPr lang="en-US" altLang="zh-CN" b="1" i="1"/>
              <a:t>high-mass</a:t>
            </a:r>
            <a:r>
              <a:rPr lang="en-US" altLang="zh-CN"/>
              <a:t> </a:t>
            </a:r>
            <a:r>
              <a:rPr lang="en-US" altLang="zh-CN" b="1" i="1"/>
              <a:t>star</a:t>
            </a:r>
            <a:r>
              <a:rPr lang="en-US" altLang="zh-CN"/>
              <a:t>  </a:t>
            </a:r>
            <a:r>
              <a:rPr lang="en-US" altLang="zh-CN" i="1"/>
              <a:t>Near</a:t>
            </a:r>
            <a:r>
              <a:rPr lang="en-US" altLang="zh-CN"/>
              <a:t> </a:t>
            </a:r>
            <a:r>
              <a:rPr lang="en-US" altLang="zh-CN" i="1"/>
              <a:t>the</a:t>
            </a:r>
            <a:r>
              <a:rPr lang="en-US" altLang="zh-CN"/>
              <a:t> </a:t>
            </a:r>
            <a:r>
              <a:rPr lang="en-US" altLang="zh-CN" i="1"/>
              <a:t>end</a:t>
            </a:r>
            <a:r>
              <a:rPr lang="en-US" altLang="zh-CN"/>
              <a:t> </a:t>
            </a:r>
            <a:r>
              <a:rPr lang="en-US" altLang="zh-CN" i="1"/>
              <a:t>of</a:t>
            </a:r>
            <a:r>
              <a:rPr lang="en-US" altLang="zh-CN"/>
              <a:t> </a:t>
            </a:r>
            <a:r>
              <a:rPr lang="en-US" altLang="zh-CN" i="1"/>
              <a:t>its</a:t>
            </a:r>
            <a:r>
              <a:rPr lang="en-US" altLang="zh-CN"/>
              <a:t> </a:t>
            </a:r>
            <a:r>
              <a:rPr lang="en-US" altLang="zh-CN" i="1"/>
              <a:t>life,</a:t>
            </a:r>
            <a:r>
              <a:rPr lang="en-US" altLang="zh-CN"/>
              <a:t> </a:t>
            </a:r>
            <a:r>
              <a:rPr lang="en-US" altLang="zh-CN" i="1"/>
              <a:t>a</a:t>
            </a:r>
            <a:r>
              <a:rPr lang="en-US" altLang="zh-CN"/>
              <a:t> </a:t>
            </a:r>
            <a:r>
              <a:rPr lang="en-US" altLang="zh-CN" i="1"/>
              <a:t>high-mass</a:t>
            </a:r>
            <a:r>
              <a:rPr lang="en-US" altLang="zh-CN"/>
              <a:t> </a:t>
            </a:r>
            <a:r>
              <a:rPr lang="en-US" altLang="zh-CN" i="1"/>
              <a:t>star</a:t>
            </a:r>
            <a:r>
              <a:rPr lang="en-US" altLang="zh-CN"/>
              <a:t> </a:t>
            </a:r>
            <a:r>
              <a:rPr lang="en-US" altLang="zh-CN" i="1"/>
              <a:t>becomes</a:t>
            </a:r>
            <a:r>
              <a:rPr lang="en-US" altLang="zh-CN"/>
              <a:t> </a:t>
            </a:r>
            <a:r>
              <a:rPr lang="en-US" altLang="zh-CN" i="1"/>
              <a:t>a</a:t>
            </a:r>
            <a:r>
              <a:rPr lang="en-US" altLang="zh-CN"/>
              <a:t> </a:t>
            </a:r>
            <a:r>
              <a:rPr lang="en-US" altLang="zh-CN" i="1"/>
              <a:t>red</a:t>
            </a:r>
            <a:r>
              <a:rPr lang="en-US" altLang="zh-CN"/>
              <a:t> </a:t>
            </a:r>
            <a:r>
              <a:rPr lang="en-US" altLang="zh-CN" i="1"/>
              <a:t>supergiant</a:t>
            </a:r>
            <a:r>
              <a:rPr lang="en-US" altLang="zh-CN"/>
              <a:t> </a:t>
            </a:r>
            <a:r>
              <a:rPr lang="en-US" altLang="zh-CN" i="1"/>
              <a:t>almost</a:t>
            </a:r>
            <a:r>
              <a:rPr lang="en-US" altLang="zh-CN"/>
              <a:t> </a:t>
            </a:r>
            <a:r>
              <a:rPr lang="en-US" altLang="zh-CN" i="1"/>
              <a:t>as big</a:t>
            </a:r>
            <a:r>
              <a:rPr lang="en-US" altLang="zh-CN"/>
              <a:t> </a:t>
            </a:r>
            <a:r>
              <a:rPr lang="en-US" altLang="zh-CN" i="1"/>
              <a:t>as</a:t>
            </a:r>
            <a:r>
              <a:rPr lang="en-US" altLang="zh-CN"/>
              <a:t> </a:t>
            </a:r>
            <a:r>
              <a:rPr lang="en-US" altLang="zh-CN" i="1"/>
              <a:t>the</a:t>
            </a:r>
            <a:r>
              <a:rPr lang="en-US" altLang="zh-CN"/>
              <a:t> </a:t>
            </a:r>
            <a:r>
              <a:rPr lang="en-US" altLang="zh-CN" i="1"/>
              <a:t>orbit</a:t>
            </a:r>
            <a:r>
              <a:rPr lang="en-US" altLang="zh-CN"/>
              <a:t> </a:t>
            </a:r>
            <a:r>
              <a:rPr lang="en-US" altLang="zh-CN" i="1"/>
              <a:t>of</a:t>
            </a:r>
            <a:r>
              <a:rPr lang="en-US" altLang="zh-CN"/>
              <a:t> </a:t>
            </a:r>
            <a:r>
              <a:rPr lang="en-US" altLang="zh-CN" i="1"/>
              <a:t>Jupiter.</a:t>
            </a:r>
            <a:r>
              <a:rPr lang="en-US" altLang="zh-CN"/>
              <a:t> </a:t>
            </a:r>
            <a:r>
              <a:rPr lang="en-US" altLang="zh-CN" i="1"/>
              <a:t>The</a:t>
            </a:r>
            <a:r>
              <a:rPr lang="en-US" altLang="zh-CN"/>
              <a:t> </a:t>
            </a:r>
            <a:r>
              <a:rPr lang="en-US" altLang="zh-CN" i="1"/>
              <a:t>star's</a:t>
            </a:r>
            <a:r>
              <a:rPr lang="en-US" altLang="zh-CN"/>
              <a:t> </a:t>
            </a:r>
            <a:r>
              <a:rPr lang="en-US" altLang="zh-CN" i="1"/>
              <a:t>energy comes</a:t>
            </a:r>
            <a:r>
              <a:rPr lang="en-US" altLang="zh-CN"/>
              <a:t> </a:t>
            </a:r>
            <a:r>
              <a:rPr lang="en-US" altLang="zh-CN" i="1"/>
              <a:t>from</a:t>
            </a:r>
            <a:r>
              <a:rPr lang="en-US" altLang="zh-CN"/>
              <a:t> </a:t>
            </a:r>
            <a:r>
              <a:rPr lang="en-US" altLang="zh-CN" i="1"/>
              <a:t>six</a:t>
            </a:r>
            <a:r>
              <a:rPr lang="en-US" altLang="zh-CN"/>
              <a:t> </a:t>
            </a:r>
            <a:r>
              <a:rPr lang="en-US" altLang="zh-CN" i="1"/>
              <a:t>concentric</a:t>
            </a:r>
            <a:r>
              <a:rPr lang="en-US" altLang="zh-CN"/>
              <a:t> </a:t>
            </a:r>
            <a:r>
              <a:rPr lang="en-US" altLang="zh-CN" i="1"/>
              <a:t>burning</a:t>
            </a:r>
            <a:r>
              <a:rPr lang="en-US" altLang="zh-CN"/>
              <a:t> </a:t>
            </a:r>
            <a:r>
              <a:rPr lang="en-US" altLang="zh-CN" i="1"/>
              <a:t>shells,</a:t>
            </a:r>
            <a:r>
              <a:rPr lang="en-US" altLang="zh-CN"/>
              <a:t> </a:t>
            </a:r>
            <a:r>
              <a:rPr lang="en-US" altLang="zh-CN" i="1"/>
              <a:t>all contained</a:t>
            </a:r>
            <a:r>
              <a:rPr lang="en-US" altLang="zh-CN"/>
              <a:t> </a:t>
            </a:r>
            <a:r>
              <a:rPr lang="en-US" altLang="zh-CN" i="1"/>
              <a:t>within</a:t>
            </a:r>
            <a:r>
              <a:rPr lang="en-US" altLang="zh-CN"/>
              <a:t> </a:t>
            </a:r>
            <a:r>
              <a:rPr lang="en-US" altLang="zh-CN" i="1"/>
              <a:t>a</a:t>
            </a:r>
            <a:r>
              <a:rPr lang="en-US" altLang="zh-CN"/>
              <a:t> </a:t>
            </a:r>
            <a:r>
              <a:rPr lang="en-US" altLang="zh-CN" i="1"/>
              <a:t>volume</a:t>
            </a:r>
            <a:r>
              <a:rPr lang="en-US" altLang="zh-CN"/>
              <a:t> </a:t>
            </a:r>
            <a:r>
              <a:rPr lang="en-US" altLang="zh-CN" i="1"/>
              <a:t>roughly</a:t>
            </a:r>
            <a:r>
              <a:rPr lang="en-US" altLang="zh-CN"/>
              <a:t> </a:t>
            </a:r>
            <a:r>
              <a:rPr lang="en-US" altLang="zh-CN" i="1"/>
              <a:t>the</a:t>
            </a:r>
            <a:r>
              <a:rPr lang="en-US" altLang="zh-CN"/>
              <a:t> </a:t>
            </a:r>
            <a:r>
              <a:rPr lang="en-US" altLang="zh-CN" i="1"/>
              <a:t>same size as the Earth.</a:t>
            </a:r>
            <a:r>
              <a:rPr lang="en-US" altLang="zh-CN"/>
              <a:t> </a:t>
            </a: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48482" name="Rectangle 2">
            <a:extLst>
              <a:ext uri="{FF2B5EF4-FFF2-40B4-BE49-F238E27FC236}">
                <a16:creationId xmlns:a16="http://schemas.microsoft.com/office/drawing/2014/main" id="{3FDD7250-9C45-4CDE-B493-75F36C8EE521}"/>
              </a:ext>
            </a:extLst>
          </p:cNvPr>
          <p:cNvSpPr>
            <a:spLocks noGrp="1" noRot="1" noChangeArrowheads="1"/>
          </p:cNvSpPr>
          <p:nvPr>
            <p:ph type="ctrTitle"/>
          </p:nvPr>
        </p:nvSpPr>
        <p:spPr>
          <a:xfrm>
            <a:off x="685800" y="2286000"/>
            <a:ext cx="7772400" cy="1143000"/>
          </a:xfrm>
        </p:spPr>
        <p:txBody>
          <a:bodyPr/>
          <a:lstStyle>
            <a:lvl1pPr>
              <a:defRPr/>
            </a:lvl1pPr>
          </a:lstStyle>
          <a:p>
            <a:pPr lvl="0"/>
            <a:r>
              <a:rPr lang="zh-CN" altLang="en-US" noProof="0"/>
              <a:t>单击此处编辑母版标题样式</a:t>
            </a:r>
          </a:p>
        </p:txBody>
      </p:sp>
      <p:sp>
        <p:nvSpPr>
          <p:cNvPr id="148483" name="Rectangle 3">
            <a:extLst>
              <a:ext uri="{FF2B5EF4-FFF2-40B4-BE49-F238E27FC236}">
                <a16:creationId xmlns:a16="http://schemas.microsoft.com/office/drawing/2014/main" id="{2CE2008E-2228-458B-A60A-727B52D0F151}"/>
              </a:ext>
            </a:extLst>
          </p:cNvPr>
          <p:cNvSpPr>
            <a:spLocks noGrp="1" noRot="1" noChangeArrowheads="1"/>
          </p:cNvSpPr>
          <p:nvPr>
            <p:ph type="subTitle" idx="1"/>
          </p:nvPr>
        </p:nvSpPr>
        <p:spPr>
          <a:xfrm>
            <a:off x="1371600" y="3886200"/>
            <a:ext cx="6400800" cy="1752600"/>
          </a:xfrm>
        </p:spPr>
        <p:txBody>
          <a:bodyPr/>
          <a:lstStyle>
            <a:lvl1pPr marL="0" indent="0" algn="ctr">
              <a:buFont typeface="Wingdings" panose="05000000000000000000" pitchFamily="2" charset="2"/>
              <a:buNone/>
              <a:defRPr/>
            </a:lvl1pPr>
          </a:lstStyle>
          <a:p>
            <a:pPr lvl="0"/>
            <a:r>
              <a:rPr lang="zh-CN" altLang="en-US" noProof="0"/>
              <a:t>单击此处编辑母版副标题样式</a:t>
            </a:r>
          </a:p>
        </p:txBody>
      </p:sp>
      <p:sp>
        <p:nvSpPr>
          <p:cNvPr id="148484" name="Rectangle 4">
            <a:extLst>
              <a:ext uri="{FF2B5EF4-FFF2-40B4-BE49-F238E27FC236}">
                <a16:creationId xmlns:a16="http://schemas.microsoft.com/office/drawing/2014/main" id="{0D07E204-8947-441D-AED5-2069E53ADADC}"/>
              </a:ext>
            </a:extLst>
          </p:cNvPr>
          <p:cNvSpPr>
            <a:spLocks noGrp="1" noChangeArrowheads="1"/>
          </p:cNvSpPr>
          <p:nvPr>
            <p:ph type="dt" sz="half" idx="2"/>
          </p:nvPr>
        </p:nvSpPr>
        <p:spPr/>
        <p:txBody>
          <a:bodyPr/>
          <a:lstStyle>
            <a:lvl1pPr>
              <a:defRPr/>
            </a:lvl1pPr>
          </a:lstStyle>
          <a:p>
            <a:endParaRPr lang="en-US" altLang="zh-CN"/>
          </a:p>
        </p:txBody>
      </p:sp>
      <p:sp>
        <p:nvSpPr>
          <p:cNvPr id="148485" name="Rectangle 5">
            <a:extLst>
              <a:ext uri="{FF2B5EF4-FFF2-40B4-BE49-F238E27FC236}">
                <a16:creationId xmlns:a16="http://schemas.microsoft.com/office/drawing/2014/main" id="{ECF4851E-4A26-4B78-8A59-138F905C8CBC}"/>
              </a:ext>
            </a:extLst>
          </p:cNvPr>
          <p:cNvSpPr>
            <a:spLocks noGrp="1" noChangeArrowheads="1"/>
          </p:cNvSpPr>
          <p:nvPr>
            <p:ph type="ftr" sz="quarter" idx="3"/>
          </p:nvPr>
        </p:nvSpPr>
        <p:spPr/>
        <p:txBody>
          <a:bodyPr/>
          <a:lstStyle>
            <a:lvl1pPr>
              <a:defRPr/>
            </a:lvl1pPr>
          </a:lstStyle>
          <a:p>
            <a:endParaRPr lang="en-US" altLang="zh-CN"/>
          </a:p>
        </p:txBody>
      </p:sp>
      <p:sp>
        <p:nvSpPr>
          <p:cNvPr id="148486" name="Rectangle 6">
            <a:extLst>
              <a:ext uri="{FF2B5EF4-FFF2-40B4-BE49-F238E27FC236}">
                <a16:creationId xmlns:a16="http://schemas.microsoft.com/office/drawing/2014/main" id="{344EC80E-A572-4F98-819A-C589921C199B}"/>
              </a:ext>
            </a:extLst>
          </p:cNvPr>
          <p:cNvSpPr>
            <a:spLocks noGrp="1" noChangeArrowheads="1"/>
          </p:cNvSpPr>
          <p:nvPr>
            <p:ph type="sldNum" sz="quarter" idx="4"/>
          </p:nvPr>
        </p:nvSpPr>
        <p:spPr/>
        <p:txBody>
          <a:bodyPr/>
          <a:lstStyle>
            <a:lvl1pPr>
              <a:defRPr/>
            </a:lvl1pPr>
          </a:lstStyle>
          <a:p>
            <a:fld id="{248C0FE4-53EF-4CFD-852C-95E170FDD37A}" type="slidenum">
              <a:rPr lang="en-US" altLang="zh-CN"/>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F51455B-44C5-485C-9F73-DADD5A437FDC}"/>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1C233215-37FB-46BA-9A9F-F704489DAC38}"/>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19AA2F2C-DD68-4BA9-BF14-FF936CF8ECA4}"/>
              </a:ext>
            </a:extLst>
          </p:cNvPr>
          <p:cNvSpPr>
            <a:spLocks noGrp="1"/>
          </p:cNvSpPr>
          <p:nvPr>
            <p:ph type="dt" sz="half" idx="10"/>
          </p:nvPr>
        </p:nvSpPr>
        <p:spPr/>
        <p:txBody>
          <a:bodyPr/>
          <a:lstStyle>
            <a:lvl1pPr>
              <a:defRPr/>
            </a:lvl1pPr>
          </a:lstStyle>
          <a:p>
            <a:endParaRPr lang="en-US" altLang="zh-CN"/>
          </a:p>
        </p:txBody>
      </p:sp>
      <p:sp>
        <p:nvSpPr>
          <p:cNvPr id="5" name="页脚占位符 4">
            <a:extLst>
              <a:ext uri="{FF2B5EF4-FFF2-40B4-BE49-F238E27FC236}">
                <a16:creationId xmlns:a16="http://schemas.microsoft.com/office/drawing/2014/main" id="{406DB86F-FEB3-4A5E-9FDB-107E2E2B0A0F}"/>
              </a:ext>
            </a:extLst>
          </p:cNvPr>
          <p:cNvSpPr>
            <a:spLocks noGrp="1"/>
          </p:cNvSpPr>
          <p:nvPr>
            <p:ph type="ftr" sz="quarter" idx="11"/>
          </p:nvPr>
        </p:nvSpPr>
        <p:spPr/>
        <p:txBody>
          <a:bodyPr/>
          <a:lstStyle>
            <a:lvl1pPr>
              <a:defRPr/>
            </a:lvl1pPr>
          </a:lstStyle>
          <a:p>
            <a:endParaRPr lang="en-US" altLang="zh-CN"/>
          </a:p>
        </p:txBody>
      </p:sp>
      <p:sp>
        <p:nvSpPr>
          <p:cNvPr id="6" name="灯片编号占位符 5">
            <a:extLst>
              <a:ext uri="{FF2B5EF4-FFF2-40B4-BE49-F238E27FC236}">
                <a16:creationId xmlns:a16="http://schemas.microsoft.com/office/drawing/2014/main" id="{99C53771-903D-4672-888B-DA714B75D3DF}"/>
              </a:ext>
            </a:extLst>
          </p:cNvPr>
          <p:cNvSpPr>
            <a:spLocks noGrp="1"/>
          </p:cNvSpPr>
          <p:nvPr>
            <p:ph type="sldNum" sz="quarter" idx="12"/>
          </p:nvPr>
        </p:nvSpPr>
        <p:spPr/>
        <p:txBody>
          <a:bodyPr/>
          <a:lstStyle>
            <a:lvl1pPr>
              <a:defRPr/>
            </a:lvl1pPr>
          </a:lstStyle>
          <a:p>
            <a:fld id="{6D33353E-F83B-4588-9C45-D2516D95494A}" type="slidenum">
              <a:rPr lang="en-US" altLang="zh-CN"/>
              <a:pPr/>
              <a:t>‹#›</a:t>
            </a:fld>
            <a:endParaRPr lang="en-US" altLang="zh-CN"/>
          </a:p>
        </p:txBody>
      </p:sp>
    </p:spTree>
    <p:extLst>
      <p:ext uri="{BB962C8B-B14F-4D97-AF65-F5344CB8AC3E}">
        <p14:creationId xmlns:p14="http://schemas.microsoft.com/office/powerpoint/2010/main" val="14488053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E257034B-A3D6-451E-984E-E5293D72BF8A}"/>
              </a:ext>
            </a:extLst>
          </p:cNvPr>
          <p:cNvSpPr>
            <a:spLocks noGrp="1"/>
          </p:cNvSpPr>
          <p:nvPr>
            <p:ph type="title" orient="vert"/>
          </p:nvPr>
        </p:nvSpPr>
        <p:spPr>
          <a:xfrm>
            <a:off x="6707188" y="609600"/>
            <a:ext cx="2135187" cy="5489575"/>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C3FB8A50-B781-4124-9034-817A28DB46F4}"/>
              </a:ext>
            </a:extLst>
          </p:cNvPr>
          <p:cNvSpPr>
            <a:spLocks noGrp="1"/>
          </p:cNvSpPr>
          <p:nvPr>
            <p:ph type="body" orient="vert" idx="1"/>
          </p:nvPr>
        </p:nvSpPr>
        <p:spPr>
          <a:xfrm>
            <a:off x="301625" y="609600"/>
            <a:ext cx="6253163" cy="5489575"/>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08859785-5E7D-42DF-948B-E67EE9EBCD3C}"/>
              </a:ext>
            </a:extLst>
          </p:cNvPr>
          <p:cNvSpPr>
            <a:spLocks noGrp="1"/>
          </p:cNvSpPr>
          <p:nvPr>
            <p:ph type="dt" sz="half" idx="10"/>
          </p:nvPr>
        </p:nvSpPr>
        <p:spPr/>
        <p:txBody>
          <a:bodyPr/>
          <a:lstStyle>
            <a:lvl1pPr>
              <a:defRPr/>
            </a:lvl1pPr>
          </a:lstStyle>
          <a:p>
            <a:endParaRPr lang="en-US" altLang="zh-CN"/>
          </a:p>
        </p:txBody>
      </p:sp>
      <p:sp>
        <p:nvSpPr>
          <p:cNvPr id="5" name="页脚占位符 4">
            <a:extLst>
              <a:ext uri="{FF2B5EF4-FFF2-40B4-BE49-F238E27FC236}">
                <a16:creationId xmlns:a16="http://schemas.microsoft.com/office/drawing/2014/main" id="{B8838ECE-DF30-480D-959B-A350FA582915}"/>
              </a:ext>
            </a:extLst>
          </p:cNvPr>
          <p:cNvSpPr>
            <a:spLocks noGrp="1"/>
          </p:cNvSpPr>
          <p:nvPr>
            <p:ph type="ftr" sz="quarter" idx="11"/>
          </p:nvPr>
        </p:nvSpPr>
        <p:spPr/>
        <p:txBody>
          <a:bodyPr/>
          <a:lstStyle>
            <a:lvl1pPr>
              <a:defRPr/>
            </a:lvl1pPr>
          </a:lstStyle>
          <a:p>
            <a:endParaRPr lang="en-US" altLang="zh-CN"/>
          </a:p>
        </p:txBody>
      </p:sp>
      <p:sp>
        <p:nvSpPr>
          <p:cNvPr id="6" name="灯片编号占位符 5">
            <a:extLst>
              <a:ext uri="{FF2B5EF4-FFF2-40B4-BE49-F238E27FC236}">
                <a16:creationId xmlns:a16="http://schemas.microsoft.com/office/drawing/2014/main" id="{5D5EFA09-6AEF-43AB-9238-9FF0F2EB370E}"/>
              </a:ext>
            </a:extLst>
          </p:cNvPr>
          <p:cNvSpPr>
            <a:spLocks noGrp="1"/>
          </p:cNvSpPr>
          <p:nvPr>
            <p:ph type="sldNum" sz="quarter" idx="12"/>
          </p:nvPr>
        </p:nvSpPr>
        <p:spPr/>
        <p:txBody>
          <a:bodyPr/>
          <a:lstStyle>
            <a:lvl1pPr>
              <a:defRPr/>
            </a:lvl1pPr>
          </a:lstStyle>
          <a:p>
            <a:fld id="{4B6FA436-51D0-4645-A6DF-22F64DDE080E}" type="slidenum">
              <a:rPr lang="en-US" altLang="zh-CN"/>
              <a:pPr/>
              <a:t>‹#›</a:t>
            </a:fld>
            <a:endParaRPr lang="en-US" altLang="zh-CN"/>
          </a:p>
        </p:txBody>
      </p:sp>
    </p:spTree>
    <p:extLst>
      <p:ext uri="{BB962C8B-B14F-4D97-AF65-F5344CB8AC3E}">
        <p14:creationId xmlns:p14="http://schemas.microsoft.com/office/powerpoint/2010/main" val="31901268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DB33415-7D85-41DE-A6AC-FEFF7FC1A401}"/>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513B15EF-F49D-4DF8-A259-D1AF8704DD9D}"/>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6EB743F3-7EF7-46F1-933B-652E5DBEE7A0}"/>
              </a:ext>
            </a:extLst>
          </p:cNvPr>
          <p:cNvSpPr>
            <a:spLocks noGrp="1"/>
          </p:cNvSpPr>
          <p:nvPr>
            <p:ph type="dt" sz="half" idx="10"/>
          </p:nvPr>
        </p:nvSpPr>
        <p:spPr/>
        <p:txBody>
          <a:bodyPr/>
          <a:lstStyle>
            <a:lvl1pPr>
              <a:defRPr/>
            </a:lvl1pPr>
          </a:lstStyle>
          <a:p>
            <a:endParaRPr lang="en-US" altLang="zh-CN"/>
          </a:p>
        </p:txBody>
      </p:sp>
      <p:sp>
        <p:nvSpPr>
          <p:cNvPr id="5" name="页脚占位符 4">
            <a:extLst>
              <a:ext uri="{FF2B5EF4-FFF2-40B4-BE49-F238E27FC236}">
                <a16:creationId xmlns:a16="http://schemas.microsoft.com/office/drawing/2014/main" id="{161682ED-CB95-496E-B084-0A5131C2F58B}"/>
              </a:ext>
            </a:extLst>
          </p:cNvPr>
          <p:cNvSpPr>
            <a:spLocks noGrp="1"/>
          </p:cNvSpPr>
          <p:nvPr>
            <p:ph type="ftr" sz="quarter" idx="11"/>
          </p:nvPr>
        </p:nvSpPr>
        <p:spPr/>
        <p:txBody>
          <a:bodyPr/>
          <a:lstStyle>
            <a:lvl1pPr>
              <a:defRPr/>
            </a:lvl1pPr>
          </a:lstStyle>
          <a:p>
            <a:endParaRPr lang="en-US" altLang="zh-CN"/>
          </a:p>
        </p:txBody>
      </p:sp>
      <p:sp>
        <p:nvSpPr>
          <p:cNvPr id="6" name="灯片编号占位符 5">
            <a:extLst>
              <a:ext uri="{FF2B5EF4-FFF2-40B4-BE49-F238E27FC236}">
                <a16:creationId xmlns:a16="http://schemas.microsoft.com/office/drawing/2014/main" id="{D17E928A-A5AB-4708-BB33-3B842462BF9A}"/>
              </a:ext>
            </a:extLst>
          </p:cNvPr>
          <p:cNvSpPr>
            <a:spLocks noGrp="1"/>
          </p:cNvSpPr>
          <p:nvPr>
            <p:ph type="sldNum" sz="quarter" idx="12"/>
          </p:nvPr>
        </p:nvSpPr>
        <p:spPr/>
        <p:txBody>
          <a:bodyPr/>
          <a:lstStyle>
            <a:lvl1pPr>
              <a:defRPr/>
            </a:lvl1pPr>
          </a:lstStyle>
          <a:p>
            <a:fld id="{93296967-E3E3-44C9-98C0-95506222DF21}" type="slidenum">
              <a:rPr lang="en-US" altLang="zh-CN"/>
              <a:pPr/>
              <a:t>‹#›</a:t>
            </a:fld>
            <a:endParaRPr lang="en-US" altLang="zh-CN"/>
          </a:p>
        </p:txBody>
      </p:sp>
    </p:spTree>
    <p:extLst>
      <p:ext uri="{BB962C8B-B14F-4D97-AF65-F5344CB8AC3E}">
        <p14:creationId xmlns:p14="http://schemas.microsoft.com/office/powerpoint/2010/main" val="19935467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5561A7F-CB84-425C-B232-F33DFF9382FB}"/>
              </a:ext>
            </a:extLst>
          </p:cNvPr>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42F9C386-77DE-4D48-AA4E-78FA8402C379}"/>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编辑母版文本样式</a:t>
            </a:r>
          </a:p>
        </p:txBody>
      </p:sp>
      <p:sp>
        <p:nvSpPr>
          <p:cNvPr id="4" name="日期占位符 3">
            <a:extLst>
              <a:ext uri="{FF2B5EF4-FFF2-40B4-BE49-F238E27FC236}">
                <a16:creationId xmlns:a16="http://schemas.microsoft.com/office/drawing/2014/main" id="{5E948C61-9AE7-4204-9D16-3FB6062ED9D2}"/>
              </a:ext>
            </a:extLst>
          </p:cNvPr>
          <p:cNvSpPr>
            <a:spLocks noGrp="1"/>
          </p:cNvSpPr>
          <p:nvPr>
            <p:ph type="dt" sz="half" idx="10"/>
          </p:nvPr>
        </p:nvSpPr>
        <p:spPr/>
        <p:txBody>
          <a:bodyPr/>
          <a:lstStyle>
            <a:lvl1pPr>
              <a:defRPr/>
            </a:lvl1pPr>
          </a:lstStyle>
          <a:p>
            <a:endParaRPr lang="en-US" altLang="zh-CN"/>
          </a:p>
        </p:txBody>
      </p:sp>
      <p:sp>
        <p:nvSpPr>
          <p:cNvPr id="5" name="页脚占位符 4">
            <a:extLst>
              <a:ext uri="{FF2B5EF4-FFF2-40B4-BE49-F238E27FC236}">
                <a16:creationId xmlns:a16="http://schemas.microsoft.com/office/drawing/2014/main" id="{15A94B96-85E1-4C82-9DFD-CDF11B2DA028}"/>
              </a:ext>
            </a:extLst>
          </p:cNvPr>
          <p:cNvSpPr>
            <a:spLocks noGrp="1"/>
          </p:cNvSpPr>
          <p:nvPr>
            <p:ph type="ftr" sz="quarter" idx="11"/>
          </p:nvPr>
        </p:nvSpPr>
        <p:spPr/>
        <p:txBody>
          <a:bodyPr/>
          <a:lstStyle>
            <a:lvl1pPr>
              <a:defRPr/>
            </a:lvl1pPr>
          </a:lstStyle>
          <a:p>
            <a:endParaRPr lang="en-US" altLang="zh-CN"/>
          </a:p>
        </p:txBody>
      </p:sp>
      <p:sp>
        <p:nvSpPr>
          <p:cNvPr id="6" name="灯片编号占位符 5">
            <a:extLst>
              <a:ext uri="{FF2B5EF4-FFF2-40B4-BE49-F238E27FC236}">
                <a16:creationId xmlns:a16="http://schemas.microsoft.com/office/drawing/2014/main" id="{1C545116-1663-4C85-8775-46119899F85D}"/>
              </a:ext>
            </a:extLst>
          </p:cNvPr>
          <p:cNvSpPr>
            <a:spLocks noGrp="1"/>
          </p:cNvSpPr>
          <p:nvPr>
            <p:ph type="sldNum" sz="quarter" idx="12"/>
          </p:nvPr>
        </p:nvSpPr>
        <p:spPr/>
        <p:txBody>
          <a:bodyPr/>
          <a:lstStyle>
            <a:lvl1pPr>
              <a:defRPr/>
            </a:lvl1pPr>
          </a:lstStyle>
          <a:p>
            <a:fld id="{BD3EA2EA-DC51-4B6A-948B-98CB0D008E51}" type="slidenum">
              <a:rPr lang="en-US" altLang="zh-CN"/>
              <a:pPr/>
              <a:t>‹#›</a:t>
            </a:fld>
            <a:endParaRPr lang="en-US" altLang="zh-CN"/>
          </a:p>
        </p:txBody>
      </p:sp>
    </p:spTree>
    <p:extLst>
      <p:ext uri="{BB962C8B-B14F-4D97-AF65-F5344CB8AC3E}">
        <p14:creationId xmlns:p14="http://schemas.microsoft.com/office/powerpoint/2010/main" val="27787778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0508E4E-8DF3-4F7A-8A98-6F585A7EEC53}"/>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DD70DA62-0FB0-47BE-BD8A-E5232830D8A8}"/>
              </a:ext>
            </a:extLst>
          </p:cNvPr>
          <p:cNvSpPr>
            <a:spLocks noGrp="1"/>
          </p:cNvSpPr>
          <p:nvPr>
            <p:ph sz="half" idx="1"/>
          </p:nvPr>
        </p:nvSpPr>
        <p:spPr>
          <a:xfrm>
            <a:off x="301625" y="1905000"/>
            <a:ext cx="4194175" cy="4194175"/>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FD01F18E-BC3A-4071-92D0-9F0BCB934056}"/>
              </a:ext>
            </a:extLst>
          </p:cNvPr>
          <p:cNvSpPr>
            <a:spLocks noGrp="1"/>
          </p:cNvSpPr>
          <p:nvPr>
            <p:ph sz="half" idx="2"/>
          </p:nvPr>
        </p:nvSpPr>
        <p:spPr>
          <a:xfrm>
            <a:off x="4648200" y="1905000"/>
            <a:ext cx="4194175" cy="4194175"/>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23ABFE7F-C999-4368-872A-0BC1FC56304D}"/>
              </a:ext>
            </a:extLst>
          </p:cNvPr>
          <p:cNvSpPr>
            <a:spLocks noGrp="1"/>
          </p:cNvSpPr>
          <p:nvPr>
            <p:ph type="dt" sz="half" idx="10"/>
          </p:nvPr>
        </p:nvSpPr>
        <p:spPr/>
        <p:txBody>
          <a:bodyPr/>
          <a:lstStyle>
            <a:lvl1pPr>
              <a:defRPr/>
            </a:lvl1pPr>
          </a:lstStyle>
          <a:p>
            <a:endParaRPr lang="en-US" altLang="zh-CN"/>
          </a:p>
        </p:txBody>
      </p:sp>
      <p:sp>
        <p:nvSpPr>
          <p:cNvPr id="6" name="页脚占位符 5">
            <a:extLst>
              <a:ext uri="{FF2B5EF4-FFF2-40B4-BE49-F238E27FC236}">
                <a16:creationId xmlns:a16="http://schemas.microsoft.com/office/drawing/2014/main" id="{A8A43BC4-69A9-4E11-B9E1-F5465481B0A5}"/>
              </a:ext>
            </a:extLst>
          </p:cNvPr>
          <p:cNvSpPr>
            <a:spLocks noGrp="1"/>
          </p:cNvSpPr>
          <p:nvPr>
            <p:ph type="ftr" sz="quarter" idx="11"/>
          </p:nvPr>
        </p:nvSpPr>
        <p:spPr/>
        <p:txBody>
          <a:bodyPr/>
          <a:lstStyle>
            <a:lvl1pPr>
              <a:defRPr/>
            </a:lvl1pPr>
          </a:lstStyle>
          <a:p>
            <a:endParaRPr lang="en-US" altLang="zh-CN"/>
          </a:p>
        </p:txBody>
      </p:sp>
      <p:sp>
        <p:nvSpPr>
          <p:cNvPr id="7" name="灯片编号占位符 6">
            <a:extLst>
              <a:ext uri="{FF2B5EF4-FFF2-40B4-BE49-F238E27FC236}">
                <a16:creationId xmlns:a16="http://schemas.microsoft.com/office/drawing/2014/main" id="{AF84A248-A7ED-48F2-873E-293B2DEBA5FF}"/>
              </a:ext>
            </a:extLst>
          </p:cNvPr>
          <p:cNvSpPr>
            <a:spLocks noGrp="1"/>
          </p:cNvSpPr>
          <p:nvPr>
            <p:ph type="sldNum" sz="quarter" idx="12"/>
          </p:nvPr>
        </p:nvSpPr>
        <p:spPr/>
        <p:txBody>
          <a:bodyPr/>
          <a:lstStyle>
            <a:lvl1pPr>
              <a:defRPr/>
            </a:lvl1pPr>
          </a:lstStyle>
          <a:p>
            <a:fld id="{AFE89EB2-6515-415C-997B-CCD0503AED5D}" type="slidenum">
              <a:rPr lang="en-US" altLang="zh-CN"/>
              <a:pPr/>
              <a:t>‹#›</a:t>
            </a:fld>
            <a:endParaRPr lang="en-US" altLang="zh-CN"/>
          </a:p>
        </p:txBody>
      </p:sp>
    </p:spTree>
    <p:extLst>
      <p:ext uri="{BB962C8B-B14F-4D97-AF65-F5344CB8AC3E}">
        <p14:creationId xmlns:p14="http://schemas.microsoft.com/office/powerpoint/2010/main" val="37472473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EE4BCDC-CC82-4E2C-B556-DA7C1A8CAC4B}"/>
              </a:ext>
            </a:extLst>
          </p:cNvPr>
          <p:cNvSpPr>
            <a:spLocks noGrp="1"/>
          </p:cNvSpPr>
          <p:nvPr>
            <p:ph type="title"/>
          </p:nvPr>
        </p:nvSpPr>
        <p:spPr>
          <a:xfrm>
            <a:off x="630238" y="365125"/>
            <a:ext cx="78867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F15C73F1-E399-471F-A1C8-14F7DB657305}"/>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F0E33D6F-C9D5-45B0-BCC8-563DF8E1E9B5}"/>
              </a:ext>
            </a:extLst>
          </p:cNvPr>
          <p:cNvSpPr>
            <a:spLocks noGrp="1"/>
          </p:cNvSpPr>
          <p:nvPr>
            <p:ph sz="half" idx="2"/>
          </p:nvPr>
        </p:nvSpPr>
        <p:spPr>
          <a:xfrm>
            <a:off x="630238" y="2505075"/>
            <a:ext cx="386873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5A15CF7D-C8AF-492B-BBCF-23AF0CD71AAB}"/>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14FB5D9F-02E8-44AA-96CD-B8D41932A464}"/>
              </a:ext>
            </a:extLst>
          </p:cNvPr>
          <p:cNvSpPr>
            <a:spLocks noGrp="1"/>
          </p:cNvSpPr>
          <p:nvPr>
            <p:ph sz="quarter" idx="4"/>
          </p:nvPr>
        </p:nvSpPr>
        <p:spPr>
          <a:xfrm>
            <a:off x="4629150" y="2505075"/>
            <a:ext cx="38877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F196E37E-A5B8-42BE-B86D-8870613D3D01}"/>
              </a:ext>
            </a:extLst>
          </p:cNvPr>
          <p:cNvSpPr>
            <a:spLocks noGrp="1"/>
          </p:cNvSpPr>
          <p:nvPr>
            <p:ph type="dt" sz="half" idx="10"/>
          </p:nvPr>
        </p:nvSpPr>
        <p:spPr/>
        <p:txBody>
          <a:bodyPr/>
          <a:lstStyle>
            <a:lvl1pPr>
              <a:defRPr/>
            </a:lvl1pPr>
          </a:lstStyle>
          <a:p>
            <a:endParaRPr lang="en-US" altLang="zh-CN"/>
          </a:p>
        </p:txBody>
      </p:sp>
      <p:sp>
        <p:nvSpPr>
          <p:cNvPr id="8" name="页脚占位符 7">
            <a:extLst>
              <a:ext uri="{FF2B5EF4-FFF2-40B4-BE49-F238E27FC236}">
                <a16:creationId xmlns:a16="http://schemas.microsoft.com/office/drawing/2014/main" id="{BEC4027A-B3A4-4598-BF23-57C6F75449D6}"/>
              </a:ext>
            </a:extLst>
          </p:cNvPr>
          <p:cNvSpPr>
            <a:spLocks noGrp="1"/>
          </p:cNvSpPr>
          <p:nvPr>
            <p:ph type="ftr" sz="quarter" idx="11"/>
          </p:nvPr>
        </p:nvSpPr>
        <p:spPr/>
        <p:txBody>
          <a:bodyPr/>
          <a:lstStyle>
            <a:lvl1pPr>
              <a:defRPr/>
            </a:lvl1pPr>
          </a:lstStyle>
          <a:p>
            <a:endParaRPr lang="en-US" altLang="zh-CN"/>
          </a:p>
        </p:txBody>
      </p:sp>
      <p:sp>
        <p:nvSpPr>
          <p:cNvPr id="9" name="灯片编号占位符 8">
            <a:extLst>
              <a:ext uri="{FF2B5EF4-FFF2-40B4-BE49-F238E27FC236}">
                <a16:creationId xmlns:a16="http://schemas.microsoft.com/office/drawing/2014/main" id="{1AA2B859-1935-4469-82F4-55C1FCF7F177}"/>
              </a:ext>
            </a:extLst>
          </p:cNvPr>
          <p:cNvSpPr>
            <a:spLocks noGrp="1"/>
          </p:cNvSpPr>
          <p:nvPr>
            <p:ph type="sldNum" sz="quarter" idx="12"/>
          </p:nvPr>
        </p:nvSpPr>
        <p:spPr/>
        <p:txBody>
          <a:bodyPr/>
          <a:lstStyle>
            <a:lvl1pPr>
              <a:defRPr/>
            </a:lvl1pPr>
          </a:lstStyle>
          <a:p>
            <a:fld id="{A15BDF44-0863-4132-A91A-C81C452D4AE1}" type="slidenum">
              <a:rPr lang="en-US" altLang="zh-CN"/>
              <a:pPr/>
              <a:t>‹#›</a:t>
            </a:fld>
            <a:endParaRPr lang="en-US" altLang="zh-CN"/>
          </a:p>
        </p:txBody>
      </p:sp>
    </p:spTree>
    <p:extLst>
      <p:ext uri="{BB962C8B-B14F-4D97-AF65-F5344CB8AC3E}">
        <p14:creationId xmlns:p14="http://schemas.microsoft.com/office/powerpoint/2010/main" val="40963949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2415F78-EA75-4176-BCE3-32807383880B}"/>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6A358319-A8A1-4C1E-A61B-C3F020421B57}"/>
              </a:ext>
            </a:extLst>
          </p:cNvPr>
          <p:cNvSpPr>
            <a:spLocks noGrp="1"/>
          </p:cNvSpPr>
          <p:nvPr>
            <p:ph type="dt" sz="half" idx="10"/>
          </p:nvPr>
        </p:nvSpPr>
        <p:spPr/>
        <p:txBody>
          <a:bodyPr/>
          <a:lstStyle>
            <a:lvl1pPr>
              <a:defRPr/>
            </a:lvl1pPr>
          </a:lstStyle>
          <a:p>
            <a:endParaRPr lang="en-US" altLang="zh-CN"/>
          </a:p>
        </p:txBody>
      </p:sp>
      <p:sp>
        <p:nvSpPr>
          <p:cNvPr id="4" name="页脚占位符 3">
            <a:extLst>
              <a:ext uri="{FF2B5EF4-FFF2-40B4-BE49-F238E27FC236}">
                <a16:creationId xmlns:a16="http://schemas.microsoft.com/office/drawing/2014/main" id="{384D9187-5EEF-4E72-8082-588D6185383D}"/>
              </a:ext>
            </a:extLst>
          </p:cNvPr>
          <p:cNvSpPr>
            <a:spLocks noGrp="1"/>
          </p:cNvSpPr>
          <p:nvPr>
            <p:ph type="ftr" sz="quarter" idx="11"/>
          </p:nvPr>
        </p:nvSpPr>
        <p:spPr/>
        <p:txBody>
          <a:bodyPr/>
          <a:lstStyle>
            <a:lvl1pPr>
              <a:defRPr/>
            </a:lvl1pPr>
          </a:lstStyle>
          <a:p>
            <a:endParaRPr lang="en-US" altLang="zh-CN"/>
          </a:p>
        </p:txBody>
      </p:sp>
      <p:sp>
        <p:nvSpPr>
          <p:cNvPr id="5" name="灯片编号占位符 4">
            <a:extLst>
              <a:ext uri="{FF2B5EF4-FFF2-40B4-BE49-F238E27FC236}">
                <a16:creationId xmlns:a16="http://schemas.microsoft.com/office/drawing/2014/main" id="{750E9ADF-E16E-4555-9249-19336DCC6409}"/>
              </a:ext>
            </a:extLst>
          </p:cNvPr>
          <p:cNvSpPr>
            <a:spLocks noGrp="1"/>
          </p:cNvSpPr>
          <p:nvPr>
            <p:ph type="sldNum" sz="quarter" idx="12"/>
          </p:nvPr>
        </p:nvSpPr>
        <p:spPr/>
        <p:txBody>
          <a:bodyPr/>
          <a:lstStyle>
            <a:lvl1pPr>
              <a:defRPr/>
            </a:lvl1pPr>
          </a:lstStyle>
          <a:p>
            <a:fld id="{A704D284-94A1-43C9-9839-0FA3E9F7E4F6}" type="slidenum">
              <a:rPr lang="en-US" altLang="zh-CN"/>
              <a:pPr/>
              <a:t>‹#›</a:t>
            </a:fld>
            <a:endParaRPr lang="en-US" altLang="zh-CN"/>
          </a:p>
        </p:txBody>
      </p:sp>
    </p:spTree>
    <p:extLst>
      <p:ext uri="{BB962C8B-B14F-4D97-AF65-F5344CB8AC3E}">
        <p14:creationId xmlns:p14="http://schemas.microsoft.com/office/powerpoint/2010/main" val="35309137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83C9ACE1-D5B0-4F31-92CC-65CD66BA0EE9}"/>
              </a:ext>
            </a:extLst>
          </p:cNvPr>
          <p:cNvSpPr>
            <a:spLocks noGrp="1"/>
          </p:cNvSpPr>
          <p:nvPr>
            <p:ph type="dt" sz="half" idx="10"/>
          </p:nvPr>
        </p:nvSpPr>
        <p:spPr/>
        <p:txBody>
          <a:bodyPr/>
          <a:lstStyle>
            <a:lvl1pPr>
              <a:defRPr/>
            </a:lvl1pPr>
          </a:lstStyle>
          <a:p>
            <a:endParaRPr lang="en-US" altLang="zh-CN"/>
          </a:p>
        </p:txBody>
      </p:sp>
      <p:sp>
        <p:nvSpPr>
          <p:cNvPr id="3" name="页脚占位符 2">
            <a:extLst>
              <a:ext uri="{FF2B5EF4-FFF2-40B4-BE49-F238E27FC236}">
                <a16:creationId xmlns:a16="http://schemas.microsoft.com/office/drawing/2014/main" id="{92CC35C5-9F6C-4A95-9B4B-D586F4878D58}"/>
              </a:ext>
            </a:extLst>
          </p:cNvPr>
          <p:cNvSpPr>
            <a:spLocks noGrp="1"/>
          </p:cNvSpPr>
          <p:nvPr>
            <p:ph type="ftr" sz="quarter" idx="11"/>
          </p:nvPr>
        </p:nvSpPr>
        <p:spPr/>
        <p:txBody>
          <a:bodyPr/>
          <a:lstStyle>
            <a:lvl1pPr>
              <a:defRPr/>
            </a:lvl1pPr>
          </a:lstStyle>
          <a:p>
            <a:endParaRPr lang="en-US" altLang="zh-CN"/>
          </a:p>
        </p:txBody>
      </p:sp>
      <p:sp>
        <p:nvSpPr>
          <p:cNvPr id="4" name="灯片编号占位符 3">
            <a:extLst>
              <a:ext uri="{FF2B5EF4-FFF2-40B4-BE49-F238E27FC236}">
                <a16:creationId xmlns:a16="http://schemas.microsoft.com/office/drawing/2014/main" id="{22E82AAA-8F53-4C04-A3D1-B7D535D5F3B0}"/>
              </a:ext>
            </a:extLst>
          </p:cNvPr>
          <p:cNvSpPr>
            <a:spLocks noGrp="1"/>
          </p:cNvSpPr>
          <p:nvPr>
            <p:ph type="sldNum" sz="quarter" idx="12"/>
          </p:nvPr>
        </p:nvSpPr>
        <p:spPr/>
        <p:txBody>
          <a:bodyPr/>
          <a:lstStyle>
            <a:lvl1pPr>
              <a:defRPr/>
            </a:lvl1pPr>
          </a:lstStyle>
          <a:p>
            <a:fld id="{08C4AB09-E519-46DD-9A72-2560B5804304}" type="slidenum">
              <a:rPr lang="en-US" altLang="zh-CN"/>
              <a:pPr/>
              <a:t>‹#›</a:t>
            </a:fld>
            <a:endParaRPr lang="en-US" altLang="zh-CN"/>
          </a:p>
        </p:txBody>
      </p:sp>
    </p:spTree>
    <p:extLst>
      <p:ext uri="{BB962C8B-B14F-4D97-AF65-F5344CB8AC3E}">
        <p14:creationId xmlns:p14="http://schemas.microsoft.com/office/powerpoint/2010/main" val="7487180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86DCC47-0EAA-4C2C-9BDF-76CA16E32839}"/>
              </a:ext>
            </a:extLst>
          </p:cNvPr>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E7DE9A58-A58C-466E-B100-FFA74C6C2C17}"/>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8EF24D59-323B-46B7-BF45-BF19B59FD5BD}"/>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9A9CC7ED-245B-40B0-B8FE-2F55D91DA04B}"/>
              </a:ext>
            </a:extLst>
          </p:cNvPr>
          <p:cNvSpPr>
            <a:spLocks noGrp="1"/>
          </p:cNvSpPr>
          <p:nvPr>
            <p:ph type="dt" sz="half" idx="10"/>
          </p:nvPr>
        </p:nvSpPr>
        <p:spPr/>
        <p:txBody>
          <a:bodyPr/>
          <a:lstStyle>
            <a:lvl1pPr>
              <a:defRPr/>
            </a:lvl1pPr>
          </a:lstStyle>
          <a:p>
            <a:endParaRPr lang="en-US" altLang="zh-CN"/>
          </a:p>
        </p:txBody>
      </p:sp>
      <p:sp>
        <p:nvSpPr>
          <p:cNvPr id="6" name="页脚占位符 5">
            <a:extLst>
              <a:ext uri="{FF2B5EF4-FFF2-40B4-BE49-F238E27FC236}">
                <a16:creationId xmlns:a16="http://schemas.microsoft.com/office/drawing/2014/main" id="{7A719970-A391-4938-ACB8-ED33C2E279A7}"/>
              </a:ext>
            </a:extLst>
          </p:cNvPr>
          <p:cNvSpPr>
            <a:spLocks noGrp="1"/>
          </p:cNvSpPr>
          <p:nvPr>
            <p:ph type="ftr" sz="quarter" idx="11"/>
          </p:nvPr>
        </p:nvSpPr>
        <p:spPr/>
        <p:txBody>
          <a:bodyPr/>
          <a:lstStyle>
            <a:lvl1pPr>
              <a:defRPr/>
            </a:lvl1pPr>
          </a:lstStyle>
          <a:p>
            <a:endParaRPr lang="en-US" altLang="zh-CN"/>
          </a:p>
        </p:txBody>
      </p:sp>
      <p:sp>
        <p:nvSpPr>
          <p:cNvPr id="7" name="灯片编号占位符 6">
            <a:extLst>
              <a:ext uri="{FF2B5EF4-FFF2-40B4-BE49-F238E27FC236}">
                <a16:creationId xmlns:a16="http://schemas.microsoft.com/office/drawing/2014/main" id="{8CF9479E-DAD1-4DA7-B2C3-5242BFEF63BA}"/>
              </a:ext>
            </a:extLst>
          </p:cNvPr>
          <p:cNvSpPr>
            <a:spLocks noGrp="1"/>
          </p:cNvSpPr>
          <p:nvPr>
            <p:ph type="sldNum" sz="quarter" idx="12"/>
          </p:nvPr>
        </p:nvSpPr>
        <p:spPr/>
        <p:txBody>
          <a:bodyPr/>
          <a:lstStyle>
            <a:lvl1pPr>
              <a:defRPr/>
            </a:lvl1pPr>
          </a:lstStyle>
          <a:p>
            <a:fld id="{87F7EEF9-E32E-414D-B8CE-BB33AFBB119E}" type="slidenum">
              <a:rPr lang="en-US" altLang="zh-CN"/>
              <a:pPr/>
              <a:t>‹#›</a:t>
            </a:fld>
            <a:endParaRPr lang="en-US" altLang="zh-CN"/>
          </a:p>
        </p:txBody>
      </p:sp>
    </p:spTree>
    <p:extLst>
      <p:ext uri="{BB962C8B-B14F-4D97-AF65-F5344CB8AC3E}">
        <p14:creationId xmlns:p14="http://schemas.microsoft.com/office/powerpoint/2010/main" val="20552413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2552F93-4938-4161-887E-DAE844EC1374}"/>
              </a:ext>
            </a:extLst>
          </p:cNvPr>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F3C80180-CB1A-4C1B-8340-8C427EAAFAA1}"/>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35602B62-76FB-4A63-A24D-6CEF4B1909B7}"/>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B26B9A9D-860A-4BB0-96C2-645B41ED3BEA}"/>
              </a:ext>
            </a:extLst>
          </p:cNvPr>
          <p:cNvSpPr>
            <a:spLocks noGrp="1"/>
          </p:cNvSpPr>
          <p:nvPr>
            <p:ph type="dt" sz="half" idx="10"/>
          </p:nvPr>
        </p:nvSpPr>
        <p:spPr/>
        <p:txBody>
          <a:bodyPr/>
          <a:lstStyle>
            <a:lvl1pPr>
              <a:defRPr/>
            </a:lvl1pPr>
          </a:lstStyle>
          <a:p>
            <a:endParaRPr lang="en-US" altLang="zh-CN"/>
          </a:p>
        </p:txBody>
      </p:sp>
      <p:sp>
        <p:nvSpPr>
          <p:cNvPr id="6" name="页脚占位符 5">
            <a:extLst>
              <a:ext uri="{FF2B5EF4-FFF2-40B4-BE49-F238E27FC236}">
                <a16:creationId xmlns:a16="http://schemas.microsoft.com/office/drawing/2014/main" id="{D4216E9D-6BC6-42B5-96DE-1682A928FB7D}"/>
              </a:ext>
            </a:extLst>
          </p:cNvPr>
          <p:cNvSpPr>
            <a:spLocks noGrp="1"/>
          </p:cNvSpPr>
          <p:nvPr>
            <p:ph type="ftr" sz="quarter" idx="11"/>
          </p:nvPr>
        </p:nvSpPr>
        <p:spPr/>
        <p:txBody>
          <a:bodyPr/>
          <a:lstStyle>
            <a:lvl1pPr>
              <a:defRPr/>
            </a:lvl1pPr>
          </a:lstStyle>
          <a:p>
            <a:endParaRPr lang="en-US" altLang="zh-CN"/>
          </a:p>
        </p:txBody>
      </p:sp>
      <p:sp>
        <p:nvSpPr>
          <p:cNvPr id="7" name="灯片编号占位符 6">
            <a:extLst>
              <a:ext uri="{FF2B5EF4-FFF2-40B4-BE49-F238E27FC236}">
                <a16:creationId xmlns:a16="http://schemas.microsoft.com/office/drawing/2014/main" id="{51CDB67E-9DCD-4211-98E9-0147A520779B}"/>
              </a:ext>
            </a:extLst>
          </p:cNvPr>
          <p:cNvSpPr>
            <a:spLocks noGrp="1"/>
          </p:cNvSpPr>
          <p:nvPr>
            <p:ph type="sldNum" sz="quarter" idx="12"/>
          </p:nvPr>
        </p:nvSpPr>
        <p:spPr/>
        <p:txBody>
          <a:bodyPr/>
          <a:lstStyle>
            <a:lvl1pPr>
              <a:defRPr/>
            </a:lvl1pPr>
          </a:lstStyle>
          <a:p>
            <a:fld id="{4CAED382-5FB0-4B15-8AA4-AA94268E67B0}" type="slidenum">
              <a:rPr lang="en-US" altLang="zh-CN"/>
              <a:pPr/>
              <a:t>‹#›</a:t>
            </a:fld>
            <a:endParaRPr lang="en-US" altLang="zh-CN"/>
          </a:p>
        </p:txBody>
      </p:sp>
    </p:spTree>
    <p:extLst>
      <p:ext uri="{BB962C8B-B14F-4D97-AF65-F5344CB8AC3E}">
        <p14:creationId xmlns:p14="http://schemas.microsoft.com/office/powerpoint/2010/main" val="17130184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47458" name="Rectangle 2">
            <a:extLst>
              <a:ext uri="{FF2B5EF4-FFF2-40B4-BE49-F238E27FC236}">
                <a16:creationId xmlns:a16="http://schemas.microsoft.com/office/drawing/2014/main" id="{2BDAB94E-8234-4D9E-9274-60569AA76D96}"/>
              </a:ext>
            </a:extLst>
          </p:cNvPr>
          <p:cNvSpPr>
            <a:spLocks noGrp="1" noRot="1" noChangeArrowheads="1"/>
          </p:cNvSpPr>
          <p:nvPr>
            <p:ph type="title"/>
          </p:nvPr>
        </p:nvSpPr>
        <p:spPr bwMode="auto">
          <a:xfrm>
            <a:off x="301625" y="609600"/>
            <a:ext cx="854075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47459" name="Rectangle 3">
            <a:extLst>
              <a:ext uri="{FF2B5EF4-FFF2-40B4-BE49-F238E27FC236}">
                <a16:creationId xmlns:a16="http://schemas.microsoft.com/office/drawing/2014/main" id="{4AF058BB-B9B0-4402-8612-0A0C71136462}"/>
              </a:ext>
            </a:extLst>
          </p:cNvPr>
          <p:cNvSpPr>
            <a:spLocks noGrp="1" noRot="1" noChangeArrowheads="1"/>
          </p:cNvSpPr>
          <p:nvPr>
            <p:ph type="body" idx="1"/>
          </p:nvPr>
        </p:nvSpPr>
        <p:spPr bwMode="auto">
          <a:xfrm>
            <a:off x="301625" y="1905000"/>
            <a:ext cx="8540750" cy="419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47460" name="Rectangle 4">
            <a:extLst>
              <a:ext uri="{FF2B5EF4-FFF2-40B4-BE49-F238E27FC236}">
                <a16:creationId xmlns:a16="http://schemas.microsoft.com/office/drawing/2014/main" id="{84488610-5268-4C7B-9ACD-C5A594FAD05F}"/>
              </a:ext>
            </a:extLst>
          </p:cNvPr>
          <p:cNvSpPr>
            <a:spLocks noGrp="1" noChangeArrowheads="1"/>
          </p:cNvSpPr>
          <p:nvPr>
            <p:ph type="dt" sz="half" idx="2"/>
          </p:nvPr>
        </p:nvSpPr>
        <p:spPr bwMode="auto">
          <a:xfrm>
            <a:off x="301625" y="6245225"/>
            <a:ext cx="2289175"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endParaRPr lang="en-US" altLang="zh-CN"/>
          </a:p>
        </p:txBody>
      </p:sp>
      <p:sp>
        <p:nvSpPr>
          <p:cNvPr id="147461" name="Rectangle 5">
            <a:extLst>
              <a:ext uri="{FF2B5EF4-FFF2-40B4-BE49-F238E27FC236}">
                <a16:creationId xmlns:a16="http://schemas.microsoft.com/office/drawing/2014/main" id="{DFD06802-3654-47C2-AFB5-1B8CC813E7FF}"/>
              </a:ext>
            </a:extLst>
          </p:cNvPr>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endParaRPr lang="en-US" altLang="zh-CN"/>
          </a:p>
        </p:txBody>
      </p:sp>
      <p:sp>
        <p:nvSpPr>
          <p:cNvPr id="147462" name="Rectangle 6">
            <a:extLst>
              <a:ext uri="{FF2B5EF4-FFF2-40B4-BE49-F238E27FC236}">
                <a16:creationId xmlns:a16="http://schemas.microsoft.com/office/drawing/2014/main" id="{92FE69FB-12C2-4037-B5B7-1268915558EA}"/>
              </a:ext>
            </a:extLst>
          </p:cNvPr>
          <p:cNvSpPr>
            <a:spLocks noGrp="1" noChangeArrowheads="1"/>
          </p:cNvSpPr>
          <p:nvPr>
            <p:ph type="sldNum" sz="quarter" idx="4"/>
          </p:nvPr>
        </p:nvSpPr>
        <p:spPr bwMode="auto">
          <a:xfrm>
            <a:off x="6553200" y="6245225"/>
            <a:ext cx="2289175"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60317738-B604-4574-82FA-44B46F1ECF77}" type="slidenum">
              <a:rPr lang="en-US" altLang="zh-CN"/>
              <a:pPr/>
              <a:t>‹#›</a:t>
            </a:fld>
            <a:endParaRPr lang="en-US" altLang="zh-CN"/>
          </a:p>
        </p:txBody>
      </p:sp>
    </p:spTree>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Lst>
  <p:txStyles>
    <p:titleStyle>
      <a:lvl1pPr algn="ctr" rtl="0" fontAlgn="base">
        <a:spcBef>
          <a:spcPct val="0"/>
        </a:spcBef>
        <a:spcAft>
          <a:spcPct val="0"/>
        </a:spcAft>
        <a:defRPr sz="44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fontAlgn="base">
        <a:spcBef>
          <a:spcPct val="20000"/>
        </a:spcBef>
        <a:spcAft>
          <a:spcPct val="0"/>
        </a:spcAft>
        <a:buClr>
          <a:schemeClr val="hlink"/>
        </a:buClr>
        <a:buSzPct val="75000"/>
        <a:buFont typeface="Wingdings" panose="05000000000000000000" pitchFamily="2" charset="2"/>
        <a:buChar char="v"/>
        <a:defRPr sz="3200" kern="1200">
          <a:solidFill>
            <a:schemeClr val="tx1"/>
          </a:solidFill>
          <a:latin typeface="+mn-lt"/>
          <a:ea typeface="+mn-ea"/>
          <a:cs typeface="+mn-cs"/>
        </a:defRPr>
      </a:lvl1pPr>
      <a:lvl2pPr marL="742950" indent="-285750" algn="l" rtl="0" fontAlgn="base">
        <a:spcBef>
          <a:spcPct val="20000"/>
        </a:spcBef>
        <a:spcAft>
          <a:spcPct val="0"/>
        </a:spcAft>
        <a:buClr>
          <a:schemeClr val="accent2"/>
        </a:buClr>
        <a:buSzPct val="85000"/>
        <a:buFont typeface="Wingdings" panose="05000000000000000000" pitchFamily="2" charset="2"/>
        <a:buChar char=""/>
        <a:defRPr sz="2800" kern="1200">
          <a:solidFill>
            <a:schemeClr val="tx1"/>
          </a:solidFill>
          <a:latin typeface="+mn-lt"/>
          <a:ea typeface="+mn-ea"/>
          <a:cs typeface="+mn-cs"/>
        </a:defRPr>
      </a:lvl2pPr>
      <a:lvl3pPr marL="1143000" indent="-228600" algn="l" rtl="0" fontAlgn="base">
        <a:spcBef>
          <a:spcPct val="20000"/>
        </a:spcBef>
        <a:spcAft>
          <a:spcPct val="0"/>
        </a:spcAft>
        <a:buClr>
          <a:schemeClr val="hlink"/>
        </a:buClr>
        <a:buSzPct val="85000"/>
        <a:buFont typeface="Wingdings" panose="05000000000000000000" pitchFamily="2" charset="2"/>
        <a:buChar char="v"/>
        <a:defRPr sz="2400" kern="1200">
          <a:solidFill>
            <a:schemeClr val="tx1"/>
          </a:solidFill>
          <a:latin typeface="+mn-lt"/>
          <a:ea typeface="+mn-ea"/>
          <a:cs typeface="+mn-cs"/>
        </a:defRPr>
      </a:lvl3pPr>
      <a:lvl4pPr marL="1600200" indent="-228600" algn="l" rtl="0" fontAlgn="base">
        <a:spcBef>
          <a:spcPct val="20000"/>
        </a:spcBef>
        <a:spcAft>
          <a:spcPct val="0"/>
        </a:spcAft>
        <a:buClr>
          <a:schemeClr val="accent2"/>
        </a:buClr>
        <a:buSzPct val="90000"/>
        <a:buFont typeface="Wingdings" panose="05000000000000000000" pitchFamily="2" charset="2"/>
        <a:buChar char=""/>
        <a:defRPr sz="2000" kern="1200">
          <a:solidFill>
            <a:schemeClr val="tx1"/>
          </a:solidFill>
          <a:latin typeface="+mn-lt"/>
          <a:ea typeface="+mn-ea"/>
          <a:cs typeface="+mn-cs"/>
        </a:defRPr>
      </a:lvl4pPr>
      <a:lvl5pPr marL="2057400" indent="-228600" algn="l" rtl="0" fontAlgn="base">
        <a:spcBef>
          <a:spcPct val="20000"/>
        </a:spcBef>
        <a:spcAft>
          <a:spcPct val="0"/>
        </a:spcAft>
        <a:buClr>
          <a:schemeClr val="hlink"/>
        </a:buClr>
        <a:buSzPct val="85000"/>
        <a:buFont typeface="Wingdings" panose="05000000000000000000" pitchFamily="2" charset="2"/>
        <a:buChar char="v"/>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 Target="slide7.xml"/><Relationship Id="rId2" Type="http://schemas.openxmlformats.org/officeDocument/2006/relationships/slide" Target="slide5.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2.xml"/><Relationship Id="rId4" Type="http://schemas.openxmlformats.org/officeDocument/2006/relationships/slide" Target="slide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 Target="slide2.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15.jpeg"/><Relationship Id="rId1" Type="http://schemas.openxmlformats.org/officeDocument/2006/relationships/slideLayout" Target="../slideLayouts/slideLayout2.xml"/><Relationship Id="rId4" Type="http://schemas.openxmlformats.org/officeDocument/2006/relationships/image" Target="../media/image16.jpeg"/></Relationships>
</file>

<file path=ppt/slides/_rels/slide14.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2.xml"/><Relationship Id="rId5" Type="http://schemas.openxmlformats.org/officeDocument/2006/relationships/slide" Target="slide2.xml"/><Relationship Id="rId4" Type="http://schemas.openxmlformats.org/officeDocument/2006/relationships/image" Target="../media/image19.jpeg"/></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21.jpeg"/><Relationship Id="rId4" Type="http://schemas.openxmlformats.org/officeDocument/2006/relationships/slide" Target="slide3.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23.jpeg"/></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slide" Target="slide10.xml"/><Relationship Id="rId7" Type="http://schemas.openxmlformats.org/officeDocument/2006/relationships/slide" Target="slide14.xml"/><Relationship Id="rId2" Type="http://schemas.openxmlformats.org/officeDocument/2006/relationships/slide" Target="slide9.xml"/><Relationship Id="rId1" Type="http://schemas.openxmlformats.org/officeDocument/2006/relationships/slideLayout" Target="../slideLayouts/slideLayout2.xml"/><Relationship Id="rId6" Type="http://schemas.openxmlformats.org/officeDocument/2006/relationships/slide" Target="slide13.xml"/><Relationship Id="rId5" Type="http://schemas.openxmlformats.org/officeDocument/2006/relationships/slide" Target="slide12.xml"/><Relationship Id="rId4" Type="http://schemas.openxmlformats.org/officeDocument/2006/relationships/slide" Target="slide11.xml"/></Relationships>
</file>

<file path=ppt/slides/_rels/slide2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slide" Target="slide3.xml"/></Relationships>
</file>

<file path=ppt/slides/_rels/slide2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slide" Target="slide4.xml"/></Relationships>
</file>

<file path=ppt/slides/_rels/slide26.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slide" Target="slide16.xml"/><Relationship Id="rId2" Type="http://schemas.openxmlformats.org/officeDocument/2006/relationships/slide" Target="slide15.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slide" Target="slide24.xml"/><Relationship Id="rId2" Type="http://schemas.openxmlformats.org/officeDocument/2006/relationships/slide" Target="slide21.xml"/><Relationship Id="rId1" Type="http://schemas.openxmlformats.org/officeDocument/2006/relationships/slideLayout" Target="../slideLayouts/slideLayout2.xml"/><Relationship Id="rId4" Type="http://schemas.openxmlformats.org/officeDocument/2006/relationships/slide" Target="slide2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 Target="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slide" Target="slide2.xml"/><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9" name="Rectangle 7">
            <a:extLst>
              <a:ext uri="{FF2B5EF4-FFF2-40B4-BE49-F238E27FC236}">
                <a16:creationId xmlns:a16="http://schemas.microsoft.com/office/drawing/2014/main" id="{7C87A9E5-4634-47FC-B97A-1F00D49BBA90}"/>
              </a:ext>
            </a:extLst>
          </p:cNvPr>
          <p:cNvSpPr>
            <a:spLocks noGrp="1" noRot="1" noChangeArrowheads="1"/>
          </p:cNvSpPr>
          <p:nvPr>
            <p:ph type="title"/>
          </p:nvPr>
        </p:nvSpPr>
        <p:spPr>
          <a:xfrm>
            <a:off x="301625" y="188913"/>
            <a:ext cx="8540750" cy="1143000"/>
          </a:xfrm>
        </p:spPr>
        <p:txBody>
          <a:bodyPr/>
          <a:lstStyle/>
          <a:p>
            <a:r>
              <a:rPr lang="zh-CN" altLang="en-US"/>
              <a:t>第</a:t>
            </a:r>
            <a:r>
              <a:rPr lang="en-US" altLang="zh-CN"/>
              <a:t>10</a:t>
            </a:r>
            <a:r>
              <a:rPr lang="zh-CN" altLang="en-US"/>
              <a:t>章  </a:t>
            </a:r>
            <a:r>
              <a:rPr lang="zh-CN" altLang="en-US" b="1"/>
              <a:t>恒星</a:t>
            </a:r>
          </a:p>
        </p:txBody>
      </p:sp>
      <p:sp>
        <p:nvSpPr>
          <p:cNvPr id="3077" name="Rectangle 5">
            <a:extLst>
              <a:ext uri="{FF2B5EF4-FFF2-40B4-BE49-F238E27FC236}">
                <a16:creationId xmlns:a16="http://schemas.microsoft.com/office/drawing/2014/main" id="{0EFDB843-EFC1-4BF1-844C-08D27A59FA30}"/>
              </a:ext>
            </a:extLst>
          </p:cNvPr>
          <p:cNvSpPr>
            <a:spLocks noGrp="1" noRot="1" noChangeArrowheads="1"/>
          </p:cNvSpPr>
          <p:nvPr>
            <p:ph type="body" idx="1"/>
          </p:nvPr>
        </p:nvSpPr>
        <p:spPr>
          <a:xfrm>
            <a:off x="304800" y="981075"/>
            <a:ext cx="8540750" cy="5589588"/>
          </a:xfrm>
        </p:spPr>
        <p:txBody>
          <a:bodyPr/>
          <a:lstStyle/>
          <a:p>
            <a:pPr marL="609600" indent="-609600">
              <a:lnSpc>
                <a:spcPct val="80000"/>
              </a:lnSpc>
              <a:buFont typeface="Wingdings" panose="05000000000000000000" pitchFamily="2" charset="2"/>
              <a:buNone/>
            </a:pPr>
            <a:endParaRPr lang="en-US" altLang="zh-CN" sz="2000" b="1"/>
          </a:p>
          <a:p>
            <a:pPr marL="609600" indent="-609600">
              <a:lnSpc>
                <a:spcPct val="80000"/>
              </a:lnSpc>
              <a:buFont typeface="Wingdings" panose="05000000000000000000" pitchFamily="2" charset="2"/>
              <a:buNone/>
            </a:pPr>
            <a:r>
              <a:rPr lang="en-US" altLang="zh-CN" sz="2000" b="1"/>
              <a:t>§10.1  </a:t>
            </a:r>
            <a:r>
              <a:rPr lang="zh-CN" altLang="en-US" sz="2000" b="1"/>
              <a:t>恒星概述 </a:t>
            </a:r>
          </a:p>
          <a:p>
            <a:pPr marL="609600" indent="-609600">
              <a:lnSpc>
                <a:spcPct val="80000"/>
              </a:lnSpc>
              <a:buFont typeface="Wingdings" panose="05000000000000000000" pitchFamily="2" charset="2"/>
              <a:buNone/>
            </a:pPr>
            <a:r>
              <a:rPr lang="zh-CN" altLang="en-US" sz="2000" b="1"/>
              <a:t>       恒星－－构成天体主体部分 。</a:t>
            </a:r>
          </a:p>
          <a:p>
            <a:pPr marL="990600" lvl="1" indent="-533400">
              <a:lnSpc>
                <a:spcPct val="80000"/>
              </a:lnSpc>
              <a:buFont typeface="Wingdings" panose="05000000000000000000" pitchFamily="2" charset="2"/>
              <a:buNone/>
            </a:pPr>
            <a:r>
              <a:rPr lang="zh-CN" altLang="en-US" sz="1800" b="1"/>
              <a:t>一、恒星的距离  </a:t>
            </a:r>
          </a:p>
          <a:p>
            <a:pPr marL="990600" lvl="1" indent="-533400">
              <a:lnSpc>
                <a:spcPct val="80000"/>
              </a:lnSpc>
              <a:buFont typeface="Wingdings" panose="05000000000000000000" pitchFamily="2" charset="2"/>
              <a:buNone/>
            </a:pPr>
            <a:r>
              <a:rPr lang="zh-CN" altLang="en-US" sz="1800" b="1"/>
              <a:t>二、恒星的亮度和光度</a:t>
            </a:r>
          </a:p>
          <a:p>
            <a:pPr marL="990600" lvl="1" indent="-533400">
              <a:lnSpc>
                <a:spcPct val="80000"/>
              </a:lnSpc>
              <a:buFont typeface="Wingdings" panose="05000000000000000000" pitchFamily="2" charset="2"/>
              <a:buNone/>
            </a:pPr>
            <a:r>
              <a:rPr lang="zh-CN" altLang="en-US" sz="1800" b="1"/>
              <a:t>   </a:t>
            </a:r>
            <a:r>
              <a:rPr lang="en-US" altLang="zh-CN" sz="1800" b="1"/>
              <a:t>1</a:t>
            </a:r>
            <a:r>
              <a:rPr lang="zh-CN" altLang="en-US" sz="1800" b="1"/>
              <a:t>、恒星的亮度</a:t>
            </a:r>
          </a:p>
          <a:p>
            <a:pPr marL="990600" lvl="1" indent="-533400">
              <a:lnSpc>
                <a:spcPct val="80000"/>
              </a:lnSpc>
              <a:buFont typeface="Wingdings" panose="05000000000000000000" pitchFamily="2" charset="2"/>
              <a:buNone/>
            </a:pPr>
            <a:r>
              <a:rPr lang="zh-CN" altLang="en-US" sz="1800" b="1"/>
              <a:t>   </a:t>
            </a:r>
            <a:r>
              <a:rPr lang="en-US" altLang="zh-CN" sz="1800" b="1"/>
              <a:t>2</a:t>
            </a:r>
            <a:r>
              <a:rPr lang="zh-CN" altLang="en-US" sz="1800" b="1"/>
              <a:t>、恒星的光度</a:t>
            </a:r>
          </a:p>
          <a:p>
            <a:pPr marL="990600" lvl="1" indent="-533400">
              <a:lnSpc>
                <a:spcPct val="80000"/>
              </a:lnSpc>
              <a:buFont typeface="Wingdings" panose="05000000000000000000" pitchFamily="2" charset="2"/>
              <a:buNone/>
            </a:pPr>
            <a:r>
              <a:rPr lang="zh-CN" altLang="en-US" sz="1800" b="1"/>
              <a:t>   </a:t>
            </a:r>
            <a:r>
              <a:rPr lang="en-US" altLang="zh-CN" sz="1800" b="1"/>
              <a:t>3</a:t>
            </a:r>
            <a:r>
              <a:rPr lang="zh-CN" altLang="en-US" sz="1800" b="1"/>
              <a:t>、绝对星等  </a:t>
            </a:r>
          </a:p>
          <a:p>
            <a:pPr marL="990600" lvl="1" indent="-533400">
              <a:lnSpc>
                <a:spcPct val="80000"/>
              </a:lnSpc>
              <a:buFont typeface="Wingdings" panose="05000000000000000000" pitchFamily="2" charset="2"/>
              <a:buNone/>
            </a:pPr>
            <a:r>
              <a:rPr lang="zh-CN" altLang="en-US" sz="1800" b="1"/>
              <a:t>三、恒星的颜色和光谱型（</a:t>
            </a:r>
            <a:r>
              <a:rPr lang="zh-CN" altLang="en-US" sz="1800" b="1">
                <a:hlinkClick r:id="rId2" action="ppaction://hlinksldjump"/>
              </a:rPr>
              <a:t>见表</a:t>
            </a:r>
            <a:r>
              <a:rPr lang="zh-CN" altLang="en-US" sz="1800" b="1"/>
              <a:t>）</a:t>
            </a:r>
          </a:p>
          <a:p>
            <a:pPr marL="990600" lvl="1" indent="-533400">
              <a:lnSpc>
                <a:spcPct val="80000"/>
              </a:lnSpc>
              <a:buFont typeface="Wingdings" panose="05000000000000000000" pitchFamily="2" charset="2"/>
              <a:buNone/>
            </a:pPr>
            <a:r>
              <a:rPr lang="zh-CN" altLang="en-US" sz="1800" b="1"/>
              <a:t>   </a:t>
            </a:r>
            <a:r>
              <a:rPr lang="en-US" altLang="zh-CN" sz="1800" b="1"/>
              <a:t>1</a:t>
            </a:r>
            <a:r>
              <a:rPr lang="zh-CN" altLang="en-US" sz="1800" b="1"/>
              <a:t>、恒星的温度</a:t>
            </a:r>
          </a:p>
          <a:p>
            <a:pPr marL="990600" lvl="1" indent="-533400">
              <a:lnSpc>
                <a:spcPct val="80000"/>
              </a:lnSpc>
              <a:buFont typeface="Wingdings" panose="05000000000000000000" pitchFamily="2" charset="2"/>
              <a:buNone/>
            </a:pPr>
            <a:r>
              <a:rPr lang="zh-CN" altLang="en-US" sz="1800" b="1"/>
              <a:t>   </a:t>
            </a:r>
            <a:r>
              <a:rPr lang="en-US" altLang="zh-CN" sz="1800" b="1"/>
              <a:t>2</a:t>
            </a:r>
            <a:r>
              <a:rPr lang="zh-CN" altLang="en-US" sz="1800" b="1"/>
              <a:t>、恒星的颜色</a:t>
            </a:r>
          </a:p>
          <a:p>
            <a:pPr marL="990600" lvl="1" indent="-533400">
              <a:lnSpc>
                <a:spcPct val="80000"/>
              </a:lnSpc>
              <a:buFont typeface="Wingdings" panose="05000000000000000000" pitchFamily="2" charset="2"/>
              <a:buNone/>
            </a:pPr>
            <a:r>
              <a:rPr lang="zh-CN" altLang="en-US" sz="1800" b="1"/>
              <a:t>   </a:t>
            </a:r>
            <a:r>
              <a:rPr lang="en-US" altLang="zh-CN" sz="1800" b="1"/>
              <a:t>3</a:t>
            </a:r>
            <a:r>
              <a:rPr lang="zh-CN" altLang="en-US" sz="1800" b="1"/>
              <a:t>、恒星的光谱，光谱型  </a:t>
            </a:r>
          </a:p>
          <a:p>
            <a:pPr marL="990600" lvl="1" indent="-533400">
              <a:lnSpc>
                <a:spcPct val="80000"/>
              </a:lnSpc>
              <a:buFont typeface="Wingdings" panose="05000000000000000000" pitchFamily="2" charset="2"/>
              <a:buNone/>
            </a:pPr>
            <a:r>
              <a:rPr lang="zh-CN" altLang="en-US" sz="1800" b="1"/>
              <a:t>四、赫罗图</a:t>
            </a:r>
            <a:r>
              <a:rPr lang="zh-CN" altLang="en-US" sz="1800" b="1">
                <a:solidFill>
                  <a:srgbClr val="FF3300"/>
                </a:solidFill>
              </a:rPr>
              <a:t>  </a:t>
            </a:r>
          </a:p>
          <a:p>
            <a:pPr marL="990600" lvl="1" indent="-533400">
              <a:lnSpc>
                <a:spcPct val="80000"/>
              </a:lnSpc>
              <a:buFont typeface="Wingdings" panose="05000000000000000000" pitchFamily="2" charset="2"/>
              <a:buNone/>
            </a:pPr>
            <a:r>
              <a:rPr lang="zh-CN" altLang="en-US" sz="1800" b="1">
                <a:solidFill>
                  <a:srgbClr val="FF3300"/>
                </a:solidFill>
              </a:rPr>
              <a:t>   </a:t>
            </a:r>
            <a:r>
              <a:rPr lang="en-US" altLang="zh-CN" sz="1800" b="1"/>
              <a:t>1</a:t>
            </a:r>
            <a:r>
              <a:rPr lang="zh-CN" altLang="en-US" sz="1800" b="1"/>
              <a:t>、概念：以绝对星等为纵坐标，以光谱或表面温度的对数为横坐标作图的图，叫做“光谱－－光度图“，或叫</a:t>
            </a:r>
            <a:r>
              <a:rPr lang="zh-CN" altLang="en-US" sz="1800" b="1">
                <a:hlinkClick r:id="rId3" action="ppaction://hlinksldjump"/>
              </a:rPr>
              <a:t>赫罗图</a:t>
            </a:r>
            <a:r>
              <a:rPr lang="zh-CN" altLang="en-US" sz="1800" b="1"/>
              <a:t>。</a:t>
            </a:r>
          </a:p>
          <a:p>
            <a:pPr marL="990600" lvl="1" indent="-533400">
              <a:lnSpc>
                <a:spcPct val="80000"/>
              </a:lnSpc>
              <a:buFont typeface="Wingdings" panose="05000000000000000000" pitchFamily="2" charset="2"/>
              <a:buNone/>
            </a:pPr>
            <a:r>
              <a:rPr lang="zh-CN" altLang="en-US" sz="1800" b="1"/>
              <a:t>   </a:t>
            </a:r>
            <a:r>
              <a:rPr lang="en-US" altLang="zh-CN" sz="1800" b="1"/>
              <a:t>2</a:t>
            </a:r>
            <a:r>
              <a:rPr lang="zh-CN" altLang="en-US" sz="1800" b="1"/>
              <a:t>、赫罗图应用</a:t>
            </a:r>
          </a:p>
          <a:p>
            <a:pPr marL="990600" lvl="1" indent="-533400">
              <a:lnSpc>
                <a:spcPct val="80000"/>
              </a:lnSpc>
              <a:buFont typeface="Wingdings" panose="05000000000000000000" pitchFamily="2" charset="2"/>
              <a:buNone/>
            </a:pPr>
            <a:r>
              <a:rPr lang="zh-CN" altLang="en-US" sz="1800" b="1"/>
              <a:t>五、恒星的大小、质量和密度</a:t>
            </a:r>
          </a:p>
          <a:p>
            <a:pPr marL="990600" lvl="1" indent="-533400">
              <a:lnSpc>
                <a:spcPct val="80000"/>
              </a:lnSpc>
              <a:buFont typeface="Wingdings" panose="05000000000000000000" pitchFamily="2" charset="2"/>
              <a:buNone/>
            </a:pPr>
            <a:r>
              <a:rPr lang="zh-CN" altLang="en-US" sz="1800" b="1"/>
              <a:t>六、恒星的运动  </a:t>
            </a:r>
          </a:p>
          <a:p>
            <a:pPr marL="990600" lvl="1" indent="-533400">
              <a:lnSpc>
                <a:spcPct val="80000"/>
              </a:lnSpc>
              <a:buFont typeface="Wingdings" panose="05000000000000000000" pitchFamily="2" charset="2"/>
              <a:buNone/>
            </a:pPr>
            <a:r>
              <a:rPr lang="zh-CN" altLang="en-US" sz="1800" b="1"/>
              <a:t>七、恒星的化学组成及其它 </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9" presetClass="entr" presetSubtype="0" fill="hold" grpId="0" nodeType="withEffect">
                                  <p:stCondLst>
                                    <p:cond delay="0"/>
                                  </p:stCondLst>
                                  <p:childTnLst>
                                    <p:set>
                                      <p:cBhvr>
                                        <p:cTn id="6" dur="0" fill="hold">
                                          <p:stCondLst>
                                            <p:cond delay="0"/>
                                          </p:stCondLst>
                                        </p:cTn>
                                        <p:tgtEl>
                                          <p:spTgt spid="3079"/>
                                        </p:tgtEl>
                                        <p:attrNameLst>
                                          <p:attrName>style.visibility</p:attrName>
                                        </p:attrNameLst>
                                      </p:cBhvr>
                                      <p:to>
                                        <p:strVal val="visible"/>
                                      </p:to>
                                    </p:set>
                                    <p:anim calcmode="lin" valueType="num">
                                      <p:cBhvr>
                                        <p:cTn id="7" dur="1000" fill="hold"/>
                                        <p:tgtEl>
                                          <p:spTgt spid="3079"/>
                                        </p:tgtEl>
                                        <p:attrNameLst>
                                          <p:attrName>ppt_x</p:attrName>
                                        </p:attrNameLst>
                                      </p:cBhvr>
                                      <p:tavLst>
                                        <p:tav tm="0">
                                          <p:val>
                                            <p:strVal val="#ppt_x-.2"/>
                                          </p:val>
                                        </p:tav>
                                        <p:tav tm="100000">
                                          <p:val>
                                            <p:strVal val="#ppt_x"/>
                                          </p:val>
                                        </p:tav>
                                      </p:tavLst>
                                    </p:anim>
                                    <p:anim calcmode="lin" valueType="num">
                                      <p:cBhvr>
                                        <p:cTn id="8" dur="1000" fill="hold"/>
                                        <p:tgtEl>
                                          <p:spTgt spid="3079"/>
                                        </p:tgtEl>
                                        <p:attrNameLst>
                                          <p:attrName>ppt_y</p:attrName>
                                        </p:attrNameLst>
                                      </p:cBhvr>
                                      <p:tavLst>
                                        <p:tav tm="0">
                                          <p:val>
                                            <p:strVal val="#ppt_y"/>
                                          </p:val>
                                        </p:tav>
                                        <p:tav tm="100000">
                                          <p:val>
                                            <p:strVal val="#ppt_y"/>
                                          </p:val>
                                        </p:tav>
                                      </p:tavLst>
                                    </p:anim>
                                    <p:animEffect transition="in" filter="wipe(right)" prLst="gradientSize: 0.1">
                                      <p:cBhvr>
                                        <p:cTn id="9" dur="1000"/>
                                        <p:tgtEl>
                                          <p:spTgt spid="3079"/>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44" presetClass="entr" presetSubtype="0" fill="hold" grpId="0" nodeType="clickEffect">
                                  <p:stCondLst>
                                    <p:cond delay="0"/>
                                  </p:stCondLst>
                                  <p:childTnLst>
                                    <p:set>
                                      <p:cBhvr>
                                        <p:cTn id="13" dur="0" fill="hold">
                                          <p:stCondLst>
                                            <p:cond delay="0"/>
                                          </p:stCondLst>
                                        </p:cTn>
                                        <p:tgtEl>
                                          <p:spTgt spid="3077">
                                            <p:txEl>
                                              <p:pRg st="1" end="1"/>
                                            </p:txEl>
                                          </p:spTgt>
                                        </p:tgtEl>
                                        <p:attrNameLst>
                                          <p:attrName>style.visibility</p:attrName>
                                        </p:attrNameLst>
                                      </p:cBhvr>
                                      <p:to>
                                        <p:strVal val="visible"/>
                                      </p:to>
                                    </p:set>
                                    <p:animEffect transition="in" filter="fade">
                                      <p:cBhvr>
                                        <p:cTn id="14" dur="500"/>
                                        <p:tgtEl>
                                          <p:spTgt spid="3077">
                                            <p:txEl>
                                              <p:pRg st="1" end="1"/>
                                            </p:txEl>
                                          </p:spTgt>
                                        </p:tgtEl>
                                      </p:cBhvr>
                                    </p:animEffect>
                                    <p:anim calcmode="lin" valueType="num">
                                      <p:cBhvr>
                                        <p:cTn id="15" dur="500" fill="hold"/>
                                        <p:tgtEl>
                                          <p:spTgt spid="3077">
                                            <p:txEl>
                                              <p:pRg st="1" end="1"/>
                                            </p:txEl>
                                          </p:spTgt>
                                        </p:tgtEl>
                                        <p:attrNameLst>
                                          <p:attrName>ppt_x</p:attrName>
                                        </p:attrNameLst>
                                      </p:cBhvr>
                                      <p:tavLst>
                                        <p:tav tm="0">
                                          <p:val>
                                            <p:strVal val="#ppt_x"/>
                                          </p:val>
                                        </p:tav>
                                        <p:tav tm="100000">
                                          <p:val>
                                            <p:strVal val="#ppt_x"/>
                                          </p:val>
                                        </p:tav>
                                      </p:tavLst>
                                    </p:anim>
                                    <p:anim calcmode="lin" valueType="num">
                                      <p:cBhvr>
                                        <p:cTn id="16" dur="500" fill="hold"/>
                                        <p:tgtEl>
                                          <p:spTgt spid="3077">
                                            <p:txEl>
                                              <p:pRg st="1" end="1"/>
                                            </p:txEl>
                                          </p:spTgt>
                                        </p:tgtEl>
                                        <p:attrNameLst>
                                          <p:attrName>ppt_y</p:attrName>
                                        </p:attrNameLst>
                                      </p:cBhvr>
                                      <p:tavLst>
                                        <p:tav tm="0">
                                          <p:val>
                                            <p:strVal val="#ppt_y+.05"/>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44" presetClass="entr" presetSubtype="0" fill="hold" grpId="0" nodeType="clickEffect">
                                  <p:stCondLst>
                                    <p:cond delay="0"/>
                                  </p:stCondLst>
                                  <p:childTnLst>
                                    <p:set>
                                      <p:cBhvr>
                                        <p:cTn id="20" dur="0" fill="hold">
                                          <p:stCondLst>
                                            <p:cond delay="0"/>
                                          </p:stCondLst>
                                        </p:cTn>
                                        <p:tgtEl>
                                          <p:spTgt spid="3077">
                                            <p:txEl>
                                              <p:pRg st="2" end="2"/>
                                            </p:txEl>
                                          </p:spTgt>
                                        </p:tgtEl>
                                        <p:attrNameLst>
                                          <p:attrName>style.visibility</p:attrName>
                                        </p:attrNameLst>
                                      </p:cBhvr>
                                      <p:to>
                                        <p:strVal val="visible"/>
                                      </p:to>
                                    </p:set>
                                    <p:animEffect transition="in" filter="fade">
                                      <p:cBhvr>
                                        <p:cTn id="21" dur="500"/>
                                        <p:tgtEl>
                                          <p:spTgt spid="3077">
                                            <p:txEl>
                                              <p:pRg st="2" end="2"/>
                                            </p:txEl>
                                          </p:spTgt>
                                        </p:tgtEl>
                                      </p:cBhvr>
                                    </p:animEffect>
                                    <p:anim calcmode="lin" valueType="num">
                                      <p:cBhvr>
                                        <p:cTn id="22" dur="500" fill="hold"/>
                                        <p:tgtEl>
                                          <p:spTgt spid="3077">
                                            <p:txEl>
                                              <p:pRg st="2" end="2"/>
                                            </p:txEl>
                                          </p:spTgt>
                                        </p:tgtEl>
                                        <p:attrNameLst>
                                          <p:attrName>ppt_x</p:attrName>
                                        </p:attrNameLst>
                                      </p:cBhvr>
                                      <p:tavLst>
                                        <p:tav tm="0">
                                          <p:val>
                                            <p:strVal val="#ppt_x"/>
                                          </p:val>
                                        </p:tav>
                                        <p:tav tm="100000">
                                          <p:val>
                                            <p:strVal val="#ppt_x"/>
                                          </p:val>
                                        </p:tav>
                                      </p:tavLst>
                                    </p:anim>
                                    <p:anim calcmode="lin" valueType="num">
                                      <p:cBhvr>
                                        <p:cTn id="23" dur="500" fill="hold"/>
                                        <p:tgtEl>
                                          <p:spTgt spid="3077">
                                            <p:txEl>
                                              <p:pRg st="2" end="2"/>
                                            </p:txEl>
                                          </p:spTgt>
                                        </p:tgtEl>
                                        <p:attrNameLst>
                                          <p:attrName>ppt_y</p:attrName>
                                        </p:attrNameLst>
                                      </p:cBhvr>
                                      <p:tavLst>
                                        <p:tav tm="0">
                                          <p:val>
                                            <p:strVal val="#ppt_y+.05"/>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44" presetClass="entr" presetSubtype="0" fill="hold" grpId="0" nodeType="clickEffect">
                                  <p:stCondLst>
                                    <p:cond delay="0"/>
                                  </p:stCondLst>
                                  <p:childTnLst>
                                    <p:set>
                                      <p:cBhvr>
                                        <p:cTn id="27" dur="0" fill="hold">
                                          <p:stCondLst>
                                            <p:cond delay="0"/>
                                          </p:stCondLst>
                                        </p:cTn>
                                        <p:tgtEl>
                                          <p:spTgt spid="3077">
                                            <p:txEl>
                                              <p:pRg st="3" end="3"/>
                                            </p:txEl>
                                          </p:spTgt>
                                        </p:tgtEl>
                                        <p:attrNameLst>
                                          <p:attrName>style.visibility</p:attrName>
                                        </p:attrNameLst>
                                      </p:cBhvr>
                                      <p:to>
                                        <p:strVal val="visible"/>
                                      </p:to>
                                    </p:set>
                                    <p:animEffect transition="in" filter="fade">
                                      <p:cBhvr>
                                        <p:cTn id="28" dur="500"/>
                                        <p:tgtEl>
                                          <p:spTgt spid="3077">
                                            <p:txEl>
                                              <p:pRg st="3" end="3"/>
                                            </p:txEl>
                                          </p:spTgt>
                                        </p:tgtEl>
                                      </p:cBhvr>
                                    </p:animEffect>
                                    <p:anim calcmode="lin" valueType="num">
                                      <p:cBhvr>
                                        <p:cTn id="29" dur="500" fill="hold"/>
                                        <p:tgtEl>
                                          <p:spTgt spid="3077">
                                            <p:txEl>
                                              <p:pRg st="3" end="3"/>
                                            </p:txEl>
                                          </p:spTgt>
                                        </p:tgtEl>
                                        <p:attrNameLst>
                                          <p:attrName>ppt_x</p:attrName>
                                        </p:attrNameLst>
                                      </p:cBhvr>
                                      <p:tavLst>
                                        <p:tav tm="0">
                                          <p:val>
                                            <p:strVal val="#ppt_x"/>
                                          </p:val>
                                        </p:tav>
                                        <p:tav tm="100000">
                                          <p:val>
                                            <p:strVal val="#ppt_x"/>
                                          </p:val>
                                        </p:tav>
                                      </p:tavLst>
                                    </p:anim>
                                    <p:anim calcmode="lin" valueType="num">
                                      <p:cBhvr>
                                        <p:cTn id="30" dur="500" fill="hold"/>
                                        <p:tgtEl>
                                          <p:spTgt spid="3077">
                                            <p:txEl>
                                              <p:pRg st="3" end="3"/>
                                            </p:txEl>
                                          </p:spTgt>
                                        </p:tgtEl>
                                        <p:attrNameLst>
                                          <p:attrName>ppt_y</p:attrName>
                                        </p:attrNameLst>
                                      </p:cBhvr>
                                      <p:tavLst>
                                        <p:tav tm="0">
                                          <p:val>
                                            <p:strVal val="#ppt_y+.05"/>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44" presetClass="entr" presetSubtype="0" fill="hold" grpId="0" nodeType="clickEffect">
                                  <p:stCondLst>
                                    <p:cond delay="0"/>
                                  </p:stCondLst>
                                  <p:childTnLst>
                                    <p:set>
                                      <p:cBhvr>
                                        <p:cTn id="34" dur="0" fill="hold">
                                          <p:stCondLst>
                                            <p:cond delay="0"/>
                                          </p:stCondLst>
                                        </p:cTn>
                                        <p:tgtEl>
                                          <p:spTgt spid="3077">
                                            <p:txEl>
                                              <p:pRg st="4" end="4"/>
                                            </p:txEl>
                                          </p:spTgt>
                                        </p:tgtEl>
                                        <p:attrNameLst>
                                          <p:attrName>style.visibility</p:attrName>
                                        </p:attrNameLst>
                                      </p:cBhvr>
                                      <p:to>
                                        <p:strVal val="visible"/>
                                      </p:to>
                                    </p:set>
                                    <p:animEffect transition="in" filter="fade">
                                      <p:cBhvr>
                                        <p:cTn id="35" dur="500"/>
                                        <p:tgtEl>
                                          <p:spTgt spid="3077">
                                            <p:txEl>
                                              <p:pRg st="4" end="4"/>
                                            </p:txEl>
                                          </p:spTgt>
                                        </p:tgtEl>
                                      </p:cBhvr>
                                    </p:animEffect>
                                    <p:anim calcmode="lin" valueType="num">
                                      <p:cBhvr>
                                        <p:cTn id="36" dur="500" fill="hold"/>
                                        <p:tgtEl>
                                          <p:spTgt spid="3077">
                                            <p:txEl>
                                              <p:pRg st="4" end="4"/>
                                            </p:txEl>
                                          </p:spTgt>
                                        </p:tgtEl>
                                        <p:attrNameLst>
                                          <p:attrName>ppt_x</p:attrName>
                                        </p:attrNameLst>
                                      </p:cBhvr>
                                      <p:tavLst>
                                        <p:tav tm="0">
                                          <p:val>
                                            <p:strVal val="#ppt_x"/>
                                          </p:val>
                                        </p:tav>
                                        <p:tav tm="100000">
                                          <p:val>
                                            <p:strVal val="#ppt_x"/>
                                          </p:val>
                                        </p:tav>
                                      </p:tavLst>
                                    </p:anim>
                                    <p:anim calcmode="lin" valueType="num">
                                      <p:cBhvr>
                                        <p:cTn id="37" dur="500" fill="hold"/>
                                        <p:tgtEl>
                                          <p:spTgt spid="3077">
                                            <p:txEl>
                                              <p:pRg st="4" end="4"/>
                                            </p:txEl>
                                          </p:spTgt>
                                        </p:tgtEl>
                                        <p:attrNameLst>
                                          <p:attrName>ppt_y</p:attrName>
                                        </p:attrNameLst>
                                      </p:cBhvr>
                                      <p:tavLst>
                                        <p:tav tm="0">
                                          <p:val>
                                            <p:strVal val="#ppt_y+.05"/>
                                          </p:val>
                                        </p:tav>
                                        <p:tav tm="100000">
                                          <p:val>
                                            <p:strVal val="#ppt_y"/>
                                          </p:val>
                                        </p:tav>
                                      </p:tavLst>
                                    </p:anim>
                                  </p:childTnLst>
                                </p:cTn>
                              </p:par>
                            </p:childTnLst>
                          </p:cTn>
                        </p:par>
                      </p:childTnLst>
                    </p:cTn>
                  </p:par>
                  <p:par>
                    <p:cTn id="38" fill="hold" nodeType="clickPar">
                      <p:stCondLst>
                        <p:cond delay="indefinite"/>
                      </p:stCondLst>
                      <p:childTnLst>
                        <p:par>
                          <p:cTn id="39" fill="hold" nodeType="withGroup">
                            <p:stCondLst>
                              <p:cond delay="0"/>
                            </p:stCondLst>
                            <p:childTnLst>
                              <p:par>
                                <p:cTn id="40" presetID="44" presetClass="entr" presetSubtype="0" fill="hold" grpId="0" nodeType="clickEffect">
                                  <p:stCondLst>
                                    <p:cond delay="0"/>
                                  </p:stCondLst>
                                  <p:childTnLst>
                                    <p:set>
                                      <p:cBhvr>
                                        <p:cTn id="41" dur="0" fill="hold">
                                          <p:stCondLst>
                                            <p:cond delay="0"/>
                                          </p:stCondLst>
                                        </p:cTn>
                                        <p:tgtEl>
                                          <p:spTgt spid="3077">
                                            <p:txEl>
                                              <p:pRg st="5" end="5"/>
                                            </p:txEl>
                                          </p:spTgt>
                                        </p:tgtEl>
                                        <p:attrNameLst>
                                          <p:attrName>style.visibility</p:attrName>
                                        </p:attrNameLst>
                                      </p:cBhvr>
                                      <p:to>
                                        <p:strVal val="visible"/>
                                      </p:to>
                                    </p:set>
                                    <p:animEffect transition="in" filter="fade">
                                      <p:cBhvr>
                                        <p:cTn id="42" dur="500"/>
                                        <p:tgtEl>
                                          <p:spTgt spid="3077">
                                            <p:txEl>
                                              <p:pRg st="5" end="5"/>
                                            </p:txEl>
                                          </p:spTgt>
                                        </p:tgtEl>
                                      </p:cBhvr>
                                    </p:animEffect>
                                    <p:anim calcmode="lin" valueType="num">
                                      <p:cBhvr>
                                        <p:cTn id="43" dur="500" fill="hold"/>
                                        <p:tgtEl>
                                          <p:spTgt spid="3077">
                                            <p:txEl>
                                              <p:pRg st="5" end="5"/>
                                            </p:txEl>
                                          </p:spTgt>
                                        </p:tgtEl>
                                        <p:attrNameLst>
                                          <p:attrName>ppt_x</p:attrName>
                                        </p:attrNameLst>
                                      </p:cBhvr>
                                      <p:tavLst>
                                        <p:tav tm="0">
                                          <p:val>
                                            <p:strVal val="#ppt_x"/>
                                          </p:val>
                                        </p:tav>
                                        <p:tav tm="100000">
                                          <p:val>
                                            <p:strVal val="#ppt_x"/>
                                          </p:val>
                                        </p:tav>
                                      </p:tavLst>
                                    </p:anim>
                                    <p:anim calcmode="lin" valueType="num">
                                      <p:cBhvr>
                                        <p:cTn id="44" dur="500" fill="hold"/>
                                        <p:tgtEl>
                                          <p:spTgt spid="3077">
                                            <p:txEl>
                                              <p:pRg st="5" end="5"/>
                                            </p:txEl>
                                          </p:spTgt>
                                        </p:tgtEl>
                                        <p:attrNameLst>
                                          <p:attrName>ppt_y</p:attrName>
                                        </p:attrNameLst>
                                      </p:cBhvr>
                                      <p:tavLst>
                                        <p:tav tm="0">
                                          <p:val>
                                            <p:strVal val="#ppt_y+.05"/>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44" presetClass="entr" presetSubtype="0" fill="hold" grpId="0" nodeType="clickEffect">
                                  <p:stCondLst>
                                    <p:cond delay="0"/>
                                  </p:stCondLst>
                                  <p:childTnLst>
                                    <p:set>
                                      <p:cBhvr>
                                        <p:cTn id="48" dur="0" fill="hold">
                                          <p:stCondLst>
                                            <p:cond delay="0"/>
                                          </p:stCondLst>
                                        </p:cTn>
                                        <p:tgtEl>
                                          <p:spTgt spid="3077">
                                            <p:txEl>
                                              <p:pRg st="6" end="6"/>
                                            </p:txEl>
                                          </p:spTgt>
                                        </p:tgtEl>
                                        <p:attrNameLst>
                                          <p:attrName>style.visibility</p:attrName>
                                        </p:attrNameLst>
                                      </p:cBhvr>
                                      <p:to>
                                        <p:strVal val="visible"/>
                                      </p:to>
                                    </p:set>
                                    <p:animEffect transition="in" filter="fade">
                                      <p:cBhvr>
                                        <p:cTn id="49" dur="500"/>
                                        <p:tgtEl>
                                          <p:spTgt spid="3077">
                                            <p:txEl>
                                              <p:pRg st="6" end="6"/>
                                            </p:txEl>
                                          </p:spTgt>
                                        </p:tgtEl>
                                      </p:cBhvr>
                                    </p:animEffect>
                                    <p:anim calcmode="lin" valueType="num">
                                      <p:cBhvr>
                                        <p:cTn id="50" dur="500" fill="hold"/>
                                        <p:tgtEl>
                                          <p:spTgt spid="3077">
                                            <p:txEl>
                                              <p:pRg st="6" end="6"/>
                                            </p:txEl>
                                          </p:spTgt>
                                        </p:tgtEl>
                                        <p:attrNameLst>
                                          <p:attrName>ppt_x</p:attrName>
                                        </p:attrNameLst>
                                      </p:cBhvr>
                                      <p:tavLst>
                                        <p:tav tm="0">
                                          <p:val>
                                            <p:strVal val="#ppt_x"/>
                                          </p:val>
                                        </p:tav>
                                        <p:tav tm="100000">
                                          <p:val>
                                            <p:strVal val="#ppt_x"/>
                                          </p:val>
                                        </p:tav>
                                      </p:tavLst>
                                    </p:anim>
                                    <p:anim calcmode="lin" valueType="num">
                                      <p:cBhvr>
                                        <p:cTn id="51" dur="500" fill="hold"/>
                                        <p:tgtEl>
                                          <p:spTgt spid="3077">
                                            <p:txEl>
                                              <p:pRg st="6" end="6"/>
                                            </p:txEl>
                                          </p:spTgt>
                                        </p:tgtEl>
                                        <p:attrNameLst>
                                          <p:attrName>ppt_y</p:attrName>
                                        </p:attrNameLst>
                                      </p:cBhvr>
                                      <p:tavLst>
                                        <p:tav tm="0">
                                          <p:val>
                                            <p:strVal val="#ppt_y+.05"/>
                                          </p:val>
                                        </p:tav>
                                        <p:tav tm="100000">
                                          <p:val>
                                            <p:strVal val="#ppt_y"/>
                                          </p:val>
                                        </p:tav>
                                      </p:tavLst>
                                    </p:anim>
                                  </p:childTnLst>
                                </p:cTn>
                              </p:par>
                            </p:childTnLst>
                          </p:cTn>
                        </p:par>
                      </p:childTnLst>
                    </p:cTn>
                  </p:par>
                  <p:par>
                    <p:cTn id="52" fill="hold" nodeType="clickPar">
                      <p:stCondLst>
                        <p:cond delay="indefinite"/>
                      </p:stCondLst>
                      <p:childTnLst>
                        <p:par>
                          <p:cTn id="53" fill="hold" nodeType="withGroup">
                            <p:stCondLst>
                              <p:cond delay="0"/>
                            </p:stCondLst>
                            <p:childTnLst>
                              <p:par>
                                <p:cTn id="54" presetID="44" presetClass="entr" presetSubtype="0" fill="hold" grpId="0" nodeType="clickEffect">
                                  <p:stCondLst>
                                    <p:cond delay="0"/>
                                  </p:stCondLst>
                                  <p:childTnLst>
                                    <p:set>
                                      <p:cBhvr>
                                        <p:cTn id="55" dur="0" fill="hold">
                                          <p:stCondLst>
                                            <p:cond delay="0"/>
                                          </p:stCondLst>
                                        </p:cTn>
                                        <p:tgtEl>
                                          <p:spTgt spid="3077">
                                            <p:txEl>
                                              <p:pRg st="7" end="7"/>
                                            </p:txEl>
                                          </p:spTgt>
                                        </p:tgtEl>
                                        <p:attrNameLst>
                                          <p:attrName>style.visibility</p:attrName>
                                        </p:attrNameLst>
                                      </p:cBhvr>
                                      <p:to>
                                        <p:strVal val="visible"/>
                                      </p:to>
                                    </p:set>
                                    <p:animEffect transition="in" filter="fade">
                                      <p:cBhvr>
                                        <p:cTn id="56" dur="500"/>
                                        <p:tgtEl>
                                          <p:spTgt spid="3077">
                                            <p:txEl>
                                              <p:pRg st="7" end="7"/>
                                            </p:txEl>
                                          </p:spTgt>
                                        </p:tgtEl>
                                      </p:cBhvr>
                                    </p:animEffect>
                                    <p:anim calcmode="lin" valueType="num">
                                      <p:cBhvr>
                                        <p:cTn id="57" dur="500" fill="hold"/>
                                        <p:tgtEl>
                                          <p:spTgt spid="3077">
                                            <p:txEl>
                                              <p:pRg st="7" end="7"/>
                                            </p:txEl>
                                          </p:spTgt>
                                        </p:tgtEl>
                                        <p:attrNameLst>
                                          <p:attrName>ppt_x</p:attrName>
                                        </p:attrNameLst>
                                      </p:cBhvr>
                                      <p:tavLst>
                                        <p:tav tm="0">
                                          <p:val>
                                            <p:strVal val="#ppt_x"/>
                                          </p:val>
                                        </p:tav>
                                        <p:tav tm="100000">
                                          <p:val>
                                            <p:strVal val="#ppt_x"/>
                                          </p:val>
                                        </p:tav>
                                      </p:tavLst>
                                    </p:anim>
                                    <p:anim calcmode="lin" valueType="num">
                                      <p:cBhvr>
                                        <p:cTn id="58" dur="500" fill="hold"/>
                                        <p:tgtEl>
                                          <p:spTgt spid="3077">
                                            <p:txEl>
                                              <p:pRg st="7" end="7"/>
                                            </p:txEl>
                                          </p:spTgt>
                                        </p:tgtEl>
                                        <p:attrNameLst>
                                          <p:attrName>ppt_y</p:attrName>
                                        </p:attrNameLst>
                                      </p:cBhvr>
                                      <p:tavLst>
                                        <p:tav tm="0">
                                          <p:val>
                                            <p:strVal val="#ppt_y+.05"/>
                                          </p:val>
                                        </p:tav>
                                        <p:tav tm="100000">
                                          <p:val>
                                            <p:strVal val="#ppt_y"/>
                                          </p:val>
                                        </p:tav>
                                      </p:tavLst>
                                    </p:anim>
                                  </p:childTnLst>
                                </p:cTn>
                              </p:par>
                            </p:childTnLst>
                          </p:cTn>
                        </p:par>
                      </p:childTnLst>
                    </p:cTn>
                  </p:par>
                  <p:par>
                    <p:cTn id="59" fill="hold" nodeType="clickPar">
                      <p:stCondLst>
                        <p:cond delay="indefinite"/>
                      </p:stCondLst>
                      <p:childTnLst>
                        <p:par>
                          <p:cTn id="60" fill="hold" nodeType="withGroup">
                            <p:stCondLst>
                              <p:cond delay="0"/>
                            </p:stCondLst>
                            <p:childTnLst>
                              <p:par>
                                <p:cTn id="61" presetID="44" presetClass="entr" presetSubtype="0" fill="hold" grpId="0" nodeType="clickEffect">
                                  <p:stCondLst>
                                    <p:cond delay="0"/>
                                  </p:stCondLst>
                                  <p:childTnLst>
                                    <p:set>
                                      <p:cBhvr>
                                        <p:cTn id="62" dur="0" fill="hold">
                                          <p:stCondLst>
                                            <p:cond delay="0"/>
                                          </p:stCondLst>
                                        </p:cTn>
                                        <p:tgtEl>
                                          <p:spTgt spid="3077">
                                            <p:txEl>
                                              <p:pRg st="8" end="8"/>
                                            </p:txEl>
                                          </p:spTgt>
                                        </p:tgtEl>
                                        <p:attrNameLst>
                                          <p:attrName>style.visibility</p:attrName>
                                        </p:attrNameLst>
                                      </p:cBhvr>
                                      <p:to>
                                        <p:strVal val="visible"/>
                                      </p:to>
                                    </p:set>
                                    <p:animEffect transition="in" filter="fade">
                                      <p:cBhvr>
                                        <p:cTn id="63" dur="500"/>
                                        <p:tgtEl>
                                          <p:spTgt spid="3077">
                                            <p:txEl>
                                              <p:pRg st="8" end="8"/>
                                            </p:txEl>
                                          </p:spTgt>
                                        </p:tgtEl>
                                      </p:cBhvr>
                                    </p:animEffect>
                                    <p:anim calcmode="lin" valueType="num">
                                      <p:cBhvr>
                                        <p:cTn id="64" dur="500" fill="hold"/>
                                        <p:tgtEl>
                                          <p:spTgt spid="3077">
                                            <p:txEl>
                                              <p:pRg st="8" end="8"/>
                                            </p:txEl>
                                          </p:spTgt>
                                        </p:tgtEl>
                                        <p:attrNameLst>
                                          <p:attrName>ppt_x</p:attrName>
                                        </p:attrNameLst>
                                      </p:cBhvr>
                                      <p:tavLst>
                                        <p:tav tm="0">
                                          <p:val>
                                            <p:strVal val="#ppt_x"/>
                                          </p:val>
                                        </p:tav>
                                        <p:tav tm="100000">
                                          <p:val>
                                            <p:strVal val="#ppt_x"/>
                                          </p:val>
                                        </p:tav>
                                      </p:tavLst>
                                    </p:anim>
                                    <p:anim calcmode="lin" valueType="num">
                                      <p:cBhvr>
                                        <p:cTn id="65" dur="500" fill="hold"/>
                                        <p:tgtEl>
                                          <p:spTgt spid="3077">
                                            <p:txEl>
                                              <p:pRg st="8" end="8"/>
                                            </p:txEl>
                                          </p:spTgt>
                                        </p:tgtEl>
                                        <p:attrNameLst>
                                          <p:attrName>ppt_y</p:attrName>
                                        </p:attrNameLst>
                                      </p:cBhvr>
                                      <p:tavLst>
                                        <p:tav tm="0">
                                          <p:val>
                                            <p:strVal val="#ppt_y+.05"/>
                                          </p:val>
                                        </p:tav>
                                        <p:tav tm="100000">
                                          <p:val>
                                            <p:strVal val="#ppt_y"/>
                                          </p:val>
                                        </p:tav>
                                      </p:tavLst>
                                    </p:anim>
                                  </p:childTnLst>
                                </p:cTn>
                              </p:par>
                            </p:childTnLst>
                          </p:cTn>
                        </p:par>
                      </p:childTnLst>
                    </p:cTn>
                  </p:par>
                  <p:par>
                    <p:cTn id="66" fill="hold" nodeType="clickPar">
                      <p:stCondLst>
                        <p:cond delay="indefinite"/>
                      </p:stCondLst>
                      <p:childTnLst>
                        <p:par>
                          <p:cTn id="67" fill="hold" nodeType="withGroup">
                            <p:stCondLst>
                              <p:cond delay="0"/>
                            </p:stCondLst>
                            <p:childTnLst>
                              <p:par>
                                <p:cTn id="68" presetID="44" presetClass="entr" presetSubtype="0" fill="hold" grpId="0" nodeType="clickEffect">
                                  <p:stCondLst>
                                    <p:cond delay="0"/>
                                  </p:stCondLst>
                                  <p:childTnLst>
                                    <p:set>
                                      <p:cBhvr>
                                        <p:cTn id="69" dur="0" fill="hold">
                                          <p:stCondLst>
                                            <p:cond delay="0"/>
                                          </p:stCondLst>
                                        </p:cTn>
                                        <p:tgtEl>
                                          <p:spTgt spid="3077">
                                            <p:txEl>
                                              <p:pRg st="9" end="9"/>
                                            </p:txEl>
                                          </p:spTgt>
                                        </p:tgtEl>
                                        <p:attrNameLst>
                                          <p:attrName>style.visibility</p:attrName>
                                        </p:attrNameLst>
                                      </p:cBhvr>
                                      <p:to>
                                        <p:strVal val="visible"/>
                                      </p:to>
                                    </p:set>
                                    <p:animEffect transition="in" filter="fade">
                                      <p:cBhvr>
                                        <p:cTn id="70" dur="500"/>
                                        <p:tgtEl>
                                          <p:spTgt spid="3077">
                                            <p:txEl>
                                              <p:pRg st="9" end="9"/>
                                            </p:txEl>
                                          </p:spTgt>
                                        </p:tgtEl>
                                      </p:cBhvr>
                                    </p:animEffect>
                                    <p:anim calcmode="lin" valueType="num">
                                      <p:cBhvr>
                                        <p:cTn id="71" dur="500" fill="hold"/>
                                        <p:tgtEl>
                                          <p:spTgt spid="3077">
                                            <p:txEl>
                                              <p:pRg st="9" end="9"/>
                                            </p:txEl>
                                          </p:spTgt>
                                        </p:tgtEl>
                                        <p:attrNameLst>
                                          <p:attrName>ppt_x</p:attrName>
                                        </p:attrNameLst>
                                      </p:cBhvr>
                                      <p:tavLst>
                                        <p:tav tm="0">
                                          <p:val>
                                            <p:strVal val="#ppt_x"/>
                                          </p:val>
                                        </p:tav>
                                        <p:tav tm="100000">
                                          <p:val>
                                            <p:strVal val="#ppt_x"/>
                                          </p:val>
                                        </p:tav>
                                      </p:tavLst>
                                    </p:anim>
                                    <p:anim calcmode="lin" valueType="num">
                                      <p:cBhvr>
                                        <p:cTn id="72" dur="500" fill="hold"/>
                                        <p:tgtEl>
                                          <p:spTgt spid="3077">
                                            <p:txEl>
                                              <p:pRg st="9" end="9"/>
                                            </p:txEl>
                                          </p:spTgt>
                                        </p:tgtEl>
                                        <p:attrNameLst>
                                          <p:attrName>ppt_y</p:attrName>
                                        </p:attrNameLst>
                                      </p:cBhvr>
                                      <p:tavLst>
                                        <p:tav tm="0">
                                          <p:val>
                                            <p:strVal val="#ppt_y+.05"/>
                                          </p:val>
                                        </p:tav>
                                        <p:tav tm="100000">
                                          <p:val>
                                            <p:strVal val="#ppt_y"/>
                                          </p:val>
                                        </p:tav>
                                      </p:tavLst>
                                    </p:anim>
                                  </p:childTnLst>
                                </p:cTn>
                              </p:par>
                            </p:childTnLst>
                          </p:cTn>
                        </p:par>
                      </p:childTnLst>
                    </p:cTn>
                  </p:par>
                  <p:par>
                    <p:cTn id="73" fill="hold" nodeType="clickPar">
                      <p:stCondLst>
                        <p:cond delay="indefinite"/>
                      </p:stCondLst>
                      <p:childTnLst>
                        <p:par>
                          <p:cTn id="74" fill="hold" nodeType="withGroup">
                            <p:stCondLst>
                              <p:cond delay="0"/>
                            </p:stCondLst>
                            <p:childTnLst>
                              <p:par>
                                <p:cTn id="75" presetID="44" presetClass="entr" presetSubtype="0" fill="hold" grpId="0" nodeType="clickEffect">
                                  <p:stCondLst>
                                    <p:cond delay="0"/>
                                  </p:stCondLst>
                                  <p:childTnLst>
                                    <p:set>
                                      <p:cBhvr>
                                        <p:cTn id="76" dur="0" fill="hold">
                                          <p:stCondLst>
                                            <p:cond delay="0"/>
                                          </p:stCondLst>
                                        </p:cTn>
                                        <p:tgtEl>
                                          <p:spTgt spid="3077">
                                            <p:txEl>
                                              <p:pRg st="10" end="10"/>
                                            </p:txEl>
                                          </p:spTgt>
                                        </p:tgtEl>
                                        <p:attrNameLst>
                                          <p:attrName>style.visibility</p:attrName>
                                        </p:attrNameLst>
                                      </p:cBhvr>
                                      <p:to>
                                        <p:strVal val="visible"/>
                                      </p:to>
                                    </p:set>
                                    <p:animEffect transition="in" filter="fade">
                                      <p:cBhvr>
                                        <p:cTn id="77" dur="500"/>
                                        <p:tgtEl>
                                          <p:spTgt spid="3077">
                                            <p:txEl>
                                              <p:pRg st="10" end="10"/>
                                            </p:txEl>
                                          </p:spTgt>
                                        </p:tgtEl>
                                      </p:cBhvr>
                                    </p:animEffect>
                                    <p:anim calcmode="lin" valueType="num">
                                      <p:cBhvr>
                                        <p:cTn id="78" dur="500" fill="hold"/>
                                        <p:tgtEl>
                                          <p:spTgt spid="3077">
                                            <p:txEl>
                                              <p:pRg st="10" end="10"/>
                                            </p:txEl>
                                          </p:spTgt>
                                        </p:tgtEl>
                                        <p:attrNameLst>
                                          <p:attrName>ppt_x</p:attrName>
                                        </p:attrNameLst>
                                      </p:cBhvr>
                                      <p:tavLst>
                                        <p:tav tm="0">
                                          <p:val>
                                            <p:strVal val="#ppt_x"/>
                                          </p:val>
                                        </p:tav>
                                        <p:tav tm="100000">
                                          <p:val>
                                            <p:strVal val="#ppt_x"/>
                                          </p:val>
                                        </p:tav>
                                      </p:tavLst>
                                    </p:anim>
                                    <p:anim calcmode="lin" valueType="num">
                                      <p:cBhvr>
                                        <p:cTn id="79" dur="500" fill="hold"/>
                                        <p:tgtEl>
                                          <p:spTgt spid="3077">
                                            <p:txEl>
                                              <p:pRg st="10" end="10"/>
                                            </p:txEl>
                                          </p:spTgt>
                                        </p:tgtEl>
                                        <p:attrNameLst>
                                          <p:attrName>ppt_y</p:attrName>
                                        </p:attrNameLst>
                                      </p:cBhvr>
                                      <p:tavLst>
                                        <p:tav tm="0">
                                          <p:val>
                                            <p:strVal val="#ppt_y+.05"/>
                                          </p:val>
                                        </p:tav>
                                        <p:tav tm="100000">
                                          <p:val>
                                            <p:strVal val="#ppt_y"/>
                                          </p:val>
                                        </p:tav>
                                      </p:tavLst>
                                    </p:anim>
                                  </p:childTnLst>
                                </p:cTn>
                              </p:par>
                            </p:childTnLst>
                          </p:cTn>
                        </p:par>
                      </p:childTnLst>
                    </p:cTn>
                  </p:par>
                  <p:par>
                    <p:cTn id="80" fill="hold" nodeType="clickPar">
                      <p:stCondLst>
                        <p:cond delay="indefinite"/>
                      </p:stCondLst>
                      <p:childTnLst>
                        <p:par>
                          <p:cTn id="81" fill="hold" nodeType="withGroup">
                            <p:stCondLst>
                              <p:cond delay="0"/>
                            </p:stCondLst>
                            <p:childTnLst>
                              <p:par>
                                <p:cTn id="82" presetID="44" presetClass="entr" presetSubtype="0" fill="hold" grpId="0" nodeType="clickEffect">
                                  <p:stCondLst>
                                    <p:cond delay="0"/>
                                  </p:stCondLst>
                                  <p:childTnLst>
                                    <p:set>
                                      <p:cBhvr>
                                        <p:cTn id="83" dur="0" fill="hold">
                                          <p:stCondLst>
                                            <p:cond delay="0"/>
                                          </p:stCondLst>
                                        </p:cTn>
                                        <p:tgtEl>
                                          <p:spTgt spid="3077">
                                            <p:txEl>
                                              <p:pRg st="11" end="11"/>
                                            </p:txEl>
                                          </p:spTgt>
                                        </p:tgtEl>
                                        <p:attrNameLst>
                                          <p:attrName>style.visibility</p:attrName>
                                        </p:attrNameLst>
                                      </p:cBhvr>
                                      <p:to>
                                        <p:strVal val="visible"/>
                                      </p:to>
                                    </p:set>
                                    <p:animEffect transition="in" filter="fade">
                                      <p:cBhvr>
                                        <p:cTn id="84" dur="500"/>
                                        <p:tgtEl>
                                          <p:spTgt spid="3077">
                                            <p:txEl>
                                              <p:pRg st="11" end="11"/>
                                            </p:txEl>
                                          </p:spTgt>
                                        </p:tgtEl>
                                      </p:cBhvr>
                                    </p:animEffect>
                                    <p:anim calcmode="lin" valueType="num">
                                      <p:cBhvr>
                                        <p:cTn id="85" dur="500" fill="hold"/>
                                        <p:tgtEl>
                                          <p:spTgt spid="3077">
                                            <p:txEl>
                                              <p:pRg st="11" end="11"/>
                                            </p:txEl>
                                          </p:spTgt>
                                        </p:tgtEl>
                                        <p:attrNameLst>
                                          <p:attrName>ppt_x</p:attrName>
                                        </p:attrNameLst>
                                      </p:cBhvr>
                                      <p:tavLst>
                                        <p:tav tm="0">
                                          <p:val>
                                            <p:strVal val="#ppt_x"/>
                                          </p:val>
                                        </p:tav>
                                        <p:tav tm="100000">
                                          <p:val>
                                            <p:strVal val="#ppt_x"/>
                                          </p:val>
                                        </p:tav>
                                      </p:tavLst>
                                    </p:anim>
                                    <p:anim calcmode="lin" valueType="num">
                                      <p:cBhvr>
                                        <p:cTn id="86" dur="500" fill="hold"/>
                                        <p:tgtEl>
                                          <p:spTgt spid="3077">
                                            <p:txEl>
                                              <p:pRg st="11" end="11"/>
                                            </p:txEl>
                                          </p:spTgt>
                                        </p:tgtEl>
                                        <p:attrNameLst>
                                          <p:attrName>ppt_y</p:attrName>
                                        </p:attrNameLst>
                                      </p:cBhvr>
                                      <p:tavLst>
                                        <p:tav tm="0">
                                          <p:val>
                                            <p:strVal val="#ppt_y+.05"/>
                                          </p:val>
                                        </p:tav>
                                        <p:tav tm="100000">
                                          <p:val>
                                            <p:strVal val="#ppt_y"/>
                                          </p:val>
                                        </p:tav>
                                      </p:tavLst>
                                    </p:anim>
                                  </p:childTnLst>
                                </p:cTn>
                              </p:par>
                            </p:childTnLst>
                          </p:cTn>
                        </p:par>
                      </p:childTnLst>
                    </p:cTn>
                  </p:par>
                  <p:par>
                    <p:cTn id="87" fill="hold" nodeType="clickPar">
                      <p:stCondLst>
                        <p:cond delay="indefinite"/>
                      </p:stCondLst>
                      <p:childTnLst>
                        <p:par>
                          <p:cTn id="88" fill="hold" nodeType="withGroup">
                            <p:stCondLst>
                              <p:cond delay="0"/>
                            </p:stCondLst>
                            <p:childTnLst>
                              <p:par>
                                <p:cTn id="89" presetID="44" presetClass="entr" presetSubtype="0" fill="hold" grpId="0" nodeType="clickEffect">
                                  <p:stCondLst>
                                    <p:cond delay="0"/>
                                  </p:stCondLst>
                                  <p:childTnLst>
                                    <p:set>
                                      <p:cBhvr>
                                        <p:cTn id="90" dur="0" fill="hold">
                                          <p:stCondLst>
                                            <p:cond delay="0"/>
                                          </p:stCondLst>
                                        </p:cTn>
                                        <p:tgtEl>
                                          <p:spTgt spid="3077">
                                            <p:txEl>
                                              <p:pRg st="12" end="12"/>
                                            </p:txEl>
                                          </p:spTgt>
                                        </p:tgtEl>
                                        <p:attrNameLst>
                                          <p:attrName>style.visibility</p:attrName>
                                        </p:attrNameLst>
                                      </p:cBhvr>
                                      <p:to>
                                        <p:strVal val="visible"/>
                                      </p:to>
                                    </p:set>
                                    <p:animEffect transition="in" filter="fade">
                                      <p:cBhvr>
                                        <p:cTn id="91" dur="500"/>
                                        <p:tgtEl>
                                          <p:spTgt spid="3077">
                                            <p:txEl>
                                              <p:pRg st="12" end="12"/>
                                            </p:txEl>
                                          </p:spTgt>
                                        </p:tgtEl>
                                      </p:cBhvr>
                                    </p:animEffect>
                                    <p:anim calcmode="lin" valueType="num">
                                      <p:cBhvr>
                                        <p:cTn id="92" dur="500" fill="hold"/>
                                        <p:tgtEl>
                                          <p:spTgt spid="3077">
                                            <p:txEl>
                                              <p:pRg st="12" end="12"/>
                                            </p:txEl>
                                          </p:spTgt>
                                        </p:tgtEl>
                                        <p:attrNameLst>
                                          <p:attrName>ppt_x</p:attrName>
                                        </p:attrNameLst>
                                      </p:cBhvr>
                                      <p:tavLst>
                                        <p:tav tm="0">
                                          <p:val>
                                            <p:strVal val="#ppt_x"/>
                                          </p:val>
                                        </p:tav>
                                        <p:tav tm="100000">
                                          <p:val>
                                            <p:strVal val="#ppt_x"/>
                                          </p:val>
                                        </p:tav>
                                      </p:tavLst>
                                    </p:anim>
                                    <p:anim calcmode="lin" valueType="num">
                                      <p:cBhvr>
                                        <p:cTn id="93" dur="500" fill="hold"/>
                                        <p:tgtEl>
                                          <p:spTgt spid="3077">
                                            <p:txEl>
                                              <p:pRg st="12" end="12"/>
                                            </p:txEl>
                                          </p:spTgt>
                                        </p:tgtEl>
                                        <p:attrNameLst>
                                          <p:attrName>ppt_y</p:attrName>
                                        </p:attrNameLst>
                                      </p:cBhvr>
                                      <p:tavLst>
                                        <p:tav tm="0">
                                          <p:val>
                                            <p:strVal val="#ppt_y+.05"/>
                                          </p:val>
                                        </p:tav>
                                        <p:tav tm="100000">
                                          <p:val>
                                            <p:strVal val="#ppt_y"/>
                                          </p:val>
                                        </p:tav>
                                      </p:tavLst>
                                    </p:anim>
                                  </p:childTnLst>
                                </p:cTn>
                              </p:par>
                            </p:childTnLst>
                          </p:cTn>
                        </p:par>
                      </p:childTnLst>
                    </p:cTn>
                  </p:par>
                  <p:par>
                    <p:cTn id="94" fill="hold" nodeType="clickPar">
                      <p:stCondLst>
                        <p:cond delay="indefinite"/>
                      </p:stCondLst>
                      <p:childTnLst>
                        <p:par>
                          <p:cTn id="95" fill="hold" nodeType="withGroup">
                            <p:stCondLst>
                              <p:cond delay="0"/>
                            </p:stCondLst>
                            <p:childTnLst>
                              <p:par>
                                <p:cTn id="96" presetID="44" presetClass="entr" presetSubtype="0" fill="hold" grpId="0" nodeType="clickEffect">
                                  <p:stCondLst>
                                    <p:cond delay="0"/>
                                  </p:stCondLst>
                                  <p:childTnLst>
                                    <p:set>
                                      <p:cBhvr>
                                        <p:cTn id="97" dur="0" fill="hold">
                                          <p:stCondLst>
                                            <p:cond delay="0"/>
                                          </p:stCondLst>
                                        </p:cTn>
                                        <p:tgtEl>
                                          <p:spTgt spid="3077">
                                            <p:txEl>
                                              <p:pRg st="13" end="13"/>
                                            </p:txEl>
                                          </p:spTgt>
                                        </p:tgtEl>
                                        <p:attrNameLst>
                                          <p:attrName>style.visibility</p:attrName>
                                        </p:attrNameLst>
                                      </p:cBhvr>
                                      <p:to>
                                        <p:strVal val="visible"/>
                                      </p:to>
                                    </p:set>
                                    <p:animEffect transition="in" filter="fade">
                                      <p:cBhvr>
                                        <p:cTn id="98" dur="500"/>
                                        <p:tgtEl>
                                          <p:spTgt spid="3077">
                                            <p:txEl>
                                              <p:pRg st="13" end="13"/>
                                            </p:txEl>
                                          </p:spTgt>
                                        </p:tgtEl>
                                      </p:cBhvr>
                                    </p:animEffect>
                                    <p:anim calcmode="lin" valueType="num">
                                      <p:cBhvr>
                                        <p:cTn id="99" dur="500" fill="hold"/>
                                        <p:tgtEl>
                                          <p:spTgt spid="3077">
                                            <p:txEl>
                                              <p:pRg st="13" end="13"/>
                                            </p:txEl>
                                          </p:spTgt>
                                        </p:tgtEl>
                                        <p:attrNameLst>
                                          <p:attrName>ppt_x</p:attrName>
                                        </p:attrNameLst>
                                      </p:cBhvr>
                                      <p:tavLst>
                                        <p:tav tm="0">
                                          <p:val>
                                            <p:strVal val="#ppt_x"/>
                                          </p:val>
                                        </p:tav>
                                        <p:tav tm="100000">
                                          <p:val>
                                            <p:strVal val="#ppt_x"/>
                                          </p:val>
                                        </p:tav>
                                      </p:tavLst>
                                    </p:anim>
                                    <p:anim calcmode="lin" valueType="num">
                                      <p:cBhvr>
                                        <p:cTn id="100" dur="500" fill="hold"/>
                                        <p:tgtEl>
                                          <p:spTgt spid="3077">
                                            <p:txEl>
                                              <p:pRg st="13" end="13"/>
                                            </p:txEl>
                                          </p:spTgt>
                                        </p:tgtEl>
                                        <p:attrNameLst>
                                          <p:attrName>ppt_y</p:attrName>
                                        </p:attrNameLst>
                                      </p:cBhvr>
                                      <p:tavLst>
                                        <p:tav tm="0">
                                          <p:val>
                                            <p:strVal val="#ppt_y+.05"/>
                                          </p:val>
                                        </p:tav>
                                        <p:tav tm="100000">
                                          <p:val>
                                            <p:strVal val="#ppt_y"/>
                                          </p:val>
                                        </p:tav>
                                      </p:tavLst>
                                    </p:anim>
                                  </p:childTnLst>
                                </p:cTn>
                              </p:par>
                              <p:par>
                                <p:cTn id="101" presetID="44" presetClass="entr" presetSubtype="0" fill="hold" grpId="0" nodeType="withEffect">
                                  <p:stCondLst>
                                    <p:cond delay="0"/>
                                  </p:stCondLst>
                                  <p:childTnLst>
                                    <p:set>
                                      <p:cBhvr>
                                        <p:cTn id="102" dur="0" fill="hold">
                                          <p:stCondLst>
                                            <p:cond delay="0"/>
                                          </p:stCondLst>
                                        </p:cTn>
                                        <p:tgtEl>
                                          <p:spTgt spid="3077">
                                            <p:txEl>
                                              <p:pRg st="14" end="14"/>
                                            </p:txEl>
                                          </p:spTgt>
                                        </p:tgtEl>
                                        <p:attrNameLst>
                                          <p:attrName>style.visibility</p:attrName>
                                        </p:attrNameLst>
                                      </p:cBhvr>
                                      <p:to>
                                        <p:strVal val="visible"/>
                                      </p:to>
                                    </p:set>
                                    <p:animEffect transition="in" filter="fade">
                                      <p:cBhvr>
                                        <p:cTn id="103" dur="500"/>
                                        <p:tgtEl>
                                          <p:spTgt spid="3077">
                                            <p:txEl>
                                              <p:pRg st="14" end="14"/>
                                            </p:txEl>
                                          </p:spTgt>
                                        </p:tgtEl>
                                      </p:cBhvr>
                                    </p:animEffect>
                                    <p:anim calcmode="lin" valueType="num">
                                      <p:cBhvr>
                                        <p:cTn id="104" dur="500" fill="hold"/>
                                        <p:tgtEl>
                                          <p:spTgt spid="3077">
                                            <p:txEl>
                                              <p:pRg st="14" end="14"/>
                                            </p:txEl>
                                          </p:spTgt>
                                        </p:tgtEl>
                                        <p:attrNameLst>
                                          <p:attrName>ppt_x</p:attrName>
                                        </p:attrNameLst>
                                      </p:cBhvr>
                                      <p:tavLst>
                                        <p:tav tm="0">
                                          <p:val>
                                            <p:strVal val="#ppt_x"/>
                                          </p:val>
                                        </p:tav>
                                        <p:tav tm="100000">
                                          <p:val>
                                            <p:strVal val="#ppt_x"/>
                                          </p:val>
                                        </p:tav>
                                      </p:tavLst>
                                    </p:anim>
                                    <p:anim calcmode="lin" valueType="num">
                                      <p:cBhvr>
                                        <p:cTn id="105" dur="500" fill="hold"/>
                                        <p:tgtEl>
                                          <p:spTgt spid="3077">
                                            <p:txEl>
                                              <p:pRg st="14" end="14"/>
                                            </p:txEl>
                                          </p:spTgt>
                                        </p:tgtEl>
                                        <p:attrNameLst>
                                          <p:attrName>ppt_y</p:attrName>
                                        </p:attrNameLst>
                                      </p:cBhvr>
                                      <p:tavLst>
                                        <p:tav tm="0">
                                          <p:val>
                                            <p:strVal val="#ppt_y+.05"/>
                                          </p:val>
                                        </p:tav>
                                        <p:tav tm="100000">
                                          <p:val>
                                            <p:strVal val="#ppt_y"/>
                                          </p:val>
                                        </p:tav>
                                      </p:tavLst>
                                    </p:anim>
                                  </p:childTnLst>
                                </p:cTn>
                              </p:par>
                            </p:childTnLst>
                          </p:cTn>
                        </p:par>
                      </p:childTnLst>
                    </p:cTn>
                  </p:par>
                  <p:par>
                    <p:cTn id="106" fill="hold" nodeType="clickPar">
                      <p:stCondLst>
                        <p:cond delay="indefinite"/>
                      </p:stCondLst>
                      <p:childTnLst>
                        <p:par>
                          <p:cTn id="107" fill="hold" nodeType="withGroup">
                            <p:stCondLst>
                              <p:cond delay="0"/>
                            </p:stCondLst>
                            <p:childTnLst>
                              <p:par>
                                <p:cTn id="108" presetID="44" presetClass="entr" presetSubtype="0" fill="hold" grpId="0" nodeType="clickEffect">
                                  <p:stCondLst>
                                    <p:cond delay="0"/>
                                  </p:stCondLst>
                                  <p:childTnLst>
                                    <p:set>
                                      <p:cBhvr>
                                        <p:cTn id="109" dur="0" fill="hold">
                                          <p:stCondLst>
                                            <p:cond delay="0"/>
                                          </p:stCondLst>
                                        </p:cTn>
                                        <p:tgtEl>
                                          <p:spTgt spid="3077">
                                            <p:txEl>
                                              <p:pRg st="15" end="15"/>
                                            </p:txEl>
                                          </p:spTgt>
                                        </p:tgtEl>
                                        <p:attrNameLst>
                                          <p:attrName>style.visibility</p:attrName>
                                        </p:attrNameLst>
                                      </p:cBhvr>
                                      <p:to>
                                        <p:strVal val="visible"/>
                                      </p:to>
                                    </p:set>
                                    <p:animEffect transition="in" filter="fade">
                                      <p:cBhvr>
                                        <p:cTn id="110" dur="500"/>
                                        <p:tgtEl>
                                          <p:spTgt spid="3077">
                                            <p:txEl>
                                              <p:pRg st="15" end="15"/>
                                            </p:txEl>
                                          </p:spTgt>
                                        </p:tgtEl>
                                      </p:cBhvr>
                                    </p:animEffect>
                                    <p:anim calcmode="lin" valueType="num">
                                      <p:cBhvr>
                                        <p:cTn id="111" dur="500" fill="hold"/>
                                        <p:tgtEl>
                                          <p:spTgt spid="3077">
                                            <p:txEl>
                                              <p:pRg st="15" end="15"/>
                                            </p:txEl>
                                          </p:spTgt>
                                        </p:tgtEl>
                                        <p:attrNameLst>
                                          <p:attrName>ppt_x</p:attrName>
                                        </p:attrNameLst>
                                      </p:cBhvr>
                                      <p:tavLst>
                                        <p:tav tm="0">
                                          <p:val>
                                            <p:strVal val="#ppt_x"/>
                                          </p:val>
                                        </p:tav>
                                        <p:tav tm="100000">
                                          <p:val>
                                            <p:strVal val="#ppt_x"/>
                                          </p:val>
                                        </p:tav>
                                      </p:tavLst>
                                    </p:anim>
                                    <p:anim calcmode="lin" valueType="num">
                                      <p:cBhvr>
                                        <p:cTn id="112" dur="500" fill="hold"/>
                                        <p:tgtEl>
                                          <p:spTgt spid="3077">
                                            <p:txEl>
                                              <p:pRg st="15" end="15"/>
                                            </p:txEl>
                                          </p:spTgt>
                                        </p:tgtEl>
                                        <p:attrNameLst>
                                          <p:attrName>ppt_y</p:attrName>
                                        </p:attrNameLst>
                                      </p:cBhvr>
                                      <p:tavLst>
                                        <p:tav tm="0">
                                          <p:val>
                                            <p:strVal val="#ppt_y+.05"/>
                                          </p:val>
                                        </p:tav>
                                        <p:tav tm="100000">
                                          <p:val>
                                            <p:strVal val="#ppt_y"/>
                                          </p:val>
                                        </p:tav>
                                      </p:tavLst>
                                    </p:anim>
                                  </p:childTnLst>
                                </p:cTn>
                              </p:par>
                            </p:childTnLst>
                          </p:cTn>
                        </p:par>
                      </p:childTnLst>
                    </p:cTn>
                  </p:par>
                  <p:par>
                    <p:cTn id="113" fill="hold" nodeType="clickPar">
                      <p:stCondLst>
                        <p:cond delay="indefinite"/>
                      </p:stCondLst>
                      <p:childTnLst>
                        <p:par>
                          <p:cTn id="114" fill="hold" nodeType="withGroup">
                            <p:stCondLst>
                              <p:cond delay="0"/>
                            </p:stCondLst>
                            <p:childTnLst>
                              <p:par>
                                <p:cTn id="115" presetID="44" presetClass="entr" presetSubtype="0" fill="hold" grpId="0" nodeType="clickEffect">
                                  <p:stCondLst>
                                    <p:cond delay="0"/>
                                  </p:stCondLst>
                                  <p:childTnLst>
                                    <p:set>
                                      <p:cBhvr>
                                        <p:cTn id="116" dur="0" fill="hold">
                                          <p:stCondLst>
                                            <p:cond delay="0"/>
                                          </p:stCondLst>
                                        </p:cTn>
                                        <p:tgtEl>
                                          <p:spTgt spid="3077">
                                            <p:txEl>
                                              <p:pRg st="16" end="16"/>
                                            </p:txEl>
                                          </p:spTgt>
                                        </p:tgtEl>
                                        <p:attrNameLst>
                                          <p:attrName>style.visibility</p:attrName>
                                        </p:attrNameLst>
                                      </p:cBhvr>
                                      <p:to>
                                        <p:strVal val="visible"/>
                                      </p:to>
                                    </p:set>
                                    <p:animEffect transition="in" filter="fade">
                                      <p:cBhvr>
                                        <p:cTn id="117" dur="500"/>
                                        <p:tgtEl>
                                          <p:spTgt spid="3077">
                                            <p:txEl>
                                              <p:pRg st="16" end="16"/>
                                            </p:txEl>
                                          </p:spTgt>
                                        </p:tgtEl>
                                      </p:cBhvr>
                                    </p:animEffect>
                                    <p:anim calcmode="lin" valueType="num">
                                      <p:cBhvr>
                                        <p:cTn id="118" dur="500" fill="hold"/>
                                        <p:tgtEl>
                                          <p:spTgt spid="3077">
                                            <p:txEl>
                                              <p:pRg st="16" end="16"/>
                                            </p:txEl>
                                          </p:spTgt>
                                        </p:tgtEl>
                                        <p:attrNameLst>
                                          <p:attrName>ppt_x</p:attrName>
                                        </p:attrNameLst>
                                      </p:cBhvr>
                                      <p:tavLst>
                                        <p:tav tm="0">
                                          <p:val>
                                            <p:strVal val="#ppt_x"/>
                                          </p:val>
                                        </p:tav>
                                        <p:tav tm="100000">
                                          <p:val>
                                            <p:strVal val="#ppt_x"/>
                                          </p:val>
                                        </p:tav>
                                      </p:tavLst>
                                    </p:anim>
                                    <p:anim calcmode="lin" valueType="num">
                                      <p:cBhvr>
                                        <p:cTn id="119" dur="500" fill="hold"/>
                                        <p:tgtEl>
                                          <p:spTgt spid="3077">
                                            <p:txEl>
                                              <p:pRg st="16" end="16"/>
                                            </p:txEl>
                                          </p:spTgt>
                                        </p:tgtEl>
                                        <p:attrNameLst>
                                          <p:attrName>ppt_y</p:attrName>
                                        </p:attrNameLst>
                                      </p:cBhvr>
                                      <p:tavLst>
                                        <p:tav tm="0">
                                          <p:val>
                                            <p:strVal val="#ppt_y+.05"/>
                                          </p:val>
                                        </p:tav>
                                        <p:tav tm="100000">
                                          <p:val>
                                            <p:strVal val="#ppt_y"/>
                                          </p:val>
                                        </p:tav>
                                      </p:tavLst>
                                    </p:anim>
                                  </p:childTnLst>
                                </p:cTn>
                              </p:par>
                            </p:childTnLst>
                          </p:cTn>
                        </p:par>
                      </p:childTnLst>
                    </p:cTn>
                  </p:par>
                  <p:par>
                    <p:cTn id="120" fill="hold" nodeType="clickPar">
                      <p:stCondLst>
                        <p:cond delay="indefinite"/>
                      </p:stCondLst>
                      <p:childTnLst>
                        <p:par>
                          <p:cTn id="121" fill="hold" nodeType="withGroup">
                            <p:stCondLst>
                              <p:cond delay="0"/>
                            </p:stCondLst>
                            <p:childTnLst>
                              <p:par>
                                <p:cTn id="122" presetID="44" presetClass="entr" presetSubtype="0" fill="hold" grpId="0" nodeType="clickEffect">
                                  <p:stCondLst>
                                    <p:cond delay="0"/>
                                  </p:stCondLst>
                                  <p:childTnLst>
                                    <p:set>
                                      <p:cBhvr>
                                        <p:cTn id="123" dur="0" fill="hold">
                                          <p:stCondLst>
                                            <p:cond delay="0"/>
                                          </p:stCondLst>
                                        </p:cTn>
                                        <p:tgtEl>
                                          <p:spTgt spid="3077">
                                            <p:txEl>
                                              <p:pRg st="17" end="17"/>
                                            </p:txEl>
                                          </p:spTgt>
                                        </p:tgtEl>
                                        <p:attrNameLst>
                                          <p:attrName>style.visibility</p:attrName>
                                        </p:attrNameLst>
                                      </p:cBhvr>
                                      <p:to>
                                        <p:strVal val="visible"/>
                                      </p:to>
                                    </p:set>
                                    <p:animEffect transition="in" filter="fade">
                                      <p:cBhvr>
                                        <p:cTn id="124" dur="500"/>
                                        <p:tgtEl>
                                          <p:spTgt spid="3077">
                                            <p:txEl>
                                              <p:pRg st="17" end="17"/>
                                            </p:txEl>
                                          </p:spTgt>
                                        </p:tgtEl>
                                      </p:cBhvr>
                                    </p:animEffect>
                                    <p:anim calcmode="lin" valueType="num">
                                      <p:cBhvr>
                                        <p:cTn id="125" dur="500" fill="hold"/>
                                        <p:tgtEl>
                                          <p:spTgt spid="3077">
                                            <p:txEl>
                                              <p:pRg st="17" end="17"/>
                                            </p:txEl>
                                          </p:spTgt>
                                        </p:tgtEl>
                                        <p:attrNameLst>
                                          <p:attrName>ppt_x</p:attrName>
                                        </p:attrNameLst>
                                      </p:cBhvr>
                                      <p:tavLst>
                                        <p:tav tm="0">
                                          <p:val>
                                            <p:strVal val="#ppt_x"/>
                                          </p:val>
                                        </p:tav>
                                        <p:tav tm="100000">
                                          <p:val>
                                            <p:strVal val="#ppt_x"/>
                                          </p:val>
                                        </p:tav>
                                      </p:tavLst>
                                    </p:anim>
                                    <p:anim calcmode="lin" valueType="num">
                                      <p:cBhvr>
                                        <p:cTn id="126" dur="500" fill="hold"/>
                                        <p:tgtEl>
                                          <p:spTgt spid="3077">
                                            <p:txEl>
                                              <p:pRg st="17" end="17"/>
                                            </p:txEl>
                                          </p:spTgt>
                                        </p:tgtEl>
                                        <p:attrNameLst>
                                          <p:attrName>ppt_y</p:attrName>
                                        </p:attrNameLst>
                                      </p:cBhvr>
                                      <p:tavLst>
                                        <p:tav tm="0">
                                          <p:val>
                                            <p:strVal val="#ppt_y+.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9" grpId="0"/>
      <p:bldP spid="3077"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5653" name="Picture 5" descr="天狼星和它的伴星">
            <a:extLst>
              <a:ext uri="{FF2B5EF4-FFF2-40B4-BE49-F238E27FC236}">
                <a16:creationId xmlns:a16="http://schemas.microsoft.com/office/drawing/2014/main" id="{BD5E1009-7C7E-4059-B73E-456EFE8FC1F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0113" y="836613"/>
            <a:ext cx="2655887" cy="2951162"/>
          </a:xfrm>
          <a:prstGeom prst="rect">
            <a:avLst/>
          </a:prstGeom>
          <a:noFill/>
          <a:extLst>
            <a:ext uri="{909E8E84-426E-40DD-AFC4-6F175D3DCCD1}">
              <a14:hiddenFill xmlns:a14="http://schemas.microsoft.com/office/drawing/2010/main">
                <a:solidFill>
                  <a:srgbClr val="FFFFFF"/>
                </a:solidFill>
              </a14:hiddenFill>
            </a:ext>
          </a:extLst>
        </p:spPr>
      </p:pic>
      <p:sp>
        <p:nvSpPr>
          <p:cNvPr id="155654" name="Text Box 6">
            <a:extLst>
              <a:ext uri="{FF2B5EF4-FFF2-40B4-BE49-F238E27FC236}">
                <a16:creationId xmlns:a16="http://schemas.microsoft.com/office/drawing/2014/main" id="{9C9C39E2-67F7-4714-856F-20A062CEEAE9}"/>
              </a:ext>
            </a:extLst>
          </p:cNvPr>
          <p:cNvSpPr txBox="1">
            <a:spLocks noChangeArrowheads="1"/>
          </p:cNvSpPr>
          <p:nvPr/>
        </p:nvSpPr>
        <p:spPr bwMode="auto">
          <a:xfrm>
            <a:off x="755650" y="4005263"/>
            <a:ext cx="302577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t>双星－－天狼星和它的伴星</a:t>
            </a:r>
          </a:p>
        </p:txBody>
      </p:sp>
      <p:pic>
        <p:nvPicPr>
          <p:cNvPr id="155655" name="Picture 7" descr="109-2">
            <a:extLst>
              <a:ext uri="{FF2B5EF4-FFF2-40B4-BE49-F238E27FC236}">
                <a16:creationId xmlns:a16="http://schemas.microsoft.com/office/drawing/2014/main" id="{6F0385B0-3F73-4B42-9B03-A8581CD3468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67175" y="1163638"/>
            <a:ext cx="4419600" cy="2171700"/>
          </a:xfrm>
          <a:prstGeom prst="rect">
            <a:avLst/>
          </a:prstGeom>
          <a:noFill/>
          <a:extLst>
            <a:ext uri="{909E8E84-426E-40DD-AFC4-6F175D3DCCD1}">
              <a14:hiddenFill xmlns:a14="http://schemas.microsoft.com/office/drawing/2010/main">
                <a:solidFill>
                  <a:srgbClr val="FFFFFF"/>
                </a:solidFill>
              </a14:hiddenFill>
            </a:ext>
          </a:extLst>
        </p:spPr>
      </p:pic>
      <p:sp>
        <p:nvSpPr>
          <p:cNvPr id="155656" name="Text Box 8">
            <a:extLst>
              <a:ext uri="{FF2B5EF4-FFF2-40B4-BE49-F238E27FC236}">
                <a16:creationId xmlns:a16="http://schemas.microsoft.com/office/drawing/2014/main" id="{EB62D7FD-4C5E-407F-B416-ED9D011334C7}"/>
              </a:ext>
            </a:extLst>
          </p:cNvPr>
          <p:cNvSpPr txBox="1">
            <a:spLocks noChangeArrowheads="1"/>
          </p:cNvSpPr>
          <p:nvPr/>
        </p:nvSpPr>
        <p:spPr bwMode="auto">
          <a:xfrm>
            <a:off x="5148263" y="3573463"/>
            <a:ext cx="2808287"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t>双星（正常星和衰老星）</a:t>
            </a:r>
          </a:p>
        </p:txBody>
      </p:sp>
      <p:sp>
        <p:nvSpPr>
          <p:cNvPr id="155657" name="AutoShape 9">
            <a:hlinkClick r:id="rId4" action="ppaction://hlinksldjump" highlightClick="1"/>
            <a:extLst>
              <a:ext uri="{FF2B5EF4-FFF2-40B4-BE49-F238E27FC236}">
                <a16:creationId xmlns:a16="http://schemas.microsoft.com/office/drawing/2014/main" id="{25F2A1AF-8131-499A-A13D-C44DFF0CC154}"/>
              </a:ext>
            </a:extLst>
          </p:cNvPr>
          <p:cNvSpPr>
            <a:spLocks noChangeArrowheads="1"/>
          </p:cNvSpPr>
          <p:nvPr/>
        </p:nvSpPr>
        <p:spPr bwMode="auto">
          <a:xfrm>
            <a:off x="8027988" y="5805488"/>
            <a:ext cx="720725" cy="503237"/>
          </a:xfrm>
          <a:prstGeom prst="actionButtonForwardNex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4037" name="AutoShape 5">
            <a:hlinkClick r:id="rId2" action="ppaction://hlinksldjump" highlightClick="1"/>
            <a:extLst>
              <a:ext uri="{FF2B5EF4-FFF2-40B4-BE49-F238E27FC236}">
                <a16:creationId xmlns:a16="http://schemas.microsoft.com/office/drawing/2014/main" id="{A356526F-A0C0-4512-8BE6-2E0E25DD4280}"/>
              </a:ext>
            </a:extLst>
          </p:cNvPr>
          <p:cNvSpPr>
            <a:spLocks noChangeArrowheads="1"/>
          </p:cNvSpPr>
          <p:nvPr/>
        </p:nvSpPr>
        <p:spPr bwMode="auto">
          <a:xfrm>
            <a:off x="8172450" y="5949950"/>
            <a:ext cx="503238" cy="504825"/>
          </a:xfrm>
          <a:prstGeom prst="actionButtonBackPrevious">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039" name="Rectangle 7">
            <a:extLst>
              <a:ext uri="{FF2B5EF4-FFF2-40B4-BE49-F238E27FC236}">
                <a16:creationId xmlns:a16="http://schemas.microsoft.com/office/drawing/2014/main" id="{AFF5456F-5208-439B-B234-2D7A8C282549}"/>
              </a:ext>
            </a:extLst>
          </p:cNvPr>
          <p:cNvSpPr>
            <a:spLocks noChangeArrowheads="1"/>
          </p:cNvSpPr>
          <p:nvPr/>
        </p:nvSpPr>
        <p:spPr bwMode="auto">
          <a:xfrm>
            <a:off x="3328988" y="25241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pic>
        <p:nvPicPr>
          <p:cNvPr id="44038" name="Picture 6" descr="球状星团">
            <a:extLst>
              <a:ext uri="{FF2B5EF4-FFF2-40B4-BE49-F238E27FC236}">
                <a16:creationId xmlns:a16="http://schemas.microsoft.com/office/drawing/2014/main" id="{FD31F664-AF40-4B31-9FC8-0F1CB36427A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304800"/>
            <a:ext cx="3933825" cy="2863850"/>
          </a:xfrm>
          <a:prstGeom prst="rect">
            <a:avLst/>
          </a:prstGeom>
          <a:noFill/>
          <a:extLst>
            <a:ext uri="{909E8E84-426E-40DD-AFC4-6F175D3DCCD1}">
              <a14:hiddenFill xmlns:a14="http://schemas.microsoft.com/office/drawing/2010/main">
                <a:solidFill>
                  <a:srgbClr val="FFFFFF"/>
                </a:solidFill>
              </a14:hiddenFill>
            </a:ext>
          </a:extLst>
        </p:spPr>
      </p:pic>
      <p:sp>
        <p:nvSpPr>
          <p:cNvPr id="44041" name="Rectangle 9">
            <a:extLst>
              <a:ext uri="{FF2B5EF4-FFF2-40B4-BE49-F238E27FC236}">
                <a16:creationId xmlns:a16="http://schemas.microsoft.com/office/drawing/2014/main" id="{B3AFBD35-256D-4493-9EAD-17EE5B6A4FB4}"/>
              </a:ext>
            </a:extLst>
          </p:cNvPr>
          <p:cNvSpPr>
            <a:spLocks noChangeArrowheads="1"/>
          </p:cNvSpPr>
          <p:nvPr/>
        </p:nvSpPr>
        <p:spPr bwMode="auto">
          <a:xfrm>
            <a:off x="3386138" y="25288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pic>
        <p:nvPicPr>
          <p:cNvPr id="44040" name="Picture 8" descr="峁星团">
            <a:extLst>
              <a:ext uri="{FF2B5EF4-FFF2-40B4-BE49-F238E27FC236}">
                <a16:creationId xmlns:a16="http://schemas.microsoft.com/office/drawing/2014/main" id="{9F669C63-E526-4D6B-88E3-08E369B4FC2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0" y="1905000"/>
            <a:ext cx="4114800" cy="3122613"/>
          </a:xfrm>
          <a:prstGeom prst="rect">
            <a:avLst/>
          </a:prstGeom>
          <a:noFill/>
          <a:extLst>
            <a:ext uri="{909E8E84-426E-40DD-AFC4-6F175D3DCCD1}">
              <a14:hiddenFill xmlns:a14="http://schemas.microsoft.com/office/drawing/2010/main">
                <a:solidFill>
                  <a:srgbClr val="FFFFFF"/>
                </a:solidFill>
              </a14:hiddenFill>
            </a:ext>
          </a:extLst>
        </p:spPr>
      </p:pic>
      <p:sp>
        <p:nvSpPr>
          <p:cNvPr id="44042" name="Text Box 10">
            <a:extLst>
              <a:ext uri="{FF2B5EF4-FFF2-40B4-BE49-F238E27FC236}">
                <a16:creationId xmlns:a16="http://schemas.microsoft.com/office/drawing/2014/main" id="{E6E97B5C-8EAC-405F-8CCC-E08266412AB1}"/>
              </a:ext>
            </a:extLst>
          </p:cNvPr>
          <p:cNvSpPr txBox="1">
            <a:spLocks noChangeArrowheads="1"/>
          </p:cNvSpPr>
          <p:nvPr/>
        </p:nvSpPr>
        <p:spPr bwMode="auto">
          <a:xfrm>
            <a:off x="1295400" y="3505200"/>
            <a:ext cx="2133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a:t>球状星团</a:t>
            </a:r>
          </a:p>
        </p:txBody>
      </p:sp>
      <p:sp>
        <p:nvSpPr>
          <p:cNvPr id="44043" name="Text Box 11">
            <a:extLst>
              <a:ext uri="{FF2B5EF4-FFF2-40B4-BE49-F238E27FC236}">
                <a16:creationId xmlns:a16="http://schemas.microsoft.com/office/drawing/2014/main" id="{227B3CA2-7E99-4B8F-8376-54B16C7356AC}"/>
              </a:ext>
            </a:extLst>
          </p:cNvPr>
          <p:cNvSpPr txBox="1">
            <a:spLocks noChangeArrowheads="1"/>
          </p:cNvSpPr>
          <p:nvPr/>
        </p:nvSpPr>
        <p:spPr bwMode="auto">
          <a:xfrm>
            <a:off x="5791200" y="5257800"/>
            <a:ext cx="230981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a:t>疏散星团</a:t>
            </a:r>
          </a:p>
        </p:txBody>
      </p:sp>
    </p:spTree>
  </p:cSld>
  <p:clrMapOvr>
    <a:masterClrMapping/>
  </p:clrMapOvr>
  <p:transition>
    <p:strips dir="rd"/>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0772" name="Picture 4" descr="金牛座T型星RY Tauri的图像">
            <a:extLst>
              <a:ext uri="{FF2B5EF4-FFF2-40B4-BE49-F238E27FC236}">
                <a16:creationId xmlns:a16="http://schemas.microsoft.com/office/drawing/2014/main" id="{45B15416-5609-4D20-BD0C-8D6011980B5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8175" y="404813"/>
            <a:ext cx="5545138" cy="4991100"/>
          </a:xfrm>
          <a:prstGeom prst="rect">
            <a:avLst/>
          </a:prstGeom>
          <a:noFill/>
          <a:extLst>
            <a:ext uri="{909E8E84-426E-40DD-AFC4-6F175D3DCCD1}">
              <a14:hiddenFill xmlns:a14="http://schemas.microsoft.com/office/drawing/2010/main">
                <a:solidFill>
                  <a:srgbClr val="FFFFFF"/>
                </a:solidFill>
              </a14:hiddenFill>
            </a:ext>
          </a:extLst>
        </p:spPr>
      </p:pic>
      <p:sp>
        <p:nvSpPr>
          <p:cNvPr id="160773" name="Text Box 5">
            <a:extLst>
              <a:ext uri="{FF2B5EF4-FFF2-40B4-BE49-F238E27FC236}">
                <a16:creationId xmlns:a16="http://schemas.microsoft.com/office/drawing/2014/main" id="{9075E310-3A24-4FBA-BA02-72C533505A73}"/>
              </a:ext>
            </a:extLst>
          </p:cNvPr>
          <p:cNvSpPr txBox="1">
            <a:spLocks noChangeArrowheads="1"/>
          </p:cNvSpPr>
          <p:nvPr/>
        </p:nvSpPr>
        <p:spPr bwMode="auto">
          <a:xfrm>
            <a:off x="3132138" y="5589588"/>
            <a:ext cx="31686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a:t>金牛座</a:t>
            </a:r>
            <a:r>
              <a:rPr lang="en-US" altLang="zh-CN"/>
              <a:t>T</a:t>
            </a:r>
            <a:r>
              <a:rPr lang="zh-CN" altLang="en-US"/>
              <a:t>型变星</a:t>
            </a:r>
          </a:p>
        </p:txBody>
      </p:sp>
      <p:sp>
        <p:nvSpPr>
          <p:cNvPr id="160774" name="AutoShape 6">
            <a:hlinkClick r:id="rId3" action="ppaction://hlinksldjump" highlightClick="1"/>
            <a:extLst>
              <a:ext uri="{FF2B5EF4-FFF2-40B4-BE49-F238E27FC236}">
                <a16:creationId xmlns:a16="http://schemas.microsoft.com/office/drawing/2014/main" id="{9496464E-F19B-435A-9828-5C10BFF68AA2}"/>
              </a:ext>
            </a:extLst>
          </p:cNvPr>
          <p:cNvSpPr>
            <a:spLocks noChangeArrowheads="1"/>
          </p:cNvSpPr>
          <p:nvPr/>
        </p:nvSpPr>
        <p:spPr bwMode="auto">
          <a:xfrm>
            <a:off x="7740650" y="5734050"/>
            <a:ext cx="863600" cy="574675"/>
          </a:xfrm>
          <a:prstGeom prst="actionButtonForwardNex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8724" name="Picture 4" descr="刍藁变星">
            <a:extLst>
              <a:ext uri="{FF2B5EF4-FFF2-40B4-BE49-F238E27FC236}">
                <a16:creationId xmlns:a16="http://schemas.microsoft.com/office/drawing/2014/main" id="{47DD547E-8B15-4675-97ED-575A75ECA8E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32363" y="1628775"/>
            <a:ext cx="3744912" cy="3186113"/>
          </a:xfrm>
          <a:prstGeom prst="rect">
            <a:avLst/>
          </a:prstGeom>
          <a:noFill/>
          <a:extLst>
            <a:ext uri="{909E8E84-426E-40DD-AFC4-6F175D3DCCD1}">
              <a14:hiddenFill xmlns:a14="http://schemas.microsoft.com/office/drawing/2010/main">
                <a:solidFill>
                  <a:srgbClr val="FFFFFF"/>
                </a:solidFill>
              </a14:hiddenFill>
            </a:ext>
          </a:extLst>
        </p:spPr>
      </p:pic>
      <p:sp>
        <p:nvSpPr>
          <p:cNvPr id="158725" name="Text Box 5">
            <a:extLst>
              <a:ext uri="{FF2B5EF4-FFF2-40B4-BE49-F238E27FC236}">
                <a16:creationId xmlns:a16="http://schemas.microsoft.com/office/drawing/2014/main" id="{1C1CEA9F-61E5-414B-8A49-DD7EB59717FC}"/>
              </a:ext>
            </a:extLst>
          </p:cNvPr>
          <p:cNvSpPr txBox="1">
            <a:spLocks noChangeArrowheads="1"/>
          </p:cNvSpPr>
          <p:nvPr/>
        </p:nvSpPr>
        <p:spPr bwMode="auto">
          <a:xfrm>
            <a:off x="6011863" y="4941888"/>
            <a:ext cx="15113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a:t>刍藁变星</a:t>
            </a:r>
          </a:p>
        </p:txBody>
      </p:sp>
      <p:sp>
        <p:nvSpPr>
          <p:cNvPr id="158726" name="AutoShape 6">
            <a:hlinkClick r:id="rId3" action="ppaction://hlinksldjump" highlightClick="1"/>
            <a:extLst>
              <a:ext uri="{FF2B5EF4-FFF2-40B4-BE49-F238E27FC236}">
                <a16:creationId xmlns:a16="http://schemas.microsoft.com/office/drawing/2014/main" id="{97379EE6-EA10-45CE-903E-734E99A0C117}"/>
              </a:ext>
            </a:extLst>
          </p:cNvPr>
          <p:cNvSpPr>
            <a:spLocks noChangeArrowheads="1"/>
          </p:cNvSpPr>
          <p:nvPr/>
        </p:nvSpPr>
        <p:spPr bwMode="auto">
          <a:xfrm>
            <a:off x="7308850" y="5734050"/>
            <a:ext cx="647700" cy="503238"/>
          </a:xfrm>
          <a:prstGeom prst="actionButtonForwardNex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158727" name="Picture 7" descr="NGC346中的新星">
            <a:extLst>
              <a:ext uri="{FF2B5EF4-FFF2-40B4-BE49-F238E27FC236}">
                <a16:creationId xmlns:a16="http://schemas.microsoft.com/office/drawing/2014/main" id="{237F391C-F986-43B8-AA01-35408B12B2C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188" y="620713"/>
            <a:ext cx="3817937" cy="3267075"/>
          </a:xfrm>
          <a:prstGeom prst="rect">
            <a:avLst/>
          </a:prstGeom>
          <a:noFill/>
          <a:extLst>
            <a:ext uri="{909E8E84-426E-40DD-AFC4-6F175D3DCCD1}">
              <a14:hiddenFill xmlns:a14="http://schemas.microsoft.com/office/drawing/2010/main">
                <a:solidFill>
                  <a:srgbClr val="FFFFFF"/>
                </a:solidFill>
              </a14:hiddenFill>
            </a:ext>
          </a:extLst>
        </p:spPr>
      </p:pic>
      <p:sp>
        <p:nvSpPr>
          <p:cNvPr id="158728" name="Text Box 8">
            <a:extLst>
              <a:ext uri="{FF2B5EF4-FFF2-40B4-BE49-F238E27FC236}">
                <a16:creationId xmlns:a16="http://schemas.microsoft.com/office/drawing/2014/main" id="{3421C641-62AA-45E2-A7DE-F58A9F8137F8}"/>
              </a:ext>
            </a:extLst>
          </p:cNvPr>
          <p:cNvSpPr txBox="1">
            <a:spLocks noChangeArrowheads="1"/>
          </p:cNvSpPr>
          <p:nvPr/>
        </p:nvSpPr>
        <p:spPr bwMode="auto">
          <a:xfrm>
            <a:off x="1835150" y="4149725"/>
            <a:ext cx="136842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zh-CN"/>
              <a:t>NGC346</a:t>
            </a:r>
            <a:r>
              <a:rPr lang="zh-CN" altLang="en-US"/>
              <a:t>中的新星</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7700" name="Picture 4" descr="4个超新星遗迹">
            <a:extLst>
              <a:ext uri="{FF2B5EF4-FFF2-40B4-BE49-F238E27FC236}">
                <a16:creationId xmlns:a16="http://schemas.microsoft.com/office/drawing/2014/main" id="{CDA5C734-4FC5-49CC-9430-9C4F091E31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51275" y="765175"/>
            <a:ext cx="4757738" cy="4556125"/>
          </a:xfrm>
          <a:prstGeom prst="rect">
            <a:avLst/>
          </a:prstGeom>
          <a:noFill/>
          <a:extLst>
            <a:ext uri="{909E8E84-426E-40DD-AFC4-6F175D3DCCD1}">
              <a14:hiddenFill xmlns:a14="http://schemas.microsoft.com/office/drawing/2010/main">
                <a:solidFill>
                  <a:srgbClr val="FFFFFF"/>
                </a:solidFill>
              </a14:hiddenFill>
            </a:ext>
          </a:extLst>
        </p:spPr>
      </p:pic>
      <p:pic>
        <p:nvPicPr>
          <p:cNvPr id="157701" name="Picture 5" descr="RCW86（历史上的超新星遗迹）">
            <a:extLst>
              <a:ext uri="{FF2B5EF4-FFF2-40B4-BE49-F238E27FC236}">
                <a16:creationId xmlns:a16="http://schemas.microsoft.com/office/drawing/2014/main" id="{974DDB5E-5106-4597-BFEB-2A8F5246EFB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4213" y="476250"/>
            <a:ext cx="2832100" cy="2455863"/>
          </a:xfrm>
          <a:prstGeom prst="rect">
            <a:avLst/>
          </a:prstGeom>
          <a:noFill/>
          <a:extLst>
            <a:ext uri="{909E8E84-426E-40DD-AFC4-6F175D3DCCD1}">
              <a14:hiddenFill xmlns:a14="http://schemas.microsoft.com/office/drawing/2010/main">
                <a:solidFill>
                  <a:srgbClr val="FFFFFF"/>
                </a:solidFill>
              </a14:hiddenFill>
            </a:ext>
          </a:extLst>
        </p:spPr>
      </p:pic>
      <p:sp>
        <p:nvSpPr>
          <p:cNvPr id="157702" name="Text Box 6">
            <a:extLst>
              <a:ext uri="{FF2B5EF4-FFF2-40B4-BE49-F238E27FC236}">
                <a16:creationId xmlns:a16="http://schemas.microsoft.com/office/drawing/2014/main" id="{A2FCE05A-4680-436A-807A-100B321F91CD}"/>
              </a:ext>
            </a:extLst>
          </p:cNvPr>
          <p:cNvSpPr txBox="1">
            <a:spLocks noChangeArrowheads="1"/>
          </p:cNvSpPr>
          <p:nvPr/>
        </p:nvSpPr>
        <p:spPr bwMode="auto">
          <a:xfrm>
            <a:off x="4211638" y="5589588"/>
            <a:ext cx="4248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a:t>四个超新星的痕迹</a:t>
            </a:r>
          </a:p>
        </p:txBody>
      </p:sp>
      <p:pic>
        <p:nvPicPr>
          <p:cNvPr id="157703" name="Picture 7" descr="M1（蟹状星云）">
            <a:extLst>
              <a:ext uri="{FF2B5EF4-FFF2-40B4-BE49-F238E27FC236}">
                <a16:creationId xmlns:a16="http://schemas.microsoft.com/office/drawing/2014/main" id="{07531130-A36A-4FBA-B54B-26CC946FE6A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188" y="3933825"/>
            <a:ext cx="2700337" cy="2025650"/>
          </a:xfrm>
          <a:prstGeom prst="rect">
            <a:avLst/>
          </a:prstGeom>
          <a:noFill/>
          <a:extLst>
            <a:ext uri="{909E8E84-426E-40DD-AFC4-6F175D3DCCD1}">
              <a14:hiddenFill xmlns:a14="http://schemas.microsoft.com/office/drawing/2010/main">
                <a:solidFill>
                  <a:srgbClr val="FFFFFF"/>
                </a:solidFill>
              </a14:hiddenFill>
            </a:ext>
          </a:extLst>
        </p:spPr>
      </p:pic>
      <p:sp>
        <p:nvSpPr>
          <p:cNvPr id="157704" name="Text Box 8">
            <a:extLst>
              <a:ext uri="{FF2B5EF4-FFF2-40B4-BE49-F238E27FC236}">
                <a16:creationId xmlns:a16="http://schemas.microsoft.com/office/drawing/2014/main" id="{597FFA77-AD05-4DD0-B18C-9F6E502A4924}"/>
              </a:ext>
            </a:extLst>
          </p:cNvPr>
          <p:cNvSpPr txBox="1">
            <a:spLocks noChangeArrowheads="1"/>
          </p:cNvSpPr>
          <p:nvPr/>
        </p:nvSpPr>
        <p:spPr bwMode="auto">
          <a:xfrm>
            <a:off x="827088" y="6092825"/>
            <a:ext cx="23050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a:t>蟹状星云</a:t>
            </a:r>
          </a:p>
        </p:txBody>
      </p:sp>
      <p:sp>
        <p:nvSpPr>
          <p:cNvPr id="157705" name="Text Box 9">
            <a:extLst>
              <a:ext uri="{FF2B5EF4-FFF2-40B4-BE49-F238E27FC236}">
                <a16:creationId xmlns:a16="http://schemas.microsoft.com/office/drawing/2014/main" id="{94B5EF7E-6A8E-4C6A-91C8-FA471D31F37F}"/>
              </a:ext>
            </a:extLst>
          </p:cNvPr>
          <p:cNvSpPr txBox="1">
            <a:spLocks noChangeArrowheads="1"/>
          </p:cNvSpPr>
          <p:nvPr/>
        </p:nvSpPr>
        <p:spPr bwMode="auto">
          <a:xfrm>
            <a:off x="827088" y="3141663"/>
            <a:ext cx="2592387"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t>RCW86</a:t>
            </a:r>
            <a:r>
              <a:rPr lang="zh-CN" altLang="en-US"/>
              <a:t>（超新星痕迹）</a:t>
            </a:r>
          </a:p>
        </p:txBody>
      </p:sp>
      <p:sp>
        <p:nvSpPr>
          <p:cNvPr id="157706" name="AutoShape 10">
            <a:hlinkClick r:id="rId5" action="ppaction://hlinksldjump" highlightClick="1"/>
            <a:extLst>
              <a:ext uri="{FF2B5EF4-FFF2-40B4-BE49-F238E27FC236}">
                <a16:creationId xmlns:a16="http://schemas.microsoft.com/office/drawing/2014/main" id="{49E8F762-15D8-4874-9938-B5F1A5E47B09}"/>
              </a:ext>
            </a:extLst>
          </p:cNvPr>
          <p:cNvSpPr>
            <a:spLocks noChangeArrowheads="1"/>
          </p:cNvSpPr>
          <p:nvPr/>
        </p:nvSpPr>
        <p:spPr bwMode="auto">
          <a:xfrm>
            <a:off x="8243888" y="6165850"/>
            <a:ext cx="576262" cy="431800"/>
          </a:xfrm>
          <a:prstGeom prst="actionButtonForwardNex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20482" name="Picture 2">
            <a:extLst>
              <a:ext uri="{FF2B5EF4-FFF2-40B4-BE49-F238E27FC236}">
                <a16:creationId xmlns:a16="http://schemas.microsoft.com/office/drawing/2014/main" id="{CDE38A71-83BF-43DE-BE9E-5B4ED37A4EC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8888" y="549275"/>
            <a:ext cx="6457950" cy="225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3" name="Text Box 3">
            <a:extLst>
              <a:ext uri="{FF2B5EF4-FFF2-40B4-BE49-F238E27FC236}">
                <a16:creationId xmlns:a16="http://schemas.microsoft.com/office/drawing/2014/main" id="{1A3D7E98-6918-4EA2-9F6D-1B8F5BB7D456}"/>
              </a:ext>
            </a:extLst>
          </p:cNvPr>
          <p:cNvSpPr txBox="1">
            <a:spLocks noChangeArrowheads="1"/>
          </p:cNvSpPr>
          <p:nvPr/>
        </p:nvSpPr>
        <p:spPr bwMode="auto">
          <a:xfrm>
            <a:off x="971550" y="3860800"/>
            <a:ext cx="13684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a:t>脉冲星</a:t>
            </a:r>
          </a:p>
        </p:txBody>
      </p:sp>
      <p:sp>
        <p:nvSpPr>
          <p:cNvPr id="20484" name="AutoShape 4">
            <a:hlinkClick r:id="rId4" action="ppaction://hlinksldjump" highlightClick="1"/>
            <a:extLst>
              <a:ext uri="{FF2B5EF4-FFF2-40B4-BE49-F238E27FC236}">
                <a16:creationId xmlns:a16="http://schemas.microsoft.com/office/drawing/2014/main" id="{FA921E6A-A2DF-49DD-A50A-F5C1DDCCABFF}"/>
              </a:ext>
            </a:extLst>
          </p:cNvPr>
          <p:cNvSpPr>
            <a:spLocks noChangeArrowheads="1"/>
          </p:cNvSpPr>
          <p:nvPr/>
        </p:nvSpPr>
        <p:spPr bwMode="auto">
          <a:xfrm>
            <a:off x="8172450" y="5949950"/>
            <a:ext cx="503238" cy="504825"/>
          </a:xfrm>
          <a:prstGeom prst="actionButtonBackPrevious">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20487" name="Picture 7" descr="9-3">
            <a:extLst>
              <a:ext uri="{FF2B5EF4-FFF2-40B4-BE49-F238E27FC236}">
                <a16:creationId xmlns:a16="http://schemas.microsoft.com/office/drawing/2014/main" id="{5370F0C9-5E14-49B0-B389-BDCA26ECE54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76600" y="2997200"/>
            <a:ext cx="3609975" cy="30765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strips dir="rd"/>
  </p:transition>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30722" name="Picture 2">
            <a:extLst>
              <a:ext uri="{FF2B5EF4-FFF2-40B4-BE49-F238E27FC236}">
                <a16:creationId xmlns:a16="http://schemas.microsoft.com/office/drawing/2014/main" id="{79B8DCD4-AF85-4AAA-B76F-64E368E04D8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0825" y="476250"/>
            <a:ext cx="4608513" cy="348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23" name="Text Box 3">
            <a:extLst>
              <a:ext uri="{FF2B5EF4-FFF2-40B4-BE49-F238E27FC236}">
                <a16:creationId xmlns:a16="http://schemas.microsoft.com/office/drawing/2014/main" id="{0013654F-FC49-43D9-BF86-501F11776581}"/>
              </a:ext>
            </a:extLst>
          </p:cNvPr>
          <p:cNvSpPr txBox="1">
            <a:spLocks noChangeArrowheads="1"/>
          </p:cNvSpPr>
          <p:nvPr/>
        </p:nvSpPr>
        <p:spPr bwMode="auto">
          <a:xfrm>
            <a:off x="1476375" y="4797425"/>
            <a:ext cx="280828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sz="2800" b="1"/>
              <a:t>黑      洞 </a:t>
            </a:r>
          </a:p>
        </p:txBody>
      </p:sp>
      <p:sp>
        <p:nvSpPr>
          <p:cNvPr id="30729" name="AutoShape 9">
            <a:hlinkClick r:id="" action="ppaction://hlinkshowjump?jump=nextslide" highlightClick="1"/>
            <a:extLst>
              <a:ext uri="{FF2B5EF4-FFF2-40B4-BE49-F238E27FC236}">
                <a16:creationId xmlns:a16="http://schemas.microsoft.com/office/drawing/2014/main" id="{1395BCA6-F9E5-43C8-92A3-8597F5730E67}"/>
              </a:ext>
            </a:extLst>
          </p:cNvPr>
          <p:cNvSpPr>
            <a:spLocks noChangeArrowheads="1"/>
          </p:cNvSpPr>
          <p:nvPr/>
        </p:nvSpPr>
        <p:spPr bwMode="auto">
          <a:xfrm>
            <a:off x="8101013" y="5949950"/>
            <a:ext cx="576262" cy="504825"/>
          </a:xfrm>
          <a:prstGeom prst="actionButtonForwardNex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30730" name="Picture 10" descr="GRO J1655-40：一个自旋黑洞的证据">
            <a:extLst>
              <a:ext uri="{FF2B5EF4-FFF2-40B4-BE49-F238E27FC236}">
                <a16:creationId xmlns:a16="http://schemas.microsoft.com/office/drawing/2014/main" id="{50F43DA1-A0BA-42DF-81A9-7397FE43A00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0" y="2349500"/>
            <a:ext cx="4033838" cy="26892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strips dir="rd"/>
  </p:transition>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5" name="Text Box 3">
            <a:extLst>
              <a:ext uri="{FF2B5EF4-FFF2-40B4-BE49-F238E27FC236}">
                <a16:creationId xmlns:a16="http://schemas.microsoft.com/office/drawing/2014/main" id="{1103553A-1D3F-4F61-941B-3CFD3A8632C5}"/>
              </a:ext>
            </a:extLst>
          </p:cNvPr>
          <p:cNvSpPr txBox="1">
            <a:spLocks noChangeArrowheads="1"/>
          </p:cNvSpPr>
          <p:nvPr/>
        </p:nvSpPr>
        <p:spPr bwMode="auto">
          <a:xfrm>
            <a:off x="2195513" y="4365625"/>
            <a:ext cx="47529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sz="2400" b="1" i="1"/>
              <a:t>黑洞的模型</a:t>
            </a:r>
            <a:endParaRPr lang="zh-CN" altLang="en-US" sz="2400" b="1"/>
          </a:p>
        </p:txBody>
      </p:sp>
      <p:pic>
        <p:nvPicPr>
          <p:cNvPr id="28676" name="Picture 4">
            <a:extLst>
              <a:ext uri="{FF2B5EF4-FFF2-40B4-BE49-F238E27FC236}">
                <a16:creationId xmlns:a16="http://schemas.microsoft.com/office/drawing/2014/main" id="{7F691EEF-7E81-4014-A254-E0F5B4C1A47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6013" y="908050"/>
            <a:ext cx="6551612" cy="3246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77" name="AutoShape 5">
            <a:hlinkClick r:id="" action="ppaction://hlinkshowjump?jump=nextslide" highlightClick="1"/>
            <a:extLst>
              <a:ext uri="{FF2B5EF4-FFF2-40B4-BE49-F238E27FC236}">
                <a16:creationId xmlns:a16="http://schemas.microsoft.com/office/drawing/2014/main" id="{AED51A03-5427-477E-BD81-01B195833415}"/>
              </a:ext>
            </a:extLst>
          </p:cNvPr>
          <p:cNvSpPr>
            <a:spLocks noChangeArrowheads="1"/>
          </p:cNvSpPr>
          <p:nvPr/>
        </p:nvSpPr>
        <p:spPr bwMode="auto">
          <a:xfrm>
            <a:off x="8101013" y="5949950"/>
            <a:ext cx="576262" cy="504825"/>
          </a:xfrm>
          <a:prstGeom prst="actionButtonForwardNex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ransition>
    <p:strips dir="rd"/>
  </p:transition>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22530" name="Picture 2">
            <a:extLst>
              <a:ext uri="{FF2B5EF4-FFF2-40B4-BE49-F238E27FC236}">
                <a16:creationId xmlns:a16="http://schemas.microsoft.com/office/drawing/2014/main" id="{7D9F82D2-7D57-48A5-B30C-4F5FFE2231B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3713" y="333375"/>
            <a:ext cx="5759450" cy="5008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31" name="Text Box 3">
            <a:extLst>
              <a:ext uri="{FF2B5EF4-FFF2-40B4-BE49-F238E27FC236}">
                <a16:creationId xmlns:a16="http://schemas.microsoft.com/office/drawing/2014/main" id="{DD913919-A20C-4471-B0BD-1B3C5E6646EA}"/>
              </a:ext>
            </a:extLst>
          </p:cNvPr>
          <p:cNvSpPr txBox="1">
            <a:spLocks noChangeArrowheads="1"/>
          </p:cNvSpPr>
          <p:nvPr/>
        </p:nvSpPr>
        <p:spPr bwMode="auto">
          <a:xfrm>
            <a:off x="2051050" y="5635625"/>
            <a:ext cx="53990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zh-CN" sz="2400" b="1" i="1"/>
              <a:t>X</a:t>
            </a:r>
            <a:r>
              <a:rPr lang="zh-CN" altLang="en-US" sz="2400" b="1" i="1"/>
              <a:t>射线源的脉冲星模型</a:t>
            </a:r>
          </a:p>
        </p:txBody>
      </p:sp>
      <p:sp>
        <p:nvSpPr>
          <p:cNvPr id="22532" name="AutoShape 4">
            <a:hlinkClick r:id="" action="ppaction://hlinkshowjump?jump=nextslide" highlightClick="1"/>
            <a:extLst>
              <a:ext uri="{FF2B5EF4-FFF2-40B4-BE49-F238E27FC236}">
                <a16:creationId xmlns:a16="http://schemas.microsoft.com/office/drawing/2014/main" id="{4D995343-5DEA-4D2A-8869-70DA32D08D8C}"/>
              </a:ext>
            </a:extLst>
          </p:cNvPr>
          <p:cNvSpPr>
            <a:spLocks noChangeArrowheads="1"/>
          </p:cNvSpPr>
          <p:nvPr/>
        </p:nvSpPr>
        <p:spPr bwMode="auto">
          <a:xfrm>
            <a:off x="8101013" y="5949950"/>
            <a:ext cx="576262" cy="504825"/>
          </a:xfrm>
          <a:prstGeom prst="actionButtonForwardNex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ransition>
    <p:strips dir="rd"/>
  </p:transition>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24578" name="Picture 2">
            <a:extLst>
              <a:ext uri="{FF2B5EF4-FFF2-40B4-BE49-F238E27FC236}">
                <a16:creationId xmlns:a16="http://schemas.microsoft.com/office/drawing/2014/main" id="{21898C7C-5096-4BFB-B4CE-82A6613DD1A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9250" y="765175"/>
            <a:ext cx="5832475" cy="5008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79" name="Text Box 3">
            <a:extLst>
              <a:ext uri="{FF2B5EF4-FFF2-40B4-BE49-F238E27FC236}">
                <a16:creationId xmlns:a16="http://schemas.microsoft.com/office/drawing/2014/main" id="{E3296A0B-44E7-46FC-86CD-300254E7BEAD}"/>
              </a:ext>
            </a:extLst>
          </p:cNvPr>
          <p:cNvSpPr txBox="1">
            <a:spLocks noChangeArrowheads="1"/>
          </p:cNvSpPr>
          <p:nvPr/>
        </p:nvSpPr>
        <p:spPr bwMode="auto">
          <a:xfrm>
            <a:off x="2987675" y="5949950"/>
            <a:ext cx="3384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b="1" i="1"/>
              <a:t>A</a:t>
            </a:r>
            <a:r>
              <a:rPr lang="en-US" altLang="zh-CN" sz="2400"/>
              <a:t> </a:t>
            </a:r>
            <a:r>
              <a:rPr lang="en-US" altLang="zh-CN" sz="2400" b="1" i="1"/>
              <a:t>model</a:t>
            </a:r>
            <a:r>
              <a:rPr lang="en-US" altLang="zh-CN" sz="2400"/>
              <a:t> </a:t>
            </a:r>
            <a:r>
              <a:rPr lang="en-US" altLang="zh-CN" sz="2400" b="1" i="1"/>
              <a:t>of</a:t>
            </a:r>
            <a:r>
              <a:rPr lang="en-US" altLang="zh-CN" sz="2400"/>
              <a:t> </a:t>
            </a:r>
            <a:r>
              <a:rPr lang="en-US" altLang="zh-CN" sz="2400" b="1" i="1"/>
              <a:t>SS</a:t>
            </a:r>
            <a:r>
              <a:rPr lang="en-US" altLang="zh-CN" sz="2400"/>
              <a:t> </a:t>
            </a:r>
            <a:r>
              <a:rPr lang="en-US" altLang="zh-CN" sz="2400" b="1" i="1"/>
              <a:t>433</a:t>
            </a:r>
            <a:r>
              <a:rPr lang="en-US" altLang="zh-CN" sz="2400"/>
              <a:t> </a:t>
            </a:r>
          </a:p>
        </p:txBody>
      </p:sp>
      <p:sp>
        <p:nvSpPr>
          <p:cNvPr id="24580" name="AutoShape 4">
            <a:hlinkClick r:id="" action="ppaction://hlinkshowjump?jump=nextslide" highlightClick="1"/>
            <a:extLst>
              <a:ext uri="{FF2B5EF4-FFF2-40B4-BE49-F238E27FC236}">
                <a16:creationId xmlns:a16="http://schemas.microsoft.com/office/drawing/2014/main" id="{263A731C-E395-46FC-8ADE-ACD61ED8E467}"/>
              </a:ext>
            </a:extLst>
          </p:cNvPr>
          <p:cNvSpPr>
            <a:spLocks noChangeArrowheads="1"/>
          </p:cNvSpPr>
          <p:nvPr/>
        </p:nvSpPr>
        <p:spPr bwMode="auto">
          <a:xfrm>
            <a:off x="8101013" y="5949950"/>
            <a:ext cx="576262" cy="504825"/>
          </a:xfrm>
          <a:prstGeom prst="actionButtonForwardNex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ransition>
    <p:strips dir="rd"/>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0" name="Rectangle 6">
            <a:extLst>
              <a:ext uri="{FF2B5EF4-FFF2-40B4-BE49-F238E27FC236}">
                <a16:creationId xmlns:a16="http://schemas.microsoft.com/office/drawing/2014/main" id="{61C359EF-2A9D-4ED9-8943-007C22951321}"/>
              </a:ext>
            </a:extLst>
          </p:cNvPr>
          <p:cNvSpPr>
            <a:spLocks noGrp="1" noRot="1" noChangeArrowheads="1"/>
          </p:cNvSpPr>
          <p:nvPr>
            <p:ph type="body" idx="1"/>
          </p:nvPr>
        </p:nvSpPr>
        <p:spPr>
          <a:xfrm>
            <a:off x="0" y="0"/>
            <a:ext cx="9144000" cy="6858000"/>
          </a:xfrm>
        </p:spPr>
        <p:txBody>
          <a:bodyPr/>
          <a:lstStyle/>
          <a:p>
            <a:pPr>
              <a:lnSpc>
                <a:spcPct val="80000"/>
              </a:lnSpc>
              <a:buFont typeface="Wingdings" panose="05000000000000000000" pitchFamily="2" charset="2"/>
              <a:buNone/>
            </a:pPr>
            <a:endParaRPr lang="en-US" altLang="zh-CN" sz="2800" b="1"/>
          </a:p>
          <a:p>
            <a:pPr>
              <a:lnSpc>
                <a:spcPct val="80000"/>
              </a:lnSpc>
              <a:buFont typeface="Wingdings" panose="05000000000000000000" pitchFamily="2" charset="2"/>
              <a:buNone/>
            </a:pPr>
            <a:r>
              <a:rPr lang="en-US" altLang="zh-CN" sz="2800" b="1"/>
              <a:t>§10.2  </a:t>
            </a:r>
            <a:r>
              <a:rPr lang="zh-CN" altLang="en-US" sz="2800" b="1"/>
              <a:t>恒星的多样性</a:t>
            </a:r>
            <a:r>
              <a:rPr lang="zh-CN" altLang="en-US" sz="2000" b="1"/>
              <a:t>                            </a:t>
            </a:r>
          </a:p>
          <a:p>
            <a:pPr>
              <a:lnSpc>
                <a:spcPct val="80000"/>
              </a:lnSpc>
              <a:buFont typeface="Wingdings" panose="05000000000000000000" pitchFamily="2" charset="2"/>
              <a:buNone/>
            </a:pPr>
            <a:endParaRPr lang="zh-CN" altLang="en-US" sz="2400" b="1"/>
          </a:p>
          <a:p>
            <a:pPr>
              <a:lnSpc>
                <a:spcPct val="80000"/>
              </a:lnSpc>
              <a:buFont typeface="Wingdings" panose="05000000000000000000" pitchFamily="2" charset="2"/>
              <a:buNone/>
            </a:pPr>
            <a:r>
              <a:rPr lang="zh-CN" altLang="en-US" sz="2400" b="1"/>
              <a:t>一</a:t>
            </a:r>
            <a:r>
              <a:rPr lang="en-US" altLang="zh-CN" sz="2400" b="1"/>
              <a:t>.</a:t>
            </a:r>
            <a:r>
              <a:rPr lang="zh-CN" altLang="en-US" sz="2400" b="1"/>
              <a:t>单星、双星、三星、聚星、星团和星协  </a:t>
            </a:r>
          </a:p>
          <a:p>
            <a:pPr>
              <a:lnSpc>
                <a:spcPct val="80000"/>
              </a:lnSpc>
              <a:buFont typeface="Wingdings" panose="05000000000000000000" pitchFamily="2" charset="2"/>
              <a:buNone/>
            </a:pPr>
            <a:r>
              <a:rPr lang="zh-CN" altLang="en-US" sz="2400" b="1"/>
              <a:t>   </a:t>
            </a:r>
            <a:r>
              <a:rPr lang="en-US" altLang="zh-CN" sz="2400" b="1"/>
              <a:t>1.</a:t>
            </a:r>
            <a:r>
              <a:rPr lang="zh-CN" altLang="en-US" sz="2400" b="1"/>
              <a:t>单星</a:t>
            </a:r>
            <a:r>
              <a:rPr lang="en-US" altLang="zh-CN" sz="2400" b="1"/>
              <a:t>: </a:t>
            </a:r>
            <a:r>
              <a:rPr lang="zh-CN" altLang="en-US" sz="2400" b="1"/>
              <a:t>或称孤星，如</a:t>
            </a:r>
            <a:r>
              <a:rPr lang="zh-CN" altLang="en-US" sz="2400" b="1">
                <a:hlinkClick r:id="rId2" action="ppaction://hlinksldjump"/>
              </a:rPr>
              <a:t>太阳</a:t>
            </a:r>
            <a:r>
              <a:rPr lang="zh-CN" altLang="en-US" sz="2400" b="1"/>
              <a:t>。</a:t>
            </a:r>
          </a:p>
          <a:p>
            <a:pPr>
              <a:lnSpc>
                <a:spcPct val="80000"/>
              </a:lnSpc>
              <a:buFont typeface="Wingdings" panose="05000000000000000000" pitchFamily="2" charset="2"/>
              <a:buNone/>
            </a:pPr>
            <a:r>
              <a:rPr lang="zh-CN" altLang="en-US" sz="2400" b="1"/>
              <a:t>   </a:t>
            </a:r>
            <a:r>
              <a:rPr lang="en-US" altLang="zh-CN" sz="2400" b="1"/>
              <a:t>2.</a:t>
            </a:r>
            <a:r>
              <a:rPr lang="zh-CN" altLang="en-US" sz="2400" b="1"/>
              <a:t>双星：两颗恒星相互作用，如</a:t>
            </a:r>
            <a:r>
              <a:rPr lang="zh-CN" altLang="en-US" sz="2400" b="1">
                <a:hlinkClick r:id="rId3" action="ppaction://hlinksldjump"/>
              </a:rPr>
              <a:t>天狼星和它的伴星</a:t>
            </a:r>
            <a:r>
              <a:rPr lang="zh-CN" altLang="en-US" sz="2400" b="1"/>
              <a:t>（双星可分为光学双星和物理双星等）。</a:t>
            </a:r>
          </a:p>
          <a:p>
            <a:pPr>
              <a:lnSpc>
                <a:spcPct val="80000"/>
              </a:lnSpc>
              <a:buFont typeface="Wingdings" panose="05000000000000000000" pitchFamily="2" charset="2"/>
              <a:buNone/>
            </a:pPr>
            <a:r>
              <a:rPr lang="zh-CN" altLang="en-US" sz="2400" b="1"/>
              <a:t>   </a:t>
            </a:r>
            <a:r>
              <a:rPr lang="en-US" altLang="zh-CN" sz="2400" b="1"/>
              <a:t>3.</a:t>
            </a:r>
            <a:r>
              <a:rPr lang="zh-CN" altLang="en-US" sz="2400" b="1"/>
              <a:t>三星：三颗恒星构成的系统。</a:t>
            </a:r>
          </a:p>
          <a:p>
            <a:pPr>
              <a:lnSpc>
                <a:spcPct val="80000"/>
              </a:lnSpc>
              <a:buFont typeface="Wingdings" panose="05000000000000000000" pitchFamily="2" charset="2"/>
              <a:buNone/>
            </a:pPr>
            <a:r>
              <a:rPr lang="zh-CN" altLang="en-US" sz="2400" b="1"/>
              <a:t>   </a:t>
            </a:r>
            <a:r>
              <a:rPr lang="en-US" altLang="zh-CN" sz="2400" b="1"/>
              <a:t>4.</a:t>
            </a:r>
            <a:r>
              <a:rPr lang="zh-CN" altLang="en-US" sz="2400" b="1"/>
              <a:t>聚星：三个以上的恒星聚合在一起的系统。</a:t>
            </a:r>
          </a:p>
          <a:p>
            <a:pPr>
              <a:lnSpc>
                <a:spcPct val="80000"/>
              </a:lnSpc>
              <a:buFont typeface="Wingdings" panose="05000000000000000000" pitchFamily="2" charset="2"/>
              <a:buNone/>
            </a:pPr>
            <a:r>
              <a:rPr lang="zh-CN" altLang="en-US" sz="2400" b="1"/>
              <a:t>   </a:t>
            </a:r>
            <a:r>
              <a:rPr lang="en-US" altLang="zh-CN" sz="2400" b="1"/>
              <a:t>5.</a:t>
            </a:r>
            <a:r>
              <a:rPr lang="zh-CN" altLang="en-US" sz="2400" b="1"/>
              <a:t>星团：由成团的恒星组成的、被各成员星的引力束缚在一起的恒星群（可分为</a:t>
            </a:r>
            <a:r>
              <a:rPr lang="zh-CN" altLang="en-US" sz="2400" b="1">
                <a:hlinkClick r:id="rId4" action="ppaction://hlinksldjump"/>
              </a:rPr>
              <a:t>疏散星团和球状星团</a:t>
            </a:r>
            <a:r>
              <a:rPr lang="zh-CN" altLang="en-US" sz="2400" b="1"/>
              <a:t>两类）</a:t>
            </a:r>
          </a:p>
          <a:p>
            <a:pPr>
              <a:lnSpc>
                <a:spcPct val="80000"/>
              </a:lnSpc>
              <a:buFont typeface="Wingdings" panose="05000000000000000000" pitchFamily="2" charset="2"/>
              <a:buNone/>
            </a:pPr>
            <a:r>
              <a:rPr lang="zh-CN" altLang="en-US" sz="2400" b="1"/>
              <a:t>   </a:t>
            </a:r>
            <a:r>
              <a:rPr lang="en-US" altLang="zh-CN" sz="2400" b="1"/>
              <a:t>6.</a:t>
            </a:r>
            <a:r>
              <a:rPr lang="zh-CN" altLang="en-US" sz="2400" b="1"/>
              <a:t>星协 ：由光谱型类似、物理性质相近的恒星组成的系统，如</a:t>
            </a:r>
            <a:r>
              <a:rPr lang="en-US" altLang="zh-CN" sz="2400" b="1"/>
              <a:t>O</a:t>
            </a:r>
            <a:r>
              <a:rPr lang="zh-CN" altLang="en-US" sz="2400" b="1"/>
              <a:t>星协、</a:t>
            </a:r>
            <a:r>
              <a:rPr lang="en-US" altLang="zh-CN" sz="2400" b="1"/>
              <a:t>B</a:t>
            </a:r>
            <a:r>
              <a:rPr lang="zh-CN" altLang="en-US" sz="2400" b="1"/>
              <a:t>星协等。</a:t>
            </a:r>
          </a:p>
          <a:p>
            <a:pPr>
              <a:lnSpc>
                <a:spcPct val="80000"/>
              </a:lnSpc>
              <a:buFont typeface="Wingdings" panose="05000000000000000000" pitchFamily="2" charset="2"/>
              <a:buNone/>
            </a:pPr>
            <a:r>
              <a:rPr lang="zh-CN" altLang="en-US" sz="2400" b="1"/>
              <a:t>二</a:t>
            </a:r>
            <a:r>
              <a:rPr lang="en-US" altLang="zh-CN" sz="2400" b="1"/>
              <a:t>.</a:t>
            </a:r>
            <a:r>
              <a:rPr lang="zh-CN" altLang="en-US" sz="2400" b="1"/>
              <a:t>变星、新星和超新星 </a:t>
            </a:r>
          </a:p>
          <a:p>
            <a:pPr>
              <a:lnSpc>
                <a:spcPct val="80000"/>
              </a:lnSpc>
              <a:buFont typeface="Wingdings" panose="05000000000000000000" pitchFamily="2" charset="2"/>
              <a:buNone/>
            </a:pPr>
            <a:r>
              <a:rPr lang="zh-CN" altLang="en-US" sz="2400" b="1"/>
              <a:t>   </a:t>
            </a:r>
            <a:r>
              <a:rPr lang="en-US" altLang="zh-CN" sz="2400" b="1"/>
              <a:t>1.</a:t>
            </a:r>
            <a:r>
              <a:rPr lang="zh-CN" altLang="en-US" sz="2400" b="1"/>
              <a:t>不规则变星：如</a:t>
            </a:r>
            <a:r>
              <a:rPr lang="zh-CN" altLang="en-US" sz="2400" b="1">
                <a:hlinkClick r:id="rId5" action="ppaction://hlinksldjump"/>
              </a:rPr>
              <a:t>金牛座的</a:t>
            </a:r>
            <a:r>
              <a:rPr lang="en-US" altLang="zh-CN" sz="2400" b="1">
                <a:hlinkClick r:id="rId5" action="ppaction://hlinksldjump"/>
              </a:rPr>
              <a:t>T</a:t>
            </a:r>
            <a:r>
              <a:rPr lang="zh-CN" altLang="en-US" sz="2400" b="1">
                <a:hlinkClick r:id="rId5" action="ppaction://hlinksldjump"/>
              </a:rPr>
              <a:t>型变星</a:t>
            </a:r>
            <a:r>
              <a:rPr lang="zh-CN" altLang="en-US" sz="2400" b="1"/>
              <a:t>。</a:t>
            </a:r>
          </a:p>
          <a:p>
            <a:pPr>
              <a:lnSpc>
                <a:spcPct val="80000"/>
              </a:lnSpc>
              <a:buFont typeface="Wingdings" panose="05000000000000000000" pitchFamily="2" charset="2"/>
              <a:buNone/>
            </a:pPr>
            <a:r>
              <a:rPr lang="zh-CN" altLang="en-US" sz="2400" b="1"/>
              <a:t>   </a:t>
            </a:r>
            <a:r>
              <a:rPr lang="en-US" altLang="zh-CN" sz="2400" b="1"/>
              <a:t>2.</a:t>
            </a:r>
            <a:r>
              <a:rPr lang="zh-CN" altLang="en-US" sz="2400" b="1"/>
              <a:t>脉动变星：如造父变星，</a:t>
            </a:r>
            <a:r>
              <a:rPr lang="zh-CN" altLang="en-US" sz="2400" b="1">
                <a:hlinkClick r:id="rId6" action="ppaction://hlinksldjump"/>
              </a:rPr>
              <a:t>刍藁变星</a:t>
            </a:r>
            <a:r>
              <a:rPr lang="zh-CN" altLang="en-US" sz="2400" b="1"/>
              <a:t>。</a:t>
            </a:r>
          </a:p>
          <a:p>
            <a:pPr>
              <a:lnSpc>
                <a:spcPct val="80000"/>
              </a:lnSpc>
              <a:buFont typeface="Wingdings" panose="05000000000000000000" pitchFamily="2" charset="2"/>
              <a:buNone/>
            </a:pPr>
            <a:r>
              <a:rPr lang="zh-CN" altLang="en-US" sz="2400" b="1"/>
              <a:t>   </a:t>
            </a:r>
            <a:r>
              <a:rPr lang="en-US" altLang="zh-CN" sz="2400" b="1"/>
              <a:t>3.</a:t>
            </a:r>
            <a:r>
              <a:rPr lang="zh-CN" altLang="en-US" sz="2400" b="1"/>
              <a:t>爆发性变星 ：包括耀星、新星和</a:t>
            </a:r>
            <a:r>
              <a:rPr lang="zh-CN" altLang="en-US" sz="2400" b="1">
                <a:hlinkClick r:id="rId7" action="ppaction://hlinksldjump"/>
              </a:rPr>
              <a:t>超新星</a:t>
            </a:r>
            <a:r>
              <a:rPr lang="zh-CN" altLang="en-US" sz="2400" b="1"/>
              <a:t>三类。</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6150">
                                            <p:txEl>
                                              <p:pRg st="3" end="3"/>
                                            </p:txEl>
                                          </p:spTgt>
                                        </p:tgtEl>
                                        <p:attrNameLst>
                                          <p:attrName>style.visibility</p:attrName>
                                        </p:attrNameLst>
                                      </p:cBhvr>
                                      <p:to>
                                        <p:strVal val="visible"/>
                                      </p:to>
                                    </p:set>
                                    <p:animEffect transition="in" filter="dissolve">
                                      <p:cBhvr>
                                        <p:cTn id="7" dur="500"/>
                                        <p:tgtEl>
                                          <p:spTgt spid="6150">
                                            <p:txEl>
                                              <p:pRg st="3" end="3"/>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6150">
                                            <p:txEl>
                                              <p:pRg st="4" end="4"/>
                                            </p:txEl>
                                          </p:spTgt>
                                        </p:tgtEl>
                                        <p:attrNameLst>
                                          <p:attrName>style.visibility</p:attrName>
                                        </p:attrNameLst>
                                      </p:cBhvr>
                                      <p:to>
                                        <p:strVal val="visible"/>
                                      </p:to>
                                    </p:set>
                                    <p:animEffect transition="in" filter="dissolve">
                                      <p:cBhvr>
                                        <p:cTn id="12" dur="500"/>
                                        <p:tgtEl>
                                          <p:spTgt spid="6150">
                                            <p:txEl>
                                              <p:pRg st="4" end="4"/>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6150">
                                            <p:txEl>
                                              <p:pRg st="5" end="5"/>
                                            </p:txEl>
                                          </p:spTgt>
                                        </p:tgtEl>
                                        <p:attrNameLst>
                                          <p:attrName>style.visibility</p:attrName>
                                        </p:attrNameLst>
                                      </p:cBhvr>
                                      <p:to>
                                        <p:strVal val="visible"/>
                                      </p:to>
                                    </p:set>
                                    <p:animEffect transition="in" filter="dissolve">
                                      <p:cBhvr>
                                        <p:cTn id="17" dur="500"/>
                                        <p:tgtEl>
                                          <p:spTgt spid="6150">
                                            <p:txEl>
                                              <p:pRg st="5" end="5"/>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6150">
                                            <p:txEl>
                                              <p:pRg st="6" end="6"/>
                                            </p:txEl>
                                          </p:spTgt>
                                        </p:tgtEl>
                                        <p:attrNameLst>
                                          <p:attrName>style.visibility</p:attrName>
                                        </p:attrNameLst>
                                      </p:cBhvr>
                                      <p:to>
                                        <p:strVal val="visible"/>
                                      </p:to>
                                    </p:set>
                                    <p:animEffect transition="in" filter="dissolve">
                                      <p:cBhvr>
                                        <p:cTn id="22" dur="500"/>
                                        <p:tgtEl>
                                          <p:spTgt spid="6150">
                                            <p:txEl>
                                              <p:pRg st="6" end="6"/>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nodeType="clickEffect">
                                  <p:stCondLst>
                                    <p:cond delay="0"/>
                                  </p:stCondLst>
                                  <p:childTnLst>
                                    <p:set>
                                      <p:cBhvr>
                                        <p:cTn id="26" dur="1" fill="hold">
                                          <p:stCondLst>
                                            <p:cond delay="0"/>
                                          </p:stCondLst>
                                        </p:cTn>
                                        <p:tgtEl>
                                          <p:spTgt spid="6150">
                                            <p:txEl>
                                              <p:pRg st="7" end="7"/>
                                            </p:txEl>
                                          </p:spTgt>
                                        </p:tgtEl>
                                        <p:attrNameLst>
                                          <p:attrName>style.visibility</p:attrName>
                                        </p:attrNameLst>
                                      </p:cBhvr>
                                      <p:to>
                                        <p:strVal val="visible"/>
                                      </p:to>
                                    </p:set>
                                    <p:animEffect transition="in" filter="dissolve">
                                      <p:cBhvr>
                                        <p:cTn id="27" dur="500"/>
                                        <p:tgtEl>
                                          <p:spTgt spid="6150">
                                            <p:txEl>
                                              <p:pRg st="7" end="7"/>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nodeType="clickEffect">
                                  <p:stCondLst>
                                    <p:cond delay="0"/>
                                  </p:stCondLst>
                                  <p:childTnLst>
                                    <p:set>
                                      <p:cBhvr>
                                        <p:cTn id="31" dur="1" fill="hold">
                                          <p:stCondLst>
                                            <p:cond delay="0"/>
                                          </p:stCondLst>
                                        </p:cTn>
                                        <p:tgtEl>
                                          <p:spTgt spid="6150">
                                            <p:txEl>
                                              <p:pRg st="8" end="8"/>
                                            </p:txEl>
                                          </p:spTgt>
                                        </p:tgtEl>
                                        <p:attrNameLst>
                                          <p:attrName>style.visibility</p:attrName>
                                        </p:attrNameLst>
                                      </p:cBhvr>
                                      <p:to>
                                        <p:strVal val="visible"/>
                                      </p:to>
                                    </p:set>
                                    <p:animEffect transition="in" filter="dissolve">
                                      <p:cBhvr>
                                        <p:cTn id="32" dur="500"/>
                                        <p:tgtEl>
                                          <p:spTgt spid="6150">
                                            <p:txEl>
                                              <p:pRg st="8" end="8"/>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nodeType="clickEffect">
                                  <p:stCondLst>
                                    <p:cond delay="0"/>
                                  </p:stCondLst>
                                  <p:childTnLst>
                                    <p:set>
                                      <p:cBhvr>
                                        <p:cTn id="36" dur="1" fill="hold">
                                          <p:stCondLst>
                                            <p:cond delay="0"/>
                                          </p:stCondLst>
                                        </p:cTn>
                                        <p:tgtEl>
                                          <p:spTgt spid="6150">
                                            <p:txEl>
                                              <p:pRg st="9" end="9"/>
                                            </p:txEl>
                                          </p:spTgt>
                                        </p:tgtEl>
                                        <p:attrNameLst>
                                          <p:attrName>style.visibility</p:attrName>
                                        </p:attrNameLst>
                                      </p:cBhvr>
                                      <p:to>
                                        <p:strVal val="visible"/>
                                      </p:to>
                                    </p:set>
                                    <p:animEffect transition="in" filter="dissolve">
                                      <p:cBhvr>
                                        <p:cTn id="37" dur="500"/>
                                        <p:tgtEl>
                                          <p:spTgt spid="6150">
                                            <p:txEl>
                                              <p:pRg st="9" end="9"/>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9" presetClass="entr" presetSubtype="0" fill="hold" nodeType="clickEffect">
                                  <p:stCondLst>
                                    <p:cond delay="0"/>
                                  </p:stCondLst>
                                  <p:childTnLst>
                                    <p:set>
                                      <p:cBhvr>
                                        <p:cTn id="41" dur="1" fill="hold">
                                          <p:stCondLst>
                                            <p:cond delay="0"/>
                                          </p:stCondLst>
                                        </p:cTn>
                                        <p:tgtEl>
                                          <p:spTgt spid="6150">
                                            <p:txEl>
                                              <p:pRg st="10" end="10"/>
                                            </p:txEl>
                                          </p:spTgt>
                                        </p:tgtEl>
                                        <p:attrNameLst>
                                          <p:attrName>style.visibility</p:attrName>
                                        </p:attrNameLst>
                                      </p:cBhvr>
                                      <p:to>
                                        <p:strVal val="visible"/>
                                      </p:to>
                                    </p:set>
                                    <p:animEffect transition="in" filter="dissolve">
                                      <p:cBhvr>
                                        <p:cTn id="42" dur="500"/>
                                        <p:tgtEl>
                                          <p:spTgt spid="6150">
                                            <p:txEl>
                                              <p:pRg st="10" end="10"/>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9" presetClass="entr" presetSubtype="0" fill="hold" nodeType="clickEffect">
                                  <p:stCondLst>
                                    <p:cond delay="0"/>
                                  </p:stCondLst>
                                  <p:childTnLst>
                                    <p:set>
                                      <p:cBhvr>
                                        <p:cTn id="46" dur="1" fill="hold">
                                          <p:stCondLst>
                                            <p:cond delay="0"/>
                                          </p:stCondLst>
                                        </p:cTn>
                                        <p:tgtEl>
                                          <p:spTgt spid="6150">
                                            <p:txEl>
                                              <p:pRg st="11" end="11"/>
                                            </p:txEl>
                                          </p:spTgt>
                                        </p:tgtEl>
                                        <p:attrNameLst>
                                          <p:attrName>style.visibility</p:attrName>
                                        </p:attrNameLst>
                                      </p:cBhvr>
                                      <p:to>
                                        <p:strVal val="visible"/>
                                      </p:to>
                                    </p:set>
                                    <p:animEffect transition="in" filter="dissolve">
                                      <p:cBhvr>
                                        <p:cTn id="47" dur="500"/>
                                        <p:tgtEl>
                                          <p:spTgt spid="6150">
                                            <p:txEl>
                                              <p:pRg st="11" end="11"/>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9" presetClass="entr" presetSubtype="0" fill="hold" nodeType="clickEffect">
                                  <p:stCondLst>
                                    <p:cond delay="0"/>
                                  </p:stCondLst>
                                  <p:childTnLst>
                                    <p:set>
                                      <p:cBhvr>
                                        <p:cTn id="51" dur="1" fill="hold">
                                          <p:stCondLst>
                                            <p:cond delay="0"/>
                                          </p:stCondLst>
                                        </p:cTn>
                                        <p:tgtEl>
                                          <p:spTgt spid="6150">
                                            <p:txEl>
                                              <p:pRg st="12" end="12"/>
                                            </p:txEl>
                                          </p:spTgt>
                                        </p:tgtEl>
                                        <p:attrNameLst>
                                          <p:attrName>style.visibility</p:attrName>
                                        </p:attrNameLst>
                                      </p:cBhvr>
                                      <p:to>
                                        <p:strVal val="visible"/>
                                      </p:to>
                                    </p:set>
                                    <p:animEffect transition="in" filter="dissolve">
                                      <p:cBhvr>
                                        <p:cTn id="52" dur="500"/>
                                        <p:tgtEl>
                                          <p:spTgt spid="6150">
                                            <p:txEl>
                                              <p:pRg st="12" end="12"/>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9" presetClass="entr" presetSubtype="0" fill="hold" nodeType="clickEffect">
                                  <p:stCondLst>
                                    <p:cond delay="0"/>
                                  </p:stCondLst>
                                  <p:childTnLst>
                                    <p:set>
                                      <p:cBhvr>
                                        <p:cTn id="56" dur="1" fill="hold">
                                          <p:stCondLst>
                                            <p:cond delay="0"/>
                                          </p:stCondLst>
                                        </p:cTn>
                                        <p:tgtEl>
                                          <p:spTgt spid="6150">
                                            <p:txEl>
                                              <p:pRg st="13" end="13"/>
                                            </p:txEl>
                                          </p:spTgt>
                                        </p:tgtEl>
                                        <p:attrNameLst>
                                          <p:attrName>style.visibility</p:attrName>
                                        </p:attrNameLst>
                                      </p:cBhvr>
                                      <p:to>
                                        <p:strVal val="visible"/>
                                      </p:to>
                                    </p:set>
                                    <p:animEffect transition="in" filter="dissolve">
                                      <p:cBhvr>
                                        <p:cTn id="57" dur="500"/>
                                        <p:tgtEl>
                                          <p:spTgt spid="6150">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32770" name="Picture 2">
            <a:extLst>
              <a:ext uri="{FF2B5EF4-FFF2-40B4-BE49-F238E27FC236}">
                <a16:creationId xmlns:a16="http://schemas.microsoft.com/office/drawing/2014/main" id="{9DA244E0-EB8F-442B-BCB3-BE7BE7CDB9F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92275" y="692150"/>
            <a:ext cx="5903913" cy="496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71" name="Text Box 3">
            <a:extLst>
              <a:ext uri="{FF2B5EF4-FFF2-40B4-BE49-F238E27FC236}">
                <a16:creationId xmlns:a16="http://schemas.microsoft.com/office/drawing/2014/main" id="{ADA508B3-008F-482C-9835-8A3E6F0F3365}"/>
              </a:ext>
            </a:extLst>
          </p:cNvPr>
          <p:cNvSpPr txBox="1">
            <a:spLocks noChangeArrowheads="1"/>
          </p:cNvSpPr>
          <p:nvPr/>
        </p:nvSpPr>
        <p:spPr bwMode="auto">
          <a:xfrm>
            <a:off x="1835150" y="5734050"/>
            <a:ext cx="57610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sz="2400" b="1" i="1"/>
              <a:t>围绕黑洞的一个吸积盘</a:t>
            </a:r>
            <a:r>
              <a:rPr lang="zh-CN" altLang="en-US" sz="2400"/>
              <a:t> </a:t>
            </a:r>
          </a:p>
        </p:txBody>
      </p:sp>
      <p:sp>
        <p:nvSpPr>
          <p:cNvPr id="32772" name="AutoShape 4">
            <a:hlinkClick r:id="rId4" action="ppaction://hlinksldjump" highlightClick="1"/>
            <a:extLst>
              <a:ext uri="{FF2B5EF4-FFF2-40B4-BE49-F238E27FC236}">
                <a16:creationId xmlns:a16="http://schemas.microsoft.com/office/drawing/2014/main" id="{7B45E3DC-0D2E-4883-AB23-012020F2FCAD}"/>
              </a:ext>
            </a:extLst>
          </p:cNvPr>
          <p:cNvSpPr>
            <a:spLocks noChangeArrowheads="1"/>
          </p:cNvSpPr>
          <p:nvPr/>
        </p:nvSpPr>
        <p:spPr bwMode="auto">
          <a:xfrm>
            <a:off x="8172450" y="5949950"/>
            <a:ext cx="503238" cy="504825"/>
          </a:xfrm>
          <a:prstGeom prst="actionButtonBackPrevious">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ransition>
    <p:strips dir="rd"/>
  </p:transition>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71" name="Text Box 3">
            <a:extLst>
              <a:ext uri="{FF2B5EF4-FFF2-40B4-BE49-F238E27FC236}">
                <a16:creationId xmlns:a16="http://schemas.microsoft.com/office/drawing/2014/main" id="{98D889DF-8E50-4DA3-9490-5D0610E0BA37}"/>
              </a:ext>
            </a:extLst>
          </p:cNvPr>
          <p:cNvSpPr txBox="1">
            <a:spLocks noChangeArrowheads="1"/>
          </p:cNvSpPr>
          <p:nvPr/>
        </p:nvSpPr>
        <p:spPr bwMode="auto">
          <a:xfrm>
            <a:off x="3924300" y="5492750"/>
            <a:ext cx="20161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a:t>恒星的一生</a:t>
            </a:r>
          </a:p>
        </p:txBody>
      </p:sp>
      <p:sp>
        <p:nvSpPr>
          <p:cNvPr id="7172" name="AutoShape 4">
            <a:hlinkClick r:id="" action="ppaction://hlinkshowjump?jump=nextslide" highlightClick="1"/>
            <a:extLst>
              <a:ext uri="{FF2B5EF4-FFF2-40B4-BE49-F238E27FC236}">
                <a16:creationId xmlns:a16="http://schemas.microsoft.com/office/drawing/2014/main" id="{E58EAA12-7A97-4BFF-9756-75A6F44B9BAD}"/>
              </a:ext>
            </a:extLst>
          </p:cNvPr>
          <p:cNvSpPr>
            <a:spLocks noChangeArrowheads="1"/>
          </p:cNvSpPr>
          <p:nvPr/>
        </p:nvSpPr>
        <p:spPr bwMode="auto">
          <a:xfrm>
            <a:off x="8101013" y="5949950"/>
            <a:ext cx="576262" cy="504825"/>
          </a:xfrm>
          <a:prstGeom prst="actionButtonForwardNex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7178" name="Picture 10">
            <a:extLst>
              <a:ext uri="{FF2B5EF4-FFF2-40B4-BE49-F238E27FC236}">
                <a16:creationId xmlns:a16="http://schemas.microsoft.com/office/drawing/2014/main" id="{84EEAD95-A56D-4552-8C4D-C1209E5C164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92275" y="549275"/>
            <a:ext cx="6553200" cy="492283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strips dir="rd"/>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6" name="Rectangle 4">
            <a:extLst>
              <a:ext uri="{FF2B5EF4-FFF2-40B4-BE49-F238E27FC236}">
                <a16:creationId xmlns:a16="http://schemas.microsoft.com/office/drawing/2014/main" id="{AD1919EF-B76B-4C87-BEFE-61384F096349}"/>
              </a:ext>
            </a:extLst>
          </p:cNvPr>
          <p:cNvSpPr>
            <a:spLocks noChangeArrowheads="1"/>
          </p:cNvSpPr>
          <p:nvPr/>
        </p:nvSpPr>
        <p:spPr bwMode="auto">
          <a:xfrm>
            <a:off x="430213" y="4797425"/>
            <a:ext cx="8713787"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400">
                <a:sym typeface="Symbol" panose="05050102010706020507" pitchFamily="18" charset="2"/>
              </a:rPr>
              <a:t>        </a:t>
            </a:r>
            <a:r>
              <a:rPr kumimoji="1" lang="zh-CN" altLang="en-US" sz="2400" b="1">
                <a:sym typeface="Symbol" panose="05050102010706020507" pitchFamily="18" charset="2"/>
              </a:rPr>
              <a:t>热核反应是在恒星的中心区域进行的，那里的氢核燃料最先燃尽，逐渐形成一个由氦组成的核，停止释放能量。氢燃料的逐渐枯竭，是恒星在结构上逐渐发生变化的前奏</a:t>
            </a:r>
          </a:p>
        </p:txBody>
      </p:sp>
      <p:sp>
        <p:nvSpPr>
          <p:cNvPr id="151558" name="Rectangle 6">
            <a:extLst>
              <a:ext uri="{FF2B5EF4-FFF2-40B4-BE49-F238E27FC236}">
                <a16:creationId xmlns:a16="http://schemas.microsoft.com/office/drawing/2014/main" id="{D983A852-91CC-494E-B9A1-0E1569B261D8}"/>
              </a:ext>
            </a:extLst>
          </p:cNvPr>
          <p:cNvSpPr>
            <a:spLocks noChangeArrowheads="1"/>
          </p:cNvSpPr>
          <p:nvPr/>
        </p:nvSpPr>
        <p:spPr bwMode="auto">
          <a:xfrm>
            <a:off x="323850" y="4221163"/>
            <a:ext cx="84248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1">
              <a:spcBef>
                <a:spcPct val="50000"/>
              </a:spcBef>
              <a:buFont typeface="Wingdings" panose="05000000000000000000" pitchFamily="2" charset="2"/>
              <a:buNone/>
            </a:pPr>
            <a:r>
              <a:rPr kumimoji="1" lang="en-US" altLang="zh-CN" sz="2400">
                <a:sym typeface="Symbol" panose="05050102010706020507" pitchFamily="18" charset="2"/>
              </a:rPr>
              <a:t>       </a:t>
            </a:r>
            <a:endParaRPr kumimoji="1" lang="en-US" altLang="zh-CN" sz="2400" b="1">
              <a:sym typeface="Symbol" panose="05050102010706020507" pitchFamily="18" charset="2"/>
            </a:endParaRPr>
          </a:p>
        </p:txBody>
      </p:sp>
      <p:sp>
        <p:nvSpPr>
          <p:cNvPr id="151559" name="Rectangle 7">
            <a:extLst>
              <a:ext uri="{FF2B5EF4-FFF2-40B4-BE49-F238E27FC236}">
                <a16:creationId xmlns:a16="http://schemas.microsoft.com/office/drawing/2014/main" id="{1EC925D2-AC36-44B6-BEFE-1CF707FD7EFD}"/>
              </a:ext>
            </a:extLst>
          </p:cNvPr>
          <p:cNvSpPr>
            <a:spLocks noChangeArrowheads="1"/>
          </p:cNvSpPr>
          <p:nvPr/>
        </p:nvSpPr>
        <p:spPr bwMode="auto">
          <a:xfrm>
            <a:off x="323850" y="2997200"/>
            <a:ext cx="8424863"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b="1">
                <a:sym typeface="Symbol" panose="05050102010706020507" pitchFamily="18" charset="2"/>
              </a:rPr>
              <a:t>       </a:t>
            </a:r>
            <a:r>
              <a:rPr kumimoji="1" lang="zh-CN" altLang="en-US" sz="2400" b="1">
                <a:sym typeface="Symbol" panose="05050102010706020507" pitchFamily="18" charset="2"/>
              </a:rPr>
              <a:t>一颗恒星在主序中的时间，占去其“生命” 的大半辈子；且在主序上逗留的时间，取决于其质量的大小→质量愈大</a:t>
            </a:r>
            <a:r>
              <a:rPr kumimoji="1" lang="en-US" altLang="zh-CN" sz="2400" b="1">
                <a:sym typeface="Symbol" panose="05050102010706020507" pitchFamily="18" charset="2"/>
              </a:rPr>
              <a:t>,</a:t>
            </a:r>
            <a:r>
              <a:rPr kumimoji="1" lang="zh-CN" altLang="en-US" sz="2400" b="1">
                <a:sym typeface="Symbol" panose="05050102010706020507" pitchFamily="18" charset="2"/>
              </a:rPr>
              <a:t>引力愈强→它必须维持较高的温度和较久的辐射功率以与引力收缩抗衡→它的氢燃料消耗更快，寿命更短。</a:t>
            </a:r>
          </a:p>
        </p:txBody>
      </p:sp>
      <p:sp>
        <p:nvSpPr>
          <p:cNvPr id="151560" name="Rectangle 8">
            <a:extLst>
              <a:ext uri="{FF2B5EF4-FFF2-40B4-BE49-F238E27FC236}">
                <a16:creationId xmlns:a16="http://schemas.microsoft.com/office/drawing/2014/main" id="{66C9F352-CC4C-4E5F-98D4-A0CF3219BC5C}"/>
              </a:ext>
            </a:extLst>
          </p:cNvPr>
          <p:cNvSpPr>
            <a:spLocks noChangeArrowheads="1"/>
          </p:cNvSpPr>
          <p:nvPr/>
        </p:nvSpPr>
        <p:spPr bwMode="auto">
          <a:xfrm>
            <a:off x="323850" y="1052513"/>
            <a:ext cx="8281988"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b="1">
                <a:sym typeface="Symbol" panose="05050102010706020507" pitchFamily="18" charset="2"/>
              </a:rPr>
              <a:t>       </a:t>
            </a:r>
            <a:r>
              <a:rPr kumimoji="1" lang="zh-CN" altLang="en-US" sz="2400" b="1">
                <a:sym typeface="Symbol" panose="05050102010706020507" pitchFamily="18" charset="2"/>
              </a:rPr>
              <a:t>恒星“移到”主序后，内部温度高到足以发生热核反应的程度→热核反应代替引力收缩成为主要能源→温度升高，热运动加快，恒星膨胀，排斥力足以同引力相抗衡→恒星停止收缩，长期稳定依靠热核反应进行辐射。</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80" name="Rectangle 4">
            <a:extLst>
              <a:ext uri="{FF2B5EF4-FFF2-40B4-BE49-F238E27FC236}">
                <a16:creationId xmlns:a16="http://schemas.microsoft.com/office/drawing/2014/main" id="{F9660AB4-0D87-447A-BB3A-90E5DBCBA1CB}"/>
              </a:ext>
            </a:extLst>
          </p:cNvPr>
          <p:cNvSpPr>
            <a:spLocks noChangeArrowheads="1"/>
          </p:cNvSpPr>
          <p:nvPr/>
        </p:nvSpPr>
        <p:spPr bwMode="auto">
          <a:xfrm>
            <a:off x="0" y="4941888"/>
            <a:ext cx="9144000"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1">
              <a:spcBef>
                <a:spcPct val="50000"/>
              </a:spcBef>
              <a:buFont typeface="Wingdings" panose="05000000000000000000" pitchFamily="2" charset="2"/>
              <a:buNone/>
            </a:pPr>
            <a:r>
              <a:rPr kumimoji="1" lang="en-US" altLang="zh-CN" sz="2400" b="1">
                <a:sym typeface="Symbol" panose="05050102010706020507" pitchFamily="18" charset="2"/>
              </a:rPr>
              <a:t>        </a:t>
            </a:r>
            <a:r>
              <a:rPr kumimoji="1" lang="zh-CN" altLang="en-US" sz="2400" b="1">
                <a:sym typeface="Symbol" panose="05050102010706020507" pitchFamily="18" charset="2"/>
              </a:rPr>
              <a:t>红巨星收缩时，核心部分收缩最猛烈，外部处在较弱的引力下。核心温度因猛烈收缩而急剧上升，由此掀起的热浪会把外层气壳抛掉，剩下一颗致密和炽热的白矮星→以后逐渐变冷，变成又小又暗的黑矮星→终其一生。</a:t>
            </a:r>
          </a:p>
        </p:txBody>
      </p:sp>
      <p:sp>
        <p:nvSpPr>
          <p:cNvPr id="152581" name="Rectangle 5">
            <a:extLst>
              <a:ext uri="{FF2B5EF4-FFF2-40B4-BE49-F238E27FC236}">
                <a16:creationId xmlns:a16="http://schemas.microsoft.com/office/drawing/2014/main" id="{9A54103F-6E12-40E8-AF96-34F678F1C169}"/>
              </a:ext>
            </a:extLst>
          </p:cNvPr>
          <p:cNvSpPr>
            <a:spLocks noChangeArrowheads="1"/>
          </p:cNvSpPr>
          <p:nvPr/>
        </p:nvSpPr>
        <p:spPr bwMode="auto">
          <a:xfrm>
            <a:off x="250825" y="2708275"/>
            <a:ext cx="8642350" cy="191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400" b="1">
                <a:sym typeface="Symbol" panose="05050102010706020507" pitchFamily="18" charset="2"/>
              </a:rPr>
              <a:t>        </a:t>
            </a:r>
            <a:r>
              <a:rPr kumimoji="1" lang="zh-CN" altLang="en-US" sz="2400" b="1">
                <a:sym typeface="Symbol" panose="05050102010706020507" pitchFamily="18" charset="2"/>
              </a:rPr>
              <a:t>在红巨星阶段，恒星的演化速度大大加快。中心区域的温度和密度因收缩而继续升高，到</a:t>
            </a:r>
            <a:r>
              <a:rPr kumimoji="1" lang="en-US" altLang="zh-CN" sz="2400" b="1">
                <a:sym typeface="Symbol" panose="05050102010706020507" pitchFamily="18" charset="2"/>
              </a:rPr>
              <a:t>1</a:t>
            </a:r>
            <a:r>
              <a:rPr kumimoji="1" lang="zh-CN" altLang="en-US" sz="2400" b="1">
                <a:sym typeface="Symbol" panose="05050102010706020507" pitchFamily="18" charset="2"/>
              </a:rPr>
              <a:t>亿摄氏度时开始进行由氦核聚为碳核的新一轮热核反应；氦烧完后，温度继续因收缩而升高，原子核再聚变产生更重的元素→能量有限，到了“垂暮之年”，一旦核反应终止，对引力的抗衡全线崩溃→自行坍塌。</a:t>
            </a:r>
          </a:p>
        </p:txBody>
      </p:sp>
      <p:sp>
        <p:nvSpPr>
          <p:cNvPr id="152582" name="Rectangle 6">
            <a:extLst>
              <a:ext uri="{FF2B5EF4-FFF2-40B4-BE49-F238E27FC236}">
                <a16:creationId xmlns:a16="http://schemas.microsoft.com/office/drawing/2014/main" id="{8979625B-B2F0-404B-9DDD-159778967AD3}"/>
              </a:ext>
            </a:extLst>
          </p:cNvPr>
          <p:cNvSpPr>
            <a:spLocks noChangeArrowheads="1"/>
          </p:cNvSpPr>
          <p:nvPr/>
        </p:nvSpPr>
        <p:spPr bwMode="auto">
          <a:xfrm>
            <a:off x="250825" y="476250"/>
            <a:ext cx="8642350" cy="191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400" b="1">
                <a:sym typeface="Symbol" panose="05050102010706020507" pitchFamily="18" charset="2"/>
              </a:rPr>
              <a:t>        </a:t>
            </a:r>
            <a:r>
              <a:rPr kumimoji="1" lang="zh-CN" altLang="en-US" sz="2400" b="1">
                <a:sym typeface="Symbol" panose="05050102010706020507" pitchFamily="18" charset="2"/>
              </a:rPr>
              <a:t>随着氦核的不断增大，其引力收缩急剧增强，并释放大量能量。结果，恒星的核心收缩（变得愈来愈致密和炽热），外层膨胀（温度降低而光度增大），成为一个非常巨大的具有“热”核</a:t>
            </a:r>
            <a:r>
              <a:rPr kumimoji="1" lang="zh-CN" altLang="en-US" sz="2400" b="1"/>
              <a:t>的“冷”星。从而恒星离开主星序，进入红巨星区域</a:t>
            </a:r>
            <a:r>
              <a:rPr kumimoji="1" lang="en-US" altLang="zh-CN" sz="2400" b="1"/>
              <a:t>——</a:t>
            </a:r>
            <a:r>
              <a:rPr kumimoji="1" lang="zh-CN" altLang="en-US" sz="2400" b="1"/>
              <a:t>生命的“晚年”。</a:t>
            </a:r>
          </a:p>
        </p:txBody>
      </p:sp>
      <p:sp>
        <p:nvSpPr>
          <p:cNvPr id="152583" name="AutoShape 7">
            <a:hlinkClick r:id="rId2" action="ppaction://hlinksldjump" highlightClick="1"/>
            <a:extLst>
              <a:ext uri="{FF2B5EF4-FFF2-40B4-BE49-F238E27FC236}">
                <a16:creationId xmlns:a16="http://schemas.microsoft.com/office/drawing/2014/main" id="{5A916A5A-9DA2-46B5-B244-5C5AE5A026EA}"/>
              </a:ext>
            </a:extLst>
          </p:cNvPr>
          <p:cNvSpPr>
            <a:spLocks noChangeArrowheads="1"/>
          </p:cNvSpPr>
          <p:nvPr/>
        </p:nvSpPr>
        <p:spPr bwMode="auto">
          <a:xfrm>
            <a:off x="7740650" y="6237288"/>
            <a:ext cx="863600" cy="620712"/>
          </a:xfrm>
          <a:prstGeom prst="actionButtonBackPrevious">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12290" name="Picture 2">
            <a:extLst>
              <a:ext uri="{FF2B5EF4-FFF2-40B4-BE49-F238E27FC236}">
                <a16:creationId xmlns:a16="http://schemas.microsoft.com/office/drawing/2014/main" id="{F59A241A-01A3-4A26-BD97-16224A1CA97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6375" y="908050"/>
            <a:ext cx="7108825" cy="3762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1" name="Text Box 3">
            <a:extLst>
              <a:ext uri="{FF2B5EF4-FFF2-40B4-BE49-F238E27FC236}">
                <a16:creationId xmlns:a16="http://schemas.microsoft.com/office/drawing/2014/main" id="{642C4A94-D03E-4201-95BE-926A07B0869E}"/>
              </a:ext>
            </a:extLst>
          </p:cNvPr>
          <p:cNvSpPr txBox="1">
            <a:spLocks noChangeArrowheads="1"/>
          </p:cNvSpPr>
          <p:nvPr/>
        </p:nvSpPr>
        <p:spPr bwMode="auto">
          <a:xfrm>
            <a:off x="3059113" y="4868863"/>
            <a:ext cx="44640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a:t>一个老的低质量恒星的结构</a:t>
            </a:r>
          </a:p>
        </p:txBody>
      </p:sp>
      <p:sp>
        <p:nvSpPr>
          <p:cNvPr id="12292" name="AutoShape 4">
            <a:hlinkClick r:id="" action="ppaction://hlinkshowjump?jump=nextslide" highlightClick="1"/>
            <a:extLst>
              <a:ext uri="{FF2B5EF4-FFF2-40B4-BE49-F238E27FC236}">
                <a16:creationId xmlns:a16="http://schemas.microsoft.com/office/drawing/2014/main" id="{89875B12-CB8C-4C50-A75B-DC531A9C679B}"/>
              </a:ext>
            </a:extLst>
          </p:cNvPr>
          <p:cNvSpPr>
            <a:spLocks noChangeArrowheads="1"/>
          </p:cNvSpPr>
          <p:nvPr/>
        </p:nvSpPr>
        <p:spPr bwMode="auto">
          <a:xfrm>
            <a:off x="8101013" y="5949950"/>
            <a:ext cx="576262" cy="504825"/>
          </a:xfrm>
          <a:prstGeom prst="actionButtonForwardNex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ransition>
    <p:strips dir="rd"/>
  </p:transition>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14338" name="Picture 2">
            <a:extLst>
              <a:ext uri="{FF2B5EF4-FFF2-40B4-BE49-F238E27FC236}">
                <a16:creationId xmlns:a16="http://schemas.microsoft.com/office/drawing/2014/main" id="{D5E2A2AD-7696-4ECD-9FFB-1188389544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3350" y="981075"/>
            <a:ext cx="7248525" cy="3825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39" name="Text Box 3">
            <a:extLst>
              <a:ext uri="{FF2B5EF4-FFF2-40B4-BE49-F238E27FC236}">
                <a16:creationId xmlns:a16="http://schemas.microsoft.com/office/drawing/2014/main" id="{C0752F88-63A9-4EEF-B73A-D9E3AA5DEFD6}"/>
              </a:ext>
            </a:extLst>
          </p:cNvPr>
          <p:cNvSpPr txBox="1">
            <a:spLocks noChangeArrowheads="1"/>
          </p:cNvSpPr>
          <p:nvPr/>
        </p:nvSpPr>
        <p:spPr bwMode="auto">
          <a:xfrm>
            <a:off x="2843213" y="5029200"/>
            <a:ext cx="4459287"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a:t>一个老的高质量恒星的结构</a:t>
            </a:r>
          </a:p>
        </p:txBody>
      </p:sp>
      <p:sp>
        <p:nvSpPr>
          <p:cNvPr id="14340" name="AutoShape 4">
            <a:hlinkClick r:id="rId4" action="ppaction://hlinksldjump" highlightClick="1"/>
            <a:extLst>
              <a:ext uri="{FF2B5EF4-FFF2-40B4-BE49-F238E27FC236}">
                <a16:creationId xmlns:a16="http://schemas.microsoft.com/office/drawing/2014/main" id="{3AD81022-061F-4295-82AA-7A63F7CABF5E}"/>
              </a:ext>
            </a:extLst>
          </p:cNvPr>
          <p:cNvSpPr>
            <a:spLocks noChangeArrowheads="1"/>
          </p:cNvSpPr>
          <p:nvPr/>
        </p:nvSpPr>
        <p:spPr bwMode="auto">
          <a:xfrm>
            <a:off x="8101013" y="5949950"/>
            <a:ext cx="576262" cy="504825"/>
          </a:xfrm>
          <a:prstGeom prst="actionButtonForwardNex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ransition>
    <p:strips dir="rd"/>
  </p:transition>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50180" name="Picture 4" descr="正在诞生年轻恒星">
            <a:extLst>
              <a:ext uri="{FF2B5EF4-FFF2-40B4-BE49-F238E27FC236}">
                <a16:creationId xmlns:a16="http://schemas.microsoft.com/office/drawing/2014/main" id="{6B5CE3C9-A46D-49EC-B4C7-C4E037ACD45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188" y="836613"/>
            <a:ext cx="3097212" cy="3097212"/>
          </a:xfrm>
          <a:prstGeom prst="rect">
            <a:avLst/>
          </a:prstGeom>
          <a:noFill/>
          <a:extLst>
            <a:ext uri="{909E8E84-426E-40DD-AFC4-6F175D3DCCD1}">
              <a14:hiddenFill xmlns:a14="http://schemas.microsoft.com/office/drawing/2010/main">
                <a:solidFill>
                  <a:srgbClr val="FFFFFF"/>
                </a:solidFill>
              </a14:hiddenFill>
            </a:ext>
          </a:extLst>
        </p:spPr>
      </p:pic>
      <p:sp>
        <p:nvSpPr>
          <p:cNvPr id="50181" name="Text Box 5">
            <a:extLst>
              <a:ext uri="{FF2B5EF4-FFF2-40B4-BE49-F238E27FC236}">
                <a16:creationId xmlns:a16="http://schemas.microsoft.com/office/drawing/2014/main" id="{0E55D6AC-4236-43F9-B916-F113E5022971}"/>
              </a:ext>
            </a:extLst>
          </p:cNvPr>
          <p:cNvSpPr txBox="1">
            <a:spLocks noChangeArrowheads="1"/>
          </p:cNvSpPr>
          <p:nvPr/>
        </p:nvSpPr>
        <p:spPr bwMode="auto">
          <a:xfrm>
            <a:off x="2700338" y="5321300"/>
            <a:ext cx="37179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b="1"/>
              <a:t>正 在 诞 生 年 轻 恒 星</a:t>
            </a:r>
          </a:p>
        </p:txBody>
      </p:sp>
      <p:sp>
        <p:nvSpPr>
          <p:cNvPr id="50182" name="AutoShape 6">
            <a:hlinkClick r:id="" action="ppaction://hlinkshowjump?jump=nextslide" highlightClick="1"/>
            <a:extLst>
              <a:ext uri="{FF2B5EF4-FFF2-40B4-BE49-F238E27FC236}">
                <a16:creationId xmlns:a16="http://schemas.microsoft.com/office/drawing/2014/main" id="{6C3E4BD2-A5F6-46B2-86F8-FF0C9E384A4F}"/>
              </a:ext>
            </a:extLst>
          </p:cNvPr>
          <p:cNvSpPr>
            <a:spLocks noChangeArrowheads="1"/>
          </p:cNvSpPr>
          <p:nvPr/>
        </p:nvSpPr>
        <p:spPr bwMode="auto">
          <a:xfrm>
            <a:off x="8101013" y="5949950"/>
            <a:ext cx="576262" cy="504825"/>
          </a:xfrm>
          <a:prstGeom prst="actionButtonForwardNex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50183" name="Picture 7" descr="从鹰状星云中诞生的恒星">
            <a:extLst>
              <a:ext uri="{FF2B5EF4-FFF2-40B4-BE49-F238E27FC236}">
                <a16:creationId xmlns:a16="http://schemas.microsoft.com/office/drawing/2014/main" id="{16EC7BFF-ED58-495D-9851-9294561A263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67175" y="1557338"/>
            <a:ext cx="4200525" cy="312578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strips dir="rd"/>
  </p:transition>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3" name="Text Box 3">
            <a:extLst>
              <a:ext uri="{FF2B5EF4-FFF2-40B4-BE49-F238E27FC236}">
                <a16:creationId xmlns:a16="http://schemas.microsoft.com/office/drawing/2014/main" id="{2E18BA72-08A2-40FF-A844-534AE9983CDF}"/>
              </a:ext>
            </a:extLst>
          </p:cNvPr>
          <p:cNvSpPr txBox="1">
            <a:spLocks noChangeArrowheads="1"/>
          </p:cNvSpPr>
          <p:nvPr/>
        </p:nvSpPr>
        <p:spPr bwMode="auto">
          <a:xfrm>
            <a:off x="3492500" y="5084763"/>
            <a:ext cx="2819400" cy="519112"/>
          </a:xfrm>
          <a:prstGeom prst="rect">
            <a:avLst/>
          </a:prstGeom>
          <a:noFill/>
          <a:ln>
            <a:noFill/>
          </a:ln>
          <a:effectLst/>
          <a:extLst>
            <a:ext uri="{909E8E84-426E-40DD-AFC4-6F175D3DCCD1}">
              <a14:hiddenFill xmlns:a14="http://schemas.microsoft.com/office/drawing/2010/main">
                <a:solidFill>
                  <a:srgbClr val="FF33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sz="2800" b="1"/>
              <a:t>一个新白矮星</a:t>
            </a:r>
          </a:p>
        </p:txBody>
      </p:sp>
      <p:sp>
        <p:nvSpPr>
          <p:cNvPr id="10244" name="AutoShape 4">
            <a:hlinkClick r:id="" action="ppaction://hlinkshowjump?jump=nextslide" highlightClick="1"/>
            <a:extLst>
              <a:ext uri="{FF2B5EF4-FFF2-40B4-BE49-F238E27FC236}">
                <a16:creationId xmlns:a16="http://schemas.microsoft.com/office/drawing/2014/main" id="{B0D5DCD9-2504-46B8-B3DA-F850A8F60388}"/>
              </a:ext>
            </a:extLst>
          </p:cNvPr>
          <p:cNvSpPr>
            <a:spLocks noChangeArrowheads="1"/>
          </p:cNvSpPr>
          <p:nvPr/>
        </p:nvSpPr>
        <p:spPr bwMode="auto">
          <a:xfrm>
            <a:off x="8172450" y="5949950"/>
            <a:ext cx="503238" cy="504825"/>
          </a:xfrm>
          <a:prstGeom prst="actionButtonBackPrevious">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10245" name="Picture 5" descr="NGC2440：一颗新白矮星茧">
            <a:extLst>
              <a:ext uri="{FF2B5EF4-FFF2-40B4-BE49-F238E27FC236}">
                <a16:creationId xmlns:a16="http://schemas.microsoft.com/office/drawing/2014/main" id="{06659ED8-F3DC-42E7-A6BF-72FD6BF5AD6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9613" y="765175"/>
            <a:ext cx="5761037" cy="43211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strips dir="rd"/>
  </p:transition>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16386" name="Picture 2">
            <a:extLst>
              <a:ext uri="{FF2B5EF4-FFF2-40B4-BE49-F238E27FC236}">
                <a16:creationId xmlns:a16="http://schemas.microsoft.com/office/drawing/2014/main" id="{99CB2D6F-5799-4114-8769-CCC1E192B85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39975" y="420688"/>
            <a:ext cx="5030788" cy="401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7" name="Text Box 3">
            <a:extLst>
              <a:ext uri="{FF2B5EF4-FFF2-40B4-BE49-F238E27FC236}">
                <a16:creationId xmlns:a16="http://schemas.microsoft.com/office/drawing/2014/main" id="{8B8F2097-0865-4FFF-9CFA-8B7FDD48A884}"/>
              </a:ext>
            </a:extLst>
          </p:cNvPr>
          <p:cNvSpPr txBox="1">
            <a:spLocks noChangeArrowheads="1"/>
          </p:cNvSpPr>
          <p:nvPr/>
        </p:nvSpPr>
        <p:spPr bwMode="auto">
          <a:xfrm>
            <a:off x="2484438" y="4581525"/>
            <a:ext cx="5068887"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a:t>恒星的晚年（中心是致密星）</a:t>
            </a:r>
          </a:p>
        </p:txBody>
      </p:sp>
      <p:sp>
        <p:nvSpPr>
          <p:cNvPr id="16388" name="AutoShape 4">
            <a:hlinkClick r:id="" action="ppaction://hlinkshowjump?jump=nextslide" highlightClick="1"/>
            <a:extLst>
              <a:ext uri="{FF2B5EF4-FFF2-40B4-BE49-F238E27FC236}">
                <a16:creationId xmlns:a16="http://schemas.microsoft.com/office/drawing/2014/main" id="{F64FD975-8102-49BA-B8D8-1F42629544F9}"/>
              </a:ext>
            </a:extLst>
          </p:cNvPr>
          <p:cNvSpPr>
            <a:spLocks noChangeArrowheads="1"/>
          </p:cNvSpPr>
          <p:nvPr/>
        </p:nvSpPr>
        <p:spPr bwMode="auto">
          <a:xfrm>
            <a:off x="8101013" y="5949950"/>
            <a:ext cx="576262" cy="504825"/>
          </a:xfrm>
          <a:prstGeom prst="actionButtonForwardNex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ransition>
    <p:strips dir="rd"/>
  </p:transition>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18438" name="Picture 6" descr="老年恒星辉煌的葬礼">
            <a:extLst>
              <a:ext uri="{FF2B5EF4-FFF2-40B4-BE49-F238E27FC236}">
                <a16:creationId xmlns:a16="http://schemas.microsoft.com/office/drawing/2014/main" id="{82F74664-AC46-4035-B47F-D3BEDA4423F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0113" y="188913"/>
            <a:ext cx="7112000" cy="4889500"/>
          </a:xfrm>
          <a:prstGeom prst="rect">
            <a:avLst/>
          </a:prstGeom>
          <a:noFill/>
          <a:extLst>
            <a:ext uri="{909E8E84-426E-40DD-AFC4-6F175D3DCCD1}">
              <a14:hiddenFill xmlns:a14="http://schemas.microsoft.com/office/drawing/2010/main">
                <a:solidFill>
                  <a:srgbClr val="FFFFFF"/>
                </a:solidFill>
              </a14:hiddenFill>
            </a:ext>
          </a:extLst>
        </p:spPr>
      </p:pic>
      <p:sp>
        <p:nvSpPr>
          <p:cNvPr id="18439" name="Text Box 7">
            <a:extLst>
              <a:ext uri="{FF2B5EF4-FFF2-40B4-BE49-F238E27FC236}">
                <a16:creationId xmlns:a16="http://schemas.microsoft.com/office/drawing/2014/main" id="{19BEBAF2-F74B-48F8-9F0D-DB864EDFC32F}"/>
              </a:ext>
            </a:extLst>
          </p:cNvPr>
          <p:cNvSpPr txBox="1">
            <a:spLocks noChangeArrowheads="1"/>
          </p:cNvSpPr>
          <p:nvPr/>
        </p:nvSpPr>
        <p:spPr bwMode="auto">
          <a:xfrm>
            <a:off x="2268538" y="5157788"/>
            <a:ext cx="460851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800" b="1"/>
              <a:t>老 年 恒 星 辉 煌 的 葬 礼</a:t>
            </a:r>
          </a:p>
        </p:txBody>
      </p:sp>
      <p:sp>
        <p:nvSpPr>
          <p:cNvPr id="18440" name="AutoShape 8">
            <a:hlinkClick r:id="" action="ppaction://hlinkshowjump?jump=lastslide" highlightClick="1"/>
            <a:extLst>
              <a:ext uri="{FF2B5EF4-FFF2-40B4-BE49-F238E27FC236}">
                <a16:creationId xmlns:a16="http://schemas.microsoft.com/office/drawing/2014/main" id="{BBEFD4AD-087E-4A9D-BFC3-97F4458E48F7}"/>
              </a:ext>
            </a:extLst>
          </p:cNvPr>
          <p:cNvSpPr>
            <a:spLocks noChangeArrowheads="1"/>
          </p:cNvSpPr>
          <p:nvPr/>
        </p:nvSpPr>
        <p:spPr bwMode="auto">
          <a:xfrm>
            <a:off x="8172450" y="5949950"/>
            <a:ext cx="503238" cy="504825"/>
          </a:xfrm>
          <a:prstGeom prst="actionButtonBackPrevious">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ransition>
    <p:strips dir="rd"/>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ext Box 2">
            <a:extLst>
              <a:ext uri="{FF2B5EF4-FFF2-40B4-BE49-F238E27FC236}">
                <a16:creationId xmlns:a16="http://schemas.microsoft.com/office/drawing/2014/main" id="{35B6CFFD-5961-496E-B648-8D6A035E0072}"/>
              </a:ext>
            </a:extLst>
          </p:cNvPr>
          <p:cNvSpPr txBox="1">
            <a:spLocks noChangeArrowheads="1"/>
          </p:cNvSpPr>
          <p:nvPr/>
        </p:nvSpPr>
        <p:spPr bwMode="auto">
          <a:xfrm>
            <a:off x="468313" y="333375"/>
            <a:ext cx="7467600" cy="6062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80000"/>
              </a:lnSpc>
              <a:spcBef>
                <a:spcPct val="20000"/>
              </a:spcBef>
              <a:buClr>
                <a:schemeClr val="folHlink"/>
              </a:buClr>
              <a:buSzPct val="85000"/>
              <a:buFont typeface="Wingdings 2" panose="05020102010507070707" pitchFamily="18" charset="2"/>
              <a:buNone/>
            </a:pPr>
            <a:endParaRPr lang="en-US" altLang="zh-CN" sz="2400" b="1"/>
          </a:p>
          <a:p>
            <a:pPr>
              <a:lnSpc>
                <a:spcPct val="80000"/>
              </a:lnSpc>
              <a:spcBef>
                <a:spcPct val="20000"/>
              </a:spcBef>
              <a:buClr>
                <a:schemeClr val="folHlink"/>
              </a:buClr>
              <a:buSzPct val="85000"/>
              <a:buFont typeface="Wingdings 2" panose="05020102010507070707" pitchFamily="18" charset="2"/>
              <a:buNone/>
            </a:pPr>
            <a:r>
              <a:rPr lang="zh-CN" altLang="en-US" sz="2800" b="1"/>
              <a:t>三</a:t>
            </a:r>
            <a:r>
              <a:rPr lang="en-US" altLang="zh-CN" sz="2800" b="1"/>
              <a:t>.</a:t>
            </a:r>
            <a:r>
              <a:rPr lang="zh-CN" altLang="en-US" sz="2800" b="1"/>
              <a:t>主序星、红巨星、白矮星、中子星、黑洞 </a:t>
            </a:r>
          </a:p>
          <a:p>
            <a:pPr>
              <a:lnSpc>
                <a:spcPct val="80000"/>
              </a:lnSpc>
              <a:spcBef>
                <a:spcPct val="20000"/>
              </a:spcBef>
              <a:buClr>
                <a:schemeClr val="folHlink"/>
              </a:buClr>
              <a:buSzPct val="85000"/>
              <a:buFont typeface="Wingdings 2" panose="05020102010507070707" pitchFamily="18" charset="2"/>
              <a:buNone/>
            </a:pPr>
            <a:r>
              <a:rPr lang="zh-CN" altLang="en-US" sz="2800" b="1"/>
              <a:t>   </a:t>
            </a:r>
            <a:r>
              <a:rPr lang="en-US" altLang="zh-CN" sz="2800" b="1"/>
              <a:t>1.</a:t>
            </a:r>
            <a:r>
              <a:rPr lang="zh-CN" altLang="en-US" sz="2800" b="1"/>
              <a:t>主序星：指</a:t>
            </a:r>
            <a:r>
              <a:rPr lang="zh-CN" altLang="en-US" sz="2800" b="1">
                <a:latin typeface="Times New Roman" panose="02020603050405020304" pitchFamily="18" charset="0"/>
              </a:rPr>
              <a:t>在赫罗图中沿左上方到右下方的对角线主星序上的恒星，称为主序星。它们的亮度、大小和温度之间存在稳定关系。</a:t>
            </a:r>
            <a:r>
              <a:rPr lang="zh-CN" altLang="en-US" sz="2800" b="1"/>
              <a:t> </a:t>
            </a:r>
          </a:p>
          <a:p>
            <a:pPr>
              <a:lnSpc>
                <a:spcPct val="80000"/>
              </a:lnSpc>
              <a:spcBef>
                <a:spcPct val="20000"/>
              </a:spcBef>
              <a:buClr>
                <a:schemeClr val="folHlink"/>
              </a:buClr>
              <a:buSzPct val="85000"/>
              <a:buFont typeface="Wingdings 2" panose="05020102010507070707" pitchFamily="18" charset="2"/>
              <a:buNone/>
            </a:pPr>
            <a:r>
              <a:rPr lang="zh-CN" altLang="en-US" sz="2800" b="1"/>
              <a:t>   </a:t>
            </a:r>
            <a:r>
              <a:rPr lang="en-US" altLang="zh-CN" sz="2800" b="1"/>
              <a:t>2.</a:t>
            </a:r>
            <a:r>
              <a:rPr lang="zh-CN" altLang="en-US" sz="2800" b="1"/>
              <a:t>巨星：</a:t>
            </a:r>
            <a:r>
              <a:rPr lang="zh-CN" altLang="en-US" sz="2800" b="1">
                <a:latin typeface="宋体" panose="02010600030101010101" pitchFamily="2" charset="-122"/>
              </a:rPr>
              <a:t>赫罗图上体积大、温度低、光度大的叫巨星</a:t>
            </a:r>
            <a:r>
              <a:rPr lang="zh-CN" altLang="en-US" sz="2800" b="1"/>
              <a:t> </a:t>
            </a:r>
          </a:p>
          <a:p>
            <a:pPr>
              <a:lnSpc>
                <a:spcPct val="80000"/>
              </a:lnSpc>
              <a:spcBef>
                <a:spcPct val="20000"/>
              </a:spcBef>
              <a:buClr>
                <a:schemeClr val="folHlink"/>
              </a:buClr>
              <a:buSzPct val="85000"/>
              <a:buFont typeface="Wingdings 2" panose="05020102010507070707" pitchFamily="18" charset="2"/>
              <a:buNone/>
            </a:pPr>
            <a:r>
              <a:rPr lang="zh-CN" altLang="en-US" sz="2800" b="1"/>
              <a:t>   </a:t>
            </a:r>
            <a:r>
              <a:rPr lang="en-US" altLang="zh-CN" sz="2800" b="1"/>
              <a:t>3.</a:t>
            </a:r>
            <a:r>
              <a:rPr lang="zh-CN" altLang="en-US" sz="2800" b="1"/>
              <a:t>白矮星：</a:t>
            </a:r>
            <a:r>
              <a:rPr lang="zh-CN" altLang="en-US" sz="2800" b="1">
                <a:latin typeface="宋体" panose="02010600030101010101" pitchFamily="2" charset="-122"/>
              </a:rPr>
              <a:t>在赫罗图左下角的一群星，表现为光度低，但表面温度高。</a:t>
            </a:r>
            <a:endParaRPr lang="zh-CN" altLang="en-US" sz="2800" b="1"/>
          </a:p>
          <a:p>
            <a:pPr>
              <a:lnSpc>
                <a:spcPct val="80000"/>
              </a:lnSpc>
              <a:spcBef>
                <a:spcPct val="20000"/>
              </a:spcBef>
              <a:buClr>
                <a:schemeClr val="folHlink"/>
              </a:buClr>
              <a:buSzPct val="85000"/>
              <a:buFont typeface="Wingdings 2" panose="05020102010507070707" pitchFamily="18" charset="2"/>
              <a:buNone/>
            </a:pPr>
            <a:r>
              <a:rPr lang="zh-CN" altLang="en-US" sz="2800" b="1"/>
              <a:t>   </a:t>
            </a:r>
            <a:r>
              <a:rPr lang="en-US" altLang="zh-CN" sz="2800" b="1"/>
              <a:t>4.</a:t>
            </a:r>
            <a:r>
              <a:rPr lang="zh-CN" altLang="en-US" sz="2800" b="1"/>
              <a:t>中子星和</a:t>
            </a:r>
            <a:r>
              <a:rPr lang="zh-CN" altLang="en-US" sz="2800" b="1">
                <a:hlinkClick r:id="rId2" action="ppaction://hlinksldjump"/>
              </a:rPr>
              <a:t>脉冲星</a:t>
            </a:r>
            <a:r>
              <a:rPr lang="zh-CN" altLang="en-US" sz="2800" b="1"/>
              <a:t>：</a:t>
            </a:r>
            <a:r>
              <a:rPr lang="zh-CN" altLang="en-US" sz="2800" b="1">
                <a:latin typeface="宋体" panose="02010600030101010101" pitchFamily="2" charset="-122"/>
              </a:rPr>
              <a:t>密度很大，体积很小，且磁场强称为中子星；把强磁场的快速自转着的中子星</a:t>
            </a:r>
            <a:r>
              <a:rPr lang="zh-CN" altLang="en-US" sz="2800" b="1"/>
              <a:t>称为脉冲星</a:t>
            </a:r>
          </a:p>
          <a:p>
            <a:pPr>
              <a:lnSpc>
                <a:spcPct val="80000"/>
              </a:lnSpc>
              <a:spcBef>
                <a:spcPct val="20000"/>
              </a:spcBef>
              <a:buClr>
                <a:schemeClr val="folHlink"/>
              </a:buClr>
              <a:buSzPct val="85000"/>
              <a:buFont typeface="Wingdings 2" panose="05020102010507070707" pitchFamily="18" charset="2"/>
              <a:buNone/>
            </a:pPr>
            <a:r>
              <a:rPr lang="zh-CN" altLang="en-US" sz="2800" b="1"/>
              <a:t>   </a:t>
            </a:r>
            <a:r>
              <a:rPr lang="en-US" altLang="zh-CN" sz="2800" b="1"/>
              <a:t>5.</a:t>
            </a:r>
            <a:r>
              <a:rPr lang="zh-CN" altLang="en-US" sz="2800" b="1">
                <a:hlinkClick r:id="rId3" action="ppaction://hlinksldjump"/>
              </a:rPr>
              <a:t>黑洞</a:t>
            </a:r>
            <a:r>
              <a:rPr lang="zh-CN" altLang="en-US" sz="2800" b="1"/>
              <a:t> ：特殊的恒星。</a:t>
            </a:r>
          </a:p>
          <a:p>
            <a:pPr>
              <a:lnSpc>
                <a:spcPct val="80000"/>
              </a:lnSpc>
              <a:spcBef>
                <a:spcPct val="20000"/>
              </a:spcBef>
              <a:buClr>
                <a:schemeClr val="folHlink"/>
              </a:buClr>
              <a:buSzPct val="85000"/>
              <a:buFont typeface="Wingdings 2" panose="05020102010507070707" pitchFamily="18" charset="2"/>
              <a:buNone/>
            </a:pPr>
            <a:r>
              <a:rPr lang="zh-CN" altLang="en-US" sz="2800" b="1"/>
              <a:t>四</a:t>
            </a:r>
            <a:r>
              <a:rPr lang="en-US" altLang="zh-CN" sz="2800" b="1"/>
              <a:t>.</a:t>
            </a:r>
            <a:r>
              <a:rPr lang="zh-CN" altLang="en-US" sz="2800" b="1"/>
              <a:t>普通恒星、特殊恒星</a:t>
            </a:r>
          </a:p>
          <a:p>
            <a:pPr>
              <a:spcBef>
                <a:spcPct val="50000"/>
              </a:spcBef>
            </a:pPr>
            <a:endParaRPr lang="en-US" altLang="zh-CN" sz="2800" b="1"/>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51202">
                                            <p:txEl>
                                              <p:pRg st="2" end="2"/>
                                            </p:txEl>
                                          </p:spTgt>
                                        </p:tgtEl>
                                        <p:attrNameLst>
                                          <p:attrName>style.visibility</p:attrName>
                                        </p:attrNameLst>
                                      </p:cBhvr>
                                      <p:to>
                                        <p:strVal val="visible"/>
                                      </p:to>
                                    </p:set>
                                    <p:animEffect transition="in" filter="dissolve">
                                      <p:cBhvr>
                                        <p:cTn id="7" dur="500"/>
                                        <p:tgtEl>
                                          <p:spTgt spid="51202">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51202">
                                            <p:txEl>
                                              <p:pRg st="3" end="3"/>
                                            </p:txEl>
                                          </p:spTgt>
                                        </p:tgtEl>
                                        <p:attrNameLst>
                                          <p:attrName>style.visibility</p:attrName>
                                        </p:attrNameLst>
                                      </p:cBhvr>
                                      <p:to>
                                        <p:strVal val="visible"/>
                                      </p:to>
                                    </p:set>
                                    <p:animEffect transition="in" filter="dissolve">
                                      <p:cBhvr>
                                        <p:cTn id="12" dur="500"/>
                                        <p:tgtEl>
                                          <p:spTgt spid="51202">
                                            <p:txEl>
                                              <p:pRg st="3" end="3"/>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51202">
                                            <p:txEl>
                                              <p:pRg st="4" end="4"/>
                                            </p:txEl>
                                          </p:spTgt>
                                        </p:tgtEl>
                                        <p:attrNameLst>
                                          <p:attrName>style.visibility</p:attrName>
                                        </p:attrNameLst>
                                      </p:cBhvr>
                                      <p:to>
                                        <p:strVal val="visible"/>
                                      </p:to>
                                    </p:set>
                                    <p:animEffect transition="in" filter="dissolve">
                                      <p:cBhvr>
                                        <p:cTn id="17" dur="500"/>
                                        <p:tgtEl>
                                          <p:spTgt spid="51202">
                                            <p:txEl>
                                              <p:pRg st="4" end="4"/>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51202">
                                            <p:txEl>
                                              <p:pRg st="5" end="5"/>
                                            </p:txEl>
                                          </p:spTgt>
                                        </p:tgtEl>
                                        <p:attrNameLst>
                                          <p:attrName>style.visibility</p:attrName>
                                        </p:attrNameLst>
                                      </p:cBhvr>
                                      <p:to>
                                        <p:strVal val="visible"/>
                                      </p:to>
                                    </p:set>
                                    <p:animEffect transition="in" filter="dissolve">
                                      <p:cBhvr>
                                        <p:cTn id="22" dur="500"/>
                                        <p:tgtEl>
                                          <p:spTgt spid="51202">
                                            <p:txEl>
                                              <p:pRg st="5" end="5"/>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nodeType="clickEffect">
                                  <p:stCondLst>
                                    <p:cond delay="0"/>
                                  </p:stCondLst>
                                  <p:childTnLst>
                                    <p:set>
                                      <p:cBhvr>
                                        <p:cTn id="26" dur="1" fill="hold">
                                          <p:stCondLst>
                                            <p:cond delay="0"/>
                                          </p:stCondLst>
                                        </p:cTn>
                                        <p:tgtEl>
                                          <p:spTgt spid="51202">
                                            <p:txEl>
                                              <p:pRg st="6" end="6"/>
                                            </p:txEl>
                                          </p:spTgt>
                                        </p:tgtEl>
                                        <p:attrNameLst>
                                          <p:attrName>style.visibility</p:attrName>
                                        </p:attrNameLst>
                                      </p:cBhvr>
                                      <p:to>
                                        <p:strVal val="visible"/>
                                      </p:to>
                                    </p:set>
                                    <p:animEffect transition="in" filter="dissolve">
                                      <p:cBhvr>
                                        <p:cTn id="27" dur="500"/>
                                        <p:tgtEl>
                                          <p:spTgt spid="51202">
                                            <p:txEl>
                                              <p:pRg st="6" end="6"/>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nodeType="clickEffect">
                                  <p:stCondLst>
                                    <p:cond delay="0"/>
                                  </p:stCondLst>
                                  <p:childTnLst>
                                    <p:set>
                                      <p:cBhvr>
                                        <p:cTn id="31" dur="1" fill="hold">
                                          <p:stCondLst>
                                            <p:cond delay="0"/>
                                          </p:stCondLst>
                                        </p:cTn>
                                        <p:tgtEl>
                                          <p:spTgt spid="51202">
                                            <p:txEl>
                                              <p:pRg st="7" end="7"/>
                                            </p:txEl>
                                          </p:spTgt>
                                        </p:tgtEl>
                                        <p:attrNameLst>
                                          <p:attrName>style.visibility</p:attrName>
                                        </p:attrNameLst>
                                      </p:cBhvr>
                                      <p:to>
                                        <p:strVal val="visible"/>
                                      </p:to>
                                    </p:set>
                                    <p:animEffect transition="in" filter="dissolve">
                                      <p:cBhvr>
                                        <p:cTn id="32" dur="500"/>
                                        <p:tgtEl>
                                          <p:spTgt spid="5120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8" name="WordArt 4">
            <a:extLst>
              <a:ext uri="{FF2B5EF4-FFF2-40B4-BE49-F238E27FC236}">
                <a16:creationId xmlns:a16="http://schemas.microsoft.com/office/drawing/2014/main" id="{2D36AC07-A146-4B9B-ACA7-B8BD35ACC279}"/>
              </a:ext>
            </a:extLst>
          </p:cNvPr>
          <p:cNvSpPr>
            <a:spLocks noChangeArrowheads="1" noChangeShapeType="1" noTextEdit="1"/>
          </p:cNvSpPr>
          <p:nvPr/>
        </p:nvSpPr>
        <p:spPr bwMode="auto">
          <a:xfrm>
            <a:off x="1979613" y="1773238"/>
            <a:ext cx="4465637" cy="2370137"/>
          </a:xfrm>
          <a:prstGeom prst="rect">
            <a:avLst/>
          </a:prstGeom>
          <a:extLst>
            <a:ext uri="{AF507438-7753-43E0-B8FC-AC1667EBCBE1}">
              <a14:hiddenEffects xmlns:a14="http://schemas.microsoft.com/office/drawing/2010/main">
                <a:effectLst/>
              </a14:hiddenEffects>
            </a:ext>
          </a:extLst>
        </p:spPr>
        <p:txBody>
          <a:bodyPr wrap="none" fromWordArt="1">
            <a:prstTxWarp prst="textCascadeUp">
              <a:avLst>
                <a:gd name="adj" fmla="val 44444"/>
              </a:avLst>
            </a:prstTxWarp>
            <a:scene3d>
              <a:camera prst="legacyPerspectiveFront">
                <a:rot lat="20519999" lon="1080000" rev="0"/>
              </a:camera>
              <a:lightRig rig="legacyHarsh2" dir="b"/>
            </a:scene3d>
            <a:sp3d extrusionH="430200" prstMaterial="legacyMatte">
              <a:extrusionClr>
                <a:srgbClr val="FF6600"/>
              </a:extrusionClr>
              <a:contourClr>
                <a:srgbClr val="FFE701"/>
              </a:contourClr>
            </a:sp3d>
          </a:bodyPr>
          <a:lstStyle/>
          <a:p>
            <a:pPr algn="ctr"/>
            <a:r>
              <a:rPr lang="zh-CN" altLang="en-US" sz="3600" kern="10">
                <a:ln w="9525">
                  <a:round/>
                  <a:headEnd/>
                  <a:tailEnd/>
                </a:ln>
                <a:gradFill rotWithShape="0">
                  <a:gsLst>
                    <a:gs pos="0">
                      <a:srgbClr val="FFE701"/>
                    </a:gs>
                    <a:gs pos="100000">
                      <a:srgbClr val="FE3E02"/>
                    </a:gs>
                  </a:gsLst>
                  <a:lin ang="5400000" scaled="1"/>
                </a:gradFill>
                <a:latin typeface="宋体" panose="02010600030101010101" pitchFamily="2" charset="-122"/>
              </a:rPr>
              <a:t>谢谢听讲</a:t>
            </a:r>
          </a:p>
        </p:txBody>
      </p:sp>
      <p:sp>
        <p:nvSpPr>
          <p:cNvPr id="52229" name="Text Box 5">
            <a:extLst>
              <a:ext uri="{FF2B5EF4-FFF2-40B4-BE49-F238E27FC236}">
                <a16:creationId xmlns:a16="http://schemas.microsoft.com/office/drawing/2014/main" id="{90572C1F-9448-47B7-9FF6-1BEE51E11B08}"/>
              </a:ext>
            </a:extLst>
          </p:cNvPr>
          <p:cNvSpPr txBox="1">
            <a:spLocks noChangeArrowheads="1"/>
          </p:cNvSpPr>
          <p:nvPr/>
        </p:nvSpPr>
        <p:spPr bwMode="auto">
          <a:xfrm>
            <a:off x="4500563" y="3933825"/>
            <a:ext cx="3240087"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3600">
                <a:ea typeface="隶书" panose="02010509060101010101" pitchFamily="49" charset="-122"/>
              </a:rPr>
              <a:t>第十章结束</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3">
            <a:extLst>
              <a:ext uri="{FF2B5EF4-FFF2-40B4-BE49-F238E27FC236}">
                <a16:creationId xmlns:a16="http://schemas.microsoft.com/office/drawing/2014/main" id="{AA55BA0C-4178-4D36-9D96-F2111F6C3784}"/>
              </a:ext>
            </a:extLst>
          </p:cNvPr>
          <p:cNvSpPr>
            <a:spLocks noGrp="1" noRot="1" noChangeArrowheads="1"/>
          </p:cNvSpPr>
          <p:nvPr>
            <p:ph type="body" idx="1"/>
          </p:nvPr>
        </p:nvSpPr>
        <p:spPr>
          <a:xfrm>
            <a:off x="468313" y="404813"/>
            <a:ext cx="8447087" cy="5334000"/>
          </a:xfrm>
        </p:spPr>
        <p:txBody>
          <a:bodyPr/>
          <a:lstStyle/>
          <a:p>
            <a:pPr>
              <a:buFont typeface="Wingdings" panose="05000000000000000000" pitchFamily="2" charset="2"/>
              <a:buNone/>
            </a:pPr>
            <a:r>
              <a:rPr lang="en-US" altLang="zh-CN" sz="2800" b="1"/>
              <a:t>§10.3  </a:t>
            </a:r>
            <a:r>
              <a:rPr lang="zh-CN" altLang="en-US" sz="2800" b="1"/>
              <a:t>恒星的能源和演化机制  </a:t>
            </a:r>
          </a:p>
          <a:p>
            <a:pPr>
              <a:buFont typeface="Wingdings" panose="05000000000000000000" pitchFamily="2" charset="2"/>
              <a:buNone/>
            </a:pPr>
            <a:r>
              <a:rPr lang="en-US" altLang="zh-CN" sz="2800" b="1"/>
              <a:t>1.</a:t>
            </a:r>
            <a:r>
              <a:rPr lang="zh-CN" altLang="en-US" sz="2800" b="1"/>
              <a:t>恒星的结构与能源</a:t>
            </a:r>
          </a:p>
          <a:p>
            <a:pPr>
              <a:buFont typeface="Wingdings" panose="05000000000000000000" pitchFamily="2" charset="2"/>
              <a:buNone/>
            </a:pPr>
            <a:r>
              <a:rPr lang="zh-CN" altLang="en-US" sz="2800" b="1"/>
              <a:t>  </a:t>
            </a:r>
          </a:p>
          <a:p>
            <a:pPr>
              <a:buFont typeface="Wingdings" panose="05000000000000000000" pitchFamily="2" charset="2"/>
              <a:buNone/>
            </a:pPr>
            <a:r>
              <a:rPr lang="en-US" altLang="zh-CN" sz="2800" b="1"/>
              <a:t>2.</a:t>
            </a:r>
            <a:r>
              <a:rPr lang="zh-CN" altLang="en-US" sz="2800" b="1">
                <a:hlinkClick r:id="rId2" action="ppaction://hlinksldjump"/>
              </a:rPr>
              <a:t>恒星演化</a:t>
            </a:r>
            <a:r>
              <a:rPr lang="zh-CN" altLang="en-US" sz="2800" b="1"/>
              <a:t>的过程</a:t>
            </a:r>
          </a:p>
          <a:p>
            <a:pPr>
              <a:buFont typeface="Wingdings" panose="05000000000000000000" pitchFamily="2" charset="2"/>
              <a:buNone/>
            </a:pPr>
            <a:r>
              <a:rPr lang="zh-CN" altLang="en-US" sz="2800" b="1"/>
              <a:t>   星云</a:t>
            </a:r>
            <a:r>
              <a:rPr lang="zh-CN" altLang="en-US" sz="2800" b="1">
                <a:latin typeface="宋体" panose="02010600030101010101" pitchFamily="2" charset="-122"/>
              </a:rPr>
              <a:t>→</a:t>
            </a:r>
            <a:r>
              <a:rPr lang="zh-CN" altLang="en-US" sz="2800" b="1"/>
              <a:t>分子云</a:t>
            </a:r>
            <a:r>
              <a:rPr lang="zh-CN" altLang="zh-CN" sz="2800" b="1"/>
              <a:t>→</a:t>
            </a:r>
            <a:r>
              <a:rPr lang="zh-CN" altLang="en-US" sz="2800" b="1"/>
              <a:t>球状体</a:t>
            </a:r>
            <a:r>
              <a:rPr lang="zh-CN" altLang="zh-CN" sz="2800" b="1"/>
              <a:t>→</a:t>
            </a:r>
            <a:r>
              <a:rPr lang="zh-CN" altLang="en-US" sz="2800" b="1"/>
              <a:t>原恒星</a:t>
            </a:r>
            <a:r>
              <a:rPr lang="zh-CN" altLang="zh-CN" sz="2800" b="1"/>
              <a:t>→</a:t>
            </a:r>
            <a:r>
              <a:rPr lang="zh-CN" altLang="en-US" sz="2800" b="1"/>
              <a:t>年轻的恒星</a:t>
            </a:r>
            <a:r>
              <a:rPr lang="zh-CN" altLang="zh-CN" sz="2800" b="1"/>
              <a:t>→</a:t>
            </a:r>
            <a:r>
              <a:rPr lang="zh-CN" altLang="en-US" sz="2800" b="1"/>
              <a:t>中年恒星</a:t>
            </a:r>
            <a:r>
              <a:rPr lang="zh-CN" altLang="zh-CN" sz="2800" b="1"/>
              <a:t>→</a:t>
            </a:r>
            <a:r>
              <a:rPr lang="zh-CN" altLang="en-US" sz="2800" b="1"/>
              <a:t>老年恒星</a:t>
            </a:r>
            <a:r>
              <a:rPr lang="zh-CN" altLang="zh-CN" sz="2800" b="1"/>
              <a:t>→</a:t>
            </a:r>
            <a:r>
              <a:rPr lang="zh-CN" altLang="en-US" sz="2800" b="1"/>
              <a:t>衰老和死亡   （见赫罗图）</a:t>
            </a:r>
          </a:p>
          <a:p>
            <a:pPr>
              <a:buFont typeface="Wingdings" panose="05000000000000000000" pitchFamily="2" charset="2"/>
              <a:buNone/>
            </a:pPr>
            <a:r>
              <a:rPr lang="en-US" altLang="zh-CN" sz="2800" b="1"/>
              <a:t>3.</a:t>
            </a:r>
            <a:r>
              <a:rPr lang="zh-CN" altLang="en-US" sz="2800" b="1"/>
              <a:t>恒星的</a:t>
            </a:r>
            <a:r>
              <a:rPr lang="zh-CN" altLang="en-US" sz="2800" b="1">
                <a:hlinkClick r:id="rId3" action="ppaction://hlinksldjump"/>
              </a:rPr>
              <a:t>晚期演化 </a:t>
            </a:r>
            <a:endParaRPr lang="zh-CN" altLang="en-US" sz="2800" b="1"/>
          </a:p>
          <a:p>
            <a:pPr>
              <a:buFont typeface="Wingdings" panose="05000000000000000000" pitchFamily="2" charset="2"/>
              <a:buNone/>
            </a:pPr>
            <a:r>
              <a:rPr lang="en-US" altLang="zh-CN" sz="2800" b="1"/>
              <a:t>4.</a:t>
            </a:r>
            <a:r>
              <a:rPr kumimoji="1" lang="zh-CN" altLang="en-US" sz="2800" b="1"/>
              <a:t>并非所有恒星都经历如此“平静”的演化道路</a:t>
            </a:r>
            <a:r>
              <a:rPr kumimoji="1" lang="zh-CN" altLang="en-US" sz="2800" b="1">
                <a:sym typeface="Symbol" panose="05050102010706020507" pitchFamily="18" charset="2"/>
              </a:rPr>
              <a:t>。</a:t>
            </a:r>
          </a:p>
          <a:p>
            <a:pPr>
              <a:buFont typeface="Wingdings" panose="05000000000000000000" pitchFamily="2" charset="2"/>
              <a:buNone/>
            </a:pPr>
            <a:r>
              <a:rPr kumimoji="1" lang="zh-CN" altLang="en-US" sz="2800" b="1">
                <a:sym typeface="Symbol" panose="05050102010706020507" pitchFamily="18" charset="2"/>
              </a:rPr>
              <a:t>恒星的归宿有白矮星、中子星或黑洞。</a:t>
            </a:r>
          </a:p>
          <a:p>
            <a:pPr>
              <a:buFont typeface="Wingdings" panose="05000000000000000000" pitchFamily="2" charset="2"/>
              <a:buNone/>
            </a:pPr>
            <a:r>
              <a:rPr kumimoji="1" lang="en-US" altLang="zh-CN" sz="2800" b="1">
                <a:sym typeface="Symbol" panose="05050102010706020507" pitchFamily="18" charset="2"/>
              </a:rPr>
              <a:t>5.</a:t>
            </a:r>
            <a:r>
              <a:rPr kumimoji="1" lang="zh-CN" altLang="en-US" sz="2800" b="1">
                <a:sym typeface="Symbol" panose="05050102010706020507" pitchFamily="18" charset="2"/>
              </a:rPr>
              <a:t>恒星从诞生到死亡，经历时间长短与它的质量大小有关。</a:t>
            </a:r>
          </a:p>
        </p:txBody>
      </p:sp>
      <p:sp>
        <p:nvSpPr>
          <p:cNvPr id="47109" name="AutoShape 5">
            <a:hlinkClick r:id="rId4" action="ppaction://hlinksldjump" highlightClick="1"/>
            <a:extLst>
              <a:ext uri="{FF2B5EF4-FFF2-40B4-BE49-F238E27FC236}">
                <a16:creationId xmlns:a16="http://schemas.microsoft.com/office/drawing/2014/main" id="{61BEC0C4-CA51-454D-9363-1878E5D87D75}"/>
              </a:ext>
            </a:extLst>
          </p:cNvPr>
          <p:cNvSpPr>
            <a:spLocks noChangeArrowheads="1"/>
          </p:cNvSpPr>
          <p:nvPr/>
        </p:nvSpPr>
        <p:spPr bwMode="auto">
          <a:xfrm>
            <a:off x="7667625" y="5876925"/>
            <a:ext cx="719138" cy="433388"/>
          </a:xfrm>
          <a:prstGeom prst="actionButtonBackPrevious">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47107">
                                            <p:txEl>
                                              <p:pRg st="1" end="1"/>
                                            </p:txEl>
                                          </p:spTgt>
                                        </p:tgtEl>
                                        <p:attrNameLst>
                                          <p:attrName>style.visibility</p:attrName>
                                        </p:attrNameLst>
                                      </p:cBhvr>
                                      <p:to>
                                        <p:strVal val="visible"/>
                                      </p:to>
                                    </p:set>
                                    <p:animEffect transition="in" filter="dissolve">
                                      <p:cBhvr>
                                        <p:cTn id="7" dur="500"/>
                                        <p:tgtEl>
                                          <p:spTgt spid="47107">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47107">
                                            <p:txEl>
                                              <p:pRg st="3" end="3"/>
                                            </p:txEl>
                                          </p:spTgt>
                                        </p:tgtEl>
                                        <p:attrNameLst>
                                          <p:attrName>style.visibility</p:attrName>
                                        </p:attrNameLst>
                                      </p:cBhvr>
                                      <p:to>
                                        <p:strVal val="visible"/>
                                      </p:to>
                                    </p:set>
                                    <p:animEffect transition="in" filter="dissolve">
                                      <p:cBhvr>
                                        <p:cTn id="12" dur="500"/>
                                        <p:tgtEl>
                                          <p:spTgt spid="47107">
                                            <p:txEl>
                                              <p:pRg st="3" end="3"/>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47107">
                                            <p:txEl>
                                              <p:pRg st="4" end="4"/>
                                            </p:txEl>
                                          </p:spTgt>
                                        </p:tgtEl>
                                        <p:attrNameLst>
                                          <p:attrName>style.visibility</p:attrName>
                                        </p:attrNameLst>
                                      </p:cBhvr>
                                      <p:to>
                                        <p:strVal val="visible"/>
                                      </p:to>
                                    </p:set>
                                    <p:animEffect transition="in" filter="dissolve">
                                      <p:cBhvr>
                                        <p:cTn id="17" dur="500"/>
                                        <p:tgtEl>
                                          <p:spTgt spid="47107">
                                            <p:txEl>
                                              <p:pRg st="4" end="4"/>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47107">
                                            <p:txEl>
                                              <p:pRg st="5" end="5"/>
                                            </p:txEl>
                                          </p:spTgt>
                                        </p:tgtEl>
                                        <p:attrNameLst>
                                          <p:attrName>style.visibility</p:attrName>
                                        </p:attrNameLst>
                                      </p:cBhvr>
                                      <p:to>
                                        <p:strVal val="visible"/>
                                      </p:to>
                                    </p:set>
                                    <p:animEffect transition="in" filter="dissolve">
                                      <p:cBhvr>
                                        <p:cTn id="22" dur="500"/>
                                        <p:tgtEl>
                                          <p:spTgt spid="47107">
                                            <p:txEl>
                                              <p:pRg st="5" end="5"/>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nodeType="clickEffect">
                                  <p:stCondLst>
                                    <p:cond delay="0"/>
                                  </p:stCondLst>
                                  <p:childTnLst>
                                    <p:set>
                                      <p:cBhvr>
                                        <p:cTn id="26" dur="1" fill="hold">
                                          <p:stCondLst>
                                            <p:cond delay="0"/>
                                          </p:stCondLst>
                                        </p:cTn>
                                        <p:tgtEl>
                                          <p:spTgt spid="47107">
                                            <p:txEl>
                                              <p:pRg st="6" end="6"/>
                                            </p:txEl>
                                          </p:spTgt>
                                        </p:tgtEl>
                                        <p:attrNameLst>
                                          <p:attrName>style.visibility</p:attrName>
                                        </p:attrNameLst>
                                      </p:cBhvr>
                                      <p:to>
                                        <p:strVal val="visible"/>
                                      </p:to>
                                    </p:set>
                                    <p:animEffect transition="in" filter="dissolve">
                                      <p:cBhvr>
                                        <p:cTn id="27" dur="500"/>
                                        <p:tgtEl>
                                          <p:spTgt spid="47107">
                                            <p:txEl>
                                              <p:pRg st="6" end="6"/>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nodeType="clickEffect">
                                  <p:stCondLst>
                                    <p:cond delay="0"/>
                                  </p:stCondLst>
                                  <p:childTnLst>
                                    <p:set>
                                      <p:cBhvr>
                                        <p:cTn id="31" dur="1" fill="hold">
                                          <p:stCondLst>
                                            <p:cond delay="0"/>
                                          </p:stCondLst>
                                        </p:cTn>
                                        <p:tgtEl>
                                          <p:spTgt spid="47107">
                                            <p:txEl>
                                              <p:pRg st="7" end="7"/>
                                            </p:txEl>
                                          </p:spTgt>
                                        </p:tgtEl>
                                        <p:attrNameLst>
                                          <p:attrName>style.visibility</p:attrName>
                                        </p:attrNameLst>
                                      </p:cBhvr>
                                      <p:to>
                                        <p:strVal val="visible"/>
                                      </p:to>
                                    </p:set>
                                    <p:animEffect transition="in" filter="dissolve">
                                      <p:cBhvr>
                                        <p:cTn id="32" dur="500"/>
                                        <p:tgtEl>
                                          <p:spTgt spid="47107">
                                            <p:txEl>
                                              <p:pRg st="7" end="7"/>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nodeType="clickEffect">
                                  <p:stCondLst>
                                    <p:cond delay="0"/>
                                  </p:stCondLst>
                                  <p:childTnLst>
                                    <p:set>
                                      <p:cBhvr>
                                        <p:cTn id="36" dur="1" fill="hold">
                                          <p:stCondLst>
                                            <p:cond delay="0"/>
                                          </p:stCondLst>
                                        </p:cTn>
                                        <p:tgtEl>
                                          <p:spTgt spid="47107">
                                            <p:txEl>
                                              <p:pRg st="8" end="8"/>
                                            </p:txEl>
                                          </p:spTgt>
                                        </p:tgtEl>
                                        <p:attrNameLst>
                                          <p:attrName>style.visibility</p:attrName>
                                        </p:attrNameLst>
                                      </p:cBhvr>
                                      <p:to>
                                        <p:strVal val="visible"/>
                                      </p:to>
                                    </p:set>
                                    <p:animEffect transition="in" filter="dissolve">
                                      <p:cBhvr>
                                        <p:cTn id="37" dur="500"/>
                                        <p:tgtEl>
                                          <p:spTgt spid="4710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2" name="Rectangle 4">
            <a:extLst>
              <a:ext uri="{FF2B5EF4-FFF2-40B4-BE49-F238E27FC236}">
                <a16:creationId xmlns:a16="http://schemas.microsoft.com/office/drawing/2014/main" id="{D65B74CB-E4F0-4935-A088-AAECF192A66D}"/>
              </a:ext>
            </a:extLst>
          </p:cNvPr>
          <p:cNvSpPr>
            <a:spLocks noChangeArrowheads="1"/>
          </p:cNvSpPr>
          <p:nvPr/>
        </p:nvSpPr>
        <p:spPr bwMode="auto">
          <a:xfrm>
            <a:off x="2195513" y="620713"/>
            <a:ext cx="50403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zh-CN" altLang="en-US" sz="2400" b="1">
                <a:latin typeface="Times New Roman" panose="02020603050405020304" pitchFamily="18" charset="0"/>
                <a:cs typeface="Times New Roman" panose="02020603050405020304" pitchFamily="18" charset="0"/>
              </a:rPr>
              <a:t>恒星的光谱型、颜色、表面温度表</a:t>
            </a:r>
            <a:endParaRPr lang="zh-CN" altLang="en-US" sz="2400"/>
          </a:p>
        </p:txBody>
      </p:sp>
      <p:graphicFrame>
        <p:nvGraphicFramePr>
          <p:cNvPr id="150797" name="Group 269">
            <a:extLst>
              <a:ext uri="{FF2B5EF4-FFF2-40B4-BE49-F238E27FC236}">
                <a16:creationId xmlns:a16="http://schemas.microsoft.com/office/drawing/2014/main" id="{8D7800ED-C5FA-4CEE-BDE5-C4D98C0D1AB4}"/>
              </a:ext>
            </a:extLst>
          </p:cNvPr>
          <p:cNvGraphicFramePr>
            <a:graphicFrameLocks noGrp="1"/>
          </p:cNvGraphicFramePr>
          <p:nvPr/>
        </p:nvGraphicFramePr>
        <p:xfrm>
          <a:off x="611188" y="1412875"/>
          <a:ext cx="7991475" cy="4146550"/>
        </p:xfrm>
        <a:graphic>
          <a:graphicData uri="http://schemas.openxmlformats.org/drawingml/2006/table">
            <a:tbl>
              <a:tblPr/>
              <a:tblGrid>
                <a:gridCol w="658812">
                  <a:extLst>
                    <a:ext uri="{9D8B030D-6E8A-4147-A177-3AD203B41FA5}">
                      <a16:colId xmlns:a16="http://schemas.microsoft.com/office/drawing/2014/main" val="1847521518"/>
                    </a:ext>
                  </a:extLst>
                </a:gridCol>
                <a:gridCol w="3540125">
                  <a:extLst>
                    <a:ext uri="{9D8B030D-6E8A-4147-A177-3AD203B41FA5}">
                      <a16:colId xmlns:a16="http://schemas.microsoft.com/office/drawing/2014/main" val="562917438"/>
                    </a:ext>
                  </a:extLst>
                </a:gridCol>
                <a:gridCol w="601663">
                  <a:extLst>
                    <a:ext uri="{9D8B030D-6E8A-4147-A177-3AD203B41FA5}">
                      <a16:colId xmlns:a16="http://schemas.microsoft.com/office/drawing/2014/main" val="2229638491"/>
                    </a:ext>
                  </a:extLst>
                </a:gridCol>
                <a:gridCol w="1423987">
                  <a:extLst>
                    <a:ext uri="{9D8B030D-6E8A-4147-A177-3AD203B41FA5}">
                      <a16:colId xmlns:a16="http://schemas.microsoft.com/office/drawing/2014/main" val="715244666"/>
                    </a:ext>
                  </a:extLst>
                </a:gridCol>
                <a:gridCol w="1766888">
                  <a:extLst>
                    <a:ext uri="{9D8B030D-6E8A-4147-A177-3AD203B41FA5}">
                      <a16:colId xmlns:a16="http://schemas.microsoft.com/office/drawing/2014/main" val="1534192660"/>
                    </a:ext>
                  </a:extLst>
                </a:gridCol>
              </a:tblGrid>
              <a:tr h="661988">
                <a:tc>
                  <a:txBody>
                    <a:bodyPr/>
                    <a:lstStyle>
                      <a:lvl1pPr>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光谱型</a:t>
                      </a:r>
                      <a:endParaRPr kumimoji="0" lang="zh-CN" altLang="en-US" sz="16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25400" cap="flat" cmpd="sng" algn="ctr">
                      <a:solidFill>
                        <a:srgbClr val="008000"/>
                      </a:solidFill>
                      <a:prstDash val="solid"/>
                      <a:round/>
                      <a:headEnd type="none" w="med" len="med"/>
                      <a:tailEnd type="none" w="med" len="med"/>
                    </a:lnT>
                    <a:lnB w="12700" cap="flat" cmpd="sng" algn="ctr">
                      <a:solidFill>
                        <a:srgbClr val="008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5000"/>
                        <a:buFont typeface="Wingdings" panose="05000000000000000000" pitchFamily="2" charset="2"/>
                        <a:tabLst>
                          <a:tab pos="266700" algn="r"/>
                          <a:tab pos="2636838" algn="ctr"/>
                          <a:tab pos="5273675" algn="r"/>
                        </a:tabLst>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tabLst>
                          <a:tab pos="266700" algn="r"/>
                          <a:tab pos="2636838" algn="ctr"/>
                          <a:tab pos="5273675" algn="r"/>
                        </a:tabLst>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85000"/>
                        <a:buFont typeface="Wingdings" panose="05000000000000000000" pitchFamily="2" charset="2"/>
                        <a:tabLst>
                          <a:tab pos="266700" algn="r"/>
                          <a:tab pos="2636838" algn="ctr"/>
                          <a:tab pos="5273675" algn="r"/>
                        </a:tabLst>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tabLst>
                          <a:tab pos="266700" algn="r"/>
                          <a:tab pos="2636838" algn="ctr"/>
                          <a:tab pos="5273675" algn="r"/>
                        </a:tabLst>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tabLst>
                          <a:tab pos="266700" algn="r"/>
                          <a:tab pos="2636838" algn="ctr"/>
                          <a:tab pos="5273675" algn="r"/>
                        </a:tabLst>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tabLst>
                          <a:tab pos="266700" algn="r"/>
                          <a:tab pos="2636838" algn="ctr"/>
                          <a:tab pos="5273675" algn="r"/>
                        </a:tabLs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tabLst>
                          <a:tab pos="266700" algn="r"/>
                          <a:tab pos="2636838" algn="ctr"/>
                          <a:tab pos="5273675" algn="r"/>
                        </a:tabLs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tabLst>
                          <a:tab pos="266700" algn="r"/>
                          <a:tab pos="2636838" algn="ctr"/>
                          <a:tab pos="5273675" algn="r"/>
                        </a:tabLs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tabLst>
                          <a:tab pos="266700" algn="r"/>
                          <a:tab pos="2636838" algn="ctr"/>
                          <a:tab pos="5273675" algn="r"/>
                        </a:tabLs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tab pos="266700" algn="r"/>
                          <a:tab pos="2636838" algn="ctr"/>
                          <a:tab pos="5273675" algn="r"/>
                        </a:tabLst>
                      </a:pPr>
                      <a:r>
                        <a:rPr kumimoji="0" lang="zh-CN" altLang="en-US"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光谱主要特征</a:t>
                      </a:r>
                      <a:endParaRPr kumimoji="0" lang="zh-CN" altLang="en-US" sz="16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25400" cap="flat" cmpd="sng" algn="ctr">
                      <a:solidFill>
                        <a:srgbClr val="008000"/>
                      </a:solidFill>
                      <a:prstDash val="solid"/>
                      <a:round/>
                      <a:headEnd type="none" w="med" len="med"/>
                      <a:tailEnd type="none" w="med" len="med"/>
                    </a:lnT>
                    <a:lnB w="12700" cap="flat" cmpd="sng" algn="ctr">
                      <a:solidFill>
                        <a:srgbClr val="008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5000"/>
                        <a:buFont typeface="Wingdings" panose="05000000000000000000" pitchFamily="2" charset="2"/>
                        <a:tabLst>
                          <a:tab pos="266700" algn="r"/>
                          <a:tab pos="2636838" algn="ctr"/>
                          <a:tab pos="5273675" algn="r"/>
                        </a:tabLst>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tabLst>
                          <a:tab pos="266700" algn="r"/>
                          <a:tab pos="2636838" algn="ctr"/>
                          <a:tab pos="5273675" algn="r"/>
                        </a:tabLst>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85000"/>
                        <a:buFont typeface="Wingdings" panose="05000000000000000000" pitchFamily="2" charset="2"/>
                        <a:tabLst>
                          <a:tab pos="266700" algn="r"/>
                          <a:tab pos="2636838" algn="ctr"/>
                          <a:tab pos="5273675" algn="r"/>
                        </a:tabLst>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tabLst>
                          <a:tab pos="266700" algn="r"/>
                          <a:tab pos="2636838" algn="ctr"/>
                          <a:tab pos="5273675" algn="r"/>
                        </a:tabLst>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tabLst>
                          <a:tab pos="266700" algn="r"/>
                          <a:tab pos="2636838" algn="ctr"/>
                          <a:tab pos="5273675" algn="r"/>
                        </a:tabLst>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tabLst>
                          <a:tab pos="266700" algn="r"/>
                          <a:tab pos="2636838" algn="ctr"/>
                          <a:tab pos="5273675" algn="r"/>
                        </a:tabLs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tabLst>
                          <a:tab pos="266700" algn="r"/>
                          <a:tab pos="2636838" algn="ctr"/>
                          <a:tab pos="5273675" algn="r"/>
                        </a:tabLs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tabLst>
                          <a:tab pos="266700" algn="r"/>
                          <a:tab pos="2636838" algn="ctr"/>
                          <a:tab pos="5273675" algn="r"/>
                        </a:tabLs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tabLst>
                          <a:tab pos="266700" algn="r"/>
                          <a:tab pos="2636838" algn="ctr"/>
                          <a:tab pos="5273675" algn="r"/>
                        </a:tabLs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tab pos="266700" algn="r"/>
                          <a:tab pos="2636838" algn="ctr"/>
                          <a:tab pos="5273675" algn="r"/>
                        </a:tabLst>
                      </a:pPr>
                      <a:r>
                        <a:rPr kumimoji="0" lang="zh-CN" altLang="en-US"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颜色</a:t>
                      </a:r>
                      <a:endParaRPr kumimoji="0" lang="zh-CN" altLang="en-US" sz="16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25400" cap="flat" cmpd="sng" algn="ctr">
                      <a:solidFill>
                        <a:srgbClr val="008000"/>
                      </a:solidFill>
                      <a:prstDash val="solid"/>
                      <a:round/>
                      <a:headEnd type="none" w="med" len="med"/>
                      <a:tailEnd type="none" w="med" len="med"/>
                    </a:lnT>
                    <a:lnB w="12700" cap="flat" cmpd="sng" algn="ctr">
                      <a:solidFill>
                        <a:srgbClr val="008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有效温度（</a:t>
                      </a:r>
                      <a:r>
                        <a:rPr kumimoji="0" lang="en-US" altLang="zh-CN" sz="1600" b="1"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a:t>
                      </a: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K</a:t>
                      </a:r>
                      <a:r>
                        <a:rPr kumimoji="0" lang="zh-CN" altLang="en-US"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zh-CN" altLang="en-US" sz="16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25400" cap="flat" cmpd="sng" algn="ctr">
                      <a:solidFill>
                        <a:srgbClr val="008000"/>
                      </a:solidFill>
                      <a:prstDash val="solid"/>
                      <a:round/>
                      <a:headEnd type="none" w="med" len="med"/>
                      <a:tailEnd type="none" w="med" len="med"/>
                    </a:lnT>
                    <a:lnB w="12700" cap="flat" cmpd="sng" algn="ctr">
                      <a:solidFill>
                        <a:srgbClr val="008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例    子</a:t>
                      </a:r>
                      <a:endParaRPr kumimoji="0" lang="zh-CN" altLang="en-US" sz="16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25400" cap="flat" cmpd="sng" algn="ctr">
                      <a:solidFill>
                        <a:srgbClr val="008000"/>
                      </a:solidFill>
                      <a:prstDash val="solid"/>
                      <a:round/>
                      <a:headEnd type="none" w="med" len="med"/>
                      <a:tailEnd type="none" w="med" len="med"/>
                    </a:lnT>
                    <a:lnB w="12700" cap="flat" cmpd="sng" algn="ctr">
                      <a:solidFill>
                        <a:srgbClr val="008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61662032"/>
                  </a:ext>
                </a:extLst>
              </a:tr>
              <a:tr h="412750">
                <a:tc>
                  <a:txBody>
                    <a:bodyPr/>
                    <a:lstStyle>
                      <a:lvl1pPr>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O</a:t>
                      </a:r>
                      <a:endPar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8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zh-CN" altLang="en-US"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一次电离氦线（发射或吸收），强紫外连续谱                                    </a:t>
                      </a:r>
                      <a:endParaRPr kumimoji="0" lang="zh-CN" altLang="en-US" sz="16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8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5000"/>
                        <a:buFont typeface="Wingdings" panose="05000000000000000000" pitchFamily="2" charset="2"/>
                        <a:tabLst>
                          <a:tab pos="266700" algn="r"/>
                          <a:tab pos="2636838" algn="ctr"/>
                          <a:tab pos="5273675" algn="r"/>
                        </a:tabLst>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tabLst>
                          <a:tab pos="266700" algn="r"/>
                          <a:tab pos="2636838" algn="ctr"/>
                          <a:tab pos="5273675" algn="r"/>
                        </a:tabLst>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85000"/>
                        <a:buFont typeface="Wingdings" panose="05000000000000000000" pitchFamily="2" charset="2"/>
                        <a:tabLst>
                          <a:tab pos="266700" algn="r"/>
                          <a:tab pos="2636838" algn="ctr"/>
                          <a:tab pos="5273675" algn="r"/>
                        </a:tabLst>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tabLst>
                          <a:tab pos="266700" algn="r"/>
                          <a:tab pos="2636838" algn="ctr"/>
                          <a:tab pos="5273675" algn="r"/>
                        </a:tabLst>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tabLst>
                          <a:tab pos="266700" algn="r"/>
                          <a:tab pos="2636838" algn="ctr"/>
                          <a:tab pos="5273675" algn="r"/>
                        </a:tabLst>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tabLst>
                          <a:tab pos="266700" algn="r"/>
                          <a:tab pos="2636838" algn="ctr"/>
                          <a:tab pos="5273675" algn="r"/>
                        </a:tabLs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tabLst>
                          <a:tab pos="266700" algn="r"/>
                          <a:tab pos="2636838" algn="ctr"/>
                          <a:tab pos="5273675" algn="r"/>
                        </a:tabLs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tabLst>
                          <a:tab pos="266700" algn="r"/>
                          <a:tab pos="2636838" algn="ctr"/>
                          <a:tab pos="5273675" algn="r"/>
                        </a:tabLs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tabLst>
                          <a:tab pos="266700" algn="r"/>
                          <a:tab pos="2636838" algn="ctr"/>
                          <a:tab pos="5273675" algn="r"/>
                        </a:tabLs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tab pos="266700" algn="r"/>
                          <a:tab pos="2636838" algn="ctr"/>
                          <a:tab pos="5273675" algn="r"/>
                        </a:tabLst>
                      </a:pPr>
                      <a:r>
                        <a:rPr kumimoji="0" lang="zh-CN" altLang="en-US"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蓝</a:t>
                      </a:r>
                      <a:endParaRPr kumimoji="0" lang="zh-CN" altLang="en-US" sz="16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8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40000</a:t>
                      </a:r>
                      <a:r>
                        <a:rPr kumimoji="0" lang="zh-CN" altLang="en-US"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25000</a:t>
                      </a:r>
                      <a:endPar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8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参宿一，参宿三</a:t>
                      </a:r>
                      <a:endParaRPr kumimoji="0" lang="zh-CN" altLang="en-US" sz="16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8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563288670"/>
                  </a:ext>
                </a:extLst>
              </a:tr>
              <a:tr h="661988">
                <a:tc>
                  <a:txBody>
                    <a:bodyPr/>
                    <a:lstStyle>
                      <a:lvl1pPr>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B</a:t>
                      </a:r>
                      <a:endPar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中性氦的吸收线</a:t>
                      </a:r>
                      <a:endParaRPr kumimoji="0" lang="zh-CN" altLang="en-US" sz="16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蓝白</a:t>
                      </a:r>
                      <a:endParaRPr kumimoji="0" lang="zh-CN" altLang="en-US" sz="16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25000</a:t>
                      </a:r>
                      <a:r>
                        <a:rPr kumimoji="0" lang="zh-CN" altLang="en-US"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12000</a:t>
                      </a:r>
                      <a:endPar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参宿五，参宿七，角宿一</a:t>
                      </a:r>
                      <a:endParaRPr kumimoji="0" lang="zh-CN" altLang="en-US" sz="16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475432153"/>
                  </a:ext>
                </a:extLst>
              </a:tr>
              <a:tr h="415925">
                <a:tc>
                  <a:txBody>
                    <a:bodyPr/>
                    <a:lstStyle>
                      <a:lvl1pPr>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a:t>
                      </a:r>
                      <a:endPar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a:t>
                      </a:r>
                      <a:r>
                        <a:rPr kumimoji="0" lang="en-US" altLang="zh-CN" sz="1600" b="1" i="0" u="none" strike="noStrike" cap="none" normalizeH="0" baseline="-3000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r>
                        <a:rPr kumimoji="0" lang="zh-CN" altLang="en-US"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型的氢强度极强，其它次型依次递减</a:t>
                      </a:r>
                      <a:endParaRPr kumimoji="0" lang="zh-CN" altLang="en-US" sz="16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白</a:t>
                      </a:r>
                      <a:endParaRPr kumimoji="0" lang="zh-CN" altLang="en-US" sz="16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11500</a:t>
                      </a:r>
                      <a:r>
                        <a:rPr kumimoji="0" lang="zh-CN" altLang="en-US"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7700</a:t>
                      </a:r>
                      <a:endPar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牵牛星，织女星</a:t>
                      </a:r>
                      <a:endParaRPr kumimoji="0" lang="zh-CN" altLang="en-US" sz="16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287386109"/>
                  </a:ext>
                </a:extLst>
              </a:tr>
              <a:tr h="415925">
                <a:tc>
                  <a:txBody>
                    <a:bodyPr/>
                    <a:lstStyle>
                      <a:lvl1pPr>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F</a:t>
                      </a:r>
                      <a:endPar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金属线开始显现</a:t>
                      </a:r>
                      <a:endParaRPr kumimoji="0" lang="zh-CN" altLang="en-US" sz="16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黄白</a:t>
                      </a:r>
                      <a:endParaRPr kumimoji="0" lang="zh-CN" altLang="en-US" sz="16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7600</a:t>
                      </a:r>
                      <a:r>
                        <a:rPr kumimoji="0" lang="zh-CN" altLang="en-US"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6100</a:t>
                      </a:r>
                      <a:endPar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南河三，老人星</a:t>
                      </a:r>
                      <a:endParaRPr kumimoji="0" lang="zh-CN" altLang="en-US" sz="16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546738825"/>
                  </a:ext>
                </a:extLst>
              </a:tr>
              <a:tr h="415925">
                <a:tc>
                  <a:txBody>
                    <a:bodyPr/>
                    <a:lstStyle>
                      <a:lvl1pPr>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G</a:t>
                      </a:r>
                      <a:endPar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太阳型光谱，中性金属原子和离子</a:t>
                      </a:r>
                      <a:endParaRPr kumimoji="0" lang="zh-CN" altLang="en-US" sz="16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黄</a:t>
                      </a:r>
                      <a:endParaRPr kumimoji="0" lang="zh-CN" altLang="en-US" sz="16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6000</a:t>
                      </a:r>
                      <a:r>
                        <a:rPr kumimoji="0" lang="zh-CN" altLang="en-US"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5000</a:t>
                      </a:r>
                      <a:endPar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太阳，五车二</a:t>
                      </a:r>
                      <a:endParaRPr kumimoji="0" lang="zh-CN" altLang="en-US" sz="16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392413313"/>
                  </a:ext>
                </a:extLst>
              </a:tr>
              <a:tr h="415925">
                <a:tc>
                  <a:txBody>
                    <a:bodyPr/>
                    <a:lstStyle>
                      <a:lvl1pPr>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K</a:t>
                      </a:r>
                      <a:endPar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金属线为主，弱的蓝色连续谱</a:t>
                      </a:r>
                      <a:endParaRPr kumimoji="0" lang="zh-CN" altLang="en-US" sz="16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橙</a:t>
                      </a:r>
                      <a:endParaRPr kumimoji="0" lang="zh-CN" altLang="en-US" sz="16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4900</a:t>
                      </a:r>
                      <a:r>
                        <a:rPr kumimoji="0" lang="zh-CN" altLang="en-US"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3700</a:t>
                      </a:r>
                      <a:endPar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大角星</a:t>
                      </a:r>
                      <a:endParaRPr kumimoji="0" lang="zh-CN" altLang="en-US" sz="16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617822430"/>
                  </a:ext>
                </a:extLst>
              </a:tr>
              <a:tr h="415925">
                <a:tc>
                  <a:txBody>
                    <a:bodyPr/>
                    <a:lstStyle>
                      <a:lvl1pPr>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M</a:t>
                      </a:r>
                      <a:endPar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25400" cap="flat" cmpd="sng" algn="ctr">
                      <a:solidFill>
                        <a:srgbClr val="008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氧化钛的分子带明显</a:t>
                      </a:r>
                      <a:endParaRPr kumimoji="0" lang="zh-CN" altLang="en-US" sz="16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25400" cap="flat" cmpd="sng" algn="ctr">
                      <a:solidFill>
                        <a:srgbClr val="008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红</a:t>
                      </a:r>
                      <a:endParaRPr kumimoji="0" lang="zh-CN" altLang="en-US" sz="16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25400" cap="flat" cmpd="sng" algn="ctr">
                      <a:solidFill>
                        <a:srgbClr val="008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3600</a:t>
                      </a:r>
                      <a:r>
                        <a:rPr kumimoji="0" lang="zh-CN" altLang="en-US"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2600</a:t>
                      </a:r>
                      <a:endPar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25400" cap="flat" cmpd="sng" algn="ctr">
                      <a:solidFill>
                        <a:srgbClr val="008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心宿二，参宿四</a:t>
                      </a:r>
                      <a:endParaRPr kumimoji="0" lang="zh-CN" altLang="en-US" sz="16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25400" cap="flat" cmpd="sng" algn="ctr">
                      <a:solidFill>
                        <a:srgbClr val="008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306450596"/>
                  </a:ext>
                </a:extLst>
              </a:tr>
            </a:tbl>
          </a:graphicData>
        </a:graphic>
      </p:graphicFrame>
      <p:sp>
        <p:nvSpPr>
          <p:cNvPr id="150794" name="Rectangle 266">
            <a:extLst>
              <a:ext uri="{FF2B5EF4-FFF2-40B4-BE49-F238E27FC236}">
                <a16:creationId xmlns:a16="http://schemas.microsoft.com/office/drawing/2014/main" id="{D11888BF-171E-4CF1-AB1E-AF27C109DBBD}"/>
              </a:ext>
            </a:extLst>
          </p:cNvPr>
          <p:cNvSpPr>
            <a:spLocks noChangeArrowheads="1"/>
          </p:cNvSpPr>
          <p:nvPr/>
        </p:nvSpPr>
        <p:spPr bwMode="auto">
          <a:xfrm>
            <a:off x="0" y="47291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zh-CN"/>
          </a:p>
        </p:txBody>
      </p:sp>
      <p:sp>
        <p:nvSpPr>
          <p:cNvPr id="150798" name="AutoShape 270">
            <a:hlinkClick r:id="" action="ppaction://hlinkshowjump?jump=nextslide" highlightClick="1"/>
            <a:extLst>
              <a:ext uri="{FF2B5EF4-FFF2-40B4-BE49-F238E27FC236}">
                <a16:creationId xmlns:a16="http://schemas.microsoft.com/office/drawing/2014/main" id="{1E87DC26-F4F2-40B0-801B-1058282C4F50}"/>
              </a:ext>
            </a:extLst>
          </p:cNvPr>
          <p:cNvSpPr>
            <a:spLocks noChangeArrowheads="1"/>
          </p:cNvSpPr>
          <p:nvPr/>
        </p:nvSpPr>
        <p:spPr bwMode="auto">
          <a:xfrm>
            <a:off x="7885113" y="5805488"/>
            <a:ext cx="935037" cy="503237"/>
          </a:xfrm>
          <a:prstGeom prst="actionButtonBackPrevious">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9" name="Text Box 5">
            <a:extLst>
              <a:ext uri="{FF2B5EF4-FFF2-40B4-BE49-F238E27FC236}">
                <a16:creationId xmlns:a16="http://schemas.microsoft.com/office/drawing/2014/main" id="{936B2EDD-CE3E-4577-8283-7523DCFEB9A8}"/>
              </a:ext>
            </a:extLst>
          </p:cNvPr>
          <p:cNvSpPr txBox="1">
            <a:spLocks noChangeArrowheads="1"/>
          </p:cNvSpPr>
          <p:nvPr/>
        </p:nvSpPr>
        <p:spPr bwMode="auto">
          <a:xfrm>
            <a:off x="1258888" y="1989138"/>
            <a:ext cx="576262" cy="2282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400" b="1"/>
              <a:t>天体温度比较</a:t>
            </a:r>
          </a:p>
        </p:txBody>
      </p:sp>
      <p:sp>
        <p:nvSpPr>
          <p:cNvPr id="159750" name="AutoShape 6">
            <a:hlinkClick r:id="rId2" action="ppaction://hlinksldjump" highlightClick="1"/>
            <a:extLst>
              <a:ext uri="{FF2B5EF4-FFF2-40B4-BE49-F238E27FC236}">
                <a16:creationId xmlns:a16="http://schemas.microsoft.com/office/drawing/2014/main" id="{780BFC1C-BD66-4AD9-9F29-D6CA8DC9416F}"/>
              </a:ext>
            </a:extLst>
          </p:cNvPr>
          <p:cNvSpPr>
            <a:spLocks noChangeArrowheads="1"/>
          </p:cNvSpPr>
          <p:nvPr/>
        </p:nvSpPr>
        <p:spPr bwMode="auto">
          <a:xfrm>
            <a:off x="8316913" y="5949950"/>
            <a:ext cx="647700" cy="503238"/>
          </a:xfrm>
          <a:prstGeom prst="actionButtonForwardNex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159753" name="Picture 9" descr="恒星温度">
            <a:extLst>
              <a:ext uri="{FF2B5EF4-FFF2-40B4-BE49-F238E27FC236}">
                <a16:creationId xmlns:a16="http://schemas.microsoft.com/office/drawing/2014/main" id="{1688D444-B202-442A-9972-C0749678259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27275" y="404813"/>
            <a:ext cx="4541838" cy="611981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43012" name="Picture 4" descr="赫罗图">
            <a:extLst>
              <a:ext uri="{FF2B5EF4-FFF2-40B4-BE49-F238E27FC236}">
                <a16:creationId xmlns:a16="http://schemas.microsoft.com/office/drawing/2014/main" id="{7DDBD894-6FE7-4BCD-9531-7B2809F2CD7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288" y="260350"/>
            <a:ext cx="7489825" cy="5283200"/>
          </a:xfrm>
          <a:prstGeom prst="rect">
            <a:avLst/>
          </a:prstGeom>
          <a:noFill/>
          <a:extLst>
            <a:ext uri="{909E8E84-426E-40DD-AFC4-6F175D3DCCD1}">
              <a14:hiddenFill xmlns:a14="http://schemas.microsoft.com/office/drawing/2010/main">
                <a:solidFill>
                  <a:srgbClr val="FFFFFF"/>
                </a:solidFill>
              </a14:hiddenFill>
            </a:ext>
          </a:extLst>
        </p:spPr>
      </p:pic>
      <p:sp>
        <p:nvSpPr>
          <p:cNvPr id="43013" name="AutoShape 5">
            <a:hlinkClick r:id="" action="ppaction://hlinkshowjump?jump=nextslide" highlightClick="1"/>
            <a:extLst>
              <a:ext uri="{FF2B5EF4-FFF2-40B4-BE49-F238E27FC236}">
                <a16:creationId xmlns:a16="http://schemas.microsoft.com/office/drawing/2014/main" id="{A3428E3E-3031-456A-8D74-B2EE65B00C1E}"/>
              </a:ext>
            </a:extLst>
          </p:cNvPr>
          <p:cNvSpPr>
            <a:spLocks noChangeArrowheads="1"/>
          </p:cNvSpPr>
          <p:nvPr/>
        </p:nvSpPr>
        <p:spPr bwMode="auto">
          <a:xfrm>
            <a:off x="8101013" y="5949950"/>
            <a:ext cx="576262" cy="504825"/>
          </a:xfrm>
          <a:prstGeom prst="actionButtonForwardNex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ransition>
    <p:strips dir="rd"/>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04" name="Picture 4" descr="3">
            <a:extLst>
              <a:ext uri="{FF2B5EF4-FFF2-40B4-BE49-F238E27FC236}">
                <a16:creationId xmlns:a16="http://schemas.microsoft.com/office/drawing/2014/main" id="{71A03EEE-1E37-44A1-B651-AA726518FD7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4075" y="333375"/>
            <a:ext cx="5130800" cy="5867400"/>
          </a:xfrm>
          <a:prstGeom prst="rect">
            <a:avLst/>
          </a:prstGeom>
          <a:noFill/>
          <a:extLst>
            <a:ext uri="{909E8E84-426E-40DD-AFC4-6F175D3DCCD1}">
              <a14:hiddenFill xmlns:a14="http://schemas.microsoft.com/office/drawing/2010/main">
                <a:solidFill>
                  <a:srgbClr val="FFFFFF"/>
                </a:solidFill>
              </a14:hiddenFill>
            </a:ext>
          </a:extLst>
        </p:spPr>
      </p:pic>
      <p:sp>
        <p:nvSpPr>
          <p:cNvPr id="153605" name="AutoShape 5">
            <a:hlinkClick r:id="" action="ppaction://hlinkshowjump?jump=firstslide" highlightClick="1"/>
            <a:extLst>
              <a:ext uri="{FF2B5EF4-FFF2-40B4-BE49-F238E27FC236}">
                <a16:creationId xmlns:a16="http://schemas.microsoft.com/office/drawing/2014/main" id="{942C803F-F163-4504-AF76-04BEADFBC5D6}"/>
              </a:ext>
            </a:extLst>
          </p:cNvPr>
          <p:cNvSpPr>
            <a:spLocks noChangeArrowheads="1"/>
          </p:cNvSpPr>
          <p:nvPr/>
        </p:nvSpPr>
        <p:spPr bwMode="auto">
          <a:xfrm>
            <a:off x="8101013" y="5805488"/>
            <a:ext cx="647700" cy="503237"/>
          </a:xfrm>
          <a:prstGeom prst="actionButtonForwardNex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4628" name="Picture 4" descr="太阳（四个波段图1）">
            <a:extLst>
              <a:ext uri="{FF2B5EF4-FFF2-40B4-BE49-F238E27FC236}">
                <a16:creationId xmlns:a16="http://schemas.microsoft.com/office/drawing/2014/main" id="{F7101922-A6BB-48D3-9CD7-18C9E010535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5150" y="620713"/>
            <a:ext cx="2333625" cy="2114550"/>
          </a:xfrm>
          <a:prstGeom prst="rect">
            <a:avLst/>
          </a:prstGeom>
          <a:noFill/>
          <a:extLst>
            <a:ext uri="{909E8E84-426E-40DD-AFC4-6F175D3DCCD1}">
              <a14:hiddenFill xmlns:a14="http://schemas.microsoft.com/office/drawing/2010/main">
                <a:solidFill>
                  <a:srgbClr val="FFFFFF"/>
                </a:solidFill>
              </a14:hiddenFill>
            </a:ext>
          </a:extLst>
        </p:spPr>
      </p:pic>
      <p:pic>
        <p:nvPicPr>
          <p:cNvPr id="154630" name="Picture 6" descr="太阳（四个波段图2）">
            <a:extLst>
              <a:ext uri="{FF2B5EF4-FFF2-40B4-BE49-F238E27FC236}">
                <a16:creationId xmlns:a16="http://schemas.microsoft.com/office/drawing/2014/main" id="{41445D5C-B86E-43BF-BC10-4285BAECB95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87900" y="620713"/>
            <a:ext cx="2333625" cy="2190750"/>
          </a:xfrm>
          <a:prstGeom prst="rect">
            <a:avLst/>
          </a:prstGeom>
          <a:noFill/>
          <a:extLst>
            <a:ext uri="{909E8E84-426E-40DD-AFC4-6F175D3DCCD1}">
              <a14:hiddenFill xmlns:a14="http://schemas.microsoft.com/office/drawing/2010/main">
                <a:solidFill>
                  <a:srgbClr val="FFFFFF"/>
                </a:solidFill>
              </a14:hiddenFill>
            </a:ext>
          </a:extLst>
        </p:spPr>
      </p:pic>
      <p:pic>
        <p:nvPicPr>
          <p:cNvPr id="154631" name="Picture 7" descr="太阳（四个波段图3）">
            <a:extLst>
              <a:ext uri="{FF2B5EF4-FFF2-40B4-BE49-F238E27FC236}">
                <a16:creationId xmlns:a16="http://schemas.microsoft.com/office/drawing/2014/main" id="{627D9A92-34C2-42CE-BF04-79596B9EBC6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8175" y="2924175"/>
            <a:ext cx="2333625" cy="2266950"/>
          </a:xfrm>
          <a:prstGeom prst="rect">
            <a:avLst/>
          </a:prstGeom>
          <a:noFill/>
          <a:extLst>
            <a:ext uri="{909E8E84-426E-40DD-AFC4-6F175D3DCCD1}">
              <a14:hiddenFill xmlns:a14="http://schemas.microsoft.com/office/drawing/2010/main">
                <a:solidFill>
                  <a:srgbClr val="FFFFFF"/>
                </a:solidFill>
              </a14:hiddenFill>
            </a:ext>
          </a:extLst>
        </p:spPr>
      </p:pic>
      <p:pic>
        <p:nvPicPr>
          <p:cNvPr id="154632" name="Picture 8" descr="太阳（四个波段图4）">
            <a:extLst>
              <a:ext uri="{FF2B5EF4-FFF2-40B4-BE49-F238E27FC236}">
                <a16:creationId xmlns:a16="http://schemas.microsoft.com/office/drawing/2014/main" id="{9EB27243-6DEB-4F7F-8485-39401DEE0CF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59338" y="2924175"/>
            <a:ext cx="2362200" cy="2266950"/>
          </a:xfrm>
          <a:prstGeom prst="rect">
            <a:avLst/>
          </a:prstGeom>
          <a:noFill/>
          <a:extLst>
            <a:ext uri="{909E8E84-426E-40DD-AFC4-6F175D3DCCD1}">
              <a14:hiddenFill xmlns:a14="http://schemas.microsoft.com/office/drawing/2010/main">
                <a:solidFill>
                  <a:srgbClr val="FFFFFF"/>
                </a:solidFill>
              </a14:hiddenFill>
            </a:ext>
          </a:extLst>
        </p:spPr>
      </p:pic>
      <p:sp>
        <p:nvSpPr>
          <p:cNvPr id="154633" name="Text Box 9">
            <a:extLst>
              <a:ext uri="{FF2B5EF4-FFF2-40B4-BE49-F238E27FC236}">
                <a16:creationId xmlns:a16="http://schemas.microsoft.com/office/drawing/2014/main" id="{DE0BEDB3-56FC-4230-A4DE-11984E95B4B7}"/>
              </a:ext>
            </a:extLst>
          </p:cNvPr>
          <p:cNvSpPr txBox="1">
            <a:spLocks noChangeArrowheads="1"/>
          </p:cNvSpPr>
          <p:nvPr/>
        </p:nvSpPr>
        <p:spPr bwMode="auto">
          <a:xfrm>
            <a:off x="2700338" y="5589588"/>
            <a:ext cx="3384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a:t>不同波段太阳的图像</a:t>
            </a:r>
          </a:p>
        </p:txBody>
      </p:sp>
      <p:sp>
        <p:nvSpPr>
          <p:cNvPr id="154634" name="AutoShape 10">
            <a:hlinkClick r:id="rId6" action="ppaction://hlinksldjump" highlightClick="1"/>
            <a:extLst>
              <a:ext uri="{FF2B5EF4-FFF2-40B4-BE49-F238E27FC236}">
                <a16:creationId xmlns:a16="http://schemas.microsoft.com/office/drawing/2014/main" id="{8C1DEB51-8B4E-4A21-B635-D84C6EDD3AAF}"/>
              </a:ext>
            </a:extLst>
          </p:cNvPr>
          <p:cNvSpPr>
            <a:spLocks noChangeArrowheads="1"/>
          </p:cNvSpPr>
          <p:nvPr/>
        </p:nvSpPr>
        <p:spPr bwMode="auto">
          <a:xfrm>
            <a:off x="8027988" y="5949950"/>
            <a:ext cx="720725" cy="431800"/>
          </a:xfrm>
          <a:prstGeom prst="actionButtonForwardNex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sld>
</file>

<file path=ppt/theme/theme1.xml><?xml version="1.0" encoding="utf-8"?>
<a:theme xmlns:a="http://schemas.openxmlformats.org/drawingml/2006/main" name="诗情画意">
  <a:themeElements>
    <a:clrScheme name="诗情画意 1">
      <a:dk1>
        <a:srgbClr val="007A77"/>
      </a:dk1>
      <a:lt1>
        <a:srgbClr val="FFFFFF"/>
      </a:lt1>
      <a:dk2>
        <a:srgbClr val="003399"/>
      </a:dk2>
      <a:lt2>
        <a:srgbClr val="C0C0C0"/>
      </a:lt2>
      <a:accent1>
        <a:srgbClr val="EBF7FF"/>
      </a:accent1>
      <a:accent2>
        <a:srgbClr val="3366FF"/>
      </a:accent2>
      <a:accent3>
        <a:srgbClr val="FFFFFF"/>
      </a:accent3>
      <a:accent4>
        <a:srgbClr val="006765"/>
      </a:accent4>
      <a:accent5>
        <a:srgbClr val="F3FAFF"/>
      </a:accent5>
      <a:accent6>
        <a:srgbClr val="2D5CE7"/>
      </a:accent6>
      <a:hlink>
        <a:srgbClr val="DC5900"/>
      </a:hlink>
      <a:folHlink>
        <a:srgbClr val="7979A5"/>
      </a:folHlink>
    </a:clrScheme>
    <a:fontScheme name="诗情画意">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诗情画意 1">
        <a:dk1>
          <a:srgbClr val="007A77"/>
        </a:dk1>
        <a:lt1>
          <a:srgbClr val="FFFFFF"/>
        </a:lt1>
        <a:dk2>
          <a:srgbClr val="003399"/>
        </a:dk2>
        <a:lt2>
          <a:srgbClr val="C0C0C0"/>
        </a:lt2>
        <a:accent1>
          <a:srgbClr val="EBF7FF"/>
        </a:accent1>
        <a:accent2>
          <a:srgbClr val="3366FF"/>
        </a:accent2>
        <a:accent3>
          <a:srgbClr val="FFFFFF"/>
        </a:accent3>
        <a:accent4>
          <a:srgbClr val="006765"/>
        </a:accent4>
        <a:accent5>
          <a:srgbClr val="F3FAFF"/>
        </a:accent5>
        <a:accent6>
          <a:srgbClr val="2D5CE7"/>
        </a:accent6>
        <a:hlink>
          <a:srgbClr val="DC5900"/>
        </a:hlink>
        <a:folHlink>
          <a:srgbClr val="7979A5"/>
        </a:folHlink>
      </a:clrScheme>
      <a:clrMap bg1="lt1" tx1="dk1" bg2="lt2" tx2="dk2" accent1="accent1" accent2="accent2" accent3="accent3" accent4="accent4" accent5="accent5" accent6="accent6" hlink="hlink" folHlink="folHlink"/>
    </a:extraClrScheme>
    <a:extraClrScheme>
      <a:clrScheme name="诗情画意 2">
        <a:dk1>
          <a:srgbClr val="005FBE"/>
        </a:dk1>
        <a:lt1>
          <a:srgbClr val="FFFFDD"/>
        </a:lt1>
        <a:dk2>
          <a:srgbClr val="2C5884"/>
        </a:dk2>
        <a:lt2>
          <a:srgbClr val="C0C0C0"/>
        </a:lt2>
        <a:accent1>
          <a:srgbClr val="E9F7FF"/>
        </a:accent1>
        <a:accent2>
          <a:srgbClr val="F89400"/>
        </a:accent2>
        <a:accent3>
          <a:srgbClr val="FFFFEB"/>
        </a:accent3>
        <a:accent4>
          <a:srgbClr val="0050A2"/>
        </a:accent4>
        <a:accent5>
          <a:srgbClr val="F2FAFF"/>
        </a:accent5>
        <a:accent6>
          <a:srgbClr val="E18600"/>
        </a:accent6>
        <a:hlink>
          <a:srgbClr val="B20048"/>
        </a:hlink>
        <a:folHlink>
          <a:srgbClr val="008080"/>
        </a:folHlink>
      </a:clrScheme>
      <a:clrMap bg1="lt1" tx1="dk1" bg2="lt2" tx2="dk2" accent1="accent1" accent2="accent2" accent3="accent3" accent4="accent4" accent5="accent5" accent6="accent6" hlink="hlink" folHlink="folHlink"/>
    </a:extraClrScheme>
    <a:extraClrScheme>
      <a:clrScheme name="诗情画意 3">
        <a:dk1>
          <a:srgbClr val="5D5D8B"/>
        </a:dk1>
        <a:lt1>
          <a:srgbClr val="DAEADE"/>
        </a:lt1>
        <a:dk2>
          <a:srgbClr val="A25269"/>
        </a:dk2>
        <a:lt2>
          <a:srgbClr val="C0C0C0"/>
        </a:lt2>
        <a:accent1>
          <a:srgbClr val="FFFFDD"/>
        </a:accent1>
        <a:accent2>
          <a:srgbClr val="3399FF"/>
        </a:accent2>
        <a:accent3>
          <a:srgbClr val="EAF3EC"/>
        </a:accent3>
        <a:accent4>
          <a:srgbClr val="4E4E76"/>
        </a:accent4>
        <a:accent5>
          <a:srgbClr val="FFFFEB"/>
        </a:accent5>
        <a:accent6>
          <a:srgbClr val="2D8AE7"/>
        </a:accent6>
        <a:hlink>
          <a:srgbClr val="336699"/>
        </a:hlink>
        <a:folHlink>
          <a:srgbClr val="F08F00"/>
        </a:folHlink>
      </a:clrScheme>
      <a:clrMap bg1="lt1" tx1="dk1" bg2="lt2" tx2="dk2" accent1="accent1" accent2="accent2" accent3="accent3" accent4="accent4" accent5="accent5" accent6="accent6" hlink="hlink" folHlink="folHlink"/>
    </a:extraClrScheme>
    <a:extraClrScheme>
      <a:clrScheme name="诗情画意 4">
        <a:dk1>
          <a:srgbClr val="006666"/>
        </a:dk1>
        <a:lt1>
          <a:srgbClr val="CCECFF"/>
        </a:lt1>
        <a:dk2>
          <a:srgbClr val="336699"/>
        </a:dk2>
        <a:lt2>
          <a:srgbClr val="C0C0C0"/>
        </a:lt2>
        <a:accent1>
          <a:srgbClr val="FFFFCC"/>
        </a:accent1>
        <a:accent2>
          <a:srgbClr val="FF6600"/>
        </a:accent2>
        <a:accent3>
          <a:srgbClr val="E2F4FF"/>
        </a:accent3>
        <a:accent4>
          <a:srgbClr val="005656"/>
        </a:accent4>
        <a:accent5>
          <a:srgbClr val="FFFFE2"/>
        </a:accent5>
        <a:accent6>
          <a:srgbClr val="E75C00"/>
        </a:accent6>
        <a:hlink>
          <a:srgbClr val="0066FF"/>
        </a:hlink>
        <a:folHlink>
          <a:srgbClr val="BE547F"/>
        </a:folHlink>
      </a:clrScheme>
      <a:clrMap bg1="lt1" tx1="dk1" bg2="lt2" tx2="dk2" accent1="accent1" accent2="accent2" accent3="accent3" accent4="accent4" accent5="accent5" accent6="accent6" hlink="hlink" folHlink="folHlink"/>
    </a:extraClrScheme>
    <a:extraClrScheme>
      <a:clrScheme name="诗情画意 5">
        <a:dk1>
          <a:srgbClr val="0033CC"/>
        </a:dk1>
        <a:lt1>
          <a:srgbClr val="FFE9E9"/>
        </a:lt1>
        <a:dk2>
          <a:srgbClr val="000000"/>
        </a:dk2>
        <a:lt2>
          <a:srgbClr val="C0C0C0"/>
        </a:lt2>
        <a:accent1>
          <a:srgbClr val="D5E5DB"/>
        </a:accent1>
        <a:accent2>
          <a:srgbClr val="3366FF"/>
        </a:accent2>
        <a:accent3>
          <a:srgbClr val="FFF2F2"/>
        </a:accent3>
        <a:accent4>
          <a:srgbClr val="002AAE"/>
        </a:accent4>
        <a:accent5>
          <a:srgbClr val="E7F0EA"/>
        </a:accent5>
        <a:accent6>
          <a:srgbClr val="2D5CE7"/>
        </a:accent6>
        <a:hlink>
          <a:srgbClr val="FF9900"/>
        </a:hlink>
        <a:folHlink>
          <a:srgbClr val="008080"/>
        </a:folHlink>
      </a:clrScheme>
      <a:clrMap bg1="lt1" tx1="dk1" bg2="lt2" tx2="dk2" accent1="accent1" accent2="accent2" accent3="accent3" accent4="accent4" accent5="accent5" accent6="accent6" hlink="hlink" folHlink="folHlink"/>
    </a:extraClrScheme>
    <a:extraClrScheme>
      <a:clrScheme name="诗情画意 6">
        <a:dk1>
          <a:srgbClr val="336699"/>
        </a:dk1>
        <a:lt1>
          <a:srgbClr val="F4E9E0"/>
        </a:lt1>
        <a:dk2>
          <a:srgbClr val="DC5900"/>
        </a:dk2>
        <a:lt2>
          <a:srgbClr val="C0C0C0"/>
        </a:lt2>
        <a:accent1>
          <a:srgbClr val="E4E4E4"/>
        </a:accent1>
        <a:accent2>
          <a:srgbClr val="3399FF"/>
        </a:accent2>
        <a:accent3>
          <a:srgbClr val="F8F2ED"/>
        </a:accent3>
        <a:accent4>
          <a:srgbClr val="2A5682"/>
        </a:accent4>
        <a:accent5>
          <a:srgbClr val="EFEFEF"/>
        </a:accent5>
        <a:accent6>
          <a:srgbClr val="2D8AE7"/>
        </a:accent6>
        <a:hlink>
          <a:srgbClr val="CC0066"/>
        </a:hlink>
        <a:folHlink>
          <a:srgbClr val="008080"/>
        </a:folHlink>
      </a:clrScheme>
      <a:clrMap bg1="lt1" tx1="dk1" bg2="lt2" tx2="dk2" accent1="accent1" accent2="accent2" accent3="accent3" accent4="accent4" accent5="accent5" accent6="accent6" hlink="hlink" folHlink="folHlink"/>
    </a:extraClrScheme>
    <a:extraClrScheme>
      <a:clrScheme name="诗情画意 7">
        <a:dk1>
          <a:srgbClr val="CC3300"/>
        </a:dk1>
        <a:lt1>
          <a:srgbClr val="E5E5FF"/>
        </a:lt1>
        <a:dk2>
          <a:srgbClr val="565680"/>
        </a:dk2>
        <a:lt2>
          <a:srgbClr val="C0C0C0"/>
        </a:lt2>
        <a:accent1>
          <a:srgbClr val="E6E4EC"/>
        </a:accent1>
        <a:accent2>
          <a:srgbClr val="0066CC"/>
        </a:accent2>
        <a:accent3>
          <a:srgbClr val="F0F0FF"/>
        </a:accent3>
        <a:accent4>
          <a:srgbClr val="AE2A00"/>
        </a:accent4>
        <a:accent5>
          <a:srgbClr val="F0EFF4"/>
        </a:accent5>
        <a:accent6>
          <a:srgbClr val="005CB9"/>
        </a:accent6>
        <a:hlink>
          <a:srgbClr val="008080"/>
        </a:hlink>
        <a:folHlink>
          <a:srgbClr val="7B7BA7"/>
        </a:folHlink>
      </a:clrScheme>
      <a:clrMap bg1="lt1" tx1="dk1" bg2="lt2" tx2="dk2" accent1="accent1" accent2="accent2" accent3="accent3" accent4="accent4" accent5="accent5" accent6="accent6" hlink="hlink" folHlink="folHlink"/>
    </a:extraClrScheme>
    <a:extraClrScheme>
      <a:clrScheme name="诗情画意 8">
        <a:dk1>
          <a:srgbClr val="000099"/>
        </a:dk1>
        <a:lt1>
          <a:srgbClr val="FFE2C5"/>
        </a:lt1>
        <a:dk2>
          <a:srgbClr val="007D7A"/>
        </a:dk2>
        <a:lt2>
          <a:srgbClr val="C0C0C0"/>
        </a:lt2>
        <a:accent1>
          <a:srgbClr val="EAEAEA"/>
        </a:accent1>
        <a:accent2>
          <a:srgbClr val="B26EB4"/>
        </a:accent2>
        <a:accent3>
          <a:srgbClr val="FFEEDF"/>
        </a:accent3>
        <a:accent4>
          <a:srgbClr val="000082"/>
        </a:accent4>
        <a:accent5>
          <a:srgbClr val="F3F3F3"/>
        </a:accent5>
        <a:accent6>
          <a:srgbClr val="A163A3"/>
        </a:accent6>
        <a:hlink>
          <a:srgbClr val="CC3300"/>
        </a:hlink>
        <a:folHlink>
          <a:srgbClr val="0088E4"/>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CDESIGNL</Template>
  <TotalTime>596</TotalTime>
  <Words>2129</Words>
  <Application>Microsoft Office PowerPoint</Application>
  <PresentationFormat>全屏显示(4:3)</PresentationFormat>
  <Paragraphs>150</Paragraphs>
  <Slides>30</Slides>
  <Notes>12</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30</vt:i4>
      </vt:variant>
    </vt:vector>
  </HeadingPairs>
  <TitlesOfParts>
    <vt:vector size="38" baseType="lpstr">
      <vt:lpstr>Arial</vt:lpstr>
      <vt:lpstr>宋体</vt:lpstr>
      <vt:lpstr>Wingdings</vt:lpstr>
      <vt:lpstr>Times New Roman</vt:lpstr>
      <vt:lpstr>Wingdings 2</vt:lpstr>
      <vt:lpstr>Symbol</vt:lpstr>
      <vt:lpstr>隶书</vt:lpstr>
      <vt:lpstr>诗情画意</vt:lpstr>
      <vt:lpstr>第10章  恒星</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cai</dc:creator>
  <cp:lastModifiedBy>张伯望</cp:lastModifiedBy>
  <cp:revision>22</cp:revision>
  <dcterms:created xsi:type="dcterms:W3CDTF">2005-01-29T11:46:31Z</dcterms:created>
  <dcterms:modified xsi:type="dcterms:W3CDTF">2017-09-08T05:12:21Z</dcterms:modified>
</cp:coreProperties>
</file>