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9" r:id="rId2"/>
  </p:sldMasterIdLst>
  <p:notesMasterIdLst>
    <p:notesMasterId r:id="rId33"/>
  </p:notesMasterIdLst>
  <p:sldIdLst>
    <p:sldId id="257" r:id="rId3"/>
    <p:sldId id="264" r:id="rId4"/>
    <p:sldId id="265" r:id="rId5"/>
    <p:sldId id="266" r:id="rId6"/>
    <p:sldId id="267" r:id="rId7"/>
    <p:sldId id="268" r:id="rId8"/>
    <p:sldId id="270" r:id="rId9"/>
    <p:sldId id="271" r:id="rId10"/>
    <p:sldId id="272" r:id="rId11"/>
    <p:sldId id="258" r:id="rId12"/>
    <p:sldId id="259" r:id="rId13"/>
    <p:sldId id="261" r:id="rId14"/>
    <p:sldId id="262" r:id="rId15"/>
    <p:sldId id="263" r:id="rId16"/>
    <p:sldId id="293" r:id="rId17"/>
    <p:sldId id="294" r:id="rId18"/>
    <p:sldId id="291" r:id="rId19"/>
    <p:sldId id="292" r:id="rId20"/>
    <p:sldId id="295" r:id="rId21"/>
    <p:sldId id="275" r:id="rId22"/>
    <p:sldId id="276" r:id="rId23"/>
    <p:sldId id="289" r:id="rId24"/>
    <p:sldId id="299" r:id="rId25"/>
    <p:sldId id="277" r:id="rId26"/>
    <p:sldId id="290" r:id="rId27"/>
    <p:sldId id="278" r:id="rId28"/>
    <p:sldId id="288" r:id="rId29"/>
    <p:sldId id="296" r:id="rId30"/>
    <p:sldId id="297" r:id="rId31"/>
    <p:sldId id="298"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9" autoAdjust="0"/>
    <p:restoredTop sz="94595" autoAdjust="0"/>
  </p:normalViewPr>
  <p:slideViewPr>
    <p:cSldViewPr>
      <p:cViewPr varScale="1">
        <p:scale>
          <a:sx n="83" d="100"/>
          <a:sy n="83" d="100"/>
        </p:scale>
        <p:origin x="138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88D2E22-B896-478B-8CE9-C53F4EE72F3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a:extLst>
              <a:ext uri="{FF2B5EF4-FFF2-40B4-BE49-F238E27FC236}">
                <a16:creationId xmlns:a16="http://schemas.microsoft.com/office/drawing/2014/main" id="{C285BAAB-D619-41F7-8E6D-9E102C48E59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a:extLst>
              <a:ext uri="{FF2B5EF4-FFF2-40B4-BE49-F238E27FC236}">
                <a16:creationId xmlns:a16="http://schemas.microsoft.com/office/drawing/2014/main" id="{B6DAAC18-0549-4EAF-A4C1-57F61C4B49B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F393844D-E72E-48A8-8E0D-DF3A8F1F34A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a:extLst>
              <a:ext uri="{FF2B5EF4-FFF2-40B4-BE49-F238E27FC236}">
                <a16:creationId xmlns:a16="http://schemas.microsoft.com/office/drawing/2014/main" id="{F514C20A-E21B-4056-9B7E-5D61E2C1141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a:extLst>
              <a:ext uri="{FF2B5EF4-FFF2-40B4-BE49-F238E27FC236}">
                <a16:creationId xmlns:a16="http://schemas.microsoft.com/office/drawing/2014/main" id="{B3161701-8F8B-45FB-B1E3-F57C62C2A82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947B631-AF31-4DEB-B6E4-54F82536385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065357-DBC9-41C3-BD0A-4EC29C8F23B4}"/>
              </a:ext>
            </a:extLst>
          </p:cNvPr>
          <p:cNvSpPr>
            <a:spLocks noGrp="1" noChangeArrowheads="1"/>
          </p:cNvSpPr>
          <p:nvPr>
            <p:ph type="sldNum" sz="quarter" idx="5"/>
          </p:nvPr>
        </p:nvSpPr>
        <p:spPr>
          <a:ln/>
        </p:spPr>
        <p:txBody>
          <a:bodyPr/>
          <a:lstStyle/>
          <a:p>
            <a:fld id="{FE61A972-5074-44AF-A083-01F74791A089}" type="slidenum">
              <a:rPr lang="en-US" altLang="zh-CN"/>
              <a:pPr/>
              <a:t>1</a:t>
            </a:fld>
            <a:endParaRPr lang="en-US" altLang="zh-CN"/>
          </a:p>
        </p:txBody>
      </p:sp>
      <p:sp>
        <p:nvSpPr>
          <p:cNvPr id="5122" name="Rectangle 2">
            <a:extLst>
              <a:ext uri="{FF2B5EF4-FFF2-40B4-BE49-F238E27FC236}">
                <a16:creationId xmlns:a16="http://schemas.microsoft.com/office/drawing/2014/main" id="{20F0B40E-8AEC-4979-89B5-9E4C30FC260F}"/>
              </a:ext>
            </a:extLst>
          </p:cNvPr>
          <p:cNvSpPr>
            <a:spLocks noRot="1" noChangeArrowheads="1" noTextEdit="1"/>
          </p:cNvSpPr>
          <p:nvPr>
            <p:ph type="sldImg"/>
          </p:nvPr>
        </p:nvSpPr>
        <p:spPr>
          <a:ln/>
        </p:spPr>
      </p:sp>
      <p:sp>
        <p:nvSpPr>
          <p:cNvPr id="5123" name="Rectangle 3">
            <a:extLst>
              <a:ext uri="{FF2B5EF4-FFF2-40B4-BE49-F238E27FC236}">
                <a16:creationId xmlns:a16="http://schemas.microsoft.com/office/drawing/2014/main" id="{2E2D78BE-E349-4D4E-B9FA-310C5AB5AF3B}"/>
              </a:ext>
            </a:extLst>
          </p:cNvPr>
          <p:cNvSpPr>
            <a:spLocks noGrp="1" noChangeArrowheads="1"/>
          </p:cNvSpPr>
          <p:nvPr>
            <p:ph type="body" idx="1"/>
          </p:nvPr>
        </p:nvSpPr>
        <p:spPr/>
        <p:txBody>
          <a:bodyPr/>
          <a:lstStyle/>
          <a:p>
            <a:r>
              <a:rPr lang="zh-CN" altLang="en-US"/>
              <a:t>由于人们对天体认识和理解，在不同历史时期是大不相同的，现代天文学的观测和研究证明了宇宙是物质的，所以目前把天体认为是宇宙间各种星体的总称。包括：恒星（如太阳）、行星（如地球）、卫星（如月亮）、彗星、流星体、陨星、小行星、星团、星系、星际物质等。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4376FB-360E-4C56-A879-92C984356DCF}"/>
              </a:ext>
            </a:extLst>
          </p:cNvPr>
          <p:cNvSpPr>
            <a:spLocks noGrp="1" noChangeArrowheads="1"/>
          </p:cNvSpPr>
          <p:nvPr>
            <p:ph type="sldNum" sz="quarter" idx="5"/>
          </p:nvPr>
        </p:nvSpPr>
        <p:spPr>
          <a:ln/>
        </p:spPr>
        <p:txBody>
          <a:bodyPr/>
          <a:lstStyle/>
          <a:p>
            <a:fld id="{ADB81687-CD7B-4220-A1B9-C3E01CA016B2}" type="slidenum">
              <a:rPr lang="en-US" altLang="zh-CN"/>
              <a:pPr/>
              <a:t>11</a:t>
            </a:fld>
            <a:endParaRPr lang="en-US" altLang="zh-CN"/>
          </a:p>
        </p:txBody>
      </p:sp>
      <p:sp>
        <p:nvSpPr>
          <p:cNvPr id="8194" name="Rectangle 2">
            <a:extLst>
              <a:ext uri="{FF2B5EF4-FFF2-40B4-BE49-F238E27FC236}">
                <a16:creationId xmlns:a16="http://schemas.microsoft.com/office/drawing/2014/main" id="{E41E824A-99FE-4A09-A7BE-8993BB1A026B}"/>
              </a:ext>
            </a:extLst>
          </p:cNvPr>
          <p:cNvSpPr>
            <a:spLocks noRot="1" noChangeArrowheads="1" noTextEdit="1"/>
          </p:cNvSpPr>
          <p:nvPr>
            <p:ph type="sldImg"/>
          </p:nvPr>
        </p:nvSpPr>
        <p:spPr>
          <a:ln/>
        </p:spPr>
      </p:sp>
      <p:sp>
        <p:nvSpPr>
          <p:cNvPr id="8195" name="Rectangle 3">
            <a:extLst>
              <a:ext uri="{FF2B5EF4-FFF2-40B4-BE49-F238E27FC236}">
                <a16:creationId xmlns:a16="http://schemas.microsoft.com/office/drawing/2014/main" id="{8669C89B-83A2-445A-B8EC-8574B0F16996}"/>
              </a:ext>
            </a:extLst>
          </p:cNvPr>
          <p:cNvSpPr>
            <a:spLocks noGrp="1" noChangeArrowheads="1"/>
          </p:cNvSpPr>
          <p:nvPr>
            <p:ph type="body" idx="1"/>
          </p:nvPr>
        </p:nvSpPr>
        <p:spPr/>
        <p:txBody>
          <a:bodyPr/>
          <a:lstStyle/>
          <a:p>
            <a:r>
              <a:rPr lang="en-US" altLang="zh-CN" i="1"/>
              <a:t>Planets</a:t>
            </a:r>
            <a:r>
              <a:rPr lang="en-US" altLang="zh-CN"/>
              <a:t> </a:t>
            </a:r>
            <a:r>
              <a:rPr lang="en-US" altLang="zh-CN" i="1"/>
              <a:t>are</a:t>
            </a:r>
            <a:r>
              <a:rPr lang="en-US" altLang="zh-CN"/>
              <a:t> </a:t>
            </a:r>
            <a:r>
              <a:rPr lang="en-US" altLang="zh-CN" i="1"/>
              <a:t>probably forming</a:t>
            </a:r>
            <a:r>
              <a:rPr lang="en-US" altLang="zh-CN"/>
              <a:t> </a:t>
            </a:r>
            <a:r>
              <a:rPr lang="en-US" altLang="zh-CN" i="1"/>
              <a:t>along</a:t>
            </a:r>
            <a:r>
              <a:rPr lang="en-US" altLang="zh-CN"/>
              <a:t> </a:t>
            </a:r>
            <a:r>
              <a:rPr lang="en-US" altLang="zh-CN" i="1"/>
              <a:t>with</a:t>
            </a:r>
            <a:r>
              <a:rPr lang="en-US" altLang="zh-CN"/>
              <a:t> </a:t>
            </a:r>
            <a:r>
              <a:rPr lang="en-US" altLang="zh-CN" i="1"/>
              <a:t>new</a:t>
            </a:r>
            <a:r>
              <a:rPr lang="en-US" altLang="zh-CN"/>
              <a:t> </a:t>
            </a:r>
            <a:r>
              <a:rPr lang="en-US" altLang="zh-CN" i="1"/>
              <a:t>stars</a:t>
            </a:r>
            <a:r>
              <a:rPr lang="en-US" altLang="zh-CN"/>
              <a:t> </a:t>
            </a:r>
            <a:r>
              <a:rPr lang="en-US" altLang="zh-CN" i="1"/>
              <a:t>in</a:t>
            </a:r>
            <a:r>
              <a:rPr lang="en-US" altLang="zh-CN"/>
              <a:t> </a:t>
            </a:r>
            <a:r>
              <a:rPr lang="en-US" altLang="zh-CN" i="1"/>
              <a:t>these</a:t>
            </a:r>
            <a:r>
              <a:rPr lang="en-US" altLang="zh-CN"/>
              <a:t> </a:t>
            </a:r>
            <a:r>
              <a:rPr lang="en-US" altLang="zh-CN" i="1"/>
              <a:t>nebulae in</a:t>
            </a:r>
            <a:r>
              <a:rPr lang="en-US" altLang="zh-CN"/>
              <a:t> </a:t>
            </a:r>
            <a:r>
              <a:rPr lang="en-US" altLang="zh-CN" i="1"/>
              <a:t>Sagittarius.</a:t>
            </a:r>
            <a:r>
              <a:rPr lang="en-US" altLang="zh-CN"/>
              <a:t> </a:t>
            </a:r>
            <a:r>
              <a:rPr lang="en-US" altLang="zh-CN" i="1"/>
              <a:t>The</a:t>
            </a:r>
            <a:r>
              <a:rPr lang="en-US" altLang="zh-CN"/>
              <a:t> </a:t>
            </a:r>
            <a:r>
              <a:rPr lang="en-US" altLang="zh-CN" i="1"/>
              <a:t>type</a:t>
            </a:r>
            <a:r>
              <a:rPr lang="en-US" altLang="zh-CN"/>
              <a:t> </a:t>
            </a:r>
            <a:r>
              <a:rPr lang="en-US" altLang="zh-CN" i="1"/>
              <a:t>of</a:t>
            </a:r>
            <a:r>
              <a:rPr lang="en-US" altLang="zh-CN"/>
              <a:t> </a:t>
            </a:r>
            <a:r>
              <a:rPr lang="en-US" altLang="zh-CN" i="1"/>
              <a:t>planet</a:t>
            </a:r>
            <a:r>
              <a:rPr lang="en-US" altLang="zh-CN"/>
              <a:t> </a:t>
            </a:r>
            <a:r>
              <a:rPr lang="en-US" altLang="zh-CN" i="1"/>
              <a:t>that</a:t>
            </a:r>
            <a:r>
              <a:rPr lang="en-US" altLang="zh-CN"/>
              <a:t> </a:t>
            </a:r>
            <a:r>
              <a:rPr lang="en-US" altLang="zh-CN" i="1"/>
              <a:t>forms</a:t>
            </a:r>
            <a:r>
              <a:rPr lang="en-US" altLang="zh-CN"/>
              <a:t> </a:t>
            </a:r>
            <a:r>
              <a:rPr lang="en-US" altLang="zh-CN" i="1"/>
              <a:t>at a</a:t>
            </a:r>
            <a:r>
              <a:rPr lang="en-US" altLang="zh-CN"/>
              <a:t> </a:t>
            </a:r>
            <a:r>
              <a:rPr lang="en-US" altLang="zh-CN" i="1"/>
              <a:t>particular</a:t>
            </a:r>
            <a:r>
              <a:rPr lang="en-US" altLang="zh-CN"/>
              <a:t> </a:t>
            </a:r>
            <a:r>
              <a:rPr lang="en-US" altLang="zh-CN" i="1"/>
              <a:t>distance</a:t>
            </a:r>
            <a:r>
              <a:rPr lang="en-US" altLang="zh-CN"/>
              <a:t> </a:t>
            </a:r>
            <a:r>
              <a:rPr lang="en-US" altLang="zh-CN" i="1"/>
              <a:t>from</a:t>
            </a:r>
            <a:r>
              <a:rPr lang="en-US" altLang="zh-CN"/>
              <a:t> </a:t>
            </a:r>
            <a:r>
              <a:rPr lang="en-US" altLang="zh-CN" i="1"/>
              <a:t>a</a:t>
            </a:r>
            <a:r>
              <a:rPr lang="en-US" altLang="zh-CN"/>
              <a:t> </a:t>
            </a:r>
            <a:r>
              <a:rPr lang="en-US" altLang="zh-CN" i="1"/>
              <a:t>star</a:t>
            </a:r>
            <a:r>
              <a:rPr lang="en-US" altLang="zh-CN"/>
              <a:t> </a:t>
            </a:r>
            <a:r>
              <a:rPr lang="en-US" altLang="zh-CN" i="1"/>
              <a:t>depends</a:t>
            </a:r>
            <a:r>
              <a:rPr lang="en-US" altLang="zh-CN"/>
              <a:t> </a:t>
            </a:r>
            <a:r>
              <a:rPr lang="en-US" altLang="zh-CN" i="1"/>
              <a:t>on such</a:t>
            </a:r>
            <a:r>
              <a:rPr lang="en-US" altLang="zh-CN"/>
              <a:t> </a:t>
            </a:r>
            <a:r>
              <a:rPr lang="en-US" altLang="zh-CN" i="1"/>
              <a:t>conditions</a:t>
            </a:r>
            <a:r>
              <a:rPr lang="en-US" altLang="zh-CN"/>
              <a:t> </a:t>
            </a:r>
            <a:r>
              <a:rPr lang="en-US" altLang="zh-CN" i="1"/>
              <a:t>as</a:t>
            </a:r>
            <a:r>
              <a:rPr lang="en-US" altLang="zh-CN"/>
              <a:t> </a:t>
            </a:r>
            <a:r>
              <a:rPr lang="en-US" altLang="zh-CN" i="1"/>
              <a:t>the</a:t>
            </a:r>
            <a:r>
              <a:rPr lang="en-US" altLang="zh-CN"/>
              <a:t> </a:t>
            </a:r>
            <a:r>
              <a:rPr lang="en-US" altLang="zh-CN" i="1"/>
              <a:t>temperature</a:t>
            </a:r>
            <a:r>
              <a:rPr lang="en-US" altLang="zh-CN"/>
              <a:t> </a:t>
            </a:r>
            <a:r>
              <a:rPr lang="en-US" altLang="zh-CN" i="1"/>
              <a:t>there</a:t>
            </a:r>
            <a:r>
              <a:rPr lang="en-US" altLang="zh-CN"/>
              <a:t> </a:t>
            </a:r>
            <a:r>
              <a:rPr lang="en-US" altLang="zh-CN" i="1"/>
              <a:t>and the</a:t>
            </a:r>
            <a:r>
              <a:rPr lang="en-US" altLang="zh-CN"/>
              <a:t> </a:t>
            </a:r>
            <a:r>
              <a:rPr lang="en-US" altLang="zh-CN" i="1"/>
              <a:t>substances—rock</a:t>
            </a:r>
            <a:r>
              <a:rPr lang="en-US" altLang="zh-CN"/>
              <a:t> </a:t>
            </a:r>
            <a:r>
              <a:rPr lang="en-US" altLang="zh-CN" i="1"/>
              <a:t>fragments,</a:t>
            </a:r>
            <a:r>
              <a:rPr lang="en-US" altLang="zh-CN"/>
              <a:t> </a:t>
            </a:r>
            <a:r>
              <a:rPr lang="en-US" altLang="zh-CN" i="1"/>
              <a:t>ice</a:t>
            </a:r>
            <a:r>
              <a:rPr lang="en-US" altLang="zh-CN"/>
              <a:t> </a:t>
            </a:r>
            <a:r>
              <a:rPr lang="en-US" altLang="zh-CN" i="1"/>
              <a:t>crystals, and</a:t>
            </a:r>
            <a:r>
              <a:rPr lang="en-US" altLang="zh-CN"/>
              <a:t> </a:t>
            </a:r>
            <a:r>
              <a:rPr lang="en-US" altLang="zh-CN" i="1"/>
              <a:t>gases—at</a:t>
            </a:r>
            <a:r>
              <a:rPr lang="en-US" altLang="zh-CN"/>
              <a:t> </a:t>
            </a:r>
            <a:r>
              <a:rPr lang="en-US" altLang="zh-CN" i="1"/>
              <a:t>that</a:t>
            </a:r>
            <a:r>
              <a:rPr lang="en-US" altLang="zh-CN"/>
              <a:t> </a:t>
            </a:r>
            <a:r>
              <a:rPr lang="en-US" altLang="zh-CN" i="1"/>
              <a:t>distance.</a:t>
            </a:r>
            <a:r>
              <a:rPr lang="en-US" altLang="zh-CN"/>
              <a:t> </a:t>
            </a:r>
            <a:r>
              <a:rPr lang="en-US" altLang="zh-CN" i="1"/>
              <a:t>In</a:t>
            </a:r>
            <a:r>
              <a:rPr lang="en-US" altLang="zh-CN"/>
              <a:t> </a:t>
            </a:r>
            <a:r>
              <a:rPr lang="en-US" altLang="zh-CN" i="1"/>
              <a:t>the</a:t>
            </a:r>
            <a:r>
              <a:rPr lang="en-US" altLang="zh-CN"/>
              <a:t> </a:t>
            </a:r>
            <a:r>
              <a:rPr lang="en-US" altLang="zh-CN" i="1"/>
              <a:t>solar</a:t>
            </a:r>
            <a:r>
              <a:rPr lang="en-US" altLang="zh-CN"/>
              <a:t> </a:t>
            </a:r>
            <a:r>
              <a:rPr lang="en-US" altLang="zh-CN" i="1"/>
              <a:t>system,</a:t>
            </a:r>
            <a:r>
              <a:rPr lang="en-US" altLang="zh-CN"/>
              <a:t> </a:t>
            </a:r>
            <a:r>
              <a:rPr lang="en-US" altLang="zh-CN" i="1"/>
              <a:t>planets</a:t>
            </a:r>
            <a:r>
              <a:rPr lang="en-US" altLang="zh-CN"/>
              <a:t> </a:t>
            </a:r>
            <a:r>
              <a:rPr lang="en-US" altLang="zh-CN" i="1"/>
              <a:t>composed</a:t>
            </a:r>
            <a:r>
              <a:rPr lang="en-US" altLang="zh-CN"/>
              <a:t> </a:t>
            </a:r>
            <a:r>
              <a:rPr lang="en-US" altLang="zh-CN" i="1"/>
              <a:t>primarily</a:t>
            </a:r>
            <a:r>
              <a:rPr lang="en-US" altLang="zh-CN"/>
              <a:t> </a:t>
            </a:r>
            <a:r>
              <a:rPr lang="en-US" altLang="zh-CN" i="1"/>
              <a:t>of</a:t>
            </a:r>
            <a:r>
              <a:rPr lang="en-US" altLang="zh-CN"/>
              <a:t> </a:t>
            </a:r>
            <a:r>
              <a:rPr lang="en-US" altLang="zh-CN" i="1"/>
              <a:t>rock</a:t>
            </a:r>
            <a:r>
              <a:rPr lang="en-US" altLang="zh-CN"/>
              <a:t> </a:t>
            </a:r>
            <a:r>
              <a:rPr lang="en-US" altLang="zh-CN" i="1"/>
              <a:t>formed near</a:t>
            </a:r>
            <a:r>
              <a:rPr lang="en-US" altLang="zh-CN"/>
              <a:t> </a:t>
            </a:r>
            <a:r>
              <a:rPr lang="en-US" altLang="zh-CN" i="1"/>
              <a:t>the</a:t>
            </a:r>
            <a:r>
              <a:rPr lang="en-US" altLang="zh-CN"/>
              <a:t> </a:t>
            </a:r>
            <a:r>
              <a:rPr lang="en-US" altLang="zh-CN" i="1"/>
              <a:t>Sun,</a:t>
            </a:r>
            <a:r>
              <a:rPr lang="en-US" altLang="zh-CN"/>
              <a:t> </a:t>
            </a:r>
            <a:r>
              <a:rPr lang="en-US" altLang="zh-CN" i="1"/>
              <a:t>buts</a:t>
            </a:r>
            <a:r>
              <a:rPr lang="en-US" altLang="zh-CN"/>
              <a:t> </a:t>
            </a:r>
            <a:r>
              <a:rPr lang="en-US" altLang="zh-CN" i="1"/>
              <a:t>its</a:t>
            </a:r>
            <a:r>
              <a:rPr lang="en-US" altLang="zh-CN"/>
              <a:t> </a:t>
            </a:r>
            <a:r>
              <a:rPr lang="en-US" altLang="zh-CN" i="1"/>
              <a:t>heat</a:t>
            </a:r>
            <a:r>
              <a:rPr lang="en-US" altLang="zh-CN"/>
              <a:t> </a:t>
            </a:r>
            <a:r>
              <a:rPr lang="en-US" altLang="zh-CN" i="1"/>
              <a:t>drove</a:t>
            </a:r>
            <a:r>
              <a:rPr lang="en-US" altLang="zh-CN"/>
              <a:t> </a:t>
            </a:r>
            <a:r>
              <a:rPr lang="en-US" altLang="zh-CN" i="1"/>
              <a:t>off</a:t>
            </a:r>
            <a:r>
              <a:rPr lang="en-US" altLang="zh-CN"/>
              <a:t> </a:t>
            </a:r>
            <a:r>
              <a:rPr lang="en-US" altLang="zh-CN" i="1"/>
              <a:t>ices</a:t>
            </a:r>
            <a:r>
              <a:rPr lang="en-US" altLang="zh-CN"/>
              <a:t> </a:t>
            </a:r>
            <a:r>
              <a:rPr lang="en-US" altLang="zh-CN" i="1"/>
              <a:t>and gases.</a:t>
            </a:r>
            <a:r>
              <a:rPr lang="en-US" altLang="zh-CN"/>
              <a:t> </a:t>
            </a:r>
            <a:r>
              <a:rPr lang="en-US" altLang="zh-CN" i="1"/>
              <a:t>Far</a:t>
            </a:r>
            <a:r>
              <a:rPr lang="en-US" altLang="zh-CN"/>
              <a:t> </a:t>
            </a:r>
            <a:r>
              <a:rPr lang="en-US" altLang="zh-CN" i="1"/>
              <a:t>from</a:t>
            </a:r>
            <a:r>
              <a:rPr lang="en-US" altLang="zh-CN"/>
              <a:t> </a:t>
            </a:r>
            <a:r>
              <a:rPr lang="en-US" altLang="zh-CN" i="1"/>
              <a:t>the</a:t>
            </a:r>
            <a:r>
              <a:rPr lang="en-US" altLang="zh-CN"/>
              <a:t> </a:t>
            </a:r>
            <a:r>
              <a:rPr lang="en-US" altLang="zh-CN" i="1"/>
              <a:t>Sun,</a:t>
            </a:r>
            <a:r>
              <a:rPr lang="en-US" altLang="zh-CN"/>
              <a:t> </a:t>
            </a:r>
            <a:r>
              <a:rPr lang="en-US" altLang="zh-CN" i="1"/>
              <a:t>where</a:t>
            </a:r>
            <a:r>
              <a:rPr lang="en-US" altLang="zh-CN"/>
              <a:t> </a:t>
            </a:r>
            <a:r>
              <a:rPr lang="en-US" altLang="zh-CN" i="1"/>
              <a:t>temperatures are</a:t>
            </a:r>
            <a:r>
              <a:rPr lang="en-US" altLang="zh-CN"/>
              <a:t> </a:t>
            </a:r>
            <a:r>
              <a:rPr lang="en-US" altLang="zh-CN" i="1"/>
              <a:t>low,</a:t>
            </a:r>
            <a:r>
              <a:rPr lang="en-US" altLang="zh-CN"/>
              <a:t> </a:t>
            </a:r>
            <a:r>
              <a:rPr lang="en-US" altLang="zh-CN" i="1"/>
              <a:t>planets</a:t>
            </a:r>
            <a:r>
              <a:rPr lang="en-US" altLang="zh-CN"/>
              <a:t> </a:t>
            </a:r>
            <a:r>
              <a:rPr lang="en-US" altLang="zh-CN" i="1"/>
              <a:t>retained</a:t>
            </a:r>
            <a:r>
              <a:rPr lang="en-US" altLang="zh-CN"/>
              <a:t> </a:t>
            </a:r>
            <a:r>
              <a:rPr lang="en-US" altLang="zh-CN" i="1"/>
              <a:t>volatile</a:t>
            </a:r>
            <a:r>
              <a:rPr lang="en-US" altLang="zh-CN"/>
              <a:t> </a:t>
            </a:r>
            <a:r>
              <a:rPr lang="en-US" altLang="zh-CN" i="1"/>
              <a:t>substances, resulting</a:t>
            </a:r>
            <a:r>
              <a:rPr lang="en-US" altLang="zh-CN"/>
              <a:t> </a:t>
            </a:r>
            <a:r>
              <a:rPr lang="en-US" altLang="zh-CN" i="1"/>
              <a:t>in</a:t>
            </a:r>
            <a:r>
              <a:rPr lang="en-US" altLang="zh-CN"/>
              <a:t> </a:t>
            </a:r>
            <a:r>
              <a:rPr lang="en-US" altLang="zh-CN" i="1"/>
              <a:t>worlds</a:t>
            </a:r>
            <a:r>
              <a:rPr lang="en-US" altLang="zh-CN"/>
              <a:t> </a:t>
            </a:r>
            <a:r>
              <a:rPr lang="en-US" altLang="zh-CN" i="1"/>
              <a:t>composed</a:t>
            </a:r>
            <a:r>
              <a:rPr lang="en-US" altLang="zh-CN"/>
              <a:t> </a:t>
            </a:r>
            <a:r>
              <a:rPr lang="en-US" altLang="zh-CN" i="1"/>
              <a:t>primarily</a:t>
            </a:r>
            <a:r>
              <a:rPr lang="en-US" altLang="zh-CN"/>
              <a:t> </a:t>
            </a:r>
            <a:r>
              <a:rPr lang="en-US" altLang="zh-CN" i="1"/>
              <a:t>of</a:t>
            </a:r>
            <a:r>
              <a:rPr lang="en-US" altLang="zh-CN"/>
              <a:t> </a:t>
            </a:r>
            <a:r>
              <a:rPr lang="en-US" altLang="zh-CN" i="1"/>
              <a:t>gas. (Royal</a:t>
            </a:r>
            <a:r>
              <a:rPr lang="en-US" altLang="zh-CN"/>
              <a:t> </a:t>
            </a:r>
            <a:r>
              <a:rPr lang="en-US" altLang="zh-CN" i="1"/>
              <a:t>Observatory,</a:t>
            </a:r>
            <a:r>
              <a:rPr lang="en-US" altLang="zh-CN"/>
              <a:t> </a:t>
            </a:r>
            <a:r>
              <a:rPr lang="en-US" altLang="zh-CN" i="1"/>
              <a:t>Edinburgh)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597CE8-EE2E-44F0-BF76-40E164F0C604}"/>
              </a:ext>
            </a:extLst>
          </p:cNvPr>
          <p:cNvSpPr>
            <a:spLocks noGrp="1" noChangeArrowheads="1"/>
          </p:cNvSpPr>
          <p:nvPr>
            <p:ph type="sldNum" sz="quarter" idx="5"/>
          </p:nvPr>
        </p:nvSpPr>
        <p:spPr>
          <a:ln/>
        </p:spPr>
        <p:txBody>
          <a:bodyPr/>
          <a:lstStyle/>
          <a:p>
            <a:fld id="{CC60A369-2760-4500-98C2-03BCB4059B69}" type="slidenum">
              <a:rPr lang="en-US" altLang="zh-CN"/>
              <a:pPr/>
              <a:t>12</a:t>
            </a:fld>
            <a:endParaRPr lang="en-US" altLang="zh-CN"/>
          </a:p>
        </p:txBody>
      </p:sp>
      <p:sp>
        <p:nvSpPr>
          <p:cNvPr id="11266" name="Rectangle 2">
            <a:extLst>
              <a:ext uri="{FF2B5EF4-FFF2-40B4-BE49-F238E27FC236}">
                <a16:creationId xmlns:a16="http://schemas.microsoft.com/office/drawing/2014/main" id="{9BD5314F-A636-4719-8FDC-F358A56BB7C5}"/>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00FE671D-8B88-4B8F-AE57-C942B5C02892}"/>
              </a:ext>
            </a:extLst>
          </p:cNvPr>
          <p:cNvSpPr>
            <a:spLocks noGrp="1" noChangeArrowheads="1"/>
          </p:cNvSpPr>
          <p:nvPr>
            <p:ph type="body" idx="1"/>
          </p:nvPr>
        </p:nvSpPr>
        <p:spPr/>
        <p:txBody>
          <a:bodyPr/>
          <a:lstStyle/>
          <a:p>
            <a:r>
              <a:rPr lang="en-US" altLang="zh-CN" i="1"/>
              <a:t>This nebula</a:t>
            </a:r>
            <a:r>
              <a:rPr lang="en-US" altLang="zh-CN"/>
              <a:t> </a:t>
            </a:r>
            <a:r>
              <a:rPr lang="en-US" altLang="zh-CN" i="1"/>
              <a:t>(also</a:t>
            </a:r>
            <a:r>
              <a:rPr lang="en-US" altLang="zh-CN"/>
              <a:t> </a:t>
            </a:r>
            <a:r>
              <a:rPr lang="en-US" altLang="zh-CN" i="1"/>
              <a:t>called</a:t>
            </a:r>
            <a:r>
              <a:rPr lang="en-US" altLang="zh-CN"/>
              <a:t> </a:t>
            </a:r>
            <a:r>
              <a:rPr lang="en-US" altLang="zh-CN" i="1"/>
              <a:t>Mi</a:t>
            </a:r>
            <a:r>
              <a:rPr lang="en-US" altLang="zh-CN"/>
              <a:t> </a:t>
            </a:r>
            <a:r>
              <a:rPr lang="en-US" altLang="zh-CN" i="1"/>
              <a:t>or</a:t>
            </a:r>
            <a:r>
              <a:rPr lang="en-US" altLang="zh-CN"/>
              <a:t> </a:t>
            </a:r>
            <a:r>
              <a:rPr lang="en-US" altLang="zh-CN" i="1"/>
              <a:t>NGC</a:t>
            </a:r>
            <a:r>
              <a:rPr lang="en-US" altLang="zh-CN"/>
              <a:t> </a:t>
            </a:r>
            <a:r>
              <a:rPr lang="en-US" altLang="zh-CN" i="1"/>
              <a:t>1952)</a:t>
            </a:r>
            <a:r>
              <a:rPr lang="en-US" altLang="zh-CN"/>
              <a:t> </a:t>
            </a:r>
            <a:r>
              <a:rPr lang="en-US" altLang="zh-CN" i="1"/>
              <a:t>is</a:t>
            </a:r>
            <a:r>
              <a:rPr lang="en-US" altLang="zh-CN"/>
              <a:t> </a:t>
            </a:r>
            <a:r>
              <a:rPr lang="en-US" altLang="zh-CN" i="1"/>
              <a:t>a supernova</a:t>
            </a:r>
            <a:r>
              <a:rPr lang="en-US" altLang="zh-CN"/>
              <a:t> </a:t>
            </a:r>
            <a:r>
              <a:rPr lang="en-US" altLang="zh-CN" i="1"/>
              <a:t>remnant.</a:t>
            </a:r>
            <a:r>
              <a:rPr lang="en-US" altLang="zh-CN"/>
              <a:t> </a:t>
            </a:r>
            <a:r>
              <a:rPr lang="en-US" altLang="zh-CN" i="1"/>
              <a:t>A</a:t>
            </a:r>
            <a:r>
              <a:rPr lang="en-US" altLang="zh-CN"/>
              <a:t> </a:t>
            </a:r>
            <a:r>
              <a:rPr lang="en-US" altLang="zh-CN" i="1"/>
              <a:t>dying</a:t>
            </a:r>
            <a:r>
              <a:rPr lang="en-US" altLang="zh-CN"/>
              <a:t> </a:t>
            </a:r>
            <a:r>
              <a:rPr lang="en-US" altLang="zh-CN" i="1"/>
              <a:t>star</a:t>
            </a:r>
            <a:r>
              <a:rPr lang="en-US" altLang="zh-CN"/>
              <a:t> </a:t>
            </a:r>
            <a:r>
              <a:rPr lang="en-US" altLang="zh-CN" i="1"/>
              <a:t>exploded, and</a:t>
            </a:r>
            <a:r>
              <a:rPr lang="en-US" altLang="zh-CN"/>
              <a:t> </a:t>
            </a:r>
            <a:r>
              <a:rPr lang="en-US" altLang="zh-CN" i="1"/>
              <a:t>this</a:t>
            </a:r>
            <a:r>
              <a:rPr lang="en-US" altLang="zh-CN"/>
              <a:t> </a:t>
            </a:r>
            <a:r>
              <a:rPr lang="en-US" altLang="zh-CN" i="1"/>
              <a:t>beautiful</a:t>
            </a:r>
            <a:r>
              <a:rPr lang="en-US" altLang="zh-CN"/>
              <a:t> </a:t>
            </a:r>
            <a:r>
              <a:rPr lang="en-US" altLang="zh-CN" i="1"/>
              <a:t>funeral</a:t>
            </a:r>
            <a:r>
              <a:rPr lang="en-US" altLang="zh-CN"/>
              <a:t> </a:t>
            </a:r>
            <a:r>
              <a:rPr lang="en-US" altLang="zh-CN" i="1"/>
              <a:t>shroud</a:t>
            </a:r>
            <a:r>
              <a:rPr lang="en-US" altLang="zh-CN"/>
              <a:t> </a:t>
            </a:r>
            <a:r>
              <a:rPr lang="en-US" altLang="zh-CN" i="1"/>
              <a:t>was</a:t>
            </a:r>
            <a:r>
              <a:rPr lang="en-US" altLang="zh-CN"/>
              <a:t> </a:t>
            </a:r>
            <a:r>
              <a:rPr lang="en-US" altLang="zh-CN" i="1"/>
              <a:t>caused by</a:t>
            </a:r>
            <a:r>
              <a:rPr lang="en-US" altLang="zh-CN"/>
              <a:t> </a:t>
            </a:r>
            <a:r>
              <a:rPr lang="en-US" altLang="zh-CN" i="1"/>
              <a:t>the</a:t>
            </a:r>
            <a:r>
              <a:rPr lang="en-US" altLang="zh-CN"/>
              <a:t> </a:t>
            </a:r>
            <a:r>
              <a:rPr lang="en-US" altLang="zh-CN" i="1"/>
              <a:t>gases</a:t>
            </a:r>
            <a:r>
              <a:rPr lang="en-US" altLang="zh-CN"/>
              <a:t> </a:t>
            </a:r>
            <a:r>
              <a:rPr lang="en-US" altLang="zh-CN" i="1"/>
              <a:t>that</a:t>
            </a:r>
            <a:r>
              <a:rPr lang="en-US" altLang="zh-CN"/>
              <a:t> </a:t>
            </a:r>
            <a:r>
              <a:rPr lang="en-US" altLang="zh-CN" i="1"/>
              <a:t>were</a:t>
            </a:r>
            <a:r>
              <a:rPr lang="en-US" altLang="zh-CN"/>
              <a:t> </a:t>
            </a:r>
            <a:r>
              <a:rPr lang="en-US" altLang="zh-CN" i="1"/>
              <a:t>blasted</a:t>
            </a:r>
            <a:r>
              <a:rPr lang="en-US" altLang="zh-CN"/>
              <a:t> </a:t>
            </a:r>
            <a:r>
              <a:rPr lang="en-US" altLang="zh-CN" i="1"/>
              <a:t>violently</a:t>
            </a:r>
            <a:r>
              <a:rPr lang="en-US" altLang="zh-CN"/>
              <a:t> </a:t>
            </a:r>
            <a:r>
              <a:rPr lang="en-US" altLang="zh-CN" i="1"/>
              <a:t>into space.</a:t>
            </a:r>
            <a:r>
              <a:rPr lang="en-US" altLang="zh-CN"/>
              <a:t> </a:t>
            </a:r>
            <a:r>
              <a:rPr lang="en-US" altLang="zh-CN" i="1"/>
              <a:t>In</a:t>
            </a:r>
            <a:r>
              <a:rPr lang="en-US" altLang="zh-CN"/>
              <a:t> </a:t>
            </a:r>
            <a:r>
              <a:rPr lang="en-US" altLang="zh-CN" i="1"/>
              <a:t>fact,</a:t>
            </a:r>
            <a:r>
              <a:rPr lang="en-US" altLang="zh-CN"/>
              <a:t> </a:t>
            </a:r>
            <a:r>
              <a:rPr lang="en-US" altLang="zh-CN" i="1"/>
              <a:t>these</a:t>
            </a:r>
            <a:r>
              <a:rPr lang="en-US" altLang="zh-CN"/>
              <a:t> </a:t>
            </a:r>
            <a:r>
              <a:rPr lang="en-US" altLang="zh-CN" i="1"/>
              <a:t>gases</a:t>
            </a:r>
            <a:r>
              <a:rPr lang="en-US" altLang="zh-CN"/>
              <a:t> </a:t>
            </a:r>
            <a:r>
              <a:rPr lang="en-US" altLang="zh-CN" i="1"/>
              <a:t>are</a:t>
            </a:r>
            <a:r>
              <a:rPr lang="en-US" altLang="zh-CN"/>
              <a:t> </a:t>
            </a:r>
            <a:r>
              <a:rPr lang="en-US" altLang="zh-CN" i="1"/>
              <a:t>still</a:t>
            </a:r>
            <a:r>
              <a:rPr lang="en-US" altLang="zh-CN"/>
              <a:t> </a:t>
            </a:r>
            <a:r>
              <a:rPr lang="en-US" altLang="zh-CN" i="1"/>
              <a:t>moving</a:t>
            </a:r>
            <a:r>
              <a:rPr lang="en-US" altLang="zh-CN"/>
              <a:t> </a:t>
            </a:r>
            <a:r>
              <a:rPr lang="en-US" altLang="zh-CN" i="1"/>
              <a:t>outward</a:t>
            </a:r>
            <a:r>
              <a:rPr lang="en-US" altLang="zh-CN"/>
              <a:t> </a:t>
            </a:r>
            <a:r>
              <a:rPr lang="en-US" altLang="zh-CN" i="1"/>
              <a:t>at</a:t>
            </a:r>
            <a:r>
              <a:rPr lang="en-US" altLang="zh-CN"/>
              <a:t> </a:t>
            </a:r>
            <a:r>
              <a:rPr lang="en-US" altLang="zh-CN" i="1"/>
              <a:t>about</a:t>
            </a:r>
            <a:r>
              <a:rPr lang="en-US" altLang="zh-CN"/>
              <a:t> </a:t>
            </a:r>
            <a:r>
              <a:rPr lang="en-US" altLang="zh-CN" i="1"/>
              <a:t>1000</a:t>
            </a:r>
            <a:r>
              <a:rPr lang="en-US" altLang="zh-CN"/>
              <a:t> </a:t>
            </a:r>
            <a:r>
              <a:rPr lang="en-US" altLang="zh-CN" i="1"/>
              <a:t>km/sec</a:t>
            </a:r>
            <a:r>
              <a:rPr lang="en-US" altLang="zh-CN"/>
              <a:t> </a:t>
            </a:r>
            <a:r>
              <a:rPr lang="en-US" altLang="zh-CN" i="1"/>
              <a:t>(roughly</a:t>
            </a:r>
            <a:r>
              <a:rPr lang="en-US" altLang="zh-CN"/>
              <a:t> </a:t>
            </a:r>
            <a:r>
              <a:rPr lang="en-US" altLang="zh-CN" i="1"/>
              <a:t>2</a:t>
            </a:r>
            <a:r>
              <a:rPr lang="en-US" altLang="zh-CN"/>
              <a:t> </a:t>
            </a:r>
            <a:r>
              <a:rPr lang="en-US" altLang="zh-CN" i="1"/>
              <a:t>million miles</a:t>
            </a:r>
            <a:r>
              <a:rPr lang="en-US" altLang="zh-CN"/>
              <a:t> </a:t>
            </a:r>
            <a:r>
              <a:rPr lang="en-US" altLang="zh-CN" i="1"/>
              <a:t>per</a:t>
            </a:r>
            <a:r>
              <a:rPr lang="en-US" altLang="zh-CN"/>
              <a:t> </a:t>
            </a:r>
            <a:r>
              <a:rPr lang="en-US" altLang="zh-CN" i="1"/>
              <a:t>hour).</a:t>
            </a:r>
            <a:r>
              <a:rPr lang="en-US" altLang="zh-CN"/>
              <a:t> </a:t>
            </a:r>
            <a:r>
              <a:rPr lang="en-US" altLang="zh-CN" i="1"/>
              <a:t>The</a:t>
            </a:r>
            <a:r>
              <a:rPr lang="en-US" altLang="zh-CN"/>
              <a:t> </a:t>
            </a:r>
            <a:r>
              <a:rPr lang="en-US" altLang="zh-CN" i="1"/>
              <a:t>Crab</a:t>
            </a:r>
            <a:r>
              <a:rPr lang="en-US" altLang="zh-CN"/>
              <a:t> </a:t>
            </a:r>
            <a:r>
              <a:rPr lang="en-US" altLang="zh-CN" i="1"/>
              <a:t>Nebula</a:t>
            </a:r>
            <a:r>
              <a:rPr lang="en-US" altLang="zh-CN"/>
              <a:t> </a:t>
            </a:r>
            <a:r>
              <a:rPr lang="en-US" altLang="zh-CN" i="1"/>
              <a:t>is</a:t>
            </a:r>
            <a:r>
              <a:rPr lang="en-US" altLang="zh-CN"/>
              <a:t> </a:t>
            </a:r>
            <a:r>
              <a:rPr lang="en-US" altLang="zh-CN" i="1"/>
              <a:t>6300 light</a:t>
            </a:r>
            <a:r>
              <a:rPr lang="en-US" altLang="zh-CN"/>
              <a:t> </a:t>
            </a:r>
            <a:r>
              <a:rPr lang="en-US" altLang="zh-CN" i="1"/>
              <a:t>years</a:t>
            </a:r>
            <a:r>
              <a:rPr lang="en-US" altLang="zh-CN"/>
              <a:t> </a:t>
            </a:r>
            <a:r>
              <a:rPr lang="en-US" altLang="zh-CN" i="1"/>
              <a:t>from</a:t>
            </a:r>
            <a:r>
              <a:rPr lang="en-US" altLang="zh-CN"/>
              <a:t> </a:t>
            </a:r>
            <a:r>
              <a:rPr lang="en-US" altLang="zh-CN" i="1"/>
              <a:t>Earth,</a:t>
            </a:r>
            <a:r>
              <a:rPr lang="en-US" altLang="zh-CN"/>
              <a:t> </a:t>
            </a:r>
            <a:r>
              <a:rPr lang="en-US" altLang="zh-CN" i="1"/>
              <a:t>and</a:t>
            </a:r>
            <a:r>
              <a:rPr lang="en-US" altLang="zh-CN"/>
              <a:t> </a:t>
            </a:r>
            <a:r>
              <a:rPr lang="en-US" altLang="zh-CN" i="1"/>
              <a:t>the</a:t>
            </a:r>
            <a:r>
              <a:rPr lang="en-US" altLang="zh-CN"/>
              <a:t> </a:t>
            </a:r>
            <a:r>
              <a:rPr lang="en-US" altLang="zh-CN" i="1"/>
              <a:t>distance</a:t>
            </a:r>
            <a:r>
              <a:rPr lang="en-US" altLang="zh-CN"/>
              <a:t> </a:t>
            </a:r>
            <a:r>
              <a:rPr lang="en-US" altLang="zh-CN" i="1"/>
              <a:t>across the</a:t>
            </a:r>
            <a:r>
              <a:rPr lang="en-US" altLang="zh-CN"/>
              <a:t> </a:t>
            </a:r>
            <a:r>
              <a:rPr lang="en-US" altLang="zh-CN" i="1"/>
              <a:t>nebula</a:t>
            </a:r>
            <a:r>
              <a:rPr lang="en-US" altLang="zh-CN"/>
              <a:t> </a:t>
            </a:r>
            <a:r>
              <a:rPr lang="en-US" altLang="zh-CN" i="1"/>
              <a:t>is</a:t>
            </a:r>
            <a:r>
              <a:rPr lang="en-US" altLang="zh-CN"/>
              <a:t> </a:t>
            </a:r>
            <a:r>
              <a:rPr lang="en-US" altLang="zh-CN" i="1"/>
              <a:t>about</a:t>
            </a:r>
            <a:r>
              <a:rPr lang="en-US" altLang="zh-CN"/>
              <a:t> </a:t>
            </a:r>
            <a:r>
              <a:rPr lang="en-US" altLang="zh-CN" i="1"/>
              <a:t>6</a:t>
            </a:r>
            <a:r>
              <a:rPr lang="en-US" altLang="zh-CN"/>
              <a:t> </a:t>
            </a:r>
            <a:r>
              <a:rPr lang="en-US" altLang="zh-CN" i="1"/>
              <a:t>light</a:t>
            </a:r>
            <a:r>
              <a:rPr lang="en-US" altLang="zh-CN"/>
              <a:t> </a:t>
            </a:r>
            <a:r>
              <a:rPr lang="en-US" altLang="zh-CN" i="1"/>
              <a:t>years. (Lick</a:t>
            </a:r>
            <a:r>
              <a:rPr lang="en-US" altLang="zh-CN"/>
              <a:t> </a:t>
            </a:r>
            <a:r>
              <a:rPr lang="en-US" altLang="zh-CN" i="1"/>
              <a:t>Observatory)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0BC42A-63BF-4EF7-BF19-6F1B94D293BD}"/>
              </a:ext>
            </a:extLst>
          </p:cNvPr>
          <p:cNvSpPr>
            <a:spLocks noGrp="1" noChangeArrowheads="1"/>
          </p:cNvSpPr>
          <p:nvPr>
            <p:ph type="sldNum" sz="quarter" idx="5"/>
          </p:nvPr>
        </p:nvSpPr>
        <p:spPr>
          <a:ln/>
        </p:spPr>
        <p:txBody>
          <a:bodyPr/>
          <a:lstStyle/>
          <a:p>
            <a:fld id="{85F346E6-55CB-4EB6-9DD1-7CC3D6309DFB}" type="slidenum">
              <a:rPr lang="en-US" altLang="zh-CN"/>
              <a:pPr/>
              <a:t>13</a:t>
            </a:fld>
            <a:endParaRPr lang="en-US" altLang="zh-CN"/>
          </a:p>
        </p:txBody>
      </p:sp>
      <p:sp>
        <p:nvSpPr>
          <p:cNvPr id="13314" name="Rectangle 2">
            <a:extLst>
              <a:ext uri="{FF2B5EF4-FFF2-40B4-BE49-F238E27FC236}">
                <a16:creationId xmlns:a16="http://schemas.microsoft.com/office/drawing/2014/main" id="{7EF8B37D-9FF7-487C-A435-759D89175510}"/>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8A094514-818D-4E8C-A4F6-E1030B1BA6C9}"/>
              </a:ext>
            </a:extLst>
          </p:cNvPr>
          <p:cNvSpPr>
            <a:spLocks noGrp="1" noChangeArrowheads="1"/>
          </p:cNvSpPr>
          <p:nvPr>
            <p:ph type="body" idx="1"/>
          </p:nvPr>
        </p:nvSpPr>
        <p:spPr/>
        <p:txBody>
          <a:bodyPr/>
          <a:lstStyle/>
          <a:p>
            <a:r>
              <a:rPr lang="en-US" altLang="zh-CN" i="1"/>
              <a:t>This</a:t>
            </a:r>
            <a:r>
              <a:rPr lang="en-US" altLang="zh-CN"/>
              <a:t> </a:t>
            </a:r>
            <a:r>
              <a:rPr lang="en-US" altLang="zh-CN" i="1"/>
              <a:t>spectacular</a:t>
            </a:r>
            <a:r>
              <a:rPr lang="en-US" altLang="zh-CN"/>
              <a:t> </a:t>
            </a:r>
            <a:r>
              <a:rPr lang="en-US" altLang="zh-CN" i="1"/>
              <a:t>galaxy</a:t>
            </a:r>
            <a:r>
              <a:rPr lang="en-US" altLang="zh-CN"/>
              <a:t> </a:t>
            </a:r>
            <a:r>
              <a:rPr lang="en-US" altLang="zh-CN" i="1"/>
              <a:t>(also</a:t>
            </a:r>
            <a:r>
              <a:rPr lang="en-US" altLang="zh-CN"/>
              <a:t> </a:t>
            </a:r>
            <a:r>
              <a:rPr lang="en-US" altLang="zh-CN" i="1"/>
              <a:t>called</a:t>
            </a:r>
            <a:r>
              <a:rPr lang="en-US" altLang="zh-CN"/>
              <a:t> </a:t>
            </a:r>
            <a:r>
              <a:rPr lang="en-US" altLang="zh-CN" i="1"/>
              <a:t>NGC</a:t>
            </a:r>
            <a:r>
              <a:rPr lang="en-US" altLang="zh-CN"/>
              <a:t> </a:t>
            </a:r>
            <a:r>
              <a:rPr lang="en-US" altLang="zh-CN" i="1"/>
              <a:t>5236)</a:t>
            </a:r>
            <a:r>
              <a:rPr lang="en-US" altLang="zh-CN"/>
              <a:t> </a:t>
            </a:r>
            <a:r>
              <a:rPr lang="en-US" altLang="zh-CN" i="1"/>
              <a:t>contains about</a:t>
            </a:r>
            <a:r>
              <a:rPr lang="en-US" altLang="zh-CN"/>
              <a:t> </a:t>
            </a:r>
            <a:r>
              <a:rPr lang="en-US" altLang="zh-CN" i="1"/>
              <a:t>200</a:t>
            </a:r>
            <a:r>
              <a:rPr lang="en-US" altLang="zh-CN"/>
              <a:t> </a:t>
            </a:r>
            <a:r>
              <a:rPr lang="en-US" altLang="zh-CN" i="1"/>
              <a:t>billion</a:t>
            </a:r>
            <a:r>
              <a:rPr lang="en-US" altLang="zh-CN"/>
              <a:t> </a:t>
            </a:r>
            <a:r>
              <a:rPr lang="en-US" altLang="zh-CN" i="1"/>
              <a:t>stars.</a:t>
            </a:r>
            <a:r>
              <a:rPr lang="en-US" altLang="zh-CN"/>
              <a:t> </a:t>
            </a:r>
            <a:r>
              <a:rPr lang="en-US" altLang="zh-CN" i="1"/>
              <a:t>The</a:t>
            </a:r>
            <a:r>
              <a:rPr lang="en-US" altLang="zh-CN"/>
              <a:t> </a:t>
            </a:r>
            <a:r>
              <a:rPr lang="en-US" altLang="zh-CN" i="1"/>
              <a:t>galaxy's</a:t>
            </a:r>
            <a:r>
              <a:rPr lang="en-US" altLang="zh-CN"/>
              <a:t> </a:t>
            </a:r>
            <a:r>
              <a:rPr lang="en-US" altLang="zh-CN" i="1"/>
              <a:t>spiral arms</a:t>
            </a:r>
            <a:r>
              <a:rPr lang="en-US" altLang="zh-CN"/>
              <a:t> </a:t>
            </a:r>
            <a:r>
              <a:rPr lang="en-US" altLang="zh-CN" i="1"/>
              <a:t>are</a:t>
            </a:r>
            <a:r>
              <a:rPr lang="en-US" altLang="zh-CN"/>
              <a:t> </a:t>
            </a:r>
            <a:r>
              <a:rPr lang="en-US" altLang="zh-CN" i="1"/>
              <a:t>outlined</a:t>
            </a:r>
            <a:r>
              <a:rPr lang="en-US" altLang="zh-CN"/>
              <a:t> </a:t>
            </a:r>
            <a:r>
              <a:rPr lang="en-US" altLang="zh-CN" i="1"/>
              <a:t>by</a:t>
            </a:r>
            <a:r>
              <a:rPr lang="en-US" altLang="zh-CN"/>
              <a:t> </a:t>
            </a:r>
            <a:r>
              <a:rPr lang="en-US" altLang="zh-CN" i="1"/>
              <a:t>numerous</a:t>
            </a:r>
            <a:r>
              <a:rPr lang="en-US" altLang="zh-CN"/>
              <a:t> </a:t>
            </a:r>
            <a:r>
              <a:rPr lang="en-US" altLang="zh-CN" i="1"/>
              <a:t>nebulae</a:t>
            </a:r>
            <a:r>
              <a:rPr lang="en-US" altLang="zh-CN"/>
              <a:t> </a:t>
            </a:r>
            <a:r>
              <a:rPr lang="en-US" altLang="zh-CN" i="1"/>
              <a:t>that are</a:t>
            </a:r>
            <a:r>
              <a:rPr lang="en-US" altLang="zh-CN"/>
              <a:t> </a:t>
            </a:r>
            <a:r>
              <a:rPr lang="en-US" altLang="zh-CN" i="1"/>
              <a:t>the</a:t>
            </a:r>
            <a:r>
              <a:rPr lang="en-US" altLang="zh-CN"/>
              <a:t> </a:t>
            </a:r>
            <a:r>
              <a:rPr lang="en-US" altLang="zh-CN" i="1"/>
              <a:t>sites</a:t>
            </a:r>
            <a:r>
              <a:rPr lang="en-US" altLang="zh-CN"/>
              <a:t> </a:t>
            </a:r>
            <a:r>
              <a:rPr lang="en-US" altLang="zh-CN" i="1"/>
              <a:t>of</a:t>
            </a:r>
            <a:r>
              <a:rPr lang="en-US" altLang="zh-CN"/>
              <a:t> </a:t>
            </a:r>
            <a:r>
              <a:rPr lang="en-US" altLang="zh-CN" i="1"/>
              <a:t>active</a:t>
            </a:r>
            <a:r>
              <a:rPr lang="en-US" altLang="zh-CN"/>
              <a:t> </a:t>
            </a:r>
            <a:r>
              <a:rPr lang="en-US" altLang="zh-CN" i="1"/>
              <a:t>star</a:t>
            </a:r>
            <a:r>
              <a:rPr lang="en-US" altLang="zh-CN"/>
              <a:t> </a:t>
            </a:r>
            <a:r>
              <a:rPr lang="en-US" altLang="zh-CN" i="1"/>
              <a:t>formation.</a:t>
            </a:r>
            <a:r>
              <a:rPr lang="en-US" altLang="zh-CN"/>
              <a:t> </a:t>
            </a:r>
            <a:r>
              <a:rPr lang="en-US" altLang="zh-CN" i="1"/>
              <a:t>This</a:t>
            </a:r>
            <a:r>
              <a:rPr lang="en-US" altLang="zh-CN"/>
              <a:t> </a:t>
            </a:r>
            <a:r>
              <a:rPr lang="en-US" altLang="zh-CN" i="1"/>
              <a:t>galaxy</a:t>
            </a:r>
            <a:r>
              <a:rPr lang="en-US" altLang="zh-CN"/>
              <a:t> </a:t>
            </a:r>
            <a:r>
              <a:rPr lang="en-US" altLang="zh-CN" i="1"/>
              <a:t>has</a:t>
            </a:r>
            <a:r>
              <a:rPr lang="en-US" altLang="zh-CN"/>
              <a:t> </a:t>
            </a:r>
            <a:r>
              <a:rPr lang="en-US" altLang="zh-CN" i="1"/>
              <a:t>a</a:t>
            </a:r>
            <a:r>
              <a:rPr lang="en-US" altLang="zh-CN"/>
              <a:t> </a:t>
            </a:r>
            <a:r>
              <a:rPr lang="en-US" altLang="zh-CN" i="1"/>
              <a:t>diameter</a:t>
            </a:r>
            <a:r>
              <a:rPr lang="en-US" altLang="zh-CN"/>
              <a:t> </a:t>
            </a:r>
            <a:r>
              <a:rPr lang="en-US" altLang="zh-CN" i="1"/>
              <a:t>of</a:t>
            </a:r>
            <a:r>
              <a:rPr lang="en-US" altLang="zh-CN"/>
              <a:t> </a:t>
            </a:r>
            <a:r>
              <a:rPr lang="en-US" altLang="zh-CN" i="1"/>
              <a:t>about</a:t>
            </a:r>
            <a:r>
              <a:rPr lang="en-US" altLang="zh-CN"/>
              <a:t> </a:t>
            </a:r>
            <a:r>
              <a:rPr lang="en-US" altLang="zh-CN" i="1"/>
              <a:t>35,000</a:t>
            </a:r>
            <a:r>
              <a:rPr lang="en-US" altLang="zh-CN"/>
              <a:t> </a:t>
            </a:r>
            <a:r>
              <a:rPr lang="en-US" altLang="zh-CN" i="1"/>
              <a:t>light</a:t>
            </a:r>
            <a:r>
              <a:rPr lang="en-US" altLang="zh-CN"/>
              <a:t> </a:t>
            </a:r>
            <a:r>
              <a:rPr lang="en-US" altLang="zh-CN" i="1"/>
              <a:t>years and</a:t>
            </a:r>
            <a:r>
              <a:rPr lang="en-US" altLang="zh-CN"/>
              <a:t> </a:t>
            </a:r>
            <a:r>
              <a:rPr lang="en-US" altLang="zh-CN" i="1"/>
              <a:t>is</a:t>
            </a:r>
            <a:r>
              <a:rPr lang="en-US" altLang="zh-CN"/>
              <a:t> </a:t>
            </a:r>
            <a:r>
              <a:rPr lang="en-US" altLang="zh-CN" i="1"/>
              <a:t>at</a:t>
            </a:r>
            <a:r>
              <a:rPr lang="en-US" altLang="zh-CN"/>
              <a:t> </a:t>
            </a:r>
            <a:r>
              <a:rPr lang="en-US" altLang="zh-CN" i="1"/>
              <a:t>a</a:t>
            </a:r>
            <a:r>
              <a:rPr lang="en-US" altLang="zh-CN"/>
              <a:t> </a:t>
            </a:r>
            <a:r>
              <a:rPr lang="en-US" altLang="zh-CN" i="1"/>
              <a:t>distance</a:t>
            </a:r>
            <a:r>
              <a:rPr lang="en-US" altLang="zh-CN"/>
              <a:t> </a:t>
            </a:r>
            <a:r>
              <a:rPr lang="en-US" altLang="zh-CN" i="1"/>
              <a:t>of</a:t>
            </a:r>
            <a:r>
              <a:rPr lang="en-US" altLang="zh-CN"/>
              <a:t> </a:t>
            </a:r>
            <a:r>
              <a:rPr lang="en-US" altLang="zh-CN" i="1"/>
              <a:t>12</a:t>
            </a:r>
            <a:r>
              <a:rPr lang="en-US" altLang="zh-CN"/>
              <a:t> </a:t>
            </a:r>
            <a:r>
              <a:rPr lang="en-US" altLang="zh-CN" i="1"/>
              <a:t>million</a:t>
            </a:r>
            <a:r>
              <a:rPr lang="en-US" altLang="zh-CN"/>
              <a:t> </a:t>
            </a:r>
            <a:r>
              <a:rPr lang="en-US" altLang="zh-CN" i="1"/>
              <a:t>light</a:t>
            </a:r>
            <a:r>
              <a:rPr lang="en-US" altLang="zh-CN"/>
              <a:t> </a:t>
            </a:r>
            <a:r>
              <a:rPr lang="en-US" altLang="zh-CN" i="1"/>
              <a:t>years from</a:t>
            </a:r>
            <a:r>
              <a:rPr lang="en-US" altLang="zh-CN"/>
              <a:t> </a:t>
            </a:r>
            <a:r>
              <a:rPr lang="en-US" altLang="zh-CN" i="1"/>
              <a:t>Earth.</a:t>
            </a:r>
            <a:r>
              <a:rPr lang="en-US" altLang="zh-CN"/>
              <a:t> </a:t>
            </a:r>
            <a:r>
              <a:rPr lang="en-US" altLang="zh-CN" i="1"/>
              <a:t>(Courtesy</a:t>
            </a:r>
            <a:r>
              <a:rPr lang="en-US" altLang="zh-CN"/>
              <a:t> </a:t>
            </a:r>
            <a:r>
              <a:rPr lang="en-US" altLang="zh-CN" i="1"/>
              <a:t>of</a:t>
            </a:r>
            <a:r>
              <a:rPr lang="en-US" altLang="zh-CN"/>
              <a:t> </a:t>
            </a:r>
            <a:r>
              <a:rPr lang="en-US" altLang="zh-CN" i="1"/>
              <a:t>R.</a:t>
            </a:r>
            <a:r>
              <a:rPr lang="en-US" altLang="zh-CN"/>
              <a:t> </a:t>
            </a:r>
            <a:r>
              <a:rPr lang="en-US" altLang="zh-CN" i="1"/>
              <a:t>J.</a:t>
            </a:r>
            <a:r>
              <a:rPr lang="en-US" altLang="zh-CN"/>
              <a:t> </a:t>
            </a:r>
            <a:r>
              <a:rPr lang="en-US" altLang="zh-CN" i="1"/>
              <a:t>Dufour)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36C870-621F-4E00-AED4-C59C5D1F1A28}"/>
              </a:ext>
            </a:extLst>
          </p:cNvPr>
          <p:cNvSpPr>
            <a:spLocks noGrp="1" noChangeArrowheads="1"/>
          </p:cNvSpPr>
          <p:nvPr>
            <p:ph type="sldNum" sz="quarter" idx="5"/>
          </p:nvPr>
        </p:nvSpPr>
        <p:spPr>
          <a:ln/>
        </p:spPr>
        <p:txBody>
          <a:bodyPr/>
          <a:lstStyle/>
          <a:p>
            <a:fld id="{E64E0CD4-4846-4D37-9AE8-8F84F7C86B10}" type="slidenum">
              <a:rPr lang="en-US" altLang="zh-CN"/>
              <a:pPr/>
              <a:t>14</a:t>
            </a:fld>
            <a:endParaRPr lang="en-US" altLang="zh-CN"/>
          </a:p>
        </p:txBody>
      </p:sp>
      <p:sp>
        <p:nvSpPr>
          <p:cNvPr id="15362" name="Rectangle 2">
            <a:extLst>
              <a:ext uri="{FF2B5EF4-FFF2-40B4-BE49-F238E27FC236}">
                <a16:creationId xmlns:a16="http://schemas.microsoft.com/office/drawing/2014/main" id="{519E1F38-07A8-4241-ABDB-DA95017DE3A8}"/>
              </a:ext>
            </a:extLst>
          </p:cNvPr>
          <p:cNvSpPr>
            <a:spLocks noRot="1" noChangeArrowheads="1" noTextEdit="1"/>
          </p:cNvSpPr>
          <p:nvPr>
            <p:ph type="sldImg"/>
          </p:nvPr>
        </p:nvSpPr>
        <p:spPr>
          <a:ln/>
        </p:spPr>
      </p:sp>
      <p:sp>
        <p:nvSpPr>
          <p:cNvPr id="15363" name="Rectangle 3">
            <a:extLst>
              <a:ext uri="{FF2B5EF4-FFF2-40B4-BE49-F238E27FC236}">
                <a16:creationId xmlns:a16="http://schemas.microsoft.com/office/drawing/2014/main" id="{11970CC2-9E46-4256-A353-D061D41E175C}"/>
              </a:ext>
            </a:extLst>
          </p:cNvPr>
          <p:cNvSpPr>
            <a:spLocks noGrp="1" noChangeArrowheads="1"/>
          </p:cNvSpPr>
          <p:nvPr>
            <p:ph type="body" idx="1"/>
          </p:nvPr>
        </p:nvSpPr>
        <p:spPr/>
        <p:txBody>
          <a:bodyPr/>
          <a:lstStyle/>
          <a:p>
            <a:r>
              <a:rPr lang="en-US" altLang="zh-CN" i="1"/>
              <a:t>Quasars are</a:t>
            </a:r>
            <a:r>
              <a:rPr lang="en-US" altLang="zh-CN"/>
              <a:t> </a:t>
            </a:r>
            <a:r>
              <a:rPr lang="en-US" altLang="zh-CN" i="1"/>
              <a:t>the</a:t>
            </a:r>
            <a:r>
              <a:rPr lang="en-US" altLang="zh-CN"/>
              <a:t> </a:t>
            </a:r>
            <a:r>
              <a:rPr lang="en-US" altLang="zh-CN" i="1"/>
              <a:t>most</a:t>
            </a:r>
            <a:r>
              <a:rPr lang="en-US" altLang="zh-CN"/>
              <a:t> </a:t>
            </a:r>
            <a:r>
              <a:rPr lang="en-US" altLang="zh-CN" i="1"/>
              <a:t>distant</a:t>
            </a:r>
            <a:r>
              <a:rPr lang="en-US" altLang="zh-CN"/>
              <a:t> </a:t>
            </a:r>
            <a:r>
              <a:rPr lang="en-US" altLang="zh-CN" i="1"/>
              <a:t>and</a:t>
            </a:r>
            <a:r>
              <a:rPr lang="en-US" altLang="zh-CN"/>
              <a:t> </a:t>
            </a:r>
            <a:r>
              <a:rPr lang="en-US" altLang="zh-CN" i="1"/>
              <a:t>most</a:t>
            </a:r>
            <a:r>
              <a:rPr lang="en-US" altLang="zh-CN"/>
              <a:t> </a:t>
            </a:r>
            <a:r>
              <a:rPr lang="en-US" altLang="zh-CN" i="1"/>
              <a:t>luminous</a:t>
            </a:r>
            <a:r>
              <a:rPr lang="en-US" altLang="zh-CN"/>
              <a:t> </a:t>
            </a:r>
            <a:r>
              <a:rPr lang="en-US" altLang="zh-CN" i="1"/>
              <a:t>objects that</a:t>
            </a:r>
            <a:r>
              <a:rPr lang="en-US" altLang="zh-CN"/>
              <a:t> </a:t>
            </a:r>
            <a:r>
              <a:rPr lang="en-US" altLang="zh-CN" i="1"/>
              <a:t>astronomers</a:t>
            </a:r>
            <a:r>
              <a:rPr lang="en-US" altLang="zh-CN"/>
              <a:t> </a:t>
            </a:r>
            <a:r>
              <a:rPr lang="en-US" altLang="zh-CN" i="1"/>
              <a:t>have</a:t>
            </a:r>
            <a:r>
              <a:rPr lang="en-US" altLang="zh-CN"/>
              <a:t> </a:t>
            </a:r>
            <a:r>
              <a:rPr lang="en-US" altLang="zh-CN" i="1"/>
              <a:t>ever</a:t>
            </a:r>
            <a:r>
              <a:rPr lang="en-US" altLang="zh-CN"/>
              <a:t> </a:t>
            </a:r>
            <a:r>
              <a:rPr lang="en-US" altLang="zh-CN" i="1"/>
              <a:t>seen.</a:t>
            </a:r>
            <a:r>
              <a:rPr lang="en-US" altLang="zh-CN"/>
              <a:t> </a:t>
            </a:r>
            <a:r>
              <a:rPr lang="en-US" altLang="zh-CN" i="1"/>
              <a:t>At</a:t>
            </a:r>
            <a:r>
              <a:rPr lang="en-US" altLang="zh-CN"/>
              <a:t> </a:t>
            </a:r>
            <a:r>
              <a:rPr lang="en-US" altLang="zh-CN" i="1"/>
              <a:t>first glance,</a:t>
            </a:r>
            <a:r>
              <a:rPr lang="en-US" altLang="zh-CN"/>
              <a:t> </a:t>
            </a:r>
            <a:r>
              <a:rPr lang="en-US" altLang="zh-CN" i="1"/>
              <a:t>a</a:t>
            </a:r>
            <a:r>
              <a:rPr lang="en-US" altLang="zh-CN"/>
              <a:t> </a:t>
            </a:r>
            <a:r>
              <a:rPr lang="en-US" altLang="zh-CN" i="1"/>
              <a:t>quasar</a:t>
            </a:r>
            <a:r>
              <a:rPr lang="en-US" altLang="zh-CN"/>
              <a:t> </a:t>
            </a:r>
            <a:r>
              <a:rPr lang="en-US" altLang="zh-CN" i="1"/>
              <a:t>is</a:t>
            </a:r>
            <a:r>
              <a:rPr lang="en-US" altLang="zh-CN"/>
              <a:t> </a:t>
            </a:r>
            <a:r>
              <a:rPr lang="en-US" altLang="zh-CN" i="1"/>
              <a:t>easily</a:t>
            </a:r>
            <a:r>
              <a:rPr lang="en-US" altLang="zh-CN"/>
              <a:t> </a:t>
            </a:r>
            <a:r>
              <a:rPr lang="en-US" altLang="zh-CN" i="1"/>
              <a:t>mistaken</a:t>
            </a:r>
            <a:r>
              <a:rPr lang="en-US" altLang="zh-CN"/>
              <a:t> </a:t>
            </a:r>
            <a:r>
              <a:rPr lang="en-US" altLang="zh-CN" i="1"/>
              <a:t>for</a:t>
            </a:r>
            <a:r>
              <a:rPr lang="en-US" altLang="zh-CN"/>
              <a:t> </a:t>
            </a:r>
            <a:r>
              <a:rPr lang="en-US" altLang="zh-CN" i="1"/>
              <a:t>a</a:t>
            </a:r>
            <a:r>
              <a:rPr lang="en-US" altLang="zh-CN"/>
              <a:t> </a:t>
            </a:r>
            <a:r>
              <a:rPr lang="en-US" altLang="zh-CN" i="1"/>
              <a:t>faint star.</a:t>
            </a:r>
            <a:r>
              <a:rPr lang="en-US" altLang="zh-CN"/>
              <a:t> </a:t>
            </a:r>
            <a:r>
              <a:rPr lang="en-US" altLang="zh-CN" i="1"/>
              <a:t>This</a:t>
            </a:r>
            <a:r>
              <a:rPr lang="en-US" altLang="zh-CN"/>
              <a:t> </a:t>
            </a:r>
            <a:r>
              <a:rPr lang="en-US" altLang="zh-CN" i="1"/>
              <a:t>quasar</a:t>
            </a:r>
            <a:r>
              <a:rPr lang="en-US" altLang="zh-CN"/>
              <a:t> </a:t>
            </a:r>
            <a:r>
              <a:rPr lang="en-US" altLang="zh-CN" i="1"/>
              <a:t>is</a:t>
            </a:r>
            <a:r>
              <a:rPr lang="en-US" altLang="zh-CN"/>
              <a:t> </a:t>
            </a:r>
            <a:r>
              <a:rPr lang="en-US" altLang="zh-CN" i="1"/>
              <a:t>thought</a:t>
            </a:r>
            <a:r>
              <a:rPr lang="en-US" altLang="zh-CN"/>
              <a:t> </a:t>
            </a:r>
            <a:r>
              <a:rPr lang="en-US" altLang="zh-CN" i="1"/>
              <a:t>to</a:t>
            </a:r>
            <a:r>
              <a:rPr lang="en-US" altLang="zh-CN"/>
              <a:t> </a:t>
            </a:r>
            <a:r>
              <a:rPr lang="en-US" altLang="zh-CN" i="1"/>
              <a:t>be</a:t>
            </a:r>
            <a:r>
              <a:rPr lang="en-US" altLang="zh-CN"/>
              <a:t> </a:t>
            </a:r>
            <a:r>
              <a:rPr lang="en-US" altLang="zh-CN" i="1"/>
              <a:t>at</a:t>
            </a:r>
            <a:r>
              <a:rPr lang="en-US" altLang="zh-CN"/>
              <a:t> </a:t>
            </a:r>
            <a:r>
              <a:rPr lang="en-US" altLang="zh-CN" i="1"/>
              <a:t>a</a:t>
            </a:r>
            <a:r>
              <a:rPr lang="en-US" altLang="zh-CN"/>
              <a:t> </a:t>
            </a:r>
            <a:r>
              <a:rPr lang="en-US" altLang="zh-CN" i="1"/>
              <a:t>distance of</a:t>
            </a:r>
            <a:r>
              <a:rPr lang="en-US" altLang="zh-CN"/>
              <a:t> </a:t>
            </a:r>
            <a:r>
              <a:rPr lang="en-US" altLang="zh-CN" i="1"/>
              <a:t>4.8</a:t>
            </a:r>
            <a:r>
              <a:rPr lang="en-US" altLang="zh-CN"/>
              <a:t> </a:t>
            </a:r>
            <a:r>
              <a:rPr lang="en-US" altLang="zh-CN" i="1"/>
              <a:t>billion</a:t>
            </a:r>
            <a:r>
              <a:rPr lang="en-US" altLang="zh-CN"/>
              <a:t> </a:t>
            </a:r>
            <a:r>
              <a:rPr lang="en-US" altLang="zh-CN" i="1"/>
              <a:t>light</a:t>
            </a:r>
            <a:r>
              <a:rPr lang="en-US" altLang="zh-CN"/>
              <a:t> </a:t>
            </a:r>
            <a:r>
              <a:rPr lang="en-US" altLang="zh-CN" i="1"/>
              <a:t>years</a:t>
            </a:r>
            <a:r>
              <a:rPr lang="en-US" altLang="zh-CN"/>
              <a:t> </a:t>
            </a:r>
            <a:r>
              <a:rPr lang="en-US" altLang="zh-CN" i="1"/>
              <a:t>from</a:t>
            </a:r>
            <a:r>
              <a:rPr lang="en-US" altLang="zh-CN"/>
              <a:t> </a:t>
            </a:r>
            <a:r>
              <a:rPr lang="en-US" altLang="zh-CN" i="1"/>
              <a:t>Earth. (Palomar</a:t>
            </a:r>
            <a:r>
              <a:rPr lang="en-US" altLang="zh-CN"/>
              <a:t> </a:t>
            </a:r>
            <a:r>
              <a:rPr lang="en-US" altLang="zh-CN" i="1"/>
              <a:t>Observatory)</a:t>
            </a:r>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3AB3A18-2C47-4D41-A22F-8AF20686A41E}"/>
              </a:ext>
            </a:extLst>
          </p:cNvPr>
          <p:cNvSpPr>
            <a:spLocks noGrp="1" noRot="1" noChangeArrowheads="1"/>
          </p:cNvSpPr>
          <p:nvPr>
            <p:ph type="ctrTitle"/>
          </p:nvPr>
        </p:nvSpPr>
        <p:spPr>
          <a:xfrm>
            <a:off x="685800" y="1981200"/>
            <a:ext cx="7772400" cy="1600200"/>
          </a:xfrm>
        </p:spPr>
        <p:txBody>
          <a:bodyPr/>
          <a:lstStyle>
            <a:lvl1pPr>
              <a:defRPr/>
            </a:lvl1pPr>
          </a:lstStyle>
          <a:p>
            <a:pPr lvl="0"/>
            <a:r>
              <a:rPr lang="zh-CN" altLang="en-US" noProof="0"/>
              <a:t>单击此处编辑母版标题样式</a:t>
            </a:r>
          </a:p>
        </p:txBody>
      </p:sp>
      <p:sp>
        <p:nvSpPr>
          <p:cNvPr id="87043" name="Rectangle 3">
            <a:extLst>
              <a:ext uri="{FF2B5EF4-FFF2-40B4-BE49-F238E27FC236}">
                <a16:creationId xmlns:a16="http://schemas.microsoft.com/office/drawing/2014/main" id="{63EAF261-A5A8-4A0B-BC01-F88558B29C6D}"/>
              </a:ext>
            </a:extLst>
          </p:cNvPr>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87044" name="Rectangle 4">
            <a:extLst>
              <a:ext uri="{FF2B5EF4-FFF2-40B4-BE49-F238E27FC236}">
                <a16:creationId xmlns:a16="http://schemas.microsoft.com/office/drawing/2014/main" id="{CBD07ACA-5DF1-43F3-BA73-7AF6FF704FE0}"/>
              </a:ext>
            </a:extLst>
          </p:cNvPr>
          <p:cNvSpPr>
            <a:spLocks noGrp="1" noChangeArrowheads="1"/>
          </p:cNvSpPr>
          <p:nvPr>
            <p:ph type="dt" sz="quarter" idx="2"/>
          </p:nvPr>
        </p:nvSpPr>
        <p:spPr/>
        <p:txBody>
          <a:bodyPr/>
          <a:lstStyle>
            <a:lvl1pPr>
              <a:defRPr/>
            </a:lvl1pPr>
          </a:lstStyle>
          <a:p>
            <a:endParaRPr lang="en-US" altLang="zh-CN"/>
          </a:p>
        </p:txBody>
      </p:sp>
      <p:sp>
        <p:nvSpPr>
          <p:cNvPr id="87045" name="Rectangle 5">
            <a:extLst>
              <a:ext uri="{FF2B5EF4-FFF2-40B4-BE49-F238E27FC236}">
                <a16:creationId xmlns:a16="http://schemas.microsoft.com/office/drawing/2014/main" id="{E7F436AF-847C-4438-818C-DC4A5C1A8877}"/>
              </a:ext>
            </a:extLst>
          </p:cNvPr>
          <p:cNvSpPr>
            <a:spLocks noGrp="1" noChangeArrowheads="1"/>
          </p:cNvSpPr>
          <p:nvPr>
            <p:ph type="ftr" sz="quarter" idx="3"/>
          </p:nvPr>
        </p:nvSpPr>
        <p:spPr/>
        <p:txBody>
          <a:bodyPr/>
          <a:lstStyle>
            <a:lvl1pPr>
              <a:defRPr/>
            </a:lvl1pPr>
          </a:lstStyle>
          <a:p>
            <a:endParaRPr lang="en-US" altLang="zh-CN"/>
          </a:p>
        </p:txBody>
      </p:sp>
      <p:sp>
        <p:nvSpPr>
          <p:cNvPr id="87046" name="Rectangle 6">
            <a:extLst>
              <a:ext uri="{FF2B5EF4-FFF2-40B4-BE49-F238E27FC236}">
                <a16:creationId xmlns:a16="http://schemas.microsoft.com/office/drawing/2014/main" id="{D5731CDE-388E-48B8-AA9A-E4A4E20297BC}"/>
              </a:ext>
            </a:extLst>
          </p:cNvPr>
          <p:cNvSpPr>
            <a:spLocks noGrp="1" noChangeArrowheads="1"/>
          </p:cNvSpPr>
          <p:nvPr>
            <p:ph type="sldNum" sz="quarter" idx="4"/>
          </p:nvPr>
        </p:nvSpPr>
        <p:spPr/>
        <p:txBody>
          <a:bodyPr/>
          <a:lstStyle>
            <a:lvl1pPr>
              <a:defRPr/>
            </a:lvl1pPr>
          </a:lstStyle>
          <a:p>
            <a:fld id="{ABF215A6-D25A-4661-A08A-0A97119AFAA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42CED-C4A2-4A18-8861-0EE4D98D31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AC22A5-B883-4A27-8E76-2C0707DCCC7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0BF773-2E19-4573-9984-00A48E62681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0C2B216-1C36-4290-87F5-DFFCA33D3D9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54F5FFE-890D-454D-9C3C-F89BAB13472A}"/>
              </a:ext>
            </a:extLst>
          </p:cNvPr>
          <p:cNvSpPr>
            <a:spLocks noGrp="1"/>
          </p:cNvSpPr>
          <p:nvPr>
            <p:ph type="sldNum" sz="quarter" idx="12"/>
          </p:nvPr>
        </p:nvSpPr>
        <p:spPr/>
        <p:txBody>
          <a:bodyPr/>
          <a:lstStyle>
            <a:lvl1pPr>
              <a:defRPr/>
            </a:lvl1pPr>
          </a:lstStyle>
          <a:p>
            <a:fld id="{30D5FC21-68C1-4436-A457-9D636A4BDE47}" type="slidenum">
              <a:rPr lang="en-US" altLang="zh-CN"/>
              <a:pPr/>
              <a:t>‹#›</a:t>
            </a:fld>
            <a:endParaRPr lang="en-US" altLang="zh-CN"/>
          </a:p>
        </p:txBody>
      </p:sp>
    </p:spTree>
    <p:extLst>
      <p:ext uri="{BB962C8B-B14F-4D97-AF65-F5344CB8AC3E}">
        <p14:creationId xmlns:p14="http://schemas.microsoft.com/office/powerpoint/2010/main" val="176241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014F0D-7A03-4916-A6BC-BFE0432036E8}"/>
              </a:ext>
            </a:extLst>
          </p:cNvPr>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6C538D-1DEE-4FB6-91B6-8B38A19C27A6}"/>
              </a:ext>
            </a:extLst>
          </p:cNvPr>
          <p:cNvSpPr>
            <a:spLocks noGrp="1"/>
          </p:cNvSpPr>
          <p:nvPr>
            <p:ph type="body" orient="vert" idx="1"/>
          </p:nvPr>
        </p:nvSpPr>
        <p:spPr>
          <a:xfrm>
            <a:off x="301625" y="228600"/>
            <a:ext cx="6253163" cy="58705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1B0929-8C68-4E9D-AF04-893730C5BB2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2E1AA99-AE10-42EE-B915-2FD96464259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4F00863-6BF7-4F5B-804A-DF3A5CA03F1A}"/>
              </a:ext>
            </a:extLst>
          </p:cNvPr>
          <p:cNvSpPr>
            <a:spLocks noGrp="1"/>
          </p:cNvSpPr>
          <p:nvPr>
            <p:ph type="sldNum" sz="quarter" idx="12"/>
          </p:nvPr>
        </p:nvSpPr>
        <p:spPr/>
        <p:txBody>
          <a:bodyPr/>
          <a:lstStyle>
            <a:lvl1pPr>
              <a:defRPr/>
            </a:lvl1pPr>
          </a:lstStyle>
          <a:p>
            <a:fld id="{ADCB8199-E4D2-4FD3-9396-231FC2C285C7}" type="slidenum">
              <a:rPr lang="en-US" altLang="zh-CN"/>
              <a:pPr/>
              <a:t>‹#›</a:t>
            </a:fld>
            <a:endParaRPr lang="en-US" altLang="zh-CN"/>
          </a:p>
        </p:txBody>
      </p:sp>
    </p:spTree>
    <p:extLst>
      <p:ext uri="{BB962C8B-B14F-4D97-AF65-F5344CB8AC3E}">
        <p14:creationId xmlns:p14="http://schemas.microsoft.com/office/powerpoint/2010/main" val="3119294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D72606B-922C-428B-86DE-340BB5D70E30}"/>
              </a:ext>
            </a:extLst>
          </p:cNvPr>
          <p:cNvSpPr>
            <a:spLocks noGrp="1" noRot="1" noChangeArrowheads="1"/>
          </p:cNvSpPr>
          <p:nvPr>
            <p:ph type="ctrTitle"/>
          </p:nvPr>
        </p:nvSpPr>
        <p:spPr>
          <a:xfrm>
            <a:off x="685800" y="1981200"/>
            <a:ext cx="7772400" cy="1143000"/>
          </a:xfrm>
        </p:spPr>
        <p:txBody>
          <a:bodyPr/>
          <a:lstStyle>
            <a:lvl1pPr>
              <a:defRPr/>
            </a:lvl1pPr>
          </a:lstStyle>
          <a:p>
            <a:pPr lvl="0"/>
            <a:r>
              <a:rPr lang="zh-CN" altLang="en-US" noProof="0"/>
              <a:t>单击此处编辑母版标题样式</a:t>
            </a:r>
          </a:p>
        </p:txBody>
      </p:sp>
      <p:sp>
        <p:nvSpPr>
          <p:cNvPr id="96259" name="Rectangle 3">
            <a:extLst>
              <a:ext uri="{FF2B5EF4-FFF2-40B4-BE49-F238E27FC236}">
                <a16:creationId xmlns:a16="http://schemas.microsoft.com/office/drawing/2014/main" id="{A7293E4D-7125-4198-886F-81B38C075FEB}"/>
              </a:ext>
            </a:extLst>
          </p:cNvPr>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pPr lvl="0"/>
            <a:r>
              <a:rPr lang="zh-CN" altLang="en-US" noProof="0"/>
              <a:t>单击此处编辑母版副标题样式</a:t>
            </a:r>
          </a:p>
        </p:txBody>
      </p:sp>
      <p:sp>
        <p:nvSpPr>
          <p:cNvPr id="96260" name="Rectangle 4">
            <a:extLst>
              <a:ext uri="{FF2B5EF4-FFF2-40B4-BE49-F238E27FC236}">
                <a16:creationId xmlns:a16="http://schemas.microsoft.com/office/drawing/2014/main" id="{30DF8667-9C34-43BC-844A-5609A886247B}"/>
              </a:ext>
            </a:extLst>
          </p:cNvPr>
          <p:cNvSpPr>
            <a:spLocks noGrp="1" noChangeArrowheads="1"/>
          </p:cNvSpPr>
          <p:nvPr>
            <p:ph type="dt" sz="half" idx="2"/>
          </p:nvPr>
        </p:nvSpPr>
        <p:spPr>
          <a:xfrm>
            <a:off x="301625" y="6172200"/>
            <a:ext cx="2289175" cy="476250"/>
          </a:xfrm>
        </p:spPr>
        <p:txBody>
          <a:bodyPr/>
          <a:lstStyle>
            <a:lvl1pPr>
              <a:defRPr/>
            </a:lvl1pPr>
          </a:lstStyle>
          <a:p>
            <a:endParaRPr lang="en-US" altLang="zh-CN"/>
          </a:p>
        </p:txBody>
      </p:sp>
      <p:sp>
        <p:nvSpPr>
          <p:cNvPr id="96261" name="Rectangle 5">
            <a:extLst>
              <a:ext uri="{FF2B5EF4-FFF2-40B4-BE49-F238E27FC236}">
                <a16:creationId xmlns:a16="http://schemas.microsoft.com/office/drawing/2014/main" id="{4645F90B-2F72-4424-BED4-230F8FAF6017}"/>
              </a:ext>
            </a:extLst>
          </p:cNvPr>
          <p:cNvSpPr>
            <a:spLocks noGrp="1" noChangeArrowheads="1"/>
          </p:cNvSpPr>
          <p:nvPr>
            <p:ph type="ftr" sz="quarter" idx="3"/>
          </p:nvPr>
        </p:nvSpPr>
        <p:spPr>
          <a:xfrm>
            <a:off x="3124200" y="6172200"/>
            <a:ext cx="2895600" cy="476250"/>
          </a:xfrm>
        </p:spPr>
        <p:txBody>
          <a:bodyPr/>
          <a:lstStyle>
            <a:lvl1pPr>
              <a:defRPr/>
            </a:lvl1pPr>
          </a:lstStyle>
          <a:p>
            <a:endParaRPr lang="en-US" altLang="zh-CN"/>
          </a:p>
        </p:txBody>
      </p:sp>
      <p:sp>
        <p:nvSpPr>
          <p:cNvPr id="96262" name="Rectangle 6">
            <a:extLst>
              <a:ext uri="{FF2B5EF4-FFF2-40B4-BE49-F238E27FC236}">
                <a16:creationId xmlns:a16="http://schemas.microsoft.com/office/drawing/2014/main" id="{0E1E0818-EA33-4EBA-B345-6E5914B27C70}"/>
              </a:ext>
            </a:extLst>
          </p:cNvPr>
          <p:cNvSpPr>
            <a:spLocks noGrp="1" noChangeArrowheads="1"/>
          </p:cNvSpPr>
          <p:nvPr>
            <p:ph type="sldNum" sz="quarter" idx="4"/>
          </p:nvPr>
        </p:nvSpPr>
        <p:spPr>
          <a:xfrm>
            <a:off x="6553200" y="6172200"/>
            <a:ext cx="2289175" cy="476250"/>
          </a:xfrm>
        </p:spPr>
        <p:txBody>
          <a:bodyPr/>
          <a:lstStyle>
            <a:lvl1pPr>
              <a:defRPr/>
            </a:lvl1pPr>
          </a:lstStyle>
          <a:p>
            <a:fld id="{0B85A124-3CB0-4280-8660-F1210BEAB094}"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2C929-357F-4A71-86C6-8DD7C0C15B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A47951-DE80-47BC-A1CE-25EA788857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1A3930-AE51-4310-B683-139BC427E9D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2C4A129-D9CE-4FB6-B7CD-F892E3775B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3D8E718-1DC1-49DA-B8CF-CAF147224D2E}"/>
              </a:ext>
            </a:extLst>
          </p:cNvPr>
          <p:cNvSpPr>
            <a:spLocks noGrp="1"/>
          </p:cNvSpPr>
          <p:nvPr>
            <p:ph type="sldNum" sz="quarter" idx="12"/>
          </p:nvPr>
        </p:nvSpPr>
        <p:spPr/>
        <p:txBody>
          <a:bodyPr/>
          <a:lstStyle>
            <a:lvl1pPr>
              <a:defRPr/>
            </a:lvl1pPr>
          </a:lstStyle>
          <a:p>
            <a:fld id="{D5F189FA-B33B-4F25-8594-39E8F39DE223}" type="slidenum">
              <a:rPr lang="en-US" altLang="zh-CN"/>
              <a:pPr/>
              <a:t>‹#›</a:t>
            </a:fld>
            <a:endParaRPr lang="en-US" altLang="zh-CN"/>
          </a:p>
        </p:txBody>
      </p:sp>
    </p:spTree>
    <p:extLst>
      <p:ext uri="{BB962C8B-B14F-4D97-AF65-F5344CB8AC3E}">
        <p14:creationId xmlns:p14="http://schemas.microsoft.com/office/powerpoint/2010/main" val="185387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FDBD5-0125-4BB4-842A-BF5F4F4D48D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B9A38F-964D-4EFA-BDA8-61BE0FC589B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7F1EF740-D2D8-4306-B8E7-B8E5098959D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08F8E43-F130-464C-BB8A-744FFA6F10E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1A769D4-87F6-472D-A0F0-8DF9CE755EC9}"/>
              </a:ext>
            </a:extLst>
          </p:cNvPr>
          <p:cNvSpPr>
            <a:spLocks noGrp="1"/>
          </p:cNvSpPr>
          <p:nvPr>
            <p:ph type="sldNum" sz="quarter" idx="12"/>
          </p:nvPr>
        </p:nvSpPr>
        <p:spPr/>
        <p:txBody>
          <a:bodyPr/>
          <a:lstStyle>
            <a:lvl1pPr>
              <a:defRPr/>
            </a:lvl1pPr>
          </a:lstStyle>
          <a:p>
            <a:fld id="{183236A4-76EC-45B0-B741-C6E8AE4CD025}" type="slidenum">
              <a:rPr lang="en-US" altLang="zh-CN"/>
              <a:pPr/>
              <a:t>‹#›</a:t>
            </a:fld>
            <a:endParaRPr lang="en-US" altLang="zh-CN"/>
          </a:p>
        </p:txBody>
      </p:sp>
    </p:spTree>
    <p:extLst>
      <p:ext uri="{BB962C8B-B14F-4D97-AF65-F5344CB8AC3E}">
        <p14:creationId xmlns:p14="http://schemas.microsoft.com/office/powerpoint/2010/main" val="1643804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EFDDA-4ED1-4BB7-9F36-AC58527386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A0B265-0737-4071-A63E-F4A1F652414B}"/>
              </a:ext>
            </a:extLst>
          </p:cNvPr>
          <p:cNvSpPr>
            <a:spLocks noGrp="1"/>
          </p:cNvSpPr>
          <p:nvPr>
            <p:ph sz="half" idx="1"/>
          </p:nvPr>
        </p:nvSpPr>
        <p:spPr>
          <a:xfrm>
            <a:off x="301625" y="1600200"/>
            <a:ext cx="4194175"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90B6C25-318A-4EE9-B300-EA27535A918E}"/>
              </a:ext>
            </a:extLst>
          </p:cNvPr>
          <p:cNvSpPr>
            <a:spLocks noGrp="1"/>
          </p:cNvSpPr>
          <p:nvPr>
            <p:ph sz="half" idx="2"/>
          </p:nvPr>
        </p:nvSpPr>
        <p:spPr>
          <a:xfrm>
            <a:off x="4648200" y="1600200"/>
            <a:ext cx="4194175"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3ADD71-0F46-444C-993B-C8CAA599A91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D5DE5FE-FBE6-4D4B-947F-7C5BBCEDFD3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9B8C42B-2EA9-4CA2-A59B-5AAFE0B0ADCA}"/>
              </a:ext>
            </a:extLst>
          </p:cNvPr>
          <p:cNvSpPr>
            <a:spLocks noGrp="1"/>
          </p:cNvSpPr>
          <p:nvPr>
            <p:ph type="sldNum" sz="quarter" idx="12"/>
          </p:nvPr>
        </p:nvSpPr>
        <p:spPr/>
        <p:txBody>
          <a:bodyPr/>
          <a:lstStyle>
            <a:lvl1pPr>
              <a:defRPr/>
            </a:lvl1pPr>
          </a:lstStyle>
          <a:p>
            <a:fld id="{8DF8DAA6-7EBD-4EEC-9DF1-C0612E06C39E}" type="slidenum">
              <a:rPr lang="en-US" altLang="zh-CN"/>
              <a:pPr/>
              <a:t>‹#›</a:t>
            </a:fld>
            <a:endParaRPr lang="en-US" altLang="zh-CN"/>
          </a:p>
        </p:txBody>
      </p:sp>
    </p:spTree>
    <p:extLst>
      <p:ext uri="{BB962C8B-B14F-4D97-AF65-F5344CB8AC3E}">
        <p14:creationId xmlns:p14="http://schemas.microsoft.com/office/powerpoint/2010/main" val="2061502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516BC-0D38-48A8-8CEA-239DE2C9E36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D17873-B01F-4EA4-B8D7-C10D7AAFD54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43CBB8F-B1BD-47B7-9E33-E9B8D7A17830}"/>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286204-3832-456F-B89B-4F28F10C57D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4FCA83A-3E5D-47B9-82CC-8583A53EC5C7}"/>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CBF1BDE-9927-40F0-B09D-FD3602FC3745}"/>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6E8FD0E5-915C-446F-B45C-BBCE49061A9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7861EA2A-9FE9-4675-8CE9-6E281C85C487}"/>
              </a:ext>
            </a:extLst>
          </p:cNvPr>
          <p:cNvSpPr>
            <a:spLocks noGrp="1"/>
          </p:cNvSpPr>
          <p:nvPr>
            <p:ph type="sldNum" sz="quarter" idx="12"/>
          </p:nvPr>
        </p:nvSpPr>
        <p:spPr/>
        <p:txBody>
          <a:bodyPr/>
          <a:lstStyle>
            <a:lvl1pPr>
              <a:defRPr/>
            </a:lvl1pPr>
          </a:lstStyle>
          <a:p>
            <a:fld id="{E6B74D41-6BCD-46C6-B02D-0748EE1D3083}" type="slidenum">
              <a:rPr lang="en-US" altLang="zh-CN"/>
              <a:pPr/>
              <a:t>‹#›</a:t>
            </a:fld>
            <a:endParaRPr lang="en-US" altLang="zh-CN"/>
          </a:p>
        </p:txBody>
      </p:sp>
    </p:spTree>
    <p:extLst>
      <p:ext uri="{BB962C8B-B14F-4D97-AF65-F5344CB8AC3E}">
        <p14:creationId xmlns:p14="http://schemas.microsoft.com/office/powerpoint/2010/main" val="2235606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4CC0B-7050-4A6C-BC61-2CE67331C1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338AEA-794F-4352-97F5-CA81A8D1C87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ADAB571-5871-458F-A847-FA52BB8805A4}"/>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4B3AD0E-9901-4698-BC6C-181C7B12970A}"/>
              </a:ext>
            </a:extLst>
          </p:cNvPr>
          <p:cNvSpPr>
            <a:spLocks noGrp="1"/>
          </p:cNvSpPr>
          <p:nvPr>
            <p:ph type="sldNum" sz="quarter" idx="12"/>
          </p:nvPr>
        </p:nvSpPr>
        <p:spPr/>
        <p:txBody>
          <a:bodyPr/>
          <a:lstStyle>
            <a:lvl1pPr>
              <a:defRPr/>
            </a:lvl1pPr>
          </a:lstStyle>
          <a:p>
            <a:fld id="{2DFC9313-A8DF-4C42-8BFF-54E2308D4ADC}" type="slidenum">
              <a:rPr lang="en-US" altLang="zh-CN"/>
              <a:pPr/>
              <a:t>‹#›</a:t>
            </a:fld>
            <a:endParaRPr lang="en-US" altLang="zh-CN"/>
          </a:p>
        </p:txBody>
      </p:sp>
    </p:spTree>
    <p:extLst>
      <p:ext uri="{BB962C8B-B14F-4D97-AF65-F5344CB8AC3E}">
        <p14:creationId xmlns:p14="http://schemas.microsoft.com/office/powerpoint/2010/main" val="2128594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58DA95-4393-4031-8DC9-812632B77781}"/>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E82147D6-3205-4F12-87B8-6BDB9BCF745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F64452D4-85C6-4910-93EB-8B36DB41A1F5}"/>
              </a:ext>
            </a:extLst>
          </p:cNvPr>
          <p:cNvSpPr>
            <a:spLocks noGrp="1"/>
          </p:cNvSpPr>
          <p:nvPr>
            <p:ph type="sldNum" sz="quarter" idx="12"/>
          </p:nvPr>
        </p:nvSpPr>
        <p:spPr/>
        <p:txBody>
          <a:bodyPr/>
          <a:lstStyle>
            <a:lvl1pPr>
              <a:defRPr/>
            </a:lvl1pPr>
          </a:lstStyle>
          <a:p>
            <a:fld id="{4A4D9568-7D75-4CC2-8608-3262816EBB7D}" type="slidenum">
              <a:rPr lang="en-US" altLang="zh-CN"/>
              <a:pPr/>
              <a:t>‹#›</a:t>
            </a:fld>
            <a:endParaRPr lang="en-US" altLang="zh-CN"/>
          </a:p>
        </p:txBody>
      </p:sp>
    </p:spTree>
    <p:extLst>
      <p:ext uri="{BB962C8B-B14F-4D97-AF65-F5344CB8AC3E}">
        <p14:creationId xmlns:p14="http://schemas.microsoft.com/office/powerpoint/2010/main" val="3105952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2A543-97F2-4DAE-89CA-BA5B522ABA7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8738A0-8096-44B8-8A16-2D69914551D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CD9EEE9-4653-47AC-9B26-E064016721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9493F4A-6EF0-433B-967F-4DA794651C3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9FE4C8D-1344-4409-A17F-7D442F904CC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00ED377-DA4A-4DD5-A597-136BCDF6B423}"/>
              </a:ext>
            </a:extLst>
          </p:cNvPr>
          <p:cNvSpPr>
            <a:spLocks noGrp="1"/>
          </p:cNvSpPr>
          <p:nvPr>
            <p:ph type="sldNum" sz="quarter" idx="12"/>
          </p:nvPr>
        </p:nvSpPr>
        <p:spPr/>
        <p:txBody>
          <a:bodyPr/>
          <a:lstStyle>
            <a:lvl1pPr>
              <a:defRPr/>
            </a:lvl1pPr>
          </a:lstStyle>
          <a:p>
            <a:fld id="{6D4BDF45-6BC3-456C-B7E6-9C82E1CE48F0}" type="slidenum">
              <a:rPr lang="en-US" altLang="zh-CN"/>
              <a:pPr/>
              <a:t>‹#›</a:t>
            </a:fld>
            <a:endParaRPr lang="en-US" altLang="zh-CN"/>
          </a:p>
        </p:txBody>
      </p:sp>
    </p:spTree>
    <p:extLst>
      <p:ext uri="{BB962C8B-B14F-4D97-AF65-F5344CB8AC3E}">
        <p14:creationId xmlns:p14="http://schemas.microsoft.com/office/powerpoint/2010/main" val="371878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32B5B-49BC-4A2B-810E-04DB7FE6F2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6D1177-6BF0-4A51-8BB9-70207059716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8C34A5-CA17-4144-B1B1-82A681800A8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9FC423B-9B7D-44CC-A016-71743DCE69D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6DEA130-6520-4480-950C-89FAB1133A66}"/>
              </a:ext>
            </a:extLst>
          </p:cNvPr>
          <p:cNvSpPr>
            <a:spLocks noGrp="1"/>
          </p:cNvSpPr>
          <p:nvPr>
            <p:ph type="sldNum" sz="quarter" idx="12"/>
          </p:nvPr>
        </p:nvSpPr>
        <p:spPr/>
        <p:txBody>
          <a:bodyPr/>
          <a:lstStyle>
            <a:lvl1pPr>
              <a:defRPr/>
            </a:lvl1pPr>
          </a:lstStyle>
          <a:p>
            <a:fld id="{DBAE2A7F-246B-4A6B-A23A-4F668D29332F}" type="slidenum">
              <a:rPr lang="en-US" altLang="zh-CN"/>
              <a:pPr/>
              <a:t>‹#›</a:t>
            </a:fld>
            <a:endParaRPr lang="en-US" altLang="zh-CN"/>
          </a:p>
        </p:txBody>
      </p:sp>
    </p:spTree>
    <p:extLst>
      <p:ext uri="{BB962C8B-B14F-4D97-AF65-F5344CB8AC3E}">
        <p14:creationId xmlns:p14="http://schemas.microsoft.com/office/powerpoint/2010/main" val="3016791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54CAA-A6DC-4B5C-8330-51DD73827AB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A228E7-3358-4910-8475-6B0F4EA0DA0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A8879D-564F-4A46-A35D-0CFE83A1582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AED00F-F823-4673-9B6A-F6084E4E8E0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A60747F-4006-4433-979C-18B8084730A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B1A6F31-DA8B-4A0C-A83B-128A6ADF0A3B}"/>
              </a:ext>
            </a:extLst>
          </p:cNvPr>
          <p:cNvSpPr>
            <a:spLocks noGrp="1"/>
          </p:cNvSpPr>
          <p:nvPr>
            <p:ph type="sldNum" sz="quarter" idx="12"/>
          </p:nvPr>
        </p:nvSpPr>
        <p:spPr/>
        <p:txBody>
          <a:bodyPr/>
          <a:lstStyle>
            <a:lvl1pPr>
              <a:defRPr/>
            </a:lvl1pPr>
          </a:lstStyle>
          <a:p>
            <a:fld id="{F18D48BC-2458-409F-8535-EB9E6F5F5218}" type="slidenum">
              <a:rPr lang="en-US" altLang="zh-CN"/>
              <a:pPr/>
              <a:t>‹#›</a:t>
            </a:fld>
            <a:endParaRPr lang="en-US" altLang="zh-CN"/>
          </a:p>
        </p:txBody>
      </p:sp>
    </p:spTree>
    <p:extLst>
      <p:ext uri="{BB962C8B-B14F-4D97-AF65-F5344CB8AC3E}">
        <p14:creationId xmlns:p14="http://schemas.microsoft.com/office/powerpoint/2010/main" val="3807105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7DF28-E575-4467-95FE-D52F303BBC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2232F2-6756-4C07-B476-B9681F2A13D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DAC194-447C-40D9-BF5A-45905C31124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F78452D-FB22-4FEF-8C53-D80E6A2ECA6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793A5F0-E367-471A-B6DA-9781AF7B10DE}"/>
              </a:ext>
            </a:extLst>
          </p:cNvPr>
          <p:cNvSpPr>
            <a:spLocks noGrp="1"/>
          </p:cNvSpPr>
          <p:nvPr>
            <p:ph type="sldNum" sz="quarter" idx="12"/>
          </p:nvPr>
        </p:nvSpPr>
        <p:spPr/>
        <p:txBody>
          <a:bodyPr/>
          <a:lstStyle>
            <a:lvl1pPr>
              <a:defRPr/>
            </a:lvl1pPr>
          </a:lstStyle>
          <a:p>
            <a:fld id="{CE3B3160-901D-4925-BA1A-D1335949854A}" type="slidenum">
              <a:rPr lang="en-US" altLang="zh-CN"/>
              <a:pPr/>
              <a:t>‹#›</a:t>
            </a:fld>
            <a:endParaRPr lang="en-US" altLang="zh-CN"/>
          </a:p>
        </p:txBody>
      </p:sp>
    </p:spTree>
    <p:extLst>
      <p:ext uri="{BB962C8B-B14F-4D97-AF65-F5344CB8AC3E}">
        <p14:creationId xmlns:p14="http://schemas.microsoft.com/office/powerpoint/2010/main" val="3563831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AD0951-EFBE-443D-9BD1-2653BD32DE45}"/>
              </a:ext>
            </a:extLst>
          </p:cNvPr>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D10D48-C24B-4503-A434-E46169A1079A}"/>
              </a:ext>
            </a:extLst>
          </p:cNvPr>
          <p:cNvSpPr>
            <a:spLocks noGrp="1"/>
          </p:cNvSpPr>
          <p:nvPr>
            <p:ph type="body" orient="vert" idx="1"/>
          </p:nvPr>
        </p:nvSpPr>
        <p:spPr>
          <a:xfrm>
            <a:off x="301625" y="228600"/>
            <a:ext cx="6253163" cy="58705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42B26E-7A18-46D8-9CD5-44EF21DE348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73D7D1F-5C06-4601-849B-66C961B7EC0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F408688-D580-4C63-9002-9916D70668BD}"/>
              </a:ext>
            </a:extLst>
          </p:cNvPr>
          <p:cNvSpPr>
            <a:spLocks noGrp="1"/>
          </p:cNvSpPr>
          <p:nvPr>
            <p:ph type="sldNum" sz="quarter" idx="12"/>
          </p:nvPr>
        </p:nvSpPr>
        <p:spPr/>
        <p:txBody>
          <a:bodyPr/>
          <a:lstStyle>
            <a:lvl1pPr>
              <a:defRPr/>
            </a:lvl1pPr>
          </a:lstStyle>
          <a:p>
            <a:fld id="{42EFADD8-402D-493C-9646-321D583C8263}" type="slidenum">
              <a:rPr lang="en-US" altLang="zh-CN"/>
              <a:pPr/>
              <a:t>‹#›</a:t>
            </a:fld>
            <a:endParaRPr lang="en-US" altLang="zh-CN"/>
          </a:p>
        </p:txBody>
      </p:sp>
    </p:spTree>
    <p:extLst>
      <p:ext uri="{BB962C8B-B14F-4D97-AF65-F5344CB8AC3E}">
        <p14:creationId xmlns:p14="http://schemas.microsoft.com/office/powerpoint/2010/main" val="168848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FA3F5-1311-4667-9FDB-F6F780F86296}"/>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2949E9-8200-473D-8A54-AD7E99FD0C8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0BDE8A57-6E01-4ACF-B7FF-4C47583FDF0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7C2525C-060D-42D2-817D-0C141235371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D9A4BDB-E015-401D-930E-50E4D60AED34}"/>
              </a:ext>
            </a:extLst>
          </p:cNvPr>
          <p:cNvSpPr>
            <a:spLocks noGrp="1"/>
          </p:cNvSpPr>
          <p:nvPr>
            <p:ph type="sldNum" sz="quarter" idx="12"/>
          </p:nvPr>
        </p:nvSpPr>
        <p:spPr/>
        <p:txBody>
          <a:bodyPr/>
          <a:lstStyle>
            <a:lvl1pPr>
              <a:defRPr/>
            </a:lvl1pPr>
          </a:lstStyle>
          <a:p>
            <a:fld id="{982E2008-C51F-4B1B-BDF0-F56413E5FE42}" type="slidenum">
              <a:rPr lang="en-US" altLang="zh-CN"/>
              <a:pPr/>
              <a:t>‹#›</a:t>
            </a:fld>
            <a:endParaRPr lang="en-US" altLang="zh-CN"/>
          </a:p>
        </p:txBody>
      </p:sp>
    </p:spTree>
    <p:extLst>
      <p:ext uri="{BB962C8B-B14F-4D97-AF65-F5344CB8AC3E}">
        <p14:creationId xmlns:p14="http://schemas.microsoft.com/office/powerpoint/2010/main" val="141709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7CF50-2BD8-4C79-A2AD-7EEB08109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809868-45F6-4A0B-9A77-CC637C12C864}"/>
              </a:ext>
            </a:extLst>
          </p:cNvPr>
          <p:cNvSpPr>
            <a:spLocks noGrp="1"/>
          </p:cNvSpPr>
          <p:nvPr>
            <p:ph sz="half" idx="1"/>
          </p:nvPr>
        </p:nvSpPr>
        <p:spPr>
          <a:xfrm>
            <a:off x="301625" y="1676400"/>
            <a:ext cx="4194175" cy="44227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D4751C9-3BC3-4FAC-80B2-11307EAFF7A3}"/>
              </a:ext>
            </a:extLst>
          </p:cNvPr>
          <p:cNvSpPr>
            <a:spLocks noGrp="1"/>
          </p:cNvSpPr>
          <p:nvPr>
            <p:ph sz="half" idx="2"/>
          </p:nvPr>
        </p:nvSpPr>
        <p:spPr>
          <a:xfrm>
            <a:off x="4648200" y="1676400"/>
            <a:ext cx="4194175" cy="44227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F02926F-7CD5-438F-8D36-5789F187758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CF97EB8-9BBA-4CF1-A2AF-4E062289A05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DFE5A6D-2204-4D18-A20E-05C194FF2ECB}"/>
              </a:ext>
            </a:extLst>
          </p:cNvPr>
          <p:cNvSpPr>
            <a:spLocks noGrp="1"/>
          </p:cNvSpPr>
          <p:nvPr>
            <p:ph type="sldNum" sz="quarter" idx="12"/>
          </p:nvPr>
        </p:nvSpPr>
        <p:spPr/>
        <p:txBody>
          <a:bodyPr/>
          <a:lstStyle>
            <a:lvl1pPr>
              <a:defRPr/>
            </a:lvl1pPr>
          </a:lstStyle>
          <a:p>
            <a:fld id="{77BDC35C-249B-484B-8E56-396467311207}" type="slidenum">
              <a:rPr lang="en-US" altLang="zh-CN"/>
              <a:pPr/>
              <a:t>‹#›</a:t>
            </a:fld>
            <a:endParaRPr lang="en-US" altLang="zh-CN"/>
          </a:p>
        </p:txBody>
      </p:sp>
    </p:spTree>
    <p:extLst>
      <p:ext uri="{BB962C8B-B14F-4D97-AF65-F5344CB8AC3E}">
        <p14:creationId xmlns:p14="http://schemas.microsoft.com/office/powerpoint/2010/main" val="342962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6E3CA-6850-4978-BC97-3CC308CCEDBD}"/>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056E07-8D7A-460C-9BE1-8A14DDF72C9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AE1EE3D-115F-4E0A-BA72-7DBA5C1E18DC}"/>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1051A8D-9C2B-4AC4-A5C3-B0B862A1EA2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DC5238A-D0F4-4F3E-931E-7C5F444E6253}"/>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0523AC4-D6F1-47DB-99AA-BAAF366175A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F0EC5FC9-75EE-473E-87FE-05EBB9A010C8}"/>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45AF8D2-69A2-49ED-938F-535F14CA8041}"/>
              </a:ext>
            </a:extLst>
          </p:cNvPr>
          <p:cNvSpPr>
            <a:spLocks noGrp="1"/>
          </p:cNvSpPr>
          <p:nvPr>
            <p:ph type="sldNum" sz="quarter" idx="12"/>
          </p:nvPr>
        </p:nvSpPr>
        <p:spPr/>
        <p:txBody>
          <a:bodyPr/>
          <a:lstStyle>
            <a:lvl1pPr>
              <a:defRPr/>
            </a:lvl1pPr>
          </a:lstStyle>
          <a:p>
            <a:fld id="{808772D7-11C2-4972-8927-EC35DCA6CEE8}" type="slidenum">
              <a:rPr lang="en-US" altLang="zh-CN"/>
              <a:pPr/>
              <a:t>‹#›</a:t>
            </a:fld>
            <a:endParaRPr lang="en-US" altLang="zh-CN"/>
          </a:p>
        </p:txBody>
      </p:sp>
    </p:spTree>
    <p:extLst>
      <p:ext uri="{BB962C8B-B14F-4D97-AF65-F5344CB8AC3E}">
        <p14:creationId xmlns:p14="http://schemas.microsoft.com/office/powerpoint/2010/main" val="133303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D6B9E-3D29-4761-9A30-80D69B3B2C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2DB23D-D692-43E1-9D0F-4A27B28AC5E4}"/>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0A097C37-860C-4822-9F34-59B085B4C6CB}"/>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B6678FF-BDEE-4CC0-B803-7487EACF26CA}"/>
              </a:ext>
            </a:extLst>
          </p:cNvPr>
          <p:cNvSpPr>
            <a:spLocks noGrp="1"/>
          </p:cNvSpPr>
          <p:nvPr>
            <p:ph type="sldNum" sz="quarter" idx="12"/>
          </p:nvPr>
        </p:nvSpPr>
        <p:spPr/>
        <p:txBody>
          <a:bodyPr/>
          <a:lstStyle>
            <a:lvl1pPr>
              <a:defRPr/>
            </a:lvl1pPr>
          </a:lstStyle>
          <a:p>
            <a:fld id="{1A4B9D5A-F430-464F-9165-6F8D60119259}" type="slidenum">
              <a:rPr lang="en-US" altLang="zh-CN"/>
              <a:pPr/>
              <a:t>‹#›</a:t>
            </a:fld>
            <a:endParaRPr lang="en-US" altLang="zh-CN"/>
          </a:p>
        </p:txBody>
      </p:sp>
    </p:spTree>
    <p:extLst>
      <p:ext uri="{BB962C8B-B14F-4D97-AF65-F5344CB8AC3E}">
        <p14:creationId xmlns:p14="http://schemas.microsoft.com/office/powerpoint/2010/main" val="335240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50B333-E7F5-40E9-96AB-8F2CBE839989}"/>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42708E0B-296F-4B33-868F-E1E8F8F12853}"/>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5371A05A-077B-43D2-BBAB-FF8815D869C1}"/>
              </a:ext>
            </a:extLst>
          </p:cNvPr>
          <p:cNvSpPr>
            <a:spLocks noGrp="1"/>
          </p:cNvSpPr>
          <p:nvPr>
            <p:ph type="sldNum" sz="quarter" idx="12"/>
          </p:nvPr>
        </p:nvSpPr>
        <p:spPr/>
        <p:txBody>
          <a:bodyPr/>
          <a:lstStyle>
            <a:lvl1pPr>
              <a:defRPr/>
            </a:lvl1pPr>
          </a:lstStyle>
          <a:p>
            <a:fld id="{5539DB37-ADDA-4BD2-B347-3687CBEB1A9A}" type="slidenum">
              <a:rPr lang="en-US" altLang="zh-CN"/>
              <a:pPr/>
              <a:t>‹#›</a:t>
            </a:fld>
            <a:endParaRPr lang="en-US" altLang="zh-CN"/>
          </a:p>
        </p:txBody>
      </p:sp>
    </p:spTree>
    <p:extLst>
      <p:ext uri="{BB962C8B-B14F-4D97-AF65-F5344CB8AC3E}">
        <p14:creationId xmlns:p14="http://schemas.microsoft.com/office/powerpoint/2010/main" val="341701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74581-634C-419A-9C1F-38E56A78657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67C083-CE97-44A0-AAC5-89B475A6E9B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5D17651-F3D8-4A77-BDF7-6677720C78C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3CCDD-6830-4EF6-9D59-9C2DAD7020E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312C967-F179-489B-8F0E-E047A73E2CE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D707B24-F49F-466E-8F93-D9B87164EAE5}"/>
              </a:ext>
            </a:extLst>
          </p:cNvPr>
          <p:cNvSpPr>
            <a:spLocks noGrp="1"/>
          </p:cNvSpPr>
          <p:nvPr>
            <p:ph type="sldNum" sz="quarter" idx="12"/>
          </p:nvPr>
        </p:nvSpPr>
        <p:spPr/>
        <p:txBody>
          <a:bodyPr/>
          <a:lstStyle>
            <a:lvl1pPr>
              <a:defRPr/>
            </a:lvl1pPr>
          </a:lstStyle>
          <a:p>
            <a:fld id="{A3CE099F-94FF-4DFD-BD53-4DDB4DA4F3D0}" type="slidenum">
              <a:rPr lang="en-US" altLang="zh-CN"/>
              <a:pPr/>
              <a:t>‹#›</a:t>
            </a:fld>
            <a:endParaRPr lang="en-US" altLang="zh-CN"/>
          </a:p>
        </p:txBody>
      </p:sp>
    </p:spTree>
    <p:extLst>
      <p:ext uri="{BB962C8B-B14F-4D97-AF65-F5344CB8AC3E}">
        <p14:creationId xmlns:p14="http://schemas.microsoft.com/office/powerpoint/2010/main" val="165308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376AD-D160-4387-9932-53F5E6F0E1A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0F7EC19-A862-46FC-B57B-2EA337CA387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3ED51E-41E3-49AA-8FC9-02DD119152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7BD198B-0FBD-4A7D-BFF5-0F6DA5E0B52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E9E07A7-AEB6-4B1F-BDAD-29A5F1F5083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DCFC75C-1BFA-4B05-BFBF-DF69A7F9349C}"/>
              </a:ext>
            </a:extLst>
          </p:cNvPr>
          <p:cNvSpPr>
            <a:spLocks noGrp="1"/>
          </p:cNvSpPr>
          <p:nvPr>
            <p:ph type="sldNum" sz="quarter" idx="12"/>
          </p:nvPr>
        </p:nvSpPr>
        <p:spPr/>
        <p:txBody>
          <a:bodyPr/>
          <a:lstStyle>
            <a:lvl1pPr>
              <a:defRPr/>
            </a:lvl1pPr>
          </a:lstStyle>
          <a:p>
            <a:fld id="{7102E52F-9D1F-425E-B80B-AF2CD40169B1}" type="slidenum">
              <a:rPr lang="en-US" altLang="zh-CN"/>
              <a:pPr/>
              <a:t>‹#›</a:t>
            </a:fld>
            <a:endParaRPr lang="en-US" altLang="zh-CN"/>
          </a:p>
        </p:txBody>
      </p:sp>
    </p:spTree>
    <p:extLst>
      <p:ext uri="{BB962C8B-B14F-4D97-AF65-F5344CB8AC3E}">
        <p14:creationId xmlns:p14="http://schemas.microsoft.com/office/powerpoint/2010/main" val="5073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FF726EB-3688-4C73-9D8D-9756BD401CC7}"/>
              </a:ext>
            </a:extLst>
          </p:cNvPr>
          <p:cNvSpPr>
            <a:spLocks noGrp="1" noRot="1" noChangeArrowheads="1"/>
          </p:cNvSpPr>
          <p:nvPr>
            <p:ph type="title"/>
          </p:nvPr>
        </p:nvSpPr>
        <p:spPr bwMode="auto">
          <a:xfrm>
            <a:off x="301625" y="228600"/>
            <a:ext cx="8510588"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6019" name="Rectangle 3">
            <a:extLst>
              <a:ext uri="{FF2B5EF4-FFF2-40B4-BE49-F238E27FC236}">
                <a16:creationId xmlns:a16="http://schemas.microsoft.com/office/drawing/2014/main" id="{14C75DDB-AA5F-4133-ACFB-DEC342D06D4E}"/>
              </a:ext>
            </a:extLst>
          </p:cNvPr>
          <p:cNvSpPr>
            <a:spLocks noGrp="1" noRot="1" noChangeArrowheads="1"/>
          </p:cNvSpPr>
          <p:nvPr>
            <p:ph type="body" idx="1"/>
          </p:nvPr>
        </p:nvSpPr>
        <p:spPr bwMode="auto">
          <a:xfrm>
            <a:off x="301625" y="1676400"/>
            <a:ext cx="8540750"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6020" name="Rectangle 4">
            <a:extLst>
              <a:ext uri="{FF2B5EF4-FFF2-40B4-BE49-F238E27FC236}">
                <a16:creationId xmlns:a16="http://schemas.microsoft.com/office/drawing/2014/main" id="{12BEF552-1E4B-4BE8-86BA-4726EE2C35A9}"/>
              </a:ext>
            </a:extLst>
          </p:cNvPr>
          <p:cNvSpPr>
            <a:spLocks noGrp="1" noChangeArrowheads="1"/>
          </p:cNvSpPr>
          <p:nvPr>
            <p:ph type="dt" sz="half" idx="2"/>
          </p:nvPr>
        </p:nvSpPr>
        <p:spPr bwMode="auto">
          <a:xfrm>
            <a:off x="304800" y="6245225"/>
            <a:ext cx="2286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defRPr>
            </a:lvl1pPr>
          </a:lstStyle>
          <a:p>
            <a:endParaRPr lang="en-US" altLang="zh-CN"/>
          </a:p>
        </p:txBody>
      </p:sp>
      <p:sp>
        <p:nvSpPr>
          <p:cNvPr id="86021" name="Rectangle 5">
            <a:extLst>
              <a:ext uri="{FF2B5EF4-FFF2-40B4-BE49-F238E27FC236}">
                <a16:creationId xmlns:a16="http://schemas.microsoft.com/office/drawing/2014/main" id="{DC514CFC-C3A9-4787-B655-85E1F4770CA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zh-CN"/>
          </a:p>
        </p:txBody>
      </p:sp>
      <p:sp>
        <p:nvSpPr>
          <p:cNvPr id="86022" name="Rectangle 6">
            <a:extLst>
              <a:ext uri="{FF2B5EF4-FFF2-40B4-BE49-F238E27FC236}">
                <a16:creationId xmlns:a16="http://schemas.microsoft.com/office/drawing/2014/main" id="{23CDBBFB-2DC6-4961-912B-DD2A0EA221F9}"/>
              </a:ext>
            </a:extLst>
          </p:cNvPr>
          <p:cNvSpPr>
            <a:spLocks noGrp="1" noChangeArrowheads="1"/>
          </p:cNvSpPr>
          <p:nvPr>
            <p:ph type="sldNum" sz="quarter" idx="4"/>
          </p:nvPr>
        </p:nvSpPr>
        <p:spPr bwMode="auto">
          <a:xfrm>
            <a:off x="6553200" y="6245225"/>
            <a:ext cx="2286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defRPr>
            </a:lvl1pPr>
          </a:lstStyle>
          <a:p>
            <a:fld id="{DFDE6151-7029-4505-9C69-188BB191E417}"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F832017-2F21-46AA-A379-D85B0533BC67}"/>
              </a:ext>
            </a:extLst>
          </p:cNvPr>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a:extLst>
              <a:ext uri="{FF2B5EF4-FFF2-40B4-BE49-F238E27FC236}">
                <a16:creationId xmlns:a16="http://schemas.microsoft.com/office/drawing/2014/main" id="{55427E99-7C94-4ADB-9B94-06637EA2B2AA}"/>
              </a:ext>
            </a:extLst>
          </p:cNvPr>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a:extLst>
              <a:ext uri="{FF2B5EF4-FFF2-40B4-BE49-F238E27FC236}">
                <a16:creationId xmlns:a16="http://schemas.microsoft.com/office/drawing/2014/main" id="{2EA8CAC3-4E99-45BA-8D91-20F78146C708}"/>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95237" name="Rectangle 5">
            <a:extLst>
              <a:ext uri="{FF2B5EF4-FFF2-40B4-BE49-F238E27FC236}">
                <a16:creationId xmlns:a16="http://schemas.microsoft.com/office/drawing/2014/main" id="{975E75FA-5735-4E2F-BF65-12D5F465A0EC}"/>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95238" name="Rectangle 6">
            <a:extLst>
              <a:ext uri="{FF2B5EF4-FFF2-40B4-BE49-F238E27FC236}">
                <a16:creationId xmlns:a16="http://schemas.microsoft.com/office/drawing/2014/main" id="{7D2A6430-00C3-4A8F-8DDC-1224FE87C26D}"/>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C02B735-934C-4E0E-8E8D-C24A03C5B17D}"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7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85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 Target="slide9.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 Target="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9.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20.xml"/><Relationship Id="rId7" Type="http://schemas.openxmlformats.org/officeDocument/2006/relationships/slide" Target="slide25.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3.xml"/><Relationship Id="rId10"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51983857-C3D5-4649-9089-62FD209F70FF}"/>
              </a:ext>
            </a:extLst>
          </p:cNvPr>
          <p:cNvSpPr>
            <a:spLocks noGrp="1" noRot="1" noChangeArrowheads="1"/>
          </p:cNvSpPr>
          <p:nvPr>
            <p:ph type="title"/>
          </p:nvPr>
        </p:nvSpPr>
        <p:spPr/>
        <p:txBody>
          <a:bodyPr/>
          <a:lstStyle/>
          <a:p>
            <a:r>
              <a:rPr lang="zh-CN" altLang="en-US" b="1"/>
              <a:t>第二章  天体和天球及天球坐标</a:t>
            </a:r>
          </a:p>
        </p:txBody>
      </p:sp>
      <p:sp>
        <p:nvSpPr>
          <p:cNvPr id="3076" name="Rectangle 4">
            <a:extLst>
              <a:ext uri="{FF2B5EF4-FFF2-40B4-BE49-F238E27FC236}">
                <a16:creationId xmlns:a16="http://schemas.microsoft.com/office/drawing/2014/main" id="{D2C7017D-B307-4D19-9988-2E17221DDCA0}"/>
              </a:ext>
            </a:extLst>
          </p:cNvPr>
          <p:cNvSpPr>
            <a:spLocks noGrp="1" noRot="1" noChangeArrowheads="1"/>
          </p:cNvSpPr>
          <p:nvPr>
            <p:ph type="body" idx="1"/>
          </p:nvPr>
        </p:nvSpPr>
        <p:spPr>
          <a:xfrm>
            <a:off x="323850" y="1412875"/>
            <a:ext cx="8540750" cy="4270375"/>
          </a:xfrm>
        </p:spPr>
        <p:txBody>
          <a:bodyPr/>
          <a:lstStyle/>
          <a:p>
            <a:pPr marL="609600" indent="-609600">
              <a:lnSpc>
                <a:spcPct val="90000"/>
              </a:lnSpc>
              <a:buFont typeface="Wingdings" panose="05000000000000000000" pitchFamily="2" charset="2"/>
              <a:buNone/>
            </a:pPr>
            <a:r>
              <a:rPr lang="en-US" altLang="zh-CN" sz="2400" b="1"/>
              <a:t>§2.1</a:t>
            </a:r>
            <a:r>
              <a:rPr lang="zh-CN" altLang="en-US" sz="2400" b="1"/>
              <a:t>天体和天体系统</a:t>
            </a:r>
          </a:p>
          <a:p>
            <a:pPr marL="609600" indent="-609600">
              <a:lnSpc>
                <a:spcPct val="90000"/>
              </a:lnSpc>
              <a:buFont typeface="Wingdings" panose="05000000000000000000" pitchFamily="2" charset="2"/>
              <a:buNone/>
            </a:pPr>
            <a:r>
              <a:rPr lang="zh-CN" altLang="en-US" sz="2400" b="1"/>
              <a:t>一、天体概念及主要天体简介</a:t>
            </a:r>
          </a:p>
          <a:p>
            <a:pPr marL="609600" indent="-609600">
              <a:lnSpc>
                <a:spcPct val="90000"/>
              </a:lnSpc>
              <a:buClr>
                <a:schemeClr val="tx1"/>
              </a:buClr>
              <a:buFont typeface="Wingdings" panose="05000000000000000000" pitchFamily="2" charset="2"/>
              <a:buChar char=""/>
            </a:pPr>
            <a:r>
              <a:rPr lang="zh-CN" altLang="en-US" sz="2400" b="1"/>
              <a:t>天体概念</a:t>
            </a:r>
            <a:r>
              <a:rPr lang="en-US" altLang="zh-CN" sz="2400" b="1"/>
              <a:t>: </a:t>
            </a:r>
            <a:r>
              <a:rPr lang="zh-CN" altLang="en-US" sz="2400" b="1"/>
              <a:t>宇宙中所有的物质统称为天体。</a:t>
            </a:r>
          </a:p>
          <a:p>
            <a:pPr marL="609600" indent="-609600">
              <a:lnSpc>
                <a:spcPct val="90000"/>
              </a:lnSpc>
              <a:buClr>
                <a:schemeClr val="tx1"/>
              </a:buClr>
              <a:buFont typeface="Wingdings" panose="05000000000000000000" pitchFamily="2" charset="2"/>
              <a:buChar char=""/>
            </a:pPr>
            <a:r>
              <a:rPr lang="zh-CN" altLang="en-US" sz="2400" b="1">
                <a:hlinkClick r:id="rId3" action="ppaction://hlinksldjump"/>
              </a:rPr>
              <a:t>主要天体</a:t>
            </a:r>
            <a:r>
              <a:rPr lang="zh-CN" altLang="en-US" sz="2400" b="1"/>
              <a:t>简介（星云、星系、恒星、行星、卫星、小行星、流星体，星际物质，</a:t>
            </a:r>
            <a:r>
              <a:rPr lang="en-US" altLang="zh-CN" sz="2400" b="1"/>
              <a:t>X</a:t>
            </a:r>
            <a:r>
              <a:rPr lang="zh-CN" altLang="en-US" sz="2400" b="1"/>
              <a:t>射线等）</a:t>
            </a:r>
          </a:p>
          <a:p>
            <a:pPr marL="609600" indent="-609600">
              <a:lnSpc>
                <a:spcPct val="90000"/>
              </a:lnSpc>
              <a:buClr>
                <a:schemeClr val="tx1"/>
              </a:buClr>
              <a:buFont typeface="Wingdings" panose="05000000000000000000" pitchFamily="2" charset="2"/>
              <a:buChar char=""/>
            </a:pPr>
            <a:r>
              <a:rPr lang="zh-CN" altLang="en-US" sz="2400" b="1"/>
              <a:t>恒星是天体中的主体 </a:t>
            </a:r>
          </a:p>
          <a:p>
            <a:pPr marL="609600" indent="-609600">
              <a:lnSpc>
                <a:spcPct val="90000"/>
              </a:lnSpc>
              <a:buFont typeface="Wingdings" panose="05000000000000000000" pitchFamily="2" charset="2"/>
              <a:buNone/>
            </a:pPr>
            <a:r>
              <a:rPr lang="zh-CN" altLang="en-US" sz="2400" b="1"/>
              <a:t>二、天体系统</a:t>
            </a:r>
          </a:p>
          <a:p>
            <a:pPr marL="609600" indent="-609600">
              <a:lnSpc>
                <a:spcPct val="90000"/>
              </a:lnSpc>
              <a:buClr>
                <a:schemeClr val="tx1"/>
              </a:buClr>
              <a:buFont typeface="Wingdings" panose="05000000000000000000" pitchFamily="2" charset="2"/>
              <a:buChar char=""/>
            </a:pPr>
            <a:r>
              <a:rPr lang="zh-CN" altLang="en-US" sz="2400" b="1"/>
              <a:t>概念：在引力的作用下，邻近的天体会集结在一起，组成互有联系的系统， 这就是天体系统。也可以表述为：天体系统是互有引力联系的若干天体所组成的集合体。</a:t>
            </a:r>
          </a:p>
          <a:p>
            <a:pPr marL="609600" indent="-609600">
              <a:lnSpc>
                <a:spcPct val="90000"/>
              </a:lnSpc>
              <a:buClr>
                <a:schemeClr val="tx1"/>
              </a:buClr>
              <a:buFont typeface="Wingdings" panose="05000000000000000000" pitchFamily="2" charset="2"/>
              <a:buChar char=""/>
            </a:pPr>
            <a:r>
              <a:rPr lang="zh-CN" altLang="en-US" sz="2400" b="1">
                <a:hlinkClick r:id="rId4" action="ppaction://hlinksldjump"/>
              </a:rPr>
              <a:t>主要星系</a:t>
            </a:r>
            <a:r>
              <a:rPr lang="zh-CN" altLang="en-US" sz="2400" b="1"/>
              <a:t>：地月系、太阳系、银河系、河外星系</a:t>
            </a:r>
          </a:p>
          <a:p>
            <a:pPr marL="609600" indent="-609600">
              <a:lnSpc>
                <a:spcPct val="90000"/>
              </a:lnSpc>
            </a:pP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 calcmode="lin" valueType="num">
                                      <p:cBhvr additive="base">
                                        <p:cTn id="37"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6">
                                            <p:txEl>
                                              <p:pRg st="6" end="6"/>
                                            </p:txEl>
                                          </p:spTgt>
                                        </p:tgtEl>
                                        <p:attrNameLst>
                                          <p:attrName>style.visibility</p:attrName>
                                        </p:attrNameLst>
                                      </p:cBhvr>
                                      <p:to>
                                        <p:strVal val="visible"/>
                                      </p:to>
                                    </p:set>
                                    <p:anim calcmode="lin" valueType="num">
                                      <p:cBhvr additive="base">
                                        <p:cTn id="43"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6">
                                            <p:txEl>
                                              <p:pRg st="7" end="7"/>
                                            </p:txEl>
                                          </p:spTgt>
                                        </p:tgtEl>
                                        <p:attrNameLst>
                                          <p:attrName>style.visibility</p:attrName>
                                        </p:attrNameLst>
                                      </p:cBhvr>
                                      <p:to>
                                        <p:strVal val="visible"/>
                                      </p:to>
                                    </p:set>
                                    <p:anim calcmode="lin" valueType="num">
                                      <p:cBhvr additive="base">
                                        <p:cTn id="49" dur="500" fill="hold"/>
                                        <p:tgtEl>
                                          <p:spTgt spid="307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142C8DF-B1DD-47B1-A69A-CD54ED954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981075"/>
            <a:ext cx="540067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a:extLst>
              <a:ext uri="{FF2B5EF4-FFF2-40B4-BE49-F238E27FC236}">
                <a16:creationId xmlns:a16="http://schemas.microsoft.com/office/drawing/2014/main" id="{B5E160A9-4B05-424B-9AA3-1716176CFCB0}"/>
              </a:ext>
            </a:extLst>
          </p:cNvPr>
          <p:cNvSpPr txBox="1">
            <a:spLocks noChangeArrowheads="1"/>
          </p:cNvSpPr>
          <p:nvPr/>
        </p:nvSpPr>
        <p:spPr bwMode="auto">
          <a:xfrm>
            <a:off x="3733800" y="5410200"/>
            <a:ext cx="242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马头星云</a:t>
            </a:r>
          </a:p>
        </p:txBody>
      </p:sp>
      <p:sp>
        <p:nvSpPr>
          <p:cNvPr id="6148" name="AutoShape 4">
            <a:hlinkClick r:id="" action="ppaction://hlinkshowjump?jump=nextslide" highlightClick="1"/>
            <a:extLst>
              <a:ext uri="{FF2B5EF4-FFF2-40B4-BE49-F238E27FC236}">
                <a16:creationId xmlns:a16="http://schemas.microsoft.com/office/drawing/2014/main" id="{73072907-C970-441D-91FF-94128EA6141E}"/>
              </a:ext>
            </a:extLst>
          </p:cNvPr>
          <p:cNvSpPr>
            <a:spLocks noChangeArrowheads="1"/>
          </p:cNvSpPr>
          <p:nvPr/>
        </p:nvSpPr>
        <p:spPr bwMode="auto">
          <a:xfrm>
            <a:off x="7885113" y="5589588"/>
            <a:ext cx="574675" cy="503237"/>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par>
                          <p:cTn id="11" fill="hold" nodeType="afterGroup">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6147"/>
                                        </p:tgtEl>
                                        <p:attrNameLst>
                                          <p:attrName>style.visibility</p:attrName>
                                        </p:attrNameLst>
                                      </p:cBhvr>
                                      <p:to>
                                        <p:strVal val="visible"/>
                                      </p:to>
                                    </p:set>
                                    <p:animEffect transition="in" filter="slide(fromBottom)">
                                      <p:cBhvr>
                                        <p:cTn id="14"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44979BC-1B19-4B9F-85A4-31ED6EE4C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023938"/>
            <a:ext cx="57610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a:extLst>
              <a:ext uri="{FF2B5EF4-FFF2-40B4-BE49-F238E27FC236}">
                <a16:creationId xmlns:a16="http://schemas.microsoft.com/office/drawing/2014/main" id="{16C60B63-F45D-49A5-895D-A30630A7023B}"/>
              </a:ext>
            </a:extLst>
          </p:cNvPr>
          <p:cNvSpPr txBox="1">
            <a:spLocks noChangeArrowheads="1"/>
          </p:cNvSpPr>
          <p:nvPr/>
        </p:nvSpPr>
        <p:spPr bwMode="auto">
          <a:xfrm>
            <a:off x="2700338" y="55165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t>人马座星云</a:t>
            </a:r>
          </a:p>
        </p:txBody>
      </p:sp>
      <p:sp>
        <p:nvSpPr>
          <p:cNvPr id="7172" name="AutoShape 4">
            <a:hlinkClick r:id="" action="ppaction://hlinkshowjump?jump=nextslide" highlightClick="1"/>
            <a:extLst>
              <a:ext uri="{FF2B5EF4-FFF2-40B4-BE49-F238E27FC236}">
                <a16:creationId xmlns:a16="http://schemas.microsoft.com/office/drawing/2014/main" id="{96DB6FEE-C4C5-495B-B532-28CD2A4D6958}"/>
              </a:ext>
            </a:extLst>
          </p:cNvPr>
          <p:cNvSpPr>
            <a:spLocks noChangeArrowheads="1"/>
          </p:cNvSpPr>
          <p:nvPr/>
        </p:nvSpPr>
        <p:spPr bwMode="auto">
          <a:xfrm>
            <a:off x="7885113" y="5589588"/>
            <a:ext cx="574675" cy="503237"/>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style.rotation</p:attrName>
                                        </p:attrNameLst>
                                      </p:cBhvr>
                                      <p:tavLst>
                                        <p:tav tm="0">
                                          <p:val>
                                            <p:fltVal val="90"/>
                                          </p:val>
                                        </p:tav>
                                        <p:tav tm="100000">
                                          <p:val>
                                            <p:fltVal val="0"/>
                                          </p:val>
                                        </p:tav>
                                      </p:tavLst>
                                    </p:anim>
                                    <p:animEffect transition="in" filter="fade">
                                      <p:cBhvr>
                                        <p:cTn id="10" dur="1000"/>
                                        <p:tgtEl>
                                          <p:spTgt spid="7170"/>
                                        </p:tgtEl>
                                      </p:cBhvr>
                                    </p:animEffect>
                                  </p:childTnLst>
                                </p:cTn>
                              </p:par>
                            </p:childTnLst>
                          </p:cTn>
                        </p:par>
                        <p:par>
                          <p:cTn id="11" fill="hold" nodeType="afterGroup">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7171"/>
                                        </p:tgtEl>
                                        <p:attrNameLst>
                                          <p:attrName>style.visibility</p:attrName>
                                        </p:attrNameLst>
                                      </p:cBhvr>
                                      <p:to>
                                        <p:strVal val="visible"/>
                                      </p:to>
                                    </p:set>
                                    <p:animEffect transition="in" filter="slide(fromBottom)">
                                      <p:cBhvr>
                                        <p:cTn id="14"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B5661B0-8037-47BB-99C0-41EDF95D2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836613"/>
            <a:ext cx="5616575"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a:extLst>
              <a:ext uri="{FF2B5EF4-FFF2-40B4-BE49-F238E27FC236}">
                <a16:creationId xmlns:a16="http://schemas.microsoft.com/office/drawing/2014/main" id="{6EBE6294-C255-49C0-962E-2ABBFFB6A0E4}"/>
              </a:ext>
            </a:extLst>
          </p:cNvPr>
          <p:cNvSpPr txBox="1">
            <a:spLocks noChangeArrowheads="1"/>
          </p:cNvSpPr>
          <p:nvPr/>
        </p:nvSpPr>
        <p:spPr bwMode="auto">
          <a:xfrm>
            <a:off x="3779838" y="5300663"/>
            <a:ext cx="287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蟹状星云</a:t>
            </a:r>
          </a:p>
        </p:txBody>
      </p:sp>
      <p:sp>
        <p:nvSpPr>
          <p:cNvPr id="10244" name="AutoShape 4">
            <a:hlinkClick r:id="" action="ppaction://hlinkshowjump?jump=nextslide" highlightClick="1"/>
            <a:extLst>
              <a:ext uri="{FF2B5EF4-FFF2-40B4-BE49-F238E27FC236}">
                <a16:creationId xmlns:a16="http://schemas.microsoft.com/office/drawing/2014/main" id="{DAFE422A-E029-4AD9-820C-D7E998FBC000}"/>
              </a:ext>
            </a:extLst>
          </p:cNvPr>
          <p:cNvSpPr>
            <a:spLocks noChangeArrowheads="1"/>
          </p:cNvSpPr>
          <p:nvPr/>
        </p:nvSpPr>
        <p:spPr bwMode="auto">
          <a:xfrm>
            <a:off x="7885113" y="5589588"/>
            <a:ext cx="576262" cy="503237"/>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10242"/>
                                        </p:tgtEl>
                                        <p:attrNameLst>
                                          <p:attrName>style.visibility</p:attrName>
                                        </p:attrNameLst>
                                      </p:cBhvr>
                                      <p:to>
                                        <p:strVal val="visible"/>
                                      </p:to>
                                    </p:set>
                                    <p:anim calcmode="lin" valueType="num">
                                      <p:cBhvr>
                                        <p:cTn id="7" dur="1000" fill="hold"/>
                                        <p:tgtEl>
                                          <p:spTgt spid="10242"/>
                                        </p:tgtEl>
                                        <p:attrNameLst>
                                          <p:attrName>ppt_w</p:attrName>
                                        </p:attrNameLst>
                                      </p:cBhvr>
                                      <p:tavLst>
                                        <p:tav tm="0">
                                          <p:val>
                                            <p:fltVal val="0"/>
                                          </p:val>
                                        </p:tav>
                                        <p:tav tm="100000">
                                          <p:val>
                                            <p:strVal val="#ppt_w"/>
                                          </p:val>
                                        </p:tav>
                                      </p:tavLst>
                                    </p:anim>
                                    <p:anim calcmode="lin" valueType="num">
                                      <p:cBhvr>
                                        <p:cTn id="8" dur="1000" fill="hold"/>
                                        <p:tgtEl>
                                          <p:spTgt spid="10242"/>
                                        </p:tgtEl>
                                        <p:attrNameLst>
                                          <p:attrName>ppt_h</p:attrName>
                                        </p:attrNameLst>
                                      </p:cBhvr>
                                      <p:tavLst>
                                        <p:tav tm="0">
                                          <p:val>
                                            <p:fltVal val="0"/>
                                          </p:val>
                                        </p:tav>
                                        <p:tav tm="100000">
                                          <p:val>
                                            <p:strVal val="#ppt_h"/>
                                          </p:val>
                                        </p:tav>
                                      </p:tavLst>
                                    </p:anim>
                                    <p:anim calcmode="lin" valueType="num">
                                      <p:cBhvr>
                                        <p:cTn id="9" dur="1000" fill="hold"/>
                                        <p:tgtEl>
                                          <p:spTgt spid="10242"/>
                                        </p:tgtEl>
                                        <p:attrNameLst>
                                          <p:attrName>style.rotation</p:attrName>
                                        </p:attrNameLst>
                                      </p:cBhvr>
                                      <p:tavLst>
                                        <p:tav tm="0">
                                          <p:val>
                                            <p:fltVal val="90"/>
                                          </p:val>
                                        </p:tav>
                                        <p:tav tm="100000">
                                          <p:val>
                                            <p:fltVal val="0"/>
                                          </p:val>
                                        </p:tav>
                                      </p:tavLst>
                                    </p:anim>
                                    <p:animEffect transition="in" filter="fade">
                                      <p:cBhvr>
                                        <p:cTn id="10" dur="1000"/>
                                        <p:tgtEl>
                                          <p:spTgt spid="10242"/>
                                        </p:tgtEl>
                                      </p:cBhvr>
                                    </p:animEffect>
                                  </p:childTnLst>
                                </p:cTn>
                              </p:par>
                            </p:childTnLst>
                          </p:cTn>
                        </p:par>
                        <p:par>
                          <p:cTn id="11" fill="hold" nodeType="afterGroup">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slide(fromBottom)">
                                      <p:cBhvr>
                                        <p:cTn id="14"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a:extLst>
              <a:ext uri="{FF2B5EF4-FFF2-40B4-BE49-F238E27FC236}">
                <a16:creationId xmlns:a16="http://schemas.microsoft.com/office/drawing/2014/main" id="{C32816E1-B9C6-4976-9B55-593403B3A5F6}"/>
              </a:ext>
            </a:extLst>
          </p:cNvPr>
          <p:cNvSpPr txBox="1">
            <a:spLocks noChangeArrowheads="1"/>
          </p:cNvSpPr>
          <p:nvPr/>
        </p:nvSpPr>
        <p:spPr bwMode="auto">
          <a:xfrm>
            <a:off x="3203575" y="5486400"/>
            <a:ext cx="2117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旋涡 星系</a:t>
            </a:r>
          </a:p>
        </p:txBody>
      </p:sp>
      <p:sp>
        <p:nvSpPr>
          <p:cNvPr id="12292" name="AutoShape 4">
            <a:hlinkClick r:id="" action="ppaction://hlinkshowjump?jump=nextslide" highlightClick="1"/>
            <a:extLst>
              <a:ext uri="{FF2B5EF4-FFF2-40B4-BE49-F238E27FC236}">
                <a16:creationId xmlns:a16="http://schemas.microsoft.com/office/drawing/2014/main" id="{54C2C345-4196-4E4D-855F-FCC752EF81D9}"/>
              </a:ext>
            </a:extLst>
          </p:cNvPr>
          <p:cNvSpPr>
            <a:spLocks noChangeArrowheads="1"/>
          </p:cNvSpPr>
          <p:nvPr/>
        </p:nvSpPr>
        <p:spPr bwMode="auto">
          <a:xfrm>
            <a:off x="7885113" y="5589588"/>
            <a:ext cx="574675" cy="503237"/>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2293" name="Picture 5" descr="1">
            <a:extLst>
              <a:ext uri="{FF2B5EF4-FFF2-40B4-BE49-F238E27FC236}">
                <a16:creationId xmlns:a16="http://schemas.microsoft.com/office/drawing/2014/main" id="{60C72082-7109-42DD-9A15-EFCBA3B4C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762000"/>
            <a:ext cx="6934200" cy="4562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12293"/>
                                        </p:tgtEl>
                                        <p:attrNameLst>
                                          <p:attrName>style.visibility</p:attrName>
                                        </p:attrNameLst>
                                      </p:cBhvr>
                                      <p:to>
                                        <p:strVal val="visible"/>
                                      </p:to>
                                    </p:set>
                                    <p:anim calcmode="lin" valueType="num">
                                      <p:cBhvr>
                                        <p:cTn id="7" dur="1000" fill="hold"/>
                                        <p:tgtEl>
                                          <p:spTgt spid="12293"/>
                                        </p:tgtEl>
                                        <p:attrNameLst>
                                          <p:attrName>ppt_w</p:attrName>
                                        </p:attrNameLst>
                                      </p:cBhvr>
                                      <p:tavLst>
                                        <p:tav tm="0">
                                          <p:val>
                                            <p:fltVal val="0"/>
                                          </p:val>
                                        </p:tav>
                                        <p:tav tm="100000">
                                          <p:val>
                                            <p:strVal val="#ppt_w"/>
                                          </p:val>
                                        </p:tav>
                                      </p:tavLst>
                                    </p:anim>
                                    <p:anim calcmode="lin" valueType="num">
                                      <p:cBhvr>
                                        <p:cTn id="8" dur="1000" fill="hold"/>
                                        <p:tgtEl>
                                          <p:spTgt spid="12293"/>
                                        </p:tgtEl>
                                        <p:attrNameLst>
                                          <p:attrName>ppt_h</p:attrName>
                                        </p:attrNameLst>
                                      </p:cBhvr>
                                      <p:tavLst>
                                        <p:tav tm="0">
                                          <p:val>
                                            <p:fltVal val="0"/>
                                          </p:val>
                                        </p:tav>
                                        <p:tav tm="100000">
                                          <p:val>
                                            <p:strVal val="#ppt_h"/>
                                          </p:val>
                                        </p:tav>
                                      </p:tavLst>
                                    </p:anim>
                                    <p:anim calcmode="lin" valueType="num">
                                      <p:cBhvr>
                                        <p:cTn id="9" dur="1000" fill="hold"/>
                                        <p:tgtEl>
                                          <p:spTgt spid="12293"/>
                                        </p:tgtEl>
                                        <p:attrNameLst>
                                          <p:attrName>style.rotation</p:attrName>
                                        </p:attrNameLst>
                                      </p:cBhvr>
                                      <p:tavLst>
                                        <p:tav tm="0">
                                          <p:val>
                                            <p:fltVal val="90"/>
                                          </p:val>
                                        </p:tav>
                                        <p:tav tm="100000">
                                          <p:val>
                                            <p:fltVal val="0"/>
                                          </p:val>
                                        </p:tav>
                                      </p:tavLst>
                                    </p:anim>
                                    <p:animEffect transition="in" filter="fade">
                                      <p:cBhvr>
                                        <p:cTn id="10" dur="1000"/>
                                        <p:tgtEl>
                                          <p:spTgt spid="12293"/>
                                        </p:tgtEl>
                                      </p:cBhvr>
                                    </p:animEffect>
                                  </p:childTnLst>
                                </p:cTn>
                              </p:par>
                            </p:childTnLst>
                          </p:cTn>
                        </p:par>
                        <p:par>
                          <p:cTn id="11" fill="hold" nodeType="afterGroup">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12291"/>
                                        </p:tgtEl>
                                        <p:attrNameLst>
                                          <p:attrName>style.visibility</p:attrName>
                                        </p:attrNameLst>
                                      </p:cBhvr>
                                      <p:to>
                                        <p:strVal val="visible"/>
                                      </p:to>
                                    </p:set>
                                    <p:animEffect transition="in" filter="slide(fromBottom)">
                                      <p:cBhvr>
                                        <p:cTn id="14"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D4FC5795-EDB9-4D86-A3A4-5D7EAC483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813" y="765175"/>
            <a:ext cx="3348037"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a:extLst>
              <a:ext uri="{FF2B5EF4-FFF2-40B4-BE49-F238E27FC236}">
                <a16:creationId xmlns:a16="http://schemas.microsoft.com/office/drawing/2014/main" id="{A082B7C8-D39C-4A14-84BB-444E57CC0C77}"/>
              </a:ext>
            </a:extLst>
          </p:cNvPr>
          <p:cNvSpPr txBox="1">
            <a:spLocks noChangeArrowheads="1"/>
          </p:cNvSpPr>
          <p:nvPr/>
        </p:nvSpPr>
        <p:spPr bwMode="auto">
          <a:xfrm>
            <a:off x="3059113" y="494188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i="1"/>
              <a:t>类星体</a:t>
            </a:r>
            <a:r>
              <a:rPr lang="zh-CN" altLang="en-US" sz="2800" b="1"/>
              <a:t>（ </a:t>
            </a:r>
            <a:r>
              <a:rPr lang="en-US" altLang="zh-CN" sz="2800" b="1"/>
              <a:t>3C48 </a:t>
            </a:r>
            <a:r>
              <a:rPr lang="zh-CN" altLang="en-US" sz="2800" b="1"/>
              <a:t>）</a:t>
            </a:r>
          </a:p>
        </p:txBody>
      </p:sp>
      <p:sp>
        <p:nvSpPr>
          <p:cNvPr id="14341" name="AutoShape 5">
            <a:hlinkClick r:id="" action="ppaction://hlinkshowjump?jump=nextslide" highlightClick="1"/>
            <a:extLst>
              <a:ext uri="{FF2B5EF4-FFF2-40B4-BE49-F238E27FC236}">
                <a16:creationId xmlns:a16="http://schemas.microsoft.com/office/drawing/2014/main" id="{7367BA3C-45F3-4F6E-B04C-5D9F1AC05578}"/>
              </a:ext>
            </a:extLst>
          </p:cNvPr>
          <p:cNvSpPr>
            <a:spLocks noChangeArrowheads="1"/>
          </p:cNvSpPr>
          <p:nvPr/>
        </p:nvSpPr>
        <p:spPr bwMode="auto">
          <a:xfrm>
            <a:off x="7885113" y="5589588"/>
            <a:ext cx="576262" cy="503237"/>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1000" fill="hold"/>
                                        <p:tgtEl>
                                          <p:spTgt spid="14338"/>
                                        </p:tgtEl>
                                        <p:attrNameLst>
                                          <p:attrName>ppt_w</p:attrName>
                                        </p:attrNameLst>
                                      </p:cBhvr>
                                      <p:tavLst>
                                        <p:tav tm="0">
                                          <p:val>
                                            <p:fltVal val="0"/>
                                          </p:val>
                                        </p:tav>
                                        <p:tav tm="100000">
                                          <p:val>
                                            <p:strVal val="#ppt_w"/>
                                          </p:val>
                                        </p:tav>
                                      </p:tavLst>
                                    </p:anim>
                                    <p:anim calcmode="lin" valueType="num">
                                      <p:cBhvr>
                                        <p:cTn id="8" dur="1000" fill="hold"/>
                                        <p:tgtEl>
                                          <p:spTgt spid="14338"/>
                                        </p:tgtEl>
                                        <p:attrNameLst>
                                          <p:attrName>ppt_h</p:attrName>
                                        </p:attrNameLst>
                                      </p:cBhvr>
                                      <p:tavLst>
                                        <p:tav tm="0">
                                          <p:val>
                                            <p:fltVal val="0"/>
                                          </p:val>
                                        </p:tav>
                                        <p:tav tm="100000">
                                          <p:val>
                                            <p:strVal val="#ppt_h"/>
                                          </p:val>
                                        </p:tav>
                                      </p:tavLst>
                                    </p:anim>
                                    <p:anim calcmode="lin" valueType="num">
                                      <p:cBhvr>
                                        <p:cTn id="9" dur="1000" fill="hold"/>
                                        <p:tgtEl>
                                          <p:spTgt spid="143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33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14339"/>
                                        </p:tgtEl>
                                        <p:attrNameLst>
                                          <p:attrName>style.visibility</p:attrName>
                                        </p:attrNameLst>
                                      </p:cBhvr>
                                      <p:to>
                                        <p:strVal val="visible"/>
                                      </p:to>
                                    </p:set>
                                    <p:animEffect transition="in" filter="slide(fromBottom)">
                                      <p:cBhvr>
                                        <p:cTn id="14"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a:extLst>
              <a:ext uri="{FF2B5EF4-FFF2-40B4-BE49-F238E27FC236}">
                <a16:creationId xmlns:a16="http://schemas.microsoft.com/office/drawing/2014/main" id="{F3E1D09E-F7F7-419E-8CBE-E556A2F1C2C9}"/>
              </a:ext>
            </a:extLst>
          </p:cNvPr>
          <p:cNvSpPr txBox="1">
            <a:spLocks noChangeArrowheads="1"/>
          </p:cNvSpPr>
          <p:nvPr/>
        </p:nvSpPr>
        <p:spPr bwMode="auto">
          <a:xfrm>
            <a:off x="900113" y="4941888"/>
            <a:ext cx="712787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t>八大行星</a:t>
            </a:r>
          </a:p>
          <a:p>
            <a:pPr algn="ctr">
              <a:spcBef>
                <a:spcPct val="50000"/>
              </a:spcBef>
            </a:pPr>
            <a:r>
              <a:rPr lang="zh-CN" altLang="en-US" sz="2800" b="1"/>
              <a:t>（冥王星</a:t>
            </a:r>
            <a:r>
              <a:rPr lang="en-US" altLang="zh-CN" sz="2800" b="1"/>
              <a:t>2006</a:t>
            </a:r>
            <a:r>
              <a:rPr lang="zh-CN" altLang="en-US" sz="2800" b="1"/>
              <a:t>年</a:t>
            </a:r>
            <a:r>
              <a:rPr lang="en-US" altLang="zh-CN" sz="2800" b="1"/>
              <a:t>8</a:t>
            </a:r>
            <a:r>
              <a:rPr lang="zh-CN" altLang="en-US" sz="2800" b="1"/>
              <a:t>月</a:t>
            </a:r>
            <a:r>
              <a:rPr lang="en-US" altLang="zh-CN" sz="2800" b="1"/>
              <a:t>26</a:t>
            </a:r>
            <a:r>
              <a:rPr lang="zh-CN" altLang="en-US" sz="2800" b="1"/>
              <a:t>日降级为矮行星）</a:t>
            </a:r>
          </a:p>
        </p:txBody>
      </p:sp>
      <p:sp>
        <p:nvSpPr>
          <p:cNvPr id="69637" name="AutoShape 5">
            <a:hlinkClick r:id="rId2" action="ppaction://hlinksldjump" highlightClick="1"/>
            <a:extLst>
              <a:ext uri="{FF2B5EF4-FFF2-40B4-BE49-F238E27FC236}">
                <a16:creationId xmlns:a16="http://schemas.microsoft.com/office/drawing/2014/main" id="{1A4BEA69-2A0F-4D43-AF89-3EE842256215}"/>
              </a:ext>
            </a:extLst>
          </p:cNvPr>
          <p:cNvSpPr>
            <a:spLocks noChangeArrowheads="1"/>
          </p:cNvSpPr>
          <p:nvPr/>
        </p:nvSpPr>
        <p:spPr bwMode="auto">
          <a:xfrm>
            <a:off x="8153400" y="5638800"/>
            <a:ext cx="9906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9639" name="Picture 7" descr="八大行星和新的太阳系定义">
            <a:extLst>
              <a:ext uri="{FF2B5EF4-FFF2-40B4-BE49-F238E27FC236}">
                <a16:creationId xmlns:a16="http://schemas.microsoft.com/office/drawing/2014/main" id="{F98CA96E-8060-44DF-9232-05CEBF816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4927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slide(fromBottom)">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earthris1">
            <a:extLst>
              <a:ext uri="{FF2B5EF4-FFF2-40B4-BE49-F238E27FC236}">
                <a16:creationId xmlns:a16="http://schemas.microsoft.com/office/drawing/2014/main" id="{74D88D6A-34F7-4948-B0D5-5E1A17056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385763"/>
            <a:ext cx="7258050" cy="5656262"/>
          </a:xfrm>
          <a:prstGeom prst="rect">
            <a:avLst/>
          </a:prstGeom>
          <a:noFill/>
          <a:extLst>
            <a:ext uri="{909E8E84-426E-40DD-AFC4-6F175D3DCCD1}">
              <a14:hiddenFill xmlns:a14="http://schemas.microsoft.com/office/drawing/2010/main">
                <a:solidFill>
                  <a:srgbClr val="FFFFFF"/>
                </a:solidFill>
              </a14:hiddenFill>
            </a:ext>
          </a:extLst>
        </p:spPr>
      </p:pic>
      <p:sp>
        <p:nvSpPr>
          <p:cNvPr id="70660" name="Text Box 4">
            <a:extLst>
              <a:ext uri="{FF2B5EF4-FFF2-40B4-BE49-F238E27FC236}">
                <a16:creationId xmlns:a16="http://schemas.microsoft.com/office/drawing/2014/main" id="{2F57B668-7A89-4AEE-9B1E-27FA794FDAB7}"/>
              </a:ext>
            </a:extLst>
          </p:cNvPr>
          <p:cNvSpPr txBox="1">
            <a:spLocks noChangeArrowheads="1"/>
          </p:cNvSpPr>
          <p:nvPr/>
        </p:nvSpPr>
        <p:spPr bwMode="auto">
          <a:xfrm>
            <a:off x="3810000" y="6021388"/>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地月系</a:t>
            </a:r>
          </a:p>
        </p:txBody>
      </p:sp>
      <p:sp>
        <p:nvSpPr>
          <p:cNvPr id="70661" name="AutoShape 5">
            <a:hlinkClick r:id="" action="ppaction://hlinkshowjump?jump=nextslide" highlightClick="1"/>
            <a:extLst>
              <a:ext uri="{FF2B5EF4-FFF2-40B4-BE49-F238E27FC236}">
                <a16:creationId xmlns:a16="http://schemas.microsoft.com/office/drawing/2014/main" id="{DD2F562D-BCD5-4D05-9C5D-8EDD80B27DCC}"/>
              </a:ext>
            </a:extLst>
          </p:cNvPr>
          <p:cNvSpPr>
            <a:spLocks noChangeArrowheads="1"/>
          </p:cNvSpPr>
          <p:nvPr/>
        </p:nvSpPr>
        <p:spPr bwMode="auto">
          <a:xfrm>
            <a:off x="8305800" y="6019800"/>
            <a:ext cx="6096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fade">
                                      <p:cBhvr>
                                        <p:cTn id="7" dur="2000"/>
                                        <p:tgtEl>
                                          <p:spTgt spid="70659"/>
                                        </p:tgtEl>
                                      </p:cBhvr>
                                    </p:animEffect>
                                    <p:anim calcmode="lin" valueType="num">
                                      <p:cBhvr>
                                        <p:cTn id="8" dur="2000" fill="hold"/>
                                        <p:tgtEl>
                                          <p:spTgt spid="70659"/>
                                        </p:tgtEl>
                                        <p:attrNameLst>
                                          <p:attrName>style.rotation</p:attrName>
                                        </p:attrNameLst>
                                      </p:cBhvr>
                                      <p:tavLst>
                                        <p:tav tm="0">
                                          <p:val>
                                            <p:fltVal val="720"/>
                                          </p:val>
                                        </p:tav>
                                        <p:tav tm="100000">
                                          <p:val>
                                            <p:fltVal val="0"/>
                                          </p:val>
                                        </p:tav>
                                      </p:tavLst>
                                    </p:anim>
                                    <p:anim calcmode="lin" valueType="num">
                                      <p:cBhvr>
                                        <p:cTn id="9" dur="2000" fill="hold"/>
                                        <p:tgtEl>
                                          <p:spTgt spid="70659"/>
                                        </p:tgtEl>
                                        <p:attrNameLst>
                                          <p:attrName>ppt_h</p:attrName>
                                        </p:attrNameLst>
                                      </p:cBhvr>
                                      <p:tavLst>
                                        <p:tav tm="0">
                                          <p:val>
                                            <p:fltVal val="0"/>
                                          </p:val>
                                        </p:tav>
                                        <p:tav tm="100000">
                                          <p:val>
                                            <p:strVal val="#ppt_h"/>
                                          </p:val>
                                        </p:tav>
                                      </p:tavLst>
                                    </p:anim>
                                    <p:anim calcmode="lin" valueType="num">
                                      <p:cBhvr>
                                        <p:cTn id="10" dur="2000" fill="hold"/>
                                        <p:tgtEl>
                                          <p:spTgt spid="70659"/>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12" presetClass="entr" presetSubtype="4" fill="hold" grpId="0" nodeType="afterEffect">
                                  <p:stCondLst>
                                    <p:cond delay="0"/>
                                  </p:stCondLst>
                                  <p:childTnLst>
                                    <p:set>
                                      <p:cBhvr>
                                        <p:cTn id="13" dur="1" fill="hold">
                                          <p:stCondLst>
                                            <p:cond delay="0"/>
                                          </p:stCondLst>
                                        </p:cTn>
                                        <p:tgtEl>
                                          <p:spTgt spid="70660"/>
                                        </p:tgtEl>
                                        <p:attrNameLst>
                                          <p:attrName>style.visibility</p:attrName>
                                        </p:attrNameLst>
                                      </p:cBhvr>
                                      <p:to>
                                        <p:strVal val="visible"/>
                                      </p:to>
                                    </p:set>
                                    <p:animEffect transition="in" filter="slide(fromBottom)">
                                      <p:cBhvr>
                                        <p:cTn id="14"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AutoShape 1027">
            <a:hlinkClick r:id="" action="ppaction://hlinkshowjump?jump=nextslide" highlightClick="1"/>
            <a:extLst>
              <a:ext uri="{FF2B5EF4-FFF2-40B4-BE49-F238E27FC236}">
                <a16:creationId xmlns:a16="http://schemas.microsoft.com/office/drawing/2014/main" id="{93679A2D-9C6D-457F-8902-D77E00A74585}"/>
              </a:ext>
            </a:extLst>
          </p:cNvPr>
          <p:cNvSpPr>
            <a:spLocks noChangeArrowheads="1"/>
          </p:cNvSpPr>
          <p:nvPr/>
        </p:nvSpPr>
        <p:spPr bwMode="auto">
          <a:xfrm>
            <a:off x="8077200" y="5715000"/>
            <a:ext cx="7620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5541" name="Picture 1029" descr="太阳系">
            <a:extLst>
              <a:ext uri="{FF2B5EF4-FFF2-40B4-BE49-F238E27FC236}">
                <a16:creationId xmlns:a16="http://schemas.microsoft.com/office/drawing/2014/main" id="{6BE66EFB-4F5A-4FFD-8E7D-625A86A06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09638"/>
            <a:ext cx="7391400" cy="478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p:cTn id="7" dur="1000" fill="hold"/>
                                        <p:tgtEl>
                                          <p:spTgt spid="65541"/>
                                        </p:tgtEl>
                                        <p:attrNameLst>
                                          <p:attrName>ppt_w</p:attrName>
                                        </p:attrNameLst>
                                      </p:cBhvr>
                                      <p:tavLst>
                                        <p:tav tm="0">
                                          <p:val>
                                            <p:fltVal val="0"/>
                                          </p:val>
                                        </p:tav>
                                        <p:tav tm="100000">
                                          <p:val>
                                            <p:strVal val="#ppt_w"/>
                                          </p:val>
                                        </p:tav>
                                      </p:tavLst>
                                    </p:anim>
                                    <p:anim calcmode="lin" valueType="num">
                                      <p:cBhvr>
                                        <p:cTn id="8" dur="1000" fill="hold"/>
                                        <p:tgtEl>
                                          <p:spTgt spid="65541"/>
                                        </p:tgtEl>
                                        <p:attrNameLst>
                                          <p:attrName>ppt_h</p:attrName>
                                        </p:attrNameLst>
                                      </p:cBhvr>
                                      <p:tavLst>
                                        <p:tav tm="0">
                                          <p:val>
                                            <p:fltVal val="0"/>
                                          </p:val>
                                        </p:tav>
                                        <p:tav tm="100000">
                                          <p:val>
                                            <p:strVal val="#ppt_h"/>
                                          </p:val>
                                        </p:tav>
                                      </p:tavLst>
                                    </p:anim>
                                    <p:anim calcmode="lin" valueType="num">
                                      <p:cBhvr>
                                        <p:cTn id="9" dur="1000" fill="hold"/>
                                        <p:tgtEl>
                                          <p:spTgt spid="6554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554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银河系">
            <a:extLst>
              <a:ext uri="{FF2B5EF4-FFF2-40B4-BE49-F238E27FC236}">
                <a16:creationId xmlns:a16="http://schemas.microsoft.com/office/drawing/2014/main" id="{433E2824-A912-422F-A44F-70FBD6C6F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88" y="1062038"/>
            <a:ext cx="6321425" cy="4732337"/>
          </a:xfrm>
          <a:prstGeom prst="rect">
            <a:avLst/>
          </a:prstGeom>
          <a:noFill/>
          <a:extLst>
            <a:ext uri="{909E8E84-426E-40DD-AFC4-6F175D3DCCD1}">
              <a14:hiddenFill xmlns:a14="http://schemas.microsoft.com/office/drawing/2010/main">
                <a:solidFill>
                  <a:srgbClr val="FFFFFF"/>
                </a:solidFill>
              </a14:hiddenFill>
            </a:ext>
          </a:extLst>
        </p:spPr>
      </p:pic>
      <p:sp>
        <p:nvSpPr>
          <p:cNvPr id="68611" name="AutoShape 3">
            <a:hlinkClick r:id="" action="ppaction://hlinkshowjump?jump=nextslide" highlightClick="1"/>
            <a:extLst>
              <a:ext uri="{FF2B5EF4-FFF2-40B4-BE49-F238E27FC236}">
                <a16:creationId xmlns:a16="http://schemas.microsoft.com/office/drawing/2014/main" id="{31809F16-D003-4ABF-B57E-BCDD9A9E2DC8}"/>
              </a:ext>
            </a:extLst>
          </p:cNvPr>
          <p:cNvSpPr>
            <a:spLocks noChangeArrowheads="1"/>
          </p:cNvSpPr>
          <p:nvPr/>
        </p:nvSpPr>
        <p:spPr bwMode="auto">
          <a:xfrm>
            <a:off x="8077200" y="5791200"/>
            <a:ext cx="10668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nodeType="with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fade">
                                      <p:cBhvr>
                                        <p:cTn id="7" dur="800" decel="100000"/>
                                        <p:tgtEl>
                                          <p:spTgt spid="68610"/>
                                        </p:tgtEl>
                                      </p:cBhvr>
                                    </p:animEffect>
                                    <p:anim calcmode="lin" valueType="num">
                                      <p:cBhvr>
                                        <p:cTn id="8" dur="800" decel="100000" fill="hold"/>
                                        <p:tgtEl>
                                          <p:spTgt spid="68610"/>
                                        </p:tgtEl>
                                        <p:attrNameLst>
                                          <p:attrName>style.rotation</p:attrName>
                                        </p:attrNameLst>
                                      </p:cBhvr>
                                      <p:tavLst>
                                        <p:tav tm="0">
                                          <p:val>
                                            <p:fltVal val="-90"/>
                                          </p:val>
                                        </p:tav>
                                        <p:tav tm="100000">
                                          <p:val>
                                            <p:fltVal val="0"/>
                                          </p:val>
                                        </p:tav>
                                      </p:tavLst>
                                    </p:anim>
                                    <p:anim calcmode="lin" valueType="num">
                                      <p:cBhvr>
                                        <p:cTn id="9" dur="800" decel="100000" fill="hold"/>
                                        <p:tgtEl>
                                          <p:spTgt spid="68610"/>
                                        </p:tgtEl>
                                        <p:attrNameLst>
                                          <p:attrName>ppt_x</p:attrName>
                                        </p:attrNameLst>
                                      </p:cBhvr>
                                      <p:tavLst>
                                        <p:tav tm="0">
                                          <p:val>
                                            <p:strVal val="#ppt_x+0.4"/>
                                          </p:val>
                                        </p:tav>
                                        <p:tav tm="100000">
                                          <p:val>
                                            <p:strVal val="#ppt_x-0.05"/>
                                          </p:val>
                                        </p:tav>
                                      </p:tavLst>
                                    </p:anim>
                                    <p:anim calcmode="lin" valueType="num">
                                      <p:cBhvr>
                                        <p:cTn id="10" dur="800" decel="100000" fill="hold"/>
                                        <p:tgtEl>
                                          <p:spTgt spid="6861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861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86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宇宙“超深地域”">
            <a:extLst>
              <a:ext uri="{FF2B5EF4-FFF2-40B4-BE49-F238E27FC236}">
                <a16:creationId xmlns:a16="http://schemas.microsoft.com/office/drawing/2014/main" id="{53F1A30E-95F1-4903-9EC3-61C28CA4A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71683" name="AutoShape 3">
            <a:hlinkClick r:id="rId3" action="ppaction://hlinksldjump" highlightClick="1"/>
            <a:extLst>
              <a:ext uri="{FF2B5EF4-FFF2-40B4-BE49-F238E27FC236}">
                <a16:creationId xmlns:a16="http://schemas.microsoft.com/office/drawing/2014/main" id="{6CAA3FE8-24F6-4015-8E3A-978D48F89928}"/>
              </a:ext>
            </a:extLst>
          </p:cNvPr>
          <p:cNvSpPr>
            <a:spLocks noChangeArrowheads="1"/>
          </p:cNvSpPr>
          <p:nvPr/>
        </p:nvSpPr>
        <p:spPr bwMode="auto">
          <a:xfrm>
            <a:off x="8077200" y="5867400"/>
            <a:ext cx="9144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linds(horizontal)">
                                      <p:cBhvr>
                                        <p:cTn id="7" dur="5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3CD3C293-483B-4E20-994A-ABBC793B08B6}"/>
              </a:ext>
            </a:extLst>
          </p:cNvPr>
          <p:cNvSpPr txBox="1">
            <a:spLocks noChangeArrowheads="1"/>
          </p:cNvSpPr>
          <p:nvPr/>
        </p:nvSpPr>
        <p:spPr bwMode="auto">
          <a:xfrm>
            <a:off x="323850" y="908050"/>
            <a:ext cx="6931025" cy="490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chemeClr val="hlink"/>
                </a:solidFill>
              </a:rPr>
              <a:t>复习“地理坐标”</a:t>
            </a:r>
          </a:p>
          <a:p>
            <a:r>
              <a:rPr lang="zh-CN" altLang="en-US" sz="2400" b="1"/>
              <a:t>一、经线和纬线</a:t>
            </a:r>
          </a:p>
          <a:p>
            <a:r>
              <a:rPr lang="en-US" altLang="zh-CN" sz="2400" b="1"/>
              <a:t>1. </a:t>
            </a:r>
            <a:r>
              <a:rPr lang="zh-CN" altLang="en-US" sz="2400" b="1"/>
              <a:t>地理定位的需要</a:t>
            </a:r>
          </a:p>
          <a:p>
            <a:pPr>
              <a:buFontTx/>
              <a:buChar char="•"/>
            </a:pPr>
            <a:r>
              <a:rPr lang="zh-CN" altLang="en-US" sz="2400" b="1"/>
              <a:t> 二线相交于一点</a:t>
            </a:r>
          </a:p>
          <a:p>
            <a:pPr>
              <a:buFontTx/>
              <a:buChar char="•"/>
            </a:pPr>
            <a:r>
              <a:rPr lang="zh-CN" altLang="en-US" sz="2400" b="1"/>
              <a:t> 每一个地点都可看作特定的经线和纬线的交点</a:t>
            </a:r>
          </a:p>
          <a:p>
            <a:r>
              <a:rPr lang="en-US" altLang="zh-CN" sz="2400" b="1"/>
              <a:t>2. </a:t>
            </a:r>
            <a:r>
              <a:rPr lang="zh-CN" altLang="en-US" sz="2400" b="1"/>
              <a:t>经线圈和纬线都是地面上的圆</a:t>
            </a:r>
          </a:p>
          <a:p>
            <a:pPr>
              <a:buFontTx/>
              <a:buChar char="•"/>
            </a:pPr>
            <a:r>
              <a:rPr lang="zh-CN" altLang="en-US" sz="2400" b="1"/>
              <a:t> 大圆：同一球面上最大的圆，其圆心即为球心。</a:t>
            </a:r>
          </a:p>
          <a:p>
            <a:pPr>
              <a:buFontTx/>
              <a:buChar char="•"/>
            </a:pPr>
            <a:r>
              <a:rPr lang="zh-CN" altLang="en-US" sz="2400" b="1"/>
              <a:t> 小圆：大圆以外的圆统称小圆。</a:t>
            </a:r>
          </a:p>
          <a:p>
            <a:r>
              <a:rPr lang="en-US" altLang="zh-CN" sz="2400" b="1"/>
              <a:t>3. </a:t>
            </a:r>
            <a:r>
              <a:rPr lang="zh-CN" altLang="en-US" sz="2400" b="1"/>
              <a:t>纬线：垂直于地轴的平面同地球相割而成的圆</a:t>
            </a:r>
          </a:p>
          <a:p>
            <a:pPr>
              <a:spcBef>
                <a:spcPct val="50000"/>
              </a:spcBef>
              <a:buFontTx/>
              <a:buChar char="•"/>
            </a:pPr>
            <a:r>
              <a:rPr lang="zh-CN" altLang="en-US" sz="2400" b="1"/>
              <a:t>纬线相互平行，大小不同</a:t>
            </a:r>
          </a:p>
          <a:p>
            <a:pPr>
              <a:spcBef>
                <a:spcPct val="50000"/>
              </a:spcBef>
              <a:buFontTx/>
              <a:buChar char="•"/>
            </a:pPr>
            <a:r>
              <a:rPr lang="zh-CN" altLang="en-US" sz="2400" b="1"/>
              <a:t>赤道是纬线中唯一的大圆，分全球为南、北两半球</a:t>
            </a:r>
          </a:p>
        </p:txBody>
      </p:sp>
      <p:pic>
        <p:nvPicPr>
          <p:cNvPr id="16388" name="Picture 4">
            <a:extLst>
              <a:ext uri="{FF2B5EF4-FFF2-40B4-BE49-F238E27FC236}">
                <a16:creationId xmlns:a16="http://schemas.microsoft.com/office/drawing/2014/main" id="{920D9A26-0FFD-4848-9C01-6798BAD06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713" y="549275"/>
            <a:ext cx="1952625" cy="2016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Effect transition="in" filter="slide(fromBottom)">
                                      <p:cBhvr>
                                        <p:cTn id="7" dur="500"/>
                                        <p:tgtEl>
                                          <p:spTgt spid="163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386">
                                            <p:txEl>
                                              <p:pRg st="2" end="2"/>
                                            </p:txEl>
                                          </p:spTgt>
                                        </p:tgtEl>
                                        <p:attrNameLst>
                                          <p:attrName>style.visibility</p:attrName>
                                        </p:attrNameLst>
                                      </p:cBhvr>
                                      <p:to>
                                        <p:strVal val="visible"/>
                                      </p:to>
                                    </p:set>
                                    <p:animEffect transition="in" filter="slide(fromBottom)">
                                      <p:cBhvr>
                                        <p:cTn id="12" dur="500"/>
                                        <p:tgtEl>
                                          <p:spTgt spid="163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animEffect transition="in" filter="slide(fromBottom)">
                                      <p:cBhvr>
                                        <p:cTn id="17" dur="500"/>
                                        <p:tgtEl>
                                          <p:spTgt spid="163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386">
                                            <p:txEl>
                                              <p:pRg st="4" end="4"/>
                                            </p:txEl>
                                          </p:spTgt>
                                        </p:tgtEl>
                                        <p:attrNameLst>
                                          <p:attrName>style.visibility</p:attrName>
                                        </p:attrNameLst>
                                      </p:cBhvr>
                                      <p:to>
                                        <p:strVal val="visible"/>
                                      </p:to>
                                    </p:set>
                                    <p:animEffect transition="in" filter="slide(fromBottom)">
                                      <p:cBhvr>
                                        <p:cTn id="22" dur="500"/>
                                        <p:tgtEl>
                                          <p:spTgt spid="1638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animEffect transition="in" filter="slide(fromBottom)">
                                      <p:cBhvr>
                                        <p:cTn id="27" dur="500"/>
                                        <p:tgtEl>
                                          <p:spTgt spid="1638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386">
                                            <p:txEl>
                                              <p:pRg st="6" end="6"/>
                                            </p:txEl>
                                          </p:spTgt>
                                        </p:tgtEl>
                                        <p:attrNameLst>
                                          <p:attrName>style.visibility</p:attrName>
                                        </p:attrNameLst>
                                      </p:cBhvr>
                                      <p:to>
                                        <p:strVal val="visible"/>
                                      </p:to>
                                    </p:set>
                                    <p:animEffect transition="in" filter="slide(fromBottom)">
                                      <p:cBhvr>
                                        <p:cTn id="32" dur="500"/>
                                        <p:tgtEl>
                                          <p:spTgt spid="1638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6386">
                                            <p:txEl>
                                              <p:pRg st="7" end="7"/>
                                            </p:txEl>
                                          </p:spTgt>
                                        </p:tgtEl>
                                        <p:attrNameLst>
                                          <p:attrName>style.visibility</p:attrName>
                                        </p:attrNameLst>
                                      </p:cBhvr>
                                      <p:to>
                                        <p:strVal val="visible"/>
                                      </p:to>
                                    </p:set>
                                    <p:animEffect transition="in" filter="slide(fromBottom)">
                                      <p:cBhvr>
                                        <p:cTn id="37" dur="500"/>
                                        <p:tgtEl>
                                          <p:spTgt spid="16386">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6386">
                                            <p:txEl>
                                              <p:pRg st="8" end="8"/>
                                            </p:txEl>
                                          </p:spTgt>
                                        </p:tgtEl>
                                        <p:attrNameLst>
                                          <p:attrName>style.visibility</p:attrName>
                                        </p:attrNameLst>
                                      </p:cBhvr>
                                      <p:to>
                                        <p:strVal val="visible"/>
                                      </p:to>
                                    </p:set>
                                    <p:animEffect transition="in" filter="slide(fromBottom)">
                                      <p:cBhvr>
                                        <p:cTn id="42" dur="500"/>
                                        <p:tgtEl>
                                          <p:spTgt spid="16386">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6386">
                                            <p:txEl>
                                              <p:pRg st="9" end="9"/>
                                            </p:txEl>
                                          </p:spTgt>
                                        </p:tgtEl>
                                        <p:attrNameLst>
                                          <p:attrName>style.visibility</p:attrName>
                                        </p:attrNameLst>
                                      </p:cBhvr>
                                      <p:to>
                                        <p:strVal val="visible"/>
                                      </p:to>
                                    </p:set>
                                    <p:animEffect transition="in" filter="slide(fromBottom)">
                                      <p:cBhvr>
                                        <p:cTn id="47" dur="500"/>
                                        <p:tgtEl>
                                          <p:spTgt spid="16386">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6386">
                                            <p:txEl>
                                              <p:pRg st="10" end="10"/>
                                            </p:txEl>
                                          </p:spTgt>
                                        </p:tgtEl>
                                        <p:attrNameLst>
                                          <p:attrName>style.visibility</p:attrName>
                                        </p:attrNameLst>
                                      </p:cBhvr>
                                      <p:to>
                                        <p:strVal val="visible"/>
                                      </p:to>
                                    </p:set>
                                    <p:animEffect transition="in" filter="slide(fromBottom)">
                                      <p:cBhvr>
                                        <p:cTn id="52" dur="500"/>
                                        <p:tgtEl>
                                          <p:spTgt spid="16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9" name="AutoShape 21">
            <a:hlinkClick r:id="rId2" action="ppaction://hlinksldjump" highlightClick="1"/>
            <a:extLst>
              <a:ext uri="{FF2B5EF4-FFF2-40B4-BE49-F238E27FC236}">
                <a16:creationId xmlns:a16="http://schemas.microsoft.com/office/drawing/2014/main" id="{F9829E76-DD54-4317-8159-E7B7E0AB307C}"/>
              </a:ext>
            </a:extLst>
          </p:cNvPr>
          <p:cNvSpPr>
            <a:spLocks noChangeArrowheads="1"/>
          </p:cNvSpPr>
          <p:nvPr/>
        </p:nvSpPr>
        <p:spPr bwMode="auto">
          <a:xfrm>
            <a:off x="7885113" y="5589588"/>
            <a:ext cx="576262" cy="503237"/>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7670" name="Picture 22" descr="image005">
            <a:extLst>
              <a:ext uri="{FF2B5EF4-FFF2-40B4-BE49-F238E27FC236}">
                <a16:creationId xmlns:a16="http://schemas.microsoft.com/office/drawing/2014/main" id="{594AFFC6-989E-4572-AE0E-4DE13D8CD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649413"/>
            <a:ext cx="4176713" cy="3686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27670"/>
                                        </p:tgtEl>
                                        <p:attrNameLst>
                                          <p:attrName>style.visibility</p:attrName>
                                        </p:attrNameLst>
                                      </p:cBhvr>
                                      <p:to>
                                        <p:strVal val="visible"/>
                                      </p:to>
                                    </p:set>
                                    <p:anim calcmode="lin" valueType="num">
                                      <p:cBhvr>
                                        <p:cTn id="7" dur="1000" fill="hold"/>
                                        <p:tgtEl>
                                          <p:spTgt spid="27670"/>
                                        </p:tgtEl>
                                        <p:attrNameLst>
                                          <p:attrName>ppt_w</p:attrName>
                                        </p:attrNameLst>
                                      </p:cBhvr>
                                      <p:tavLst>
                                        <p:tav tm="0">
                                          <p:val>
                                            <p:fltVal val="0"/>
                                          </p:val>
                                        </p:tav>
                                        <p:tav tm="100000">
                                          <p:val>
                                            <p:strVal val="#ppt_w"/>
                                          </p:val>
                                        </p:tav>
                                      </p:tavLst>
                                    </p:anim>
                                    <p:anim calcmode="lin" valueType="num">
                                      <p:cBhvr>
                                        <p:cTn id="8" dur="1000" fill="hold"/>
                                        <p:tgtEl>
                                          <p:spTgt spid="27670"/>
                                        </p:tgtEl>
                                        <p:attrNameLst>
                                          <p:attrName>ppt_h</p:attrName>
                                        </p:attrNameLst>
                                      </p:cBhvr>
                                      <p:tavLst>
                                        <p:tav tm="0">
                                          <p:val>
                                            <p:fltVal val="0"/>
                                          </p:val>
                                        </p:tav>
                                        <p:tav tm="100000">
                                          <p:val>
                                            <p:strVal val="#ppt_h"/>
                                          </p:val>
                                        </p:tav>
                                      </p:tavLst>
                                    </p:anim>
                                    <p:anim calcmode="lin" valueType="num">
                                      <p:cBhvr>
                                        <p:cTn id="9" dur="1000" fill="hold"/>
                                        <p:tgtEl>
                                          <p:spTgt spid="276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7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Text Box 3">
            <a:extLst>
              <a:ext uri="{FF2B5EF4-FFF2-40B4-BE49-F238E27FC236}">
                <a16:creationId xmlns:a16="http://schemas.microsoft.com/office/drawing/2014/main" id="{ACA6F9AF-AED9-4121-9DDC-17C91930BB12}"/>
              </a:ext>
            </a:extLst>
          </p:cNvPr>
          <p:cNvSpPr txBox="1">
            <a:spLocks noChangeArrowheads="1"/>
          </p:cNvSpPr>
          <p:nvPr/>
        </p:nvSpPr>
        <p:spPr bwMode="auto">
          <a:xfrm>
            <a:off x="1258888" y="5661025"/>
            <a:ext cx="5041900"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t>天球上主要点、线和面</a:t>
            </a:r>
          </a:p>
        </p:txBody>
      </p:sp>
      <p:sp>
        <p:nvSpPr>
          <p:cNvPr id="28677" name="AutoShape 5">
            <a:hlinkClick r:id="rId2" action="ppaction://hlinksldjump" highlightClick="1"/>
            <a:extLst>
              <a:ext uri="{FF2B5EF4-FFF2-40B4-BE49-F238E27FC236}">
                <a16:creationId xmlns:a16="http://schemas.microsoft.com/office/drawing/2014/main" id="{74B82172-6BF0-434F-884B-96E70B35D97F}"/>
              </a:ext>
            </a:extLst>
          </p:cNvPr>
          <p:cNvSpPr>
            <a:spLocks noChangeArrowheads="1"/>
          </p:cNvSpPr>
          <p:nvPr/>
        </p:nvSpPr>
        <p:spPr bwMode="auto">
          <a:xfrm>
            <a:off x="8101013" y="6092825"/>
            <a:ext cx="762000" cy="50323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8716" name="Picture 44" descr="第一步">
            <a:extLst>
              <a:ext uri="{FF2B5EF4-FFF2-40B4-BE49-F238E27FC236}">
                <a16:creationId xmlns:a16="http://schemas.microsoft.com/office/drawing/2014/main" id="{42162195-EB96-4C64-B25A-525EEEABF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04813"/>
            <a:ext cx="2916237" cy="2735262"/>
          </a:xfrm>
          <a:prstGeom prst="rect">
            <a:avLst/>
          </a:prstGeom>
          <a:noFill/>
          <a:extLst>
            <a:ext uri="{909E8E84-426E-40DD-AFC4-6F175D3DCCD1}">
              <a14:hiddenFill xmlns:a14="http://schemas.microsoft.com/office/drawing/2010/main">
                <a:solidFill>
                  <a:srgbClr val="FFFFFF"/>
                </a:solidFill>
              </a14:hiddenFill>
            </a:ext>
          </a:extLst>
        </p:spPr>
      </p:pic>
      <p:pic>
        <p:nvPicPr>
          <p:cNvPr id="28717" name="Picture 45" descr="第二步">
            <a:extLst>
              <a:ext uri="{FF2B5EF4-FFF2-40B4-BE49-F238E27FC236}">
                <a16:creationId xmlns:a16="http://schemas.microsoft.com/office/drawing/2014/main" id="{33A70432-5EDC-452D-A299-A48FF7D26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484313"/>
            <a:ext cx="2952750" cy="2786062"/>
          </a:xfrm>
          <a:prstGeom prst="rect">
            <a:avLst/>
          </a:prstGeom>
          <a:noFill/>
          <a:extLst>
            <a:ext uri="{909E8E84-426E-40DD-AFC4-6F175D3DCCD1}">
              <a14:hiddenFill xmlns:a14="http://schemas.microsoft.com/office/drawing/2010/main">
                <a:solidFill>
                  <a:srgbClr val="FFFFFF"/>
                </a:solidFill>
              </a14:hiddenFill>
            </a:ext>
          </a:extLst>
        </p:spPr>
      </p:pic>
      <p:pic>
        <p:nvPicPr>
          <p:cNvPr id="28718" name="Picture 46" descr="第三步">
            <a:extLst>
              <a:ext uri="{FF2B5EF4-FFF2-40B4-BE49-F238E27FC236}">
                <a16:creationId xmlns:a16="http://schemas.microsoft.com/office/drawing/2014/main" id="{2774DDF4-B897-4EDB-AB7F-00AF95A70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6950" y="2924175"/>
            <a:ext cx="3067050" cy="2867025"/>
          </a:xfrm>
          <a:prstGeom prst="rect">
            <a:avLst/>
          </a:prstGeom>
          <a:noFill/>
          <a:extLst>
            <a:ext uri="{909E8E84-426E-40DD-AFC4-6F175D3DCCD1}">
              <a14:hiddenFill xmlns:a14="http://schemas.microsoft.com/office/drawing/2010/main">
                <a:solidFill>
                  <a:srgbClr val="FFFFFF"/>
                </a:solidFill>
              </a14:hiddenFill>
            </a:ext>
          </a:extLst>
        </p:spPr>
      </p:pic>
      <p:sp>
        <p:nvSpPr>
          <p:cNvPr id="28719" name="Line 47">
            <a:extLst>
              <a:ext uri="{FF2B5EF4-FFF2-40B4-BE49-F238E27FC236}">
                <a16:creationId xmlns:a16="http://schemas.microsoft.com/office/drawing/2014/main" id="{6F0BD428-DC7E-40DF-B88D-4A6A94F470DA}"/>
              </a:ext>
            </a:extLst>
          </p:cNvPr>
          <p:cNvSpPr>
            <a:spLocks noChangeShapeType="1"/>
          </p:cNvSpPr>
          <p:nvPr/>
        </p:nvSpPr>
        <p:spPr bwMode="auto">
          <a:xfrm>
            <a:off x="1116013" y="3213100"/>
            <a:ext cx="1511300" cy="6477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20" name="Line 48">
            <a:extLst>
              <a:ext uri="{FF2B5EF4-FFF2-40B4-BE49-F238E27FC236}">
                <a16:creationId xmlns:a16="http://schemas.microsoft.com/office/drawing/2014/main" id="{39A31DD7-16F5-4125-99A1-3B64DB3F73E3}"/>
              </a:ext>
            </a:extLst>
          </p:cNvPr>
          <p:cNvSpPr>
            <a:spLocks noChangeShapeType="1"/>
          </p:cNvSpPr>
          <p:nvPr/>
        </p:nvSpPr>
        <p:spPr bwMode="auto">
          <a:xfrm>
            <a:off x="4284663" y="4365625"/>
            <a:ext cx="1511300" cy="6477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21" name="Text Box 49">
            <a:extLst>
              <a:ext uri="{FF2B5EF4-FFF2-40B4-BE49-F238E27FC236}">
                <a16:creationId xmlns:a16="http://schemas.microsoft.com/office/drawing/2014/main" id="{411B3CC9-A33A-48BA-96EC-812D51C764B6}"/>
              </a:ext>
            </a:extLst>
          </p:cNvPr>
          <p:cNvSpPr txBox="1">
            <a:spLocks noChangeArrowheads="1"/>
          </p:cNvSpPr>
          <p:nvPr/>
        </p:nvSpPr>
        <p:spPr bwMode="auto">
          <a:xfrm>
            <a:off x="3132138" y="260350"/>
            <a:ext cx="4103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Z</a:t>
            </a:r>
            <a:r>
              <a:rPr lang="zh-CN" altLang="en-US"/>
              <a:t>和</a:t>
            </a:r>
            <a:r>
              <a:rPr lang="en-US" altLang="zh-CN"/>
              <a:t>Z’  P</a:t>
            </a:r>
            <a:r>
              <a:rPr lang="zh-CN" altLang="en-US"/>
              <a:t>和</a:t>
            </a:r>
            <a:r>
              <a:rPr lang="en-US" altLang="zh-CN"/>
              <a:t>P’ K</a:t>
            </a:r>
            <a:r>
              <a:rPr lang="zh-CN" altLang="en-US"/>
              <a:t>和</a:t>
            </a:r>
            <a:r>
              <a:rPr lang="en-US" altLang="zh-CN"/>
              <a:t>K’ ESWN</a:t>
            </a:r>
            <a:r>
              <a:rPr lang="zh-CN" altLang="en-US"/>
              <a:t>点 </a:t>
            </a:r>
            <a:r>
              <a:rPr lang="en-US" altLang="zh-CN"/>
              <a:t>Q</a:t>
            </a:r>
            <a:r>
              <a:rPr lang="zh-CN" altLang="en-US"/>
              <a:t>和</a:t>
            </a:r>
            <a:r>
              <a:rPr lang="en-US" altLang="zh-CN"/>
              <a:t>Q’</a:t>
            </a:r>
          </a:p>
        </p:txBody>
      </p:sp>
      <p:sp>
        <p:nvSpPr>
          <p:cNvPr id="28722" name="Text Box 50">
            <a:extLst>
              <a:ext uri="{FF2B5EF4-FFF2-40B4-BE49-F238E27FC236}">
                <a16:creationId xmlns:a16="http://schemas.microsoft.com/office/drawing/2014/main" id="{05DE667B-DABC-47D0-B419-CE39F01F78A3}"/>
              </a:ext>
            </a:extLst>
          </p:cNvPr>
          <p:cNvSpPr txBox="1">
            <a:spLocks noChangeArrowheads="1"/>
          </p:cNvSpPr>
          <p:nvPr/>
        </p:nvSpPr>
        <p:spPr bwMode="auto">
          <a:xfrm>
            <a:off x="4211638" y="836613"/>
            <a:ext cx="424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地平圈（面） 黄道（面）天赤道（面）</a:t>
            </a:r>
          </a:p>
        </p:txBody>
      </p:sp>
      <p:sp>
        <p:nvSpPr>
          <p:cNvPr id="28723" name="Text Box 51">
            <a:extLst>
              <a:ext uri="{FF2B5EF4-FFF2-40B4-BE49-F238E27FC236}">
                <a16:creationId xmlns:a16="http://schemas.microsoft.com/office/drawing/2014/main" id="{C71F183B-7EF6-4D78-B407-C365F6B744E6}"/>
              </a:ext>
            </a:extLst>
          </p:cNvPr>
          <p:cNvSpPr txBox="1">
            <a:spLocks noChangeArrowheads="1"/>
          </p:cNvSpPr>
          <p:nvPr/>
        </p:nvSpPr>
        <p:spPr bwMode="auto">
          <a:xfrm>
            <a:off x="6372225" y="1484313"/>
            <a:ext cx="244792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子午圈  六时圈</a:t>
            </a:r>
          </a:p>
          <a:p>
            <a:pPr>
              <a:spcBef>
                <a:spcPct val="50000"/>
              </a:spcBef>
            </a:pPr>
            <a:r>
              <a:rPr lang="zh-CN" altLang="en-US"/>
              <a:t>子午圈  卯酉圈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slide(fromBottom)">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AutoShape 1027">
            <a:hlinkClick r:id="rId2" action="ppaction://hlinksldjump" highlightClick="1"/>
            <a:extLst>
              <a:ext uri="{FF2B5EF4-FFF2-40B4-BE49-F238E27FC236}">
                <a16:creationId xmlns:a16="http://schemas.microsoft.com/office/drawing/2014/main" id="{F6022408-A47C-43B4-B17D-13F3A12A8B70}"/>
              </a:ext>
            </a:extLst>
          </p:cNvPr>
          <p:cNvSpPr>
            <a:spLocks noChangeArrowheads="1"/>
          </p:cNvSpPr>
          <p:nvPr/>
        </p:nvSpPr>
        <p:spPr bwMode="auto">
          <a:xfrm>
            <a:off x="7772400" y="5486400"/>
            <a:ext cx="914400" cy="6096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2" name="Text Box 1028">
            <a:extLst>
              <a:ext uri="{FF2B5EF4-FFF2-40B4-BE49-F238E27FC236}">
                <a16:creationId xmlns:a16="http://schemas.microsoft.com/office/drawing/2014/main" id="{F7A67F90-1D7B-4832-9584-061EE6DAA278}"/>
              </a:ext>
            </a:extLst>
          </p:cNvPr>
          <p:cNvSpPr txBox="1">
            <a:spLocks noChangeArrowheads="1"/>
          </p:cNvSpPr>
          <p:nvPr/>
        </p:nvSpPr>
        <p:spPr bwMode="auto">
          <a:xfrm>
            <a:off x="1835150" y="4652963"/>
            <a:ext cx="5543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地平坐标系与第一赤道坐标系</a:t>
            </a:r>
          </a:p>
        </p:txBody>
      </p:sp>
      <p:pic>
        <p:nvPicPr>
          <p:cNvPr id="63494" name="Picture 1030" descr="24">
            <a:extLst>
              <a:ext uri="{FF2B5EF4-FFF2-40B4-BE49-F238E27FC236}">
                <a16:creationId xmlns:a16="http://schemas.microsoft.com/office/drawing/2014/main" id="{1E364730-3A37-4E6E-A271-F32C62B52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96975"/>
            <a:ext cx="30861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3495" name="Picture 1031" descr="25">
            <a:extLst>
              <a:ext uri="{FF2B5EF4-FFF2-40B4-BE49-F238E27FC236}">
                <a16:creationId xmlns:a16="http://schemas.microsoft.com/office/drawing/2014/main" id="{F38E236E-4F46-4B4C-BD08-ACD7D51DE1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96975"/>
            <a:ext cx="3060700" cy="3162300"/>
          </a:xfrm>
          <a:prstGeom prst="rect">
            <a:avLst/>
          </a:prstGeom>
          <a:noFill/>
          <a:extLst>
            <a:ext uri="{909E8E84-426E-40DD-AFC4-6F175D3DCCD1}">
              <a14:hiddenFill xmlns:a14="http://schemas.microsoft.com/office/drawing/2010/main">
                <a:solidFill>
                  <a:srgbClr val="FFFFFF"/>
                </a:solidFill>
              </a14:hiddenFill>
            </a:ext>
          </a:extLst>
        </p:spPr>
      </p:pic>
      <p:sp>
        <p:nvSpPr>
          <p:cNvPr id="63496" name="Text Box 1032">
            <a:extLst>
              <a:ext uri="{FF2B5EF4-FFF2-40B4-BE49-F238E27FC236}">
                <a16:creationId xmlns:a16="http://schemas.microsoft.com/office/drawing/2014/main" id="{1FF001A3-514E-49A3-93DD-45690A7A9AA9}"/>
              </a:ext>
            </a:extLst>
          </p:cNvPr>
          <p:cNvSpPr txBox="1">
            <a:spLocks noChangeArrowheads="1"/>
          </p:cNvSpPr>
          <p:nvPr/>
        </p:nvSpPr>
        <p:spPr bwMode="auto">
          <a:xfrm>
            <a:off x="1116013" y="62071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高度和方位</a:t>
            </a:r>
          </a:p>
        </p:txBody>
      </p:sp>
      <p:sp>
        <p:nvSpPr>
          <p:cNvPr id="63497" name="Text Box 1033">
            <a:extLst>
              <a:ext uri="{FF2B5EF4-FFF2-40B4-BE49-F238E27FC236}">
                <a16:creationId xmlns:a16="http://schemas.microsoft.com/office/drawing/2014/main" id="{46D9B7FC-1F7F-4844-90F3-1D5F1E6980AC}"/>
              </a:ext>
            </a:extLst>
          </p:cNvPr>
          <p:cNvSpPr txBox="1">
            <a:spLocks noChangeArrowheads="1"/>
          </p:cNvSpPr>
          <p:nvPr/>
        </p:nvSpPr>
        <p:spPr bwMode="auto">
          <a:xfrm>
            <a:off x="5003800" y="6207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63498" name="Text Box 1034">
            <a:extLst>
              <a:ext uri="{FF2B5EF4-FFF2-40B4-BE49-F238E27FC236}">
                <a16:creationId xmlns:a16="http://schemas.microsoft.com/office/drawing/2014/main" id="{54AFE40F-2C01-4928-9958-4C2ABC331EC7}"/>
              </a:ext>
            </a:extLst>
          </p:cNvPr>
          <p:cNvSpPr txBox="1">
            <a:spLocks noChangeArrowheads="1"/>
          </p:cNvSpPr>
          <p:nvPr/>
        </p:nvSpPr>
        <p:spPr bwMode="auto">
          <a:xfrm>
            <a:off x="4932363" y="62071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赤纬和时角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63494"/>
                                        </p:tgtEl>
                                        <p:attrNameLst>
                                          <p:attrName>style.visibility</p:attrName>
                                        </p:attrNameLst>
                                      </p:cBhvr>
                                      <p:to>
                                        <p:strVal val="visible"/>
                                      </p:to>
                                    </p:set>
                                    <p:anim calcmode="lin" valueType="num">
                                      <p:cBhvr>
                                        <p:cTn id="7" dur="1000" fill="hold"/>
                                        <p:tgtEl>
                                          <p:spTgt spid="63494"/>
                                        </p:tgtEl>
                                        <p:attrNameLst>
                                          <p:attrName>ppt_w</p:attrName>
                                        </p:attrNameLst>
                                      </p:cBhvr>
                                      <p:tavLst>
                                        <p:tav tm="0">
                                          <p:val>
                                            <p:fltVal val="0"/>
                                          </p:val>
                                        </p:tav>
                                        <p:tav tm="100000">
                                          <p:val>
                                            <p:strVal val="#ppt_w"/>
                                          </p:val>
                                        </p:tav>
                                      </p:tavLst>
                                    </p:anim>
                                    <p:anim calcmode="lin" valueType="num">
                                      <p:cBhvr>
                                        <p:cTn id="8" dur="1000" fill="hold"/>
                                        <p:tgtEl>
                                          <p:spTgt spid="63494"/>
                                        </p:tgtEl>
                                        <p:attrNameLst>
                                          <p:attrName>ppt_h</p:attrName>
                                        </p:attrNameLst>
                                      </p:cBhvr>
                                      <p:tavLst>
                                        <p:tav tm="0">
                                          <p:val>
                                            <p:fltVal val="0"/>
                                          </p:val>
                                        </p:tav>
                                        <p:tav tm="100000">
                                          <p:val>
                                            <p:strVal val="#ppt_h"/>
                                          </p:val>
                                        </p:tav>
                                      </p:tavLst>
                                    </p:anim>
                                    <p:anim calcmode="lin" valueType="num">
                                      <p:cBhvr>
                                        <p:cTn id="9" dur="1000" fill="hold"/>
                                        <p:tgtEl>
                                          <p:spTgt spid="63494"/>
                                        </p:tgtEl>
                                        <p:attrNameLst>
                                          <p:attrName>style.rotation</p:attrName>
                                        </p:attrNameLst>
                                      </p:cBhvr>
                                      <p:tavLst>
                                        <p:tav tm="0">
                                          <p:val>
                                            <p:fltVal val="90"/>
                                          </p:val>
                                        </p:tav>
                                        <p:tav tm="100000">
                                          <p:val>
                                            <p:fltVal val="0"/>
                                          </p:val>
                                        </p:tav>
                                      </p:tavLst>
                                    </p:anim>
                                    <p:animEffect transition="in" filter="fade">
                                      <p:cBhvr>
                                        <p:cTn id="10" dur="1000"/>
                                        <p:tgtEl>
                                          <p:spTgt spid="63494"/>
                                        </p:tgtEl>
                                      </p:cBhvr>
                                    </p:animEffect>
                                  </p:childTnLst>
                                </p:cTn>
                              </p:par>
                            </p:childTnLst>
                          </p:cTn>
                        </p:par>
                        <p:par>
                          <p:cTn id="11" fill="hold" nodeType="afterGroup">
                            <p:stCondLst>
                              <p:cond delay="1000"/>
                            </p:stCondLst>
                            <p:childTnLst>
                              <p:par>
                                <p:cTn id="12" presetID="31" presetClass="entr" presetSubtype="0" fill="hold" nodeType="afterEffect">
                                  <p:stCondLst>
                                    <p:cond delay="0"/>
                                  </p:stCondLst>
                                  <p:iterate type="lt">
                                    <p:tmPct val="5000"/>
                                  </p:iterate>
                                  <p:childTnLst>
                                    <p:set>
                                      <p:cBhvr>
                                        <p:cTn id="13" dur="1" fill="hold">
                                          <p:stCondLst>
                                            <p:cond delay="0"/>
                                          </p:stCondLst>
                                        </p:cTn>
                                        <p:tgtEl>
                                          <p:spTgt spid="63495"/>
                                        </p:tgtEl>
                                        <p:attrNameLst>
                                          <p:attrName>style.visibility</p:attrName>
                                        </p:attrNameLst>
                                      </p:cBhvr>
                                      <p:to>
                                        <p:strVal val="visible"/>
                                      </p:to>
                                    </p:set>
                                    <p:anim calcmode="lin" valueType="num">
                                      <p:cBhvr>
                                        <p:cTn id="14" dur="1000" fill="hold"/>
                                        <p:tgtEl>
                                          <p:spTgt spid="63495"/>
                                        </p:tgtEl>
                                        <p:attrNameLst>
                                          <p:attrName>ppt_w</p:attrName>
                                        </p:attrNameLst>
                                      </p:cBhvr>
                                      <p:tavLst>
                                        <p:tav tm="0">
                                          <p:val>
                                            <p:fltVal val="0"/>
                                          </p:val>
                                        </p:tav>
                                        <p:tav tm="100000">
                                          <p:val>
                                            <p:strVal val="#ppt_w"/>
                                          </p:val>
                                        </p:tav>
                                      </p:tavLst>
                                    </p:anim>
                                    <p:anim calcmode="lin" valueType="num">
                                      <p:cBhvr>
                                        <p:cTn id="15" dur="1000" fill="hold"/>
                                        <p:tgtEl>
                                          <p:spTgt spid="63495"/>
                                        </p:tgtEl>
                                        <p:attrNameLst>
                                          <p:attrName>ppt_h</p:attrName>
                                        </p:attrNameLst>
                                      </p:cBhvr>
                                      <p:tavLst>
                                        <p:tav tm="0">
                                          <p:val>
                                            <p:fltVal val="0"/>
                                          </p:val>
                                        </p:tav>
                                        <p:tav tm="100000">
                                          <p:val>
                                            <p:strVal val="#ppt_h"/>
                                          </p:val>
                                        </p:tav>
                                      </p:tavLst>
                                    </p:anim>
                                    <p:anim calcmode="lin" valueType="num">
                                      <p:cBhvr>
                                        <p:cTn id="16" dur="1000" fill="hold"/>
                                        <p:tgtEl>
                                          <p:spTgt spid="63495"/>
                                        </p:tgtEl>
                                        <p:attrNameLst>
                                          <p:attrName>style.rotation</p:attrName>
                                        </p:attrNameLst>
                                      </p:cBhvr>
                                      <p:tavLst>
                                        <p:tav tm="0">
                                          <p:val>
                                            <p:fltVal val="90"/>
                                          </p:val>
                                        </p:tav>
                                        <p:tav tm="100000">
                                          <p:val>
                                            <p:fltVal val="0"/>
                                          </p:val>
                                        </p:tav>
                                      </p:tavLst>
                                    </p:anim>
                                    <p:animEffect transition="in" filter="fade">
                                      <p:cBhvr>
                                        <p:cTn id="17" dur="1000"/>
                                        <p:tgtEl>
                                          <p:spTgt spid="63495"/>
                                        </p:tgtEl>
                                      </p:cBhvr>
                                    </p:animEffect>
                                  </p:childTnLst>
                                </p:cTn>
                              </p:par>
                            </p:childTnLst>
                          </p:cTn>
                        </p:par>
                        <p:par>
                          <p:cTn id="18" fill="hold" nodeType="afterGroup">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63492"/>
                                        </p:tgtEl>
                                        <p:attrNameLst>
                                          <p:attrName>style.visibility</p:attrName>
                                        </p:attrNameLst>
                                      </p:cBhvr>
                                      <p:to>
                                        <p:strVal val="visible"/>
                                      </p:to>
                                    </p:set>
                                    <p:animEffect transition="in" filter="slide(fromBottom)">
                                      <p:cBhvr>
                                        <p:cTn id="21"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8" name="Picture 4" descr="25">
            <a:extLst>
              <a:ext uri="{FF2B5EF4-FFF2-40B4-BE49-F238E27FC236}">
                <a16:creationId xmlns:a16="http://schemas.microsoft.com/office/drawing/2014/main" id="{9609045F-9DC1-4259-AB3C-ECBDAF089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04813"/>
            <a:ext cx="30607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98309" name="Picture 5" descr="26">
            <a:extLst>
              <a:ext uri="{FF2B5EF4-FFF2-40B4-BE49-F238E27FC236}">
                <a16:creationId xmlns:a16="http://schemas.microsoft.com/office/drawing/2014/main" id="{DCB7A324-160E-4AC3-888F-6DB1D82FE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404813"/>
            <a:ext cx="3168650" cy="3240087"/>
          </a:xfrm>
          <a:prstGeom prst="rect">
            <a:avLst/>
          </a:prstGeom>
          <a:noFill/>
          <a:extLst>
            <a:ext uri="{909E8E84-426E-40DD-AFC4-6F175D3DCCD1}">
              <a14:hiddenFill xmlns:a14="http://schemas.microsoft.com/office/drawing/2010/main">
                <a:solidFill>
                  <a:srgbClr val="FFFFFF"/>
                </a:solidFill>
              </a14:hiddenFill>
            </a:ext>
          </a:extLst>
        </p:spPr>
      </p:pic>
      <p:sp>
        <p:nvSpPr>
          <p:cNvPr id="98310" name="Text Box 6">
            <a:extLst>
              <a:ext uri="{FF2B5EF4-FFF2-40B4-BE49-F238E27FC236}">
                <a16:creationId xmlns:a16="http://schemas.microsoft.com/office/drawing/2014/main" id="{F1B6AEA8-6564-43B1-A20D-8B7EF2266A14}"/>
              </a:ext>
            </a:extLst>
          </p:cNvPr>
          <p:cNvSpPr txBox="1">
            <a:spLocks noChangeArrowheads="1"/>
          </p:cNvSpPr>
          <p:nvPr/>
        </p:nvSpPr>
        <p:spPr bwMode="auto">
          <a:xfrm>
            <a:off x="1692275" y="3933825"/>
            <a:ext cx="5976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第一赤道坐标和第二赤道坐标</a:t>
            </a:r>
          </a:p>
        </p:txBody>
      </p:sp>
      <p:grpSp>
        <p:nvGrpSpPr>
          <p:cNvPr id="98311" name="Group 7">
            <a:extLst>
              <a:ext uri="{FF2B5EF4-FFF2-40B4-BE49-F238E27FC236}">
                <a16:creationId xmlns:a16="http://schemas.microsoft.com/office/drawing/2014/main" id="{D56FCD00-215A-49E3-80D7-175D46C144B8}"/>
              </a:ext>
            </a:extLst>
          </p:cNvPr>
          <p:cNvGrpSpPr>
            <a:grpSpLocks/>
          </p:cNvGrpSpPr>
          <p:nvPr/>
        </p:nvGrpSpPr>
        <p:grpSpPr bwMode="auto">
          <a:xfrm rot="355000">
            <a:off x="2338388" y="4819650"/>
            <a:ext cx="5040312" cy="977900"/>
            <a:chOff x="2789" y="2568"/>
            <a:chExt cx="2858" cy="1225"/>
          </a:xfrm>
        </p:grpSpPr>
        <p:sp>
          <p:nvSpPr>
            <p:cNvPr id="98312" name="AutoShape 8">
              <a:extLst>
                <a:ext uri="{FF2B5EF4-FFF2-40B4-BE49-F238E27FC236}">
                  <a16:creationId xmlns:a16="http://schemas.microsoft.com/office/drawing/2014/main" id="{5D5F10C9-D491-4569-8CD6-36E4EFB81636}"/>
                </a:ext>
              </a:extLst>
            </p:cNvPr>
            <p:cNvSpPr>
              <a:spLocks noChangeArrowheads="1"/>
            </p:cNvSpPr>
            <p:nvPr/>
          </p:nvSpPr>
          <p:spPr bwMode="auto">
            <a:xfrm>
              <a:off x="2789" y="2568"/>
              <a:ext cx="2858" cy="1225"/>
            </a:xfrm>
            <a:prstGeom prst="wedgeEllipseCallout">
              <a:avLst>
                <a:gd name="adj1" fmla="val -49301"/>
                <a:gd name="adj2" fmla="val -71060"/>
              </a:avLst>
            </a:prstGeom>
            <a:solidFill>
              <a:schemeClr val="accent1"/>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65000"/>
                <a:buFont typeface="Wingdings" panose="05000000000000000000" pitchFamily="2" charset="2"/>
                <a:buNone/>
              </a:pPr>
              <a:endParaRPr lang="zh-CN" altLang="zh-CN" b="1">
                <a:effectLst>
                  <a:outerShdw blurRad="38100" dist="38100" dir="2700000" algn="tl">
                    <a:srgbClr val="000000"/>
                  </a:outerShdw>
                </a:effectLst>
                <a:latin typeface="Tahoma" panose="020B0604030504040204" pitchFamily="34" charset="0"/>
              </a:endParaRPr>
            </a:p>
          </p:txBody>
        </p:sp>
        <p:sp>
          <p:nvSpPr>
            <p:cNvPr id="98313" name="Text Box 9">
              <a:extLst>
                <a:ext uri="{FF2B5EF4-FFF2-40B4-BE49-F238E27FC236}">
                  <a16:creationId xmlns:a16="http://schemas.microsoft.com/office/drawing/2014/main" id="{EA8F2F03-5381-4C20-AAE1-FBFA6B09EFBF}"/>
                </a:ext>
              </a:extLst>
            </p:cNvPr>
            <p:cNvSpPr txBox="1">
              <a:spLocks noChangeArrowheads="1"/>
            </p:cNvSpPr>
            <p:nvPr/>
          </p:nvSpPr>
          <p:spPr bwMode="auto">
            <a:xfrm>
              <a:off x="2921" y="2836"/>
              <a:ext cx="224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zh-CN" altLang="en-US" b="1">
                  <a:solidFill>
                    <a:srgbClr val="FF0000"/>
                  </a:solidFill>
                  <a:latin typeface="Verdana" panose="020B0604030504040204" pitchFamily="34" charset="0"/>
                </a:rPr>
                <a:t>注意：经度度量方向和命名不同。</a:t>
              </a:r>
            </a:p>
          </p:txBody>
        </p:sp>
      </p:grpSp>
      <p:sp>
        <p:nvSpPr>
          <p:cNvPr id="98314" name="AutoShape 10">
            <a:hlinkClick r:id="rId4" action="ppaction://hlinksldjump" highlightClick="1"/>
            <a:extLst>
              <a:ext uri="{FF2B5EF4-FFF2-40B4-BE49-F238E27FC236}">
                <a16:creationId xmlns:a16="http://schemas.microsoft.com/office/drawing/2014/main" id="{6AEBCD98-F27C-4F25-B6C5-13CB59085AE9}"/>
              </a:ext>
            </a:extLst>
          </p:cNvPr>
          <p:cNvSpPr>
            <a:spLocks noChangeArrowheads="1"/>
          </p:cNvSpPr>
          <p:nvPr/>
        </p:nvSpPr>
        <p:spPr bwMode="auto">
          <a:xfrm>
            <a:off x="8027988" y="6165850"/>
            <a:ext cx="865187"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98308"/>
                                        </p:tgtEl>
                                        <p:attrNameLst>
                                          <p:attrName>style.visibility</p:attrName>
                                        </p:attrNameLst>
                                      </p:cBhvr>
                                      <p:to>
                                        <p:strVal val="visible"/>
                                      </p:to>
                                    </p:set>
                                    <p:anim calcmode="lin" valueType="num">
                                      <p:cBhvr>
                                        <p:cTn id="7" dur="1000" fill="hold"/>
                                        <p:tgtEl>
                                          <p:spTgt spid="98308"/>
                                        </p:tgtEl>
                                        <p:attrNameLst>
                                          <p:attrName>ppt_w</p:attrName>
                                        </p:attrNameLst>
                                      </p:cBhvr>
                                      <p:tavLst>
                                        <p:tav tm="0">
                                          <p:val>
                                            <p:fltVal val="0"/>
                                          </p:val>
                                        </p:tav>
                                        <p:tav tm="100000">
                                          <p:val>
                                            <p:strVal val="#ppt_w"/>
                                          </p:val>
                                        </p:tav>
                                      </p:tavLst>
                                    </p:anim>
                                    <p:anim calcmode="lin" valueType="num">
                                      <p:cBhvr>
                                        <p:cTn id="8" dur="1000" fill="hold"/>
                                        <p:tgtEl>
                                          <p:spTgt spid="98308"/>
                                        </p:tgtEl>
                                        <p:attrNameLst>
                                          <p:attrName>ppt_h</p:attrName>
                                        </p:attrNameLst>
                                      </p:cBhvr>
                                      <p:tavLst>
                                        <p:tav tm="0">
                                          <p:val>
                                            <p:fltVal val="0"/>
                                          </p:val>
                                        </p:tav>
                                        <p:tav tm="100000">
                                          <p:val>
                                            <p:strVal val="#ppt_h"/>
                                          </p:val>
                                        </p:tav>
                                      </p:tavLst>
                                    </p:anim>
                                    <p:anim calcmode="lin" valueType="num">
                                      <p:cBhvr>
                                        <p:cTn id="9" dur="1000" fill="hold"/>
                                        <p:tgtEl>
                                          <p:spTgt spid="98308"/>
                                        </p:tgtEl>
                                        <p:attrNameLst>
                                          <p:attrName>style.rotation</p:attrName>
                                        </p:attrNameLst>
                                      </p:cBhvr>
                                      <p:tavLst>
                                        <p:tav tm="0">
                                          <p:val>
                                            <p:fltVal val="90"/>
                                          </p:val>
                                        </p:tav>
                                        <p:tav tm="100000">
                                          <p:val>
                                            <p:fltVal val="0"/>
                                          </p:val>
                                        </p:tav>
                                      </p:tavLst>
                                    </p:anim>
                                    <p:animEffect transition="in" filter="fade">
                                      <p:cBhvr>
                                        <p:cTn id="10" dur="1000"/>
                                        <p:tgtEl>
                                          <p:spTgt spid="98308"/>
                                        </p:tgtEl>
                                      </p:cBhvr>
                                    </p:animEffect>
                                  </p:childTnLst>
                                </p:cTn>
                              </p:par>
                              <p:par>
                                <p:cTn id="11" presetID="18" presetClass="entr" presetSubtype="6" fill="hold" nodeType="withEffect">
                                  <p:stCondLst>
                                    <p:cond delay="0"/>
                                  </p:stCondLst>
                                  <p:childTnLst>
                                    <p:set>
                                      <p:cBhvr>
                                        <p:cTn id="12" dur="1" fill="hold">
                                          <p:stCondLst>
                                            <p:cond delay="0"/>
                                          </p:stCondLst>
                                        </p:cTn>
                                        <p:tgtEl>
                                          <p:spTgt spid="98309"/>
                                        </p:tgtEl>
                                        <p:attrNameLst>
                                          <p:attrName>style.visibility</p:attrName>
                                        </p:attrNameLst>
                                      </p:cBhvr>
                                      <p:to>
                                        <p:strVal val="visible"/>
                                      </p:to>
                                    </p:set>
                                    <p:animEffect transition="in" filter="strips(downRight)">
                                      <p:cBhvr>
                                        <p:cTn id="13" dur="500"/>
                                        <p:tgtEl>
                                          <p:spTgt spid="98309"/>
                                        </p:tgtEl>
                                      </p:cBhvr>
                                    </p:animEffect>
                                  </p:childTnLst>
                                </p:cTn>
                              </p:par>
                              <p:par>
                                <p:cTn id="14" presetID="12" presetClass="entr" presetSubtype="4" fill="hold" nodeType="withEffect">
                                  <p:stCondLst>
                                    <p:cond delay="0"/>
                                  </p:stCondLst>
                                  <p:childTnLst>
                                    <p:set>
                                      <p:cBhvr>
                                        <p:cTn id="15" dur="1" fill="hold">
                                          <p:stCondLst>
                                            <p:cond delay="0"/>
                                          </p:stCondLst>
                                        </p:cTn>
                                        <p:tgtEl>
                                          <p:spTgt spid="98311"/>
                                        </p:tgtEl>
                                        <p:attrNameLst>
                                          <p:attrName>style.visibility</p:attrName>
                                        </p:attrNameLst>
                                      </p:cBhvr>
                                      <p:to>
                                        <p:strVal val="visible"/>
                                      </p:to>
                                    </p:set>
                                    <p:animEffect transition="in" filter="slide(fromBottom)">
                                      <p:cBhvr>
                                        <p:cTn id="16" dur="5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a:extLst>
              <a:ext uri="{FF2B5EF4-FFF2-40B4-BE49-F238E27FC236}">
                <a16:creationId xmlns:a16="http://schemas.microsoft.com/office/drawing/2014/main" id="{7A1799B9-9494-4B0B-BBFB-4C7F94751B3C}"/>
              </a:ext>
            </a:extLst>
          </p:cNvPr>
          <p:cNvSpPr txBox="1">
            <a:spLocks noChangeArrowheads="1"/>
          </p:cNvSpPr>
          <p:nvPr/>
        </p:nvSpPr>
        <p:spPr bwMode="auto">
          <a:xfrm>
            <a:off x="684213" y="4652963"/>
            <a:ext cx="7127875" cy="519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t>第二赤道坐标系（左）和黄道坐标系（右）</a:t>
            </a:r>
          </a:p>
        </p:txBody>
      </p:sp>
      <p:sp>
        <p:nvSpPr>
          <p:cNvPr id="29700" name="AutoShape 4">
            <a:hlinkClick r:id="rId2" action="ppaction://hlinksldjump" highlightClick="1"/>
            <a:extLst>
              <a:ext uri="{FF2B5EF4-FFF2-40B4-BE49-F238E27FC236}">
                <a16:creationId xmlns:a16="http://schemas.microsoft.com/office/drawing/2014/main" id="{E7EB9E4B-6380-4136-B77D-D3533892FE5D}"/>
              </a:ext>
            </a:extLst>
          </p:cNvPr>
          <p:cNvSpPr>
            <a:spLocks noChangeArrowheads="1"/>
          </p:cNvSpPr>
          <p:nvPr/>
        </p:nvSpPr>
        <p:spPr bwMode="auto">
          <a:xfrm>
            <a:off x="7885113" y="5589588"/>
            <a:ext cx="576262" cy="503237"/>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9702" name="Picture 6" descr="26">
            <a:extLst>
              <a:ext uri="{FF2B5EF4-FFF2-40B4-BE49-F238E27FC236}">
                <a16:creationId xmlns:a16="http://schemas.microsoft.com/office/drawing/2014/main" id="{27C3C476-2AF6-4E3A-9879-952ACBDDB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052513"/>
            <a:ext cx="3073400" cy="3441700"/>
          </a:xfrm>
          <a:prstGeom prst="rect">
            <a:avLst/>
          </a:prstGeom>
          <a:noFill/>
          <a:extLst>
            <a:ext uri="{909E8E84-426E-40DD-AFC4-6F175D3DCCD1}">
              <a14:hiddenFill xmlns:a14="http://schemas.microsoft.com/office/drawing/2010/main">
                <a:solidFill>
                  <a:srgbClr val="FFFFFF"/>
                </a:solidFill>
              </a14:hiddenFill>
            </a:ext>
          </a:extLst>
        </p:spPr>
      </p:pic>
      <p:sp>
        <p:nvSpPr>
          <p:cNvPr id="29704" name="Text Box 8">
            <a:extLst>
              <a:ext uri="{FF2B5EF4-FFF2-40B4-BE49-F238E27FC236}">
                <a16:creationId xmlns:a16="http://schemas.microsoft.com/office/drawing/2014/main" id="{9D8CAA16-E0E4-489F-9825-5C218EF02749}"/>
              </a:ext>
            </a:extLst>
          </p:cNvPr>
          <p:cNvSpPr txBox="1">
            <a:spLocks noChangeArrowheads="1"/>
          </p:cNvSpPr>
          <p:nvPr/>
        </p:nvSpPr>
        <p:spPr bwMode="auto">
          <a:xfrm>
            <a:off x="1403350" y="4762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赤纬和赤经</a:t>
            </a:r>
          </a:p>
        </p:txBody>
      </p:sp>
      <p:sp>
        <p:nvSpPr>
          <p:cNvPr id="29705" name="Text Box 9">
            <a:extLst>
              <a:ext uri="{FF2B5EF4-FFF2-40B4-BE49-F238E27FC236}">
                <a16:creationId xmlns:a16="http://schemas.microsoft.com/office/drawing/2014/main" id="{D02B85FE-AB35-4412-B642-F5E1EC3C8A90}"/>
              </a:ext>
            </a:extLst>
          </p:cNvPr>
          <p:cNvSpPr txBox="1">
            <a:spLocks noChangeArrowheads="1"/>
          </p:cNvSpPr>
          <p:nvPr/>
        </p:nvSpPr>
        <p:spPr bwMode="auto">
          <a:xfrm>
            <a:off x="4427538" y="47625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9706" name="Text Box 10">
            <a:extLst>
              <a:ext uri="{FF2B5EF4-FFF2-40B4-BE49-F238E27FC236}">
                <a16:creationId xmlns:a16="http://schemas.microsoft.com/office/drawing/2014/main" id="{97799ECD-0435-43FF-B9F0-8BC7DAC70094}"/>
              </a:ext>
            </a:extLst>
          </p:cNvPr>
          <p:cNvSpPr txBox="1">
            <a:spLocks noChangeArrowheads="1"/>
          </p:cNvSpPr>
          <p:nvPr/>
        </p:nvSpPr>
        <p:spPr bwMode="auto">
          <a:xfrm>
            <a:off x="4859338" y="549275"/>
            <a:ext cx="143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黄纬和黄经</a:t>
            </a:r>
          </a:p>
        </p:txBody>
      </p:sp>
      <p:grpSp>
        <p:nvGrpSpPr>
          <p:cNvPr id="29712" name="Group 16">
            <a:extLst>
              <a:ext uri="{FF2B5EF4-FFF2-40B4-BE49-F238E27FC236}">
                <a16:creationId xmlns:a16="http://schemas.microsoft.com/office/drawing/2014/main" id="{4B2E4D2A-625D-4E62-8B29-29657DCCA7B0}"/>
              </a:ext>
            </a:extLst>
          </p:cNvPr>
          <p:cNvGrpSpPr>
            <a:grpSpLocks/>
          </p:cNvGrpSpPr>
          <p:nvPr/>
        </p:nvGrpSpPr>
        <p:grpSpPr bwMode="auto">
          <a:xfrm>
            <a:off x="4140200" y="1052513"/>
            <a:ext cx="3600450" cy="3454400"/>
            <a:chOff x="2608" y="663"/>
            <a:chExt cx="2268" cy="2176"/>
          </a:xfrm>
        </p:grpSpPr>
        <p:pic>
          <p:nvPicPr>
            <p:cNvPr id="29703" name="Picture 7" descr="27">
              <a:extLst>
                <a:ext uri="{FF2B5EF4-FFF2-40B4-BE49-F238E27FC236}">
                  <a16:creationId xmlns:a16="http://schemas.microsoft.com/office/drawing/2014/main" id="{B2024D64-0729-474B-BDFD-9A10DA257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663"/>
              <a:ext cx="2008" cy="2176"/>
            </a:xfrm>
            <a:prstGeom prst="rect">
              <a:avLst/>
            </a:prstGeom>
            <a:noFill/>
            <a:extLst>
              <a:ext uri="{909E8E84-426E-40DD-AFC4-6F175D3DCCD1}">
                <a14:hiddenFill xmlns:a14="http://schemas.microsoft.com/office/drawing/2010/main">
                  <a:solidFill>
                    <a:srgbClr val="FFFFFF"/>
                  </a:solidFill>
                </a14:hiddenFill>
              </a:ext>
            </a:extLst>
          </p:spPr>
        </p:pic>
        <p:sp>
          <p:nvSpPr>
            <p:cNvPr id="29708" name="Line 12">
              <a:extLst>
                <a:ext uri="{FF2B5EF4-FFF2-40B4-BE49-F238E27FC236}">
                  <a16:creationId xmlns:a16="http://schemas.microsoft.com/office/drawing/2014/main" id="{9D0D8BE4-C626-49AB-8016-1141529E17DB}"/>
                </a:ext>
              </a:extLst>
            </p:cNvPr>
            <p:cNvSpPr>
              <a:spLocks noChangeShapeType="1"/>
            </p:cNvSpPr>
            <p:nvPr/>
          </p:nvSpPr>
          <p:spPr bwMode="auto">
            <a:xfrm flipH="1" flipV="1">
              <a:off x="4377" y="1888"/>
              <a:ext cx="499" cy="22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09" name="Text Box 13">
            <a:extLst>
              <a:ext uri="{FF2B5EF4-FFF2-40B4-BE49-F238E27FC236}">
                <a16:creationId xmlns:a16="http://schemas.microsoft.com/office/drawing/2014/main" id="{3FD4C82D-185D-4B7B-93B0-5D76730A847E}"/>
              </a:ext>
            </a:extLst>
          </p:cNvPr>
          <p:cNvSpPr txBox="1">
            <a:spLocks noChangeArrowheads="1"/>
          </p:cNvSpPr>
          <p:nvPr/>
        </p:nvSpPr>
        <p:spPr bwMode="auto">
          <a:xfrm>
            <a:off x="7885113" y="3213100"/>
            <a:ext cx="719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黄道</a:t>
            </a:r>
          </a:p>
        </p:txBody>
      </p:sp>
      <p:grpSp>
        <p:nvGrpSpPr>
          <p:cNvPr id="29711" name="Group 15">
            <a:extLst>
              <a:ext uri="{FF2B5EF4-FFF2-40B4-BE49-F238E27FC236}">
                <a16:creationId xmlns:a16="http://schemas.microsoft.com/office/drawing/2014/main" id="{EF7DE43C-72F0-4026-8CD3-2249D9001417}"/>
              </a:ext>
            </a:extLst>
          </p:cNvPr>
          <p:cNvGrpSpPr>
            <a:grpSpLocks/>
          </p:cNvGrpSpPr>
          <p:nvPr/>
        </p:nvGrpSpPr>
        <p:grpSpPr bwMode="auto">
          <a:xfrm>
            <a:off x="0" y="3068638"/>
            <a:ext cx="1403350" cy="1087437"/>
            <a:chOff x="0" y="1933"/>
            <a:chExt cx="884" cy="685"/>
          </a:xfrm>
        </p:grpSpPr>
        <p:sp>
          <p:nvSpPr>
            <p:cNvPr id="29707" name="Line 11">
              <a:extLst>
                <a:ext uri="{FF2B5EF4-FFF2-40B4-BE49-F238E27FC236}">
                  <a16:creationId xmlns:a16="http://schemas.microsoft.com/office/drawing/2014/main" id="{31298108-0EA6-4BD7-87B8-EF88836C5D77}"/>
                </a:ext>
              </a:extLst>
            </p:cNvPr>
            <p:cNvSpPr>
              <a:spLocks noChangeShapeType="1"/>
            </p:cNvSpPr>
            <p:nvPr/>
          </p:nvSpPr>
          <p:spPr bwMode="auto">
            <a:xfrm flipV="1">
              <a:off x="340" y="1933"/>
              <a:ext cx="544" cy="31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Text Box 14">
              <a:extLst>
                <a:ext uri="{FF2B5EF4-FFF2-40B4-BE49-F238E27FC236}">
                  <a16:creationId xmlns:a16="http://schemas.microsoft.com/office/drawing/2014/main" id="{E43E0439-8B66-4061-A8D7-9F28A9C88460}"/>
                </a:ext>
              </a:extLst>
            </p:cNvPr>
            <p:cNvSpPr txBox="1">
              <a:spLocks noChangeArrowheads="1"/>
            </p:cNvSpPr>
            <p:nvPr/>
          </p:nvSpPr>
          <p:spPr bwMode="auto">
            <a:xfrm>
              <a:off x="0" y="2387"/>
              <a:ext cx="5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天赤道</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strips(downRight)">
                                      <p:cBhvr>
                                        <p:cTn id="7" dur="500"/>
                                        <p:tgtEl>
                                          <p:spTgt spid="29702"/>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9699"/>
                                        </p:tgtEl>
                                        <p:attrNameLst>
                                          <p:attrName>style.visibility</p:attrName>
                                        </p:attrNameLst>
                                      </p:cBhvr>
                                      <p:to>
                                        <p:strVal val="visible"/>
                                      </p:to>
                                    </p:set>
                                    <p:animEffect transition="in" filter="slide(fromBottom)">
                                      <p:cBhvr>
                                        <p:cTn id="11"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AutoShape 3">
            <a:hlinkClick r:id="rId2" action="ppaction://hlinksldjump" highlightClick="1"/>
            <a:extLst>
              <a:ext uri="{FF2B5EF4-FFF2-40B4-BE49-F238E27FC236}">
                <a16:creationId xmlns:a16="http://schemas.microsoft.com/office/drawing/2014/main" id="{1045374F-986C-44F5-92F9-AC7383D317A7}"/>
              </a:ext>
            </a:extLst>
          </p:cNvPr>
          <p:cNvSpPr>
            <a:spLocks noChangeArrowheads="1"/>
          </p:cNvSpPr>
          <p:nvPr/>
        </p:nvSpPr>
        <p:spPr bwMode="auto">
          <a:xfrm>
            <a:off x="7848600" y="5562600"/>
            <a:ext cx="1066800" cy="6858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516" name="Picture 4" descr="28">
            <a:extLst>
              <a:ext uri="{FF2B5EF4-FFF2-40B4-BE49-F238E27FC236}">
                <a16:creationId xmlns:a16="http://schemas.microsoft.com/office/drawing/2014/main" id="{7C063FAB-2482-4CAF-9BE0-BF723306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60350"/>
            <a:ext cx="5473700" cy="5267325"/>
          </a:xfrm>
          <a:prstGeom prst="rect">
            <a:avLst/>
          </a:prstGeom>
          <a:noFill/>
          <a:extLst>
            <a:ext uri="{909E8E84-426E-40DD-AFC4-6F175D3DCCD1}">
              <a14:hiddenFill xmlns:a14="http://schemas.microsoft.com/office/drawing/2010/main">
                <a:solidFill>
                  <a:srgbClr val="FFFFFF"/>
                </a:solidFill>
              </a14:hiddenFill>
            </a:ext>
          </a:extLst>
        </p:spPr>
      </p:pic>
      <p:sp>
        <p:nvSpPr>
          <p:cNvPr id="64517" name="Text Box 5">
            <a:extLst>
              <a:ext uri="{FF2B5EF4-FFF2-40B4-BE49-F238E27FC236}">
                <a16:creationId xmlns:a16="http://schemas.microsoft.com/office/drawing/2014/main" id="{4069E398-6FA1-4FB8-B87B-89D0EFF5BDD9}"/>
              </a:ext>
            </a:extLst>
          </p:cNvPr>
          <p:cNvSpPr txBox="1">
            <a:spLocks noChangeArrowheads="1"/>
          </p:cNvSpPr>
          <p:nvPr/>
        </p:nvSpPr>
        <p:spPr bwMode="auto">
          <a:xfrm>
            <a:off x="1187450" y="5805488"/>
            <a:ext cx="6264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t>黄道和银道坐标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64516"/>
                                        </p:tgtEl>
                                        <p:attrNameLst>
                                          <p:attrName>style.visibility</p:attrName>
                                        </p:attrNameLst>
                                      </p:cBhvr>
                                      <p:to>
                                        <p:strVal val="visible"/>
                                      </p:to>
                                    </p:set>
                                    <p:anim calcmode="lin" valueType="num">
                                      <p:cBhvr>
                                        <p:cTn id="7" dur="1000" fill="hold"/>
                                        <p:tgtEl>
                                          <p:spTgt spid="64516"/>
                                        </p:tgtEl>
                                        <p:attrNameLst>
                                          <p:attrName>ppt_w</p:attrName>
                                        </p:attrNameLst>
                                      </p:cBhvr>
                                      <p:tavLst>
                                        <p:tav tm="0">
                                          <p:val>
                                            <p:fltVal val="0"/>
                                          </p:val>
                                        </p:tav>
                                        <p:tav tm="100000">
                                          <p:val>
                                            <p:strVal val="#ppt_w"/>
                                          </p:val>
                                        </p:tav>
                                      </p:tavLst>
                                    </p:anim>
                                    <p:anim calcmode="lin" valueType="num">
                                      <p:cBhvr>
                                        <p:cTn id="8" dur="1000" fill="hold"/>
                                        <p:tgtEl>
                                          <p:spTgt spid="64516"/>
                                        </p:tgtEl>
                                        <p:attrNameLst>
                                          <p:attrName>ppt_h</p:attrName>
                                        </p:attrNameLst>
                                      </p:cBhvr>
                                      <p:tavLst>
                                        <p:tav tm="0">
                                          <p:val>
                                            <p:fltVal val="0"/>
                                          </p:val>
                                        </p:tav>
                                        <p:tav tm="100000">
                                          <p:val>
                                            <p:strVal val="#ppt_h"/>
                                          </p:val>
                                        </p:tav>
                                      </p:tavLst>
                                    </p:anim>
                                    <p:anim calcmode="lin" valueType="num">
                                      <p:cBhvr>
                                        <p:cTn id="9" dur="1000" fill="hold"/>
                                        <p:tgtEl>
                                          <p:spTgt spid="64516"/>
                                        </p:tgtEl>
                                        <p:attrNameLst>
                                          <p:attrName>style.rotation</p:attrName>
                                        </p:attrNameLst>
                                      </p:cBhvr>
                                      <p:tavLst>
                                        <p:tav tm="0">
                                          <p:val>
                                            <p:fltVal val="90"/>
                                          </p:val>
                                        </p:tav>
                                        <p:tav tm="100000">
                                          <p:val>
                                            <p:fltVal val="0"/>
                                          </p:val>
                                        </p:tav>
                                      </p:tavLst>
                                    </p:anim>
                                    <p:animEffect transition="in" filter="fade">
                                      <p:cBhvr>
                                        <p:cTn id="10" dur="10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4952509-4803-4AFE-B835-7DEF52B9500E}"/>
              </a:ext>
            </a:extLst>
          </p:cNvPr>
          <p:cNvSpPr>
            <a:spLocks noChangeArrowheads="1"/>
          </p:cNvSpPr>
          <p:nvPr/>
        </p:nvSpPr>
        <p:spPr bwMode="auto">
          <a:xfrm>
            <a:off x="2916238" y="4445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b="1">
                <a:solidFill>
                  <a:srgbClr val="FF0000"/>
                </a:solidFill>
                <a:latin typeface="Times New Roman" panose="02020603050405020304" pitchFamily="18" charset="0"/>
                <a:cs typeface="Times New Roman" panose="02020603050405020304" pitchFamily="18" charset="0"/>
              </a:rPr>
              <a:t>表</a:t>
            </a:r>
            <a:r>
              <a:rPr lang="en-US" altLang="zh-CN" sz="2400" b="1">
                <a:solidFill>
                  <a:srgbClr val="FF0000"/>
                </a:solidFill>
                <a:latin typeface="Times New Roman" panose="02020603050405020304" pitchFamily="18" charset="0"/>
                <a:cs typeface="Times New Roman" panose="02020603050405020304" pitchFamily="18" charset="0"/>
              </a:rPr>
              <a:t>2</a:t>
            </a:r>
            <a:r>
              <a:rPr lang="zh-CN" altLang="en-US" sz="2400" b="1">
                <a:solidFill>
                  <a:srgbClr val="FF0000"/>
                </a:solidFill>
                <a:latin typeface="Times New Roman" panose="02020603050405020304" pitchFamily="18" charset="0"/>
                <a:cs typeface="Times New Roman" panose="02020603050405020304" pitchFamily="18" charset="0"/>
              </a:rPr>
              <a:t>－</a:t>
            </a:r>
            <a:r>
              <a:rPr lang="en-US" altLang="zh-CN" sz="2400" b="1">
                <a:solidFill>
                  <a:srgbClr val="FF0000"/>
                </a:solidFill>
                <a:latin typeface="Times New Roman" panose="02020603050405020304" pitchFamily="18" charset="0"/>
                <a:cs typeface="Times New Roman" panose="02020603050405020304" pitchFamily="18" charset="0"/>
              </a:rPr>
              <a:t>1  </a:t>
            </a:r>
            <a:r>
              <a:rPr lang="zh-CN" altLang="en-US" sz="2400" b="1">
                <a:solidFill>
                  <a:srgbClr val="FF0000"/>
                </a:solidFill>
                <a:latin typeface="Times New Roman" panose="02020603050405020304" pitchFamily="18" charset="0"/>
                <a:cs typeface="Times New Roman" panose="02020603050405020304" pitchFamily="18" charset="0"/>
              </a:rPr>
              <a:t>天球坐标系比较</a:t>
            </a:r>
            <a:endParaRPr lang="zh-CN" altLang="en-US" sz="2400" b="1">
              <a:solidFill>
                <a:srgbClr val="FF0000"/>
              </a:solidFill>
            </a:endParaRPr>
          </a:p>
        </p:txBody>
      </p:sp>
      <p:graphicFrame>
        <p:nvGraphicFramePr>
          <p:cNvPr id="30815" name="Group 95">
            <a:extLst>
              <a:ext uri="{FF2B5EF4-FFF2-40B4-BE49-F238E27FC236}">
                <a16:creationId xmlns:a16="http://schemas.microsoft.com/office/drawing/2014/main" id="{F1A10425-2022-4F3B-8463-3D7EE926EDCB}"/>
              </a:ext>
            </a:extLst>
          </p:cNvPr>
          <p:cNvGraphicFramePr>
            <a:graphicFrameLocks noGrp="1"/>
          </p:cNvGraphicFramePr>
          <p:nvPr/>
        </p:nvGraphicFramePr>
        <p:xfrm>
          <a:off x="250825" y="484188"/>
          <a:ext cx="8281988" cy="5824537"/>
        </p:xfrm>
        <a:graphic>
          <a:graphicData uri="http://schemas.openxmlformats.org/drawingml/2006/table">
            <a:tbl>
              <a:tblPr/>
              <a:tblGrid>
                <a:gridCol w="827088">
                  <a:extLst>
                    <a:ext uri="{9D8B030D-6E8A-4147-A177-3AD203B41FA5}">
                      <a16:colId xmlns:a16="http://schemas.microsoft.com/office/drawing/2014/main" val="1745646132"/>
                    </a:ext>
                  </a:extLst>
                </a:gridCol>
                <a:gridCol w="1679575">
                  <a:extLst>
                    <a:ext uri="{9D8B030D-6E8A-4147-A177-3AD203B41FA5}">
                      <a16:colId xmlns:a16="http://schemas.microsoft.com/office/drawing/2014/main" val="105122350"/>
                    </a:ext>
                  </a:extLst>
                </a:gridCol>
                <a:gridCol w="1446212">
                  <a:extLst>
                    <a:ext uri="{9D8B030D-6E8A-4147-A177-3AD203B41FA5}">
                      <a16:colId xmlns:a16="http://schemas.microsoft.com/office/drawing/2014/main" val="1504176662"/>
                    </a:ext>
                  </a:extLst>
                </a:gridCol>
                <a:gridCol w="1441450">
                  <a:extLst>
                    <a:ext uri="{9D8B030D-6E8A-4147-A177-3AD203B41FA5}">
                      <a16:colId xmlns:a16="http://schemas.microsoft.com/office/drawing/2014/main" val="1610867345"/>
                    </a:ext>
                  </a:extLst>
                </a:gridCol>
                <a:gridCol w="1444625">
                  <a:extLst>
                    <a:ext uri="{9D8B030D-6E8A-4147-A177-3AD203B41FA5}">
                      <a16:colId xmlns:a16="http://schemas.microsoft.com/office/drawing/2014/main" val="2472586693"/>
                    </a:ext>
                  </a:extLst>
                </a:gridCol>
                <a:gridCol w="1443038">
                  <a:extLst>
                    <a:ext uri="{9D8B030D-6E8A-4147-A177-3AD203B41FA5}">
                      <a16:colId xmlns:a16="http://schemas.microsoft.com/office/drawing/2014/main" val="3258004490"/>
                    </a:ext>
                  </a:extLst>
                </a:gridCol>
              </a:tblGrid>
              <a:tr h="63976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endParaRPr kumimoji="0" lang="en-US" altLang="zh-CN"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地平坐标</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第一赤道坐标</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第二赤道坐标</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黄道坐标</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银道坐标</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9949272"/>
                  </a:ext>
                </a:extLst>
              </a:tr>
              <a:tr h="30162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天球轴</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当地垂线</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天轴</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天轴</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黄轴</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银轴</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2905644"/>
                  </a:ext>
                </a:extLst>
              </a:tr>
              <a:tr h="31273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两极</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天顶、天底</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北天极、南天极</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北天极、南天极</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北黄极、南黄极</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北银极、南银极</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1164524"/>
                  </a:ext>
                </a:extLst>
              </a:tr>
              <a:tr h="50006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纬圈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地平纬圈</a:t>
                      </a: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（等高线）</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赤纬圈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赤纬圈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黄纬圈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银纬圈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441110"/>
                  </a:ext>
                </a:extLst>
              </a:tr>
              <a:tr h="4984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基圈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地平圈</a:t>
                      </a: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（有四正点）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天赤道</a:t>
                      </a: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（有上、下点）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天赤道（有春分、秋分点）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黄道（有二分、二至点）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银道</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175680"/>
                  </a:ext>
                </a:extLst>
              </a:tr>
              <a:tr h="6762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经圈</a:t>
                      </a: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（辅圈）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地平经圈</a:t>
                      </a: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（有子午、卯酉圈）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时圈（有子午圈、六时圈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时圈（有二分、二至圈）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黄经圈（有二至圈）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银经圈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1808486"/>
                  </a:ext>
                </a:extLst>
              </a:tr>
              <a:tr h="50006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始圈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午圈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午圈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春分圈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通过春分点的黄经圈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通过银心在银道上投影的银经圈</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1373043"/>
                  </a:ext>
                </a:extLst>
              </a:tr>
              <a:tr h="4984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原点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南点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上点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春分点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春分点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银道与始圈的交点</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3947673"/>
                  </a:ext>
                </a:extLst>
              </a:tr>
              <a:tr h="30003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纬度</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高度</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赤纬</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赤纬</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黄纬</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银纬</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5774992"/>
                  </a:ext>
                </a:extLst>
              </a:tr>
              <a:tr h="4984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经度</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方位</a:t>
                      </a:r>
                    </a:p>
                    <a:p>
                      <a:pPr marL="0" marR="0" lvl="0" indent="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（向西度量）</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时角（向西度量）</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赤经（向东度量）</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黄经（向东度量）</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银经（按逆时针方向度量）</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968600"/>
                  </a:ext>
                </a:extLst>
              </a:tr>
              <a:tr h="1098550">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应用</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在天文航海、天文航空、人造地球卫星观测及大地测量等部门都广泛应用它</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观测恒星、星云、星图等类型的遥远天体常常采用赤道坐标系，它被广泛应用于天体测量中</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观测太阳以及太阳系内运行在黄道面附近的天体，则采用黄道坐标系</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对银河系的观测，则要采用银道坐标系</a:t>
                      </a:r>
                      <a:endParaRPr kumimoji="0" lang="zh-CN" altLang="en-US" sz="1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8813599"/>
                  </a:ext>
                </a:extLst>
              </a:tr>
            </a:tbl>
          </a:graphicData>
        </a:graphic>
      </p:graphicFrame>
      <p:sp>
        <p:nvSpPr>
          <p:cNvPr id="30808" name="Rectangle 88">
            <a:extLst>
              <a:ext uri="{FF2B5EF4-FFF2-40B4-BE49-F238E27FC236}">
                <a16:creationId xmlns:a16="http://schemas.microsoft.com/office/drawing/2014/main" id="{2B1720A0-7114-4770-96A0-C63D79A2CBAD}"/>
              </a:ext>
            </a:extLst>
          </p:cNvPr>
          <p:cNvSpPr>
            <a:spLocks noChangeArrowheads="1"/>
          </p:cNvSpPr>
          <p:nvPr/>
        </p:nvSpPr>
        <p:spPr bwMode="auto">
          <a:xfrm>
            <a:off x="250825" y="6424613"/>
            <a:ext cx="8629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latin typeface="宋体" panose="02010600030101010101" pitchFamily="2" charset="-122"/>
                <a:cs typeface="Times New Roman" panose="02020603050405020304" pitchFamily="18" charset="0"/>
              </a:rPr>
              <a:t>注：①基圈和始圈上的点，其纬度或经度为零；极点的纬度为</a:t>
            </a:r>
            <a:r>
              <a:rPr lang="en-US" altLang="zh-CN" sz="1000">
                <a:latin typeface="宋体" panose="02010600030101010101" pitchFamily="2" charset="-122"/>
                <a:cs typeface="Times New Roman" panose="02020603050405020304" pitchFamily="18" charset="0"/>
              </a:rPr>
              <a:t>90°</a:t>
            </a:r>
            <a:r>
              <a:rPr lang="zh-CN" altLang="en-US" sz="1000">
                <a:latin typeface="宋体" panose="02010600030101010101" pitchFamily="2" charset="-122"/>
                <a:cs typeface="Times New Roman" panose="02020603050405020304" pitchFamily="18" charset="0"/>
              </a:rPr>
              <a:t>，经度则为任意。②纬度度数相等，方向相反；经度相差</a:t>
            </a:r>
            <a:r>
              <a:rPr lang="en-US" altLang="zh-CN" sz="1000">
                <a:latin typeface="宋体" panose="02010600030101010101" pitchFamily="2" charset="-122"/>
                <a:cs typeface="Times New Roman" panose="02020603050405020304" pitchFamily="18" charset="0"/>
              </a:rPr>
              <a:t>180°</a:t>
            </a:r>
            <a:r>
              <a:rPr lang="zh-CN" altLang="en-US" sz="1000">
                <a:latin typeface="宋体" panose="02010600030101010101" pitchFamily="2" charset="-122"/>
                <a:cs typeface="Times New Roman" panose="02020603050405020304" pitchFamily="18" charset="0"/>
              </a:rPr>
              <a:t>的两点为互为对跖点。</a:t>
            </a:r>
            <a:endParaRPr lang="zh-CN" altLang="en-US" sz="1000">
              <a:latin typeface="宋体" panose="02010600030101010101" pitchFamily="2" charset="-122"/>
            </a:endParaRPr>
          </a:p>
        </p:txBody>
      </p:sp>
      <p:sp>
        <p:nvSpPr>
          <p:cNvPr id="30809" name="AutoShape 89">
            <a:hlinkClick r:id="rId2" action="ppaction://hlinksldjump" highlightClick="1"/>
            <a:extLst>
              <a:ext uri="{FF2B5EF4-FFF2-40B4-BE49-F238E27FC236}">
                <a16:creationId xmlns:a16="http://schemas.microsoft.com/office/drawing/2014/main" id="{299C06A2-D0B6-45DA-9D73-76CF16DAF9D8}"/>
              </a:ext>
            </a:extLst>
          </p:cNvPr>
          <p:cNvSpPr>
            <a:spLocks noChangeArrowheads="1"/>
          </p:cNvSpPr>
          <p:nvPr/>
        </p:nvSpPr>
        <p:spPr bwMode="auto">
          <a:xfrm>
            <a:off x="8243888" y="5734050"/>
            <a:ext cx="576262" cy="50323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edg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72" name="Text Box 8">
            <a:extLst>
              <a:ext uri="{FF2B5EF4-FFF2-40B4-BE49-F238E27FC236}">
                <a16:creationId xmlns:a16="http://schemas.microsoft.com/office/drawing/2014/main" id="{8375837A-EB94-48CB-8C4F-815E6E44B0D7}"/>
              </a:ext>
            </a:extLst>
          </p:cNvPr>
          <p:cNvSpPr txBox="1">
            <a:spLocks noChangeArrowheads="1"/>
          </p:cNvSpPr>
          <p:nvPr/>
        </p:nvSpPr>
        <p:spPr bwMode="auto">
          <a:xfrm>
            <a:off x="2987675" y="260350"/>
            <a:ext cx="319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不同纬度天球的运动</a:t>
            </a:r>
          </a:p>
        </p:txBody>
      </p:sp>
      <p:sp>
        <p:nvSpPr>
          <p:cNvPr id="62473" name="Text Box 9">
            <a:extLst>
              <a:ext uri="{FF2B5EF4-FFF2-40B4-BE49-F238E27FC236}">
                <a16:creationId xmlns:a16="http://schemas.microsoft.com/office/drawing/2014/main" id="{C4701D2B-33D7-4C3E-92A5-E09F87EFE55F}"/>
              </a:ext>
            </a:extLst>
          </p:cNvPr>
          <p:cNvSpPr txBox="1">
            <a:spLocks noChangeArrowheads="1"/>
          </p:cNvSpPr>
          <p:nvPr/>
        </p:nvSpPr>
        <p:spPr bwMode="auto">
          <a:xfrm>
            <a:off x="4067175" y="1052513"/>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在赤道</a:t>
            </a:r>
          </a:p>
        </p:txBody>
      </p:sp>
      <p:sp>
        <p:nvSpPr>
          <p:cNvPr id="62474" name="Text Box 10">
            <a:extLst>
              <a:ext uri="{FF2B5EF4-FFF2-40B4-BE49-F238E27FC236}">
                <a16:creationId xmlns:a16="http://schemas.microsoft.com/office/drawing/2014/main" id="{041B580B-1ADF-4F3B-9190-2936EFE6D02D}"/>
              </a:ext>
            </a:extLst>
          </p:cNvPr>
          <p:cNvSpPr txBox="1">
            <a:spLocks noChangeArrowheads="1"/>
          </p:cNvSpPr>
          <p:nvPr/>
        </p:nvSpPr>
        <p:spPr bwMode="auto">
          <a:xfrm>
            <a:off x="6300788" y="10525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在纬度</a:t>
            </a:r>
            <a:r>
              <a:rPr lang="en-US" altLang="zh-CN" b="1">
                <a:solidFill>
                  <a:srgbClr val="FF0000"/>
                </a:solidFill>
                <a:cs typeface="Arial" panose="020B0604020202020204" pitchFamily="34" charset="0"/>
              </a:rPr>
              <a:t>Φ</a:t>
            </a:r>
            <a:endParaRPr lang="en-US" altLang="zh-CN" b="1">
              <a:solidFill>
                <a:srgbClr val="FF0000"/>
              </a:solidFill>
            </a:endParaRPr>
          </a:p>
        </p:txBody>
      </p:sp>
      <p:sp>
        <p:nvSpPr>
          <p:cNvPr id="62475" name="Text Box 11">
            <a:extLst>
              <a:ext uri="{FF2B5EF4-FFF2-40B4-BE49-F238E27FC236}">
                <a16:creationId xmlns:a16="http://schemas.microsoft.com/office/drawing/2014/main" id="{1B16B668-342E-472C-9515-674490336728}"/>
              </a:ext>
            </a:extLst>
          </p:cNvPr>
          <p:cNvSpPr txBox="1">
            <a:spLocks noChangeArrowheads="1"/>
          </p:cNvSpPr>
          <p:nvPr/>
        </p:nvSpPr>
        <p:spPr bwMode="auto">
          <a:xfrm>
            <a:off x="1403350" y="10525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在北极</a:t>
            </a:r>
          </a:p>
        </p:txBody>
      </p:sp>
      <p:sp>
        <p:nvSpPr>
          <p:cNvPr id="62476" name="AutoShape 12">
            <a:hlinkClick r:id="rId2" action="ppaction://hlinksldjump" highlightClick="1"/>
            <a:extLst>
              <a:ext uri="{FF2B5EF4-FFF2-40B4-BE49-F238E27FC236}">
                <a16:creationId xmlns:a16="http://schemas.microsoft.com/office/drawing/2014/main" id="{2DDDAE2F-3C9F-46AD-A807-051BD2250DBC}"/>
              </a:ext>
            </a:extLst>
          </p:cNvPr>
          <p:cNvSpPr>
            <a:spLocks noChangeArrowheads="1"/>
          </p:cNvSpPr>
          <p:nvPr/>
        </p:nvSpPr>
        <p:spPr bwMode="auto">
          <a:xfrm>
            <a:off x="7667625" y="6165850"/>
            <a:ext cx="1219200" cy="3810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2478" name="Picture 14" descr="2">
            <a:extLst>
              <a:ext uri="{FF2B5EF4-FFF2-40B4-BE49-F238E27FC236}">
                <a16:creationId xmlns:a16="http://schemas.microsoft.com/office/drawing/2014/main" id="{8D7432D1-3067-4585-ABAB-5749AF9D1CDB}"/>
              </a:ext>
            </a:extLst>
          </p:cNvPr>
          <p:cNvPicPr>
            <a:picLocks noChangeAspect="1" noChangeArrowheads="1"/>
          </p:cNvPicPr>
          <p:nvPr/>
        </p:nvPicPr>
        <p:blipFill>
          <a:blip r:embed="rId3">
            <a:lum contrast="60000"/>
            <a:extLst>
              <a:ext uri="{28A0092B-C50C-407E-A947-70E740481C1C}">
                <a14:useLocalDpi xmlns:a14="http://schemas.microsoft.com/office/drawing/2010/main" val="0"/>
              </a:ext>
            </a:extLst>
          </a:blip>
          <a:srcRect/>
          <a:stretch>
            <a:fillRect/>
          </a:stretch>
        </p:blipFill>
        <p:spPr bwMode="auto">
          <a:xfrm>
            <a:off x="1116013" y="1700213"/>
            <a:ext cx="7197725" cy="3316287"/>
          </a:xfrm>
          <a:prstGeom prst="rect">
            <a:avLst/>
          </a:prstGeom>
          <a:noFill/>
          <a:extLst>
            <a:ext uri="{909E8E84-426E-40DD-AFC4-6F175D3DCCD1}">
              <a14:hiddenFill xmlns:a14="http://schemas.microsoft.com/office/drawing/2010/main">
                <a:solidFill>
                  <a:srgbClr val="FFFFFF"/>
                </a:solidFill>
              </a14:hiddenFill>
            </a:ext>
          </a:extLst>
        </p:spPr>
      </p:pic>
      <p:sp>
        <p:nvSpPr>
          <p:cNvPr id="62479" name="AutoShape 15">
            <a:extLst>
              <a:ext uri="{FF2B5EF4-FFF2-40B4-BE49-F238E27FC236}">
                <a16:creationId xmlns:a16="http://schemas.microsoft.com/office/drawing/2014/main" id="{3E887745-D804-4683-8650-CFCB6674315E}"/>
              </a:ext>
            </a:extLst>
          </p:cNvPr>
          <p:cNvSpPr>
            <a:spLocks noChangeArrowheads="1"/>
          </p:cNvSpPr>
          <p:nvPr/>
        </p:nvSpPr>
        <p:spPr bwMode="auto">
          <a:xfrm>
            <a:off x="3924300" y="5157788"/>
            <a:ext cx="3671888" cy="1366837"/>
          </a:xfrm>
          <a:prstGeom prst="cloudCallout">
            <a:avLst>
              <a:gd name="adj1" fmla="val 165954"/>
              <a:gd name="adj2" fmla="val -260801"/>
            </a:avLst>
          </a:prstGeom>
          <a:solidFill>
            <a:schemeClr val="accent1"/>
          </a:solidFill>
          <a:ln w="9525">
            <a:solidFill>
              <a:schemeClr val="bg2"/>
            </a:solidFill>
            <a:round/>
            <a:headEnd/>
            <a:tailEnd/>
          </a:ln>
          <a:effectLst>
            <a:prstShdw prst="shdw17" dist="17961" dir="2700000">
              <a:schemeClr val="bg2">
                <a:gamma/>
                <a:shade val="60000"/>
                <a:invGamma/>
              </a:schemeClr>
            </a:prstShdw>
          </a:effectLst>
        </p:spPr>
        <p:txBody>
          <a:bodyPr/>
          <a:lstStyle/>
          <a:p>
            <a:pPr algn="ctr"/>
            <a:endParaRPr lang="zh-CN" altLang="zh-CN" sz="3600">
              <a:solidFill>
                <a:srgbClr val="FF0000"/>
              </a:solidFill>
            </a:endParaRPr>
          </a:p>
        </p:txBody>
      </p:sp>
      <p:sp>
        <p:nvSpPr>
          <p:cNvPr id="62480" name="Text Box 16">
            <a:extLst>
              <a:ext uri="{FF2B5EF4-FFF2-40B4-BE49-F238E27FC236}">
                <a16:creationId xmlns:a16="http://schemas.microsoft.com/office/drawing/2014/main" id="{E6FE8BE6-BFEC-4E46-A0B2-78A86CBDCDAA}"/>
              </a:ext>
            </a:extLst>
          </p:cNvPr>
          <p:cNvSpPr txBox="1">
            <a:spLocks noChangeArrowheads="1"/>
          </p:cNvSpPr>
          <p:nvPr/>
        </p:nvSpPr>
        <p:spPr bwMode="auto">
          <a:xfrm>
            <a:off x="4211638" y="5229225"/>
            <a:ext cx="30241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思考：恒显、恒隐、出没与纬度有何关系？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62478"/>
                                        </p:tgtEl>
                                        <p:attrNameLst>
                                          <p:attrName>style.visibility</p:attrName>
                                        </p:attrNameLst>
                                      </p:cBhvr>
                                      <p:to>
                                        <p:strVal val="visible"/>
                                      </p:to>
                                    </p:set>
                                    <p:animScale>
                                      <p:cBhvr>
                                        <p:cTn id="7" dur="1000" decel="50000" fill="hold">
                                          <p:stCondLst>
                                            <p:cond delay="0"/>
                                          </p:stCondLst>
                                        </p:cTn>
                                        <p:tgtEl>
                                          <p:spTgt spid="6247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2478"/>
                                        </p:tgtEl>
                                        <p:attrNameLst>
                                          <p:attrName>ppt_x</p:attrName>
                                          <p:attrName>ppt_y</p:attrName>
                                        </p:attrNameLst>
                                      </p:cBhvr>
                                    </p:animMotion>
                                    <p:animEffect transition="in" filter="fade">
                                      <p:cBhvr>
                                        <p:cTn id="9" dur="1000"/>
                                        <p:tgtEl>
                                          <p:spTgt spid="62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213">
            <a:extLst>
              <a:ext uri="{FF2B5EF4-FFF2-40B4-BE49-F238E27FC236}">
                <a16:creationId xmlns:a16="http://schemas.microsoft.com/office/drawing/2014/main" id="{135FF5D0-C789-4454-84E1-982D52846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1000"/>
            <a:ext cx="5227638"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1+#ppt_w/2"/>
                                          </p:val>
                                        </p:tav>
                                        <p:tav tm="100000">
                                          <p:val>
                                            <p:strVal val="#ppt_x"/>
                                          </p:val>
                                        </p:tav>
                                      </p:tavLst>
                                    </p:anim>
                                    <p:anim calcmode="lin" valueType="num">
                                      <p:cBhvr additive="base">
                                        <p:cTn id="8" dur="500" fill="hold"/>
                                        <p:tgtEl>
                                          <p:spTgt spid="7270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E4DE5255-C2CF-46E8-9D93-099FA4C10AE5}"/>
              </a:ext>
            </a:extLst>
          </p:cNvPr>
          <p:cNvSpPr txBox="1">
            <a:spLocks noChangeArrowheads="1"/>
          </p:cNvSpPr>
          <p:nvPr/>
        </p:nvSpPr>
        <p:spPr bwMode="auto">
          <a:xfrm>
            <a:off x="990600" y="1295400"/>
            <a:ext cx="6781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400" b="1">
                <a:latin typeface="宋体" panose="02010600030101010101" pitchFamily="2" charset="-122"/>
              </a:rPr>
              <a:t>    </a:t>
            </a:r>
            <a:r>
              <a:rPr lang="zh-CN" altLang="en-US" sz="2800" b="1">
                <a:latin typeface="宋体" panose="02010600030101010101" pitchFamily="2" charset="-122"/>
              </a:rPr>
              <a:t>总的来说，天球及天球坐标比较抽象，这需要读者建立时空概念，并有一定的耐心。在本书的以后章节里，它们将是认识天体视位置和视运动的辅助工具。</a:t>
            </a:r>
            <a:endParaRPr lang="zh-CN" altLang="en-US" sz="2800" b="1"/>
          </a:p>
        </p:txBody>
      </p:sp>
      <p:sp>
        <p:nvSpPr>
          <p:cNvPr id="73731" name="Text Box 3">
            <a:extLst>
              <a:ext uri="{FF2B5EF4-FFF2-40B4-BE49-F238E27FC236}">
                <a16:creationId xmlns:a16="http://schemas.microsoft.com/office/drawing/2014/main" id="{D200F74F-22B7-4B83-9CB7-4BE6A90032B3}"/>
              </a:ext>
            </a:extLst>
          </p:cNvPr>
          <p:cNvSpPr txBox="1">
            <a:spLocks noChangeArrowheads="1"/>
          </p:cNvSpPr>
          <p:nvPr/>
        </p:nvSpPr>
        <p:spPr bwMode="auto">
          <a:xfrm>
            <a:off x="4500563" y="40767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思考与练习题（见书）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0277DAF5-7883-486C-A4BC-72AF869DDCFC}"/>
              </a:ext>
            </a:extLst>
          </p:cNvPr>
          <p:cNvSpPr txBox="1">
            <a:spLocks noChangeArrowheads="1"/>
          </p:cNvSpPr>
          <p:nvPr/>
        </p:nvSpPr>
        <p:spPr bwMode="auto">
          <a:xfrm>
            <a:off x="468313" y="549275"/>
            <a:ext cx="8064500"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4. </a:t>
            </a:r>
            <a:r>
              <a:rPr lang="zh-CN" altLang="en-US" sz="2800" b="1"/>
              <a:t>经线：通过地轴的平面同地球相割而成的圆</a:t>
            </a:r>
          </a:p>
          <a:p>
            <a:r>
              <a:rPr lang="zh-CN" altLang="en-US" sz="2800" b="1"/>
              <a:t> 经线圈都是大圆（经线通常指它的半圆），都在两极相交，大小相同；</a:t>
            </a:r>
          </a:p>
          <a:p>
            <a:pPr>
              <a:spcBef>
                <a:spcPct val="50000"/>
              </a:spcBef>
            </a:pPr>
            <a:r>
              <a:rPr lang="zh-CN" altLang="en-US" sz="2800" b="1"/>
              <a:t>本初子午线，通过英国伦敦格林尼治天文台的经线（</a:t>
            </a:r>
            <a:r>
              <a:rPr lang="en-US" altLang="zh-CN" sz="2800" b="1"/>
              <a:t>1884</a:t>
            </a:r>
            <a:r>
              <a:rPr lang="zh-CN" altLang="en-US" sz="2800" b="1"/>
              <a:t>年确定，是人为定的）</a:t>
            </a:r>
          </a:p>
          <a:p>
            <a:pPr>
              <a:spcBef>
                <a:spcPct val="50000"/>
              </a:spcBef>
            </a:pPr>
            <a:r>
              <a:rPr lang="en-US" altLang="zh-CN" sz="2800" b="1"/>
              <a:t>5. </a:t>
            </a:r>
            <a:r>
              <a:rPr lang="zh-CN" altLang="en-US" sz="2800" b="1"/>
              <a:t>地球上的方向</a:t>
            </a:r>
          </a:p>
          <a:p>
            <a:pPr>
              <a:buFontTx/>
              <a:buChar char="•"/>
            </a:pPr>
            <a:r>
              <a:rPr lang="zh-CN" altLang="en-US" sz="2800" b="1"/>
              <a:t>  南北方向（经线方向），有限方向；</a:t>
            </a:r>
          </a:p>
          <a:p>
            <a:pPr>
              <a:buFontTx/>
              <a:buChar char="•"/>
            </a:pPr>
            <a:r>
              <a:rPr lang="zh-CN" altLang="en-US" sz="2800" b="1"/>
              <a:t>  东西方向（纬线方向），无限方向，理论上亦东亦西，实际上非东即西</a:t>
            </a:r>
          </a:p>
          <a:p>
            <a:r>
              <a:rPr lang="en-US" altLang="zh-CN" sz="2800" b="1"/>
              <a:t>6. </a:t>
            </a:r>
            <a:r>
              <a:rPr lang="zh-CN" altLang="en-US" sz="2800" b="1"/>
              <a:t>地面上的距离</a:t>
            </a:r>
          </a:p>
          <a:p>
            <a:pPr>
              <a:buFontTx/>
              <a:buChar char="•"/>
            </a:pPr>
            <a:r>
              <a:rPr lang="zh-CN" altLang="en-US" sz="2800" b="1"/>
              <a:t>根据大圆计算，</a:t>
            </a:r>
            <a:r>
              <a:rPr lang="en-US" altLang="zh-CN" sz="2800" b="1"/>
              <a:t>111.1km/</a:t>
            </a:r>
            <a:r>
              <a:rPr lang="zh-CN" altLang="en-US" sz="2800" b="1"/>
              <a:t>度。</a:t>
            </a:r>
          </a:p>
          <a:p>
            <a:pPr>
              <a:buFontTx/>
              <a:buChar char="•"/>
            </a:pPr>
            <a:r>
              <a:rPr lang="zh-CN" altLang="en-US" sz="2800" b="1"/>
              <a:t>其它地面距离要用球面三角计算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ox(in)">
                                      <p:cBhvr>
                                        <p:cTn id="7" dur="500"/>
                                        <p:tgtEl>
                                          <p:spTgt spid="17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ox(in)">
                                      <p:cBhvr>
                                        <p:cTn id="12" dur="500"/>
                                        <p:tgtEl>
                                          <p:spTgt spid="174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box(in)">
                                      <p:cBhvr>
                                        <p:cTn id="17" dur="500"/>
                                        <p:tgtEl>
                                          <p:spTgt spid="174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22" dur="500"/>
                                        <p:tgtEl>
                                          <p:spTgt spid="174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7" dur="500"/>
                                        <p:tgtEl>
                                          <p:spTgt spid="17410">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30" dur="500"/>
                                        <p:tgtEl>
                                          <p:spTgt spid="17410">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5" dur="500"/>
                                        <p:tgtEl>
                                          <p:spTgt spid="17410">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40" dur="500"/>
                                        <p:tgtEl>
                                          <p:spTgt spid="17410">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43" dur="500"/>
                                        <p:tgtEl>
                                          <p:spTgt spid="174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WordArt 4">
            <a:extLst>
              <a:ext uri="{FF2B5EF4-FFF2-40B4-BE49-F238E27FC236}">
                <a16:creationId xmlns:a16="http://schemas.microsoft.com/office/drawing/2014/main" id="{86DC0829-791C-4EBF-8079-A2901C80147E}"/>
              </a:ext>
            </a:extLst>
          </p:cNvPr>
          <p:cNvSpPr>
            <a:spLocks noChangeArrowheads="1" noChangeShapeType="1" noTextEdit="1"/>
          </p:cNvSpPr>
          <p:nvPr/>
        </p:nvSpPr>
        <p:spPr bwMode="auto">
          <a:xfrm>
            <a:off x="1979613" y="1844675"/>
            <a:ext cx="4752975" cy="266541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rPr>
              <a:t>谢谢听讲</a:t>
            </a:r>
          </a:p>
        </p:txBody>
      </p:sp>
      <p:sp>
        <p:nvSpPr>
          <p:cNvPr id="74757" name="Text Box 5">
            <a:extLst>
              <a:ext uri="{FF2B5EF4-FFF2-40B4-BE49-F238E27FC236}">
                <a16:creationId xmlns:a16="http://schemas.microsoft.com/office/drawing/2014/main" id="{90C291E1-B975-4EDF-AACE-B907C1842D03}"/>
              </a:ext>
            </a:extLst>
          </p:cNvPr>
          <p:cNvSpPr txBox="1">
            <a:spLocks noChangeArrowheads="1"/>
          </p:cNvSpPr>
          <p:nvPr/>
        </p:nvSpPr>
        <p:spPr bwMode="auto">
          <a:xfrm>
            <a:off x="4284663" y="4797425"/>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3200">
                <a:ea typeface="隶书" panose="02010509060101010101" pitchFamily="49" charset="-122"/>
              </a:rPr>
              <a:t>第二章结束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B73CBF9B-03C2-4120-A3F1-A6D16CF4111A}"/>
              </a:ext>
            </a:extLst>
          </p:cNvPr>
          <p:cNvSpPr txBox="1">
            <a:spLocks noChangeArrowheads="1"/>
          </p:cNvSpPr>
          <p:nvPr/>
        </p:nvSpPr>
        <p:spPr bwMode="auto">
          <a:xfrm>
            <a:off x="395288" y="549275"/>
            <a:ext cx="80645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二、经度和纬度</a:t>
            </a:r>
          </a:p>
          <a:p>
            <a:r>
              <a:rPr lang="en-US" altLang="zh-CN" sz="3200" b="1"/>
              <a:t>1.</a:t>
            </a:r>
            <a:r>
              <a:rPr lang="zh-CN" altLang="en-US" sz="3200" b="1"/>
              <a:t>是经线和纬线的“编号”，其本身代表一种角度；</a:t>
            </a:r>
          </a:p>
          <a:p>
            <a:r>
              <a:rPr lang="en-US" altLang="zh-CN" sz="3200" b="1"/>
              <a:t>2. </a:t>
            </a:r>
            <a:r>
              <a:rPr lang="zh-CN" altLang="en-US" sz="3200" b="1"/>
              <a:t>纬度：一地相对于赤道平面的南北方向和角距离</a:t>
            </a:r>
          </a:p>
          <a:p>
            <a:r>
              <a:rPr lang="zh-CN" altLang="en-US" sz="3200" b="1"/>
              <a:t> 纬度是线面角，即本地垂线与赤道平面的交角</a:t>
            </a:r>
          </a:p>
          <a:p>
            <a:r>
              <a:rPr lang="zh-CN" altLang="en-US" sz="3200" b="1"/>
              <a:t> 纬度在本地经线上度量，南北纬各分</a:t>
            </a:r>
            <a:r>
              <a:rPr lang="en-US" altLang="zh-CN" sz="3200" b="1"/>
              <a:t>90</a:t>
            </a:r>
            <a:r>
              <a:rPr lang="en-US" altLang="zh-CN" sz="3200" b="1">
                <a:cs typeface="Arial" panose="020B0604020202020204" pitchFamily="34" charset="0"/>
              </a:rPr>
              <a:t>º</a:t>
            </a:r>
            <a:r>
              <a:rPr lang="zh-CN" altLang="en-US" sz="3200" b="1">
                <a:cs typeface="Arial" panose="020B0604020202020204" pitchFamily="34" charset="0"/>
              </a:rPr>
              <a:t>。</a:t>
            </a:r>
          </a:p>
          <a:p>
            <a:r>
              <a:rPr lang="en-US" altLang="zh-CN" sz="3200" b="1">
                <a:cs typeface="Arial" panose="020B0604020202020204" pitchFamily="34" charset="0"/>
              </a:rPr>
              <a:t>3. </a:t>
            </a:r>
            <a:r>
              <a:rPr lang="zh-CN" altLang="en-US" sz="3200" b="1">
                <a:latin typeface="宋体" panose="02010600030101010101" pitchFamily="2" charset="-122"/>
              </a:rPr>
              <a:t>经度：本地子午面相对本初子午面的东西方向和角距离。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 calcmode="lin" valueType="num">
                                      <p:cBhvr additive="base">
                                        <p:cTn id="13"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 calcmode="lin" valueType="num">
                                      <p:cBhvr additive="base">
                                        <p:cTn id="19"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3" end="3"/>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nodeType="afterEffect">
                                  <p:stCondLst>
                                    <p:cond delay="0"/>
                                  </p:stCondLst>
                                  <p:childTnLst>
                                    <p:set>
                                      <p:cBhvr>
                                        <p:cTn id="23" dur="1" fill="hold">
                                          <p:stCondLst>
                                            <p:cond delay="0"/>
                                          </p:stCondLst>
                                        </p:cTn>
                                        <p:tgtEl>
                                          <p:spTgt spid="18434">
                                            <p:txEl>
                                              <p:pRg st="4" end="4"/>
                                            </p:txEl>
                                          </p:spTgt>
                                        </p:tgtEl>
                                        <p:attrNameLst>
                                          <p:attrName>style.visibility</p:attrName>
                                        </p:attrNameLst>
                                      </p:cBhvr>
                                      <p:to>
                                        <p:strVal val="visible"/>
                                      </p:to>
                                    </p:set>
                                    <p:anim calcmode="lin" valueType="num">
                                      <p:cBhvr additive="base">
                                        <p:cTn id="24" dur="500" fill="hold"/>
                                        <p:tgtEl>
                                          <p:spTgt spid="18434">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84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8434">
                                            <p:txEl>
                                              <p:pRg st="5" end="5"/>
                                            </p:txEl>
                                          </p:spTgt>
                                        </p:tgtEl>
                                        <p:attrNameLst>
                                          <p:attrName>style.visibility</p:attrName>
                                        </p:attrNameLst>
                                      </p:cBhvr>
                                      <p:to>
                                        <p:strVal val="visible"/>
                                      </p:to>
                                    </p:set>
                                    <p:anim calcmode="lin" valueType="num">
                                      <p:cBhvr additive="base">
                                        <p:cTn id="30" dur="5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4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8362D858-E305-41A6-BCCB-4165E92B4D22}"/>
              </a:ext>
            </a:extLst>
          </p:cNvPr>
          <p:cNvSpPr txBox="1">
            <a:spLocks noChangeArrowheads="1"/>
          </p:cNvSpPr>
          <p:nvPr/>
        </p:nvSpPr>
        <p:spPr bwMode="auto">
          <a:xfrm>
            <a:off x="755650" y="260350"/>
            <a:ext cx="7416800"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800" b="1"/>
          </a:p>
          <a:p>
            <a:pPr>
              <a:spcBef>
                <a:spcPct val="50000"/>
              </a:spcBef>
            </a:pPr>
            <a:r>
              <a:rPr lang="en-US" altLang="zh-CN" sz="2800" b="1"/>
              <a:t>4. </a:t>
            </a:r>
            <a:r>
              <a:rPr lang="zh-CN" altLang="en-US" sz="2800" b="1"/>
              <a:t>经（纬）度与经（纬）线</a:t>
            </a:r>
          </a:p>
          <a:p>
            <a:pPr>
              <a:spcBef>
                <a:spcPct val="50000"/>
              </a:spcBef>
              <a:buFontTx/>
              <a:buChar char="•"/>
            </a:pPr>
            <a:r>
              <a:rPr lang="zh-CN" altLang="en-US" sz="2800" b="1"/>
              <a:t>经度和纬度用来区分不同的经线和纬线</a:t>
            </a:r>
          </a:p>
          <a:p>
            <a:pPr>
              <a:spcBef>
                <a:spcPct val="50000"/>
              </a:spcBef>
              <a:buFontTx/>
              <a:buChar char="•"/>
            </a:pPr>
            <a:r>
              <a:rPr lang="zh-CN" altLang="en-US" sz="2800" b="1"/>
              <a:t>经线即等经度线；纬线即等纬度线。</a:t>
            </a:r>
          </a:p>
          <a:p>
            <a:pPr>
              <a:spcBef>
                <a:spcPct val="50000"/>
              </a:spcBef>
              <a:buFontTx/>
              <a:buChar char="•"/>
            </a:pPr>
            <a:r>
              <a:rPr lang="zh-CN" altLang="en-US" sz="2800" b="1"/>
              <a:t>同一经线经度相等，同一纬线纬度相等。</a:t>
            </a:r>
          </a:p>
          <a:p>
            <a:pPr>
              <a:buFontTx/>
              <a:buChar char="•"/>
            </a:pPr>
            <a:r>
              <a:rPr lang="zh-CN" altLang="en-US" sz="2800" b="1"/>
              <a:t>经度是两面角，本初子午面为起始面；本地子午面为终止面。</a:t>
            </a:r>
          </a:p>
          <a:p>
            <a:pPr>
              <a:buFontTx/>
              <a:buChar char="•"/>
            </a:pPr>
            <a:r>
              <a:rPr lang="zh-CN" altLang="en-US" sz="2800" b="1"/>
              <a:t>  经度通常在赤道上度量（也可在其它纬线上，但大圆上好量），东、西经各分</a:t>
            </a:r>
            <a:r>
              <a:rPr lang="en-US" altLang="zh-CN" sz="2800" b="1"/>
              <a:t>180 º</a:t>
            </a:r>
            <a:r>
              <a:rPr lang="zh-CN" altLang="en-US" sz="2800" b="1"/>
              <a:t>。</a:t>
            </a:r>
          </a:p>
          <a:p>
            <a:pPr>
              <a:spcBef>
                <a:spcPct val="50000"/>
              </a:spcBef>
            </a:pP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animEffect transition="in" filter="strips(downRight)">
                                      <p:cBhvr>
                                        <p:cTn id="7" dur="500"/>
                                        <p:tgtEl>
                                          <p:spTgt spid="194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Effect transition="in" filter="strips(downRight)">
                                      <p:cBhvr>
                                        <p:cTn id="12" dur="500"/>
                                        <p:tgtEl>
                                          <p:spTgt spid="1945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458">
                                            <p:txEl>
                                              <p:pRg st="4" end="4"/>
                                            </p:txEl>
                                          </p:spTgt>
                                        </p:tgtEl>
                                        <p:attrNameLst>
                                          <p:attrName>style.visibility</p:attrName>
                                        </p:attrNameLst>
                                      </p:cBhvr>
                                      <p:to>
                                        <p:strVal val="visible"/>
                                      </p:to>
                                    </p:set>
                                    <p:animEffect transition="in" filter="strips(downRight)">
                                      <p:cBhvr>
                                        <p:cTn id="17" dur="500"/>
                                        <p:tgtEl>
                                          <p:spTgt spid="1945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9458">
                                            <p:txEl>
                                              <p:pRg st="5" end="5"/>
                                            </p:txEl>
                                          </p:spTgt>
                                        </p:tgtEl>
                                        <p:attrNameLst>
                                          <p:attrName>style.visibility</p:attrName>
                                        </p:attrNameLst>
                                      </p:cBhvr>
                                      <p:to>
                                        <p:strVal val="visible"/>
                                      </p:to>
                                    </p:set>
                                    <p:animEffect transition="in" filter="strips(downRight)">
                                      <p:cBhvr>
                                        <p:cTn id="22" dur="500"/>
                                        <p:tgtEl>
                                          <p:spTgt spid="1945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animEffect transition="in" filter="strips(downRight)">
                                      <p:cBhvr>
                                        <p:cTn id="27" dur="500"/>
                                        <p:tgtEl>
                                          <p:spTgt spid="194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2D9D2BC7-B08D-4E54-A57D-7E04446026E5}"/>
              </a:ext>
            </a:extLst>
          </p:cNvPr>
          <p:cNvSpPr txBox="1">
            <a:spLocks noChangeArrowheads="1"/>
          </p:cNvSpPr>
          <p:nvPr/>
        </p:nvSpPr>
        <p:spPr bwMode="auto">
          <a:xfrm>
            <a:off x="1547813" y="1412875"/>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2400"/>
          </a:p>
        </p:txBody>
      </p:sp>
      <p:sp>
        <p:nvSpPr>
          <p:cNvPr id="20483" name="Text Box 3">
            <a:extLst>
              <a:ext uri="{FF2B5EF4-FFF2-40B4-BE49-F238E27FC236}">
                <a16:creationId xmlns:a16="http://schemas.microsoft.com/office/drawing/2014/main" id="{D113E69F-27E9-4167-9441-341C201CAD0A}"/>
              </a:ext>
            </a:extLst>
          </p:cNvPr>
          <p:cNvSpPr txBox="1">
            <a:spLocks noChangeArrowheads="1"/>
          </p:cNvSpPr>
          <p:nvPr/>
        </p:nvSpPr>
        <p:spPr bwMode="auto">
          <a:xfrm>
            <a:off x="1066800" y="381000"/>
            <a:ext cx="6985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5. </a:t>
            </a:r>
            <a:r>
              <a:rPr lang="zh-CN" altLang="en-US" sz="2400" b="1"/>
              <a:t>地理坐标</a:t>
            </a:r>
          </a:p>
          <a:p>
            <a:pPr>
              <a:buFontTx/>
              <a:buChar char="•"/>
            </a:pPr>
            <a:r>
              <a:rPr lang="zh-CN" altLang="en-US" sz="2400" b="1"/>
              <a:t> 一地的经度和纬度相结合，叫作该地的地理坐标</a:t>
            </a:r>
          </a:p>
          <a:p>
            <a:pPr>
              <a:buFontTx/>
              <a:buChar char="•"/>
            </a:pPr>
            <a:r>
              <a:rPr lang="zh-CN" altLang="en-US" sz="2400" b="1"/>
              <a:t> 同地理坐标相联系的有三个大圆：赤道（横轴）、本初子午线（纵轴）和本地子午线</a:t>
            </a:r>
          </a:p>
          <a:p>
            <a:pPr>
              <a:buFontTx/>
              <a:buChar char="•"/>
            </a:pPr>
            <a:r>
              <a:rPr lang="zh-CN" altLang="en-US" sz="2400" b="1"/>
              <a:t> 书写时按惯例：先纬度，后经度；数字在先，符号在后。（</a:t>
            </a:r>
            <a:r>
              <a:rPr lang="en-US" altLang="zh-CN" sz="2400" b="1"/>
              <a:t>26ºN,120ºE)</a:t>
            </a:r>
          </a:p>
        </p:txBody>
      </p:sp>
      <p:pic>
        <p:nvPicPr>
          <p:cNvPr id="20485" name="Picture 5">
            <a:extLst>
              <a:ext uri="{FF2B5EF4-FFF2-40B4-BE49-F238E27FC236}">
                <a16:creationId xmlns:a16="http://schemas.microsoft.com/office/drawing/2014/main" id="{00253DB0-B929-4D7F-ACE2-FA50CD65E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852738"/>
            <a:ext cx="5688013" cy="304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id="{EAC80C8E-164E-4567-B9BA-176D2F8C46A5}"/>
              </a:ext>
            </a:extLst>
          </p:cNvPr>
          <p:cNvSpPr>
            <a:spLocks noChangeArrowheads="1"/>
          </p:cNvSpPr>
          <p:nvPr>
            <p:ph type="body" idx="1"/>
          </p:nvPr>
        </p:nvSpPr>
        <p:spPr>
          <a:xfrm>
            <a:off x="250825" y="620713"/>
            <a:ext cx="8353425" cy="5616575"/>
          </a:xfrm>
        </p:spPr>
        <p:txBody>
          <a:bodyPr/>
          <a:lstStyle/>
          <a:p>
            <a:pPr lvl="3">
              <a:buFontTx/>
              <a:buNone/>
            </a:pPr>
            <a:r>
              <a:rPr lang="en-US" altLang="zh-CN" sz="2800" b="1"/>
              <a:t>§2.2</a:t>
            </a:r>
            <a:r>
              <a:rPr lang="zh-CN" altLang="en-US" sz="2800" b="1"/>
              <a:t>天球和天球坐标</a:t>
            </a:r>
          </a:p>
          <a:p>
            <a:pPr lvl="3">
              <a:buFontTx/>
              <a:buNone/>
            </a:pPr>
            <a:r>
              <a:rPr lang="zh-CN" altLang="en-US" sz="2400" b="1"/>
              <a:t>一、天球</a:t>
            </a:r>
          </a:p>
          <a:p>
            <a:pPr lvl="3">
              <a:buClr>
                <a:schemeClr val="tx1"/>
              </a:buClr>
              <a:buFontTx/>
              <a:buNone/>
            </a:pPr>
            <a:r>
              <a:rPr lang="en-US" altLang="zh-CN" sz="2400" b="1"/>
              <a:t>1</a:t>
            </a:r>
            <a:r>
              <a:rPr lang="zh-CN" altLang="en-US" sz="2400" b="1"/>
              <a:t>．天球概念</a:t>
            </a:r>
          </a:p>
          <a:p>
            <a:pPr lvl="3">
              <a:buClr>
                <a:schemeClr val="tx1"/>
              </a:buClr>
              <a:buFontTx/>
              <a:buNone/>
            </a:pPr>
            <a:r>
              <a:rPr lang="zh-CN" altLang="en-US" sz="2400" b="1"/>
              <a:t>          为研究地球在宇宙中的位置而引入的圆球体</a:t>
            </a:r>
            <a:r>
              <a:rPr lang="en-US" altLang="zh-CN" sz="2400" b="1"/>
              <a:t>,</a:t>
            </a:r>
            <a:r>
              <a:rPr lang="zh-CN" altLang="en-US" sz="2400" b="1"/>
              <a:t>半径任意的假想球体</a:t>
            </a:r>
            <a:r>
              <a:rPr lang="en-US" altLang="zh-CN" sz="2400" b="1"/>
              <a:t>,</a:t>
            </a:r>
            <a:r>
              <a:rPr lang="zh-CN" altLang="en-US" sz="2400" b="1"/>
              <a:t>表示天体视运动的辅助工具</a:t>
            </a:r>
            <a:r>
              <a:rPr lang="en-US" altLang="zh-CN" sz="2400" b="1"/>
              <a:t>.</a:t>
            </a:r>
          </a:p>
          <a:p>
            <a:pPr lvl="3">
              <a:buClr>
                <a:schemeClr val="tx1"/>
              </a:buClr>
              <a:buFontTx/>
              <a:buNone/>
            </a:pPr>
            <a:r>
              <a:rPr lang="en-US" altLang="zh-CN" sz="2400" b="1"/>
              <a:t>2.  </a:t>
            </a:r>
            <a:r>
              <a:rPr lang="zh-CN" altLang="en-US" sz="2400" b="1"/>
              <a:t>天穹：地平以上的半个扁球。</a:t>
            </a:r>
          </a:p>
          <a:p>
            <a:pPr lvl="3">
              <a:buClr>
                <a:schemeClr val="tx1"/>
              </a:buClr>
              <a:buFontTx/>
              <a:buNone/>
            </a:pPr>
            <a:r>
              <a:rPr lang="en-US" altLang="zh-CN" sz="2400" b="1"/>
              <a:t>3</a:t>
            </a:r>
            <a:r>
              <a:rPr lang="zh-CN" altLang="en-US" sz="2400" b="1"/>
              <a:t>．天球类型</a:t>
            </a:r>
          </a:p>
          <a:p>
            <a:pPr lvl="3">
              <a:buFontTx/>
              <a:buNone/>
            </a:pPr>
            <a:r>
              <a:rPr lang="zh-CN" altLang="en-US" sz="2400" b="1"/>
              <a:t>     观测者天球（以观测者为球心，</a:t>
            </a:r>
            <a:r>
              <a:rPr lang="zh-CN" altLang="en-US" b="1"/>
              <a:t>∝为半径）</a:t>
            </a:r>
            <a:endParaRPr lang="zh-CN" altLang="en-US" sz="2400" b="1"/>
          </a:p>
          <a:p>
            <a:pPr lvl="3">
              <a:buFontTx/>
              <a:buNone/>
            </a:pPr>
            <a:r>
              <a:rPr lang="zh-CN" altLang="en-US" sz="2400" b="1"/>
              <a:t>     地心天球（地心为球心，</a:t>
            </a:r>
            <a:r>
              <a:rPr lang="zh-CN" altLang="en-US" b="1"/>
              <a:t>∝为半径）</a:t>
            </a:r>
            <a:endParaRPr lang="zh-CN" altLang="en-US" sz="2400" b="1"/>
          </a:p>
          <a:p>
            <a:pPr lvl="3">
              <a:buFontTx/>
              <a:buNone/>
            </a:pPr>
            <a:r>
              <a:rPr lang="zh-CN" altLang="en-US" sz="2400" b="1"/>
              <a:t>     日心天球（以日心为球心，</a:t>
            </a:r>
            <a:r>
              <a:rPr lang="zh-CN" altLang="en-US" b="1"/>
              <a:t>∝为半径）</a:t>
            </a:r>
            <a:endParaRPr lang="zh-CN" altLang="en-US" sz="2400" b="1"/>
          </a:p>
          <a:p>
            <a:pPr lvl="3">
              <a:buFontTx/>
              <a:buNone/>
            </a:pPr>
            <a:r>
              <a:rPr lang="zh-CN" altLang="en-US" sz="2400" b="1"/>
              <a:t>     银心天球（以银心为球心，</a:t>
            </a:r>
            <a:r>
              <a:rPr lang="zh-CN" altLang="en-US" b="1"/>
              <a:t>∝为半径）</a:t>
            </a:r>
            <a:endParaRPr lang="zh-CN" altLang="en-US" sz="2400" b="1"/>
          </a:p>
          <a:p>
            <a:endParaRPr lang="zh-CN" altLang="en-US" b="1"/>
          </a:p>
          <a:p>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anim calcmode="lin" valueType="num">
                                      <p:cBhvr additive="base">
                                        <p:cTn id="7" dur="500" fill="hold"/>
                                        <p:tgtEl>
                                          <p:spTgt spid="2253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532">
                                            <p:txEl>
                                              <p:pRg st="2" end="2"/>
                                            </p:txEl>
                                          </p:spTgt>
                                        </p:tgtEl>
                                        <p:attrNameLst>
                                          <p:attrName>style.visibility</p:attrName>
                                        </p:attrNameLst>
                                      </p:cBhvr>
                                      <p:to>
                                        <p:strVal val="visible"/>
                                      </p:to>
                                    </p:set>
                                    <p:anim calcmode="lin" valueType="num">
                                      <p:cBhvr additive="base">
                                        <p:cTn id="13" dur="500" fill="hold"/>
                                        <p:tgtEl>
                                          <p:spTgt spid="2253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2532">
                                            <p:txEl>
                                              <p:pRg st="3" end="3"/>
                                            </p:txEl>
                                          </p:spTgt>
                                        </p:tgtEl>
                                        <p:attrNameLst>
                                          <p:attrName>style.visibility</p:attrName>
                                        </p:attrNameLst>
                                      </p:cBhvr>
                                      <p:to>
                                        <p:strVal val="visible"/>
                                      </p:to>
                                    </p:set>
                                    <p:anim calcmode="lin" valueType="num">
                                      <p:cBhvr additive="base">
                                        <p:cTn id="19" dur="500" fill="hold"/>
                                        <p:tgtEl>
                                          <p:spTgt spid="2253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532">
                                            <p:txEl>
                                              <p:pRg st="4" end="4"/>
                                            </p:txEl>
                                          </p:spTgt>
                                        </p:tgtEl>
                                        <p:attrNameLst>
                                          <p:attrName>style.visibility</p:attrName>
                                        </p:attrNameLst>
                                      </p:cBhvr>
                                      <p:to>
                                        <p:strVal val="visible"/>
                                      </p:to>
                                    </p:set>
                                    <p:anim calcmode="lin" valueType="num">
                                      <p:cBhvr additive="base">
                                        <p:cTn id="25" dur="500" fill="hold"/>
                                        <p:tgtEl>
                                          <p:spTgt spid="2253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532">
                                            <p:txEl>
                                              <p:pRg st="5" end="5"/>
                                            </p:txEl>
                                          </p:spTgt>
                                        </p:tgtEl>
                                        <p:attrNameLst>
                                          <p:attrName>style.visibility</p:attrName>
                                        </p:attrNameLst>
                                      </p:cBhvr>
                                      <p:to>
                                        <p:strVal val="visible"/>
                                      </p:to>
                                    </p:set>
                                    <p:anim calcmode="lin" valueType="num">
                                      <p:cBhvr additive="base">
                                        <p:cTn id="31" dur="500" fill="hold"/>
                                        <p:tgtEl>
                                          <p:spTgt spid="2253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532">
                                            <p:txEl>
                                              <p:pRg st="6" end="6"/>
                                            </p:txEl>
                                          </p:spTgt>
                                        </p:tgtEl>
                                        <p:attrNameLst>
                                          <p:attrName>style.visibility</p:attrName>
                                        </p:attrNameLst>
                                      </p:cBhvr>
                                      <p:to>
                                        <p:strVal val="visible"/>
                                      </p:to>
                                    </p:set>
                                    <p:anim calcmode="lin" valueType="num">
                                      <p:cBhvr additive="base">
                                        <p:cTn id="37" dur="500" fill="hold"/>
                                        <p:tgtEl>
                                          <p:spTgt spid="2253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2">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nodeType="afterEffect">
                                  <p:stCondLst>
                                    <p:cond delay="0"/>
                                  </p:stCondLst>
                                  <p:childTnLst>
                                    <p:set>
                                      <p:cBhvr>
                                        <p:cTn id="41" dur="1" fill="hold">
                                          <p:stCondLst>
                                            <p:cond delay="0"/>
                                          </p:stCondLst>
                                        </p:cTn>
                                        <p:tgtEl>
                                          <p:spTgt spid="22532">
                                            <p:txEl>
                                              <p:pRg st="7" end="7"/>
                                            </p:txEl>
                                          </p:spTgt>
                                        </p:tgtEl>
                                        <p:attrNameLst>
                                          <p:attrName>style.visibility</p:attrName>
                                        </p:attrNameLst>
                                      </p:cBhvr>
                                      <p:to>
                                        <p:strVal val="visible"/>
                                      </p:to>
                                    </p:set>
                                    <p:anim calcmode="lin" valueType="num">
                                      <p:cBhvr additive="base">
                                        <p:cTn id="42" dur="500" fill="hold"/>
                                        <p:tgtEl>
                                          <p:spTgt spid="22532">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2532">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
                            </p:stCondLst>
                            <p:childTnLst>
                              <p:par>
                                <p:cTn id="45" presetID="2" presetClass="entr" presetSubtype="4" fill="hold" nodeType="afterEffect">
                                  <p:stCondLst>
                                    <p:cond delay="0"/>
                                  </p:stCondLst>
                                  <p:childTnLst>
                                    <p:set>
                                      <p:cBhvr>
                                        <p:cTn id="46" dur="1" fill="hold">
                                          <p:stCondLst>
                                            <p:cond delay="0"/>
                                          </p:stCondLst>
                                        </p:cTn>
                                        <p:tgtEl>
                                          <p:spTgt spid="22532">
                                            <p:txEl>
                                              <p:pRg st="8" end="8"/>
                                            </p:txEl>
                                          </p:spTgt>
                                        </p:tgtEl>
                                        <p:attrNameLst>
                                          <p:attrName>style.visibility</p:attrName>
                                        </p:attrNameLst>
                                      </p:cBhvr>
                                      <p:to>
                                        <p:strVal val="visible"/>
                                      </p:to>
                                    </p:set>
                                    <p:anim calcmode="lin" valueType="num">
                                      <p:cBhvr additive="base">
                                        <p:cTn id="47" dur="500" fill="hold"/>
                                        <p:tgtEl>
                                          <p:spTgt spid="22532">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532">
                                            <p:txEl>
                                              <p:pRg st="8" end="8"/>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500"/>
                            </p:stCondLst>
                            <p:childTnLst>
                              <p:par>
                                <p:cTn id="50" presetID="2" presetClass="entr" presetSubtype="4" fill="hold" nodeType="afterEffect">
                                  <p:stCondLst>
                                    <p:cond delay="0"/>
                                  </p:stCondLst>
                                  <p:childTnLst>
                                    <p:set>
                                      <p:cBhvr>
                                        <p:cTn id="51" dur="1" fill="hold">
                                          <p:stCondLst>
                                            <p:cond delay="0"/>
                                          </p:stCondLst>
                                        </p:cTn>
                                        <p:tgtEl>
                                          <p:spTgt spid="22532">
                                            <p:txEl>
                                              <p:pRg st="9" end="9"/>
                                            </p:txEl>
                                          </p:spTgt>
                                        </p:tgtEl>
                                        <p:attrNameLst>
                                          <p:attrName>style.visibility</p:attrName>
                                        </p:attrNameLst>
                                      </p:cBhvr>
                                      <p:to>
                                        <p:strVal val="visible"/>
                                      </p:to>
                                    </p:set>
                                    <p:anim calcmode="lin" valueType="num">
                                      <p:cBhvr additive="base">
                                        <p:cTn id="52" dur="500" fill="hold"/>
                                        <p:tgtEl>
                                          <p:spTgt spid="22532">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253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052">
            <a:extLst>
              <a:ext uri="{FF2B5EF4-FFF2-40B4-BE49-F238E27FC236}">
                <a16:creationId xmlns:a16="http://schemas.microsoft.com/office/drawing/2014/main" id="{0E589916-D61A-48A7-9D85-4F4B8003457A}"/>
              </a:ext>
            </a:extLst>
          </p:cNvPr>
          <p:cNvSpPr>
            <a:spLocks noGrp="1" noRot="1" noChangeArrowheads="1"/>
          </p:cNvSpPr>
          <p:nvPr>
            <p:ph type="body" idx="1"/>
          </p:nvPr>
        </p:nvSpPr>
        <p:spPr>
          <a:xfrm>
            <a:off x="134938" y="549275"/>
            <a:ext cx="8540750" cy="5472113"/>
          </a:xfrm>
        </p:spPr>
        <p:txBody>
          <a:bodyPr/>
          <a:lstStyle/>
          <a:p>
            <a:pPr>
              <a:lnSpc>
                <a:spcPct val="90000"/>
              </a:lnSpc>
              <a:buFont typeface="Wingdings" panose="05000000000000000000" pitchFamily="2" charset="2"/>
              <a:buNone/>
            </a:pPr>
            <a:r>
              <a:rPr lang="en-US" altLang="zh-CN" sz="2400"/>
              <a:t>    </a:t>
            </a:r>
          </a:p>
          <a:p>
            <a:pPr>
              <a:lnSpc>
                <a:spcPct val="90000"/>
              </a:lnSpc>
              <a:buFont typeface="Wingdings" panose="05000000000000000000" pitchFamily="2" charset="2"/>
              <a:buNone/>
            </a:pPr>
            <a:r>
              <a:rPr lang="en-US" altLang="zh-CN" sz="2400"/>
              <a:t>   </a:t>
            </a:r>
            <a:r>
              <a:rPr lang="zh-CN" altLang="en-US" sz="2400" b="1">
                <a:solidFill>
                  <a:schemeClr val="folHlink"/>
                </a:solidFill>
              </a:rPr>
              <a:t>注意几点：</a:t>
            </a:r>
            <a:r>
              <a:rPr lang="zh-CN" altLang="en-US" sz="2400"/>
              <a:t>    </a:t>
            </a:r>
          </a:p>
          <a:p>
            <a:pPr>
              <a:lnSpc>
                <a:spcPct val="90000"/>
              </a:lnSpc>
              <a:buFont typeface="Wingdings" panose="05000000000000000000" pitchFamily="2" charset="2"/>
              <a:buNone/>
            </a:pPr>
            <a:r>
              <a:rPr lang="zh-CN" altLang="en-US" sz="2400"/>
              <a:t>   </a:t>
            </a:r>
            <a:r>
              <a:rPr lang="en-US" altLang="zh-CN" sz="2400"/>
              <a:t>1.</a:t>
            </a:r>
            <a:r>
              <a:rPr lang="zh-CN" altLang="en-US" sz="2400"/>
              <a:t>天球是研究天体的位置和运动而引进的一个假想圆球。根据所选取的天球中心不同</a:t>
            </a:r>
            <a:r>
              <a:rPr lang="en-US" altLang="zh-CN" sz="2400"/>
              <a:t>,</a:t>
            </a:r>
            <a:r>
              <a:rPr lang="zh-CN" altLang="en-US" sz="2400"/>
              <a:t>有日心天球、地心天球等。</a:t>
            </a:r>
          </a:p>
          <a:p>
            <a:pPr>
              <a:lnSpc>
                <a:spcPct val="90000"/>
              </a:lnSpc>
              <a:buFont typeface="Wingdings" panose="05000000000000000000" pitchFamily="2" charset="2"/>
              <a:buNone/>
            </a:pPr>
            <a:r>
              <a:rPr lang="zh-CN" altLang="en-US" sz="2400"/>
              <a:t>   </a:t>
            </a:r>
            <a:r>
              <a:rPr lang="en-US" altLang="zh-CN" sz="2400"/>
              <a:t>2.</a:t>
            </a:r>
            <a:r>
              <a:rPr lang="zh-CN" altLang="en-US" sz="2400"/>
              <a:t>各个天体同地球上的观测者的距离都不相同。天体和观察者间的距离与观测者随地球在空间移动的距离相比要大得多，所以看上去天体似乎都离我们一样远，仿佛散布在以观测者为中心的一个圆球的球面上。实际上我们看到的是天体在这个巨大的圆球的球面上的投影位置，这个圆球就称为天球。</a:t>
            </a:r>
          </a:p>
          <a:p>
            <a:pPr>
              <a:lnSpc>
                <a:spcPct val="90000"/>
              </a:lnSpc>
              <a:buFont typeface="Wingdings" panose="05000000000000000000" pitchFamily="2" charset="2"/>
              <a:buNone/>
            </a:pPr>
            <a:r>
              <a:rPr lang="zh-CN" altLang="en-US" sz="2400"/>
              <a:t>   </a:t>
            </a:r>
            <a:r>
              <a:rPr lang="en-US" altLang="zh-CN" sz="2400"/>
              <a:t>3.</a:t>
            </a:r>
            <a:r>
              <a:rPr lang="zh-CN" altLang="en-US" sz="2400"/>
              <a:t>观测者所能直接辨别的只是天体的方向。在球面上处理点和弧段的关系，比在空间处理视线方向间的角度要简便得多</a:t>
            </a:r>
            <a:r>
              <a:rPr lang="en-US" altLang="zh-CN" sz="2400"/>
              <a:t>,</a:t>
            </a:r>
            <a:r>
              <a:rPr lang="zh-CN" altLang="en-US" sz="2400"/>
              <a:t>在天文学的一些应用中</a:t>
            </a:r>
            <a:r>
              <a:rPr lang="en-US" altLang="zh-CN" sz="2400"/>
              <a:t>,</a:t>
            </a:r>
            <a:r>
              <a:rPr lang="zh-CN" altLang="en-US" sz="2400"/>
              <a:t>都用天体投影在天球上的点和点之间的大圆弧段来表示它们之间的位置关系。天球的半径是任意选定的，可以当作数学上的无穷大。 </a:t>
            </a:r>
          </a:p>
          <a:p>
            <a:pPr>
              <a:lnSpc>
                <a:spcPct val="90000"/>
              </a:lnSpc>
            </a:pPr>
            <a:endParaRPr lang="zh-CN" altLang="en-US" sz="2400"/>
          </a:p>
          <a:p>
            <a:pPr>
              <a:lnSpc>
                <a:spcPct val="90000"/>
              </a:lnSpc>
            </a:pP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xEl>
                                              <p:pRg st="3" end="3"/>
                                            </p:txEl>
                                          </p:spTgt>
                                        </p:tgtEl>
                                        <p:attrNameLst>
                                          <p:attrName>style.visibility</p:attrName>
                                        </p:attrNameLst>
                                      </p:cBhvr>
                                      <p:to>
                                        <p:strVal val="visible"/>
                                      </p:to>
                                    </p:set>
                                    <p:anim calcmode="lin" valueType="num">
                                      <p:cBhvr additive="base">
                                        <p:cTn id="7" dur="500" fill="hold"/>
                                        <p:tgtEl>
                                          <p:spTgt spid="2355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6">
                                            <p:txEl>
                                              <p:pRg st="4" end="4"/>
                                            </p:txEl>
                                          </p:spTgt>
                                        </p:tgtEl>
                                        <p:attrNameLst>
                                          <p:attrName>style.visibility</p:attrName>
                                        </p:attrNameLst>
                                      </p:cBhvr>
                                      <p:to>
                                        <p:strVal val="visible"/>
                                      </p:to>
                                    </p:set>
                                    <p:anim calcmode="lin" valueType="num">
                                      <p:cBhvr additive="base">
                                        <p:cTn id="13" dur="500" fill="hold"/>
                                        <p:tgtEl>
                                          <p:spTgt spid="2355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028">
            <a:extLst>
              <a:ext uri="{FF2B5EF4-FFF2-40B4-BE49-F238E27FC236}">
                <a16:creationId xmlns:a16="http://schemas.microsoft.com/office/drawing/2014/main" id="{2A8BBD1B-2CA2-4F56-8B61-29589CE239BF}"/>
              </a:ext>
            </a:extLst>
          </p:cNvPr>
          <p:cNvSpPr>
            <a:spLocks noGrp="1" noRot="1" noChangeArrowheads="1"/>
          </p:cNvSpPr>
          <p:nvPr>
            <p:ph type="body" idx="1"/>
          </p:nvPr>
        </p:nvSpPr>
        <p:spPr>
          <a:xfrm>
            <a:off x="611188" y="188913"/>
            <a:ext cx="6248400" cy="5867400"/>
          </a:xfrm>
        </p:spPr>
        <p:txBody>
          <a:bodyPr/>
          <a:lstStyle/>
          <a:p>
            <a:pPr>
              <a:lnSpc>
                <a:spcPct val="90000"/>
              </a:lnSpc>
              <a:buFont typeface="Wingdings" panose="05000000000000000000" pitchFamily="2" charset="2"/>
              <a:buNone/>
            </a:pPr>
            <a:r>
              <a:rPr lang="zh-CN" altLang="en-US" sz="2800" b="1"/>
              <a:t>二</a:t>
            </a:r>
            <a:r>
              <a:rPr lang="en-US" altLang="zh-CN" sz="2800" b="1"/>
              <a:t>.</a:t>
            </a:r>
            <a:r>
              <a:rPr lang="zh-CN" altLang="en-US" sz="2800" b="1"/>
              <a:t>天球坐标</a:t>
            </a:r>
          </a:p>
          <a:p>
            <a:pPr>
              <a:lnSpc>
                <a:spcPct val="90000"/>
              </a:lnSpc>
              <a:buFont typeface="Wingdings" panose="05000000000000000000" pitchFamily="2" charset="2"/>
              <a:buNone/>
            </a:pPr>
            <a:r>
              <a:rPr lang="en-US" altLang="zh-CN" sz="2800" b="1"/>
              <a:t>1.</a:t>
            </a:r>
            <a:r>
              <a:rPr lang="zh-CN" altLang="en-US" sz="2800" b="1"/>
              <a:t>天球上的重要的</a:t>
            </a:r>
            <a:r>
              <a:rPr lang="zh-CN" altLang="en-US" sz="2800" b="1">
                <a:hlinkClick r:id="rId2" action="ppaction://hlinksldjump"/>
              </a:rPr>
              <a:t>点</a:t>
            </a:r>
            <a:r>
              <a:rPr lang="en-US" altLang="zh-CN" sz="2800" b="1">
                <a:hlinkClick r:id="rId2" action="ppaction://hlinksldjump"/>
              </a:rPr>
              <a:t>,</a:t>
            </a:r>
            <a:r>
              <a:rPr lang="zh-CN" altLang="en-US" sz="2800" b="1">
                <a:hlinkClick r:id="rId2" action="ppaction://hlinksldjump"/>
              </a:rPr>
              <a:t>线</a:t>
            </a:r>
            <a:r>
              <a:rPr lang="en-US" altLang="zh-CN" sz="2800" b="1">
                <a:hlinkClick r:id="rId2" action="ppaction://hlinksldjump"/>
              </a:rPr>
              <a:t>,</a:t>
            </a:r>
            <a:r>
              <a:rPr lang="zh-CN" altLang="en-US" sz="2800" b="1">
                <a:hlinkClick r:id="rId2" action="ppaction://hlinksldjump"/>
              </a:rPr>
              <a:t>面</a:t>
            </a:r>
            <a:r>
              <a:rPr lang="zh-CN" altLang="en-US" sz="2800" b="1"/>
              <a:t>：</a:t>
            </a:r>
          </a:p>
          <a:p>
            <a:pPr>
              <a:lnSpc>
                <a:spcPct val="90000"/>
              </a:lnSpc>
              <a:buFont typeface="Wingdings" panose="05000000000000000000" pitchFamily="2" charset="2"/>
              <a:buNone/>
            </a:pPr>
            <a:r>
              <a:rPr lang="en-US" altLang="zh-CN" sz="2800" b="1"/>
              <a:t>2.</a:t>
            </a:r>
            <a:r>
              <a:rPr lang="zh-CN" altLang="en-US" sz="2800" b="1"/>
              <a:t>天球坐标的</a:t>
            </a:r>
            <a:r>
              <a:rPr lang="zh-CN" altLang="en-US" sz="2800" b="1">
                <a:hlinkClick r:id="rId3" action="ppaction://hlinksldjump"/>
              </a:rPr>
              <a:t>一般模式</a:t>
            </a:r>
            <a:endParaRPr lang="zh-CN" altLang="en-US" sz="2800" b="1"/>
          </a:p>
          <a:p>
            <a:pPr>
              <a:lnSpc>
                <a:spcPct val="90000"/>
              </a:lnSpc>
              <a:buFont typeface="Wingdings" panose="05000000000000000000" pitchFamily="2" charset="2"/>
              <a:buNone/>
            </a:pPr>
            <a:r>
              <a:rPr lang="en-US" altLang="zh-CN" sz="2800" b="1"/>
              <a:t>------</a:t>
            </a:r>
            <a:r>
              <a:rPr lang="zh-CN" altLang="en-US" sz="2800" b="1"/>
              <a:t>基圈</a:t>
            </a:r>
            <a:r>
              <a:rPr lang="en-US" altLang="zh-CN" sz="2800" b="1"/>
              <a:t>,</a:t>
            </a:r>
            <a:r>
              <a:rPr lang="zh-CN" altLang="en-US" sz="2800" b="1"/>
              <a:t>始圈</a:t>
            </a:r>
            <a:r>
              <a:rPr lang="en-US" altLang="zh-CN" sz="2800" b="1"/>
              <a:t>,</a:t>
            </a:r>
            <a:r>
              <a:rPr lang="zh-CN" altLang="en-US" sz="2800" b="1"/>
              <a:t>终圈</a:t>
            </a:r>
          </a:p>
          <a:p>
            <a:pPr>
              <a:lnSpc>
                <a:spcPct val="90000"/>
              </a:lnSpc>
              <a:buFont typeface="Wingdings" panose="05000000000000000000" pitchFamily="2" charset="2"/>
              <a:buNone/>
            </a:pPr>
            <a:r>
              <a:rPr lang="en-US" altLang="zh-CN" sz="2800" b="1"/>
              <a:t>3.</a:t>
            </a:r>
            <a:r>
              <a:rPr lang="zh-CN" altLang="en-US" sz="2800" b="1"/>
              <a:t>主要天球坐标</a:t>
            </a:r>
            <a:r>
              <a:rPr lang="en-US" altLang="zh-CN" sz="2800" b="1"/>
              <a:t>(</a:t>
            </a:r>
            <a:r>
              <a:rPr lang="zh-CN" altLang="en-US" sz="2800" b="1"/>
              <a:t>参见教材</a:t>
            </a:r>
            <a:r>
              <a:rPr lang="en-US" altLang="zh-CN" sz="2800" b="1"/>
              <a:t>P35)</a:t>
            </a:r>
            <a:r>
              <a:rPr lang="zh-CN" altLang="en-US" sz="2800" b="1"/>
              <a:t>及比较</a:t>
            </a:r>
          </a:p>
          <a:p>
            <a:pPr>
              <a:lnSpc>
                <a:spcPct val="90000"/>
              </a:lnSpc>
              <a:buFont typeface="Wingdings" panose="05000000000000000000" pitchFamily="2" charset="2"/>
              <a:buNone/>
            </a:pPr>
            <a:r>
              <a:rPr lang="zh-CN" altLang="en-US" sz="2800" b="1"/>
              <a:t>     </a:t>
            </a:r>
            <a:r>
              <a:rPr lang="zh-CN" altLang="en-US" sz="2800" b="1">
                <a:hlinkClick r:id="rId4" action="ppaction://hlinksldjump"/>
              </a:rPr>
              <a:t>地平坐标系</a:t>
            </a:r>
            <a:r>
              <a:rPr lang="zh-CN" altLang="en-US" sz="2800" b="1"/>
              <a:t>和</a:t>
            </a:r>
            <a:r>
              <a:rPr lang="zh-CN" altLang="en-US" sz="2800" b="1">
                <a:hlinkClick r:id="rId4" action="ppaction://hlinksldjump"/>
              </a:rPr>
              <a:t>第一赤道坐标系</a:t>
            </a:r>
            <a:endParaRPr lang="zh-CN" altLang="en-US" sz="2800" b="1"/>
          </a:p>
          <a:p>
            <a:pPr>
              <a:lnSpc>
                <a:spcPct val="90000"/>
              </a:lnSpc>
              <a:buFont typeface="Wingdings" panose="05000000000000000000" pitchFamily="2" charset="2"/>
              <a:buNone/>
            </a:pPr>
            <a:r>
              <a:rPr lang="zh-CN" altLang="en-US" sz="2800" b="1"/>
              <a:t>     </a:t>
            </a:r>
            <a:r>
              <a:rPr lang="zh-CN" altLang="en-US" sz="2800" b="1">
                <a:hlinkClick r:id="rId5" action="ppaction://hlinksldjump"/>
              </a:rPr>
              <a:t>第一赤道坐标</a:t>
            </a:r>
            <a:r>
              <a:rPr lang="zh-CN" altLang="en-US" sz="2800" b="1"/>
              <a:t>和</a:t>
            </a:r>
            <a:r>
              <a:rPr lang="zh-CN" altLang="en-US" sz="2800" b="1">
                <a:hlinkClick r:id="rId5" action="ppaction://hlinksldjump"/>
              </a:rPr>
              <a:t>第二赤道坐标系</a:t>
            </a:r>
            <a:endParaRPr lang="zh-CN" altLang="en-US" sz="2800" b="1"/>
          </a:p>
          <a:p>
            <a:pPr>
              <a:lnSpc>
                <a:spcPct val="90000"/>
              </a:lnSpc>
              <a:buFont typeface="Wingdings" panose="05000000000000000000" pitchFamily="2" charset="2"/>
              <a:buNone/>
            </a:pPr>
            <a:r>
              <a:rPr lang="zh-CN" altLang="en-US" sz="2800" b="1"/>
              <a:t>     </a:t>
            </a:r>
            <a:r>
              <a:rPr lang="zh-CN" altLang="en-US" sz="2800" b="1">
                <a:hlinkClick r:id="rId6" action="ppaction://hlinksldjump"/>
              </a:rPr>
              <a:t>第二赤道坐标</a:t>
            </a:r>
            <a:r>
              <a:rPr lang="zh-CN" altLang="en-US" sz="2800" b="1"/>
              <a:t>和</a:t>
            </a:r>
            <a:r>
              <a:rPr lang="zh-CN" altLang="en-US" sz="2800" b="1">
                <a:hlinkClick r:id="rId6" action="ppaction://hlinksldjump"/>
              </a:rPr>
              <a:t>黄道坐标系</a:t>
            </a:r>
            <a:endParaRPr lang="zh-CN" altLang="en-US" sz="2800" b="1"/>
          </a:p>
          <a:p>
            <a:pPr>
              <a:lnSpc>
                <a:spcPct val="90000"/>
              </a:lnSpc>
              <a:buFont typeface="Wingdings" panose="05000000000000000000" pitchFamily="2" charset="2"/>
              <a:buNone/>
            </a:pPr>
            <a:r>
              <a:rPr lang="zh-CN" altLang="en-US" sz="2800" b="1"/>
              <a:t>     </a:t>
            </a:r>
            <a:r>
              <a:rPr lang="zh-CN" altLang="en-US" sz="2800" b="1">
                <a:hlinkClick r:id="rId7" action="ppaction://hlinksldjump"/>
              </a:rPr>
              <a:t>银道坐标系</a:t>
            </a:r>
            <a:endParaRPr lang="zh-CN" altLang="en-US" sz="2800" b="1"/>
          </a:p>
          <a:p>
            <a:pPr>
              <a:lnSpc>
                <a:spcPct val="90000"/>
              </a:lnSpc>
              <a:buFont typeface="Wingdings" panose="05000000000000000000" pitchFamily="2" charset="2"/>
              <a:buNone/>
            </a:pPr>
            <a:r>
              <a:rPr lang="zh-CN" altLang="en-US" sz="2800" b="1"/>
              <a:t>     </a:t>
            </a:r>
            <a:r>
              <a:rPr lang="zh-CN" altLang="en-US" sz="2800" b="1">
                <a:hlinkClick r:id="rId8" action="ppaction://hlinksldjump"/>
              </a:rPr>
              <a:t>天球坐标系比较</a:t>
            </a:r>
            <a:endParaRPr lang="zh-CN" altLang="en-US" sz="2800" b="1"/>
          </a:p>
          <a:p>
            <a:pPr>
              <a:lnSpc>
                <a:spcPct val="90000"/>
              </a:lnSpc>
              <a:buFont typeface="Wingdings" panose="05000000000000000000" pitchFamily="2" charset="2"/>
              <a:buNone/>
            </a:pPr>
            <a:r>
              <a:rPr lang="en-US" altLang="zh-CN" sz="2800" b="1"/>
              <a:t>4.</a:t>
            </a:r>
            <a:r>
              <a:rPr lang="zh-CN" altLang="en-US" sz="2800" b="1"/>
              <a:t>不同纬度天球上的</a:t>
            </a:r>
            <a:r>
              <a:rPr lang="zh-CN" altLang="en-US" sz="2800" b="1">
                <a:hlinkClick r:id="rId9" action="ppaction://hlinksldjump"/>
              </a:rPr>
              <a:t>天体周日运动</a:t>
            </a:r>
            <a:endParaRPr lang="zh-CN" altLang="en-US" sz="2800" b="1"/>
          </a:p>
          <a:p>
            <a:pPr>
              <a:lnSpc>
                <a:spcPct val="90000"/>
              </a:lnSpc>
              <a:buFont typeface="Wingdings" panose="05000000000000000000" pitchFamily="2" charset="2"/>
              <a:buNone/>
            </a:pPr>
            <a:r>
              <a:rPr lang="en-US" altLang="zh-CN" sz="2800" b="1">
                <a:latin typeface="Times New Roman" panose="02020603050405020304" pitchFamily="18" charset="0"/>
              </a:rPr>
              <a:t>5.</a:t>
            </a:r>
            <a:r>
              <a:rPr lang="zh-CN" altLang="en-US" sz="2800" b="1">
                <a:latin typeface="宋体" panose="02010600030101010101" pitchFamily="2" charset="-122"/>
                <a:hlinkClick r:id="rId10" action="ppaction://hlinksldjump"/>
              </a:rPr>
              <a:t>太阳的周年视运动</a:t>
            </a:r>
            <a:r>
              <a:rPr lang="zh-CN" altLang="en-US" sz="2800" b="1">
                <a:latin typeface="Times New Roman" panose="02020603050405020304" pitchFamily="18" charset="0"/>
                <a:cs typeface="Times New Roman" panose="02020603050405020304" pitchFamily="18" charset="0"/>
                <a:hlinkClick r:id="rId10" action="ppaction://hlinksldjump"/>
              </a:rPr>
              <a:t> </a:t>
            </a:r>
            <a:endParaRPr lang="zh-CN" altLang="en-US" sz="2800" b="1"/>
          </a:p>
          <a:p>
            <a:pPr>
              <a:lnSpc>
                <a:spcPct val="90000"/>
              </a:lnSpc>
              <a:buFont typeface="Wingdings" panose="05000000000000000000" pitchFamily="2" charset="2"/>
              <a:buNone/>
            </a:pPr>
            <a:endParaRPr lang="en-US" altLang="zh-CN" sz="2800" b="1"/>
          </a:p>
        </p:txBody>
      </p:sp>
      <p:sp>
        <p:nvSpPr>
          <p:cNvPr id="24581" name="AutoShape 1029">
            <a:hlinkClick r:id="" action="ppaction://hlinkshowjump?jump=lastslide" highlightClick="1"/>
            <a:extLst>
              <a:ext uri="{FF2B5EF4-FFF2-40B4-BE49-F238E27FC236}">
                <a16:creationId xmlns:a16="http://schemas.microsoft.com/office/drawing/2014/main" id="{803A532F-9BCB-4F80-8E95-DE58A5D65E6F}"/>
              </a:ext>
            </a:extLst>
          </p:cNvPr>
          <p:cNvSpPr>
            <a:spLocks noChangeArrowheads="1"/>
          </p:cNvSpPr>
          <p:nvPr/>
        </p:nvSpPr>
        <p:spPr bwMode="auto">
          <a:xfrm>
            <a:off x="7740650" y="6021388"/>
            <a:ext cx="8382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animEffect transition="in" filter="slide(fromBottom)">
                                      <p:cBhvr>
                                        <p:cTn id="7" dur="500"/>
                                        <p:tgtEl>
                                          <p:spTgt spid="245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4580">
                                            <p:txEl>
                                              <p:pRg st="2" end="2"/>
                                            </p:txEl>
                                          </p:spTgt>
                                        </p:tgtEl>
                                        <p:attrNameLst>
                                          <p:attrName>style.visibility</p:attrName>
                                        </p:attrNameLst>
                                      </p:cBhvr>
                                      <p:to>
                                        <p:strVal val="visible"/>
                                      </p:to>
                                    </p:set>
                                    <p:animEffect transition="in" filter="slide(fromBottom)">
                                      <p:cBhvr>
                                        <p:cTn id="12" dur="500"/>
                                        <p:tgtEl>
                                          <p:spTgt spid="2458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animEffect transition="in" filter="slide(fromBottom)">
                                      <p:cBhvr>
                                        <p:cTn id="17" dur="500"/>
                                        <p:tgtEl>
                                          <p:spTgt spid="2458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4580">
                                            <p:txEl>
                                              <p:pRg st="4" end="4"/>
                                            </p:txEl>
                                          </p:spTgt>
                                        </p:tgtEl>
                                        <p:attrNameLst>
                                          <p:attrName>style.visibility</p:attrName>
                                        </p:attrNameLst>
                                      </p:cBhvr>
                                      <p:to>
                                        <p:strVal val="visible"/>
                                      </p:to>
                                    </p:set>
                                    <p:animEffect transition="in" filter="slide(fromBottom)">
                                      <p:cBhvr>
                                        <p:cTn id="22" dur="500"/>
                                        <p:tgtEl>
                                          <p:spTgt spid="2458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animEffect transition="in" filter="slide(fromBottom)">
                                      <p:cBhvr>
                                        <p:cTn id="27" dur="500"/>
                                        <p:tgtEl>
                                          <p:spTgt spid="2458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4580">
                                            <p:txEl>
                                              <p:pRg st="6" end="6"/>
                                            </p:txEl>
                                          </p:spTgt>
                                        </p:tgtEl>
                                        <p:attrNameLst>
                                          <p:attrName>style.visibility</p:attrName>
                                        </p:attrNameLst>
                                      </p:cBhvr>
                                      <p:to>
                                        <p:strVal val="visible"/>
                                      </p:to>
                                    </p:set>
                                    <p:animEffect transition="in" filter="slide(fromBottom)">
                                      <p:cBhvr>
                                        <p:cTn id="32" dur="500"/>
                                        <p:tgtEl>
                                          <p:spTgt spid="2458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24580">
                                            <p:txEl>
                                              <p:pRg st="7" end="7"/>
                                            </p:txEl>
                                          </p:spTgt>
                                        </p:tgtEl>
                                        <p:attrNameLst>
                                          <p:attrName>style.visibility</p:attrName>
                                        </p:attrNameLst>
                                      </p:cBhvr>
                                      <p:to>
                                        <p:strVal val="visible"/>
                                      </p:to>
                                    </p:set>
                                    <p:animEffect transition="in" filter="slide(fromBottom)">
                                      <p:cBhvr>
                                        <p:cTn id="37" dur="500"/>
                                        <p:tgtEl>
                                          <p:spTgt spid="2458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4580">
                                            <p:txEl>
                                              <p:pRg st="8" end="8"/>
                                            </p:txEl>
                                          </p:spTgt>
                                        </p:tgtEl>
                                        <p:attrNameLst>
                                          <p:attrName>style.visibility</p:attrName>
                                        </p:attrNameLst>
                                      </p:cBhvr>
                                      <p:to>
                                        <p:strVal val="visible"/>
                                      </p:to>
                                    </p:set>
                                    <p:animEffect transition="in" filter="slide(fromBottom)">
                                      <p:cBhvr>
                                        <p:cTn id="42" dur="500"/>
                                        <p:tgtEl>
                                          <p:spTgt spid="2458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24580">
                                            <p:txEl>
                                              <p:pRg st="9" end="9"/>
                                            </p:txEl>
                                          </p:spTgt>
                                        </p:tgtEl>
                                        <p:attrNameLst>
                                          <p:attrName>style.visibility</p:attrName>
                                        </p:attrNameLst>
                                      </p:cBhvr>
                                      <p:to>
                                        <p:strVal val="visible"/>
                                      </p:to>
                                    </p:set>
                                    <p:animEffect transition="in" filter="slide(fromBottom)">
                                      <p:cBhvr>
                                        <p:cTn id="47" dur="500"/>
                                        <p:tgtEl>
                                          <p:spTgt spid="24580">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24580">
                                            <p:txEl>
                                              <p:pRg st="10" end="10"/>
                                            </p:txEl>
                                          </p:spTgt>
                                        </p:tgtEl>
                                        <p:attrNameLst>
                                          <p:attrName>style.visibility</p:attrName>
                                        </p:attrNameLst>
                                      </p:cBhvr>
                                      <p:to>
                                        <p:strVal val="visible"/>
                                      </p:to>
                                    </p:set>
                                    <p:animEffect transition="in" filter="slide(fromBottom)">
                                      <p:cBhvr>
                                        <p:cTn id="52" dur="500"/>
                                        <p:tgtEl>
                                          <p:spTgt spid="24580">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nodeType="clickEffect">
                                  <p:stCondLst>
                                    <p:cond delay="0"/>
                                  </p:stCondLst>
                                  <p:childTnLst>
                                    <p:set>
                                      <p:cBhvr>
                                        <p:cTn id="56" dur="1" fill="hold">
                                          <p:stCondLst>
                                            <p:cond delay="0"/>
                                          </p:stCondLst>
                                        </p:cTn>
                                        <p:tgtEl>
                                          <p:spTgt spid="24580">
                                            <p:txEl>
                                              <p:pRg st="11" end="11"/>
                                            </p:txEl>
                                          </p:spTgt>
                                        </p:tgtEl>
                                        <p:attrNameLst>
                                          <p:attrName>style.visibility</p:attrName>
                                        </p:attrNameLst>
                                      </p:cBhvr>
                                      <p:to>
                                        <p:strVal val="visible"/>
                                      </p:to>
                                    </p:set>
                                    <p:animEffect transition="in" filter="slide(fromBottom)">
                                      <p:cBhvr>
                                        <p:cTn id="57" dur="500"/>
                                        <p:tgtEl>
                                          <p:spTgt spid="2458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Cloud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Clouds</Template>
  <TotalTime>853</TotalTime>
  <Words>1906</Words>
  <Application>Microsoft Office PowerPoint</Application>
  <PresentationFormat>全屏显示(4:3)</PresentationFormat>
  <Paragraphs>189</Paragraphs>
  <Slides>30</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Arial</vt:lpstr>
      <vt:lpstr>宋体</vt:lpstr>
      <vt:lpstr>Wingdings</vt:lpstr>
      <vt:lpstr>Wingdings 2</vt:lpstr>
      <vt:lpstr>Times New Roman</vt:lpstr>
      <vt:lpstr>隶书</vt:lpstr>
      <vt:lpstr>Tahoma</vt:lpstr>
      <vt:lpstr>Verdana</vt:lpstr>
      <vt:lpstr>Clouds</vt:lpstr>
      <vt:lpstr>天坛月色</vt:lpstr>
      <vt:lpstr>第二章  天体和天球及天球坐标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44</dc:creator>
  <cp:lastModifiedBy>张伯望</cp:lastModifiedBy>
  <cp:revision>43</cp:revision>
  <dcterms:created xsi:type="dcterms:W3CDTF">2005-01-29T11:35:53Z</dcterms:created>
  <dcterms:modified xsi:type="dcterms:W3CDTF">2017-09-08T05:10:40Z</dcterms:modified>
</cp:coreProperties>
</file>