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4"/>
  </p:notesMasterIdLst>
  <p:sldIdLst>
    <p:sldId id="257" r:id="rId2"/>
    <p:sldId id="258" r:id="rId3"/>
    <p:sldId id="259" r:id="rId4"/>
    <p:sldId id="260" r:id="rId5"/>
    <p:sldId id="267" r:id="rId6"/>
    <p:sldId id="268" r:id="rId7"/>
    <p:sldId id="262" r:id="rId8"/>
    <p:sldId id="263" r:id="rId9"/>
    <p:sldId id="264" r:id="rId10"/>
    <p:sldId id="265" r:id="rId11"/>
    <p:sldId id="266" r:id="rId12"/>
    <p:sldId id="269"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F8EF15-8F2C-4C03-9787-7BBFA22199D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4099" name="Rectangle 3">
            <a:extLst>
              <a:ext uri="{FF2B5EF4-FFF2-40B4-BE49-F238E27FC236}">
                <a16:creationId xmlns:a16="http://schemas.microsoft.com/office/drawing/2014/main" id="{A225E201-ED4A-40EF-8AD4-4F3A54E3389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4100" name="Rectangle 4">
            <a:extLst>
              <a:ext uri="{FF2B5EF4-FFF2-40B4-BE49-F238E27FC236}">
                <a16:creationId xmlns:a16="http://schemas.microsoft.com/office/drawing/2014/main" id="{3AC9015D-5653-49B6-8BAD-891F8131E0D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B32B441A-C372-427E-8E56-FBA0F8A6C56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a:extLst>
              <a:ext uri="{FF2B5EF4-FFF2-40B4-BE49-F238E27FC236}">
                <a16:creationId xmlns:a16="http://schemas.microsoft.com/office/drawing/2014/main" id="{CB2F06B7-A34A-42CD-9CE0-0AD5F37CC04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4103" name="Rectangle 7">
            <a:extLst>
              <a:ext uri="{FF2B5EF4-FFF2-40B4-BE49-F238E27FC236}">
                <a16:creationId xmlns:a16="http://schemas.microsoft.com/office/drawing/2014/main" id="{05DEC9D2-D727-463C-AF34-627A92E857C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9CDC268-653E-4DA8-BD0E-6C2FBC39EC5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0A15BB-6227-470A-AB5B-A3D0516A2F43}"/>
              </a:ext>
            </a:extLst>
          </p:cNvPr>
          <p:cNvSpPr>
            <a:spLocks noGrp="1" noChangeArrowheads="1"/>
          </p:cNvSpPr>
          <p:nvPr>
            <p:ph type="sldNum" sz="quarter" idx="5"/>
          </p:nvPr>
        </p:nvSpPr>
        <p:spPr>
          <a:ln/>
        </p:spPr>
        <p:txBody>
          <a:bodyPr/>
          <a:lstStyle/>
          <a:p>
            <a:fld id="{D70DA676-E408-4379-B9D9-788FFAFA8079}" type="slidenum">
              <a:rPr lang="en-US" altLang="zh-CN"/>
              <a:pPr/>
              <a:t>1</a:t>
            </a:fld>
            <a:endParaRPr lang="en-US" altLang="zh-CN"/>
          </a:p>
        </p:txBody>
      </p:sp>
      <p:sp>
        <p:nvSpPr>
          <p:cNvPr id="5122" name="Rectangle 2">
            <a:extLst>
              <a:ext uri="{FF2B5EF4-FFF2-40B4-BE49-F238E27FC236}">
                <a16:creationId xmlns:a16="http://schemas.microsoft.com/office/drawing/2014/main" id="{42D377D9-EBE2-45B9-A499-71AAEB874D74}"/>
              </a:ext>
            </a:extLst>
          </p:cNvPr>
          <p:cNvSpPr>
            <a:spLocks noRot="1" noChangeArrowheads="1" noTextEdit="1"/>
          </p:cNvSpPr>
          <p:nvPr>
            <p:ph type="sldImg"/>
          </p:nvPr>
        </p:nvSpPr>
        <p:spPr>
          <a:ln/>
        </p:spPr>
      </p:sp>
      <p:sp>
        <p:nvSpPr>
          <p:cNvPr id="5123" name="Rectangle 3">
            <a:extLst>
              <a:ext uri="{FF2B5EF4-FFF2-40B4-BE49-F238E27FC236}">
                <a16:creationId xmlns:a16="http://schemas.microsoft.com/office/drawing/2014/main" id="{7F8BBA42-3827-4978-8B15-743E09596C8E}"/>
              </a:ext>
            </a:extLst>
          </p:cNvPr>
          <p:cNvSpPr>
            <a:spLocks noGrp="1" noChangeArrowheads="1"/>
          </p:cNvSpPr>
          <p:nvPr>
            <p:ph type="body" idx="1"/>
          </p:nvPr>
        </p:nvSpPr>
        <p:spPr/>
        <p:txBody>
          <a:bodyPr/>
          <a:lstStyle/>
          <a:p>
            <a:r>
              <a:rPr lang="en-US" altLang="zh-CN"/>
              <a:t>1922</a:t>
            </a:r>
            <a:r>
              <a:rPr lang="zh-CN" altLang="en-US"/>
              <a:t>年国际天文学会把星座的名称作了统一的界定，规定全天有</a:t>
            </a:r>
            <a:r>
              <a:rPr lang="en-US" altLang="zh-CN"/>
              <a:t>88</a:t>
            </a:r>
            <a:r>
              <a:rPr lang="zh-CN" altLang="en-US"/>
              <a:t>个星座，星座里的恒星用希腊字母和数字标出。</a:t>
            </a:r>
          </a:p>
          <a:p>
            <a:r>
              <a:rPr lang="zh-CN" altLang="en-US" b="1"/>
              <a:t>北天星座</a:t>
            </a:r>
            <a:r>
              <a:rPr lang="zh-CN" altLang="en-US"/>
              <a:t>：小熊、天龙、仙王、仙后、鹿豹、大熊、猎犬、牧夫、北冕、武仙、天琴、天鹅、蝎虎、仙女、英仙、御夫、天猫、小狮、后发、巨蛇、盾牌、天鹰、天箭、狐狸、海豚、小马、三角、飞马、蛇夫。</a:t>
            </a:r>
            <a:endParaRPr lang="zh-CN" altLang="en-US" b="1"/>
          </a:p>
          <a:p>
            <a:r>
              <a:rPr lang="zh-CN" altLang="en-US" b="1"/>
              <a:t>黄道带星座</a:t>
            </a:r>
            <a:r>
              <a:rPr lang="zh-CN" altLang="en-US"/>
              <a:t>：双鱼、白羊、金牛、双子、巨蟹、狮子、室女、天秤、天蝎、人马、摩羯、宝瓶。</a:t>
            </a:r>
            <a:endParaRPr lang="zh-CN" altLang="en-US" b="1"/>
          </a:p>
          <a:p>
            <a:r>
              <a:rPr lang="zh-CN" altLang="en-US" b="1"/>
              <a:t>南天星座</a:t>
            </a:r>
            <a:r>
              <a:rPr lang="zh-CN" altLang="en-US"/>
              <a:t>：鲸鱼、波江、猎户、麒麟、小犬、长蛇、六分仪、巨爵、乌鸦、豺狼、南冕、显微镜、天坛、望远镜、印第安、天燕、凤凰、时钟、绘架、船帆、南冕、圆规、南三角、孔雀、南鱼、玉夫、天炉、雕具、天兔、天鸽、大犬、船尾、罗盘、唧筒、半人马、矩尺、杜鹃、网罟、剑鱼、飞鱼、船底、苍蝇、南极、水蛇、山案、蝘蜓、天鹤。</a:t>
            </a:r>
          </a:p>
          <a:p>
            <a:r>
              <a:rPr lang="zh-CN" altLang="en-US"/>
              <a:t>三垣和二十八宿发展成为中国古代的星空区划体系。三垣指北天极附近的三个较大的天区：</a:t>
            </a:r>
            <a:r>
              <a:rPr lang="zh-CN" altLang="en-US" b="1"/>
              <a:t>紫微垣、太微垣和天市垣</a:t>
            </a:r>
            <a:r>
              <a:rPr lang="zh-CN" altLang="en-US"/>
              <a:t>。</a:t>
            </a:r>
            <a:r>
              <a:rPr lang="zh-CN" altLang="en-US" b="1"/>
              <a:t>二十八宿</a:t>
            </a:r>
            <a:r>
              <a:rPr lang="zh-CN" altLang="en-US"/>
              <a:t>主要位于黄道区域，之间跨度大小不均匀，分为四大星区，称为四象。</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73FE94E0-F8F9-43E1-B1E1-0D2ED124A0B6}"/>
              </a:ext>
            </a:extLst>
          </p:cNvPr>
          <p:cNvGrpSpPr>
            <a:grpSpLocks/>
          </p:cNvGrpSpPr>
          <p:nvPr/>
        </p:nvGrpSpPr>
        <p:grpSpPr bwMode="auto">
          <a:xfrm>
            <a:off x="0" y="0"/>
            <a:ext cx="9144000" cy="6934200"/>
            <a:chOff x="0" y="0"/>
            <a:chExt cx="5760" cy="4368"/>
          </a:xfrm>
        </p:grpSpPr>
        <p:sp>
          <p:nvSpPr>
            <p:cNvPr id="38915" name="Freeform 3">
              <a:extLst>
                <a:ext uri="{FF2B5EF4-FFF2-40B4-BE49-F238E27FC236}">
                  <a16:creationId xmlns:a16="http://schemas.microsoft.com/office/drawing/2014/main" id="{1C5048C3-273B-495A-B5B2-68A8A3EDAE23}"/>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 name="Freeform 4">
              <a:extLst>
                <a:ext uri="{FF2B5EF4-FFF2-40B4-BE49-F238E27FC236}">
                  <a16:creationId xmlns:a16="http://schemas.microsoft.com/office/drawing/2014/main" id="{3CD651FD-7EE2-477A-ACC6-0D8A11429841}"/>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 name="Freeform 5">
              <a:extLst>
                <a:ext uri="{FF2B5EF4-FFF2-40B4-BE49-F238E27FC236}">
                  <a16:creationId xmlns:a16="http://schemas.microsoft.com/office/drawing/2014/main" id="{2CC1A09E-8B07-4B1E-B55B-7A2D36B9CDE6}"/>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 name="Freeform 6">
              <a:extLst>
                <a:ext uri="{FF2B5EF4-FFF2-40B4-BE49-F238E27FC236}">
                  <a16:creationId xmlns:a16="http://schemas.microsoft.com/office/drawing/2014/main" id="{7D6A0153-10BE-447E-9651-F81EBE530012}"/>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 name="Freeform 7">
              <a:extLst>
                <a:ext uri="{FF2B5EF4-FFF2-40B4-BE49-F238E27FC236}">
                  <a16:creationId xmlns:a16="http://schemas.microsoft.com/office/drawing/2014/main" id="{B0C7DE7B-E444-4D15-94AB-732FC3FD0256}"/>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 name="Freeform 8">
              <a:extLst>
                <a:ext uri="{FF2B5EF4-FFF2-40B4-BE49-F238E27FC236}">
                  <a16:creationId xmlns:a16="http://schemas.microsoft.com/office/drawing/2014/main" id="{FCCDC872-CAE4-4F9A-9B68-810F4F2AC069}"/>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 name="Freeform 9">
              <a:extLst>
                <a:ext uri="{FF2B5EF4-FFF2-40B4-BE49-F238E27FC236}">
                  <a16:creationId xmlns:a16="http://schemas.microsoft.com/office/drawing/2014/main" id="{B8AE081B-61C8-4C93-88AE-D5C8AB822818}"/>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 name="Freeform 10">
              <a:extLst>
                <a:ext uri="{FF2B5EF4-FFF2-40B4-BE49-F238E27FC236}">
                  <a16:creationId xmlns:a16="http://schemas.microsoft.com/office/drawing/2014/main" id="{5AA2A446-FD2A-4EC5-9A72-F8D4BF43DF96}"/>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 name="Freeform 11">
              <a:extLst>
                <a:ext uri="{FF2B5EF4-FFF2-40B4-BE49-F238E27FC236}">
                  <a16:creationId xmlns:a16="http://schemas.microsoft.com/office/drawing/2014/main" id="{6F0C24A3-ED66-45A9-B0E8-994510F161FD}"/>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 name="Rectangle 12">
              <a:extLst>
                <a:ext uri="{FF2B5EF4-FFF2-40B4-BE49-F238E27FC236}">
                  <a16:creationId xmlns:a16="http://schemas.microsoft.com/office/drawing/2014/main" id="{31BD23EF-B98D-42E3-9E6C-01689CD94246}"/>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5" name="Rectangle 13">
              <a:extLst>
                <a:ext uri="{FF2B5EF4-FFF2-40B4-BE49-F238E27FC236}">
                  <a16:creationId xmlns:a16="http://schemas.microsoft.com/office/drawing/2014/main" id="{A2323F23-1D91-4814-BF57-C5ED4A895189}"/>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6" name="Freeform 14">
              <a:extLst>
                <a:ext uri="{FF2B5EF4-FFF2-40B4-BE49-F238E27FC236}">
                  <a16:creationId xmlns:a16="http://schemas.microsoft.com/office/drawing/2014/main" id="{225A83A0-27AF-4E72-A4A9-7E87568ED45B}"/>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 name="Freeform 15">
              <a:extLst>
                <a:ext uri="{FF2B5EF4-FFF2-40B4-BE49-F238E27FC236}">
                  <a16:creationId xmlns:a16="http://schemas.microsoft.com/office/drawing/2014/main" id="{1B2B15C8-698D-42E3-B490-BA6AF1221B8D}"/>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 name="Freeform 16">
              <a:extLst>
                <a:ext uri="{FF2B5EF4-FFF2-40B4-BE49-F238E27FC236}">
                  <a16:creationId xmlns:a16="http://schemas.microsoft.com/office/drawing/2014/main" id="{CD4982C2-7C68-4B2A-AEE4-91748E5ADD11}"/>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 name="Freeform 17">
              <a:extLst>
                <a:ext uri="{FF2B5EF4-FFF2-40B4-BE49-F238E27FC236}">
                  <a16:creationId xmlns:a16="http://schemas.microsoft.com/office/drawing/2014/main" id="{A290EF1D-B00B-481C-AE26-A2248FB73D17}"/>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 name="Freeform 18">
              <a:extLst>
                <a:ext uri="{FF2B5EF4-FFF2-40B4-BE49-F238E27FC236}">
                  <a16:creationId xmlns:a16="http://schemas.microsoft.com/office/drawing/2014/main" id="{D86E24F1-2E38-4F11-B7A1-03CC0EBB6AFA}"/>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 name="Freeform 19">
              <a:extLst>
                <a:ext uri="{FF2B5EF4-FFF2-40B4-BE49-F238E27FC236}">
                  <a16:creationId xmlns:a16="http://schemas.microsoft.com/office/drawing/2014/main" id="{DA2A8789-0F81-4A0E-8AF7-14FB62415EF6}"/>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 name="Freeform 20">
              <a:extLst>
                <a:ext uri="{FF2B5EF4-FFF2-40B4-BE49-F238E27FC236}">
                  <a16:creationId xmlns:a16="http://schemas.microsoft.com/office/drawing/2014/main" id="{81BE95B8-F04C-4BD2-B34C-F5293D21B77D}"/>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8933" name="Rectangle 21">
            <a:extLst>
              <a:ext uri="{FF2B5EF4-FFF2-40B4-BE49-F238E27FC236}">
                <a16:creationId xmlns:a16="http://schemas.microsoft.com/office/drawing/2014/main" id="{039824D0-5D7C-4EFE-8C2E-EDC1DD0A6B9F}"/>
              </a:ext>
            </a:extLst>
          </p:cNvPr>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38934" name="Rectangle 22">
            <a:extLst>
              <a:ext uri="{FF2B5EF4-FFF2-40B4-BE49-F238E27FC236}">
                <a16:creationId xmlns:a16="http://schemas.microsoft.com/office/drawing/2014/main" id="{57E7DC43-C515-4F85-8D61-DE138296AA43}"/>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38935" name="Rectangle 23">
            <a:extLst>
              <a:ext uri="{FF2B5EF4-FFF2-40B4-BE49-F238E27FC236}">
                <a16:creationId xmlns:a16="http://schemas.microsoft.com/office/drawing/2014/main" id="{69390541-9DA4-4F94-A862-B85AD99DAB16}"/>
              </a:ext>
            </a:extLst>
          </p:cNvPr>
          <p:cNvSpPr>
            <a:spLocks noGrp="1" noChangeArrowheads="1"/>
          </p:cNvSpPr>
          <p:nvPr>
            <p:ph type="dt" sz="quarter" idx="2"/>
          </p:nvPr>
        </p:nvSpPr>
        <p:spPr/>
        <p:txBody>
          <a:bodyPr/>
          <a:lstStyle>
            <a:lvl1pPr>
              <a:defRPr/>
            </a:lvl1pPr>
          </a:lstStyle>
          <a:p>
            <a:endParaRPr lang="en-US" altLang="zh-CN"/>
          </a:p>
        </p:txBody>
      </p:sp>
      <p:sp>
        <p:nvSpPr>
          <p:cNvPr id="38936" name="Rectangle 24">
            <a:extLst>
              <a:ext uri="{FF2B5EF4-FFF2-40B4-BE49-F238E27FC236}">
                <a16:creationId xmlns:a16="http://schemas.microsoft.com/office/drawing/2014/main" id="{960DC30E-CF8A-4F35-942C-CA02FD185E4B}"/>
              </a:ext>
            </a:extLst>
          </p:cNvPr>
          <p:cNvSpPr>
            <a:spLocks noGrp="1" noChangeArrowheads="1"/>
          </p:cNvSpPr>
          <p:nvPr>
            <p:ph type="ftr" sz="quarter" idx="3"/>
          </p:nvPr>
        </p:nvSpPr>
        <p:spPr/>
        <p:txBody>
          <a:bodyPr/>
          <a:lstStyle>
            <a:lvl1pPr>
              <a:defRPr/>
            </a:lvl1pPr>
          </a:lstStyle>
          <a:p>
            <a:endParaRPr lang="en-US" altLang="zh-CN"/>
          </a:p>
        </p:txBody>
      </p:sp>
      <p:sp>
        <p:nvSpPr>
          <p:cNvPr id="38937" name="Rectangle 25">
            <a:extLst>
              <a:ext uri="{FF2B5EF4-FFF2-40B4-BE49-F238E27FC236}">
                <a16:creationId xmlns:a16="http://schemas.microsoft.com/office/drawing/2014/main" id="{D46AC2D7-9314-4113-98FB-213D54CA71CC}"/>
              </a:ext>
            </a:extLst>
          </p:cNvPr>
          <p:cNvSpPr>
            <a:spLocks noGrp="1" noChangeArrowheads="1"/>
          </p:cNvSpPr>
          <p:nvPr>
            <p:ph type="sldNum" sz="quarter" idx="4"/>
          </p:nvPr>
        </p:nvSpPr>
        <p:spPr/>
        <p:txBody>
          <a:bodyPr/>
          <a:lstStyle>
            <a:lvl1pPr>
              <a:defRPr/>
            </a:lvl1pPr>
          </a:lstStyle>
          <a:p>
            <a:fld id="{705766C5-CBBD-4119-AB8F-FA3259C76C38}"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A2791-C999-4EDB-AB84-14507F3D48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691D1B-2538-4EBE-A636-408EAFC5BD8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6EA834-3CA2-47C7-8A94-AF0BF96945E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D152B7B-465B-4478-B5E3-09ACAD7F62A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089E974-1B2C-4951-AA56-C63CE076C01E}"/>
              </a:ext>
            </a:extLst>
          </p:cNvPr>
          <p:cNvSpPr>
            <a:spLocks noGrp="1"/>
          </p:cNvSpPr>
          <p:nvPr>
            <p:ph type="sldNum" sz="quarter" idx="12"/>
          </p:nvPr>
        </p:nvSpPr>
        <p:spPr/>
        <p:txBody>
          <a:bodyPr/>
          <a:lstStyle>
            <a:lvl1pPr>
              <a:defRPr/>
            </a:lvl1pPr>
          </a:lstStyle>
          <a:p>
            <a:fld id="{B8918AFB-7E93-4FB5-B28E-DF605F648F4B}" type="slidenum">
              <a:rPr lang="en-US" altLang="zh-CN"/>
              <a:pPr/>
              <a:t>‹#›</a:t>
            </a:fld>
            <a:endParaRPr lang="en-US" altLang="zh-CN"/>
          </a:p>
        </p:txBody>
      </p:sp>
    </p:spTree>
    <p:extLst>
      <p:ext uri="{BB962C8B-B14F-4D97-AF65-F5344CB8AC3E}">
        <p14:creationId xmlns:p14="http://schemas.microsoft.com/office/powerpoint/2010/main" val="234333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3F6853-AC5A-424A-A971-779A194512D5}"/>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16269F-E33E-48EA-89BB-6DA53EC44EDB}"/>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464F38-8AFB-4C7B-A6A2-005433714C6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D8800A1-96E6-4575-9D4F-7254C544CBA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9EB20BF-C7D0-48E1-9C10-D92830ACC93F}"/>
              </a:ext>
            </a:extLst>
          </p:cNvPr>
          <p:cNvSpPr>
            <a:spLocks noGrp="1"/>
          </p:cNvSpPr>
          <p:nvPr>
            <p:ph type="sldNum" sz="quarter" idx="12"/>
          </p:nvPr>
        </p:nvSpPr>
        <p:spPr/>
        <p:txBody>
          <a:bodyPr/>
          <a:lstStyle>
            <a:lvl1pPr>
              <a:defRPr/>
            </a:lvl1pPr>
          </a:lstStyle>
          <a:p>
            <a:fld id="{E7158F71-6A43-4917-B7D4-5880B8D1A4E7}" type="slidenum">
              <a:rPr lang="en-US" altLang="zh-CN"/>
              <a:pPr/>
              <a:t>‹#›</a:t>
            </a:fld>
            <a:endParaRPr lang="en-US" altLang="zh-CN"/>
          </a:p>
        </p:txBody>
      </p:sp>
    </p:spTree>
    <p:extLst>
      <p:ext uri="{BB962C8B-B14F-4D97-AF65-F5344CB8AC3E}">
        <p14:creationId xmlns:p14="http://schemas.microsoft.com/office/powerpoint/2010/main" val="262410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87435-E2D1-4E0C-98BB-B64C746134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2AC776-B5F1-4BD3-9ACD-766FCFE910C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BF99E3-28A5-4074-B0F8-9ED81830FCF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B3670F4-E6BE-44CC-8390-9BBA8C823F9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187FB5C-5CED-498D-9732-2741568B879A}"/>
              </a:ext>
            </a:extLst>
          </p:cNvPr>
          <p:cNvSpPr>
            <a:spLocks noGrp="1"/>
          </p:cNvSpPr>
          <p:nvPr>
            <p:ph type="sldNum" sz="quarter" idx="12"/>
          </p:nvPr>
        </p:nvSpPr>
        <p:spPr/>
        <p:txBody>
          <a:bodyPr/>
          <a:lstStyle>
            <a:lvl1pPr>
              <a:defRPr/>
            </a:lvl1pPr>
          </a:lstStyle>
          <a:p>
            <a:fld id="{AB46D61B-C2DC-4E52-89A7-0CE6A0EA3CD9}" type="slidenum">
              <a:rPr lang="en-US" altLang="zh-CN"/>
              <a:pPr/>
              <a:t>‹#›</a:t>
            </a:fld>
            <a:endParaRPr lang="en-US" altLang="zh-CN"/>
          </a:p>
        </p:txBody>
      </p:sp>
    </p:spTree>
    <p:extLst>
      <p:ext uri="{BB962C8B-B14F-4D97-AF65-F5344CB8AC3E}">
        <p14:creationId xmlns:p14="http://schemas.microsoft.com/office/powerpoint/2010/main" val="3683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0D8A1-1DC6-4E9A-B6C0-35F474DA1D69}"/>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B6F73F-1149-4D91-96D4-9B7F16815D1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B2609D32-38AC-421C-B85C-50A23CEEE92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ED1C640-25CF-4F1D-BBA1-CA607559364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E52BDF8-3083-444C-A522-843C3E52B07D}"/>
              </a:ext>
            </a:extLst>
          </p:cNvPr>
          <p:cNvSpPr>
            <a:spLocks noGrp="1"/>
          </p:cNvSpPr>
          <p:nvPr>
            <p:ph type="sldNum" sz="quarter" idx="12"/>
          </p:nvPr>
        </p:nvSpPr>
        <p:spPr/>
        <p:txBody>
          <a:bodyPr/>
          <a:lstStyle>
            <a:lvl1pPr>
              <a:defRPr/>
            </a:lvl1pPr>
          </a:lstStyle>
          <a:p>
            <a:fld id="{8282E82F-F9B3-424E-9BED-BC6DA7AC4628}" type="slidenum">
              <a:rPr lang="en-US" altLang="zh-CN"/>
              <a:pPr/>
              <a:t>‹#›</a:t>
            </a:fld>
            <a:endParaRPr lang="en-US" altLang="zh-CN"/>
          </a:p>
        </p:txBody>
      </p:sp>
    </p:spTree>
    <p:extLst>
      <p:ext uri="{BB962C8B-B14F-4D97-AF65-F5344CB8AC3E}">
        <p14:creationId xmlns:p14="http://schemas.microsoft.com/office/powerpoint/2010/main" val="323097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53736-5C1C-4ADD-ACB7-A4EAB2597B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727AB7-392D-473A-AE0A-BC8BEF70B472}"/>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535D96-B275-4568-907F-4C60D04E6C8D}"/>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6F6F29C-68AD-4CE7-AE90-88AC54E0DF3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FFA16FE-A8D8-4A0D-B3ED-242519E2C35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DA3152C-AB9C-48EE-8A84-F117AD9FD220}"/>
              </a:ext>
            </a:extLst>
          </p:cNvPr>
          <p:cNvSpPr>
            <a:spLocks noGrp="1"/>
          </p:cNvSpPr>
          <p:nvPr>
            <p:ph type="sldNum" sz="quarter" idx="12"/>
          </p:nvPr>
        </p:nvSpPr>
        <p:spPr/>
        <p:txBody>
          <a:bodyPr/>
          <a:lstStyle>
            <a:lvl1pPr>
              <a:defRPr/>
            </a:lvl1pPr>
          </a:lstStyle>
          <a:p>
            <a:fld id="{BBC46614-D4A6-4413-B985-D1D37AE538E6}" type="slidenum">
              <a:rPr lang="en-US" altLang="zh-CN"/>
              <a:pPr/>
              <a:t>‹#›</a:t>
            </a:fld>
            <a:endParaRPr lang="en-US" altLang="zh-CN"/>
          </a:p>
        </p:txBody>
      </p:sp>
    </p:spTree>
    <p:extLst>
      <p:ext uri="{BB962C8B-B14F-4D97-AF65-F5344CB8AC3E}">
        <p14:creationId xmlns:p14="http://schemas.microsoft.com/office/powerpoint/2010/main" val="252756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67E33-1D68-4FF9-BC6C-B2AA0B438CD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7F0BFF-655D-476B-A3B8-1B564FA2A73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645F935-8605-4A53-A983-C2EA8AB033F1}"/>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A5161BC-E17F-4143-B6C8-C71EA9C5563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F1E778-9353-4C5F-A704-BDF69DBF1CF8}"/>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D5712FB-320F-4857-B6D1-38C28CE38089}"/>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8F723AB-AF7D-4742-861C-5249D5272D44}"/>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D322B59-002C-4C89-ACB3-FECF4D1E3A3B}"/>
              </a:ext>
            </a:extLst>
          </p:cNvPr>
          <p:cNvSpPr>
            <a:spLocks noGrp="1"/>
          </p:cNvSpPr>
          <p:nvPr>
            <p:ph type="sldNum" sz="quarter" idx="12"/>
          </p:nvPr>
        </p:nvSpPr>
        <p:spPr/>
        <p:txBody>
          <a:bodyPr/>
          <a:lstStyle>
            <a:lvl1pPr>
              <a:defRPr/>
            </a:lvl1pPr>
          </a:lstStyle>
          <a:p>
            <a:fld id="{3E368F44-CA78-40C2-B886-781A89C4D07E}" type="slidenum">
              <a:rPr lang="en-US" altLang="zh-CN"/>
              <a:pPr/>
              <a:t>‹#›</a:t>
            </a:fld>
            <a:endParaRPr lang="en-US" altLang="zh-CN"/>
          </a:p>
        </p:txBody>
      </p:sp>
    </p:spTree>
    <p:extLst>
      <p:ext uri="{BB962C8B-B14F-4D97-AF65-F5344CB8AC3E}">
        <p14:creationId xmlns:p14="http://schemas.microsoft.com/office/powerpoint/2010/main" val="362754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DE226-B11A-4998-8C98-38A3FA918D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7CED81-26A0-4BFB-A5CC-7C92B41D485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5B5CC66-B8BD-4F81-94E4-CA89BF82AD4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CF29E5F-DECA-4565-B9AB-F90C707D6D52}"/>
              </a:ext>
            </a:extLst>
          </p:cNvPr>
          <p:cNvSpPr>
            <a:spLocks noGrp="1"/>
          </p:cNvSpPr>
          <p:nvPr>
            <p:ph type="sldNum" sz="quarter" idx="12"/>
          </p:nvPr>
        </p:nvSpPr>
        <p:spPr/>
        <p:txBody>
          <a:bodyPr/>
          <a:lstStyle>
            <a:lvl1pPr>
              <a:defRPr/>
            </a:lvl1pPr>
          </a:lstStyle>
          <a:p>
            <a:fld id="{A59842C7-F0F0-4053-A20C-D01C2E4CC1FF}" type="slidenum">
              <a:rPr lang="en-US" altLang="zh-CN"/>
              <a:pPr/>
              <a:t>‹#›</a:t>
            </a:fld>
            <a:endParaRPr lang="en-US" altLang="zh-CN"/>
          </a:p>
        </p:txBody>
      </p:sp>
    </p:spTree>
    <p:extLst>
      <p:ext uri="{BB962C8B-B14F-4D97-AF65-F5344CB8AC3E}">
        <p14:creationId xmlns:p14="http://schemas.microsoft.com/office/powerpoint/2010/main" val="300669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C638F1-15A4-4EFD-8F00-54384A8140BA}"/>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89C7BE1B-34D3-48DD-99C3-7E009ECF2812}"/>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4D33512-1B38-4B1E-BC1B-E438B01A6AE9}"/>
              </a:ext>
            </a:extLst>
          </p:cNvPr>
          <p:cNvSpPr>
            <a:spLocks noGrp="1"/>
          </p:cNvSpPr>
          <p:nvPr>
            <p:ph type="sldNum" sz="quarter" idx="12"/>
          </p:nvPr>
        </p:nvSpPr>
        <p:spPr/>
        <p:txBody>
          <a:bodyPr/>
          <a:lstStyle>
            <a:lvl1pPr>
              <a:defRPr/>
            </a:lvl1pPr>
          </a:lstStyle>
          <a:p>
            <a:fld id="{2D2DA540-877C-4E99-A828-691C07561EA6}" type="slidenum">
              <a:rPr lang="en-US" altLang="zh-CN"/>
              <a:pPr/>
              <a:t>‹#›</a:t>
            </a:fld>
            <a:endParaRPr lang="en-US" altLang="zh-CN"/>
          </a:p>
        </p:txBody>
      </p:sp>
    </p:spTree>
    <p:extLst>
      <p:ext uri="{BB962C8B-B14F-4D97-AF65-F5344CB8AC3E}">
        <p14:creationId xmlns:p14="http://schemas.microsoft.com/office/powerpoint/2010/main" val="189828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BE498-E0B6-406E-98B9-1173D4DB6FD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442F3B-8EFC-4BD8-B3EB-AB8614E7CD9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17FCFE7-46E6-4C76-9670-B3D8A127885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EB6D44-F9CA-4313-B621-B8A0DB5EC43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59ACBF-4E6C-40C3-AB23-0DED75BD0E7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28F962B-C9FA-4BC0-9755-961A6FE6873E}"/>
              </a:ext>
            </a:extLst>
          </p:cNvPr>
          <p:cNvSpPr>
            <a:spLocks noGrp="1"/>
          </p:cNvSpPr>
          <p:nvPr>
            <p:ph type="sldNum" sz="quarter" idx="12"/>
          </p:nvPr>
        </p:nvSpPr>
        <p:spPr/>
        <p:txBody>
          <a:bodyPr/>
          <a:lstStyle>
            <a:lvl1pPr>
              <a:defRPr/>
            </a:lvl1pPr>
          </a:lstStyle>
          <a:p>
            <a:fld id="{EDC56919-1A6F-43FB-A334-4EDA26B04E92}" type="slidenum">
              <a:rPr lang="en-US" altLang="zh-CN"/>
              <a:pPr/>
              <a:t>‹#›</a:t>
            </a:fld>
            <a:endParaRPr lang="en-US" altLang="zh-CN"/>
          </a:p>
        </p:txBody>
      </p:sp>
    </p:spTree>
    <p:extLst>
      <p:ext uri="{BB962C8B-B14F-4D97-AF65-F5344CB8AC3E}">
        <p14:creationId xmlns:p14="http://schemas.microsoft.com/office/powerpoint/2010/main" val="305815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D2C29-676A-4637-9E03-5C6CB4611BF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BA2DDF-3B71-4001-8DB7-8402721A092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64E837-2ECF-4955-BE04-59D45E1886E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EAD864-44D1-4092-9790-692EC654F01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990C145-ADEB-446A-AB5F-AFF4983127D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D8230B3-25CC-45E4-BF5C-4DC614F9065F}"/>
              </a:ext>
            </a:extLst>
          </p:cNvPr>
          <p:cNvSpPr>
            <a:spLocks noGrp="1"/>
          </p:cNvSpPr>
          <p:nvPr>
            <p:ph type="sldNum" sz="quarter" idx="12"/>
          </p:nvPr>
        </p:nvSpPr>
        <p:spPr/>
        <p:txBody>
          <a:bodyPr/>
          <a:lstStyle>
            <a:lvl1pPr>
              <a:defRPr/>
            </a:lvl1pPr>
          </a:lstStyle>
          <a:p>
            <a:fld id="{5F6F8F5D-8928-4CC1-8486-D0A2E5BE4DB4}" type="slidenum">
              <a:rPr lang="en-US" altLang="zh-CN"/>
              <a:pPr/>
              <a:t>‹#›</a:t>
            </a:fld>
            <a:endParaRPr lang="en-US" altLang="zh-CN"/>
          </a:p>
        </p:txBody>
      </p:sp>
    </p:spTree>
    <p:extLst>
      <p:ext uri="{BB962C8B-B14F-4D97-AF65-F5344CB8AC3E}">
        <p14:creationId xmlns:p14="http://schemas.microsoft.com/office/powerpoint/2010/main" val="17200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E808659A-8D6A-4D2E-AEAD-B8FEC300AA9A}"/>
              </a:ext>
            </a:extLst>
          </p:cNvPr>
          <p:cNvGrpSpPr>
            <a:grpSpLocks/>
          </p:cNvGrpSpPr>
          <p:nvPr/>
        </p:nvGrpSpPr>
        <p:grpSpPr bwMode="auto">
          <a:xfrm>
            <a:off x="0" y="0"/>
            <a:ext cx="9144000" cy="6934200"/>
            <a:chOff x="0" y="0"/>
            <a:chExt cx="5760" cy="4368"/>
          </a:xfrm>
        </p:grpSpPr>
        <p:sp>
          <p:nvSpPr>
            <p:cNvPr id="37891" name="Freeform 3">
              <a:extLst>
                <a:ext uri="{FF2B5EF4-FFF2-40B4-BE49-F238E27FC236}">
                  <a16:creationId xmlns:a16="http://schemas.microsoft.com/office/drawing/2014/main" id="{92C002D6-9E91-43B9-8A04-B0F66FAEB9CF}"/>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2" name="Freeform 4">
              <a:extLst>
                <a:ext uri="{FF2B5EF4-FFF2-40B4-BE49-F238E27FC236}">
                  <a16:creationId xmlns:a16="http://schemas.microsoft.com/office/drawing/2014/main" id="{EDDB8FD5-1535-4D3F-8D19-2F2E6806E7EA}"/>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3" name="Freeform 5">
              <a:extLst>
                <a:ext uri="{FF2B5EF4-FFF2-40B4-BE49-F238E27FC236}">
                  <a16:creationId xmlns:a16="http://schemas.microsoft.com/office/drawing/2014/main" id="{0EDDBBD4-DF46-40A4-9ED2-A7AF523AAAE1}"/>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Freeform 6">
              <a:extLst>
                <a:ext uri="{FF2B5EF4-FFF2-40B4-BE49-F238E27FC236}">
                  <a16:creationId xmlns:a16="http://schemas.microsoft.com/office/drawing/2014/main" id="{8A97DE4C-A645-4196-AF18-7BEA771B515D}"/>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5" name="Freeform 7">
              <a:extLst>
                <a:ext uri="{FF2B5EF4-FFF2-40B4-BE49-F238E27FC236}">
                  <a16:creationId xmlns:a16="http://schemas.microsoft.com/office/drawing/2014/main" id="{A7B81DC6-E310-464C-A5A9-BEF199F664FD}"/>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6" name="Freeform 8">
              <a:extLst>
                <a:ext uri="{FF2B5EF4-FFF2-40B4-BE49-F238E27FC236}">
                  <a16:creationId xmlns:a16="http://schemas.microsoft.com/office/drawing/2014/main" id="{6E52D4D0-93D3-400D-8599-477B73E00E8B}"/>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9">
              <a:extLst>
                <a:ext uri="{FF2B5EF4-FFF2-40B4-BE49-F238E27FC236}">
                  <a16:creationId xmlns:a16="http://schemas.microsoft.com/office/drawing/2014/main" id="{2AFFFC92-1743-42A4-966B-5E736B425FCE}"/>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10">
              <a:extLst>
                <a:ext uri="{FF2B5EF4-FFF2-40B4-BE49-F238E27FC236}">
                  <a16:creationId xmlns:a16="http://schemas.microsoft.com/office/drawing/2014/main" id="{F5C31E22-CD0D-48DB-A759-92EB268A5DC8}"/>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11">
              <a:extLst>
                <a:ext uri="{FF2B5EF4-FFF2-40B4-BE49-F238E27FC236}">
                  <a16:creationId xmlns:a16="http://schemas.microsoft.com/office/drawing/2014/main" id="{D72036AC-A7C6-4F3E-8381-80D25E4096D7}"/>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Rectangle 12">
              <a:extLst>
                <a:ext uri="{FF2B5EF4-FFF2-40B4-BE49-F238E27FC236}">
                  <a16:creationId xmlns:a16="http://schemas.microsoft.com/office/drawing/2014/main" id="{305D8C6C-33C8-4D70-88A2-C65DF6D8B25E}"/>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1" name="Rectangle 13">
              <a:extLst>
                <a:ext uri="{FF2B5EF4-FFF2-40B4-BE49-F238E27FC236}">
                  <a16:creationId xmlns:a16="http://schemas.microsoft.com/office/drawing/2014/main" id="{AAE7C1AD-D70B-411D-893A-2708D1804CD3}"/>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2" name="Freeform 14">
              <a:extLst>
                <a:ext uri="{FF2B5EF4-FFF2-40B4-BE49-F238E27FC236}">
                  <a16:creationId xmlns:a16="http://schemas.microsoft.com/office/drawing/2014/main" id="{2C462255-E621-4FEF-8F7F-D9796519BEC0}"/>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15">
              <a:extLst>
                <a:ext uri="{FF2B5EF4-FFF2-40B4-BE49-F238E27FC236}">
                  <a16:creationId xmlns:a16="http://schemas.microsoft.com/office/drawing/2014/main" id="{EFD57E14-970F-4509-B7E3-B0E33B25D972}"/>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16">
              <a:extLst>
                <a:ext uri="{FF2B5EF4-FFF2-40B4-BE49-F238E27FC236}">
                  <a16:creationId xmlns:a16="http://schemas.microsoft.com/office/drawing/2014/main" id="{AAAADA6D-0B7F-4FE4-BDEE-F6BB99E508A0}"/>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17">
              <a:extLst>
                <a:ext uri="{FF2B5EF4-FFF2-40B4-BE49-F238E27FC236}">
                  <a16:creationId xmlns:a16="http://schemas.microsoft.com/office/drawing/2014/main" id="{9DA90576-3E9B-4A1C-A5A3-E8BF5078671D}"/>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18">
              <a:extLst>
                <a:ext uri="{FF2B5EF4-FFF2-40B4-BE49-F238E27FC236}">
                  <a16:creationId xmlns:a16="http://schemas.microsoft.com/office/drawing/2014/main" id="{111A9879-3FD5-4167-A140-E401CB5D8D52}"/>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19">
              <a:extLst>
                <a:ext uri="{FF2B5EF4-FFF2-40B4-BE49-F238E27FC236}">
                  <a16:creationId xmlns:a16="http://schemas.microsoft.com/office/drawing/2014/main" id="{479E5B0C-83FB-497D-8B12-91F16A586789}"/>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20">
              <a:extLst>
                <a:ext uri="{FF2B5EF4-FFF2-40B4-BE49-F238E27FC236}">
                  <a16:creationId xmlns:a16="http://schemas.microsoft.com/office/drawing/2014/main" id="{7CD3A79C-23BF-4F18-B47B-F64C13993090}"/>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7909" name="Rectangle 21">
            <a:extLst>
              <a:ext uri="{FF2B5EF4-FFF2-40B4-BE49-F238E27FC236}">
                <a16:creationId xmlns:a16="http://schemas.microsoft.com/office/drawing/2014/main" id="{3B9E82EC-86BA-4C68-8F00-E8FB06414302}"/>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7910" name="Rectangle 22">
            <a:extLst>
              <a:ext uri="{FF2B5EF4-FFF2-40B4-BE49-F238E27FC236}">
                <a16:creationId xmlns:a16="http://schemas.microsoft.com/office/drawing/2014/main" id="{53B5648A-3A0A-4166-BB44-3C62AC021794}"/>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911" name="Rectangle 23">
            <a:extLst>
              <a:ext uri="{FF2B5EF4-FFF2-40B4-BE49-F238E27FC236}">
                <a16:creationId xmlns:a16="http://schemas.microsoft.com/office/drawing/2014/main" id="{2FD77D8A-E71F-445E-85B6-0F7D39066BFA}"/>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defRPr>
            </a:lvl1pPr>
          </a:lstStyle>
          <a:p>
            <a:endParaRPr lang="en-US" altLang="zh-CN"/>
          </a:p>
        </p:txBody>
      </p:sp>
      <p:sp>
        <p:nvSpPr>
          <p:cNvPr id="37912" name="Rectangle 24">
            <a:extLst>
              <a:ext uri="{FF2B5EF4-FFF2-40B4-BE49-F238E27FC236}">
                <a16:creationId xmlns:a16="http://schemas.microsoft.com/office/drawing/2014/main" id="{DC7CA13A-3BF3-48D4-833C-5705C566ECB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zh-CN"/>
          </a:p>
        </p:txBody>
      </p:sp>
      <p:sp>
        <p:nvSpPr>
          <p:cNvPr id="37913" name="Rectangle 25">
            <a:extLst>
              <a:ext uri="{FF2B5EF4-FFF2-40B4-BE49-F238E27FC236}">
                <a16:creationId xmlns:a16="http://schemas.microsoft.com/office/drawing/2014/main" id="{FCE0043E-7AE2-473E-AECF-3F6635D3C12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079C0B09-B6C3-4CC0-A207-FCA130AC19E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3917FE2E-742E-46D3-A048-05C6AACAF14F}"/>
              </a:ext>
            </a:extLst>
          </p:cNvPr>
          <p:cNvSpPr txBox="1">
            <a:spLocks noChangeArrowheads="1"/>
          </p:cNvSpPr>
          <p:nvPr/>
        </p:nvSpPr>
        <p:spPr bwMode="auto">
          <a:xfrm>
            <a:off x="1619250" y="836613"/>
            <a:ext cx="4608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Arial" panose="020B0604020202020204" pitchFamily="34" charset="0"/>
            </a:endParaRPr>
          </a:p>
        </p:txBody>
      </p:sp>
      <p:sp>
        <p:nvSpPr>
          <p:cNvPr id="3076" name="Rectangle 4">
            <a:extLst>
              <a:ext uri="{FF2B5EF4-FFF2-40B4-BE49-F238E27FC236}">
                <a16:creationId xmlns:a16="http://schemas.microsoft.com/office/drawing/2014/main" id="{5A10B707-A31D-4639-BE67-7823DA811C72}"/>
              </a:ext>
            </a:extLst>
          </p:cNvPr>
          <p:cNvSpPr>
            <a:spLocks noGrp="1" noChangeArrowheads="1"/>
          </p:cNvSpPr>
          <p:nvPr>
            <p:ph type="title"/>
          </p:nvPr>
        </p:nvSpPr>
        <p:spPr/>
        <p:txBody>
          <a:bodyPr/>
          <a:lstStyle/>
          <a:p>
            <a:r>
              <a:rPr lang="zh-CN" altLang="en-US"/>
              <a:t>第</a:t>
            </a:r>
            <a:r>
              <a:rPr lang="en-US" altLang="zh-CN"/>
              <a:t>4</a:t>
            </a:r>
            <a:r>
              <a:rPr lang="zh-CN" altLang="en-US"/>
              <a:t>章 </a:t>
            </a:r>
            <a:r>
              <a:rPr lang="zh-CN" altLang="en-US" b="0"/>
              <a:t>星空区划和四季星空</a:t>
            </a:r>
          </a:p>
        </p:txBody>
      </p:sp>
      <p:sp>
        <p:nvSpPr>
          <p:cNvPr id="3077" name="Rectangle 5">
            <a:extLst>
              <a:ext uri="{FF2B5EF4-FFF2-40B4-BE49-F238E27FC236}">
                <a16:creationId xmlns:a16="http://schemas.microsoft.com/office/drawing/2014/main" id="{1E5A9785-50CD-4311-8FE5-1562147C15CF}"/>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zh-CN" sz="2400" b="1"/>
              <a:t>§4.1  </a:t>
            </a:r>
            <a:r>
              <a:rPr lang="zh-CN" altLang="en-US" sz="2400" b="1"/>
              <a:t>星空区划  </a:t>
            </a:r>
          </a:p>
          <a:p>
            <a:pPr>
              <a:lnSpc>
                <a:spcPct val="80000"/>
              </a:lnSpc>
              <a:buFont typeface="Wingdings" panose="05000000000000000000" pitchFamily="2" charset="2"/>
              <a:buNone/>
            </a:pPr>
            <a:r>
              <a:rPr lang="zh-CN" altLang="en-US" sz="2400" b="1"/>
              <a:t>    一、国际通行的星空区划</a:t>
            </a:r>
            <a:r>
              <a:rPr lang="en-US" altLang="zh-CN" sz="2400" b="1">
                <a:latin typeface="Arial" panose="020B0604020202020204" pitchFamily="34" charset="0"/>
              </a:rPr>
              <a:t>——</a:t>
            </a:r>
            <a:r>
              <a:rPr lang="en-US" altLang="zh-CN" sz="2400" b="1"/>
              <a:t>88</a:t>
            </a:r>
            <a:r>
              <a:rPr lang="zh-CN" altLang="en-US" sz="2400" b="1"/>
              <a:t>个星座  </a:t>
            </a:r>
          </a:p>
          <a:p>
            <a:pPr>
              <a:lnSpc>
                <a:spcPct val="80000"/>
              </a:lnSpc>
              <a:buFont typeface="Wingdings" panose="05000000000000000000" pitchFamily="2" charset="2"/>
              <a:buNone/>
            </a:pPr>
            <a:r>
              <a:rPr lang="zh-CN" altLang="en-US" sz="2400" b="1"/>
              <a:t>    二、我国古代星空区划</a:t>
            </a:r>
            <a:r>
              <a:rPr lang="en-US" altLang="zh-CN" sz="2400" b="1">
                <a:latin typeface="Arial" panose="020B0604020202020204" pitchFamily="34" charset="0"/>
              </a:rPr>
              <a:t>——</a:t>
            </a:r>
            <a:r>
              <a:rPr lang="en-US" altLang="zh-CN" sz="2400" b="1"/>
              <a:t> </a:t>
            </a:r>
            <a:r>
              <a:rPr lang="zh-CN" altLang="en-US" sz="2400" b="1"/>
              <a:t>星官（三垣四象二十八宿）</a:t>
            </a:r>
          </a:p>
          <a:p>
            <a:pPr>
              <a:lnSpc>
                <a:spcPct val="80000"/>
              </a:lnSpc>
              <a:buFont typeface="Wingdings" panose="05000000000000000000" pitchFamily="2" charset="2"/>
              <a:buNone/>
            </a:pPr>
            <a:r>
              <a:rPr lang="zh-CN" altLang="en-US" sz="2400" b="1"/>
              <a:t>    三、星图、星表、天球仪  </a:t>
            </a:r>
          </a:p>
          <a:p>
            <a:pPr lvl="1">
              <a:lnSpc>
                <a:spcPct val="80000"/>
              </a:lnSpc>
              <a:buFont typeface="Wingdings" panose="05000000000000000000" pitchFamily="2" charset="2"/>
              <a:buNone/>
            </a:pPr>
            <a:endParaRPr lang="zh-CN" altLang="en-US" sz="2000" b="1"/>
          </a:p>
          <a:p>
            <a:pPr>
              <a:lnSpc>
                <a:spcPct val="80000"/>
              </a:lnSpc>
              <a:buFont typeface="Wingdings" panose="05000000000000000000" pitchFamily="2" charset="2"/>
              <a:buNone/>
            </a:pPr>
            <a:r>
              <a:rPr lang="en-US" altLang="zh-CN" sz="2400" b="1"/>
              <a:t>§4.2  </a:t>
            </a:r>
            <a:r>
              <a:rPr lang="zh-CN" altLang="en-US" sz="2400" b="1"/>
              <a:t>四季星空  </a:t>
            </a:r>
          </a:p>
          <a:p>
            <a:pPr>
              <a:lnSpc>
                <a:spcPct val="80000"/>
              </a:lnSpc>
              <a:buFont typeface="Wingdings" panose="05000000000000000000" pitchFamily="2" charset="2"/>
              <a:buNone/>
            </a:pPr>
            <a:r>
              <a:rPr lang="zh-CN" altLang="en-US" sz="2400" b="1"/>
              <a:t>      一、星空分布大势  （</a:t>
            </a:r>
            <a:r>
              <a:rPr lang="zh-CN" altLang="en-US" sz="2400" b="1">
                <a:hlinkClick r:id="rId3" action="ppaction://hlinksldjump"/>
              </a:rPr>
              <a:t>恒显星区、恒隐星区、出没星区</a:t>
            </a:r>
            <a:r>
              <a:rPr lang="zh-CN" altLang="en-US" sz="2400" b="1"/>
              <a:t>）</a:t>
            </a:r>
          </a:p>
          <a:p>
            <a:pPr>
              <a:lnSpc>
                <a:spcPct val="80000"/>
              </a:lnSpc>
              <a:buFont typeface="Wingdings" panose="05000000000000000000" pitchFamily="2" charset="2"/>
              <a:buNone/>
            </a:pPr>
            <a:r>
              <a:rPr lang="zh-CN" altLang="en-US" sz="2400" b="1"/>
              <a:t>      二、星空的</a:t>
            </a:r>
            <a:r>
              <a:rPr lang="zh-CN" altLang="en-US" sz="2400" b="1">
                <a:hlinkClick r:id="rId4" action="ppaction://hlinksldjump"/>
              </a:rPr>
              <a:t>季节变化  </a:t>
            </a:r>
            <a:r>
              <a:rPr lang="zh-CN" altLang="en-US" sz="2400" b="1"/>
              <a:t>（由于太阳周年视运动的缘故）</a:t>
            </a:r>
          </a:p>
          <a:p>
            <a:pPr>
              <a:lnSpc>
                <a:spcPct val="80000"/>
              </a:lnSpc>
              <a:buFont typeface="Wingdings" panose="05000000000000000000" pitchFamily="2" charset="2"/>
              <a:buNone/>
            </a:pPr>
            <a:r>
              <a:rPr lang="zh-CN" altLang="en-US" sz="2400" b="1"/>
              <a:t>      三、星空变化的推算 （规律：秋分日这天恒星时等于太阳  时，以后每日相差</a:t>
            </a:r>
            <a:r>
              <a:rPr lang="en-US" altLang="zh-CN" sz="2400" b="1"/>
              <a:t>4</a:t>
            </a:r>
            <a:r>
              <a:rPr lang="zh-CN" altLang="en-US" sz="2400" b="1"/>
              <a:t>分钟） </a:t>
            </a:r>
          </a:p>
          <a:p>
            <a:pPr>
              <a:lnSpc>
                <a:spcPct val="80000"/>
              </a:lnSpc>
              <a:buFont typeface="Wingdings" panose="05000000000000000000" pitchFamily="2" charset="2"/>
              <a:buNone/>
            </a:pPr>
            <a:r>
              <a:rPr lang="zh-CN" altLang="en-US" sz="2400" b="1"/>
              <a:t>      四、</a:t>
            </a:r>
            <a:r>
              <a:rPr lang="zh-CN" altLang="en-US" sz="2400" b="1">
                <a:hlinkClick r:id="rId5" action="ppaction://hlinksldjump"/>
              </a:rPr>
              <a:t>四季星空 </a:t>
            </a:r>
            <a:r>
              <a:rPr lang="zh-CN" altLang="en-US" sz="2400" b="1"/>
              <a:t>（软件模拟星空和实地观测实验） </a:t>
            </a:r>
          </a:p>
          <a:p>
            <a:pPr>
              <a:lnSpc>
                <a:spcPct val="80000"/>
              </a:lnSpc>
              <a:buFont typeface="Wingdings" panose="05000000000000000000" pitchFamily="2" charset="2"/>
              <a:buNone/>
            </a:pPr>
            <a:r>
              <a:rPr lang="zh-CN" altLang="en-US" sz="2400" b="1"/>
              <a:t>      五、星座与神话故事（见附录介绍）</a:t>
            </a:r>
          </a:p>
          <a:p>
            <a:pPr>
              <a:lnSpc>
                <a:spcPct val="80000"/>
              </a:lnSpc>
              <a:buFont typeface="Wingdings" panose="05000000000000000000" pitchFamily="2" charset="2"/>
              <a:buNone/>
            </a:pPr>
            <a:endParaRPr lang="zh-CN" altLang="en-US" sz="2400" b="1"/>
          </a:p>
          <a:p>
            <a:pPr>
              <a:lnSpc>
                <a:spcPct val="80000"/>
              </a:lnSpc>
              <a:buFont typeface="Wingdings" panose="05000000000000000000" pitchFamily="2" charset="2"/>
              <a:buNone/>
            </a:pPr>
            <a:endParaRPr lang="en-US" altLang="zh-CN"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descr="ta995djxkt">
            <a:extLst>
              <a:ext uri="{FF2B5EF4-FFF2-40B4-BE49-F238E27FC236}">
                <a16:creationId xmlns:a16="http://schemas.microsoft.com/office/drawing/2014/main" id="{6CD92601-4B9D-4EB4-BD4E-0CFADA7DA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0"/>
            <a:ext cx="4776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13322" name="Rectangle 10">
            <a:extLst>
              <a:ext uri="{FF2B5EF4-FFF2-40B4-BE49-F238E27FC236}">
                <a16:creationId xmlns:a16="http://schemas.microsoft.com/office/drawing/2014/main" id="{100C9B3B-17AE-43D8-BCAA-4384C0207D13}"/>
              </a:ext>
            </a:extLst>
          </p:cNvPr>
          <p:cNvSpPr>
            <a:spLocks noChangeArrowheads="1"/>
          </p:cNvSpPr>
          <p:nvPr/>
        </p:nvSpPr>
        <p:spPr bwMode="auto">
          <a:xfrm>
            <a:off x="4448175" y="324643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Arial" panose="020B0604020202020204" pitchFamily="34" charset="0"/>
              </a:rPr>
              <a:t> </a:t>
            </a:r>
          </a:p>
        </p:txBody>
      </p:sp>
      <p:sp>
        <p:nvSpPr>
          <p:cNvPr id="13323" name="Rectangle 11">
            <a:extLst>
              <a:ext uri="{FF2B5EF4-FFF2-40B4-BE49-F238E27FC236}">
                <a16:creationId xmlns:a16="http://schemas.microsoft.com/office/drawing/2014/main" id="{E7879327-6376-4023-89F2-F3C778D68E49}"/>
              </a:ext>
            </a:extLst>
          </p:cNvPr>
          <p:cNvSpPr>
            <a:spLocks noChangeArrowheads="1"/>
          </p:cNvSpPr>
          <p:nvPr/>
        </p:nvSpPr>
        <p:spPr bwMode="auto">
          <a:xfrm>
            <a:off x="4448175" y="324643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Arial" panose="020B0604020202020204" pitchFamily="34" charset="0"/>
              </a:rPr>
              <a:t> </a:t>
            </a:r>
          </a:p>
        </p:txBody>
      </p:sp>
      <p:sp>
        <p:nvSpPr>
          <p:cNvPr id="13326" name="AutoShape 14">
            <a:hlinkClick r:id="rId3" action="ppaction://hlinksldjump" highlightClick="1"/>
            <a:extLst>
              <a:ext uri="{FF2B5EF4-FFF2-40B4-BE49-F238E27FC236}">
                <a16:creationId xmlns:a16="http://schemas.microsoft.com/office/drawing/2014/main" id="{A2C3D5E9-2453-44DC-A593-21A79BD8E331}"/>
              </a:ext>
            </a:extLst>
          </p:cNvPr>
          <p:cNvSpPr>
            <a:spLocks noChangeArrowheads="1"/>
          </p:cNvSpPr>
          <p:nvPr/>
        </p:nvSpPr>
        <p:spPr bwMode="auto">
          <a:xfrm>
            <a:off x="7885113" y="5516563"/>
            <a:ext cx="863600" cy="576262"/>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image025">
            <a:extLst>
              <a:ext uri="{FF2B5EF4-FFF2-40B4-BE49-F238E27FC236}">
                <a16:creationId xmlns:a16="http://schemas.microsoft.com/office/drawing/2014/main" id="{9C276AAC-440F-4FFA-8C90-BA39EA120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8101012" cy="4114800"/>
          </a:xfrm>
          <a:prstGeom prst="rect">
            <a:avLst/>
          </a:prstGeom>
          <a:noFill/>
          <a:extLst>
            <a:ext uri="{909E8E84-426E-40DD-AFC4-6F175D3DCCD1}">
              <a14:hiddenFill xmlns:a14="http://schemas.microsoft.com/office/drawing/2010/main">
                <a:solidFill>
                  <a:srgbClr val="FFFFFF"/>
                </a:solidFill>
              </a14:hiddenFill>
            </a:ext>
          </a:extLst>
        </p:spPr>
      </p:pic>
      <p:sp>
        <p:nvSpPr>
          <p:cNvPr id="39941" name="AutoShape 5">
            <a:hlinkClick r:id="" action="ppaction://hlinkshowjump?jump=firstslide" highlightClick="1"/>
            <a:extLst>
              <a:ext uri="{FF2B5EF4-FFF2-40B4-BE49-F238E27FC236}">
                <a16:creationId xmlns:a16="http://schemas.microsoft.com/office/drawing/2014/main" id="{17F129D5-382E-44FE-8B40-961C01F31AA6}"/>
              </a:ext>
            </a:extLst>
          </p:cNvPr>
          <p:cNvSpPr>
            <a:spLocks noChangeArrowheads="1"/>
          </p:cNvSpPr>
          <p:nvPr/>
        </p:nvSpPr>
        <p:spPr bwMode="auto">
          <a:xfrm>
            <a:off x="7740650" y="5876925"/>
            <a:ext cx="647700" cy="504825"/>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2" name="Text Box 6">
            <a:extLst>
              <a:ext uri="{FF2B5EF4-FFF2-40B4-BE49-F238E27FC236}">
                <a16:creationId xmlns:a16="http://schemas.microsoft.com/office/drawing/2014/main" id="{59FDC423-9491-4428-A449-2DDF8CBD26C5}"/>
              </a:ext>
            </a:extLst>
          </p:cNvPr>
          <p:cNvSpPr txBox="1">
            <a:spLocks noChangeArrowheads="1"/>
          </p:cNvSpPr>
          <p:nvPr/>
        </p:nvSpPr>
        <p:spPr bwMode="auto">
          <a:xfrm>
            <a:off x="539750" y="4565650"/>
            <a:ext cx="6264275"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恒显区：</a:t>
            </a:r>
            <a:r>
              <a:rPr lang="en-US" altLang="zh-CN"/>
              <a:t>90</a:t>
            </a:r>
            <a:r>
              <a:rPr lang="en-US" altLang="en-US"/>
              <a:t>°～</a:t>
            </a:r>
            <a:r>
              <a:rPr lang="zh-CN" altLang="en-US"/>
              <a:t>  </a:t>
            </a:r>
            <a:r>
              <a:rPr lang="en-US" altLang="zh-CN"/>
              <a:t>90 </a:t>
            </a:r>
            <a:r>
              <a:rPr lang="en-US" altLang="en-US"/>
              <a:t>°</a:t>
            </a:r>
            <a:r>
              <a:rPr lang="en-US" altLang="zh-CN"/>
              <a:t> - </a:t>
            </a:r>
            <a:r>
              <a:rPr lang="zh-CN" altLang="en-US"/>
              <a:t>某地纬度值</a:t>
            </a:r>
          </a:p>
          <a:p>
            <a:pPr>
              <a:spcBef>
                <a:spcPct val="50000"/>
              </a:spcBef>
            </a:pPr>
            <a:r>
              <a:rPr lang="zh-CN" altLang="en-US"/>
              <a:t>出没星区： </a:t>
            </a:r>
            <a:r>
              <a:rPr lang="en-US" altLang="zh-CN"/>
              <a:t>90 </a:t>
            </a:r>
            <a:r>
              <a:rPr lang="en-US" altLang="en-US"/>
              <a:t>°</a:t>
            </a:r>
            <a:r>
              <a:rPr lang="en-US" altLang="zh-CN"/>
              <a:t> -  </a:t>
            </a:r>
            <a:r>
              <a:rPr lang="zh-CN" altLang="en-US"/>
              <a:t>某地纬度值 </a:t>
            </a:r>
            <a:r>
              <a:rPr lang="en-US" altLang="en-US"/>
              <a:t>～</a:t>
            </a:r>
            <a:r>
              <a:rPr lang="zh-CN" altLang="en-US"/>
              <a:t>－ （</a:t>
            </a:r>
            <a:r>
              <a:rPr lang="en-US" altLang="zh-CN"/>
              <a:t>90 </a:t>
            </a:r>
            <a:r>
              <a:rPr lang="en-US" altLang="en-US"/>
              <a:t>°</a:t>
            </a:r>
            <a:r>
              <a:rPr lang="en-US" altLang="zh-CN"/>
              <a:t> -  </a:t>
            </a:r>
            <a:r>
              <a:rPr lang="zh-CN" altLang="en-US"/>
              <a:t>某地纬度值 ）</a:t>
            </a:r>
          </a:p>
          <a:p>
            <a:pPr>
              <a:spcBef>
                <a:spcPct val="50000"/>
              </a:spcBef>
            </a:pPr>
            <a:r>
              <a:rPr lang="zh-CN" altLang="en-US"/>
              <a:t>恒隐星区：－（</a:t>
            </a:r>
            <a:r>
              <a:rPr lang="en-US" altLang="zh-CN"/>
              <a:t>90</a:t>
            </a:r>
            <a:r>
              <a:rPr lang="en-US" altLang="en-US"/>
              <a:t>°～</a:t>
            </a:r>
            <a:r>
              <a:rPr lang="zh-CN" altLang="en-US"/>
              <a:t>  </a:t>
            </a:r>
            <a:r>
              <a:rPr lang="en-US" altLang="zh-CN"/>
              <a:t>90 </a:t>
            </a:r>
            <a:r>
              <a:rPr lang="en-US" altLang="en-US"/>
              <a:t>°</a:t>
            </a:r>
            <a:r>
              <a:rPr lang="en-US" altLang="zh-CN"/>
              <a:t> - </a:t>
            </a:r>
            <a:r>
              <a:rPr lang="zh-CN" altLang="en-US"/>
              <a:t>某地纬度值）</a:t>
            </a:r>
          </a:p>
          <a:p>
            <a:pPr>
              <a:spcBef>
                <a:spcPct val="50000"/>
              </a:spcBef>
            </a:pPr>
            <a:r>
              <a:rPr lang="zh-CN" altLang="en-US"/>
              <a:t>例如：</a:t>
            </a:r>
            <a:r>
              <a:rPr lang="en-US" altLang="zh-CN"/>
              <a:t>30 </a:t>
            </a:r>
            <a:r>
              <a:rPr lang="en-US" altLang="en-US"/>
              <a:t>°</a:t>
            </a:r>
            <a:r>
              <a:rPr lang="en-US" altLang="zh-CN"/>
              <a:t>N</a:t>
            </a:r>
            <a:r>
              <a:rPr lang="zh-CN" altLang="en-US"/>
              <a:t>地区，恒显区范围</a:t>
            </a:r>
            <a:r>
              <a:rPr lang="en-US" altLang="zh-CN"/>
              <a:t>+90</a:t>
            </a:r>
            <a:r>
              <a:rPr lang="en-US" altLang="en-US"/>
              <a:t>°～</a:t>
            </a:r>
            <a:r>
              <a:rPr lang="en-US" altLang="zh-CN"/>
              <a:t>+60 </a:t>
            </a:r>
            <a:r>
              <a:rPr lang="en-US" altLang="en-US"/>
              <a:t>°</a:t>
            </a:r>
            <a:r>
              <a:rPr lang="zh-CN" altLang="en-US"/>
              <a:t>；出没星区范围＋</a:t>
            </a:r>
            <a:r>
              <a:rPr lang="en-US" altLang="zh-CN"/>
              <a:t>60 </a:t>
            </a:r>
            <a:r>
              <a:rPr lang="en-US" altLang="en-US"/>
              <a:t>°</a:t>
            </a:r>
            <a:r>
              <a:rPr lang="en-US" altLang="zh-CN"/>
              <a:t> </a:t>
            </a:r>
            <a:r>
              <a:rPr lang="en-US" altLang="en-US"/>
              <a:t>～</a:t>
            </a:r>
            <a:r>
              <a:rPr lang="zh-CN" altLang="en-US"/>
              <a:t>－</a:t>
            </a:r>
            <a:r>
              <a:rPr lang="en-US" altLang="zh-CN"/>
              <a:t>60 </a:t>
            </a:r>
            <a:r>
              <a:rPr lang="en-US" altLang="en-US"/>
              <a:t>°</a:t>
            </a:r>
            <a:r>
              <a:rPr lang="zh-CN" altLang="en-US"/>
              <a:t>；恒隐星区：－</a:t>
            </a:r>
            <a:r>
              <a:rPr lang="en-US" altLang="zh-CN"/>
              <a:t>90 </a:t>
            </a:r>
            <a:r>
              <a:rPr lang="en-US" altLang="en-US"/>
              <a:t>°～</a:t>
            </a:r>
            <a:r>
              <a:rPr lang="zh-CN" altLang="en-US"/>
              <a:t> －</a:t>
            </a:r>
            <a:r>
              <a:rPr lang="en-US" altLang="zh-CN"/>
              <a:t>60</a:t>
            </a:r>
            <a:r>
              <a:rPr lang="en-US" altLang="en-US"/>
              <a:t>°</a:t>
            </a:r>
            <a:endParaRPr lang="en-US" altLang="zh-CN"/>
          </a:p>
          <a:p>
            <a:pPr>
              <a:spcBef>
                <a:spcPct val="50000"/>
              </a:spcBef>
            </a:pP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WordArt 4">
            <a:extLst>
              <a:ext uri="{FF2B5EF4-FFF2-40B4-BE49-F238E27FC236}">
                <a16:creationId xmlns:a16="http://schemas.microsoft.com/office/drawing/2014/main" id="{9EEAA651-07D1-4989-BEFC-0BA41E3A71CB}"/>
              </a:ext>
            </a:extLst>
          </p:cNvPr>
          <p:cNvSpPr>
            <a:spLocks noChangeArrowheads="1" noChangeShapeType="1" noTextEdit="1"/>
          </p:cNvSpPr>
          <p:nvPr/>
        </p:nvSpPr>
        <p:spPr bwMode="auto">
          <a:xfrm>
            <a:off x="1979613" y="1844675"/>
            <a:ext cx="4752975" cy="26654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rPr>
              <a:t>谢谢听讲</a:t>
            </a:r>
          </a:p>
        </p:txBody>
      </p:sp>
      <p:sp>
        <p:nvSpPr>
          <p:cNvPr id="44038" name="Text Box 6">
            <a:extLst>
              <a:ext uri="{FF2B5EF4-FFF2-40B4-BE49-F238E27FC236}">
                <a16:creationId xmlns:a16="http://schemas.microsoft.com/office/drawing/2014/main" id="{F619BAA8-60D1-4210-A5C5-2F9937A741E8}"/>
              </a:ext>
            </a:extLst>
          </p:cNvPr>
          <p:cNvSpPr txBox="1">
            <a:spLocks noChangeArrowheads="1"/>
          </p:cNvSpPr>
          <p:nvPr/>
        </p:nvSpPr>
        <p:spPr bwMode="auto">
          <a:xfrm>
            <a:off x="5003800" y="5013325"/>
            <a:ext cx="295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ea typeface="隶书" panose="02010509060101010101" pitchFamily="49" charset="-122"/>
              </a:rPr>
              <a:t>第四章结束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65E68D4D-4683-4329-8A75-3BCE5123423A}"/>
              </a:ext>
            </a:extLst>
          </p:cNvPr>
          <p:cNvSpPr txBox="1">
            <a:spLocks noChangeArrowheads="1"/>
          </p:cNvSpPr>
          <p:nvPr/>
        </p:nvSpPr>
        <p:spPr bwMode="auto">
          <a:xfrm>
            <a:off x="457200" y="533400"/>
            <a:ext cx="8077200" cy="574516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b="1">
                <a:latin typeface="宋体" panose="02010600030101010101" pitchFamily="2" charset="-122"/>
              </a:rPr>
              <a:t>星座</a:t>
            </a:r>
          </a:p>
          <a:p>
            <a:pPr>
              <a:spcBef>
                <a:spcPct val="20000"/>
              </a:spcBef>
            </a:pPr>
            <a:endParaRPr lang="zh-CN" altLang="en-US" sz="800" b="1">
              <a:latin typeface="宋体" panose="02010600030101010101" pitchFamily="2" charset="-122"/>
            </a:endParaRPr>
          </a:p>
          <a:p>
            <a:pPr>
              <a:spcBef>
                <a:spcPct val="20000"/>
              </a:spcBef>
            </a:pPr>
            <a:r>
              <a:rPr lang="zh-CN" altLang="en-US" sz="2000" b="1">
                <a:latin typeface="宋体" panose="02010600030101010101" pitchFamily="2" charset="-122"/>
              </a:rPr>
              <a:t>   可以认为是一种具有特征并容易记忆的恒星在天空的投影图案。   </a:t>
            </a:r>
          </a:p>
          <a:p>
            <a:pPr>
              <a:spcBef>
                <a:spcPct val="20000"/>
              </a:spcBef>
            </a:pPr>
            <a:r>
              <a:rPr lang="zh-CN" altLang="en-US" sz="2000" b="1">
                <a:latin typeface="宋体" panose="02010600030101010101" pitchFamily="2" charset="-122"/>
              </a:rPr>
              <a:t>   古人为了方便认星，就把位置比较靠近的星星划分成群，并在每一群星中用想象的线条把较亮的星联结起来，形成各种图案，这些星群就称为星座。星座将天空分成若干片，因此最古老的星座名称通常都源自更加古老的神话与传说。	</a:t>
            </a:r>
          </a:p>
          <a:p>
            <a:pPr>
              <a:spcBef>
                <a:spcPct val="20000"/>
              </a:spcBef>
            </a:pPr>
            <a:endParaRPr lang="zh-CN" altLang="en-US" sz="2000" b="1">
              <a:latin typeface="宋体" panose="02010600030101010101" pitchFamily="2" charset="-122"/>
            </a:endParaRPr>
          </a:p>
          <a:p>
            <a:pPr>
              <a:spcBef>
                <a:spcPct val="20000"/>
              </a:spcBef>
            </a:pPr>
            <a:r>
              <a:rPr lang="zh-CN" altLang="en-US" sz="2000" b="1">
                <a:latin typeface="宋体" panose="02010600030101010101" pitchFamily="2" charset="-122"/>
              </a:rPr>
              <a:t>星座包含各民族丰富的文化</a:t>
            </a:r>
          </a:p>
          <a:p>
            <a:pPr>
              <a:spcBef>
                <a:spcPct val="20000"/>
              </a:spcBef>
            </a:pPr>
            <a:endParaRPr lang="zh-CN" altLang="en-US" sz="800" b="1">
              <a:latin typeface="宋体" panose="02010600030101010101" pitchFamily="2" charset="-122"/>
            </a:endParaRPr>
          </a:p>
          <a:p>
            <a:r>
              <a:rPr lang="zh-CN" altLang="en-US" sz="2000" b="1">
                <a:latin typeface="宋体" panose="02010600030101010101" pitchFamily="2" charset="-122"/>
              </a:rPr>
              <a:t>    古代天文学家为了表达太阳在黄道上所处的位置而将黄道这个大圆划分为</a:t>
            </a:r>
            <a:r>
              <a:rPr lang="en-US" altLang="zh-CN" sz="2000" b="1">
                <a:latin typeface="宋体" panose="02010600030101010101" pitchFamily="2" charset="-122"/>
              </a:rPr>
              <a:t>12</a:t>
            </a:r>
            <a:r>
              <a:rPr lang="zh-CN" altLang="en-US" sz="2000" b="1">
                <a:latin typeface="宋体" panose="02010600030101010101" pitchFamily="2" charset="-122"/>
              </a:rPr>
              <a:t>段，称为黄道</a:t>
            </a:r>
            <a:r>
              <a:rPr lang="en-US" altLang="zh-CN" sz="2000" b="1">
                <a:latin typeface="宋体" panose="02010600030101010101" pitchFamily="2" charset="-122"/>
              </a:rPr>
              <a:t>12</a:t>
            </a:r>
            <a:r>
              <a:rPr lang="zh-CN" altLang="en-US" sz="2000" b="1">
                <a:latin typeface="宋体" panose="02010600030101010101" pitchFamily="2" charset="-122"/>
              </a:rPr>
              <a:t>宫，每宫占</a:t>
            </a:r>
            <a:r>
              <a:rPr lang="en-US" altLang="zh-CN" sz="2000" b="1">
                <a:latin typeface="宋体" panose="02010600030101010101" pitchFamily="2" charset="-122"/>
              </a:rPr>
              <a:t>30</a:t>
            </a:r>
            <a:r>
              <a:rPr lang="zh-CN" altLang="en-US" sz="2000" b="1">
                <a:latin typeface="宋体" panose="02010600030101010101" pitchFamily="2" charset="-122"/>
              </a:rPr>
              <a:t>度，又将黄道</a:t>
            </a:r>
            <a:r>
              <a:rPr lang="en-US" altLang="zh-CN" sz="2000" b="1">
                <a:latin typeface="宋体" panose="02010600030101010101" pitchFamily="2" charset="-122"/>
              </a:rPr>
              <a:t>12</a:t>
            </a:r>
            <a:r>
              <a:rPr lang="zh-CN" altLang="en-US" sz="2000" b="1">
                <a:latin typeface="宋体" panose="02010600030101010101" pitchFamily="2" charset="-122"/>
              </a:rPr>
              <a:t>宫和黄道附近的</a:t>
            </a:r>
            <a:r>
              <a:rPr lang="en-US" altLang="zh-CN" sz="2000" b="1">
                <a:latin typeface="宋体" panose="02010600030101010101" pitchFamily="2" charset="-122"/>
              </a:rPr>
              <a:t>12</a:t>
            </a:r>
            <a:r>
              <a:rPr lang="zh-CN" altLang="en-US" sz="2000" b="1">
                <a:latin typeface="宋体" panose="02010600030101010101" pitchFamily="2" charset="-122"/>
              </a:rPr>
              <a:t>个星座联系起来。如白羊座所在的那个宫称为白羊宫。由于岁差运动，黄道</a:t>
            </a:r>
            <a:r>
              <a:rPr lang="en-US" altLang="zh-CN" sz="2000" b="1">
                <a:latin typeface="宋体" panose="02010600030101010101" pitchFamily="2" charset="-122"/>
              </a:rPr>
              <a:t>12</a:t>
            </a:r>
            <a:r>
              <a:rPr lang="zh-CN" altLang="en-US" sz="2000" b="1">
                <a:latin typeface="宋体" panose="02010600030101010101" pitchFamily="2" charset="-122"/>
              </a:rPr>
              <a:t>宫和</a:t>
            </a:r>
            <a:r>
              <a:rPr lang="en-US" altLang="zh-CN" sz="2000" b="1">
                <a:latin typeface="宋体" panose="02010600030101010101" pitchFamily="2" charset="-122"/>
              </a:rPr>
              <a:t>12</a:t>
            </a:r>
            <a:r>
              <a:rPr lang="zh-CN" altLang="en-US" sz="2000" b="1">
                <a:latin typeface="宋体" panose="02010600030101010101" pitchFamily="2" charset="-122"/>
              </a:rPr>
              <a:t>个黄道星座渐渐错开，如今白羊宫已和双鱼座重合在一起。</a:t>
            </a:r>
            <a:r>
              <a:rPr lang="zh-CN" altLang="en-US" sz="2000" b="1">
                <a:latin typeface="Arial" panose="020B0604020202020204" pitchFamily="34" charset="0"/>
              </a:rPr>
              <a:t>公元</a:t>
            </a:r>
            <a:r>
              <a:rPr lang="en-US" altLang="zh-CN" sz="2000" b="1">
                <a:latin typeface="Arial" panose="020B0604020202020204" pitchFamily="34" charset="0"/>
              </a:rPr>
              <a:t>2</a:t>
            </a:r>
            <a:r>
              <a:rPr lang="zh-CN" altLang="en-US" sz="2000" b="1">
                <a:latin typeface="Arial" panose="020B0604020202020204" pitchFamily="34" charset="0"/>
              </a:rPr>
              <a:t>世纪，经过古希腊天文学家的详细描述，北部天空约</a:t>
            </a:r>
            <a:r>
              <a:rPr lang="en-US" altLang="zh-CN" sz="2000" b="1">
                <a:latin typeface="Arial" panose="020B0604020202020204" pitchFamily="34" charset="0"/>
              </a:rPr>
              <a:t>40</a:t>
            </a:r>
            <a:r>
              <a:rPr lang="zh-CN" altLang="en-US" sz="2000" b="1">
                <a:latin typeface="Arial" panose="020B0604020202020204" pitchFamily="34" charset="0"/>
              </a:rPr>
              <a:t>个星座的雏形便大体确定下来。 </a:t>
            </a:r>
          </a:p>
          <a:p>
            <a:endParaRPr lang="zh-CN" altLang="en-US" sz="2000" b="1">
              <a:latin typeface="Arial" panose="020B0604020202020204" pitchFamily="34" charset="0"/>
            </a:endParaRPr>
          </a:p>
          <a:p>
            <a:pPr>
              <a:spcBef>
                <a:spcPct val="50000"/>
              </a:spcBef>
            </a:pPr>
            <a:r>
              <a:rPr lang="zh-CN" altLang="en-US" sz="2400" b="1">
                <a:latin typeface="隶书" panose="02010509060101010101" pitchFamily="49" charset="-122"/>
                <a:ea typeface="隶书" panose="02010509060101010101" pitchFamily="49"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55DB1DA-3156-406B-84A3-3133128ADCE9}"/>
              </a:ext>
            </a:extLst>
          </p:cNvPr>
          <p:cNvSpPr txBox="1">
            <a:spLocks noChangeArrowheads="1"/>
          </p:cNvSpPr>
          <p:nvPr/>
        </p:nvSpPr>
        <p:spPr bwMode="auto">
          <a:xfrm>
            <a:off x="990600" y="762000"/>
            <a:ext cx="7239000" cy="10064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b="1">
                <a:latin typeface="宋体" panose="02010600030101010101" pitchFamily="2" charset="-122"/>
              </a:rPr>
              <a:t>    </a:t>
            </a:r>
            <a:r>
              <a:rPr lang="zh-CN" altLang="en-US" sz="2000" b="1">
                <a:latin typeface="宋体" panose="02010600030101010101" pitchFamily="2" charset="-122"/>
              </a:rPr>
              <a:t>对待星座的态度上，天文学和占星学各行其道，天文学是观测和研究天体、探索宇宙奥妙的一门科学；占星学是利用星座和天象来决定人的命运的神秘信仰。</a:t>
            </a:r>
          </a:p>
        </p:txBody>
      </p:sp>
      <p:pic>
        <p:nvPicPr>
          <p:cNvPr id="7171" name="Picture 3">
            <a:extLst>
              <a:ext uri="{FF2B5EF4-FFF2-40B4-BE49-F238E27FC236}">
                <a16:creationId xmlns:a16="http://schemas.microsoft.com/office/drawing/2014/main" id="{8DFF4F7B-AA09-4F7E-9A9F-F5166C46F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20938"/>
            <a:ext cx="670718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AutoShape 4">
            <a:hlinkClick r:id="" action="ppaction://hlinkshowjump?jump=lastslide" highlightClick="1"/>
            <a:extLst>
              <a:ext uri="{FF2B5EF4-FFF2-40B4-BE49-F238E27FC236}">
                <a16:creationId xmlns:a16="http://schemas.microsoft.com/office/drawing/2014/main" id="{63BB0253-8898-459C-B77A-DAE71EF74B13}"/>
              </a:ext>
            </a:extLst>
          </p:cNvPr>
          <p:cNvSpPr>
            <a:spLocks noChangeArrowheads="1"/>
          </p:cNvSpPr>
          <p:nvPr/>
        </p:nvSpPr>
        <p:spPr bwMode="auto">
          <a:xfrm>
            <a:off x="7667625" y="6021388"/>
            <a:ext cx="936625" cy="576262"/>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tbxz">
            <a:extLst>
              <a:ext uri="{FF2B5EF4-FFF2-40B4-BE49-F238E27FC236}">
                <a16:creationId xmlns:a16="http://schemas.microsoft.com/office/drawing/2014/main" id="{4A3D2086-1308-40F6-8CB3-EB8F2193A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692150"/>
            <a:ext cx="4572000" cy="3451225"/>
          </a:xfrm>
          <a:prstGeom prst="rect">
            <a:avLst/>
          </a:prstGeom>
          <a:noFill/>
          <a:extLst>
            <a:ext uri="{909E8E84-426E-40DD-AFC4-6F175D3DCCD1}">
              <a14:hiddenFill xmlns:a14="http://schemas.microsoft.com/office/drawing/2010/main">
                <a:solidFill>
                  <a:srgbClr val="FFFFFF"/>
                </a:solidFill>
              </a14:hiddenFill>
            </a:ext>
          </a:extLst>
        </p:spPr>
      </p:pic>
      <p:sp>
        <p:nvSpPr>
          <p:cNvPr id="8196" name="Text Box 4">
            <a:extLst>
              <a:ext uri="{FF2B5EF4-FFF2-40B4-BE49-F238E27FC236}">
                <a16:creationId xmlns:a16="http://schemas.microsoft.com/office/drawing/2014/main" id="{612650CB-9B5A-4C43-A0B8-D9C31FF3A672}"/>
              </a:ext>
            </a:extLst>
          </p:cNvPr>
          <p:cNvSpPr txBox="1">
            <a:spLocks noChangeArrowheads="1"/>
          </p:cNvSpPr>
          <p:nvPr/>
        </p:nvSpPr>
        <p:spPr bwMode="auto">
          <a:xfrm>
            <a:off x="900113" y="4724400"/>
            <a:ext cx="3816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latin typeface="Arial" panose="020B0604020202020204" pitchFamily="34" charset="0"/>
              </a:rPr>
              <a:t>地球公转轨道与黄道</a:t>
            </a:r>
          </a:p>
          <a:p>
            <a:pPr algn="ctr"/>
            <a:r>
              <a:rPr lang="zh-CN" altLang="en-US" sz="2400" b="1">
                <a:latin typeface="Arial" panose="020B0604020202020204" pitchFamily="34" charset="0"/>
              </a:rPr>
              <a:t>太阳真位置和视位置示意</a:t>
            </a:r>
          </a:p>
        </p:txBody>
      </p:sp>
      <p:sp>
        <p:nvSpPr>
          <p:cNvPr id="8244" name="AutoShape 52">
            <a:hlinkClick r:id="rId3" action="ppaction://hlinksldjump" highlightClick="1"/>
            <a:extLst>
              <a:ext uri="{FF2B5EF4-FFF2-40B4-BE49-F238E27FC236}">
                <a16:creationId xmlns:a16="http://schemas.microsoft.com/office/drawing/2014/main" id="{2E7BA82D-7691-443D-A6F0-4D05CC71E723}"/>
              </a:ext>
            </a:extLst>
          </p:cNvPr>
          <p:cNvSpPr>
            <a:spLocks noChangeArrowheads="1"/>
          </p:cNvSpPr>
          <p:nvPr/>
        </p:nvSpPr>
        <p:spPr bwMode="auto">
          <a:xfrm>
            <a:off x="7885113" y="5805488"/>
            <a:ext cx="790575" cy="647700"/>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47" name="Picture 55">
            <a:extLst>
              <a:ext uri="{FF2B5EF4-FFF2-40B4-BE49-F238E27FC236}">
                <a16:creationId xmlns:a16="http://schemas.microsoft.com/office/drawing/2014/main" id="{0B5075DA-B088-4AE6-9046-96C0836F3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692150"/>
            <a:ext cx="4067175" cy="3459163"/>
          </a:xfrm>
          <a:prstGeom prst="rect">
            <a:avLst/>
          </a:prstGeom>
          <a:noFill/>
          <a:extLst>
            <a:ext uri="{909E8E84-426E-40DD-AFC4-6F175D3DCCD1}">
              <a14:hiddenFill xmlns:a14="http://schemas.microsoft.com/office/drawing/2010/main">
                <a:solidFill>
                  <a:srgbClr val="FFFFFF"/>
                </a:solidFill>
              </a14:hiddenFill>
            </a:ext>
          </a:extLst>
        </p:spPr>
      </p:pic>
      <p:sp>
        <p:nvSpPr>
          <p:cNvPr id="8248" name="Text Box 56">
            <a:extLst>
              <a:ext uri="{FF2B5EF4-FFF2-40B4-BE49-F238E27FC236}">
                <a16:creationId xmlns:a16="http://schemas.microsoft.com/office/drawing/2014/main" id="{165A6137-ED39-493D-8FEF-535295B184DC}"/>
              </a:ext>
            </a:extLst>
          </p:cNvPr>
          <p:cNvSpPr txBox="1">
            <a:spLocks noChangeArrowheads="1"/>
          </p:cNvSpPr>
          <p:nvPr/>
        </p:nvSpPr>
        <p:spPr bwMode="auto">
          <a:xfrm>
            <a:off x="4787900" y="4724400"/>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黄道十二星座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a:extLst>
              <a:ext uri="{FF2B5EF4-FFF2-40B4-BE49-F238E27FC236}">
                <a16:creationId xmlns:a16="http://schemas.microsoft.com/office/drawing/2014/main" id="{C2FEEBFB-D69B-47AC-B66C-04D088D544CB}"/>
              </a:ext>
            </a:extLst>
          </p:cNvPr>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0" y="765175"/>
            <a:ext cx="8856663"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a:extLst>
              <a:ext uri="{FF2B5EF4-FFF2-40B4-BE49-F238E27FC236}">
                <a16:creationId xmlns:a16="http://schemas.microsoft.com/office/drawing/2014/main" id="{544D3B8A-181B-4A1F-BF34-42919A49EF6E}"/>
              </a:ext>
            </a:extLst>
          </p:cNvPr>
          <p:cNvSpPr txBox="1">
            <a:spLocks noChangeArrowheads="1"/>
          </p:cNvSpPr>
          <p:nvPr/>
        </p:nvSpPr>
        <p:spPr bwMode="auto">
          <a:xfrm>
            <a:off x="2124075" y="5661025"/>
            <a:ext cx="4319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t>四辨简明星图（</a:t>
            </a:r>
            <a:r>
              <a:rPr lang="en-US" altLang="zh-CN" sz="2000" b="1"/>
              <a:t>1</a:t>
            </a:r>
            <a:r>
              <a:rPr lang="zh-CN" altLang="en-US" sz="2000" b="1"/>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3" name="Picture 5">
            <a:extLst>
              <a:ext uri="{FF2B5EF4-FFF2-40B4-BE49-F238E27FC236}">
                <a16:creationId xmlns:a16="http://schemas.microsoft.com/office/drawing/2014/main" id="{2470CBA5-E52A-494E-BB24-BD6B6587FD20}"/>
              </a:ext>
            </a:extLst>
          </p:cNvPr>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539750" y="1341438"/>
            <a:ext cx="8172450"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 Box 6">
            <a:extLst>
              <a:ext uri="{FF2B5EF4-FFF2-40B4-BE49-F238E27FC236}">
                <a16:creationId xmlns:a16="http://schemas.microsoft.com/office/drawing/2014/main" id="{931527D8-7617-439D-8019-4FAEC2781C4B}"/>
              </a:ext>
            </a:extLst>
          </p:cNvPr>
          <p:cNvSpPr txBox="1">
            <a:spLocks noChangeArrowheads="1"/>
          </p:cNvSpPr>
          <p:nvPr/>
        </p:nvSpPr>
        <p:spPr bwMode="auto">
          <a:xfrm>
            <a:off x="2555875" y="5157788"/>
            <a:ext cx="3960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四辨简明星图（</a:t>
            </a:r>
            <a:r>
              <a:rPr lang="en-US" altLang="zh-CN" b="1"/>
              <a:t>2</a:t>
            </a:r>
            <a:r>
              <a:rPr lang="zh-CN" altLang="en-US" b="1"/>
              <a:t>）</a:t>
            </a:r>
            <a:endParaRPr lang="zh-CN" altLang="en-US"/>
          </a:p>
        </p:txBody>
      </p:sp>
      <p:sp>
        <p:nvSpPr>
          <p:cNvPr id="43015" name="AutoShape 7">
            <a:hlinkClick r:id="" action="ppaction://hlinkshowjump?jump=firstslide" highlightClick="1"/>
            <a:extLst>
              <a:ext uri="{FF2B5EF4-FFF2-40B4-BE49-F238E27FC236}">
                <a16:creationId xmlns:a16="http://schemas.microsoft.com/office/drawing/2014/main" id="{569E26CE-8E6D-4527-B8CD-1C9D16016020}"/>
              </a:ext>
            </a:extLst>
          </p:cNvPr>
          <p:cNvSpPr>
            <a:spLocks noChangeArrowheads="1"/>
          </p:cNvSpPr>
          <p:nvPr/>
        </p:nvSpPr>
        <p:spPr bwMode="auto">
          <a:xfrm>
            <a:off x="7667625" y="5734050"/>
            <a:ext cx="865188" cy="50323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9" name="Picture 9" descr="ta991cjxkt">
            <a:extLst>
              <a:ext uri="{FF2B5EF4-FFF2-40B4-BE49-F238E27FC236}">
                <a16:creationId xmlns:a16="http://schemas.microsoft.com/office/drawing/2014/main" id="{96A7EB39-FDA2-486C-9071-8008FD00B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0"/>
            <a:ext cx="5084762"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ta992xjxkt">
            <a:extLst>
              <a:ext uri="{FF2B5EF4-FFF2-40B4-BE49-F238E27FC236}">
                <a16:creationId xmlns:a16="http://schemas.microsoft.com/office/drawing/2014/main" id="{4B54BC0E-5053-4D73-9A00-4D02E2EC3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0"/>
            <a:ext cx="511175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ta994qjxkt">
            <a:extLst>
              <a:ext uri="{FF2B5EF4-FFF2-40B4-BE49-F238E27FC236}">
                <a16:creationId xmlns:a16="http://schemas.microsoft.com/office/drawing/2014/main" id="{01E45AB3-8849-4EB4-A2B7-F79F5D245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0"/>
            <a:ext cx="48133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Maple</Template>
  <TotalTime>263</TotalTime>
  <Words>721</Words>
  <Application>Microsoft Office PowerPoint</Application>
  <PresentationFormat>全屏显示(4:3)</PresentationFormat>
  <Paragraphs>42</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宋体</vt:lpstr>
      <vt:lpstr>Times New Roman</vt:lpstr>
      <vt:lpstr>Wingdings</vt:lpstr>
      <vt:lpstr>隶书</vt:lpstr>
      <vt:lpstr>Maple</vt:lpstr>
      <vt:lpstr>第4章 星空区划和四季星空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44</dc:creator>
  <cp:lastModifiedBy>张伯望</cp:lastModifiedBy>
  <cp:revision>20</cp:revision>
  <dcterms:created xsi:type="dcterms:W3CDTF">2005-01-29T11:44:43Z</dcterms:created>
  <dcterms:modified xsi:type="dcterms:W3CDTF">2017-09-08T05:11:21Z</dcterms:modified>
</cp:coreProperties>
</file>