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84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78" r:id="rId26"/>
    <p:sldId id="28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17" autoAdjust="0"/>
  </p:normalViewPr>
  <p:slideViewPr>
    <p:cSldViewPr>
      <p:cViewPr varScale="1">
        <p:scale>
          <a:sx n="83" d="100"/>
          <a:sy n="83" d="100"/>
        </p:scale>
        <p:origin x="14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7595D9-42CC-4423-8F3E-965F9FBE26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94D887-A2FA-4378-9C1B-7F43274464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0779730-F4B6-4FEB-8F24-B55FC3795E9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4397AC-BD15-4F68-8AB8-2DD3D7E7A8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8ADEC4E-1F02-4574-8E41-2A5B85B854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5CAFEBC-765D-4883-91E3-D551AC483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31D0F-CF4E-4989-8432-614336D4B7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A3FFAE-AF74-48FE-9A8A-E11B7CBEB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6D70A-634D-4257-A9FD-2DE32D92CA5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3032FFF-CCEE-47B5-B077-2556B26850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E63F7CE-1022-49C3-B127-D15963812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星等是天文学史上传统形成的表示天体亮度的一套特殊方法。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981AB-5F6B-42F1-81C5-60DB48D7A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A6D34-A9D8-4299-B6ED-5B381B0D059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B83DF24-9D63-4EFC-A080-0D68BBEC89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BD98BFB-6402-4BC0-95CF-5C04EF5D6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i="1"/>
              <a:t>In</a:t>
            </a:r>
            <a:r>
              <a:rPr lang="en-US" altLang="zh-CN"/>
              <a:t> </a:t>
            </a:r>
            <a:r>
              <a:rPr lang="en-US" altLang="zh-CN" i="1"/>
              <a:t>the</a:t>
            </a:r>
            <a:r>
              <a:rPr lang="en-US" altLang="zh-CN"/>
              <a:t> </a:t>
            </a:r>
            <a:r>
              <a:rPr lang="en-US" altLang="zh-CN" i="1"/>
              <a:t>mid-1850s,</a:t>
            </a:r>
            <a:r>
              <a:rPr lang="en-US" altLang="zh-CN"/>
              <a:t> </a:t>
            </a:r>
            <a:r>
              <a:rPr lang="en-US" altLang="zh-CN" i="1"/>
              <a:t>Kirchhoffand Bunsen</a:t>
            </a:r>
            <a:r>
              <a:rPr lang="en-US" altLang="zh-CN"/>
              <a:t> </a:t>
            </a:r>
            <a:r>
              <a:rPr lang="en-US" altLang="zh-CN" i="1"/>
              <a:t>discovered</a:t>
            </a:r>
            <a:r>
              <a:rPr lang="en-US" altLang="zh-CN"/>
              <a:t> </a:t>
            </a:r>
            <a:r>
              <a:rPr lang="en-US" altLang="zh-CN" i="1"/>
              <a:t>that</a:t>
            </a:r>
            <a:r>
              <a:rPr lang="en-US" altLang="zh-CN"/>
              <a:t> </a:t>
            </a:r>
            <a:r>
              <a:rPr lang="en-US" altLang="zh-CN" i="1"/>
              <a:t>when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chemical</a:t>
            </a:r>
            <a:r>
              <a:rPr lang="en-US" altLang="zh-CN"/>
              <a:t> </a:t>
            </a:r>
            <a:r>
              <a:rPr lang="en-US" altLang="zh-CN" i="1"/>
              <a:t>substance</a:t>
            </a:r>
            <a:r>
              <a:rPr lang="en-US" altLang="zh-CN"/>
              <a:t> </a:t>
            </a:r>
            <a:r>
              <a:rPr lang="en-US" altLang="zh-CN" i="1"/>
              <a:t>is</a:t>
            </a:r>
            <a:r>
              <a:rPr lang="en-US" altLang="zh-CN"/>
              <a:t> </a:t>
            </a:r>
            <a:r>
              <a:rPr lang="en-US" altLang="zh-CN" i="1"/>
              <a:t>heated</a:t>
            </a:r>
            <a:r>
              <a:rPr lang="en-US" altLang="zh-CN"/>
              <a:t> </a:t>
            </a:r>
            <a:r>
              <a:rPr lang="en-US" altLang="zh-CN" i="1"/>
              <a:t>and</a:t>
            </a:r>
            <a:r>
              <a:rPr lang="en-US" altLang="zh-CN"/>
              <a:t> </a:t>
            </a:r>
            <a:r>
              <a:rPr lang="en-US" altLang="zh-CN" i="1"/>
              <a:t>vaporized</a:t>
            </a:r>
            <a:r>
              <a:rPr lang="en-US" altLang="zh-CN"/>
              <a:t> </a:t>
            </a:r>
            <a:r>
              <a:rPr lang="en-US" altLang="zh-CN" i="1"/>
              <a:t>the</a:t>
            </a:r>
            <a:r>
              <a:rPr lang="en-US" altLang="zh-CN"/>
              <a:t> </a:t>
            </a:r>
            <a:r>
              <a:rPr lang="en-US" altLang="zh-CN" i="1"/>
              <a:t>resulting spectrum</a:t>
            </a:r>
            <a:r>
              <a:rPr lang="en-US" altLang="zh-CN"/>
              <a:t> </a:t>
            </a:r>
            <a:r>
              <a:rPr lang="en-US" altLang="zh-CN" i="1"/>
              <a:t>exhibits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series</a:t>
            </a:r>
            <a:r>
              <a:rPr lang="en-US" altLang="zh-CN"/>
              <a:t> </a:t>
            </a:r>
            <a:r>
              <a:rPr lang="en-US" altLang="zh-CN" i="1"/>
              <a:t>of</a:t>
            </a:r>
            <a:r>
              <a:rPr lang="en-US" altLang="zh-CN"/>
              <a:t> </a:t>
            </a:r>
            <a:r>
              <a:rPr lang="en-US" altLang="zh-CN" i="1"/>
              <a:t>bright</a:t>
            </a:r>
            <a:r>
              <a:rPr lang="en-US" altLang="zh-CN"/>
              <a:t> </a:t>
            </a:r>
            <a:r>
              <a:rPr lang="en-US" altLang="zh-CN" i="1"/>
              <a:t>spectral lines.</a:t>
            </a:r>
            <a:r>
              <a:rPr lang="en-US" altLang="zh-CN"/>
              <a:t> </a:t>
            </a:r>
            <a:r>
              <a:rPr lang="en-US" altLang="zh-CN" i="1"/>
              <a:t>In</a:t>
            </a:r>
            <a:r>
              <a:rPr lang="en-US" altLang="zh-CN"/>
              <a:t> </a:t>
            </a:r>
            <a:r>
              <a:rPr lang="en-US" altLang="zh-CN" i="1"/>
              <a:t>addition,</a:t>
            </a:r>
            <a:r>
              <a:rPr lang="en-US" altLang="zh-CN"/>
              <a:t> </a:t>
            </a:r>
            <a:r>
              <a:rPr lang="en-US" altLang="zh-CN" i="1"/>
              <a:t>they</a:t>
            </a:r>
            <a:r>
              <a:rPr lang="en-US" altLang="zh-CN"/>
              <a:t> </a:t>
            </a:r>
            <a:r>
              <a:rPr lang="en-US" altLang="zh-CN" i="1"/>
              <a:t>found</a:t>
            </a:r>
            <a:r>
              <a:rPr lang="en-US" altLang="zh-CN"/>
              <a:t> </a:t>
            </a:r>
            <a:r>
              <a:rPr lang="en-US" altLang="zh-CN" i="1"/>
              <a:t>that</a:t>
            </a:r>
            <a:r>
              <a:rPr lang="en-US" altLang="zh-CN"/>
              <a:t> </a:t>
            </a:r>
            <a:r>
              <a:rPr lang="en-US" altLang="zh-CN" i="1"/>
              <a:t>each</a:t>
            </a:r>
            <a:r>
              <a:rPr lang="en-US" altLang="zh-CN"/>
              <a:t> </a:t>
            </a:r>
            <a:r>
              <a:rPr lang="en-US" altLang="zh-CN" i="1"/>
              <a:t>chemical</a:t>
            </a:r>
            <a:r>
              <a:rPr lang="en-US" altLang="zh-CN"/>
              <a:t> </a:t>
            </a:r>
            <a:r>
              <a:rPr lang="en-US" altLang="zh-CN" i="1"/>
              <a:t>element</a:t>
            </a:r>
            <a:r>
              <a:rPr lang="en-US" altLang="zh-CN"/>
              <a:t> </a:t>
            </a:r>
            <a:r>
              <a:rPr lang="en-US" altLang="zh-CN" i="1"/>
              <a:t>produces</a:t>
            </a:r>
            <a:r>
              <a:rPr lang="en-US" altLang="zh-CN"/>
              <a:t> </a:t>
            </a:r>
            <a:r>
              <a:rPr lang="en-US" altLang="zh-CN" i="1"/>
              <a:t>its</a:t>
            </a:r>
            <a:r>
              <a:rPr lang="en-US" altLang="zh-CN"/>
              <a:t> </a:t>
            </a:r>
            <a:r>
              <a:rPr lang="en-US" altLang="zh-CN" i="1"/>
              <a:t>own</a:t>
            </a:r>
            <a:r>
              <a:rPr lang="en-US" altLang="zh-CN"/>
              <a:t> </a:t>
            </a:r>
            <a:r>
              <a:rPr lang="en-US" altLang="zh-CN" i="1"/>
              <a:t>characteristic</a:t>
            </a:r>
            <a:r>
              <a:rPr lang="en-US" altLang="zh-CN"/>
              <a:t> </a:t>
            </a:r>
            <a:r>
              <a:rPr lang="en-US" altLang="zh-CN" i="1"/>
              <a:t>pattern</a:t>
            </a:r>
            <a:r>
              <a:rPr lang="en-US" altLang="zh-CN"/>
              <a:t> </a:t>
            </a:r>
            <a:r>
              <a:rPr lang="en-US" altLang="zh-CN" i="1"/>
              <a:t>of</a:t>
            </a:r>
            <a:r>
              <a:rPr lang="en-US" altLang="zh-CN"/>
              <a:t> </a:t>
            </a:r>
            <a:r>
              <a:rPr lang="en-US" altLang="zh-CN" i="1"/>
              <a:t>spectral</a:t>
            </a:r>
            <a:r>
              <a:rPr lang="en-US" altLang="zh-CN"/>
              <a:t> </a:t>
            </a:r>
            <a:r>
              <a:rPr lang="en-US" altLang="zh-CN" i="1"/>
              <a:t>lines.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F545FE-C378-4F74-864E-33DF30BB27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B0162-62A1-461C-B43E-E4B05BFEC43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B9C5F6E-B856-45A4-915A-7121645580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31D439-CE32-4499-97D2-DF152D404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/>
              <a:t>When</a:t>
            </a:r>
            <a:r>
              <a:rPr lang="en-US" altLang="zh-CN"/>
              <a:t> </a:t>
            </a:r>
            <a:r>
              <a:rPr lang="en-US" altLang="zh-CN" i="1"/>
              <a:t>an</a:t>
            </a:r>
            <a:r>
              <a:rPr lang="en-US" altLang="zh-CN"/>
              <a:t> </a:t>
            </a:r>
            <a:r>
              <a:rPr lang="en-US" altLang="zh-CN" i="1"/>
              <a:t>electric spark</a:t>
            </a:r>
            <a:r>
              <a:rPr lang="en-US" altLang="zh-CN"/>
              <a:t> </a:t>
            </a:r>
            <a:r>
              <a:rPr lang="en-US" altLang="zh-CN" i="1"/>
              <a:t>passes</a:t>
            </a:r>
            <a:r>
              <a:rPr lang="en-US" altLang="zh-CN"/>
              <a:t> </a:t>
            </a:r>
            <a:r>
              <a:rPr lang="en-US" altLang="zh-CN" i="1"/>
              <a:t>through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gas,</a:t>
            </a:r>
            <a:r>
              <a:rPr lang="en-US" altLang="zh-CN"/>
              <a:t> </a:t>
            </a:r>
            <a:r>
              <a:rPr lang="en-US" altLang="zh-CN" i="1"/>
              <a:t>atoms</a:t>
            </a:r>
            <a:r>
              <a:rPr lang="en-US" altLang="zh-CN"/>
              <a:t> </a:t>
            </a:r>
            <a:r>
              <a:rPr lang="en-US" altLang="zh-CN" i="1"/>
              <a:t>of</a:t>
            </a:r>
            <a:r>
              <a:rPr lang="en-US" altLang="zh-CN"/>
              <a:t> </a:t>
            </a:r>
            <a:r>
              <a:rPr lang="en-US" altLang="zh-CN" i="1"/>
              <a:t>the</a:t>
            </a:r>
            <a:r>
              <a:rPr lang="en-US" altLang="zh-CN"/>
              <a:t> </a:t>
            </a:r>
            <a:r>
              <a:rPr lang="en-US" altLang="zh-CN" i="1"/>
              <a:t>gas emit</a:t>
            </a:r>
            <a:r>
              <a:rPr lang="en-US" altLang="zh-CN"/>
              <a:t> </a:t>
            </a:r>
            <a:r>
              <a:rPr lang="en-US" altLang="zh-CN" i="1"/>
              <a:t>radiation</a:t>
            </a:r>
            <a:r>
              <a:rPr lang="en-US" altLang="zh-CN"/>
              <a:t> </a:t>
            </a:r>
            <a:r>
              <a:rPr lang="en-US" altLang="zh-CN" i="1"/>
              <a:t>at</a:t>
            </a:r>
            <a:r>
              <a:rPr lang="en-US" altLang="zh-CN"/>
              <a:t> </a:t>
            </a:r>
            <a:r>
              <a:rPr lang="en-US" altLang="zh-CN" i="1"/>
              <a:t>certain</a:t>
            </a:r>
            <a:r>
              <a:rPr lang="en-US" altLang="zh-CN"/>
              <a:t> </a:t>
            </a:r>
            <a:r>
              <a:rPr lang="en-US" altLang="zh-CN" i="1"/>
              <a:t>characteristic</a:t>
            </a:r>
            <a:r>
              <a:rPr lang="en-US" altLang="zh-CN"/>
              <a:t> </a:t>
            </a:r>
            <a:r>
              <a:rPr lang="en-US" altLang="zh-CN" i="1"/>
              <a:t>wave-lengths.</a:t>
            </a:r>
            <a:r>
              <a:rPr lang="en-US" altLang="zh-CN"/>
              <a:t> </a:t>
            </a:r>
            <a:r>
              <a:rPr lang="en-US" altLang="zh-CN" i="1"/>
              <a:t>This</a:t>
            </a:r>
            <a:r>
              <a:rPr lang="en-US" altLang="zh-CN"/>
              <a:t> </a:t>
            </a:r>
            <a:r>
              <a:rPr lang="en-US" altLang="zh-CN" i="1"/>
              <a:t>photograph</a:t>
            </a:r>
            <a:r>
              <a:rPr lang="en-US" altLang="zh-CN"/>
              <a:t> </a:t>
            </a:r>
            <a:r>
              <a:rPr lang="en-US" altLang="zh-CN" i="1"/>
              <a:t>shows</a:t>
            </a:r>
            <a:r>
              <a:rPr lang="en-US" altLang="zh-CN"/>
              <a:t> </a:t>
            </a:r>
            <a:r>
              <a:rPr lang="en-US" altLang="zh-CN" i="1"/>
              <a:t>(from</a:t>
            </a:r>
            <a:r>
              <a:rPr lang="en-US" altLang="zh-CN"/>
              <a:t> </a:t>
            </a:r>
            <a:r>
              <a:rPr lang="en-US" altLang="zh-CN" i="1"/>
              <a:t>top</a:t>
            </a:r>
            <a:r>
              <a:rPr lang="en-US" altLang="zh-CN"/>
              <a:t> </a:t>
            </a:r>
            <a:r>
              <a:rPr lang="en-US" altLang="zh-CN" i="1"/>
              <a:t>to bottom)</a:t>
            </a:r>
            <a:r>
              <a:rPr lang="en-US" altLang="zh-CN"/>
              <a:t> </a:t>
            </a:r>
            <a:r>
              <a:rPr lang="en-US" altLang="zh-CN" i="1"/>
              <a:t>the</a:t>
            </a:r>
            <a:r>
              <a:rPr lang="en-US" altLang="zh-CN"/>
              <a:t> </a:t>
            </a:r>
            <a:r>
              <a:rPr lang="en-US" altLang="zh-CN" i="1"/>
              <a:t>spectra</a:t>
            </a:r>
            <a:r>
              <a:rPr lang="en-US" altLang="zh-CN"/>
              <a:t> </a:t>
            </a:r>
            <a:r>
              <a:rPr lang="en-US" altLang="zh-CN" i="1"/>
              <a:t>of</a:t>
            </a:r>
            <a:r>
              <a:rPr lang="en-US" altLang="zh-CN"/>
              <a:t> </a:t>
            </a:r>
            <a:r>
              <a:rPr lang="en-US" altLang="zh-CN" i="1"/>
              <a:t>lithium,</a:t>
            </a:r>
            <a:r>
              <a:rPr lang="en-US" altLang="zh-CN"/>
              <a:t> </a:t>
            </a:r>
            <a:r>
              <a:rPr lang="en-US" altLang="zh-CN" i="1"/>
              <a:t>iron,</a:t>
            </a:r>
            <a:r>
              <a:rPr lang="en-US" altLang="zh-CN"/>
              <a:t> </a:t>
            </a:r>
            <a:r>
              <a:rPr lang="en-US" altLang="zh-CN" i="1"/>
              <a:t>barium, and</a:t>
            </a:r>
            <a:r>
              <a:rPr lang="en-US" altLang="zh-CN"/>
              <a:t> </a:t>
            </a:r>
            <a:r>
              <a:rPr lang="en-US" altLang="zh-CN" i="1"/>
              <a:t>calcium.</a:t>
            </a:r>
            <a:r>
              <a:rPr lang="en-US" altLang="zh-CN"/>
              <a:t> </a:t>
            </a:r>
            <a:r>
              <a:rPr lang="en-US" altLang="zh-CN" i="1"/>
              <a:t>At</a:t>
            </a:r>
            <a:r>
              <a:rPr lang="en-US" altLang="zh-CN"/>
              <a:t> </a:t>
            </a:r>
            <a:r>
              <a:rPr lang="en-US" altLang="zh-CN" i="1"/>
              <a:t>bottom</a:t>
            </a:r>
            <a:r>
              <a:rPr lang="en-US" altLang="zh-CN"/>
              <a:t> </a:t>
            </a:r>
            <a:r>
              <a:rPr lang="en-US" altLang="zh-CN" i="1"/>
              <a:t>is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 i="1"/>
              <a:t>continuous</a:t>
            </a:r>
            <a:r>
              <a:rPr lang="en-US" altLang="zh-CN"/>
              <a:t> </a:t>
            </a:r>
            <a:r>
              <a:rPr lang="en-US" altLang="zh-CN" i="1"/>
              <a:t>spectrum</a:t>
            </a:r>
            <a:r>
              <a:rPr lang="en-US" altLang="zh-CN"/>
              <a:t> </a:t>
            </a:r>
            <a:r>
              <a:rPr lang="en-US" altLang="zh-CN" i="1"/>
              <a:t>obtained</a:t>
            </a:r>
            <a:r>
              <a:rPr lang="en-US" altLang="zh-CN"/>
              <a:t> </a:t>
            </a:r>
            <a:r>
              <a:rPr lang="en-US" altLang="zh-CN" i="1"/>
              <a:t>by</a:t>
            </a:r>
            <a:r>
              <a:rPr lang="en-US" altLang="zh-CN"/>
              <a:t> </a:t>
            </a:r>
            <a:r>
              <a:rPr lang="en-US" altLang="zh-CN" i="1"/>
              <a:t>passing</a:t>
            </a:r>
            <a:r>
              <a:rPr lang="en-US" altLang="zh-CN"/>
              <a:t> </a:t>
            </a:r>
            <a:r>
              <a:rPr lang="en-US" altLang="zh-CN" i="1"/>
              <a:t>white</a:t>
            </a:r>
            <a:r>
              <a:rPr lang="en-US" altLang="zh-CN"/>
              <a:t> </a:t>
            </a:r>
            <a:r>
              <a:rPr lang="en-US" altLang="zh-CN" i="1"/>
              <a:t>light</a:t>
            </a:r>
            <a:r>
              <a:rPr lang="en-US" altLang="zh-CN"/>
              <a:t> </a:t>
            </a:r>
            <a:r>
              <a:rPr lang="en-US" altLang="zh-CN" i="1"/>
              <a:t>through</a:t>
            </a:r>
            <a:r>
              <a:rPr lang="en-US" altLang="zh-CN"/>
              <a:t> </a:t>
            </a:r>
            <a:r>
              <a:rPr lang="en-US" altLang="zh-CN" i="1"/>
              <a:t>a prism.</a:t>
            </a:r>
            <a:r>
              <a:rPr lang="en-US" altLang="zh-CN"/>
              <a:t> </a:t>
            </a:r>
            <a:r>
              <a:rPr lang="en-US" altLang="zh-CN" i="1"/>
              <a:t>(Bausch</a:t>
            </a:r>
            <a:r>
              <a:rPr lang="en-US" altLang="zh-CN"/>
              <a:t> </a:t>
            </a:r>
            <a:r>
              <a:rPr lang="en-US" altLang="zh-CN" i="1"/>
              <a:t>and</a:t>
            </a:r>
            <a:r>
              <a:rPr lang="en-US" altLang="zh-CN"/>
              <a:t> </a:t>
            </a:r>
            <a:r>
              <a:rPr lang="en-US" altLang="zh-CN" i="1"/>
              <a:t>Lomb)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64C1837-7F2A-4129-84B9-EA383EE0D09A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C78402F-8D50-4F04-A69C-9F2F209FEE44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7E7B7402-D0A8-46AC-BC3E-B711D15369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CE63478C-458F-4CD3-B277-CDA3685BF1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60495ABE-B334-47DC-A1AB-6F80FD8966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C5677FB-FBF8-4774-9529-F280CB8A9B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AAAFE-77C1-4BAB-B33C-3E113EE9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9CE55-63CA-41EA-9FB8-81786AC58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8944-7F76-4467-B28A-DD695A2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81A7-E9D8-4620-A619-1D0C16E3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DB06C-7893-40D0-8CC0-F6BCBBD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4155C-179B-4688-82FB-BE24C8184C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0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A35800-3F1C-4DF9-9AC6-9D3A8FF2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93D8D-15D2-456F-8D46-EE8321880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21DB9-7D42-496B-B443-12ED5A0F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A47A4-7B72-45C0-B1C4-DBD1CF46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2D1C0-95A3-46ED-BCC8-76EE60A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00D84-8828-4FE7-B433-59D26DFD54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0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C5B1-25F4-4BE1-BB65-AAADD2D1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B2DD9-E37B-42F3-8247-65755C10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ED2B6-7D0B-4712-BA1D-564CBB7B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787CC-15BF-4927-8D12-FDD2BC32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725BE-8EEE-4874-A555-C331B7E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96766-811A-4308-8F15-23A8BC8FDD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03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1658-B02B-47BA-8496-B0619F97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6FEA9-400D-4069-B35D-09E24136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288B4-5E28-4611-9CD3-048CCD35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EFE7F-0688-4250-902F-974063F2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7BE14-0E96-4109-AB33-E6C0F72B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14B26-C761-42F0-BB9B-F2072B74EC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CF54B-6C3D-4C57-BC5F-4F70EB8F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F38D2-CDC9-4ACA-8F2D-9A3B8900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43CB4-72FB-4D6E-9893-BC23544F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E0F98-E18C-4C87-9BC8-BB30B49E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9D2AD-0895-4B25-AFAA-8F7742CF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FE730-DC31-45A9-8448-08C58AD9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E62-C8E6-48FC-A908-E74210C69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10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7569-492C-4FA9-AB2C-26E38EC6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E92C2-7817-4DEE-A014-DC8F4573D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38B35-2396-4B85-849E-99519575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E0B16D-E880-418D-A2F4-C92BDBA0F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94D18C-982B-4634-92EC-BC8B947B7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61E5F-C975-434D-8C15-216CFB1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30CF8-7F8D-4500-BF01-00BB7C71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BF314C-2C96-405F-93FC-FB94F4B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3E345-AE0D-43BB-894C-5969373982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0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3A367-A7EC-4EAB-B58E-AFDAF7FB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E065B9-D849-4A07-88D7-D8208D4D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0F407-C687-4BFF-A94C-9230C83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50658-B301-42D2-9A49-E6EFB662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C6DCC-192F-48B0-99F6-592913A38D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40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1A4799-06F2-46F1-A405-98CF2E2D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71BA7B-30A0-442F-963A-C851A863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8326D-1280-41FB-A61C-D8F9ED11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8DF3D-4F52-4C4D-9EA7-37CD6AEFC2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6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523B8-0EC8-4517-A913-FD7ED50F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6BD03-6307-4927-B73A-A529CC42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FD4CC-3DE1-4B59-89E5-C31EBEE7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3B81A-D1E2-4B90-A42D-C91C2A61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447F4-D9B3-4683-A8B2-6747498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24217-77DD-45F9-97DA-3C82E647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5F385-FE53-4347-BE1F-2C319387A4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16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ABC8-AD76-485E-ABA7-DD701F2F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11BA67-9745-4C4A-A23C-3BEB6202B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869D6-16EE-4264-876F-25AC7C57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71245-F8D9-4C66-915F-929846AC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870E9-1A70-4FA0-80EA-B51A4A7B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403F3-8480-4F8F-89D3-A8FABFD9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CCA1B-56AC-4427-B7F6-78B8E4A593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9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5761350-862E-4B91-9C13-35AE80E413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8A3C6F6-8C1C-465A-99FD-E846A50A67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01018005-C79C-4D3F-879A-4CCC64665D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FFB6399-DA3A-4388-A0A3-107E2A082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C022311F-B5E1-42C1-8C52-8605CB3AE0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2E717B-4D43-4E8C-9BE3-FC800DDECE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slide" Target="slide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218.4.44.122/kecheng/4kexue/wuxianyuzhou/recent/heluot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3.jpe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29035708-D733-44B6-B5EE-748175324D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1143000"/>
          </a:xfrm>
        </p:spPr>
        <p:txBody>
          <a:bodyPr/>
          <a:lstStyle/>
          <a:p>
            <a:r>
              <a:rPr lang="en-US" altLang="zh-CN" sz="4000"/>
              <a:t> </a:t>
            </a:r>
            <a:r>
              <a:rPr lang="zh-CN" altLang="en-US" sz="4000" b="1"/>
              <a:t>第</a:t>
            </a:r>
            <a:r>
              <a:rPr lang="en-US" altLang="zh-CN" sz="4000" b="1"/>
              <a:t>6</a:t>
            </a:r>
            <a:r>
              <a:rPr lang="zh-CN" altLang="en-US" sz="4000" b="1"/>
              <a:t>章</a:t>
            </a:r>
            <a:r>
              <a:rPr lang="zh-CN" altLang="en-US" sz="4000"/>
              <a:t> </a:t>
            </a:r>
            <a:r>
              <a:rPr lang="zh-CN" altLang="en-US" sz="4000" b="1"/>
              <a:t>天体物理性质和距离的测定 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56B1925-23CA-42FF-873F-B16F6C6D223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557338"/>
            <a:ext cx="8194675" cy="48958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§6.1</a:t>
            </a:r>
            <a:r>
              <a:rPr lang="zh-CN" altLang="en-US" sz="3600" b="1"/>
              <a:t>天体的物理性质</a:t>
            </a:r>
            <a:endParaRPr lang="zh-CN" altLang="en-US" sz="3600"/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1.</a:t>
            </a:r>
            <a:r>
              <a:rPr lang="zh-CN" altLang="en-US" sz="3200"/>
              <a:t>天体的光度测量 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3200"/>
              <a:t>天体的亮度和光度、</a:t>
            </a:r>
            <a:r>
              <a:rPr lang="zh-CN" altLang="en-US" sz="3200">
                <a:hlinkClick r:id="rId2" action="ppaction://hlinksldjump"/>
              </a:rPr>
              <a:t>视星等和绝对星等</a:t>
            </a:r>
            <a:endParaRPr lang="zh-CN" altLang="en-US" sz="3200"/>
          </a:p>
          <a:p>
            <a:pPr marL="990600" lvl="1" indent="-533400">
              <a:lnSpc>
                <a:spcPct val="80000"/>
              </a:lnSpc>
            </a:pPr>
            <a:r>
              <a:rPr lang="zh-CN" altLang="en-US" sz="3200"/>
              <a:t>星等与亮度（光度）的关系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星等相差一等，亮</a:t>
            </a:r>
            <a:r>
              <a:rPr lang="en-US" altLang="zh-CN" sz="3200"/>
              <a:t>/</a:t>
            </a:r>
            <a:r>
              <a:rPr lang="zh-CN" altLang="en-US" sz="3200"/>
              <a:t>光度相差</a:t>
            </a:r>
            <a:r>
              <a:rPr lang="en-US" altLang="zh-CN" sz="3200"/>
              <a:t>2.512</a:t>
            </a:r>
            <a:r>
              <a:rPr lang="zh-CN" altLang="en-US" sz="3200"/>
              <a:t>倍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3200"/>
              <a:t>星等测定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目视、照相和光电测光所测定的星等有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目视星等、照相星等和光电星等。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3200">
                <a:hlinkClick r:id="rId3" action="ppaction://hlinksldjump"/>
              </a:rPr>
              <a:t>几点说明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E97EEB-E934-45B7-B773-34E23ABF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5CAB00D2-2B8E-4E80-828A-DEF204EF5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765175"/>
          <a:ext cx="546417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" name="BMP 图像" r:id="rId3" imgW="4600000" imgH="3685714" progId="Paint.Picture">
                  <p:embed/>
                </p:oleObj>
              </mc:Choice>
              <mc:Fallback>
                <p:oleObj name="BMP 图像" r:id="rId3" imgW="4600000" imgH="368571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5464175" cy="437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 descr="返回上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4F1CAE2-5957-4B48-843C-56E255F29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89588"/>
            <a:ext cx="100806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4B8B7C-4850-46B4-9E51-FCA46555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57C66874-09CA-4744-86D8-92F14F263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0"/>
          <a:ext cx="5562600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6" name="BMP 图像" r:id="rId3" imgW="3723810" imgH="1876190" progId="Paint.Picture">
                  <p:embed/>
                </p:oleObj>
              </mc:Choice>
              <mc:Fallback>
                <p:oleObj name="BMP 图像" r:id="rId3" imgW="3723810" imgH="187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"/>
                        <a:ext cx="5562600" cy="280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103E7A2E-30F8-47A1-A343-6BD0F9293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13100"/>
            <a:ext cx="7561262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>
                <a:latin typeface="Times New Roman" panose="02020603050405020304" pitchFamily="18" charset="0"/>
              </a:rPr>
              <a:t>测定月球距离的原理很简单，即以地球（</a:t>
            </a:r>
            <a:r>
              <a:rPr lang="en-US" altLang="zh-CN" sz="2000">
                <a:latin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</a:rPr>
              <a:t>）半径为基线，当月球</a:t>
            </a:r>
            <a:r>
              <a:rPr lang="en-US" altLang="zh-CN" sz="2000">
                <a:latin typeface="Times New Roman" panose="02020603050405020304" pitchFamily="18" charset="0"/>
              </a:rPr>
              <a:t>(M)</a:t>
            </a:r>
            <a:r>
              <a:rPr lang="zh-CN" altLang="en-US" sz="2000">
                <a:latin typeface="Times New Roman" panose="02020603050405020304" pitchFamily="18" charset="0"/>
              </a:rPr>
              <a:t>位于地平时（如图</a:t>
            </a:r>
            <a:r>
              <a:rPr lang="en-US" altLang="zh-CN" sz="2000">
                <a:latin typeface="Times New Roman" panose="02020603050405020304" pitchFamily="18" charset="0"/>
              </a:rPr>
              <a:t>6.5</a:t>
            </a:r>
            <a:r>
              <a:rPr lang="zh-CN" altLang="en-US" sz="2000">
                <a:latin typeface="Times New Roman" panose="02020603050405020304" pitchFamily="18" charset="0"/>
              </a:rPr>
              <a:t>），地球半径对月球中心的张角</a:t>
            </a:r>
            <a:r>
              <a:rPr lang="en-US" altLang="zh-CN" sz="2000">
                <a:latin typeface="Times New Roman" panose="02020603050405020304" pitchFamily="18" charset="0"/>
              </a:rPr>
              <a:t>ρ</a:t>
            </a:r>
            <a:r>
              <a:rPr lang="en-US" altLang="zh-CN" sz="2000" baseline="-30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达到最大值的角</a:t>
            </a:r>
            <a:r>
              <a:rPr lang="en-US" altLang="zh-CN" sz="2000">
                <a:latin typeface="Times New Roman" panose="02020603050405020304" pitchFamily="18" charset="0"/>
              </a:rPr>
              <a:t>ρ</a:t>
            </a:r>
            <a:r>
              <a:rPr lang="en-US" altLang="zh-CN" sz="2000" baseline="-30000">
                <a:latin typeface="Times New Roman" panose="02020603050405020304" pitchFamily="18" charset="0"/>
              </a:rPr>
              <a:t>0 </a:t>
            </a:r>
            <a:r>
              <a:rPr lang="zh-CN" altLang="en-US" sz="2000">
                <a:latin typeface="Times New Roman" panose="02020603050405020304" pitchFamily="18" charset="0"/>
              </a:rPr>
              <a:t>，叫做月球的地平视差。只要知道了地平视差，月球的距离便不难算出。在以地心和月心连线</a:t>
            </a:r>
            <a:r>
              <a:rPr lang="en-US" altLang="zh-CN" sz="2000">
                <a:latin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</a:rPr>
              <a:t>为斜边， 地球半径</a:t>
            </a:r>
            <a:r>
              <a:rPr lang="en-US" altLang="zh-CN" sz="2000">
                <a:latin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</a:rPr>
              <a:t>为</a:t>
            </a:r>
            <a:r>
              <a:rPr lang="en-US" altLang="zh-CN" sz="2000">
                <a:latin typeface="Times New Roman" panose="02020603050405020304" pitchFamily="18" charset="0"/>
              </a:rPr>
              <a:t>ρ</a:t>
            </a:r>
            <a:r>
              <a:rPr lang="en-US" altLang="zh-CN" sz="2000" baseline="-30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角所对的直角边的直角三角形中，根据其正弦公式即可求出月球距离：</a:t>
            </a:r>
          </a:p>
          <a:p>
            <a:pPr algn="ctr" eaLnBrk="0" hangingPunct="0"/>
            <a:r>
              <a:rPr lang="zh-CN" altLang="en-US" sz="1000">
                <a:latin typeface="Times New Roman" panose="02020603050405020304" pitchFamily="18" charset="0"/>
              </a:rPr>
              <a:t>         </a:t>
            </a:r>
            <a:endParaRPr lang="zh-CN" altLang="en-US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6D60CEB5-41B3-46A9-A75F-665C8CC5B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300663"/>
          <a:ext cx="22320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公式" r:id="rId5" imgW="825500" imgH="342900" progId="Equation.3">
                  <p:embed/>
                </p:oleObj>
              </mc:Choice>
              <mc:Fallback>
                <p:oleObj name="公式" r:id="rId5" imgW="8255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00663"/>
                        <a:ext cx="223202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C168B4-F393-4704-9326-C8C8906C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445125"/>
            <a:ext cx="1008063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47B3D4-7A34-47E8-8398-B34FF65D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8C4AEE72-F4BC-4E8A-80A0-B00C00212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7200"/>
          <a:ext cx="6959600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MP 图像" r:id="rId3" imgW="5087060" imgH="2505425" progId="Paint.Picture">
                  <p:embed/>
                </p:oleObj>
              </mc:Choice>
              <mc:Fallback>
                <p:oleObj name="BMP 图像" r:id="rId3" imgW="5087060" imgH="250542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"/>
                        <a:ext cx="6959600" cy="342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C22F7217-B6B3-4E0E-8D2D-DF46EC1E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739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早期测定太阳的距离是借助于离地球较近的火星或小行星。先用三角视差法测定火星或小行星的距离，再根据开普勒第三定律求太阳距离。</a:t>
            </a:r>
            <a:r>
              <a:rPr lang="zh-CN" altLang="en-US" sz="2000"/>
              <a:t> </a:t>
            </a:r>
          </a:p>
        </p:txBody>
      </p:sp>
      <p:sp>
        <p:nvSpPr>
          <p:cNvPr id="17413" name="AutoShape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767E7BF-4D1B-4AFB-BABF-0EEE0FE8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445125"/>
            <a:ext cx="792162" cy="7207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pic_83659">
            <a:extLst>
              <a:ext uri="{FF2B5EF4-FFF2-40B4-BE49-F238E27FC236}">
                <a16:creationId xmlns:a16="http://schemas.microsoft.com/office/drawing/2014/main" id="{BF327D30-81ED-4296-A528-6304BBCF0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6250"/>
            <a:ext cx="23812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0" name="Text Box 8">
            <a:extLst>
              <a:ext uri="{FF2B5EF4-FFF2-40B4-BE49-F238E27FC236}">
                <a16:creationId xmlns:a16="http://schemas.microsoft.com/office/drawing/2014/main" id="{8E8A1409-FAF4-48C1-84DE-799CB92E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989138"/>
            <a:ext cx="367347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 </a:t>
            </a:r>
            <a:r>
              <a:rPr lang="zh-CN" altLang="en-US"/>
              <a:t>地球公转时，观看较近的恒星，该恒星会在遥远的天球上不断改变位置。地球绕日一周，该恒星就在天球上车一个小椭圆，这叫恒星周年视差位移。只要测得恒星周年视差位移，恒星的距离就可以算出了。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A996D998-E614-44C4-9E84-BB9150FF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0668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测定较近的恒星可用三角视差法。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>
            <a:extLst>
              <a:ext uri="{FF2B5EF4-FFF2-40B4-BE49-F238E27FC236}">
                <a16:creationId xmlns:a16="http://schemas.microsoft.com/office/drawing/2014/main" id="{FCEC2518-E167-447C-993F-3DED8A86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7782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65592D81-BDC5-4C56-81CF-D4F9F4F85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45720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我们把地球轨道看作近圆形，由于大多数恒星并不位于地球轨道面垂直的位置上，所以我们取恒星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宋体" panose="02010600030101010101" pitchFamily="2" charset="-122"/>
              </a:rPr>
              <a:t>和地球之间的连线，恰好与地球轨道半径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相垂直，此时地球轨道半径对恒星的张角</a:t>
            </a:r>
            <a:r>
              <a:rPr lang="en-US" altLang="zh-CN" sz="2000">
                <a:latin typeface="宋体" panose="02010600030101010101" pitchFamily="2" charset="-122"/>
              </a:rPr>
              <a:t>π</a:t>
            </a:r>
            <a:r>
              <a:rPr lang="zh-CN" altLang="en-US" sz="2000">
                <a:latin typeface="宋体" panose="02010600030101010101" pitchFamily="2" charset="-122"/>
              </a:rPr>
              <a:t>达到最大值，此角叫做</a:t>
            </a:r>
            <a:r>
              <a:rPr lang="zh-CN" altLang="en-US" sz="2000" b="1">
                <a:latin typeface="宋体" panose="02010600030101010101" pitchFamily="2" charset="-122"/>
              </a:rPr>
              <a:t>恒星周年视差</a:t>
            </a:r>
            <a:r>
              <a:rPr lang="zh-CN" altLang="en-US" sz="2000">
                <a:latin typeface="宋体" panose="02010600030101010101" pitchFamily="2" charset="-122"/>
              </a:rPr>
              <a:t>，即恒星、地球和太阳构成的直角三角形的最小角。从上述直角三角形可知：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   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89913C84-1CDC-4CE8-BFA7-A8E77965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</a:rPr>
              <a:t> </a:t>
            </a:r>
            <a:r>
              <a:rPr lang="en-US" altLang="zh-CN" sz="1100"/>
              <a:t> </a:t>
            </a:r>
            <a:endParaRPr lang="en-US" altLang="zh-CN"/>
          </a:p>
        </p:txBody>
      </p:sp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BB876FEA-AD2F-439A-ADA7-575293701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076700"/>
          <a:ext cx="18859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公式" r:id="rId4" imgW="647419" imgH="393529" progId="Equation.3">
                  <p:embed/>
                </p:oleObj>
              </mc:Choice>
              <mc:Fallback>
                <p:oleObj name="公式" r:id="rId4" imgW="647419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76700"/>
                        <a:ext cx="18859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C5A9E390-1AAB-4AFA-8377-A56CF0B8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7912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3B474914-047A-4EF7-BB8B-2165AF4AD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"/>
          <a:ext cx="5395913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" name="BMP 图像" r:id="rId3" imgW="2438095" imgH="2619048" progId="Paint.Picture">
                  <p:embed/>
                </p:oleObj>
              </mc:Choice>
              <mc:Fallback>
                <p:oleObj name="BMP 图像" r:id="rId3" imgW="2438095" imgH="26190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5395913" cy="579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1D6AC4E-2A7E-4376-89F9-6A23E6F2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BD76340B-B6EB-4658-8324-3904AB93E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7200"/>
          <a:ext cx="7613650" cy="479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BMP 图像" r:id="rId3" imgW="4780952" imgH="3010320" progId="Paint.Picture">
                  <p:embed/>
                </p:oleObj>
              </mc:Choice>
              <mc:Fallback>
                <p:oleObj name="BMP 图像" r:id="rId3" imgW="4780952" imgH="301032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"/>
                        <a:ext cx="7613650" cy="479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 descr="返回上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9DBE0B6-F6BD-42EC-9BA0-E62886F8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62600"/>
            <a:ext cx="100806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B83E6C60-9768-434D-A0F7-A1816244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5175"/>
            <a:ext cx="53117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AutoShap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B17482A-25BA-4A6D-A6F9-7D643096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589588"/>
            <a:ext cx="865188" cy="5032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75EFE53-F9C6-49BA-89F8-34C3013E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8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5B28D4BE-3E88-4F32-91D2-0F24E77F3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341438"/>
          <a:ext cx="4568825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BMP 图像" r:id="rId3" imgW="3057143" imgH="2180952" progId="Paint.Picture">
                  <p:embed/>
                </p:oleObj>
              </mc:Choice>
              <mc:Fallback>
                <p:oleObj name="BMP 图像" r:id="rId3" imgW="3057143" imgH="21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4568825" cy="325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>
            <a:extLst>
              <a:ext uri="{FF2B5EF4-FFF2-40B4-BE49-F238E27FC236}">
                <a16:creationId xmlns:a16="http://schemas.microsoft.com/office/drawing/2014/main" id="{FF4D6913-46C5-47F3-A0BE-C020EBD1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250"/>
            <a:ext cx="8137525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3200"/>
              <a:t>2. </a:t>
            </a:r>
            <a:r>
              <a:rPr lang="zh-CN" altLang="en-US" sz="3200"/>
              <a:t>天体的光谱分析 </a:t>
            </a:r>
          </a:p>
          <a:p>
            <a:pPr lvl="1">
              <a:buFontTx/>
              <a:buChar char="•"/>
            </a:pPr>
            <a:r>
              <a:rPr lang="zh-CN" altLang="en-US" sz="3200">
                <a:hlinkClick r:id="rId2" action="ppaction://hlinksldjump"/>
              </a:rPr>
              <a:t>光谱与光谱类型、光谱特点 </a:t>
            </a:r>
            <a:endParaRPr lang="zh-CN" altLang="en-US" sz="3200"/>
          </a:p>
          <a:p>
            <a:pPr lvl="1">
              <a:buFontTx/>
              <a:buChar char="•"/>
            </a:pPr>
            <a:r>
              <a:rPr lang="zh-CN" altLang="en-US" sz="3200">
                <a:hlinkClick r:id="rId3" action="ppaction://hlinksldjump"/>
              </a:rPr>
              <a:t>天体摄谱仪原理</a:t>
            </a:r>
            <a:endParaRPr lang="zh-CN" altLang="en-US" sz="3200"/>
          </a:p>
          <a:p>
            <a:pPr lvl="1">
              <a:buFontTx/>
              <a:buChar char="•"/>
            </a:pPr>
            <a:r>
              <a:rPr lang="zh-CN" altLang="en-US" sz="3200"/>
              <a:t>光谱在天文中的应用（确定天体的化学组成、确定恒星的温度、恒星的压力、恒星的磁场、恒星的运动等）</a:t>
            </a:r>
          </a:p>
          <a:p>
            <a:pPr lvl="1"/>
            <a:r>
              <a:rPr lang="en-US" altLang="zh-CN" sz="3200"/>
              <a:t>3. </a:t>
            </a:r>
            <a:r>
              <a:rPr lang="zh-CN" altLang="en-US" sz="3200"/>
              <a:t>天体距离的测定  </a:t>
            </a:r>
          </a:p>
          <a:p>
            <a:pPr lvl="1">
              <a:buFontTx/>
              <a:buChar char="•"/>
            </a:pPr>
            <a:r>
              <a:rPr lang="zh-CN" altLang="en-US" sz="3200">
                <a:hlinkClick r:id="rId4" action="ppaction://hlinksldjump"/>
              </a:rPr>
              <a:t>月球的测定</a:t>
            </a:r>
            <a:endParaRPr lang="zh-CN" altLang="en-US" sz="3200"/>
          </a:p>
          <a:p>
            <a:pPr lvl="1">
              <a:buFontTx/>
              <a:buChar char="•"/>
            </a:pPr>
            <a:r>
              <a:rPr lang="zh-CN" altLang="en-US" sz="3200">
                <a:hlinkClick r:id="rId5" action="ppaction://hlinksldjump"/>
              </a:rPr>
              <a:t>太阳的测定</a:t>
            </a:r>
            <a:endParaRPr lang="zh-CN" altLang="en-US" sz="3200"/>
          </a:p>
          <a:p>
            <a:pPr lvl="1">
              <a:buFontTx/>
              <a:buChar char="•"/>
            </a:pPr>
            <a:r>
              <a:rPr lang="zh-CN" altLang="en-US" sz="3200">
                <a:hlinkClick r:id="rId6" action="ppaction://hlinksldjump"/>
              </a:rPr>
              <a:t>恒星的测定</a:t>
            </a:r>
            <a:r>
              <a:rPr lang="zh-CN" altLang="en-US" sz="3200"/>
              <a:t>（三角视差法、分光视差法、周光测距法、谱线红移测距法）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8E5BB215-6FA5-4DF4-B955-D90366DA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62372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2765B407-6FB3-41E3-887A-53A462A5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09675"/>
            <a:ext cx="6515100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返回上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C7A5160-8299-4741-8644-D226BE69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89588"/>
            <a:ext cx="100806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D9FDC12-7D40-4B77-9B3C-090E9393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069FB05E-1CA0-4999-A77B-B200F9DA7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484313"/>
          <a:ext cx="5611812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BMP 图像" r:id="rId3" imgW="3524742" imgH="2305372" progId="Paint.Picture">
                  <p:embed/>
                </p:oleObj>
              </mc:Choice>
              <mc:Fallback>
                <p:oleObj name="BMP 图像" r:id="rId3" imgW="3524742" imgH="230537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5611812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3C0F57D-F5B9-47EF-9546-CB26DBC8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876925"/>
            <a:ext cx="649288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AEF91883-0A1A-4ED4-98AF-8837005FF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341438"/>
          <a:ext cx="568325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BMP 图像" r:id="rId3" imgW="4161905" imgH="3048426" progId="Paint.Picture">
                  <p:embed/>
                </p:oleObj>
              </mc:Choice>
              <mc:Fallback>
                <p:oleObj name="BMP 图像" r:id="rId3" imgW="4161905" imgH="304842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41438"/>
                        <a:ext cx="568325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 descr="返回上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237102A-6AAA-4CDA-8C1F-580D989C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89588"/>
            <a:ext cx="100806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5" name="Picture 11" descr="hr">
            <a:hlinkClick r:id="rId2"/>
            <a:extLst>
              <a:ext uri="{FF2B5EF4-FFF2-40B4-BE49-F238E27FC236}">
                <a16:creationId xmlns:a16="http://schemas.microsoft.com/office/drawing/2014/main" id="{BC7C13BF-8A1C-4CE7-976E-01E50588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484313"/>
            <a:ext cx="42481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6" name="Text Box 12">
            <a:extLst>
              <a:ext uri="{FF2B5EF4-FFF2-40B4-BE49-F238E27FC236}">
                <a16:creationId xmlns:a16="http://schemas.microsoft.com/office/drawing/2014/main" id="{C2A11C4A-5269-4ED4-A3CD-C6E7749B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8688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赫罗图</a:t>
            </a:r>
          </a:p>
        </p:txBody>
      </p:sp>
      <p:pic>
        <p:nvPicPr>
          <p:cNvPr id="36877" name="Picture 13" descr="返回上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997A7A1-0BD6-420E-8AD3-17730361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89588"/>
            <a:ext cx="100806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9" name="Picture 15" descr="3">
            <a:extLst>
              <a:ext uri="{FF2B5EF4-FFF2-40B4-BE49-F238E27FC236}">
                <a16:creationId xmlns:a16="http://schemas.microsoft.com/office/drawing/2014/main" id="{0FAC4CBF-76E6-4251-B476-8FE2837D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3841750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567B1120-19F6-4477-AA40-000079C3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76250"/>
            <a:ext cx="49688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返回上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04CF8D2-EAB0-4AC2-998D-55A83908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589588"/>
            <a:ext cx="1008063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WordArt 4">
            <a:extLst>
              <a:ext uri="{FF2B5EF4-FFF2-40B4-BE49-F238E27FC236}">
                <a16:creationId xmlns:a16="http://schemas.microsoft.com/office/drawing/2014/main" id="{DA04C1EA-A944-41DF-AC79-13869421998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24075" y="2276475"/>
            <a:ext cx="4465638" cy="2370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谢谢听讲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72DAC72-F5D7-4972-AD05-9099AF24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68863"/>
            <a:ext cx="341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隶书" panose="02010509060101010101" pitchFamily="49" charset="-122"/>
              </a:rPr>
              <a:t>   </a:t>
            </a:r>
            <a:r>
              <a:rPr lang="zh-CN" altLang="en-US" sz="3600" b="1">
                <a:ea typeface="隶书" panose="02010509060101010101" pitchFamily="49" charset="-122"/>
              </a:rPr>
              <a:t>第六章结束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33CCE240-3839-4B53-8EDF-A10B5F0365D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8591550" cy="5040313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4. </a:t>
            </a:r>
            <a:r>
              <a:rPr lang="zh-CN" altLang="en-US"/>
              <a:t>天体大小的测定（</a:t>
            </a:r>
            <a:r>
              <a:rPr lang="zh-CN" altLang="en-US">
                <a:hlinkClick r:id="rId2" action="ppaction://hlinksldjump"/>
              </a:rPr>
              <a:t>地球</a:t>
            </a:r>
            <a:r>
              <a:rPr lang="zh-CN" altLang="en-US"/>
              <a:t>、</a:t>
            </a:r>
            <a:r>
              <a:rPr lang="zh-CN" altLang="en-US">
                <a:hlinkClick r:id="rId3" action="ppaction://hlinksldjump"/>
              </a:rPr>
              <a:t>太阳、月球</a:t>
            </a:r>
            <a:r>
              <a:rPr lang="zh-CN" altLang="en-US"/>
              <a:t>、</a:t>
            </a:r>
            <a:r>
              <a:rPr lang="zh-CN" altLang="en-US">
                <a:hlinkClick r:id="rId4" action="ppaction://hlinksldjump"/>
              </a:rPr>
              <a:t>恒星</a:t>
            </a:r>
            <a:r>
              <a:rPr lang="zh-CN" altLang="en-US"/>
              <a:t>）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5. </a:t>
            </a:r>
            <a:r>
              <a:rPr lang="zh-CN" altLang="en-US"/>
              <a:t>天体质量的测定（</a:t>
            </a:r>
            <a:r>
              <a:rPr lang="zh-CN" altLang="en-US">
                <a:hlinkClick r:id="rId5" action="ppaction://hlinksldjump"/>
              </a:rPr>
              <a:t>地球</a:t>
            </a:r>
            <a:r>
              <a:rPr lang="zh-CN" altLang="en-US"/>
              <a:t>、月球、太阳、行星、</a:t>
            </a:r>
            <a:r>
              <a:rPr lang="zh-CN" altLang="en-US">
                <a:hlinkClick r:id="rId6" action="ppaction://hlinksldjump"/>
              </a:rPr>
              <a:t>恒星</a:t>
            </a:r>
            <a:r>
              <a:rPr lang="zh-CN" altLang="en-US"/>
              <a:t>、星系）</a:t>
            </a:r>
            <a:endParaRPr lang="zh-CN" altLang="en-US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§6.2    </a:t>
            </a:r>
            <a:r>
              <a:rPr lang="zh-CN" altLang="en-US"/>
              <a:t>恒星的年龄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一、恒星的年龄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hlinkClick r:id="rId7" action="ppaction://hlinksldjump"/>
              </a:rPr>
              <a:t>赫罗图法</a:t>
            </a:r>
            <a:endParaRPr lang="zh-CN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/>
              <a:t>2</a:t>
            </a:r>
            <a:r>
              <a:rPr lang="zh-CN" altLang="en-US"/>
              <a:t>、利用放射性同位素测定恒星年龄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二、．</a:t>
            </a:r>
            <a:r>
              <a:rPr lang="zh-CN" altLang="en-US">
                <a:hlinkClick r:id="rId8" action="ppaction://hlinksldjump"/>
              </a:rPr>
              <a:t>恒星的演化龄</a:t>
            </a:r>
            <a:endParaRPr lang="zh-CN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要是演化龄愈接近</a:t>
            </a:r>
            <a:r>
              <a:rPr lang="en-US" altLang="zh-CN"/>
              <a:t>1</a:t>
            </a:r>
            <a:r>
              <a:rPr lang="zh-CN" altLang="en-US"/>
              <a:t>，恒星就愈老；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反之演化龄愈接近</a:t>
            </a:r>
            <a:r>
              <a:rPr lang="en-US" altLang="zh-CN"/>
              <a:t>0</a:t>
            </a:r>
            <a:r>
              <a:rPr lang="zh-CN" altLang="en-US"/>
              <a:t>，恒星就愈年轻。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A7F4CEB-8426-4E41-BB7C-38DDA264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9144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EC371E9-5B22-4E2C-B97F-ECF8B33A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7848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第六章  思考与练习题：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．天体的亮度与视星等有何关系？</a:t>
            </a:r>
          </a:p>
          <a:p>
            <a:r>
              <a:rPr lang="en-US" altLang="zh-CN" sz="2400"/>
              <a:t>2</a:t>
            </a:r>
            <a:r>
              <a:rPr lang="zh-CN" altLang="en-US" sz="2400"/>
              <a:t>．简述天体光谱分析的原理。</a:t>
            </a:r>
          </a:p>
          <a:p>
            <a:r>
              <a:rPr lang="en-US" altLang="zh-CN" sz="2400"/>
              <a:t>3</a:t>
            </a:r>
            <a:r>
              <a:rPr lang="zh-CN" altLang="en-US" sz="2400"/>
              <a:t>．测定天体的距离有哪些方法？</a:t>
            </a:r>
          </a:p>
          <a:p>
            <a:r>
              <a:rPr lang="en-US" altLang="zh-CN" sz="2400"/>
              <a:t>4</a:t>
            </a:r>
            <a:r>
              <a:rPr lang="zh-CN" altLang="en-US" sz="2400"/>
              <a:t>．如何进行天体大小的测定？</a:t>
            </a:r>
          </a:p>
          <a:p>
            <a:r>
              <a:rPr lang="en-US" altLang="zh-CN" sz="2400"/>
              <a:t>5</a:t>
            </a:r>
            <a:r>
              <a:rPr lang="zh-CN" altLang="en-US" sz="2400"/>
              <a:t>．天体质量测定有哪些方法？</a:t>
            </a:r>
          </a:p>
          <a:p>
            <a:r>
              <a:rPr lang="en-US" altLang="zh-CN" sz="2400"/>
              <a:t>6</a:t>
            </a:r>
            <a:r>
              <a:rPr lang="zh-CN" altLang="en-US" sz="2400"/>
              <a:t>．如何确定恒星的年龄？</a:t>
            </a:r>
          </a:p>
          <a:p>
            <a:r>
              <a:rPr lang="en-US" altLang="zh-CN" sz="2400"/>
              <a:t>7</a:t>
            </a:r>
            <a:r>
              <a:rPr lang="zh-CN" altLang="en-US" sz="2400"/>
              <a:t>．何谓恒星的演化龄？它怎样说明恒星的年老或年轻？</a:t>
            </a:r>
          </a:p>
          <a:p>
            <a:r>
              <a:rPr lang="zh-CN" altLang="en-US" sz="2400" b="1"/>
              <a:t>进一步讨论与实践：</a:t>
            </a:r>
            <a:endParaRPr lang="zh-CN" altLang="en-US" sz="2400"/>
          </a:p>
          <a:p>
            <a:r>
              <a:rPr lang="zh-CN" altLang="en-US" sz="2400"/>
              <a:t>天体物理学基础原理和观测分析方法、现代天体物理学研究的进展</a:t>
            </a:r>
          </a:p>
          <a:p>
            <a:r>
              <a:rPr lang="zh-CN" altLang="en-US" sz="2400"/>
              <a:t>如何利用阳光产生光谱？</a:t>
            </a:r>
          </a:p>
          <a:p>
            <a:r>
              <a:rPr lang="zh-CN" altLang="en-US" sz="2400"/>
              <a:t>月球掩星的观测实践。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>
            <a:extLst>
              <a:ext uri="{FF2B5EF4-FFF2-40B4-BE49-F238E27FC236}">
                <a16:creationId xmlns:a16="http://schemas.microsoft.com/office/drawing/2014/main" id="{C656AF99-15E1-4D62-BE69-72C281BD941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71550" y="620713"/>
            <a:ext cx="7820025" cy="51847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天体的亮度并不能表示它们的发光本领，因为它没有考虑天体距离的因素。我们知道，光源的视亮度与其距离的平方成反比。为了比较不同恒星的真实发光能力，必须设想把它们移到相同的距离上，才能比较它们的真正亮度即光度。天文学上把这个标准距离定为</a:t>
            </a:r>
            <a:r>
              <a:rPr lang="en-US" altLang="zh-CN" sz="2400"/>
              <a:t>10</a:t>
            </a:r>
            <a:r>
              <a:rPr lang="zh-CN" altLang="en-US" sz="2400"/>
              <a:t>个秒差距，相当于</a:t>
            </a:r>
            <a:r>
              <a:rPr lang="en-US" altLang="zh-CN" sz="2400"/>
              <a:t>0“.1</a:t>
            </a:r>
            <a:r>
              <a:rPr lang="zh-CN" altLang="en-US" sz="2400"/>
              <a:t>视差的距离，合</a:t>
            </a:r>
            <a:r>
              <a:rPr lang="en-US" altLang="zh-CN" sz="2400"/>
              <a:t>32.6</a:t>
            </a:r>
            <a:r>
              <a:rPr lang="zh-CN" altLang="en-US" sz="2400"/>
              <a:t>光年。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（</a:t>
            </a:r>
            <a:r>
              <a:rPr lang="en-US" altLang="zh-CN" sz="2400"/>
              <a:t>2</a:t>
            </a:r>
            <a:r>
              <a:rPr lang="zh-CN" altLang="en-US" sz="2400"/>
              <a:t>）在标准距离处的恒星的亮度为绝对亮度，也叫真亮度，其星等称为绝对星等。有了这个标准，就可以根据恒星的距离</a:t>
            </a:r>
            <a:r>
              <a:rPr lang="en-US" altLang="zh-CN" sz="2400"/>
              <a:t>d</a:t>
            </a:r>
            <a:r>
              <a:rPr lang="zh-CN" altLang="en-US" sz="2400"/>
              <a:t>和视星等</a:t>
            </a:r>
            <a:r>
              <a:rPr lang="en-US" altLang="zh-CN" sz="2400"/>
              <a:t>m</a:t>
            </a:r>
            <a:r>
              <a:rPr lang="zh-CN" altLang="en-US" sz="2400"/>
              <a:t>，推算其在</a:t>
            </a:r>
            <a:r>
              <a:rPr lang="en-US" altLang="zh-CN" sz="2400"/>
              <a:t>10</a:t>
            </a:r>
            <a:r>
              <a:rPr lang="zh-CN" altLang="en-US" sz="2400"/>
              <a:t>秒差距处的绝对星等</a:t>
            </a:r>
            <a:r>
              <a:rPr lang="en-US" altLang="zh-CN" sz="2400"/>
              <a:t>M</a:t>
            </a:r>
            <a:r>
              <a:rPr lang="zh-CN" altLang="en-US" sz="2400"/>
              <a:t>。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（</a:t>
            </a:r>
            <a:r>
              <a:rPr lang="en-US" altLang="zh-CN" sz="2400"/>
              <a:t>3</a:t>
            </a:r>
            <a:r>
              <a:rPr lang="zh-CN" altLang="en-US" sz="2400"/>
              <a:t>）天体的绝对亮度或绝对星等，代表了天体的光度。在恒星世界里，光度的差异十分悬殊。有的恒星的光度比太阳强</a:t>
            </a:r>
            <a:r>
              <a:rPr lang="en-US" altLang="zh-CN" sz="2400"/>
              <a:t>100</a:t>
            </a:r>
            <a:r>
              <a:rPr lang="zh-CN" altLang="en-US" sz="2400"/>
              <a:t>万倍；有的恒星的光度仅及太阳的百万分之一。太阳的绝对星等是</a:t>
            </a:r>
            <a:r>
              <a:rPr lang="en-US" altLang="zh-CN" sz="2400"/>
              <a:t>4.75</a:t>
            </a:r>
            <a:r>
              <a:rPr lang="zh-CN" altLang="en-US" sz="2400"/>
              <a:t>，仅是恒星世界中的普通一员。</a:t>
            </a:r>
          </a:p>
        </p:txBody>
      </p:sp>
      <p:sp>
        <p:nvSpPr>
          <p:cNvPr id="43013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DC2474-496A-48C6-8469-38B5CAA7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876925"/>
            <a:ext cx="863600" cy="5048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xd">
            <a:extLst>
              <a:ext uri="{FF2B5EF4-FFF2-40B4-BE49-F238E27FC236}">
                <a16:creationId xmlns:a16="http://schemas.microsoft.com/office/drawing/2014/main" id="{EB0D3D09-C068-44C6-958B-4C5ABB77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2727325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ectangle 6">
            <a:extLst>
              <a:ext uri="{FF2B5EF4-FFF2-40B4-BE49-F238E27FC236}">
                <a16:creationId xmlns:a16="http://schemas.microsoft.com/office/drawing/2014/main" id="{E061F9FD-1AE8-415F-8020-0B8BF53D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765175"/>
            <a:ext cx="54022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400"/>
              <a:t>目视星等</a:t>
            </a:r>
            <a:r>
              <a:rPr lang="en-US" altLang="zh-CN" sz="2400"/>
              <a:t>﹕</a:t>
            </a:r>
            <a:r>
              <a:rPr lang="zh-CN" altLang="en-US" sz="2400"/>
              <a:t>是指我们用肉眼所看到的星等。看来不突出的、不明亮的恒星，并不一定代表他们的发光本领差。道理十分简单：我们所看到恒星视亮度，除了与恒星本生所辐射光度有关外，距离的远近也十分重要。同样亮度的星球距离我们比较近的，看起来自然比较光亮。所以暗的星并不代表它比亮的星小或暗。</a:t>
            </a:r>
          </a:p>
          <a:p>
            <a:pPr algn="ctr"/>
            <a:endParaRPr lang="zh-CN" altLang="en-US" sz="2400"/>
          </a:p>
          <a:p>
            <a:r>
              <a:rPr lang="zh-CN" altLang="en-US" sz="2400"/>
              <a:t>     绝对星等</a:t>
            </a:r>
            <a:r>
              <a:rPr lang="en-US" altLang="zh-CN" sz="2400"/>
              <a:t>﹕</a:t>
            </a:r>
            <a:r>
              <a:rPr lang="zh-CN" altLang="en-US" sz="2400"/>
              <a:t>由于目视星等并没有实际的物理学意义，于是天文学家制定了绝对星等来描述星体的实际发光本领</a:t>
            </a:r>
          </a:p>
        </p:txBody>
      </p:sp>
      <p:pic>
        <p:nvPicPr>
          <p:cNvPr id="9223" name="Picture 7" descr="返回上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9F6E96F-81E6-4214-B63A-0E42B0EE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165850"/>
            <a:ext cx="1008062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B4B3FB0-42C7-4302-ADDD-6CE711DF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0350"/>
            <a:ext cx="63373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E9FCE809-9E1F-405F-A46F-A70B7456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1163"/>
            <a:ext cx="41767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基尔霍夫提出了两条定律：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）每一种元素都有自己的光谱；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）每一种元素都能吸收它能够发射的谱线。这两条定律成为分光学的基础。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CDE013BB-CB41-4E8E-9341-36DD6747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652963"/>
            <a:ext cx="3097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光谱类型</a:t>
            </a:r>
            <a:r>
              <a:rPr lang="en-US" altLang="zh-CN" sz="2400">
                <a:sym typeface="Wingdings" panose="05000000000000000000" pitchFamily="2" charset="2"/>
              </a:rPr>
              <a:t>:</a:t>
            </a:r>
            <a:r>
              <a:rPr lang="zh-CN" altLang="en-US" sz="2400"/>
              <a:t>连续光谱、明线光谱和吸收光谱之分。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95FA759-64D0-499B-9A32-61AB6E3D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92150"/>
            <a:ext cx="79216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>
            <a:extLst>
              <a:ext uri="{FF2B5EF4-FFF2-40B4-BE49-F238E27FC236}">
                <a16:creationId xmlns:a16="http://schemas.microsoft.com/office/drawing/2014/main" id="{12C84D04-84AE-4AD8-870A-2890DA88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73437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光谱和光谱线</a:t>
            </a:r>
          </a:p>
          <a:p>
            <a:pPr algn="ctr">
              <a:spcBef>
                <a:spcPct val="50000"/>
              </a:spcBef>
            </a:pPr>
            <a:r>
              <a:rPr lang="zh-CN" altLang="en-US" sz="2400"/>
              <a:t>（从上到下分别是锂、铁、钡、钙和白光的连续光谱）</a:t>
            </a:r>
          </a:p>
        </p:txBody>
      </p:sp>
      <p:sp>
        <p:nvSpPr>
          <p:cNvPr id="10244" name="AutoShape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ACFD081-665B-44B7-873D-5F74BBA4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719137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EE31A47-0F07-4CDF-A52B-3A7A35BA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341" name="Picture 5" descr="image015">
            <a:extLst>
              <a:ext uri="{FF2B5EF4-FFF2-40B4-BE49-F238E27FC236}">
                <a16:creationId xmlns:a16="http://schemas.microsoft.com/office/drawing/2014/main" id="{D23DA314-E8EB-48AB-AFDD-C72DEF66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00438"/>
            <a:ext cx="5759450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image017[1]">
            <a:extLst>
              <a:ext uri="{FF2B5EF4-FFF2-40B4-BE49-F238E27FC236}">
                <a16:creationId xmlns:a16="http://schemas.microsoft.com/office/drawing/2014/main" id="{121E976D-0844-49C2-8AEB-6BF2554E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908050"/>
            <a:ext cx="5761037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Text Box 8">
            <a:extLst>
              <a:ext uri="{FF2B5EF4-FFF2-40B4-BE49-F238E27FC236}">
                <a16:creationId xmlns:a16="http://schemas.microsoft.com/office/drawing/2014/main" id="{831F60E0-D693-4FA9-944F-013178BF2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97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摄谱仪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061572C1-B256-49B6-86E1-6E991223C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摄谱仪原理图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574</TotalTime>
  <Words>1168</Words>
  <Application>Microsoft Office PowerPoint</Application>
  <PresentationFormat>全屏显示(4:3)</PresentationFormat>
  <Paragraphs>70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隶书</vt:lpstr>
      <vt:lpstr>古瓶荷花</vt:lpstr>
      <vt:lpstr>画笔图片</vt:lpstr>
      <vt:lpstr>Microsoft 公式 3.0</vt:lpstr>
      <vt:lpstr> 第6章 天体物理性质和距离的测定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44</dc:creator>
  <cp:lastModifiedBy>张伯望</cp:lastModifiedBy>
  <cp:revision>17</cp:revision>
  <dcterms:created xsi:type="dcterms:W3CDTF">2005-01-29T11:47:14Z</dcterms:created>
  <dcterms:modified xsi:type="dcterms:W3CDTF">2017-09-08T05:11:42Z</dcterms:modified>
</cp:coreProperties>
</file>