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4"/>
  </p:notesMasterIdLst>
  <p:sldIdLst>
    <p:sldId id="374" r:id="rId2"/>
    <p:sldId id="375" r:id="rId3"/>
    <p:sldId id="376" r:id="rId4"/>
    <p:sldId id="377" r:id="rId5"/>
    <p:sldId id="378" r:id="rId6"/>
    <p:sldId id="379" r:id="rId7"/>
    <p:sldId id="380" r:id="rId8"/>
    <p:sldId id="381" r:id="rId9"/>
    <p:sldId id="382" r:id="rId10"/>
    <p:sldId id="383" r:id="rId11"/>
    <p:sldId id="384" r:id="rId12"/>
    <p:sldId id="353" r:id="rId13"/>
    <p:sldId id="354" r:id="rId14"/>
    <p:sldId id="355" r:id="rId15"/>
    <p:sldId id="356" r:id="rId16"/>
    <p:sldId id="357" r:id="rId17"/>
    <p:sldId id="358" r:id="rId18"/>
    <p:sldId id="359" r:id="rId19"/>
    <p:sldId id="360" r:id="rId20"/>
    <p:sldId id="362" r:id="rId21"/>
    <p:sldId id="363" r:id="rId22"/>
    <p:sldId id="364" r:id="rId23"/>
    <p:sldId id="365" r:id="rId24"/>
    <p:sldId id="366" r:id="rId25"/>
    <p:sldId id="367" r:id="rId26"/>
    <p:sldId id="370" r:id="rId27"/>
    <p:sldId id="371"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52" r:id="rId41"/>
    <p:sldId id="304" r:id="rId42"/>
    <p:sldId id="305" r:id="rId43"/>
    <p:sldId id="351" r:id="rId44"/>
    <p:sldId id="306" r:id="rId45"/>
    <p:sldId id="311" r:id="rId46"/>
    <p:sldId id="312" r:id="rId47"/>
    <p:sldId id="313" r:id="rId48"/>
    <p:sldId id="308" r:id="rId49"/>
    <p:sldId id="309" r:id="rId50"/>
    <p:sldId id="310" r:id="rId51"/>
    <p:sldId id="314" r:id="rId52"/>
    <p:sldId id="315" r:id="rId53"/>
    <p:sldId id="316" r:id="rId54"/>
    <p:sldId id="317" r:id="rId55"/>
    <p:sldId id="372" r:id="rId56"/>
    <p:sldId id="373" r:id="rId57"/>
    <p:sldId id="318" r:id="rId58"/>
    <p:sldId id="319" r:id="rId59"/>
    <p:sldId id="320" r:id="rId60"/>
    <p:sldId id="321" r:id="rId61"/>
    <p:sldId id="322" r:id="rId62"/>
    <p:sldId id="385" r:id="rId63"/>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581" autoAdjust="0"/>
  </p:normalViewPr>
  <p:slideViewPr>
    <p:cSldViewPr>
      <p:cViewPr varScale="1">
        <p:scale>
          <a:sx n="83" d="100"/>
          <a:sy n="83" d="100"/>
        </p:scale>
        <p:origin x="1450"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B4E1DA8-1872-4D78-8C45-BB4DE25B9F54}"/>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200" b="0">
                <a:latin typeface="Arial" charset="0"/>
              </a:defRPr>
            </a:lvl1pPr>
          </a:lstStyle>
          <a:p>
            <a:pPr>
              <a:defRPr/>
            </a:pPr>
            <a:endParaRPr lang="en-US" altLang="zh-CN"/>
          </a:p>
        </p:txBody>
      </p:sp>
      <p:sp>
        <p:nvSpPr>
          <p:cNvPr id="32771" name="Rectangle 3">
            <a:extLst>
              <a:ext uri="{FF2B5EF4-FFF2-40B4-BE49-F238E27FC236}">
                <a16:creationId xmlns:a16="http://schemas.microsoft.com/office/drawing/2014/main" id="{756F3832-F902-4847-9880-54346D0A3193}"/>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b="0">
                <a:latin typeface="Arial" charset="0"/>
              </a:defRPr>
            </a:lvl1pPr>
          </a:lstStyle>
          <a:p>
            <a:pPr>
              <a:defRPr/>
            </a:pPr>
            <a:endParaRPr lang="en-US" altLang="zh-CN"/>
          </a:p>
        </p:txBody>
      </p:sp>
      <p:sp>
        <p:nvSpPr>
          <p:cNvPr id="2052" name="Rectangle 4">
            <a:extLst>
              <a:ext uri="{FF2B5EF4-FFF2-40B4-BE49-F238E27FC236}">
                <a16:creationId xmlns:a16="http://schemas.microsoft.com/office/drawing/2014/main" id="{393AE0F9-960E-4C62-9598-FFC80EB5299F}"/>
              </a:ext>
            </a:extLst>
          </p:cNvPr>
          <p:cNvSpPr>
            <a:spLocks noRo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3" name="Rectangle 5">
            <a:extLst>
              <a:ext uri="{FF2B5EF4-FFF2-40B4-BE49-F238E27FC236}">
                <a16:creationId xmlns:a16="http://schemas.microsoft.com/office/drawing/2014/main" id="{C4B93F83-9F5C-48F8-A746-4799C215AD44}"/>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2774" name="Rectangle 6">
            <a:extLst>
              <a:ext uri="{FF2B5EF4-FFF2-40B4-BE49-F238E27FC236}">
                <a16:creationId xmlns:a16="http://schemas.microsoft.com/office/drawing/2014/main" id="{6FBE0F96-4879-471F-BE35-0C96A84201D8}"/>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sz="1200" b="0">
                <a:latin typeface="Arial" charset="0"/>
              </a:defRPr>
            </a:lvl1pPr>
          </a:lstStyle>
          <a:p>
            <a:pPr>
              <a:defRPr/>
            </a:pPr>
            <a:endParaRPr lang="en-US" altLang="zh-CN"/>
          </a:p>
        </p:txBody>
      </p:sp>
      <p:sp>
        <p:nvSpPr>
          <p:cNvPr id="32775" name="Rectangle 7">
            <a:extLst>
              <a:ext uri="{FF2B5EF4-FFF2-40B4-BE49-F238E27FC236}">
                <a16:creationId xmlns:a16="http://schemas.microsoft.com/office/drawing/2014/main" id="{F2C6E256-C235-4AE9-ABAE-35AE0F3792A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noProof="1" dirty="0">
                <a:latin typeface="Arial" charset="0"/>
                <a:cs typeface="+mn-ea"/>
              </a:defRPr>
            </a:lvl1pPr>
          </a:lstStyle>
          <a:p>
            <a:fld id="{114306C7-79CC-4772-A311-F5E55BEA7997}" type="slidenum">
              <a:rPr lang="en-US" altLang="zh-CN"/>
              <a:pPr/>
              <a:t>‹#›</a:t>
            </a:fld>
            <a:endParaRPr lang="en-US" altLang="zh-CN">
              <a:latin typeface="Arial" panose="020B0604020202020204" pitchFamily="34" charset="0"/>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7">
            <a:extLst>
              <a:ext uri="{FF2B5EF4-FFF2-40B4-BE49-F238E27FC236}">
                <a16:creationId xmlns:a16="http://schemas.microsoft.com/office/drawing/2014/main" id="{06985AA6-7CC8-41DE-A89F-858BB70398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EB3F3C6C-B309-445B-8F5E-093F850CB807}" type="slidenum">
              <a:rPr lang="en-US" altLang="zh-CN" smtClean="0">
                <a:latin typeface="Arial" panose="020B0604020202020204" pitchFamily="34" charset="0"/>
              </a:rPr>
              <a:pPr/>
              <a:t>1</a:t>
            </a:fld>
            <a:endParaRPr lang="en-US" altLang="zh-CN">
              <a:latin typeface="Arial" panose="020B0604020202020204" pitchFamily="34" charset="0"/>
            </a:endParaRPr>
          </a:p>
        </p:txBody>
      </p:sp>
      <p:sp>
        <p:nvSpPr>
          <p:cNvPr id="4098" name="Rectangle 2">
            <a:extLst>
              <a:ext uri="{FF2B5EF4-FFF2-40B4-BE49-F238E27FC236}">
                <a16:creationId xmlns:a16="http://schemas.microsoft.com/office/drawing/2014/main" id="{D192B09B-DE0B-4D6A-8D5C-3D3A270D9012}"/>
              </a:ext>
            </a:extLst>
          </p:cNvPr>
          <p:cNvSpPr>
            <a:spLocks noRot="1" noChangeArrowheads="1" noTextEdit="1"/>
          </p:cNvSpPr>
          <p:nvPr>
            <p:ph type="sldImg" idx="4294967295"/>
          </p:nvPr>
        </p:nvSpPr>
        <p:spPr>
          <a:ln/>
        </p:spPr>
      </p:sp>
      <p:sp>
        <p:nvSpPr>
          <p:cNvPr id="4099" name="Rectangle 3">
            <a:extLst>
              <a:ext uri="{FF2B5EF4-FFF2-40B4-BE49-F238E27FC236}">
                <a16:creationId xmlns:a16="http://schemas.microsoft.com/office/drawing/2014/main" id="{F1D048E5-E192-47F9-A9E5-B22525895677}"/>
              </a:ext>
            </a:extLst>
          </p:cNvPr>
          <p:cNvSpPr>
            <a:spLocks noGrp="1" noChangeArrowheads="1"/>
          </p:cNvSpPr>
          <p:nvPr>
            <p:ph type="body" idx="4294967295"/>
          </p:nvPr>
        </p:nvSpPr>
        <p:spPr>
          <a:xfrm>
            <a:off x="914400" y="4343400"/>
            <a:ext cx="5029200" cy="4114800"/>
          </a:xfrm>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r>
              <a:rPr lang="en-US" altLang="zh-CN">
                <a:latin typeface="Arial" panose="020B0604020202020204" pitchFamily="34" charset="0"/>
              </a:rPr>
              <a:t>The solar power is equal to 8 × 10</a:t>
            </a:r>
            <a:r>
              <a:rPr lang="en-US" altLang="zh-CN" baseline="30000">
                <a:latin typeface="Arial" panose="020B0604020202020204" pitchFamily="34" charset="0"/>
              </a:rPr>
              <a:t>16</a:t>
            </a:r>
            <a:r>
              <a:rPr lang="en-US" altLang="zh-CN">
                <a:latin typeface="Arial" panose="020B0604020202020204" pitchFamily="34" charset="0"/>
              </a:rPr>
              <a:t> of the largest power plants (nuclear or hydroelectric) on the Earth. </a:t>
            </a:r>
          </a:p>
          <a:p>
            <a:pPr eaLnBrk="1" hangingPunct="1"/>
            <a:r>
              <a:rPr lang="en-US" altLang="zh-CN">
                <a:latin typeface="Arial" panose="020B0604020202020204" pitchFamily="34" charset="0"/>
              </a:rPr>
              <a:t>John Bachall, How the Sun shines? http://www.nobel.se/physics/articles/fusion/index.html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DA551D95-0DBC-4E77-8B7A-3693F1D1E3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A4F61410-0700-4750-BA9F-2ABE1DBAED40}" type="slidenum">
              <a:rPr lang="en-US" altLang="zh-CN" smtClean="0">
                <a:latin typeface="Arial" panose="020B0604020202020204" pitchFamily="34" charset="0"/>
              </a:rPr>
              <a:pPr/>
              <a:t>2</a:t>
            </a:fld>
            <a:endParaRPr lang="en-US" altLang="zh-CN">
              <a:latin typeface="Arial" panose="020B0604020202020204" pitchFamily="34" charset="0"/>
            </a:endParaRPr>
          </a:p>
        </p:txBody>
      </p:sp>
      <p:sp>
        <p:nvSpPr>
          <p:cNvPr id="6146" name="Rectangle 2">
            <a:extLst>
              <a:ext uri="{FF2B5EF4-FFF2-40B4-BE49-F238E27FC236}">
                <a16:creationId xmlns:a16="http://schemas.microsoft.com/office/drawing/2014/main" id="{8DE6A8CE-E108-4C7A-879E-3BAF3C38B2C0}"/>
              </a:ext>
            </a:extLst>
          </p:cNvPr>
          <p:cNvSpPr>
            <a:spLocks noRot="1" noChangeArrowheads="1" noTextEdit="1"/>
          </p:cNvSpPr>
          <p:nvPr>
            <p:ph type="sldImg" idx="4294967295"/>
          </p:nvPr>
        </p:nvSpPr>
        <p:spPr>
          <a:ln/>
        </p:spPr>
      </p:sp>
      <p:sp>
        <p:nvSpPr>
          <p:cNvPr id="6147" name="Rectangle 3">
            <a:extLst>
              <a:ext uri="{FF2B5EF4-FFF2-40B4-BE49-F238E27FC236}">
                <a16:creationId xmlns:a16="http://schemas.microsoft.com/office/drawing/2014/main" id="{D7FEBE1F-BB7C-471F-AF19-E6F7DEFA0B2F}"/>
              </a:ext>
            </a:extLst>
          </p:cNvPr>
          <p:cNvSpPr>
            <a:spLocks noGrp="1" noChangeArrowheads="1"/>
          </p:cNvSpPr>
          <p:nvPr>
            <p:ph type="body" idx="4294967295"/>
          </p:nvPr>
        </p:nvSpPr>
        <p:spPr>
          <a:xfrm>
            <a:off x="914400" y="4343400"/>
            <a:ext cx="5029200" cy="4114800"/>
          </a:xfrm>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r>
              <a:rPr lang="en-US" altLang="zh-CN">
                <a:latin typeface="Arial" panose="020B0604020202020204" pitchFamily="34" charset="0"/>
              </a:rPr>
              <a:t>If the Sun could use all of its hydrogen to make water, the chemical reactions would only power the Sun for about 18,000 years. However, the amount of oxygen is much less than the hydrogen, so the chemical reactions can power the Sun for only 30 years.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D5786D17-0CF1-4928-A4A1-583AE63989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6C5DF5D4-6DB2-4216-B16B-FCFC0B46B0B9}" type="slidenum">
              <a:rPr lang="en-US" altLang="zh-CN" smtClean="0">
                <a:latin typeface="Arial" panose="020B0604020202020204" pitchFamily="34" charset="0"/>
              </a:rPr>
              <a:pPr/>
              <a:t>3</a:t>
            </a:fld>
            <a:endParaRPr lang="en-US" altLang="zh-CN">
              <a:latin typeface="Arial" panose="020B0604020202020204" pitchFamily="34" charset="0"/>
            </a:endParaRPr>
          </a:p>
        </p:txBody>
      </p:sp>
      <p:sp>
        <p:nvSpPr>
          <p:cNvPr id="8194" name="Rectangle 2">
            <a:extLst>
              <a:ext uri="{FF2B5EF4-FFF2-40B4-BE49-F238E27FC236}">
                <a16:creationId xmlns:a16="http://schemas.microsoft.com/office/drawing/2014/main" id="{370E35CC-D7EF-4D9F-B16D-CE0993DEA305}"/>
              </a:ext>
            </a:extLst>
          </p:cNvPr>
          <p:cNvSpPr>
            <a:spLocks noRot="1" noChangeArrowheads="1" noTextEdit="1"/>
          </p:cNvSpPr>
          <p:nvPr>
            <p:ph type="sldImg" idx="4294967295"/>
          </p:nvPr>
        </p:nvSpPr>
        <p:spPr>
          <a:ln/>
        </p:spPr>
      </p:sp>
      <p:sp>
        <p:nvSpPr>
          <p:cNvPr id="8195" name="Rectangle 3">
            <a:extLst>
              <a:ext uri="{FF2B5EF4-FFF2-40B4-BE49-F238E27FC236}">
                <a16:creationId xmlns:a16="http://schemas.microsoft.com/office/drawing/2014/main" id="{5E9F4868-720A-4076-8940-DC106A65AD91}"/>
              </a:ext>
            </a:extLst>
          </p:cNvPr>
          <p:cNvSpPr>
            <a:spLocks noGrp="1" noChangeArrowheads="1"/>
          </p:cNvSpPr>
          <p:nvPr>
            <p:ph type="body" idx="4294967295"/>
          </p:nvPr>
        </p:nvSpPr>
        <p:spPr>
          <a:xfrm>
            <a:off x="914400" y="4343400"/>
            <a:ext cx="5029200" cy="4114800"/>
          </a:xfrm>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r>
              <a:rPr lang="zh-CN" altLang="en-US">
                <a:latin typeface="Arial" panose="020B0604020202020204" pitchFamily="34" charset="0"/>
              </a:rPr>
              <a:t>在</a:t>
            </a:r>
            <a:r>
              <a:rPr lang="en-US" altLang="zh-CN">
                <a:latin typeface="Arial" panose="020B0604020202020204" pitchFamily="34" charset="0"/>
              </a:rPr>
              <a:t>《</a:t>
            </a:r>
            <a:r>
              <a:rPr lang="zh-CN" altLang="en-US">
                <a:latin typeface="Arial" panose="020B0604020202020204" pitchFamily="34" charset="0"/>
              </a:rPr>
              <a:t>恒星和原子</a:t>
            </a:r>
            <a:r>
              <a:rPr lang="en-US" altLang="zh-CN">
                <a:latin typeface="Arial" panose="020B0604020202020204" pitchFamily="34" charset="0"/>
              </a:rPr>
              <a:t>》(1927)</a:t>
            </a:r>
            <a:r>
              <a:rPr lang="zh-CN" altLang="en-US">
                <a:latin typeface="Arial" panose="020B0604020202020204" pitchFamily="34" charset="0"/>
              </a:rPr>
              <a:t>一书中爱定顿推测四个氢原子能够聚合成一个氦原子。</a:t>
            </a:r>
          </a:p>
          <a:p>
            <a:pPr eaLnBrk="1" hangingPunct="1"/>
            <a:r>
              <a:rPr lang="en-US" altLang="zh-CN">
                <a:latin typeface="Arial" panose="020B0604020202020204" pitchFamily="34" charset="0"/>
              </a:rPr>
              <a:t>1937</a:t>
            </a:r>
            <a:r>
              <a:rPr lang="zh-CN" altLang="en-US">
                <a:latin typeface="Arial" panose="020B0604020202020204" pitchFamily="34" charset="0"/>
              </a:rPr>
              <a:t>－</a:t>
            </a:r>
            <a:r>
              <a:rPr lang="en-US" altLang="zh-CN">
                <a:latin typeface="Arial" panose="020B0604020202020204" pitchFamily="34" charset="0"/>
              </a:rPr>
              <a:t>1939</a:t>
            </a:r>
            <a:r>
              <a:rPr lang="zh-CN" altLang="en-US">
                <a:latin typeface="Arial" panose="020B0604020202020204" pitchFamily="34" charset="0"/>
              </a:rPr>
              <a:t>年，德国的魏兹泽克</a:t>
            </a:r>
            <a:r>
              <a:rPr lang="en-US" altLang="zh-CN">
                <a:latin typeface="Arial" panose="020B0604020202020204" pitchFamily="34" charset="0"/>
              </a:rPr>
              <a:t>(C. F. von Weizsacker) </a:t>
            </a:r>
            <a:r>
              <a:rPr lang="zh-CN" altLang="en-US">
                <a:latin typeface="Arial" panose="020B0604020202020204" pitchFamily="34" charset="0"/>
              </a:rPr>
              <a:t>和美国的贝特（</a:t>
            </a:r>
            <a:r>
              <a:rPr lang="en-US" altLang="zh-CN">
                <a:latin typeface="Arial" panose="020B0604020202020204" pitchFamily="34" charset="0"/>
              </a:rPr>
              <a:t>H. A. Bethe, </a:t>
            </a:r>
            <a:r>
              <a:rPr lang="zh-CN" altLang="en-US">
                <a:latin typeface="Arial" panose="020B0604020202020204" pitchFamily="34" charset="0"/>
              </a:rPr>
              <a:t>出生在德国）相继提出氢原子聚变的碳氮氧循环反应。</a:t>
            </a:r>
          </a:p>
          <a:p>
            <a:pPr eaLnBrk="1" hangingPunct="1"/>
            <a:r>
              <a:rPr lang="zh-CN" altLang="en-US">
                <a:latin typeface="Arial" panose="020B0604020202020204" pitchFamily="34" charset="0"/>
              </a:rPr>
              <a:t>质子－质子链反应和</a:t>
            </a:r>
            <a:r>
              <a:rPr lang="en-US" altLang="zh-CN">
                <a:latin typeface="Arial" panose="020B0604020202020204" pitchFamily="34" charset="0"/>
              </a:rPr>
              <a:t>3</a:t>
            </a:r>
            <a:r>
              <a:rPr lang="en-US" altLang="zh-CN" sz="1000" i="1">
                <a:latin typeface="Arial" panose="020B0604020202020204" pitchFamily="34" charset="0"/>
              </a:rPr>
              <a:t>α</a:t>
            </a:r>
            <a:r>
              <a:rPr lang="zh-CN" altLang="en-US" sz="1000">
                <a:latin typeface="Arial" panose="020B0604020202020204" pitchFamily="34" charset="0"/>
              </a:rPr>
              <a:t>反应直到</a:t>
            </a:r>
            <a:r>
              <a:rPr lang="en-US" altLang="zh-CN" sz="1000">
                <a:latin typeface="Arial" panose="020B0604020202020204" pitchFamily="34" charset="0"/>
              </a:rPr>
              <a:t>50</a:t>
            </a:r>
            <a:r>
              <a:rPr lang="zh-CN" altLang="en-US" sz="1000">
                <a:latin typeface="Arial" panose="020B0604020202020204" pitchFamily="34" charset="0"/>
              </a:rPr>
              <a:t>年代才提出。</a:t>
            </a:r>
            <a:endParaRPr lang="zh-CN" altLang="en-US">
              <a:latin typeface="Arial" panose="020B0604020202020204" pitchFamily="34" charset="0"/>
            </a:endParaRPr>
          </a:p>
          <a:p>
            <a:pPr eaLnBrk="1" hangingPunct="1"/>
            <a:r>
              <a:rPr lang="en-US" altLang="zh-CN">
                <a:latin typeface="Arial" panose="020B0604020202020204" pitchFamily="34" charset="0"/>
              </a:rPr>
              <a:t>Figure: http://csep10.phys.utk.edu/astr162/lect/energy/reactions.html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13DFE461-EE11-4177-B513-16A4173119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B8D7BCD2-57F8-4383-9E1D-8CFF155AC2EA}" type="slidenum">
              <a:rPr lang="en-US" altLang="zh-CN" smtClean="0">
                <a:latin typeface="Arial" panose="020B0604020202020204" pitchFamily="34" charset="0"/>
              </a:rPr>
              <a:pPr/>
              <a:t>6</a:t>
            </a:fld>
            <a:endParaRPr lang="en-US" altLang="zh-CN">
              <a:latin typeface="Arial" panose="020B0604020202020204" pitchFamily="34" charset="0"/>
            </a:endParaRPr>
          </a:p>
        </p:txBody>
      </p:sp>
      <p:sp>
        <p:nvSpPr>
          <p:cNvPr id="12290" name="Rectangle 2">
            <a:extLst>
              <a:ext uri="{FF2B5EF4-FFF2-40B4-BE49-F238E27FC236}">
                <a16:creationId xmlns:a16="http://schemas.microsoft.com/office/drawing/2014/main" id="{08B08720-2C6C-4EF3-B54D-238B91012F62}"/>
              </a:ext>
            </a:extLst>
          </p:cNvPr>
          <p:cNvSpPr>
            <a:spLocks noRot="1" noChangeArrowheads="1" noTextEdit="1"/>
          </p:cNvSpPr>
          <p:nvPr>
            <p:ph type="sldImg" idx="4294967295"/>
          </p:nvPr>
        </p:nvSpPr>
        <p:spPr>
          <a:ln/>
        </p:spPr>
      </p:sp>
      <p:sp>
        <p:nvSpPr>
          <p:cNvPr id="12291" name="Rectangle 3">
            <a:extLst>
              <a:ext uri="{FF2B5EF4-FFF2-40B4-BE49-F238E27FC236}">
                <a16:creationId xmlns:a16="http://schemas.microsoft.com/office/drawing/2014/main" id="{F91BEDB1-DBDC-4F5D-9885-676722C9925F}"/>
              </a:ext>
            </a:extLst>
          </p:cNvPr>
          <p:cNvSpPr>
            <a:spLocks noGrp="1" noChangeArrowheads="1"/>
          </p:cNvSpPr>
          <p:nvPr>
            <p:ph type="body" idx="4294967295"/>
          </p:nvPr>
        </p:nvSpPr>
        <p:spPr>
          <a:xfrm>
            <a:off x="914400" y="4343400"/>
            <a:ext cx="5029200" cy="4114800"/>
          </a:xfrm>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r>
              <a:rPr lang="en-US" altLang="zh-CN">
                <a:latin typeface="Arial" panose="020B0604020202020204" pitchFamily="34" charset="0"/>
              </a:rPr>
              <a:t>Figure: http://csep10.phys.utk.edu/astr162/lect/energy/ppchain.html</a:t>
            </a:r>
          </a:p>
          <a:p>
            <a:pPr eaLnBrk="1" hangingPunct="1"/>
            <a:r>
              <a:rPr lang="en-US" altLang="zh-CN">
                <a:latin typeface="Arial" panose="020B0604020202020204" pitchFamily="34" charset="0"/>
              </a:rPr>
              <a:t>Why does nature use a long complicated chain reaction process to fuse four protons into one helium nucleus? Would it not be much simpler if four protons would collide simultaneously to make one helium nucleus? Simpler, but not very likely is the answer. Getting four objects to collide simultaneously each with high enough energy is very hard to do---the chances of this happening are very, very small (as one from a family of 8 boys I can attest to the difficulty of getting just half of us together for a mini-family reunion!). The chances of this type of collision are too small to power the Sun, so nature has found a cleverer scheme. The chances of two particles colliding and fusing is much higher, so nature slowly builds up the helium nucleus.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4B62AED-DEB2-429E-B7E4-FB1941574B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AA4C9D2F-1CE8-4E9B-ADB1-CA7CB60B44E9}" type="slidenum">
              <a:rPr lang="en-US" altLang="zh-CN" smtClean="0">
                <a:latin typeface="Arial" panose="020B0604020202020204" pitchFamily="34" charset="0"/>
              </a:rPr>
              <a:pPr/>
              <a:t>23</a:t>
            </a:fld>
            <a:endParaRPr lang="en-US" altLang="zh-CN">
              <a:latin typeface="Arial" panose="020B0604020202020204" pitchFamily="34" charset="0"/>
            </a:endParaRPr>
          </a:p>
        </p:txBody>
      </p:sp>
      <p:sp>
        <p:nvSpPr>
          <p:cNvPr id="30722" name="Rectangle 2">
            <a:extLst>
              <a:ext uri="{FF2B5EF4-FFF2-40B4-BE49-F238E27FC236}">
                <a16:creationId xmlns:a16="http://schemas.microsoft.com/office/drawing/2014/main" id="{944EFD0A-77F3-4D92-BEC9-5AAE1B9026E1}"/>
              </a:ext>
            </a:extLst>
          </p:cNvPr>
          <p:cNvSpPr>
            <a:spLocks noRot="1" noChangeArrowheads="1" noTextEdit="1"/>
          </p:cNvSpPr>
          <p:nvPr>
            <p:ph type="sldImg" idx="4294967295"/>
          </p:nvPr>
        </p:nvSpPr>
        <p:spPr>
          <a:ln/>
        </p:spPr>
      </p:sp>
      <p:sp>
        <p:nvSpPr>
          <p:cNvPr id="30723" name="Rectangle 3">
            <a:extLst>
              <a:ext uri="{FF2B5EF4-FFF2-40B4-BE49-F238E27FC236}">
                <a16:creationId xmlns:a16="http://schemas.microsoft.com/office/drawing/2014/main" id="{4864F6D7-65A3-4281-B109-028285E6E5A2}"/>
              </a:ext>
            </a:extLst>
          </p:cNvPr>
          <p:cNvSpPr>
            <a:spLocks noGrp="1" noChangeArrowheads="1"/>
          </p:cNvSpPr>
          <p:nvPr>
            <p:ph type="body" idx="4294967295"/>
          </p:nvPr>
        </p:nvSpPr>
        <p:spPr>
          <a:xfrm>
            <a:off x="914400" y="4343400"/>
            <a:ext cx="5029200" cy="4114800"/>
          </a:xfrm>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r>
              <a:rPr lang="en-US" altLang="zh-CN">
                <a:latin typeface="Arial" panose="020B0604020202020204" pitchFamily="34" charset="0"/>
              </a:rPr>
              <a:t>http://oposite.stsci.edu/pubinfo/pr/2001/33/</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277702E2-F29F-462D-B24F-52A3B3A3BA08}"/>
              </a:ext>
            </a:extLst>
          </p:cNvPr>
          <p:cNvSpPr>
            <a:spLocks noGrp="1" noChangeArrowheads="1"/>
          </p:cNvSpPr>
          <p:nvPr>
            <p:ph type="dt" sz="half" idx="10"/>
          </p:nvPr>
        </p:nvSpPr>
        <p:spPr>
          <a:ln/>
        </p:spPr>
        <p:txBody>
          <a:bodyPr/>
          <a:lstStyle>
            <a:lvl1pPr>
              <a:defRPr/>
            </a:lvl1pPr>
          </a:lstStyle>
          <a:p>
            <a:r>
              <a:rPr lang="zh-CN" altLang="en-US"/>
              <a:t>普通天文学</a:t>
            </a:r>
          </a:p>
        </p:txBody>
      </p:sp>
      <p:sp>
        <p:nvSpPr>
          <p:cNvPr id="5" name="Rectangle 5">
            <a:extLst>
              <a:ext uri="{FF2B5EF4-FFF2-40B4-BE49-F238E27FC236}">
                <a16:creationId xmlns:a16="http://schemas.microsoft.com/office/drawing/2014/main" id="{7CC38F67-A564-4A4F-AC1B-039DC44BC86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603514E-1DF1-4E0F-A1C9-6A8C5496F2A0}"/>
              </a:ext>
            </a:extLst>
          </p:cNvPr>
          <p:cNvSpPr>
            <a:spLocks noGrp="1" noChangeArrowheads="1"/>
          </p:cNvSpPr>
          <p:nvPr>
            <p:ph type="sldNum" sz="quarter" idx="12"/>
          </p:nvPr>
        </p:nvSpPr>
        <p:spPr>
          <a:ln/>
        </p:spPr>
        <p:txBody>
          <a:bodyPr/>
          <a:lstStyle>
            <a:lvl1pPr>
              <a:defRPr/>
            </a:lvl1pPr>
          </a:lstStyle>
          <a:p>
            <a:fld id="{AD09C60E-D41F-41E2-9EA4-8F18F706B94F}" type="slidenum">
              <a:rPr lang="en-US" altLang="zh-CN"/>
              <a:pPr/>
              <a:t>‹#›</a:t>
            </a:fld>
            <a:endParaRPr lang="en-US" altLang="zh-CN"/>
          </a:p>
        </p:txBody>
      </p:sp>
    </p:spTree>
    <p:extLst>
      <p:ext uri="{BB962C8B-B14F-4D97-AF65-F5344CB8AC3E}">
        <p14:creationId xmlns:p14="http://schemas.microsoft.com/office/powerpoint/2010/main" val="2180287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69B4256F-11B9-41E4-B658-4A8065A64B8A}"/>
              </a:ext>
            </a:extLst>
          </p:cNvPr>
          <p:cNvSpPr>
            <a:spLocks noGrp="1" noChangeArrowheads="1"/>
          </p:cNvSpPr>
          <p:nvPr>
            <p:ph type="dt" sz="half" idx="10"/>
          </p:nvPr>
        </p:nvSpPr>
        <p:spPr>
          <a:ln/>
        </p:spPr>
        <p:txBody>
          <a:bodyPr/>
          <a:lstStyle>
            <a:lvl1pPr>
              <a:defRPr/>
            </a:lvl1pPr>
          </a:lstStyle>
          <a:p>
            <a:r>
              <a:rPr lang="zh-CN" altLang="en-US"/>
              <a:t>普通天文学</a:t>
            </a:r>
          </a:p>
        </p:txBody>
      </p:sp>
      <p:sp>
        <p:nvSpPr>
          <p:cNvPr id="5" name="Rectangle 5">
            <a:extLst>
              <a:ext uri="{FF2B5EF4-FFF2-40B4-BE49-F238E27FC236}">
                <a16:creationId xmlns:a16="http://schemas.microsoft.com/office/drawing/2014/main" id="{2D4A7715-3DA0-41CF-B1AC-E97E7A8A8BB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5CE3512-3250-4D3A-8940-821975D8AD1E}"/>
              </a:ext>
            </a:extLst>
          </p:cNvPr>
          <p:cNvSpPr>
            <a:spLocks noGrp="1" noChangeArrowheads="1"/>
          </p:cNvSpPr>
          <p:nvPr>
            <p:ph type="sldNum" sz="quarter" idx="12"/>
          </p:nvPr>
        </p:nvSpPr>
        <p:spPr>
          <a:ln/>
        </p:spPr>
        <p:txBody>
          <a:bodyPr/>
          <a:lstStyle>
            <a:lvl1pPr>
              <a:defRPr/>
            </a:lvl1pPr>
          </a:lstStyle>
          <a:p>
            <a:fld id="{DAA175D9-993E-40ED-AFB6-EA3E3C8D2145}" type="slidenum">
              <a:rPr lang="en-US" altLang="zh-CN"/>
              <a:pPr/>
              <a:t>‹#›</a:t>
            </a:fld>
            <a:endParaRPr lang="en-US" altLang="zh-CN"/>
          </a:p>
        </p:txBody>
      </p:sp>
    </p:spTree>
    <p:extLst>
      <p:ext uri="{BB962C8B-B14F-4D97-AF65-F5344CB8AC3E}">
        <p14:creationId xmlns:p14="http://schemas.microsoft.com/office/powerpoint/2010/main" val="1413247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F76921AA-8EF6-4B73-A74A-81C995BFE264}"/>
              </a:ext>
            </a:extLst>
          </p:cNvPr>
          <p:cNvSpPr>
            <a:spLocks noGrp="1" noChangeArrowheads="1"/>
          </p:cNvSpPr>
          <p:nvPr>
            <p:ph type="dt" sz="half" idx="10"/>
          </p:nvPr>
        </p:nvSpPr>
        <p:spPr>
          <a:ln/>
        </p:spPr>
        <p:txBody>
          <a:bodyPr/>
          <a:lstStyle>
            <a:lvl1pPr>
              <a:defRPr/>
            </a:lvl1pPr>
          </a:lstStyle>
          <a:p>
            <a:r>
              <a:rPr lang="zh-CN" altLang="en-US"/>
              <a:t>普通天文学</a:t>
            </a:r>
          </a:p>
        </p:txBody>
      </p:sp>
      <p:sp>
        <p:nvSpPr>
          <p:cNvPr id="5" name="Rectangle 5">
            <a:extLst>
              <a:ext uri="{FF2B5EF4-FFF2-40B4-BE49-F238E27FC236}">
                <a16:creationId xmlns:a16="http://schemas.microsoft.com/office/drawing/2014/main" id="{895623B0-EFBC-47DA-8504-FEFA2B4647C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E64D3FF-CDDE-40D9-9BFB-E1327591F112}"/>
              </a:ext>
            </a:extLst>
          </p:cNvPr>
          <p:cNvSpPr>
            <a:spLocks noGrp="1" noChangeArrowheads="1"/>
          </p:cNvSpPr>
          <p:nvPr>
            <p:ph type="sldNum" sz="quarter" idx="12"/>
          </p:nvPr>
        </p:nvSpPr>
        <p:spPr>
          <a:ln/>
        </p:spPr>
        <p:txBody>
          <a:bodyPr/>
          <a:lstStyle>
            <a:lvl1pPr>
              <a:defRPr/>
            </a:lvl1pPr>
          </a:lstStyle>
          <a:p>
            <a:fld id="{D87650EB-5512-4AB3-8D7E-34F2269C5D31}" type="slidenum">
              <a:rPr lang="en-US" altLang="zh-CN"/>
              <a:pPr/>
              <a:t>‹#›</a:t>
            </a:fld>
            <a:endParaRPr lang="en-US" altLang="zh-CN"/>
          </a:p>
        </p:txBody>
      </p:sp>
    </p:spTree>
    <p:extLst>
      <p:ext uri="{BB962C8B-B14F-4D97-AF65-F5344CB8AC3E}">
        <p14:creationId xmlns:p14="http://schemas.microsoft.com/office/powerpoint/2010/main" val="417079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52B1D9DF-DF84-4DCD-8147-6DE8F4F2958E}"/>
              </a:ext>
            </a:extLst>
          </p:cNvPr>
          <p:cNvSpPr>
            <a:spLocks noGrp="1" noChangeArrowheads="1"/>
          </p:cNvSpPr>
          <p:nvPr>
            <p:ph type="dt" sz="half" idx="10"/>
          </p:nvPr>
        </p:nvSpPr>
        <p:spPr>
          <a:ln/>
        </p:spPr>
        <p:txBody>
          <a:bodyPr/>
          <a:lstStyle>
            <a:lvl1pPr>
              <a:defRPr/>
            </a:lvl1pPr>
          </a:lstStyle>
          <a:p>
            <a:r>
              <a:rPr lang="zh-CN" altLang="en-US"/>
              <a:t>普通天文学</a:t>
            </a:r>
          </a:p>
        </p:txBody>
      </p:sp>
      <p:sp>
        <p:nvSpPr>
          <p:cNvPr id="6" name="Rectangle 5">
            <a:extLst>
              <a:ext uri="{FF2B5EF4-FFF2-40B4-BE49-F238E27FC236}">
                <a16:creationId xmlns:a16="http://schemas.microsoft.com/office/drawing/2014/main" id="{751D862D-C890-4006-954A-03993540C8F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144A6CA-E03E-438B-8565-A5E31C76FCB3}"/>
              </a:ext>
            </a:extLst>
          </p:cNvPr>
          <p:cNvSpPr>
            <a:spLocks noGrp="1" noChangeArrowheads="1"/>
          </p:cNvSpPr>
          <p:nvPr>
            <p:ph type="sldNum" sz="quarter" idx="12"/>
          </p:nvPr>
        </p:nvSpPr>
        <p:spPr>
          <a:ln/>
        </p:spPr>
        <p:txBody>
          <a:bodyPr/>
          <a:lstStyle>
            <a:lvl1pPr>
              <a:defRPr/>
            </a:lvl1pPr>
          </a:lstStyle>
          <a:p>
            <a:fld id="{6037EC12-A535-4CB3-B1F4-4FE44D73B841}" type="slidenum">
              <a:rPr lang="en-US" altLang="zh-CN"/>
              <a:pPr/>
              <a:t>‹#›</a:t>
            </a:fld>
            <a:endParaRPr lang="en-US" altLang="zh-CN"/>
          </a:p>
        </p:txBody>
      </p:sp>
    </p:spTree>
    <p:extLst>
      <p:ext uri="{BB962C8B-B14F-4D97-AF65-F5344CB8AC3E}">
        <p14:creationId xmlns:p14="http://schemas.microsoft.com/office/powerpoint/2010/main" val="98063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BA147C2F-DEBB-4648-A2DF-BF0C30148ECF}"/>
              </a:ext>
            </a:extLst>
          </p:cNvPr>
          <p:cNvSpPr>
            <a:spLocks noGrp="1" noChangeArrowheads="1"/>
          </p:cNvSpPr>
          <p:nvPr>
            <p:ph type="dt" sz="half" idx="10"/>
          </p:nvPr>
        </p:nvSpPr>
        <p:spPr>
          <a:ln/>
        </p:spPr>
        <p:txBody>
          <a:bodyPr/>
          <a:lstStyle>
            <a:lvl1pPr>
              <a:defRPr/>
            </a:lvl1pPr>
          </a:lstStyle>
          <a:p>
            <a:r>
              <a:rPr lang="zh-CN" altLang="en-US"/>
              <a:t>普通天文学</a:t>
            </a:r>
          </a:p>
        </p:txBody>
      </p:sp>
      <p:sp>
        <p:nvSpPr>
          <p:cNvPr id="5" name="Rectangle 5">
            <a:extLst>
              <a:ext uri="{FF2B5EF4-FFF2-40B4-BE49-F238E27FC236}">
                <a16:creationId xmlns:a16="http://schemas.microsoft.com/office/drawing/2014/main" id="{A84DCD3B-EEB0-42D9-B4B9-F9FA6E68A96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7CAA39D-1687-4939-A955-F49B5ADB1F29}"/>
              </a:ext>
            </a:extLst>
          </p:cNvPr>
          <p:cNvSpPr>
            <a:spLocks noGrp="1" noChangeArrowheads="1"/>
          </p:cNvSpPr>
          <p:nvPr>
            <p:ph type="sldNum" sz="quarter" idx="12"/>
          </p:nvPr>
        </p:nvSpPr>
        <p:spPr>
          <a:ln/>
        </p:spPr>
        <p:txBody>
          <a:bodyPr/>
          <a:lstStyle>
            <a:lvl1pPr>
              <a:defRPr/>
            </a:lvl1pPr>
          </a:lstStyle>
          <a:p>
            <a:fld id="{F657FA4F-AEDE-46D2-8788-ABF38B0F9F7A}" type="slidenum">
              <a:rPr lang="en-US" altLang="zh-CN"/>
              <a:pPr/>
              <a:t>‹#›</a:t>
            </a:fld>
            <a:endParaRPr lang="en-US" altLang="zh-CN"/>
          </a:p>
        </p:txBody>
      </p:sp>
    </p:spTree>
    <p:extLst>
      <p:ext uri="{BB962C8B-B14F-4D97-AF65-F5344CB8AC3E}">
        <p14:creationId xmlns:p14="http://schemas.microsoft.com/office/powerpoint/2010/main" val="3718577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8128FF20-827E-4B21-A7FA-1703A2F0D87E}"/>
              </a:ext>
            </a:extLst>
          </p:cNvPr>
          <p:cNvSpPr>
            <a:spLocks noGrp="1" noChangeArrowheads="1"/>
          </p:cNvSpPr>
          <p:nvPr>
            <p:ph type="dt" sz="half" idx="10"/>
          </p:nvPr>
        </p:nvSpPr>
        <p:spPr>
          <a:ln/>
        </p:spPr>
        <p:txBody>
          <a:bodyPr/>
          <a:lstStyle>
            <a:lvl1pPr>
              <a:defRPr/>
            </a:lvl1pPr>
          </a:lstStyle>
          <a:p>
            <a:r>
              <a:rPr lang="zh-CN" altLang="en-US"/>
              <a:t>普通天文学</a:t>
            </a:r>
          </a:p>
        </p:txBody>
      </p:sp>
      <p:sp>
        <p:nvSpPr>
          <p:cNvPr id="5" name="Rectangle 5">
            <a:extLst>
              <a:ext uri="{FF2B5EF4-FFF2-40B4-BE49-F238E27FC236}">
                <a16:creationId xmlns:a16="http://schemas.microsoft.com/office/drawing/2014/main" id="{1859C9D4-52FA-4C84-9018-D89F9E83253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C021795-DAD6-4BCF-A5E8-15CD95BCC677}"/>
              </a:ext>
            </a:extLst>
          </p:cNvPr>
          <p:cNvSpPr>
            <a:spLocks noGrp="1" noChangeArrowheads="1"/>
          </p:cNvSpPr>
          <p:nvPr>
            <p:ph type="sldNum" sz="quarter" idx="12"/>
          </p:nvPr>
        </p:nvSpPr>
        <p:spPr>
          <a:ln/>
        </p:spPr>
        <p:txBody>
          <a:bodyPr/>
          <a:lstStyle>
            <a:lvl1pPr>
              <a:defRPr/>
            </a:lvl1pPr>
          </a:lstStyle>
          <a:p>
            <a:fld id="{4ACDF42D-2F5E-4FA8-A5BF-ADA463E35FF0}" type="slidenum">
              <a:rPr lang="en-US" altLang="zh-CN"/>
              <a:pPr/>
              <a:t>‹#›</a:t>
            </a:fld>
            <a:endParaRPr lang="en-US" altLang="zh-CN"/>
          </a:p>
        </p:txBody>
      </p:sp>
    </p:spTree>
    <p:extLst>
      <p:ext uri="{BB962C8B-B14F-4D97-AF65-F5344CB8AC3E}">
        <p14:creationId xmlns:p14="http://schemas.microsoft.com/office/powerpoint/2010/main" val="4240055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4501E709-6018-4A60-A983-8FEEEB47C166}"/>
              </a:ext>
            </a:extLst>
          </p:cNvPr>
          <p:cNvSpPr>
            <a:spLocks noGrp="1" noChangeArrowheads="1"/>
          </p:cNvSpPr>
          <p:nvPr>
            <p:ph type="dt" sz="half" idx="10"/>
          </p:nvPr>
        </p:nvSpPr>
        <p:spPr>
          <a:ln/>
        </p:spPr>
        <p:txBody>
          <a:bodyPr/>
          <a:lstStyle>
            <a:lvl1pPr>
              <a:defRPr/>
            </a:lvl1pPr>
          </a:lstStyle>
          <a:p>
            <a:r>
              <a:rPr lang="zh-CN" altLang="en-US"/>
              <a:t>普通天文学</a:t>
            </a:r>
          </a:p>
        </p:txBody>
      </p:sp>
      <p:sp>
        <p:nvSpPr>
          <p:cNvPr id="6" name="Rectangle 5">
            <a:extLst>
              <a:ext uri="{FF2B5EF4-FFF2-40B4-BE49-F238E27FC236}">
                <a16:creationId xmlns:a16="http://schemas.microsoft.com/office/drawing/2014/main" id="{CE95C765-BEDD-48FF-B902-C6803188080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2091BD5-3FD3-402A-8517-4E4894F89F9F}"/>
              </a:ext>
            </a:extLst>
          </p:cNvPr>
          <p:cNvSpPr>
            <a:spLocks noGrp="1" noChangeArrowheads="1"/>
          </p:cNvSpPr>
          <p:nvPr>
            <p:ph type="sldNum" sz="quarter" idx="12"/>
          </p:nvPr>
        </p:nvSpPr>
        <p:spPr>
          <a:ln/>
        </p:spPr>
        <p:txBody>
          <a:bodyPr/>
          <a:lstStyle>
            <a:lvl1pPr>
              <a:defRPr/>
            </a:lvl1pPr>
          </a:lstStyle>
          <a:p>
            <a:fld id="{F7766A41-46E6-43DE-9B5E-D19F851AE0C3}" type="slidenum">
              <a:rPr lang="en-US" altLang="zh-CN"/>
              <a:pPr/>
              <a:t>‹#›</a:t>
            </a:fld>
            <a:endParaRPr lang="en-US" altLang="zh-CN"/>
          </a:p>
        </p:txBody>
      </p:sp>
    </p:spTree>
    <p:extLst>
      <p:ext uri="{BB962C8B-B14F-4D97-AF65-F5344CB8AC3E}">
        <p14:creationId xmlns:p14="http://schemas.microsoft.com/office/powerpoint/2010/main" val="665555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E922BD59-0087-403D-A852-6C0C574B11EA}"/>
              </a:ext>
            </a:extLst>
          </p:cNvPr>
          <p:cNvSpPr>
            <a:spLocks noGrp="1" noChangeArrowheads="1"/>
          </p:cNvSpPr>
          <p:nvPr>
            <p:ph type="dt" sz="half" idx="10"/>
          </p:nvPr>
        </p:nvSpPr>
        <p:spPr>
          <a:ln/>
        </p:spPr>
        <p:txBody>
          <a:bodyPr/>
          <a:lstStyle>
            <a:lvl1pPr>
              <a:defRPr/>
            </a:lvl1pPr>
          </a:lstStyle>
          <a:p>
            <a:r>
              <a:rPr lang="zh-CN" altLang="en-US"/>
              <a:t>普通天文学</a:t>
            </a:r>
          </a:p>
        </p:txBody>
      </p:sp>
      <p:sp>
        <p:nvSpPr>
          <p:cNvPr id="8" name="Rectangle 5">
            <a:extLst>
              <a:ext uri="{FF2B5EF4-FFF2-40B4-BE49-F238E27FC236}">
                <a16:creationId xmlns:a16="http://schemas.microsoft.com/office/drawing/2014/main" id="{15B2B38A-0FE9-489A-A9C8-B9500AA9516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C12D997C-FCD1-431A-890E-FDFBA28FCF77}"/>
              </a:ext>
            </a:extLst>
          </p:cNvPr>
          <p:cNvSpPr>
            <a:spLocks noGrp="1" noChangeArrowheads="1"/>
          </p:cNvSpPr>
          <p:nvPr>
            <p:ph type="sldNum" sz="quarter" idx="12"/>
          </p:nvPr>
        </p:nvSpPr>
        <p:spPr>
          <a:ln/>
        </p:spPr>
        <p:txBody>
          <a:bodyPr/>
          <a:lstStyle>
            <a:lvl1pPr>
              <a:defRPr/>
            </a:lvl1pPr>
          </a:lstStyle>
          <a:p>
            <a:fld id="{FDE6CBE1-4A54-412F-B3F9-CBFF4510F060}" type="slidenum">
              <a:rPr lang="en-US" altLang="zh-CN"/>
              <a:pPr/>
              <a:t>‹#›</a:t>
            </a:fld>
            <a:endParaRPr lang="en-US" altLang="zh-CN"/>
          </a:p>
        </p:txBody>
      </p:sp>
    </p:spTree>
    <p:extLst>
      <p:ext uri="{BB962C8B-B14F-4D97-AF65-F5344CB8AC3E}">
        <p14:creationId xmlns:p14="http://schemas.microsoft.com/office/powerpoint/2010/main" val="302973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396314FD-CDD0-4749-80D4-AD49F7AB8D31}"/>
              </a:ext>
            </a:extLst>
          </p:cNvPr>
          <p:cNvSpPr>
            <a:spLocks noGrp="1" noChangeArrowheads="1"/>
          </p:cNvSpPr>
          <p:nvPr>
            <p:ph type="dt" sz="half" idx="10"/>
          </p:nvPr>
        </p:nvSpPr>
        <p:spPr>
          <a:ln/>
        </p:spPr>
        <p:txBody>
          <a:bodyPr/>
          <a:lstStyle>
            <a:lvl1pPr>
              <a:defRPr/>
            </a:lvl1pPr>
          </a:lstStyle>
          <a:p>
            <a:r>
              <a:rPr lang="zh-CN" altLang="en-US"/>
              <a:t>普通天文学</a:t>
            </a:r>
          </a:p>
        </p:txBody>
      </p:sp>
      <p:sp>
        <p:nvSpPr>
          <p:cNvPr id="4" name="Rectangle 5">
            <a:extLst>
              <a:ext uri="{FF2B5EF4-FFF2-40B4-BE49-F238E27FC236}">
                <a16:creationId xmlns:a16="http://schemas.microsoft.com/office/drawing/2014/main" id="{13721847-D022-4803-87CA-5CF7A2AD678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05A885B-B640-4969-9F1A-20E2307D9BC7}"/>
              </a:ext>
            </a:extLst>
          </p:cNvPr>
          <p:cNvSpPr>
            <a:spLocks noGrp="1" noChangeArrowheads="1"/>
          </p:cNvSpPr>
          <p:nvPr>
            <p:ph type="sldNum" sz="quarter" idx="12"/>
          </p:nvPr>
        </p:nvSpPr>
        <p:spPr>
          <a:ln/>
        </p:spPr>
        <p:txBody>
          <a:bodyPr/>
          <a:lstStyle>
            <a:lvl1pPr>
              <a:defRPr/>
            </a:lvl1pPr>
          </a:lstStyle>
          <a:p>
            <a:fld id="{F5FF6015-7540-4F00-8C64-ECAE799D3D0E}" type="slidenum">
              <a:rPr lang="en-US" altLang="zh-CN"/>
              <a:pPr/>
              <a:t>‹#›</a:t>
            </a:fld>
            <a:endParaRPr lang="en-US" altLang="zh-CN"/>
          </a:p>
        </p:txBody>
      </p:sp>
    </p:spTree>
    <p:extLst>
      <p:ext uri="{BB962C8B-B14F-4D97-AF65-F5344CB8AC3E}">
        <p14:creationId xmlns:p14="http://schemas.microsoft.com/office/powerpoint/2010/main" val="3517093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486D7B8-6796-4630-B8AE-DE759D7AD883}"/>
              </a:ext>
            </a:extLst>
          </p:cNvPr>
          <p:cNvSpPr>
            <a:spLocks noGrp="1" noChangeArrowheads="1"/>
          </p:cNvSpPr>
          <p:nvPr>
            <p:ph type="dt" sz="half" idx="10"/>
          </p:nvPr>
        </p:nvSpPr>
        <p:spPr>
          <a:ln/>
        </p:spPr>
        <p:txBody>
          <a:bodyPr/>
          <a:lstStyle>
            <a:lvl1pPr>
              <a:defRPr/>
            </a:lvl1pPr>
          </a:lstStyle>
          <a:p>
            <a:r>
              <a:rPr lang="zh-CN" altLang="en-US"/>
              <a:t>普通天文学</a:t>
            </a:r>
          </a:p>
        </p:txBody>
      </p:sp>
      <p:sp>
        <p:nvSpPr>
          <p:cNvPr id="3" name="Rectangle 5">
            <a:extLst>
              <a:ext uri="{FF2B5EF4-FFF2-40B4-BE49-F238E27FC236}">
                <a16:creationId xmlns:a16="http://schemas.microsoft.com/office/drawing/2014/main" id="{E7534636-D147-400A-A18D-B0A4523AB9C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B0AE2797-42DB-4C3A-B78C-95112B1C8C8E}"/>
              </a:ext>
            </a:extLst>
          </p:cNvPr>
          <p:cNvSpPr>
            <a:spLocks noGrp="1" noChangeArrowheads="1"/>
          </p:cNvSpPr>
          <p:nvPr>
            <p:ph type="sldNum" sz="quarter" idx="12"/>
          </p:nvPr>
        </p:nvSpPr>
        <p:spPr>
          <a:ln/>
        </p:spPr>
        <p:txBody>
          <a:bodyPr/>
          <a:lstStyle>
            <a:lvl1pPr>
              <a:defRPr/>
            </a:lvl1pPr>
          </a:lstStyle>
          <a:p>
            <a:fld id="{1BC5BAB6-104F-44FD-B802-08551EF6711A}" type="slidenum">
              <a:rPr lang="en-US" altLang="zh-CN"/>
              <a:pPr/>
              <a:t>‹#›</a:t>
            </a:fld>
            <a:endParaRPr lang="en-US" altLang="zh-CN"/>
          </a:p>
        </p:txBody>
      </p:sp>
    </p:spTree>
    <p:extLst>
      <p:ext uri="{BB962C8B-B14F-4D97-AF65-F5344CB8AC3E}">
        <p14:creationId xmlns:p14="http://schemas.microsoft.com/office/powerpoint/2010/main" val="3436043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DEF63A5A-5EB1-4F2C-AC49-D433C1E01E34}"/>
              </a:ext>
            </a:extLst>
          </p:cNvPr>
          <p:cNvSpPr>
            <a:spLocks noGrp="1" noChangeArrowheads="1"/>
          </p:cNvSpPr>
          <p:nvPr>
            <p:ph type="dt" sz="half" idx="10"/>
          </p:nvPr>
        </p:nvSpPr>
        <p:spPr>
          <a:ln/>
        </p:spPr>
        <p:txBody>
          <a:bodyPr/>
          <a:lstStyle>
            <a:lvl1pPr>
              <a:defRPr/>
            </a:lvl1pPr>
          </a:lstStyle>
          <a:p>
            <a:r>
              <a:rPr lang="zh-CN" altLang="en-US"/>
              <a:t>普通天文学</a:t>
            </a:r>
          </a:p>
        </p:txBody>
      </p:sp>
      <p:sp>
        <p:nvSpPr>
          <p:cNvPr id="6" name="Rectangle 5">
            <a:extLst>
              <a:ext uri="{FF2B5EF4-FFF2-40B4-BE49-F238E27FC236}">
                <a16:creationId xmlns:a16="http://schemas.microsoft.com/office/drawing/2014/main" id="{99775B1B-3F74-4D88-AA44-B4726933352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CBD4A03-08BB-48A9-94F9-60D817C5CD1E}"/>
              </a:ext>
            </a:extLst>
          </p:cNvPr>
          <p:cNvSpPr>
            <a:spLocks noGrp="1" noChangeArrowheads="1"/>
          </p:cNvSpPr>
          <p:nvPr>
            <p:ph type="sldNum" sz="quarter" idx="12"/>
          </p:nvPr>
        </p:nvSpPr>
        <p:spPr>
          <a:ln/>
        </p:spPr>
        <p:txBody>
          <a:bodyPr/>
          <a:lstStyle>
            <a:lvl1pPr>
              <a:defRPr/>
            </a:lvl1pPr>
          </a:lstStyle>
          <a:p>
            <a:fld id="{69F909CE-528C-4481-A380-B430FCA21754}" type="slidenum">
              <a:rPr lang="en-US" altLang="zh-CN"/>
              <a:pPr/>
              <a:t>‹#›</a:t>
            </a:fld>
            <a:endParaRPr lang="en-US" altLang="zh-CN"/>
          </a:p>
        </p:txBody>
      </p:sp>
    </p:spTree>
    <p:extLst>
      <p:ext uri="{BB962C8B-B14F-4D97-AF65-F5344CB8AC3E}">
        <p14:creationId xmlns:p14="http://schemas.microsoft.com/office/powerpoint/2010/main" val="2617798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BA4BFB41-8D72-4B61-A69D-F8DD82B26D05}"/>
              </a:ext>
            </a:extLst>
          </p:cNvPr>
          <p:cNvSpPr>
            <a:spLocks noGrp="1" noChangeArrowheads="1"/>
          </p:cNvSpPr>
          <p:nvPr>
            <p:ph type="dt" sz="half" idx="10"/>
          </p:nvPr>
        </p:nvSpPr>
        <p:spPr>
          <a:ln/>
        </p:spPr>
        <p:txBody>
          <a:bodyPr/>
          <a:lstStyle>
            <a:lvl1pPr>
              <a:defRPr/>
            </a:lvl1pPr>
          </a:lstStyle>
          <a:p>
            <a:r>
              <a:rPr lang="zh-CN" altLang="en-US"/>
              <a:t>普通天文学</a:t>
            </a:r>
          </a:p>
        </p:txBody>
      </p:sp>
      <p:sp>
        <p:nvSpPr>
          <p:cNvPr id="6" name="Rectangle 5">
            <a:extLst>
              <a:ext uri="{FF2B5EF4-FFF2-40B4-BE49-F238E27FC236}">
                <a16:creationId xmlns:a16="http://schemas.microsoft.com/office/drawing/2014/main" id="{48FA28DA-FCCB-4EA7-A907-6785185BF71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6A97F86-2D74-4126-987D-5C12EF319E0D}"/>
              </a:ext>
            </a:extLst>
          </p:cNvPr>
          <p:cNvSpPr>
            <a:spLocks noGrp="1" noChangeArrowheads="1"/>
          </p:cNvSpPr>
          <p:nvPr>
            <p:ph type="sldNum" sz="quarter" idx="12"/>
          </p:nvPr>
        </p:nvSpPr>
        <p:spPr>
          <a:ln/>
        </p:spPr>
        <p:txBody>
          <a:bodyPr/>
          <a:lstStyle>
            <a:lvl1pPr>
              <a:defRPr/>
            </a:lvl1pPr>
          </a:lstStyle>
          <a:p>
            <a:fld id="{FCD2407E-B16D-4AF8-9B2E-529ECB47D9EE}" type="slidenum">
              <a:rPr lang="en-US" altLang="zh-CN"/>
              <a:pPr/>
              <a:t>‹#›</a:t>
            </a:fld>
            <a:endParaRPr lang="en-US" altLang="zh-CN"/>
          </a:p>
        </p:txBody>
      </p:sp>
    </p:spTree>
    <p:extLst>
      <p:ext uri="{BB962C8B-B14F-4D97-AF65-F5344CB8AC3E}">
        <p14:creationId xmlns:p14="http://schemas.microsoft.com/office/powerpoint/2010/main" val="1728939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D2D152C-C1EC-4EBB-9C37-6F4DC94E8090}"/>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163E5CFB-E63C-4924-B928-C8FB7EB471DB}"/>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5588" name="Rectangle 4">
            <a:extLst>
              <a:ext uri="{FF2B5EF4-FFF2-40B4-BE49-F238E27FC236}">
                <a16:creationId xmlns:a16="http://schemas.microsoft.com/office/drawing/2014/main" id="{4066A8B8-AA93-4850-8AFD-FAE9F086DC9B}"/>
              </a:ext>
            </a:extLst>
          </p:cNvPr>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defRPr sz="1400">
                <a:latin typeface="楷体_GB2312" pitchFamily="49" charset="-122"/>
                <a:ea typeface="楷体_GB2312" pitchFamily="49" charset="-122"/>
              </a:defRPr>
            </a:lvl1pPr>
          </a:lstStyle>
          <a:p>
            <a:r>
              <a:rPr lang="zh-CN" altLang="en-US"/>
              <a:t>普通天文学</a:t>
            </a:r>
          </a:p>
        </p:txBody>
      </p:sp>
      <p:sp>
        <p:nvSpPr>
          <p:cNvPr id="195589" name="Rectangle 5">
            <a:extLst>
              <a:ext uri="{FF2B5EF4-FFF2-40B4-BE49-F238E27FC236}">
                <a16:creationId xmlns:a16="http://schemas.microsoft.com/office/drawing/2014/main" id="{B61C914B-BB9F-4EB1-9828-533623336650}"/>
              </a:ext>
            </a:extLst>
          </p:cNvPr>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buFontTx/>
              <a:buNone/>
              <a:defRPr sz="1400" b="0">
                <a:latin typeface="Arial" charset="0"/>
              </a:defRPr>
            </a:lvl1pPr>
          </a:lstStyle>
          <a:p>
            <a:pPr>
              <a:defRPr/>
            </a:pPr>
            <a:endParaRPr lang="en-US" altLang="zh-CN"/>
          </a:p>
        </p:txBody>
      </p:sp>
      <p:sp>
        <p:nvSpPr>
          <p:cNvPr id="195590" name="Rectangle 6">
            <a:extLst>
              <a:ext uri="{FF2B5EF4-FFF2-40B4-BE49-F238E27FC236}">
                <a16:creationId xmlns:a16="http://schemas.microsoft.com/office/drawing/2014/main" id="{49527C2E-5128-4851-85DE-54B3B0C1F059}"/>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b="0" noProof="1" dirty="0">
                <a:latin typeface="Arial" charset="0"/>
                <a:cs typeface="+mn-ea"/>
              </a:defRPr>
            </a:lvl1pPr>
          </a:lstStyle>
          <a:p>
            <a:fld id="{5A08CEE7-3670-4B36-BB1B-288BEEE54B0E}" type="slidenum">
              <a:rPr lang="en-US" altLang="zh-CN"/>
              <a:pPr/>
              <a:t>‹#›</a:t>
            </a:fld>
            <a:endParaRPr lang="en-US" altLang="zh-CN">
              <a:latin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oposite.stsci.edu/pubinfo/pr/2001/33/pr-photo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日期占位符 3">
            <a:extLst>
              <a:ext uri="{FF2B5EF4-FFF2-40B4-BE49-F238E27FC236}">
                <a16:creationId xmlns:a16="http://schemas.microsoft.com/office/drawing/2014/main" id="{F9DCED49-1520-4A3A-9C32-2CE700E0A3F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3074" name="Rectangle 2">
            <a:extLst>
              <a:ext uri="{FF2B5EF4-FFF2-40B4-BE49-F238E27FC236}">
                <a16:creationId xmlns:a16="http://schemas.microsoft.com/office/drawing/2014/main" id="{0C50C8D2-4FED-4B21-AABC-3F6A4F611F3E}"/>
              </a:ext>
            </a:extLst>
          </p:cNvPr>
          <p:cNvSpPr>
            <a:spLocks noGrp="1" noChangeArrowheads="1"/>
          </p:cNvSpPr>
          <p:nvPr>
            <p:ph type="title"/>
          </p:nvPr>
        </p:nvSpPr>
        <p:spPr>
          <a:xfrm>
            <a:off x="684213" y="333375"/>
            <a:ext cx="7772400" cy="1250950"/>
          </a:xfrm>
        </p:spPr>
        <p:txBody>
          <a:bodyPr/>
          <a:lstStyle/>
          <a:p>
            <a:pPr eaLnBrk="1" hangingPunct="1"/>
            <a:r>
              <a:rPr lang="en-US" altLang="zh-CN" sz="3600" b="1">
                <a:solidFill>
                  <a:schemeClr val="accent2"/>
                </a:solidFill>
              </a:rPr>
              <a:t>§7.4</a:t>
            </a:r>
            <a:r>
              <a:rPr lang="zh-CN" altLang="en-US" sz="3600" b="1">
                <a:solidFill>
                  <a:schemeClr val="accent2"/>
                </a:solidFill>
              </a:rPr>
              <a:t>恒星的能源</a:t>
            </a:r>
            <a:endParaRPr lang="zh-CN" altLang="en-US" sz="3600" b="1">
              <a:solidFill>
                <a:schemeClr val="accent2"/>
              </a:solidFill>
              <a:ea typeface="楷体_GB2312" pitchFamily="49" charset="-122"/>
            </a:endParaRPr>
          </a:p>
        </p:txBody>
      </p:sp>
      <p:sp>
        <p:nvSpPr>
          <p:cNvPr id="3075" name="Rectangle 3">
            <a:extLst>
              <a:ext uri="{FF2B5EF4-FFF2-40B4-BE49-F238E27FC236}">
                <a16:creationId xmlns:a16="http://schemas.microsoft.com/office/drawing/2014/main" id="{60FA8DEE-76B0-4B02-A4CB-C09A54F48053}"/>
              </a:ext>
            </a:extLst>
          </p:cNvPr>
          <p:cNvSpPr>
            <a:spLocks noGrp="1" noChangeArrowheads="1"/>
          </p:cNvSpPr>
          <p:nvPr>
            <p:ph idx="1"/>
          </p:nvPr>
        </p:nvSpPr>
        <p:spPr>
          <a:xfrm>
            <a:off x="762000" y="1412875"/>
            <a:ext cx="7848600" cy="4648200"/>
          </a:xfrm>
        </p:spPr>
        <p:txBody>
          <a:bodyPr/>
          <a:lstStyle/>
          <a:p>
            <a:pPr marL="0" indent="0" eaLnBrk="1" hangingPunct="1">
              <a:buFontTx/>
              <a:buNone/>
            </a:pPr>
            <a:r>
              <a:rPr lang="en-US" altLang="zh-CN"/>
              <a:t>1. </a:t>
            </a:r>
            <a:r>
              <a:rPr lang="zh-CN" altLang="en-US"/>
              <a:t>太阳的能源 </a:t>
            </a:r>
          </a:p>
          <a:p>
            <a:pPr marL="0" indent="0" eaLnBrk="1" hangingPunct="1">
              <a:buFontTx/>
              <a:buNone/>
            </a:pPr>
            <a:r>
              <a:rPr lang="en-US" altLang="zh-CN" i="1"/>
              <a:t>L</a:t>
            </a:r>
            <a:r>
              <a:rPr lang="en-US" altLang="zh-CN" baseline="-30000"/>
              <a:t>⊙</a:t>
            </a:r>
            <a:r>
              <a:rPr lang="en-US" altLang="zh-CN"/>
              <a:t>≈3.8×10</a:t>
            </a:r>
            <a:r>
              <a:rPr lang="en-US" altLang="zh-CN" baseline="30000"/>
              <a:t>33</a:t>
            </a:r>
            <a:r>
              <a:rPr lang="en-US" altLang="zh-CN"/>
              <a:t> ergs</a:t>
            </a:r>
            <a:r>
              <a:rPr lang="en-US" altLang="zh-CN" baseline="30000"/>
              <a:t>-1</a:t>
            </a:r>
            <a:r>
              <a:rPr lang="en-US" altLang="zh-CN"/>
              <a:t>, </a:t>
            </a:r>
            <a:r>
              <a:rPr lang="en-US" altLang="zh-CN" i="1">
                <a:latin typeface="Symbol" panose="05050102010706020507" pitchFamily="18" charset="2"/>
              </a:rPr>
              <a:t>t</a:t>
            </a:r>
            <a:r>
              <a:rPr lang="en-US" altLang="zh-CN" baseline="-30000"/>
              <a:t>⊙</a:t>
            </a:r>
            <a:r>
              <a:rPr lang="en-US" altLang="zh-CN"/>
              <a:t>≈5×10</a:t>
            </a:r>
            <a:r>
              <a:rPr lang="en-US" altLang="zh-CN" baseline="30000"/>
              <a:t>9</a:t>
            </a:r>
            <a:r>
              <a:rPr lang="en-US" altLang="zh-CN"/>
              <a:t> yr</a:t>
            </a:r>
          </a:p>
        </p:txBody>
      </p:sp>
      <p:pic>
        <p:nvPicPr>
          <p:cNvPr id="3076" name="Picture 4" descr="photosphere">
            <a:extLst>
              <a:ext uri="{FF2B5EF4-FFF2-40B4-BE49-F238E27FC236}">
                <a16:creationId xmlns:a16="http://schemas.microsoft.com/office/drawing/2014/main" id="{D798592B-8981-492B-84E2-1B8FDA3E1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52738"/>
            <a:ext cx="312420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descr="sunshine">
            <a:extLst>
              <a:ext uri="{FF2B5EF4-FFF2-40B4-BE49-F238E27FC236}">
                <a16:creationId xmlns:a16="http://schemas.microsoft.com/office/drawing/2014/main" id="{41E17240-09A0-49B2-9EEA-2AB2F732F8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2852738"/>
            <a:ext cx="1895475"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日期占位符 1">
            <a:extLst>
              <a:ext uri="{FF2B5EF4-FFF2-40B4-BE49-F238E27FC236}">
                <a16:creationId xmlns:a16="http://schemas.microsoft.com/office/drawing/2014/main" id="{BC59B97B-BF74-4FFC-8836-85B523488BE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16386" name="Text Box 2">
            <a:extLst>
              <a:ext uri="{FF2B5EF4-FFF2-40B4-BE49-F238E27FC236}">
                <a16:creationId xmlns:a16="http://schemas.microsoft.com/office/drawing/2014/main" id="{D945C6CD-4497-4DD6-959E-87B28998202C}"/>
              </a:ext>
            </a:extLst>
          </p:cNvPr>
          <p:cNvSpPr txBox="1">
            <a:spLocks noChangeArrowheads="1"/>
          </p:cNvSpPr>
          <p:nvPr/>
        </p:nvSpPr>
        <p:spPr bwMode="auto">
          <a:xfrm>
            <a:off x="609600" y="685800"/>
            <a:ext cx="3505200" cy="3205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buSzPct val="90000"/>
              <a:buFont typeface="Arial" panose="020B0604020202020204" pitchFamily="34" charset="0"/>
              <a:buBlip>
                <a:blip r:embed="rId2"/>
              </a:buBlip>
            </a:pPr>
            <a:r>
              <a:rPr lang="en-US" altLang="zh-CN" sz="2400" b="0">
                <a:latin typeface="Times New Roman" panose="02020603050405020304" pitchFamily="18" charset="0"/>
                <a:ea typeface="楷体_GB2312" pitchFamily="49" charset="-122"/>
              </a:rPr>
              <a:t> </a:t>
            </a:r>
            <a:r>
              <a:rPr lang="zh-CN" altLang="en-US" sz="2400" b="0">
                <a:latin typeface="Times New Roman" panose="02020603050405020304" pitchFamily="18" charset="0"/>
                <a:ea typeface="楷体_GB2312" pitchFamily="49" charset="-122"/>
              </a:rPr>
              <a:t>碳燃烧 </a:t>
            </a:r>
            <a:r>
              <a:rPr lang="en-US" altLang="zh-CN" sz="2400" b="0">
                <a:ea typeface="楷体_GB2312" pitchFamily="49" charset="-122"/>
              </a:rPr>
              <a:t>(</a:t>
            </a:r>
            <a:r>
              <a:rPr lang="en-US" altLang="zh-CN" sz="2400" b="0">
                <a:latin typeface="Times New Roman" panose="02020603050405020304" pitchFamily="18" charset="0"/>
                <a:ea typeface="楷体_GB2312" pitchFamily="49" charset="-122"/>
              </a:rPr>
              <a:t> </a:t>
            </a:r>
            <a:r>
              <a:rPr lang="en-US" altLang="zh-CN" sz="2400" b="0" i="1">
                <a:latin typeface="Times New Roman" panose="02020603050405020304" pitchFamily="18" charset="0"/>
                <a:ea typeface="楷体_GB2312" pitchFamily="49" charset="-122"/>
              </a:rPr>
              <a:t>M</a:t>
            </a:r>
            <a:r>
              <a:rPr lang="zh-CN" altLang="en-US" sz="2400" b="0">
                <a:latin typeface="Times New Roman" panose="02020603050405020304" pitchFamily="18" charset="0"/>
                <a:ea typeface="楷体_GB2312" pitchFamily="49" charset="-122"/>
              </a:rPr>
              <a:t>＞</a:t>
            </a:r>
            <a:r>
              <a:rPr lang="en-US" altLang="zh-CN" sz="2400" b="0">
                <a:latin typeface="Times New Roman" panose="02020603050405020304" pitchFamily="18" charset="0"/>
                <a:ea typeface="楷体_GB2312" pitchFamily="49" charset="-122"/>
              </a:rPr>
              <a:t>3</a:t>
            </a:r>
            <a:r>
              <a:rPr lang="en-US" altLang="zh-CN" sz="2400" b="0" i="1">
                <a:latin typeface="Times New Roman" panose="02020603050405020304" pitchFamily="18" charset="0"/>
                <a:ea typeface="楷体_GB2312" pitchFamily="49" charset="-122"/>
              </a:rPr>
              <a:t>M</a:t>
            </a:r>
            <a:r>
              <a:rPr lang="en-US" altLang="zh-CN" sz="2400" b="0" baseline="-30000">
                <a:ea typeface="楷体_GB2312" pitchFamily="49" charset="-122"/>
              </a:rPr>
              <a:t>⊙</a:t>
            </a:r>
            <a:r>
              <a:rPr lang="en-US" altLang="zh-CN" sz="2400" b="0">
                <a:ea typeface="楷体_GB2312" pitchFamily="49" charset="-122"/>
              </a:rPr>
              <a:t>)</a:t>
            </a:r>
            <a:endParaRPr lang="en-US" altLang="zh-CN" sz="2400" b="0">
              <a:latin typeface="Times New Roman" panose="02020603050405020304" pitchFamily="18" charset="0"/>
              <a:ea typeface="楷体_GB2312" pitchFamily="49" charset="-122"/>
            </a:endParaRPr>
          </a:p>
          <a:p>
            <a:pPr>
              <a:spcBef>
                <a:spcPct val="50000"/>
              </a:spcBef>
            </a:pPr>
            <a:r>
              <a:rPr lang="en-US" altLang="zh-CN" sz="2400" b="0" baseline="30000">
                <a:latin typeface="Times New Roman" panose="02020603050405020304" pitchFamily="18" charset="0"/>
                <a:ea typeface="楷体_GB2312" pitchFamily="49" charset="-122"/>
              </a:rPr>
              <a:t>12</a:t>
            </a:r>
            <a:r>
              <a:rPr lang="en-US" altLang="zh-CN" sz="2400" b="0">
                <a:latin typeface="Times New Roman" panose="02020603050405020304" pitchFamily="18" charset="0"/>
                <a:ea typeface="楷体_GB2312" pitchFamily="49" charset="-122"/>
              </a:rPr>
              <a:t>C + </a:t>
            </a:r>
            <a:r>
              <a:rPr lang="en-US" altLang="zh-CN" sz="2400" b="0" baseline="30000">
                <a:latin typeface="Times New Roman" panose="02020603050405020304" pitchFamily="18" charset="0"/>
                <a:ea typeface="楷体_GB2312" pitchFamily="49" charset="-122"/>
              </a:rPr>
              <a:t>12</a:t>
            </a:r>
            <a:r>
              <a:rPr lang="en-US" altLang="zh-CN" sz="2400" b="0">
                <a:latin typeface="Times New Roman" panose="02020603050405020304" pitchFamily="18" charset="0"/>
                <a:ea typeface="楷体_GB2312" pitchFamily="49" charset="-122"/>
              </a:rPr>
              <a:t>C → </a:t>
            </a:r>
            <a:r>
              <a:rPr lang="en-US" altLang="zh-CN" sz="2400" b="0" baseline="30000">
                <a:latin typeface="Times New Roman" panose="02020603050405020304" pitchFamily="18" charset="0"/>
                <a:ea typeface="楷体_GB2312" pitchFamily="49" charset="-122"/>
              </a:rPr>
              <a:t>24</a:t>
            </a:r>
            <a:r>
              <a:rPr lang="en-US" altLang="zh-CN" sz="2400" b="0">
                <a:latin typeface="Times New Roman" panose="02020603050405020304" pitchFamily="18" charset="0"/>
                <a:ea typeface="楷体_GB2312" pitchFamily="49" charset="-122"/>
              </a:rPr>
              <a:t>Mg +</a:t>
            </a:r>
            <a:r>
              <a:rPr lang="en-US" altLang="zh-CN" sz="2400" b="0" i="1">
                <a:latin typeface="Times New Roman" panose="02020603050405020304" pitchFamily="18" charset="0"/>
                <a:ea typeface="楷体_GB2312" pitchFamily="49" charset="-122"/>
              </a:rPr>
              <a:t>γ</a:t>
            </a:r>
          </a:p>
          <a:p>
            <a:pPr algn="just">
              <a:spcBef>
                <a:spcPct val="50000"/>
              </a:spcBef>
            </a:pPr>
            <a:r>
              <a:rPr lang="en-US" altLang="zh-CN" sz="2400" b="0">
                <a:latin typeface="Times New Roman" panose="02020603050405020304" pitchFamily="18" charset="0"/>
                <a:ea typeface="楷体_GB2312" pitchFamily="49" charset="-122"/>
              </a:rPr>
              <a:t>               → </a:t>
            </a:r>
            <a:r>
              <a:rPr lang="en-US" altLang="zh-CN" sz="2400" b="0" baseline="30000">
                <a:latin typeface="Times New Roman" panose="02020603050405020304" pitchFamily="18" charset="0"/>
                <a:ea typeface="楷体_GB2312" pitchFamily="49" charset="-122"/>
              </a:rPr>
              <a:t>23</a:t>
            </a:r>
            <a:r>
              <a:rPr lang="en-US" altLang="zh-CN" sz="2400" b="0">
                <a:latin typeface="Times New Roman" panose="02020603050405020304" pitchFamily="18" charset="0"/>
                <a:ea typeface="楷体_GB2312" pitchFamily="49" charset="-122"/>
              </a:rPr>
              <a:t>Na + p</a:t>
            </a:r>
          </a:p>
          <a:p>
            <a:pPr algn="just">
              <a:spcBef>
                <a:spcPct val="50000"/>
              </a:spcBef>
            </a:pPr>
            <a:r>
              <a:rPr lang="en-US" altLang="zh-CN" sz="2400" b="0">
                <a:latin typeface="Times New Roman" panose="02020603050405020304" pitchFamily="18" charset="0"/>
                <a:ea typeface="楷体_GB2312" pitchFamily="49" charset="-122"/>
              </a:rPr>
              <a:t>               → </a:t>
            </a:r>
            <a:r>
              <a:rPr lang="en-US" altLang="zh-CN" sz="2400" b="0" baseline="30000">
                <a:latin typeface="Times New Roman" panose="02020603050405020304" pitchFamily="18" charset="0"/>
                <a:ea typeface="楷体_GB2312" pitchFamily="49" charset="-122"/>
              </a:rPr>
              <a:t>20</a:t>
            </a:r>
            <a:r>
              <a:rPr lang="en-US" altLang="zh-CN" sz="2400" b="0">
                <a:latin typeface="Times New Roman" panose="02020603050405020304" pitchFamily="18" charset="0"/>
                <a:ea typeface="楷体_GB2312" pitchFamily="49" charset="-122"/>
              </a:rPr>
              <a:t>Ne + </a:t>
            </a:r>
            <a:r>
              <a:rPr lang="en-US" altLang="zh-CN" sz="2400" b="0" baseline="30000">
                <a:latin typeface="Times New Roman" panose="02020603050405020304" pitchFamily="18" charset="0"/>
                <a:ea typeface="楷体_GB2312" pitchFamily="49" charset="-122"/>
              </a:rPr>
              <a:t>4</a:t>
            </a:r>
            <a:r>
              <a:rPr lang="en-US" altLang="zh-CN" sz="2400" b="0">
                <a:latin typeface="Times New Roman" panose="02020603050405020304" pitchFamily="18" charset="0"/>
                <a:ea typeface="楷体_GB2312" pitchFamily="49" charset="-122"/>
              </a:rPr>
              <a:t>He </a:t>
            </a:r>
          </a:p>
          <a:p>
            <a:pPr algn="just">
              <a:spcBef>
                <a:spcPct val="50000"/>
              </a:spcBef>
            </a:pPr>
            <a:r>
              <a:rPr lang="en-US" altLang="zh-CN" sz="2400" b="0">
                <a:latin typeface="Times New Roman" panose="02020603050405020304" pitchFamily="18" charset="0"/>
                <a:ea typeface="楷体_GB2312" pitchFamily="49" charset="-122"/>
              </a:rPr>
              <a:t>               → </a:t>
            </a:r>
            <a:r>
              <a:rPr lang="en-US" altLang="zh-CN" sz="2400" b="0" baseline="30000">
                <a:latin typeface="Times New Roman" panose="02020603050405020304" pitchFamily="18" charset="0"/>
                <a:ea typeface="楷体_GB2312" pitchFamily="49" charset="-122"/>
              </a:rPr>
              <a:t>23</a:t>
            </a:r>
            <a:r>
              <a:rPr lang="en-US" altLang="zh-CN" sz="2400" b="0">
                <a:latin typeface="Times New Roman" panose="02020603050405020304" pitchFamily="18" charset="0"/>
                <a:ea typeface="楷体_GB2312" pitchFamily="49" charset="-122"/>
              </a:rPr>
              <a:t>Mg + n</a:t>
            </a:r>
          </a:p>
          <a:p>
            <a:pPr>
              <a:spcBef>
                <a:spcPct val="50000"/>
              </a:spcBef>
            </a:pPr>
            <a:r>
              <a:rPr lang="en-US" altLang="zh-CN" sz="2400" b="0">
                <a:latin typeface="Times New Roman" panose="02020603050405020304" pitchFamily="18" charset="0"/>
                <a:ea typeface="楷体_GB2312" pitchFamily="49" charset="-122"/>
              </a:rPr>
              <a:t>               → </a:t>
            </a:r>
            <a:r>
              <a:rPr lang="en-US" altLang="zh-CN" sz="2400" b="0" baseline="30000">
                <a:latin typeface="Times New Roman" panose="02020603050405020304" pitchFamily="18" charset="0"/>
                <a:ea typeface="楷体_GB2312" pitchFamily="49" charset="-122"/>
              </a:rPr>
              <a:t>16</a:t>
            </a:r>
            <a:r>
              <a:rPr lang="en-US" altLang="zh-CN" sz="2400" b="0">
                <a:latin typeface="Times New Roman" panose="02020603050405020304" pitchFamily="18" charset="0"/>
                <a:ea typeface="楷体_GB2312" pitchFamily="49" charset="-122"/>
              </a:rPr>
              <a:t>O + 2 </a:t>
            </a:r>
            <a:r>
              <a:rPr lang="en-US" altLang="zh-CN" sz="2400" b="0" baseline="30000">
                <a:latin typeface="Times New Roman" panose="02020603050405020304" pitchFamily="18" charset="0"/>
                <a:ea typeface="楷体_GB2312" pitchFamily="49" charset="-122"/>
              </a:rPr>
              <a:t>4</a:t>
            </a:r>
            <a:r>
              <a:rPr lang="en-US" altLang="zh-CN" sz="2400" b="0">
                <a:latin typeface="Times New Roman" panose="02020603050405020304" pitchFamily="18" charset="0"/>
                <a:ea typeface="楷体_GB2312" pitchFamily="49" charset="-122"/>
              </a:rPr>
              <a:t>He </a:t>
            </a:r>
          </a:p>
        </p:txBody>
      </p:sp>
      <p:sp>
        <p:nvSpPr>
          <p:cNvPr id="153603" name="Text Box 3">
            <a:extLst>
              <a:ext uri="{FF2B5EF4-FFF2-40B4-BE49-F238E27FC236}">
                <a16:creationId xmlns:a16="http://schemas.microsoft.com/office/drawing/2014/main" id="{3C5476CA-5B3D-430C-B677-B7948E4F1B7D}"/>
              </a:ext>
            </a:extLst>
          </p:cNvPr>
          <p:cNvSpPr txBox="1">
            <a:spLocks noChangeArrowheads="1"/>
          </p:cNvSpPr>
          <p:nvPr/>
        </p:nvSpPr>
        <p:spPr bwMode="auto">
          <a:xfrm>
            <a:off x="4648200" y="3048000"/>
            <a:ext cx="3810000" cy="3205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buSzPct val="90000"/>
              <a:buFont typeface="Arial" panose="020B0604020202020204" pitchFamily="34" charset="0"/>
              <a:buBlip>
                <a:blip r:embed="rId2"/>
              </a:buBlip>
            </a:pPr>
            <a:r>
              <a:rPr lang="en-US" altLang="zh-CN" sz="2400" b="0">
                <a:latin typeface="Times New Roman" panose="02020603050405020304" pitchFamily="18" charset="0"/>
                <a:ea typeface="楷体_GB2312" pitchFamily="49" charset="-122"/>
              </a:rPr>
              <a:t> </a:t>
            </a:r>
            <a:r>
              <a:rPr lang="zh-CN" altLang="en-US" sz="2400" b="0">
                <a:latin typeface="Times New Roman" panose="02020603050405020304" pitchFamily="18" charset="0"/>
                <a:ea typeface="楷体_GB2312" pitchFamily="49" charset="-122"/>
              </a:rPr>
              <a:t>氧燃烧 </a:t>
            </a:r>
          </a:p>
          <a:p>
            <a:pPr>
              <a:spcBef>
                <a:spcPct val="50000"/>
              </a:spcBef>
            </a:pPr>
            <a:r>
              <a:rPr lang="en-US" altLang="zh-CN" sz="2400" b="0" baseline="30000">
                <a:latin typeface="Times New Roman" panose="02020603050405020304" pitchFamily="18" charset="0"/>
                <a:ea typeface="楷体_GB2312" pitchFamily="49" charset="-122"/>
              </a:rPr>
              <a:t>12</a:t>
            </a:r>
            <a:r>
              <a:rPr lang="en-US" altLang="zh-CN" sz="2400" b="0">
                <a:latin typeface="Times New Roman" panose="02020603050405020304" pitchFamily="18" charset="0"/>
                <a:ea typeface="楷体_GB2312" pitchFamily="49" charset="-122"/>
              </a:rPr>
              <a:t>O + </a:t>
            </a:r>
            <a:r>
              <a:rPr lang="en-US" altLang="zh-CN" sz="2400" b="0" baseline="30000">
                <a:latin typeface="Times New Roman" panose="02020603050405020304" pitchFamily="18" charset="0"/>
                <a:ea typeface="楷体_GB2312" pitchFamily="49" charset="-122"/>
              </a:rPr>
              <a:t>12</a:t>
            </a:r>
            <a:r>
              <a:rPr lang="en-US" altLang="zh-CN" sz="2400" b="0">
                <a:latin typeface="Times New Roman" panose="02020603050405020304" pitchFamily="18" charset="0"/>
                <a:ea typeface="楷体_GB2312" pitchFamily="49" charset="-122"/>
              </a:rPr>
              <a:t>O → </a:t>
            </a:r>
            <a:r>
              <a:rPr lang="en-US" altLang="zh-CN" sz="2400" b="0" baseline="30000">
                <a:latin typeface="Times New Roman" panose="02020603050405020304" pitchFamily="18" charset="0"/>
                <a:ea typeface="楷体_GB2312" pitchFamily="49" charset="-122"/>
              </a:rPr>
              <a:t>32</a:t>
            </a:r>
            <a:r>
              <a:rPr lang="en-US" altLang="zh-CN" sz="2400" b="0">
                <a:latin typeface="Times New Roman" panose="02020603050405020304" pitchFamily="18" charset="0"/>
                <a:ea typeface="楷体_GB2312" pitchFamily="49" charset="-122"/>
              </a:rPr>
              <a:t>S +</a:t>
            </a:r>
            <a:r>
              <a:rPr lang="en-US" altLang="zh-CN" sz="2400" b="0" i="1">
                <a:latin typeface="Times New Roman" panose="02020603050405020304" pitchFamily="18" charset="0"/>
                <a:ea typeface="楷体_GB2312" pitchFamily="49" charset="-122"/>
              </a:rPr>
              <a:t>γ</a:t>
            </a:r>
          </a:p>
          <a:p>
            <a:pPr algn="just">
              <a:spcBef>
                <a:spcPct val="50000"/>
              </a:spcBef>
            </a:pPr>
            <a:r>
              <a:rPr lang="en-US" altLang="zh-CN" sz="2400" b="0">
                <a:latin typeface="Times New Roman" panose="02020603050405020304" pitchFamily="18" charset="0"/>
                <a:ea typeface="楷体_GB2312" pitchFamily="49" charset="-122"/>
              </a:rPr>
              <a:t>                → </a:t>
            </a:r>
            <a:r>
              <a:rPr lang="en-US" altLang="zh-CN" sz="2400" b="0" baseline="30000">
                <a:latin typeface="Times New Roman" panose="02020603050405020304" pitchFamily="18" charset="0"/>
                <a:ea typeface="楷体_GB2312" pitchFamily="49" charset="-122"/>
              </a:rPr>
              <a:t>31</a:t>
            </a:r>
            <a:r>
              <a:rPr lang="en-US" altLang="zh-CN" sz="2400" b="0">
                <a:latin typeface="Times New Roman" panose="02020603050405020304" pitchFamily="18" charset="0"/>
                <a:ea typeface="楷体_GB2312" pitchFamily="49" charset="-122"/>
              </a:rPr>
              <a:t>P + p</a:t>
            </a:r>
          </a:p>
          <a:p>
            <a:pPr algn="just">
              <a:spcBef>
                <a:spcPct val="50000"/>
              </a:spcBef>
            </a:pPr>
            <a:r>
              <a:rPr lang="en-US" altLang="zh-CN" sz="2400" b="0">
                <a:latin typeface="Times New Roman" panose="02020603050405020304" pitchFamily="18" charset="0"/>
                <a:ea typeface="楷体_GB2312" pitchFamily="49" charset="-122"/>
              </a:rPr>
              <a:t>                → </a:t>
            </a:r>
            <a:r>
              <a:rPr lang="en-US" altLang="zh-CN" sz="2400" b="0" baseline="30000">
                <a:latin typeface="Times New Roman" panose="02020603050405020304" pitchFamily="18" charset="0"/>
                <a:ea typeface="楷体_GB2312" pitchFamily="49" charset="-122"/>
              </a:rPr>
              <a:t>28</a:t>
            </a:r>
            <a:r>
              <a:rPr lang="en-US" altLang="zh-CN" sz="2400" b="0">
                <a:latin typeface="Times New Roman" panose="02020603050405020304" pitchFamily="18" charset="0"/>
                <a:ea typeface="楷体_GB2312" pitchFamily="49" charset="-122"/>
              </a:rPr>
              <a:t>Si + </a:t>
            </a:r>
            <a:r>
              <a:rPr lang="en-US" altLang="zh-CN" sz="2400" b="0" baseline="30000">
                <a:latin typeface="Times New Roman" panose="02020603050405020304" pitchFamily="18" charset="0"/>
                <a:ea typeface="楷体_GB2312" pitchFamily="49" charset="-122"/>
              </a:rPr>
              <a:t>4</a:t>
            </a:r>
            <a:r>
              <a:rPr lang="en-US" altLang="zh-CN" sz="2400" b="0">
                <a:latin typeface="Times New Roman" panose="02020603050405020304" pitchFamily="18" charset="0"/>
                <a:ea typeface="楷体_GB2312" pitchFamily="49" charset="-122"/>
              </a:rPr>
              <a:t>He</a:t>
            </a:r>
          </a:p>
          <a:p>
            <a:pPr algn="just">
              <a:spcBef>
                <a:spcPct val="50000"/>
              </a:spcBef>
            </a:pPr>
            <a:r>
              <a:rPr lang="en-US" altLang="zh-CN" sz="2400" b="0">
                <a:latin typeface="Times New Roman" panose="02020603050405020304" pitchFamily="18" charset="0"/>
                <a:ea typeface="楷体_GB2312" pitchFamily="49" charset="-122"/>
              </a:rPr>
              <a:t>                → </a:t>
            </a:r>
            <a:r>
              <a:rPr lang="en-US" altLang="zh-CN" sz="2400" b="0" baseline="30000">
                <a:latin typeface="Times New Roman" panose="02020603050405020304" pitchFamily="18" charset="0"/>
                <a:ea typeface="楷体_GB2312" pitchFamily="49" charset="-122"/>
              </a:rPr>
              <a:t>31</a:t>
            </a:r>
            <a:r>
              <a:rPr lang="en-US" altLang="zh-CN" sz="2400" b="0">
                <a:latin typeface="Times New Roman" panose="02020603050405020304" pitchFamily="18" charset="0"/>
                <a:ea typeface="楷体_GB2312" pitchFamily="49" charset="-122"/>
              </a:rPr>
              <a:t>S + n</a:t>
            </a:r>
          </a:p>
          <a:p>
            <a:pPr>
              <a:spcBef>
                <a:spcPct val="50000"/>
              </a:spcBef>
            </a:pPr>
            <a:r>
              <a:rPr lang="en-US" altLang="zh-CN" sz="2400" b="0">
                <a:latin typeface="Times New Roman" panose="02020603050405020304" pitchFamily="18" charset="0"/>
                <a:ea typeface="楷体_GB2312" pitchFamily="49" charset="-122"/>
              </a:rPr>
              <a:t>                → </a:t>
            </a:r>
            <a:r>
              <a:rPr lang="en-US" altLang="zh-CN" sz="2400" b="0" baseline="30000">
                <a:latin typeface="Times New Roman" panose="02020603050405020304" pitchFamily="18" charset="0"/>
                <a:ea typeface="楷体_GB2312" pitchFamily="49" charset="-122"/>
              </a:rPr>
              <a:t>24</a:t>
            </a:r>
            <a:r>
              <a:rPr lang="en-US" altLang="zh-CN" sz="2400" b="0">
                <a:latin typeface="Times New Roman" panose="02020603050405020304" pitchFamily="18" charset="0"/>
                <a:ea typeface="楷体_GB2312" pitchFamily="49" charset="-122"/>
              </a:rPr>
              <a:t>Mg + 2 </a:t>
            </a:r>
            <a:r>
              <a:rPr lang="en-US" altLang="zh-CN" sz="2400" b="0" baseline="30000">
                <a:latin typeface="Times New Roman" panose="02020603050405020304" pitchFamily="18" charset="0"/>
                <a:ea typeface="楷体_GB2312" pitchFamily="49" charset="-122"/>
              </a:rPr>
              <a:t>4</a:t>
            </a:r>
            <a:r>
              <a:rPr lang="en-US" altLang="zh-CN" sz="2400" b="0">
                <a:latin typeface="Times New Roman" panose="02020603050405020304" pitchFamily="18" charset="0"/>
                <a:ea typeface="楷体_GB2312" pitchFamily="49" charset="-122"/>
              </a:rPr>
              <a:t>He </a:t>
            </a:r>
          </a:p>
        </p:txBody>
      </p:sp>
      <p:sp>
        <p:nvSpPr>
          <p:cNvPr id="153604" name="Text Box 4">
            <a:extLst>
              <a:ext uri="{FF2B5EF4-FFF2-40B4-BE49-F238E27FC236}">
                <a16:creationId xmlns:a16="http://schemas.microsoft.com/office/drawing/2014/main" id="{CC177226-CEDD-4843-87BA-86F78C67A645}"/>
              </a:ext>
            </a:extLst>
          </p:cNvPr>
          <p:cNvSpPr txBox="1">
            <a:spLocks noChangeArrowheads="1"/>
          </p:cNvSpPr>
          <p:nvPr/>
        </p:nvSpPr>
        <p:spPr bwMode="auto">
          <a:xfrm>
            <a:off x="4724400" y="685800"/>
            <a:ext cx="3810000" cy="156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buSzPct val="90000"/>
              <a:buFont typeface="Arial" panose="020B0604020202020204" pitchFamily="34" charset="0"/>
              <a:buBlip>
                <a:blip r:embed="rId2"/>
              </a:buBlip>
            </a:pPr>
            <a:r>
              <a:rPr lang="en-US" altLang="zh-CN" sz="2400" b="0">
                <a:latin typeface="Times New Roman" panose="02020603050405020304" pitchFamily="18" charset="0"/>
                <a:ea typeface="楷体_GB2312" pitchFamily="49" charset="-122"/>
              </a:rPr>
              <a:t> </a:t>
            </a:r>
            <a:r>
              <a:rPr lang="zh-CN" altLang="en-US" sz="2400" b="0">
                <a:latin typeface="Times New Roman" panose="02020603050405020304" pitchFamily="18" charset="0"/>
                <a:ea typeface="楷体_GB2312" pitchFamily="49" charset="-122"/>
              </a:rPr>
              <a:t>硅燃烧 </a:t>
            </a:r>
          </a:p>
          <a:p>
            <a:pPr algn="just">
              <a:spcBef>
                <a:spcPct val="50000"/>
              </a:spcBef>
            </a:pPr>
            <a:r>
              <a:rPr lang="en-US" altLang="zh-CN" sz="2400" b="0" baseline="30000">
                <a:latin typeface="Times New Roman" panose="02020603050405020304" pitchFamily="18" charset="0"/>
                <a:ea typeface="楷体_GB2312" pitchFamily="49" charset="-122"/>
              </a:rPr>
              <a:t>28</a:t>
            </a:r>
            <a:r>
              <a:rPr lang="en-US" altLang="zh-CN" sz="2400" b="0">
                <a:latin typeface="Times New Roman" panose="02020603050405020304" pitchFamily="18" charset="0"/>
                <a:ea typeface="楷体_GB2312" pitchFamily="49" charset="-122"/>
              </a:rPr>
              <a:t>Si + </a:t>
            </a:r>
            <a:r>
              <a:rPr lang="en-US" altLang="zh-CN" sz="2400" b="0" baseline="30000">
                <a:latin typeface="Times New Roman" panose="02020603050405020304" pitchFamily="18" charset="0"/>
                <a:ea typeface="楷体_GB2312" pitchFamily="49" charset="-122"/>
              </a:rPr>
              <a:t>28</a:t>
            </a:r>
            <a:r>
              <a:rPr lang="en-US" altLang="zh-CN" sz="2400" b="0">
                <a:latin typeface="Times New Roman" panose="02020603050405020304" pitchFamily="18" charset="0"/>
                <a:ea typeface="楷体_GB2312" pitchFamily="49" charset="-122"/>
              </a:rPr>
              <a:t>Si → </a:t>
            </a:r>
            <a:r>
              <a:rPr lang="en-US" altLang="zh-CN" sz="2400" b="0" baseline="30000">
                <a:latin typeface="Times New Roman" panose="02020603050405020304" pitchFamily="18" charset="0"/>
                <a:ea typeface="楷体_GB2312" pitchFamily="49" charset="-122"/>
              </a:rPr>
              <a:t>56</a:t>
            </a:r>
            <a:r>
              <a:rPr lang="en-US" altLang="zh-CN" sz="2400" b="0">
                <a:latin typeface="Times New Roman" panose="02020603050405020304" pitchFamily="18" charset="0"/>
                <a:ea typeface="楷体_GB2312" pitchFamily="49" charset="-122"/>
              </a:rPr>
              <a:t>Ni +</a:t>
            </a:r>
            <a:r>
              <a:rPr lang="en-US" altLang="zh-CN" sz="2400" b="0" i="1">
                <a:latin typeface="Times New Roman" panose="02020603050405020304" pitchFamily="18" charset="0"/>
                <a:ea typeface="楷体_GB2312" pitchFamily="49" charset="-122"/>
              </a:rPr>
              <a:t>γ</a:t>
            </a:r>
          </a:p>
          <a:p>
            <a:pPr>
              <a:spcBef>
                <a:spcPct val="50000"/>
              </a:spcBef>
            </a:pPr>
            <a:r>
              <a:rPr lang="en-US" altLang="zh-CN" sz="2400" b="0" baseline="30000">
                <a:latin typeface="Times New Roman" panose="02020603050405020304" pitchFamily="18" charset="0"/>
                <a:ea typeface="楷体_GB2312" pitchFamily="49" charset="-122"/>
              </a:rPr>
              <a:t>56</a:t>
            </a:r>
            <a:r>
              <a:rPr lang="en-US" altLang="zh-CN" sz="2400" b="0">
                <a:latin typeface="Times New Roman" panose="02020603050405020304" pitchFamily="18" charset="0"/>
                <a:ea typeface="楷体_GB2312" pitchFamily="49" charset="-122"/>
              </a:rPr>
              <a:t>Ni → </a:t>
            </a:r>
            <a:r>
              <a:rPr lang="en-US" altLang="zh-CN" sz="2400" b="0" baseline="30000">
                <a:latin typeface="Times New Roman" panose="02020603050405020304" pitchFamily="18" charset="0"/>
                <a:ea typeface="楷体_GB2312" pitchFamily="49" charset="-122"/>
              </a:rPr>
              <a:t>56</a:t>
            </a:r>
            <a:r>
              <a:rPr lang="en-US" altLang="zh-CN" sz="2400" b="0">
                <a:latin typeface="Times New Roman" panose="02020603050405020304" pitchFamily="18" charset="0"/>
                <a:ea typeface="楷体_GB2312" pitchFamily="49" charset="-122"/>
              </a:rPr>
              <a:t>Fe + 2e</a:t>
            </a:r>
            <a:r>
              <a:rPr lang="en-US" altLang="zh-CN" sz="2400" b="0" baseline="30000">
                <a:latin typeface="Times New Roman" panose="02020603050405020304" pitchFamily="18" charset="0"/>
                <a:ea typeface="楷体_GB2312" pitchFamily="49" charset="-122"/>
              </a:rPr>
              <a:t>+  </a:t>
            </a:r>
            <a:r>
              <a:rPr lang="en-US" altLang="zh-CN" sz="2400" b="0">
                <a:latin typeface="Times New Roman" panose="02020603050405020304" pitchFamily="18" charset="0"/>
                <a:ea typeface="楷体_GB2312" pitchFamily="49" charset="-122"/>
              </a:rPr>
              <a:t>+ 2</a:t>
            </a:r>
            <a:r>
              <a:rPr lang="en-US" altLang="zh-CN" sz="2400" b="0" i="1">
                <a:latin typeface="Times New Roman" panose="02020603050405020304" pitchFamily="18" charset="0"/>
                <a:ea typeface="楷体_GB2312" pitchFamily="49" charset="-122"/>
              </a:rPr>
              <a:t>ν</a:t>
            </a:r>
            <a:r>
              <a:rPr lang="en-US" altLang="zh-CN" sz="2400" b="0" baseline="-30000">
                <a:latin typeface="Times New Roman" panose="02020603050405020304" pitchFamily="18" charset="0"/>
                <a:ea typeface="楷体_GB2312" pitchFamily="49" charset="-122"/>
              </a:rPr>
              <a:t>e</a:t>
            </a:r>
            <a:r>
              <a:rPr lang="en-US" altLang="zh-CN" sz="2400" b="0">
                <a:latin typeface="Times New Roman" panose="02020603050405020304" pitchFamily="18" charset="0"/>
                <a:ea typeface="楷体_GB2312" pitchFamily="49" charset="-122"/>
              </a:rPr>
              <a:t> </a:t>
            </a:r>
          </a:p>
        </p:txBody>
      </p:sp>
      <p:sp>
        <p:nvSpPr>
          <p:cNvPr id="153605" name="AutoShape 5">
            <a:extLst>
              <a:ext uri="{FF2B5EF4-FFF2-40B4-BE49-F238E27FC236}">
                <a16:creationId xmlns:a16="http://schemas.microsoft.com/office/drawing/2014/main" id="{3ACD818F-3919-4C8D-911E-9020470C70DE}"/>
              </a:ext>
            </a:extLst>
          </p:cNvPr>
          <p:cNvSpPr>
            <a:spLocks noChangeArrowheads="1"/>
          </p:cNvSpPr>
          <p:nvPr/>
        </p:nvSpPr>
        <p:spPr bwMode="auto">
          <a:xfrm>
            <a:off x="6324600" y="2286000"/>
            <a:ext cx="457200" cy="685800"/>
          </a:xfrm>
          <a:prstGeom prst="upArrow">
            <a:avLst>
              <a:gd name="adj1" fmla="val 50000"/>
              <a:gd name="adj2" fmla="val 37500"/>
            </a:avLst>
          </a:prstGeom>
          <a:solidFill>
            <a:srgbClr val="FFFF00"/>
          </a:solidFill>
          <a:ln w="9525">
            <a:solidFill>
              <a:schemeClr val="tx1"/>
            </a:solidFill>
            <a:miter lim="800000"/>
            <a:headEnd/>
            <a:tailEnd/>
          </a:ln>
        </p:spPr>
        <p:txBody>
          <a:bodyPr wrap="none" anchor="ctr"/>
          <a:lstStyle/>
          <a:p>
            <a:endParaRPr lang="zh-CN" altLang="en-US"/>
          </a:p>
        </p:txBody>
      </p:sp>
      <p:sp>
        <p:nvSpPr>
          <p:cNvPr id="153606" name="AutoShape 6">
            <a:extLst>
              <a:ext uri="{FF2B5EF4-FFF2-40B4-BE49-F238E27FC236}">
                <a16:creationId xmlns:a16="http://schemas.microsoft.com/office/drawing/2014/main" id="{2B9670E5-83C2-4CE9-8FE3-5F71990F6859}"/>
              </a:ext>
            </a:extLst>
          </p:cNvPr>
          <p:cNvSpPr>
            <a:spLocks noChangeArrowheads="1"/>
          </p:cNvSpPr>
          <p:nvPr/>
        </p:nvSpPr>
        <p:spPr bwMode="auto">
          <a:xfrm>
            <a:off x="3962400" y="3429000"/>
            <a:ext cx="609600" cy="457200"/>
          </a:xfrm>
          <a:prstGeom prst="rightArrow">
            <a:avLst>
              <a:gd name="adj1" fmla="val 50000"/>
              <a:gd name="adj2" fmla="val 33327"/>
            </a:avLst>
          </a:prstGeom>
          <a:solidFill>
            <a:srgbClr val="FFFF00"/>
          </a:solidFill>
          <a:ln w="9525">
            <a:solidFill>
              <a:schemeClr val="tx1"/>
            </a:solidFill>
            <a:miter lim="800000"/>
            <a:headEnd/>
            <a:tailEnd/>
          </a:ln>
        </p:spPr>
        <p:txBody>
          <a:bodyPr wrap="none" anchor="ctr"/>
          <a:lstStyle/>
          <a:p>
            <a:endParaRPr lang="zh-CN" altLang="en-US"/>
          </a:p>
        </p:txBody>
      </p:sp>
      <p:sp>
        <p:nvSpPr>
          <p:cNvPr id="153607" name="AutoShape 7">
            <a:extLst>
              <a:ext uri="{FF2B5EF4-FFF2-40B4-BE49-F238E27FC236}">
                <a16:creationId xmlns:a16="http://schemas.microsoft.com/office/drawing/2014/main" id="{CCC8C008-005E-47E1-A48A-018D4656A595}"/>
              </a:ext>
            </a:extLst>
          </p:cNvPr>
          <p:cNvSpPr>
            <a:spLocks noChangeArrowheads="1"/>
          </p:cNvSpPr>
          <p:nvPr/>
        </p:nvSpPr>
        <p:spPr bwMode="auto">
          <a:xfrm rot="-924434">
            <a:off x="2895600" y="4800600"/>
            <a:ext cx="1447800" cy="609600"/>
          </a:xfrm>
          <a:prstGeom prst="curvedUpArrow">
            <a:avLst>
              <a:gd name="adj1" fmla="val 47500"/>
              <a:gd name="adj2" fmla="val 95000"/>
              <a:gd name="adj3" fmla="val 33329"/>
            </a:avLst>
          </a:prstGeom>
          <a:solidFill>
            <a:srgbClr val="000099"/>
          </a:solidFill>
          <a:ln w="9525">
            <a:solidFill>
              <a:schemeClr val="tx1"/>
            </a:solidFill>
            <a:miter lim="800000"/>
            <a:headEnd/>
            <a:tailEnd/>
          </a:ln>
        </p:spPr>
        <p:txBody>
          <a:bodyPr wrap="none" anchor="ctr"/>
          <a:lstStyle/>
          <a:p>
            <a:endParaRPr lang="zh-CN" altLang="en-US"/>
          </a:p>
        </p:txBody>
      </p:sp>
      <p:sp>
        <p:nvSpPr>
          <p:cNvPr id="153608" name="Text Box 8">
            <a:extLst>
              <a:ext uri="{FF2B5EF4-FFF2-40B4-BE49-F238E27FC236}">
                <a16:creationId xmlns:a16="http://schemas.microsoft.com/office/drawing/2014/main" id="{1E4CC61A-DD77-4D5E-ACE8-CEF080B61B45}"/>
              </a:ext>
            </a:extLst>
          </p:cNvPr>
          <p:cNvSpPr txBox="1">
            <a:spLocks noChangeArrowheads="1"/>
          </p:cNvSpPr>
          <p:nvPr/>
        </p:nvSpPr>
        <p:spPr bwMode="auto">
          <a:xfrm>
            <a:off x="3505200" y="556260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SzPct val="85000"/>
            </a:pPr>
            <a:r>
              <a:rPr lang="en-US" altLang="zh-CN" sz="3200" b="0">
                <a:ea typeface="楷体_GB2312" pitchFamily="49" charset="-122"/>
              </a:rPr>
              <a:t>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wipe(left)">
                                      <p:cBhvr>
                                        <p:cTn id="7" dur="500"/>
                                        <p:tgtEl>
                                          <p:spTgt spid="15360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3603"/>
                                        </p:tgtEl>
                                        <p:attrNameLst>
                                          <p:attrName>style.visibility</p:attrName>
                                        </p:attrNameLst>
                                      </p:cBhvr>
                                      <p:to>
                                        <p:strVal val="visible"/>
                                      </p:to>
                                    </p:set>
                                    <p:animEffect transition="in" filter="dissolve">
                                      <p:cBhvr>
                                        <p:cTn id="11" dur="500"/>
                                        <p:tgtEl>
                                          <p:spTgt spid="15360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53605"/>
                                        </p:tgtEl>
                                        <p:attrNameLst>
                                          <p:attrName>style.visibility</p:attrName>
                                        </p:attrNameLst>
                                      </p:cBhvr>
                                      <p:to>
                                        <p:strVal val="visible"/>
                                      </p:to>
                                    </p:set>
                                    <p:animEffect transition="in" filter="wipe(down)">
                                      <p:cBhvr>
                                        <p:cTn id="16" dur="500"/>
                                        <p:tgtEl>
                                          <p:spTgt spid="153605"/>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53604"/>
                                        </p:tgtEl>
                                        <p:attrNameLst>
                                          <p:attrName>style.visibility</p:attrName>
                                        </p:attrNameLst>
                                      </p:cBhvr>
                                      <p:to>
                                        <p:strVal val="visible"/>
                                      </p:to>
                                    </p:set>
                                    <p:animEffect transition="in" filter="dissolve">
                                      <p:cBhvr>
                                        <p:cTn id="20" dur="500"/>
                                        <p:tgtEl>
                                          <p:spTgt spid="153604"/>
                                        </p:tgtEl>
                                      </p:cBhvr>
                                    </p:animEffect>
                                  </p:childTnLst>
                                </p:cTn>
                              </p:par>
                            </p:childTnLst>
                          </p:cTn>
                        </p:par>
                        <p:par>
                          <p:cTn id="21" fill="hold" nodeType="afterGroup">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53607"/>
                                        </p:tgtEl>
                                        <p:attrNameLst>
                                          <p:attrName>style.visibility</p:attrName>
                                        </p:attrNameLst>
                                      </p:cBhvr>
                                      <p:to>
                                        <p:strVal val="visible"/>
                                      </p:to>
                                    </p:set>
                                  </p:childTnLst>
                                </p:cTn>
                              </p:par>
                            </p:childTnLst>
                          </p:cTn>
                        </p:par>
                        <p:par>
                          <p:cTn id="24" fill="hold" nodeType="afterGroup">
                            <p:stCondLst>
                              <p:cond delay="1500"/>
                            </p:stCondLst>
                            <p:childTnLst>
                              <p:par>
                                <p:cTn id="25" presetID="1" presetClass="entr" presetSubtype="0" fill="hold" grpId="0" nodeType="afterEffect">
                                  <p:stCondLst>
                                    <p:cond delay="0"/>
                                  </p:stCondLst>
                                  <p:childTnLst>
                                    <p:set>
                                      <p:cBhvr>
                                        <p:cTn id="26" dur="1" fill="hold">
                                          <p:stCondLst>
                                            <p:cond delay="499"/>
                                          </p:stCondLst>
                                        </p:cTn>
                                        <p:tgtEl>
                                          <p:spTgt spid="153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animBg="1"/>
      <p:bldP spid="153604" grpId="0" animBg="1"/>
      <p:bldP spid="153605" grpId="0" animBg="1"/>
      <p:bldP spid="153606" grpId="0" animBg="1"/>
      <p:bldP spid="153607" grpId="0" animBg="1"/>
      <p:bldP spid="15360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日期占位符 3">
            <a:extLst>
              <a:ext uri="{FF2B5EF4-FFF2-40B4-BE49-F238E27FC236}">
                <a16:creationId xmlns:a16="http://schemas.microsoft.com/office/drawing/2014/main" id="{2BD802BC-49B6-4AEE-A774-EF8CB36766A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pic>
        <p:nvPicPr>
          <p:cNvPr id="17410" name="Picture 2" descr="superPre-72">
            <a:extLst>
              <a:ext uri="{FF2B5EF4-FFF2-40B4-BE49-F238E27FC236}">
                <a16:creationId xmlns:a16="http://schemas.microsoft.com/office/drawing/2014/main" id="{E2CFF7F6-3186-41D6-8109-E3775CF38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522413"/>
            <a:ext cx="4354513" cy="425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a:extLst>
              <a:ext uri="{FF2B5EF4-FFF2-40B4-BE49-F238E27FC236}">
                <a16:creationId xmlns:a16="http://schemas.microsoft.com/office/drawing/2014/main" id="{490C4A24-BF4D-4C44-834B-F795B3EE83DD}"/>
              </a:ext>
            </a:extLst>
          </p:cNvPr>
          <p:cNvSpPr>
            <a:spLocks noGrp="1" noChangeArrowheads="1"/>
          </p:cNvSpPr>
          <p:nvPr>
            <p:ph type="title"/>
          </p:nvPr>
        </p:nvSpPr>
        <p:spPr>
          <a:xfrm>
            <a:off x="395288" y="692150"/>
            <a:ext cx="3657600" cy="2663825"/>
          </a:xfrm>
          <a:ln>
            <a:solidFill>
              <a:srgbClr val="00CC00"/>
            </a:solidFill>
            <a:miter lim="800000"/>
            <a:headEnd/>
            <a:tailEnd/>
          </a:ln>
        </p:spPr>
        <p:txBody>
          <a:bodyPr/>
          <a:lstStyle/>
          <a:p>
            <a:pPr algn="l" eaLnBrk="1" hangingPunct="1"/>
            <a:r>
              <a:rPr lang="zh-CN" altLang="en-US" sz="2800" b="1">
                <a:solidFill>
                  <a:srgbClr val="FF0000"/>
                </a:solidFill>
                <a:ea typeface="楷体_GB2312" pitchFamily="49" charset="-122"/>
              </a:rPr>
              <a:t>当</a:t>
            </a:r>
            <a:r>
              <a:rPr lang="zh-CN" altLang="en-US" sz="2800" b="1">
                <a:solidFill>
                  <a:srgbClr val="FF0000"/>
                </a:solidFill>
                <a:latin typeface="Times New Roman" panose="02020603050405020304" pitchFamily="18" charset="0"/>
                <a:ea typeface="楷体_GB2312" pitchFamily="49" charset="-122"/>
              </a:rPr>
              <a:t>恒星内部形成</a:t>
            </a:r>
            <a:r>
              <a:rPr lang="en-US" altLang="zh-CN" sz="2800" b="1">
                <a:solidFill>
                  <a:srgbClr val="FF0000"/>
                </a:solidFill>
                <a:latin typeface="Times New Roman" panose="02020603050405020304" pitchFamily="18" charset="0"/>
                <a:ea typeface="楷体_GB2312" pitchFamily="49" charset="-122"/>
              </a:rPr>
              <a:t>Fe</a:t>
            </a:r>
            <a:r>
              <a:rPr lang="zh-CN" altLang="en-US" sz="2800" b="1">
                <a:solidFill>
                  <a:srgbClr val="FF0000"/>
                </a:solidFill>
                <a:latin typeface="Times New Roman" panose="02020603050405020304" pitchFamily="18" charset="0"/>
                <a:ea typeface="楷体_GB2312" pitchFamily="49" charset="-122"/>
              </a:rPr>
              <a:t>后，由于</a:t>
            </a:r>
            <a:r>
              <a:rPr lang="en-US" altLang="zh-CN" sz="2800" b="1">
                <a:solidFill>
                  <a:srgbClr val="FF0000"/>
                </a:solidFill>
                <a:latin typeface="Times New Roman" panose="02020603050405020304" pitchFamily="18" charset="0"/>
                <a:ea typeface="楷体_GB2312" pitchFamily="49" charset="-122"/>
              </a:rPr>
              <a:t>Fe</a:t>
            </a:r>
            <a:r>
              <a:rPr lang="zh-CN" altLang="en-US" sz="2800" b="1">
                <a:solidFill>
                  <a:srgbClr val="FF0000"/>
                </a:solidFill>
                <a:latin typeface="Times New Roman" panose="02020603050405020304" pitchFamily="18" charset="0"/>
                <a:ea typeface="楷体_GB2312" pitchFamily="49" charset="-122"/>
              </a:rPr>
              <a:t>的</a:t>
            </a:r>
            <a:r>
              <a:rPr lang="zh-CN" altLang="en-US" sz="2800" b="1">
                <a:solidFill>
                  <a:srgbClr val="FF0000"/>
                </a:solidFill>
                <a:ea typeface="楷体_GB2312" pitchFamily="49" charset="-122"/>
              </a:rPr>
              <a:t>聚变反应吸热而不是放热，恒星内部的热核反应由此停止，形成洋葱状的结构。</a:t>
            </a:r>
          </a:p>
        </p:txBody>
      </p:sp>
      <p:pic>
        <p:nvPicPr>
          <p:cNvPr id="17412" name="Picture 4">
            <a:extLst>
              <a:ext uri="{FF2B5EF4-FFF2-40B4-BE49-F238E27FC236}">
                <a16:creationId xmlns:a16="http://schemas.microsoft.com/office/drawing/2014/main" id="{9CE6A51C-A517-4048-B5D8-C6763528DA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05200"/>
            <a:ext cx="350520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日期占位符 3">
            <a:extLst>
              <a:ext uri="{FF2B5EF4-FFF2-40B4-BE49-F238E27FC236}">
                <a16:creationId xmlns:a16="http://schemas.microsoft.com/office/drawing/2014/main" id="{5BC441CD-0688-41F5-A157-684C7D4445D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18434" name="Rectangle 2">
            <a:extLst>
              <a:ext uri="{FF2B5EF4-FFF2-40B4-BE49-F238E27FC236}">
                <a16:creationId xmlns:a16="http://schemas.microsoft.com/office/drawing/2014/main" id="{93B01C69-12EC-4DAF-BCAF-28790A5CA889}"/>
              </a:ext>
            </a:extLst>
          </p:cNvPr>
          <p:cNvSpPr>
            <a:spLocks noGrp="1" noChangeArrowheads="1"/>
          </p:cNvSpPr>
          <p:nvPr>
            <p:ph type="title"/>
          </p:nvPr>
        </p:nvSpPr>
        <p:spPr>
          <a:xfrm>
            <a:off x="457200" y="274638"/>
            <a:ext cx="3035300" cy="1143000"/>
          </a:xfrm>
        </p:spPr>
        <p:txBody>
          <a:bodyPr/>
          <a:lstStyle/>
          <a:p>
            <a:pPr eaLnBrk="1" hangingPunct="1"/>
            <a:r>
              <a:rPr lang="en-US" altLang="zh-CN" sz="3600" b="1">
                <a:solidFill>
                  <a:schemeClr val="accent2"/>
                </a:solidFill>
              </a:rPr>
              <a:t>§7.5   </a:t>
            </a:r>
            <a:r>
              <a:rPr lang="zh-CN" altLang="en-US" sz="3600" b="1">
                <a:solidFill>
                  <a:schemeClr val="accent2"/>
                </a:solidFill>
              </a:rPr>
              <a:t>双星</a:t>
            </a:r>
          </a:p>
        </p:txBody>
      </p:sp>
      <p:sp>
        <p:nvSpPr>
          <p:cNvPr id="175107" name="Rectangle 3">
            <a:extLst>
              <a:ext uri="{FF2B5EF4-FFF2-40B4-BE49-F238E27FC236}">
                <a16:creationId xmlns:a16="http://schemas.microsoft.com/office/drawing/2014/main" id="{30211317-4075-4965-A56B-3758ACF5B805}"/>
              </a:ext>
            </a:extLst>
          </p:cNvPr>
          <p:cNvSpPr>
            <a:spLocks noGrp="1" noChangeArrowheads="1"/>
          </p:cNvSpPr>
          <p:nvPr>
            <p:ph idx="1"/>
          </p:nvPr>
        </p:nvSpPr>
        <p:spPr/>
        <p:txBody>
          <a:bodyPr/>
          <a:lstStyle/>
          <a:p>
            <a:pPr eaLnBrk="1" hangingPunct="1">
              <a:buFontTx/>
              <a:buNone/>
            </a:pPr>
            <a:r>
              <a:rPr lang="zh-CN" altLang="en-US" sz="2800" b="1">
                <a:latin typeface="宋体" panose="02010600030101010101" pitchFamily="2" charset="-122"/>
              </a:rPr>
              <a:t>一、双星定义</a:t>
            </a:r>
            <a:r>
              <a:rPr lang="zh-CN" altLang="en-US" b="1">
                <a:latin typeface="宋体" panose="02010600030101010101" pitchFamily="2" charset="-122"/>
              </a:rPr>
              <a:t>：</a:t>
            </a:r>
          </a:p>
          <a:p>
            <a:pPr eaLnBrk="1" hangingPunct="1">
              <a:buFontTx/>
              <a:buNone/>
            </a:pPr>
            <a:r>
              <a:rPr lang="zh-CN" altLang="en-US" b="1">
                <a:latin typeface="宋体" panose="02010600030101010101" pitchFamily="2" charset="-122"/>
              </a:rPr>
              <a:t>     </a:t>
            </a:r>
            <a:r>
              <a:rPr lang="zh-CN" altLang="en-US" sz="2800" b="1">
                <a:latin typeface="宋体" panose="02010600030101010101" pitchFamily="2" charset="-122"/>
              </a:rPr>
              <a:t>包含两颗恒星的系统，在相互引力作用下，两颗子星绕着它们共同的引力中心描绘出闭合的轨道。</a:t>
            </a:r>
          </a:p>
          <a:p>
            <a:pPr eaLnBrk="1" hangingPunct="1">
              <a:buFontTx/>
              <a:buNone/>
            </a:pPr>
            <a:r>
              <a:rPr lang="zh-CN" altLang="en-US" sz="2800" b="1">
                <a:latin typeface="宋体" panose="02010600030101010101" pitchFamily="2" charset="-122"/>
              </a:rPr>
              <a:t>  组成双星的两颗恒星均称为双星的子星（主星、伴星），以椭圆轨道相互绕转；</a:t>
            </a:r>
          </a:p>
          <a:p>
            <a:pPr eaLnBrk="1" hangingPunct="1">
              <a:buFontTx/>
              <a:buNone/>
            </a:pPr>
            <a:r>
              <a:rPr lang="zh-CN" altLang="en-US" b="1">
                <a:latin typeface="宋体" panose="02010600030101010101" pitchFamily="2" charset="-122"/>
              </a:rPr>
              <a:t>   </a:t>
            </a:r>
            <a:r>
              <a:rPr lang="zh-CN" altLang="en-US" sz="2800" b="1">
                <a:latin typeface="宋体" panose="02010600030101010101" pitchFamily="2" charset="-122"/>
              </a:rPr>
              <a:t>较亮的子星</a:t>
            </a:r>
            <a:r>
              <a:rPr lang="en-US" altLang="zh-CN" sz="2800" b="1">
                <a:latin typeface="宋体" panose="02010600030101010101" pitchFamily="2" charset="-122"/>
              </a:rPr>
              <a:t>-----</a:t>
            </a:r>
            <a:r>
              <a:rPr lang="zh-CN" altLang="en-US" sz="2800" b="1">
                <a:latin typeface="宋体" panose="02010600030101010101" pitchFamily="2" charset="-122"/>
              </a:rPr>
              <a:t>主星</a:t>
            </a:r>
          </a:p>
          <a:p>
            <a:pPr eaLnBrk="1" hangingPunct="1">
              <a:buFontTx/>
              <a:buNone/>
            </a:pPr>
            <a:r>
              <a:rPr lang="zh-CN" altLang="en-US" sz="2800" b="1">
                <a:latin typeface="宋体" panose="02010600030101010101" pitchFamily="2" charset="-122"/>
              </a:rPr>
              <a:t>   较暗的子星</a:t>
            </a:r>
            <a:r>
              <a:rPr lang="en-US" altLang="zh-CN" sz="2800" b="1">
                <a:latin typeface="宋体" panose="02010600030101010101" pitchFamily="2" charset="-122"/>
              </a:rPr>
              <a:t>-----</a:t>
            </a:r>
            <a:r>
              <a:rPr lang="zh-CN" altLang="en-US" sz="2800" b="1">
                <a:latin typeface="宋体" panose="02010600030101010101" pitchFamily="2" charset="-122"/>
              </a:rPr>
              <a:t>伴星</a:t>
            </a:r>
          </a:p>
          <a:p>
            <a:pPr eaLnBrk="1" hangingPunct="1">
              <a:buFontTx/>
              <a:buNone/>
            </a:pPr>
            <a:endParaRPr lang="zh-CN" altLang="en-US" sz="2800" b="1">
              <a:latin typeface="宋体" panose="02010600030101010101" pitchFamily="2" charset="-122"/>
            </a:endParaRPr>
          </a:p>
          <a:p>
            <a:pPr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5107">
                                            <p:txEl>
                                              <p:pRg st="1" end="1"/>
                                            </p:txEl>
                                          </p:spTgt>
                                        </p:tgtEl>
                                        <p:attrNameLst>
                                          <p:attrName>style.visibility</p:attrName>
                                        </p:attrNameLst>
                                      </p:cBhvr>
                                      <p:to>
                                        <p:strVal val="visible"/>
                                      </p:to>
                                    </p:set>
                                    <p:anim calcmode="lin" valueType="num">
                                      <p:cBhvr additive="base">
                                        <p:cTn id="7" dur="500" fill="hold"/>
                                        <p:tgtEl>
                                          <p:spTgt spid="1751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5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5107">
                                            <p:txEl>
                                              <p:pRg st="2" end="2"/>
                                            </p:txEl>
                                          </p:spTgt>
                                        </p:tgtEl>
                                        <p:attrNameLst>
                                          <p:attrName>style.visibility</p:attrName>
                                        </p:attrNameLst>
                                      </p:cBhvr>
                                      <p:to>
                                        <p:strVal val="visible"/>
                                      </p:to>
                                    </p:set>
                                    <p:anim calcmode="lin" valueType="num">
                                      <p:cBhvr additive="base">
                                        <p:cTn id="13" dur="500" fill="hold"/>
                                        <p:tgtEl>
                                          <p:spTgt spid="1751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510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5107">
                                            <p:txEl>
                                              <p:pRg st="3" end="3"/>
                                            </p:txEl>
                                          </p:spTgt>
                                        </p:tgtEl>
                                        <p:attrNameLst>
                                          <p:attrName>style.visibility</p:attrName>
                                        </p:attrNameLst>
                                      </p:cBhvr>
                                      <p:to>
                                        <p:strVal val="visible"/>
                                      </p:to>
                                    </p:set>
                                    <p:anim calcmode="lin" valueType="num">
                                      <p:cBhvr additive="base">
                                        <p:cTn id="17" dur="500" fill="hold"/>
                                        <p:tgtEl>
                                          <p:spTgt spid="17510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510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5107">
                                            <p:txEl>
                                              <p:pRg st="4" end="4"/>
                                            </p:txEl>
                                          </p:spTgt>
                                        </p:tgtEl>
                                        <p:attrNameLst>
                                          <p:attrName>style.visibility</p:attrName>
                                        </p:attrNameLst>
                                      </p:cBhvr>
                                      <p:to>
                                        <p:strVal val="visible"/>
                                      </p:to>
                                    </p:set>
                                    <p:anim calcmode="lin" valueType="num">
                                      <p:cBhvr additive="base">
                                        <p:cTn id="21" dur="500" fill="hold"/>
                                        <p:tgtEl>
                                          <p:spTgt spid="17510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51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日期占位符 3">
            <a:extLst>
              <a:ext uri="{FF2B5EF4-FFF2-40B4-BE49-F238E27FC236}">
                <a16:creationId xmlns:a16="http://schemas.microsoft.com/office/drawing/2014/main" id="{C8EDBE58-E80E-49F3-B582-02020D5FDF6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pic>
        <p:nvPicPr>
          <p:cNvPr id="176130" name="Picture 2" descr="Doublestaranim">
            <a:extLst>
              <a:ext uri="{FF2B5EF4-FFF2-40B4-BE49-F238E27FC236}">
                <a16:creationId xmlns:a16="http://schemas.microsoft.com/office/drawing/2014/main" id="{B6AD1FA6-BBD3-49E0-A3B8-02546AE6FD4B}"/>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03350" y="981075"/>
            <a:ext cx="6769100" cy="476250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6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日期占位符 3">
            <a:extLst>
              <a:ext uri="{FF2B5EF4-FFF2-40B4-BE49-F238E27FC236}">
                <a16:creationId xmlns:a16="http://schemas.microsoft.com/office/drawing/2014/main" id="{43916643-2C22-40D2-A7F4-020344B5F09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177154" name="Rectangle 2">
            <a:extLst>
              <a:ext uri="{FF2B5EF4-FFF2-40B4-BE49-F238E27FC236}">
                <a16:creationId xmlns:a16="http://schemas.microsoft.com/office/drawing/2014/main" id="{741835F3-50B4-4D22-9D47-7BCB48D2CE32}"/>
              </a:ext>
            </a:extLst>
          </p:cNvPr>
          <p:cNvSpPr>
            <a:spLocks noGrp="1" noChangeArrowheads="1"/>
          </p:cNvSpPr>
          <p:nvPr>
            <p:ph idx="1"/>
          </p:nvPr>
        </p:nvSpPr>
        <p:spPr>
          <a:xfrm>
            <a:off x="457200" y="549275"/>
            <a:ext cx="8229600" cy="5576888"/>
          </a:xfrm>
        </p:spPr>
        <p:txBody>
          <a:bodyPr/>
          <a:lstStyle/>
          <a:p>
            <a:pPr eaLnBrk="1" hangingPunct="1">
              <a:buFontTx/>
              <a:buNone/>
            </a:pPr>
            <a:r>
              <a:rPr lang="zh-CN" altLang="en-US" b="1"/>
              <a:t>聚星：</a:t>
            </a:r>
          </a:p>
          <a:p>
            <a:pPr eaLnBrk="1" hangingPunct="1">
              <a:buFontTx/>
              <a:buNone/>
            </a:pPr>
            <a:r>
              <a:rPr lang="zh-CN" altLang="en-US" b="1"/>
              <a:t>       三合星，四合星，等等。</a:t>
            </a:r>
          </a:p>
          <a:p>
            <a:pPr eaLnBrk="1" hangingPunct="1">
              <a:buFontTx/>
              <a:buNone/>
            </a:pPr>
            <a:endParaRPr lang="zh-CN" altLang="en-US" b="1"/>
          </a:p>
          <a:p>
            <a:pPr eaLnBrk="1" hangingPunct="1">
              <a:buFontTx/>
              <a:buNone/>
            </a:pPr>
            <a:r>
              <a:rPr lang="zh-CN" altLang="en-US" b="1">
                <a:solidFill>
                  <a:srgbClr val="996600"/>
                </a:solidFill>
                <a:latin typeface="Times New Roman" panose="02020603050405020304" pitchFamily="18" charset="0"/>
                <a:ea typeface="楷体_GB2312" pitchFamily="49" charset="-122"/>
                <a:sym typeface="Wingdings" panose="05000000000000000000" pitchFamily="2" charset="2"/>
              </a:rPr>
              <a:t></a:t>
            </a:r>
            <a:r>
              <a:rPr lang="zh-CN" altLang="en-US" b="1"/>
              <a:t>在银河系中，估计双星和聚星的数目不少于单星。</a:t>
            </a:r>
            <a:r>
              <a:rPr lang="zh-CN" altLang="en-US" b="1">
                <a:latin typeface="宋体" panose="02010600030101010101" pitchFamily="2" charset="-122"/>
              </a:rPr>
              <a:t>大部分的恒星位于双星和聚星系统中。</a:t>
            </a:r>
            <a:r>
              <a:rPr lang="zh-CN" altLang="en-US" sz="2800" b="1">
                <a:latin typeface="宋体" panose="02010600030101010101" pitchFamily="2" charset="-122"/>
              </a:rPr>
              <a:t> </a:t>
            </a:r>
            <a:endParaRPr lang="zh-CN" altLang="en-US" b="1">
              <a:latin typeface="宋体" panose="02010600030101010101" pitchFamily="2" charset="-122"/>
            </a:endParaRPr>
          </a:p>
          <a:p>
            <a:pPr eaLnBrk="1" hangingPunct="1"/>
            <a:endParaRPr lang="zh-CN" altLang="en-US" b="1">
              <a:latin typeface="宋体" panose="02010600030101010101" pitchFamily="2" charset="-122"/>
            </a:endParaRPr>
          </a:p>
          <a:p>
            <a:pPr eaLnBrk="1" hangingPunct="1">
              <a:buFontTx/>
              <a:buNone/>
            </a:pPr>
            <a:r>
              <a:rPr lang="zh-CN" altLang="en-US" b="1">
                <a:solidFill>
                  <a:srgbClr val="996600"/>
                </a:solidFill>
                <a:latin typeface="Times New Roman" panose="02020603050405020304" pitchFamily="18" charset="0"/>
                <a:ea typeface="楷体_GB2312" pitchFamily="49" charset="-122"/>
                <a:sym typeface="Wingdings" panose="05000000000000000000" pitchFamily="2" charset="2"/>
              </a:rPr>
              <a:t></a:t>
            </a:r>
            <a:r>
              <a:rPr lang="zh-CN" altLang="en-US" b="1"/>
              <a:t>光学双星，彼此之间没有物理联系；区别于物理双星。例如开阳双星。</a:t>
            </a:r>
          </a:p>
          <a:p>
            <a:pPr eaLnBrk="1" hangingPunct="1"/>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7154">
                                            <p:txEl>
                                              <p:pRg st="0" end="0"/>
                                            </p:txEl>
                                          </p:spTgt>
                                        </p:tgtEl>
                                        <p:attrNameLst>
                                          <p:attrName>style.visibility</p:attrName>
                                        </p:attrNameLst>
                                      </p:cBhvr>
                                      <p:to>
                                        <p:strVal val="visible"/>
                                      </p:to>
                                    </p:set>
                                    <p:anim calcmode="lin" valueType="num">
                                      <p:cBhvr additive="base">
                                        <p:cTn id="7" dur="500" fill="hold"/>
                                        <p:tgtEl>
                                          <p:spTgt spid="1771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715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7154">
                                            <p:txEl>
                                              <p:pRg st="1" end="1"/>
                                            </p:txEl>
                                          </p:spTgt>
                                        </p:tgtEl>
                                        <p:attrNameLst>
                                          <p:attrName>style.visibility</p:attrName>
                                        </p:attrNameLst>
                                      </p:cBhvr>
                                      <p:to>
                                        <p:strVal val="visible"/>
                                      </p:to>
                                    </p:set>
                                    <p:anim calcmode="lin" valueType="num">
                                      <p:cBhvr additive="base">
                                        <p:cTn id="11" dur="500" fill="hold"/>
                                        <p:tgtEl>
                                          <p:spTgt spid="17715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71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77154">
                                            <p:txEl>
                                              <p:pRg st="3" end="3"/>
                                            </p:txEl>
                                          </p:spTgt>
                                        </p:tgtEl>
                                        <p:attrNameLst>
                                          <p:attrName>style.visibility</p:attrName>
                                        </p:attrNameLst>
                                      </p:cBhvr>
                                      <p:to>
                                        <p:strVal val="visible"/>
                                      </p:to>
                                    </p:set>
                                    <p:anim calcmode="lin" valueType="num">
                                      <p:cBhvr additive="base">
                                        <p:cTn id="17" dur="500" fill="hold"/>
                                        <p:tgtEl>
                                          <p:spTgt spid="17715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715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77154">
                                            <p:txEl>
                                              <p:pRg st="5" end="5"/>
                                            </p:txEl>
                                          </p:spTgt>
                                        </p:tgtEl>
                                        <p:attrNameLst>
                                          <p:attrName>style.visibility</p:attrName>
                                        </p:attrNameLst>
                                      </p:cBhvr>
                                      <p:to>
                                        <p:strVal val="visible"/>
                                      </p:to>
                                    </p:set>
                                    <p:anim calcmode="lin" valueType="num">
                                      <p:cBhvr additive="base">
                                        <p:cTn id="23" dur="500" fill="hold"/>
                                        <p:tgtEl>
                                          <p:spTgt spid="17715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715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日期占位符 3">
            <a:extLst>
              <a:ext uri="{FF2B5EF4-FFF2-40B4-BE49-F238E27FC236}">
                <a16:creationId xmlns:a16="http://schemas.microsoft.com/office/drawing/2014/main" id="{A8EA01F9-14A9-43B6-B1DA-114EF487759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21506" name="Rectangle 2">
            <a:extLst>
              <a:ext uri="{FF2B5EF4-FFF2-40B4-BE49-F238E27FC236}">
                <a16:creationId xmlns:a16="http://schemas.microsoft.com/office/drawing/2014/main" id="{9A8F798C-A530-4AAD-948C-06FE106C7DD7}"/>
              </a:ext>
            </a:extLst>
          </p:cNvPr>
          <p:cNvSpPr>
            <a:spLocks noGrp="1" noChangeArrowheads="1"/>
          </p:cNvSpPr>
          <p:nvPr>
            <p:ph idx="1"/>
          </p:nvPr>
        </p:nvSpPr>
        <p:spPr/>
        <p:txBody>
          <a:bodyPr/>
          <a:lstStyle/>
          <a:p>
            <a:pPr eaLnBrk="1" hangingPunct="1">
              <a:buFontTx/>
              <a:buNone/>
            </a:pPr>
            <a:r>
              <a:rPr lang="zh-CN" altLang="en-US" sz="2800" b="1"/>
              <a:t>二、双星的分类</a:t>
            </a:r>
          </a:p>
          <a:p>
            <a:pPr eaLnBrk="1" hangingPunct="1">
              <a:buFontTx/>
              <a:buNone/>
            </a:pPr>
            <a:r>
              <a:rPr lang="zh-CN" altLang="en-US" sz="2800" b="1"/>
              <a:t>根据观测方法分为：</a:t>
            </a:r>
          </a:p>
          <a:p>
            <a:pPr eaLnBrk="1" hangingPunct="1">
              <a:buFontTx/>
              <a:buNone/>
            </a:pPr>
            <a:r>
              <a:rPr lang="zh-CN" altLang="en-US" sz="2800" b="1"/>
              <a:t>        </a:t>
            </a:r>
          </a:p>
          <a:p>
            <a:pPr eaLnBrk="1" hangingPunct="1">
              <a:buFontTx/>
              <a:buNone/>
            </a:pPr>
            <a:r>
              <a:rPr lang="zh-CN" altLang="en-US" sz="2800" b="1"/>
              <a:t>      （</a:t>
            </a:r>
            <a:r>
              <a:rPr lang="en-US" altLang="zh-CN" sz="2800" b="1"/>
              <a:t>1</a:t>
            </a:r>
            <a:r>
              <a:rPr lang="zh-CN" altLang="en-US" sz="2800" b="1"/>
              <a:t>）目视双星</a:t>
            </a:r>
          </a:p>
          <a:p>
            <a:pPr eaLnBrk="1" hangingPunct="1">
              <a:buFontTx/>
              <a:buNone/>
            </a:pPr>
            <a:r>
              <a:rPr lang="zh-CN" altLang="en-US" sz="2800" b="1"/>
              <a:t>      （</a:t>
            </a:r>
            <a:r>
              <a:rPr lang="en-US" altLang="zh-CN" sz="2800" b="1"/>
              <a:t>2</a:t>
            </a:r>
            <a:r>
              <a:rPr lang="zh-CN" altLang="en-US" sz="2800" b="1"/>
              <a:t>）分光双星</a:t>
            </a:r>
          </a:p>
          <a:p>
            <a:pPr eaLnBrk="1" hangingPunct="1">
              <a:buFontTx/>
              <a:buNone/>
            </a:pPr>
            <a:r>
              <a:rPr lang="zh-CN" altLang="en-US" sz="2800" b="1"/>
              <a:t>      （</a:t>
            </a:r>
            <a:r>
              <a:rPr lang="en-US" altLang="zh-CN" sz="2800" b="1"/>
              <a:t>3</a:t>
            </a:r>
            <a:r>
              <a:rPr lang="zh-CN" altLang="en-US" sz="2800" b="1"/>
              <a:t>）食双星</a:t>
            </a:r>
          </a:p>
          <a:p>
            <a:pPr eaLnBrk="1" hangingPunct="1">
              <a:buFontTx/>
              <a:buNone/>
            </a:pPr>
            <a:endParaRPr lang="en-US" altLang="zh-CN" sz="28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日期占位符 3">
            <a:extLst>
              <a:ext uri="{FF2B5EF4-FFF2-40B4-BE49-F238E27FC236}">
                <a16:creationId xmlns:a16="http://schemas.microsoft.com/office/drawing/2014/main" id="{33726A62-F997-4061-9362-6B53C34E182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22530" name="Rectangle 2">
            <a:extLst>
              <a:ext uri="{FF2B5EF4-FFF2-40B4-BE49-F238E27FC236}">
                <a16:creationId xmlns:a16="http://schemas.microsoft.com/office/drawing/2014/main" id="{976E9A0B-74D5-419D-B898-08C2B791A05D}"/>
              </a:ext>
            </a:extLst>
          </p:cNvPr>
          <p:cNvSpPr>
            <a:spLocks noGrp="1" noChangeArrowheads="1"/>
          </p:cNvSpPr>
          <p:nvPr>
            <p:ph type="title"/>
          </p:nvPr>
        </p:nvSpPr>
        <p:spPr/>
        <p:txBody>
          <a:bodyPr/>
          <a:lstStyle/>
          <a:p>
            <a:pPr eaLnBrk="1" hangingPunct="1"/>
            <a:r>
              <a:rPr lang="en-US" altLang="zh-CN" sz="3200">
                <a:ea typeface="楷体_GB2312" pitchFamily="49" charset="-122"/>
              </a:rPr>
              <a:t>(1)</a:t>
            </a:r>
            <a:r>
              <a:rPr lang="zh-CN" altLang="en-US" sz="3200">
                <a:solidFill>
                  <a:schemeClr val="tx1"/>
                </a:solidFill>
                <a:ea typeface="楷体_GB2312" pitchFamily="49" charset="-122"/>
              </a:rPr>
              <a:t>目视双星</a:t>
            </a:r>
            <a:r>
              <a:rPr lang="zh-CN" altLang="en-US" sz="3200">
                <a:ea typeface="楷体_GB2312" pitchFamily="49" charset="-122"/>
              </a:rPr>
              <a:t> </a:t>
            </a:r>
            <a:r>
              <a:rPr lang="en-US" altLang="zh-CN" sz="3200">
                <a:ea typeface="楷体_GB2312" pitchFamily="49" charset="-122"/>
              </a:rPr>
              <a:t>(visual binaries)</a:t>
            </a:r>
          </a:p>
        </p:txBody>
      </p:sp>
      <p:sp>
        <p:nvSpPr>
          <p:cNvPr id="22531" name="Rectangle 3">
            <a:extLst>
              <a:ext uri="{FF2B5EF4-FFF2-40B4-BE49-F238E27FC236}">
                <a16:creationId xmlns:a16="http://schemas.microsoft.com/office/drawing/2014/main" id="{6F686FF4-D34E-4DBB-ADEE-DA05A35B51F6}"/>
              </a:ext>
            </a:extLst>
          </p:cNvPr>
          <p:cNvSpPr>
            <a:spLocks noGrp="1" noChangeArrowheads="1"/>
          </p:cNvSpPr>
          <p:nvPr>
            <p:ph idx="1"/>
          </p:nvPr>
        </p:nvSpPr>
        <p:spPr/>
        <p:txBody>
          <a:bodyPr/>
          <a:lstStyle/>
          <a:p>
            <a:pPr eaLnBrk="1" hangingPunct="1">
              <a:buFontTx/>
              <a:buNone/>
            </a:pPr>
            <a:r>
              <a:rPr lang="zh-CN" altLang="en-US" b="1">
                <a:ea typeface="楷体_GB2312" pitchFamily="49" charset="-122"/>
              </a:rPr>
              <a:t>在望远镜内能够分辨出两颗子星的双星系统</a:t>
            </a:r>
            <a:r>
              <a:rPr lang="en-US" altLang="zh-CN" b="1">
                <a:ea typeface="楷体_GB2312" pitchFamily="49" charset="-122"/>
              </a:rPr>
              <a:t>:</a:t>
            </a:r>
          </a:p>
          <a:p>
            <a:pPr eaLnBrk="1" hangingPunct="1">
              <a:buFontTx/>
              <a:buNone/>
            </a:pPr>
            <a:endParaRPr lang="en-US" altLang="zh-CN" b="1">
              <a:ea typeface="楷体_GB2312" pitchFamily="49" charset="-122"/>
            </a:endParaRPr>
          </a:p>
          <a:p>
            <a:pPr eaLnBrk="1" hangingPunct="1">
              <a:buFontTx/>
              <a:buNone/>
            </a:pPr>
            <a:r>
              <a:rPr lang="zh-CN" altLang="en-US" b="1">
                <a:ea typeface="楷体_GB2312" pitchFamily="49" charset="-122"/>
              </a:rPr>
              <a:t>周期</a:t>
            </a:r>
            <a:r>
              <a:rPr lang="en-US" altLang="zh-CN" b="1">
                <a:ea typeface="楷体_GB2312" pitchFamily="49" charset="-122"/>
              </a:rPr>
              <a:t>1</a:t>
            </a:r>
            <a:r>
              <a:rPr lang="zh-CN" altLang="en-US" b="1">
                <a:ea typeface="楷体_GB2312" pitchFamily="49" charset="-122"/>
              </a:rPr>
              <a:t>月</a:t>
            </a:r>
            <a:r>
              <a:rPr lang="en-US" altLang="zh-CN" b="1">
                <a:ea typeface="楷体_GB2312" pitchFamily="49" charset="-122"/>
              </a:rPr>
              <a:t>-----</a:t>
            </a:r>
            <a:r>
              <a:rPr lang="zh-CN" altLang="en-US" b="1">
                <a:ea typeface="楷体_GB2312" pitchFamily="49" charset="-122"/>
              </a:rPr>
              <a:t>几百年，常见几年；</a:t>
            </a:r>
          </a:p>
          <a:p>
            <a:pPr eaLnBrk="1" hangingPunct="1">
              <a:buFontTx/>
              <a:buNone/>
            </a:pPr>
            <a:endParaRPr lang="zh-CN" altLang="en-US" b="1">
              <a:ea typeface="楷体_GB2312" pitchFamily="49" charset="-122"/>
            </a:endParaRPr>
          </a:p>
          <a:p>
            <a:pPr eaLnBrk="1" hangingPunct="1">
              <a:buFontTx/>
              <a:buNone/>
            </a:pPr>
            <a:r>
              <a:rPr lang="zh-CN" altLang="en-US" b="1">
                <a:ea typeface="楷体_GB2312" pitchFamily="49" charset="-122"/>
              </a:rPr>
              <a:t>已发现目视双星将近</a:t>
            </a:r>
            <a:r>
              <a:rPr lang="en-US" altLang="zh-CN" b="1">
                <a:ea typeface="楷体_GB2312" pitchFamily="49" charset="-122"/>
              </a:rPr>
              <a:t>8</a:t>
            </a:r>
            <a:r>
              <a:rPr lang="zh-CN" altLang="en-US" b="1">
                <a:ea typeface="楷体_GB2312" pitchFamily="49" charset="-122"/>
              </a:rPr>
              <a:t>万对。</a:t>
            </a:r>
          </a:p>
          <a:p>
            <a:pPr eaLnBrk="1" hangingPunct="1"/>
            <a:endParaRPr lang="zh-CN" altLang="en-US" b="1">
              <a:ea typeface="楷体_GB2312" pitchFamily="49" charset="-122"/>
            </a:endParaRPr>
          </a:p>
          <a:p>
            <a:pPr eaLnBrk="1" hangingPunct="1"/>
            <a:endParaRPr lang="en-US" altLang="zh-CN"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日期占位符 1">
            <a:extLst>
              <a:ext uri="{FF2B5EF4-FFF2-40B4-BE49-F238E27FC236}">
                <a16:creationId xmlns:a16="http://schemas.microsoft.com/office/drawing/2014/main" id="{1DC9D165-D3A5-438A-BD13-7844A7653EE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23554" name="Rectangle 2">
            <a:extLst>
              <a:ext uri="{FF2B5EF4-FFF2-40B4-BE49-F238E27FC236}">
                <a16:creationId xmlns:a16="http://schemas.microsoft.com/office/drawing/2014/main" id="{D804102E-E224-4136-8943-35D1037FE768}"/>
              </a:ext>
            </a:extLst>
          </p:cNvPr>
          <p:cNvSpPr>
            <a:spLocks noChangeArrowheads="1"/>
          </p:cNvSpPr>
          <p:nvPr/>
        </p:nvSpPr>
        <p:spPr bwMode="auto">
          <a:xfrm>
            <a:off x="685800" y="95091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b="0">
                <a:solidFill>
                  <a:schemeClr val="tx2"/>
                </a:solidFill>
                <a:latin typeface="Times New Roman" panose="02020603050405020304" pitchFamily="18" charset="0"/>
                <a:ea typeface="楷体_GB2312" pitchFamily="49" charset="-122"/>
              </a:rPr>
              <a:t> </a:t>
            </a:r>
          </a:p>
        </p:txBody>
      </p:sp>
      <p:sp>
        <p:nvSpPr>
          <p:cNvPr id="23555" name="Rectangle 3">
            <a:extLst>
              <a:ext uri="{FF2B5EF4-FFF2-40B4-BE49-F238E27FC236}">
                <a16:creationId xmlns:a16="http://schemas.microsoft.com/office/drawing/2014/main" id="{0AF18C77-FB48-4BCC-A894-6273D621C584}"/>
              </a:ext>
            </a:extLst>
          </p:cNvPr>
          <p:cNvSpPr>
            <a:spLocks noChangeArrowheads="1"/>
          </p:cNvSpPr>
          <p:nvPr/>
        </p:nvSpPr>
        <p:spPr bwMode="auto">
          <a:xfrm>
            <a:off x="533400" y="2057400"/>
            <a:ext cx="4876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800" b="0">
                <a:solidFill>
                  <a:srgbClr val="990000"/>
                </a:solidFill>
                <a:latin typeface="Times New Roman" panose="02020603050405020304" pitchFamily="18" charset="0"/>
                <a:ea typeface="楷体_GB2312" pitchFamily="49" charset="-122"/>
              </a:rPr>
              <a:t>目视双星</a:t>
            </a:r>
            <a:r>
              <a:rPr lang="zh-CN" altLang="en-US" sz="2800" b="0">
                <a:solidFill>
                  <a:srgbClr val="FF0000"/>
                </a:solidFill>
                <a:latin typeface="Times New Roman" panose="02020603050405020304" pitchFamily="18" charset="0"/>
                <a:ea typeface="楷体_GB2312" pitchFamily="49" charset="-122"/>
              </a:rPr>
              <a:t> </a:t>
            </a:r>
            <a:r>
              <a:rPr lang="en-US" altLang="zh-CN" sz="2000" b="0">
                <a:latin typeface="Times New Roman" panose="02020603050405020304" pitchFamily="18" charset="0"/>
                <a:ea typeface="楷体_GB2312" pitchFamily="49" charset="-122"/>
              </a:rPr>
              <a:t>Krueger 60</a:t>
            </a:r>
          </a:p>
        </p:txBody>
      </p:sp>
      <p:pic>
        <p:nvPicPr>
          <p:cNvPr id="23556" name="Picture 4">
            <a:extLst>
              <a:ext uri="{FF2B5EF4-FFF2-40B4-BE49-F238E27FC236}">
                <a16:creationId xmlns:a16="http://schemas.microsoft.com/office/drawing/2014/main" id="{5F181C19-CDD5-4A6E-A6E6-FB8350057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648200"/>
            <a:ext cx="87630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a:extLst>
              <a:ext uri="{FF2B5EF4-FFF2-40B4-BE49-F238E27FC236}">
                <a16:creationId xmlns:a16="http://schemas.microsoft.com/office/drawing/2014/main" id="{21A39AA4-77BA-4D38-AA71-DEB3866C3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636588"/>
            <a:ext cx="4495800" cy="349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Line 6">
            <a:extLst>
              <a:ext uri="{FF2B5EF4-FFF2-40B4-BE49-F238E27FC236}">
                <a16:creationId xmlns:a16="http://schemas.microsoft.com/office/drawing/2014/main" id="{CBA3695A-4A26-4225-91EC-3942F93F3513}"/>
              </a:ext>
            </a:extLst>
          </p:cNvPr>
          <p:cNvSpPr>
            <a:spLocks noChangeShapeType="1"/>
          </p:cNvSpPr>
          <p:nvPr/>
        </p:nvSpPr>
        <p:spPr bwMode="auto">
          <a:xfrm flipH="1">
            <a:off x="381000" y="3962400"/>
            <a:ext cx="7620000" cy="685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9" name="Line 7">
            <a:extLst>
              <a:ext uri="{FF2B5EF4-FFF2-40B4-BE49-F238E27FC236}">
                <a16:creationId xmlns:a16="http://schemas.microsoft.com/office/drawing/2014/main" id="{157ABAE0-C846-41B9-9A6D-BB2C69586CDD}"/>
              </a:ext>
            </a:extLst>
          </p:cNvPr>
          <p:cNvSpPr>
            <a:spLocks noChangeShapeType="1"/>
          </p:cNvSpPr>
          <p:nvPr/>
        </p:nvSpPr>
        <p:spPr bwMode="auto">
          <a:xfrm>
            <a:off x="8839200" y="3962400"/>
            <a:ext cx="76200" cy="762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日期占位符 3">
            <a:extLst>
              <a:ext uri="{FF2B5EF4-FFF2-40B4-BE49-F238E27FC236}">
                <a16:creationId xmlns:a16="http://schemas.microsoft.com/office/drawing/2014/main" id="{F7996E5A-89AA-403D-89C5-688A8D16706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24578" name="Rectangle 2">
            <a:extLst>
              <a:ext uri="{FF2B5EF4-FFF2-40B4-BE49-F238E27FC236}">
                <a16:creationId xmlns:a16="http://schemas.microsoft.com/office/drawing/2014/main" id="{0E9467FC-E3BA-4DFE-8FCD-48A5C20EC340}"/>
              </a:ext>
            </a:extLst>
          </p:cNvPr>
          <p:cNvSpPr>
            <a:spLocks noGrp="1" noChangeArrowheads="1"/>
          </p:cNvSpPr>
          <p:nvPr>
            <p:ph type="title"/>
          </p:nvPr>
        </p:nvSpPr>
        <p:spPr>
          <a:xfrm>
            <a:off x="457200" y="274638"/>
            <a:ext cx="7931150" cy="1209675"/>
          </a:xfrm>
        </p:spPr>
        <p:txBody>
          <a:bodyPr/>
          <a:lstStyle/>
          <a:p>
            <a:pPr eaLnBrk="1" hangingPunct="1"/>
            <a:r>
              <a:rPr lang="zh-CN" altLang="en-US" sz="3200"/>
              <a:t>（</a:t>
            </a:r>
            <a:r>
              <a:rPr lang="en-US" altLang="zh-CN" sz="3200"/>
              <a:t>2</a:t>
            </a:r>
            <a:r>
              <a:rPr lang="zh-CN" altLang="en-US" sz="3200"/>
              <a:t>）分光双星</a:t>
            </a:r>
            <a:br>
              <a:rPr lang="zh-CN" altLang="en-US" sz="3200"/>
            </a:br>
            <a:r>
              <a:rPr lang="zh-CN" altLang="en-US" sz="3200"/>
              <a:t>（ </a:t>
            </a:r>
            <a:r>
              <a:rPr lang="en-US" altLang="zh-CN" sz="3200">
                <a:ea typeface="楷体_GB2312" pitchFamily="49" charset="-122"/>
              </a:rPr>
              <a:t>spectroscopic binaries</a:t>
            </a:r>
            <a:r>
              <a:rPr lang="en-US" altLang="zh-CN" sz="3200"/>
              <a:t> </a:t>
            </a:r>
            <a:r>
              <a:rPr lang="zh-CN" altLang="en-US" sz="3200"/>
              <a:t>）</a:t>
            </a:r>
          </a:p>
        </p:txBody>
      </p:sp>
      <p:sp>
        <p:nvSpPr>
          <p:cNvPr id="24579" name="Rectangle 3">
            <a:extLst>
              <a:ext uri="{FF2B5EF4-FFF2-40B4-BE49-F238E27FC236}">
                <a16:creationId xmlns:a16="http://schemas.microsoft.com/office/drawing/2014/main" id="{8AD556EF-B3B7-4252-AEBA-F3188704BB35}"/>
              </a:ext>
            </a:extLst>
          </p:cNvPr>
          <p:cNvSpPr>
            <a:spLocks noGrp="1" noChangeArrowheads="1"/>
          </p:cNvSpPr>
          <p:nvPr>
            <p:ph idx="1"/>
          </p:nvPr>
        </p:nvSpPr>
        <p:spPr/>
        <p:txBody>
          <a:bodyPr/>
          <a:lstStyle/>
          <a:p>
            <a:pPr eaLnBrk="1" hangingPunct="1">
              <a:buFontTx/>
              <a:buNone/>
            </a:pPr>
            <a:r>
              <a:rPr lang="en-US" altLang="zh-CN">
                <a:latin typeface="宋体" panose="02010600030101010101" pitchFamily="2" charset="-122"/>
              </a:rPr>
              <a:t>  </a:t>
            </a:r>
            <a:r>
              <a:rPr lang="zh-CN" altLang="en-US" b="1">
                <a:latin typeface="宋体" panose="02010600030101010101" pitchFamily="2" charset="-122"/>
              </a:rPr>
              <a:t>通过子星轨道运动引起的谱线的</a:t>
            </a:r>
            <a:r>
              <a:rPr lang="en-US" altLang="zh-CN" b="1">
                <a:latin typeface="宋体" panose="02010600030101010101" pitchFamily="2" charset="-122"/>
              </a:rPr>
              <a:t>Doppler</a:t>
            </a:r>
            <a:r>
              <a:rPr lang="zh-CN" altLang="en-US" b="1">
                <a:latin typeface="宋体" panose="02010600030101010101" pitchFamily="2" charset="-122"/>
              </a:rPr>
              <a:t>位移确定其双星性质</a:t>
            </a:r>
          </a:p>
          <a:p>
            <a:pPr eaLnBrk="1" hangingPunct="1">
              <a:buFontTx/>
              <a:buNone/>
            </a:pPr>
            <a:r>
              <a:rPr lang="zh-CN" altLang="en-US" b="1">
                <a:latin typeface="宋体" panose="02010600030101010101" pitchFamily="2" charset="-122"/>
              </a:rPr>
              <a:t>	</a:t>
            </a:r>
          </a:p>
          <a:p>
            <a:pPr eaLnBrk="1" hangingPunct="1">
              <a:buFontTx/>
              <a:buNone/>
            </a:pPr>
            <a:r>
              <a:rPr lang="zh-CN" altLang="en-US" b="1">
                <a:latin typeface="宋体" panose="02010600030101010101" pitchFamily="2" charset="-122"/>
              </a:rPr>
              <a:t>    双线（双谱）、单线（单谱）分光双星</a:t>
            </a:r>
          </a:p>
          <a:p>
            <a:pPr eaLnBrk="1" hangingPunct="1">
              <a:buFontTx/>
              <a:buNone/>
            </a:pPr>
            <a:endParaRPr lang="zh-CN" altLang="en-US" b="1">
              <a:latin typeface="宋体" panose="02010600030101010101" pitchFamily="2" charset="-122"/>
            </a:endParaRPr>
          </a:p>
          <a:p>
            <a:pPr eaLnBrk="1" hangingPunct="1">
              <a:buFontTx/>
              <a:buNone/>
            </a:pPr>
            <a:r>
              <a:rPr lang="zh-CN" altLang="en-US" b="1">
                <a:latin typeface="宋体" panose="02010600030101010101" pitchFamily="2" charset="-122"/>
              </a:rPr>
              <a:t>已发现的分光双星约</a:t>
            </a:r>
            <a:r>
              <a:rPr lang="en-US" altLang="zh-CN" b="1">
                <a:latin typeface="宋体" panose="02010600030101010101" pitchFamily="2" charset="-122"/>
              </a:rPr>
              <a:t>5</a:t>
            </a:r>
            <a:r>
              <a:rPr lang="zh-CN" altLang="en-US" b="1">
                <a:latin typeface="宋体" panose="02010600030101010101" pitchFamily="2" charset="-122"/>
              </a:rPr>
              <a:t>千对。</a:t>
            </a:r>
          </a:p>
          <a:p>
            <a:pPr eaLnBrk="1" hangingPunct="1"/>
            <a:endParaRPr lang="en-US" altLang="zh-CN"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日期占位符 3">
            <a:extLst>
              <a:ext uri="{FF2B5EF4-FFF2-40B4-BE49-F238E27FC236}">
                <a16:creationId xmlns:a16="http://schemas.microsoft.com/office/drawing/2014/main" id="{D952CDB2-6A7D-4F8C-9F61-0334EE6DCFB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25602" name="Rectangle 2">
            <a:extLst>
              <a:ext uri="{FF2B5EF4-FFF2-40B4-BE49-F238E27FC236}">
                <a16:creationId xmlns:a16="http://schemas.microsoft.com/office/drawing/2014/main" id="{BB72E3ED-BE52-463F-B0E7-C0BC4EE26FCF}"/>
              </a:ext>
            </a:extLst>
          </p:cNvPr>
          <p:cNvSpPr>
            <a:spLocks noGrp="1" noChangeArrowheads="1"/>
          </p:cNvSpPr>
          <p:nvPr>
            <p:ph type="title"/>
          </p:nvPr>
        </p:nvSpPr>
        <p:spPr>
          <a:xfrm>
            <a:off x="685800" y="228600"/>
            <a:ext cx="7772400" cy="1143000"/>
          </a:xfrm>
        </p:spPr>
        <p:txBody>
          <a:bodyPr/>
          <a:lstStyle/>
          <a:p>
            <a:pPr eaLnBrk="1" hangingPunct="1"/>
            <a:r>
              <a:rPr lang="zh-CN" altLang="en-US" sz="3200" b="1"/>
              <a:t>（</a:t>
            </a:r>
            <a:r>
              <a:rPr lang="en-US" altLang="zh-CN" sz="3200" b="1"/>
              <a:t>3</a:t>
            </a:r>
            <a:r>
              <a:rPr lang="zh-CN" altLang="en-US" sz="3200" b="1"/>
              <a:t>）食双星（</a:t>
            </a:r>
            <a:r>
              <a:rPr lang="en-US" altLang="zh-CN" sz="3200" b="1">
                <a:ea typeface="楷体_GB2312" pitchFamily="49" charset="-122"/>
              </a:rPr>
              <a:t>eclipsing binaries</a:t>
            </a:r>
            <a:r>
              <a:rPr lang="zh-CN" altLang="en-US" sz="3200" b="1">
                <a:ea typeface="楷体_GB2312" pitchFamily="49" charset="-122"/>
              </a:rPr>
              <a:t>）</a:t>
            </a:r>
          </a:p>
        </p:txBody>
      </p:sp>
      <p:sp>
        <p:nvSpPr>
          <p:cNvPr id="25603" name="Rectangle 3">
            <a:extLst>
              <a:ext uri="{FF2B5EF4-FFF2-40B4-BE49-F238E27FC236}">
                <a16:creationId xmlns:a16="http://schemas.microsoft.com/office/drawing/2014/main" id="{C7519E97-A668-4657-893D-E5A768CE5A73}"/>
              </a:ext>
            </a:extLst>
          </p:cNvPr>
          <p:cNvSpPr>
            <a:spLocks noGrp="1" noChangeArrowheads="1"/>
          </p:cNvSpPr>
          <p:nvPr>
            <p:ph idx="1"/>
          </p:nvPr>
        </p:nvSpPr>
        <p:spPr>
          <a:xfrm>
            <a:off x="684213" y="1557338"/>
            <a:ext cx="8001000" cy="4876800"/>
          </a:xfrm>
        </p:spPr>
        <p:txBody>
          <a:bodyPr/>
          <a:lstStyle/>
          <a:p>
            <a:pPr eaLnBrk="1" hangingPunct="1">
              <a:buFontTx/>
              <a:buNone/>
            </a:pPr>
            <a:r>
              <a:rPr lang="en-US" altLang="zh-CN">
                <a:solidFill>
                  <a:srgbClr val="996600"/>
                </a:solidFill>
                <a:latin typeface="Times New Roman" panose="02020603050405020304" pitchFamily="18" charset="0"/>
                <a:ea typeface="楷体_GB2312" pitchFamily="49" charset="-122"/>
                <a:sym typeface="Wingdings" panose="05000000000000000000" pitchFamily="2" charset="2"/>
              </a:rPr>
              <a:t></a:t>
            </a:r>
            <a:r>
              <a:rPr lang="zh-CN" altLang="en-US" b="1"/>
              <a:t>两子星相互交食造成亮度变化的双星，即食变星。</a:t>
            </a:r>
          </a:p>
          <a:p>
            <a:pPr eaLnBrk="1" hangingPunct="1">
              <a:buFontTx/>
              <a:buNone/>
            </a:pPr>
            <a:r>
              <a:rPr lang="zh-CN" altLang="en-US" b="1">
                <a:solidFill>
                  <a:srgbClr val="996600"/>
                </a:solidFill>
                <a:latin typeface="Times New Roman" panose="02020603050405020304" pitchFamily="18" charset="0"/>
                <a:ea typeface="楷体_GB2312" pitchFamily="49" charset="-122"/>
                <a:sym typeface="Wingdings" panose="05000000000000000000" pitchFamily="2" charset="2"/>
              </a:rPr>
              <a:t></a:t>
            </a:r>
            <a:r>
              <a:rPr lang="zh-CN" altLang="en-US" b="1"/>
              <a:t>已知有</a:t>
            </a:r>
            <a:r>
              <a:rPr lang="en-US" altLang="zh-CN" b="1"/>
              <a:t>4</a:t>
            </a:r>
            <a:r>
              <a:rPr lang="zh-CN" altLang="en-US" b="1"/>
              <a:t>千多对。</a:t>
            </a:r>
          </a:p>
          <a:p>
            <a:pPr eaLnBrk="1" hangingPunct="1">
              <a:buFontTx/>
              <a:buNone/>
            </a:pPr>
            <a:r>
              <a:rPr lang="zh-CN" altLang="en-US" b="1">
                <a:solidFill>
                  <a:srgbClr val="996600"/>
                </a:solidFill>
                <a:latin typeface="Times New Roman" panose="02020603050405020304" pitchFamily="18" charset="0"/>
                <a:ea typeface="楷体_GB2312" pitchFamily="49" charset="-122"/>
                <a:sym typeface="Wingdings" panose="05000000000000000000" pitchFamily="2" charset="2"/>
              </a:rPr>
              <a:t></a:t>
            </a:r>
            <a:r>
              <a:rPr lang="zh-CN" altLang="en-US" b="1"/>
              <a:t>按光变曲线的形状：大陵型，渐台型和大熊</a:t>
            </a:r>
            <a:r>
              <a:rPr lang="en-US" altLang="zh-CN" b="1"/>
              <a:t>W</a:t>
            </a:r>
            <a:r>
              <a:rPr lang="zh-CN" altLang="en-US" b="1"/>
              <a:t>型。</a:t>
            </a:r>
          </a:p>
          <a:p>
            <a:pPr eaLnBrk="1" hangingPunct="1">
              <a:buFontTx/>
              <a:buNone/>
            </a:pPr>
            <a:endParaRPr lang="zh-CN" altLang="en-US" b="1"/>
          </a:p>
          <a:p>
            <a:pPr eaLnBrk="1" hangingPunct="1"/>
            <a:endParaRPr lang="en-US" altLang="zh-CN"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日期占位符 3">
            <a:extLst>
              <a:ext uri="{FF2B5EF4-FFF2-40B4-BE49-F238E27FC236}">
                <a16:creationId xmlns:a16="http://schemas.microsoft.com/office/drawing/2014/main" id="{F11B900D-3BD5-49C6-9306-B11E8370A2F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5122" name="Rectangle 2">
            <a:extLst>
              <a:ext uri="{FF2B5EF4-FFF2-40B4-BE49-F238E27FC236}">
                <a16:creationId xmlns:a16="http://schemas.microsoft.com/office/drawing/2014/main" id="{95774DFE-71EB-456A-BFF9-11AB2E2E7783}"/>
              </a:ext>
            </a:extLst>
          </p:cNvPr>
          <p:cNvSpPr>
            <a:spLocks noGrp="1" noChangeArrowheads="1"/>
          </p:cNvSpPr>
          <p:nvPr>
            <p:ph idx="1"/>
          </p:nvPr>
        </p:nvSpPr>
        <p:spPr>
          <a:xfrm>
            <a:off x="685800" y="1295400"/>
            <a:ext cx="5486400" cy="4343400"/>
          </a:xfrm>
        </p:spPr>
        <p:txBody>
          <a:bodyPr/>
          <a:lstStyle/>
          <a:p>
            <a:pPr marL="0" indent="0" algn="just" eaLnBrk="1" hangingPunct="1">
              <a:lnSpc>
                <a:spcPct val="90000"/>
              </a:lnSpc>
            </a:pPr>
            <a:r>
              <a:rPr lang="en-US" altLang="zh-CN" sz="2800"/>
              <a:t> </a:t>
            </a:r>
            <a:r>
              <a:rPr lang="zh-CN" altLang="en-US" sz="2800" b="1"/>
              <a:t>可能的能源：</a:t>
            </a:r>
          </a:p>
          <a:p>
            <a:pPr marL="0" indent="0" algn="just" eaLnBrk="1" hangingPunct="1">
              <a:lnSpc>
                <a:spcPct val="90000"/>
              </a:lnSpc>
              <a:buFontTx/>
              <a:buNone/>
            </a:pPr>
            <a:r>
              <a:rPr lang="en-US" altLang="zh-CN" sz="2800" b="1"/>
              <a:t>(1) </a:t>
            </a:r>
            <a:r>
              <a:rPr lang="zh-CN" altLang="en-US" sz="2800" b="1"/>
              <a:t>化学反应 </a:t>
            </a:r>
            <a:r>
              <a:rPr lang="en-US" altLang="zh-CN" sz="2800" b="1"/>
              <a:t>(chemical reaction)</a:t>
            </a:r>
          </a:p>
          <a:p>
            <a:pPr marL="0" indent="0" algn="just" eaLnBrk="1" hangingPunct="1">
              <a:lnSpc>
                <a:spcPct val="90000"/>
              </a:lnSpc>
              <a:buFontTx/>
              <a:buNone/>
            </a:pPr>
            <a:r>
              <a:rPr lang="en-US" altLang="zh-CN" sz="2800" b="1"/>
              <a:t>2H + O → H</a:t>
            </a:r>
            <a:r>
              <a:rPr lang="en-US" altLang="zh-CN" sz="2800" b="1" baseline="-30000"/>
              <a:t>2</a:t>
            </a:r>
            <a:r>
              <a:rPr lang="en-US" altLang="zh-CN" sz="2800" b="1"/>
              <a:t>O + E</a:t>
            </a:r>
          </a:p>
          <a:p>
            <a:pPr marL="0" indent="0" algn="just" eaLnBrk="1" hangingPunct="1">
              <a:lnSpc>
                <a:spcPct val="90000"/>
              </a:lnSpc>
              <a:buFontTx/>
              <a:buNone/>
            </a:pPr>
            <a:r>
              <a:rPr lang="en-US" altLang="zh-CN" sz="2800" b="1" i="1"/>
              <a:t>τ </a:t>
            </a:r>
            <a:r>
              <a:rPr lang="en-US" altLang="zh-CN" sz="2800" b="1"/>
              <a:t>≤30 yr</a:t>
            </a:r>
          </a:p>
          <a:p>
            <a:pPr marL="0" indent="0" algn="just" eaLnBrk="1" hangingPunct="1">
              <a:lnSpc>
                <a:spcPct val="90000"/>
              </a:lnSpc>
              <a:buFontTx/>
              <a:buNone/>
            </a:pPr>
            <a:r>
              <a:rPr lang="en-US" altLang="zh-CN" sz="2800" b="1"/>
              <a:t>(2) </a:t>
            </a:r>
            <a:r>
              <a:rPr lang="zh-CN" altLang="en-US" sz="2800" b="1"/>
              <a:t>引力收缩</a:t>
            </a:r>
          </a:p>
          <a:p>
            <a:pPr marL="0" indent="0" algn="just" eaLnBrk="1" hangingPunct="1">
              <a:lnSpc>
                <a:spcPct val="90000"/>
              </a:lnSpc>
              <a:buFontTx/>
              <a:buNone/>
            </a:pPr>
            <a:r>
              <a:rPr lang="en-US" altLang="zh-CN" sz="2800" b="1"/>
              <a:t>(gravitational contraction) </a:t>
            </a:r>
          </a:p>
          <a:p>
            <a:pPr marL="0" indent="0" algn="just" eaLnBrk="1" hangingPunct="1">
              <a:lnSpc>
                <a:spcPct val="90000"/>
              </a:lnSpc>
              <a:buFontTx/>
              <a:buNone/>
            </a:pPr>
            <a:r>
              <a:rPr lang="zh-CN" altLang="en-US" sz="2800" b="1"/>
              <a:t>辐射→压力↘→收缩→温度↗→辐射</a:t>
            </a:r>
          </a:p>
          <a:p>
            <a:pPr marL="0" indent="0" algn="just" eaLnBrk="1" hangingPunct="1">
              <a:lnSpc>
                <a:spcPct val="90000"/>
              </a:lnSpc>
              <a:buFontTx/>
              <a:buNone/>
            </a:pPr>
            <a:r>
              <a:rPr lang="en-US" altLang="zh-CN" sz="2800" b="1" i="1"/>
              <a:t>τ </a:t>
            </a:r>
            <a:r>
              <a:rPr lang="en-US" altLang="zh-CN" sz="2800" b="1"/>
              <a:t>~ (</a:t>
            </a:r>
            <a:r>
              <a:rPr lang="en-US" altLang="zh-CN" sz="2800" b="1" i="1"/>
              <a:t>GM</a:t>
            </a:r>
            <a:r>
              <a:rPr lang="en-US" altLang="zh-CN" sz="2800" b="1" baseline="-30000"/>
              <a:t>⊙</a:t>
            </a:r>
            <a:r>
              <a:rPr lang="en-US" altLang="zh-CN" sz="2800" b="1" baseline="30000"/>
              <a:t>2</a:t>
            </a:r>
            <a:r>
              <a:rPr lang="en-US" altLang="zh-CN" sz="2800" b="1"/>
              <a:t>/</a:t>
            </a:r>
            <a:r>
              <a:rPr lang="en-US" altLang="zh-CN" sz="2800" b="1" i="1"/>
              <a:t>R</a:t>
            </a:r>
            <a:r>
              <a:rPr lang="en-US" altLang="zh-CN" sz="2800" b="1" baseline="-30000"/>
              <a:t>⊙</a:t>
            </a:r>
            <a:r>
              <a:rPr lang="en-US" altLang="zh-CN" sz="2800" b="1" i="1"/>
              <a:t>L</a:t>
            </a:r>
            <a:r>
              <a:rPr lang="en-US" altLang="zh-CN" sz="2800" b="1" baseline="-30000"/>
              <a:t>⊙</a:t>
            </a:r>
            <a:r>
              <a:rPr lang="en-US" altLang="zh-CN" sz="2800" b="1"/>
              <a:t>) ~10</a:t>
            </a:r>
            <a:r>
              <a:rPr lang="en-US" altLang="zh-CN" sz="2800" b="1" baseline="30000"/>
              <a:t>7</a:t>
            </a:r>
            <a:r>
              <a:rPr lang="en-US" altLang="zh-CN" sz="2800" b="1"/>
              <a:t> yr</a:t>
            </a:r>
          </a:p>
        </p:txBody>
      </p:sp>
      <p:pic>
        <p:nvPicPr>
          <p:cNvPr id="5123" name="Picture 3" descr="Helmholtz_4">
            <a:extLst>
              <a:ext uri="{FF2B5EF4-FFF2-40B4-BE49-F238E27FC236}">
                <a16:creationId xmlns:a16="http://schemas.microsoft.com/office/drawing/2014/main" id="{84E1D8E0-F14C-45C5-851F-EFD52829A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600200"/>
            <a:ext cx="16017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lord_kelvin">
            <a:extLst>
              <a:ext uri="{FF2B5EF4-FFF2-40B4-BE49-F238E27FC236}">
                <a16:creationId xmlns:a16="http://schemas.microsoft.com/office/drawing/2014/main" id="{347510E8-BDB2-452C-8955-21E83FC288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3789363"/>
            <a:ext cx="1463675"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5">
            <a:extLst>
              <a:ext uri="{FF2B5EF4-FFF2-40B4-BE49-F238E27FC236}">
                <a16:creationId xmlns:a16="http://schemas.microsoft.com/office/drawing/2014/main" id="{D4D8F318-5E03-413E-A067-9BFCA3C036AB}"/>
              </a:ext>
            </a:extLst>
          </p:cNvPr>
          <p:cNvSpPr txBox="1">
            <a:spLocks noChangeArrowheads="1"/>
          </p:cNvSpPr>
          <p:nvPr/>
        </p:nvSpPr>
        <p:spPr bwMode="auto">
          <a:xfrm>
            <a:off x="6858000" y="5876925"/>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latin typeface="Times New Roman" panose="02020603050405020304" pitchFamily="18" charset="0"/>
              </a:rPr>
              <a:t>Lord Kelvin</a:t>
            </a:r>
          </a:p>
        </p:txBody>
      </p:sp>
      <p:sp>
        <p:nvSpPr>
          <p:cNvPr id="5126" name="Text Box 6">
            <a:extLst>
              <a:ext uri="{FF2B5EF4-FFF2-40B4-BE49-F238E27FC236}">
                <a16:creationId xmlns:a16="http://schemas.microsoft.com/office/drawing/2014/main" id="{B5BF647D-7071-4F28-B0C3-BE87E2BF2E4A}"/>
              </a:ext>
            </a:extLst>
          </p:cNvPr>
          <p:cNvSpPr txBox="1">
            <a:spLocks noChangeArrowheads="1"/>
          </p:cNvSpPr>
          <p:nvPr/>
        </p:nvSpPr>
        <p:spPr bwMode="auto">
          <a:xfrm>
            <a:off x="6629400" y="3357563"/>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SzPct val="85000"/>
            </a:pPr>
            <a:r>
              <a:rPr lang="en-US" altLang="zh-CN" sz="2000" b="0">
                <a:ea typeface="楷体_GB2312" pitchFamily="49" charset="-122"/>
              </a:rPr>
              <a:t>H. von Hemlholtz</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日期占位符 3">
            <a:extLst>
              <a:ext uri="{FF2B5EF4-FFF2-40B4-BE49-F238E27FC236}">
                <a16:creationId xmlns:a16="http://schemas.microsoft.com/office/drawing/2014/main" id="{03518BFD-53BC-41FA-A5E5-BAE2BFDD9FA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26626" name="Rectangle 2">
            <a:extLst>
              <a:ext uri="{FF2B5EF4-FFF2-40B4-BE49-F238E27FC236}">
                <a16:creationId xmlns:a16="http://schemas.microsoft.com/office/drawing/2014/main" id="{2A4F3D7C-CA51-4A55-997B-3E29F1F2D484}"/>
              </a:ext>
            </a:extLst>
          </p:cNvPr>
          <p:cNvSpPr>
            <a:spLocks noGrp="1" noChangeArrowheads="1"/>
          </p:cNvSpPr>
          <p:nvPr>
            <p:ph type="title"/>
          </p:nvPr>
        </p:nvSpPr>
        <p:spPr>
          <a:xfrm>
            <a:off x="457200" y="274638"/>
            <a:ext cx="6635750" cy="1143000"/>
          </a:xfrm>
        </p:spPr>
        <p:txBody>
          <a:bodyPr/>
          <a:lstStyle/>
          <a:p>
            <a:pPr eaLnBrk="1" hangingPunct="1"/>
            <a:r>
              <a:rPr lang="en-US" altLang="zh-CN" sz="3600" b="1">
                <a:solidFill>
                  <a:schemeClr val="accent2"/>
                </a:solidFill>
              </a:rPr>
              <a:t>§7.6 </a:t>
            </a:r>
            <a:r>
              <a:rPr lang="zh-CN" altLang="en-US" sz="3600" b="1">
                <a:solidFill>
                  <a:schemeClr val="accent2"/>
                </a:solidFill>
              </a:rPr>
              <a:t>星团、星云、星际物质</a:t>
            </a:r>
          </a:p>
        </p:txBody>
      </p:sp>
      <p:sp>
        <p:nvSpPr>
          <p:cNvPr id="184323" name="Rectangle 3">
            <a:extLst>
              <a:ext uri="{FF2B5EF4-FFF2-40B4-BE49-F238E27FC236}">
                <a16:creationId xmlns:a16="http://schemas.microsoft.com/office/drawing/2014/main" id="{F29938F0-5262-44C5-BA39-445915F77DB3}"/>
              </a:ext>
            </a:extLst>
          </p:cNvPr>
          <p:cNvSpPr>
            <a:spLocks noGrp="1" noChangeArrowheads="1"/>
          </p:cNvSpPr>
          <p:nvPr>
            <p:ph idx="1"/>
          </p:nvPr>
        </p:nvSpPr>
        <p:spPr>
          <a:xfrm>
            <a:off x="468313" y="1268413"/>
            <a:ext cx="8229600" cy="4525962"/>
          </a:xfrm>
        </p:spPr>
        <p:txBody>
          <a:bodyPr/>
          <a:lstStyle/>
          <a:p>
            <a:pPr eaLnBrk="1" hangingPunct="1">
              <a:lnSpc>
                <a:spcPct val="90000"/>
              </a:lnSpc>
              <a:buFontTx/>
              <a:buNone/>
            </a:pPr>
            <a:r>
              <a:rPr lang="zh-CN" altLang="en-US" sz="2800" b="1"/>
              <a:t>一、星团</a:t>
            </a:r>
          </a:p>
          <a:p>
            <a:pPr eaLnBrk="1" hangingPunct="1">
              <a:lnSpc>
                <a:spcPct val="90000"/>
              </a:lnSpc>
              <a:buFontTx/>
              <a:buNone/>
            </a:pPr>
            <a:r>
              <a:rPr lang="zh-CN" altLang="en-US" sz="2800" b="1">
                <a:latin typeface="楷体_GB2312" pitchFamily="49" charset="-122"/>
                <a:ea typeface="楷体_GB2312" pitchFamily="49" charset="-122"/>
              </a:rPr>
              <a:t>星团：十几到几百万个恒星聚集在一起，彼此有引力作用。</a:t>
            </a:r>
          </a:p>
          <a:p>
            <a:pPr eaLnBrk="1" hangingPunct="1">
              <a:lnSpc>
                <a:spcPct val="90000"/>
              </a:lnSpc>
              <a:buFontTx/>
              <a:buNone/>
            </a:pPr>
            <a:r>
              <a:rPr lang="zh-CN" altLang="en-US" sz="2800" b="1">
                <a:latin typeface="楷体_GB2312" pitchFamily="49" charset="-122"/>
                <a:ea typeface="楷体_GB2312" pitchFamily="49" charset="-122"/>
              </a:rPr>
              <a:t>   分为：疏散星团和球状星团。</a:t>
            </a:r>
          </a:p>
          <a:p>
            <a:pPr eaLnBrk="1" hangingPunct="1">
              <a:lnSpc>
                <a:spcPct val="90000"/>
              </a:lnSpc>
              <a:buFontTx/>
              <a:buNone/>
            </a:pPr>
            <a:r>
              <a:rPr lang="zh-CN" altLang="en-US" sz="2800" b="1">
                <a:latin typeface="楷体_GB2312" pitchFamily="49" charset="-122"/>
                <a:ea typeface="楷体_GB2312" pitchFamily="49" charset="-122"/>
              </a:rPr>
              <a:t>   星团命名：除几个星团有专名外，都以某星团表中的号数命名，最常见的来自</a:t>
            </a:r>
            <a:r>
              <a:rPr lang="en-US" altLang="zh-CN" sz="2800" b="1">
                <a:latin typeface="楷体_GB2312" pitchFamily="49" charset="-122"/>
                <a:ea typeface="楷体_GB2312" pitchFamily="49" charset="-122"/>
              </a:rPr>
              <a:t>M,NGC,</a:t>
            </a:r>
            <a:r>
              <a:rPr lang="zh-CN" altLang="en-US" sz="2800" b="1">
                <a:latin typeface="楷体_GB2312" pitchFamily="49" charset="-122"/>
                <a:ea typeface="楷体_GB2312" pitchFamily="49" charset="-122"/>
              </a:rPr>
              <a:t>和</a:t>
            </a:r>
            <a:r>
              <a:rPr lang="en-US" altLang="zh-CN" sz="2800" b="1">
                <a:latin typeface="楷体_GB2312" pitchFamily="49" charset="-122"/>
                <a:ea typeface="楷体_GB2312" pitchFamily="49" charset="-122"/>
              </a:rPr>
              <a:t>IC</a:t>
            </a:r>
            <a:r>
              <a:rPr lang="zh-CN" altLang="en-US" sz="2800" b="1">
                <a:latin typeface="楷体_GB2312" pitchFamily="49" charset="-122"/>
                <a:ea typeface="楷体_GB2312" pitchFamily="49" charset="-122"/>
              </a:rPr>
              <a:t>这三个星表。</a:t>
            </a:r>
          </a:p>
          <a:p>
            <a:pPr eaLnBrk="1" hangingPunct="1">
              <a:lnSpc>
                <a:spcPct val="90000"/>
              </a:lnSpc>
              <a:buFontTx/>
              <a:buNone/>
            </a:pPr>
            <a:r>
              <a:rPr lang="zh-CN" altLang="en-US" sz="2800" b="1">
                <a:latin typeface="楷体_GB2312" pitchFamily="49" charset="-122"/>
                <a:ea typeface="楷体_GB2312" pitchFamily="49" charset="-122"/>
              </a:rPr>
              <a:t>   因为编此三个星表时，还不知道河外星系的存在，因此它们是银河系中的星团，星云和河外星系的混编。</a:t>
            </a:r>
          </a:p>
          <a:p>
            <a:pPr eaLnBrk="1" hangingPunct="1">
              <a:lnSpc>
                <a:spcPct val="90000"/>
              </a:lnSpc>
              <a:buFontTx/>
              <a:buNone/>
            </a:pP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323">
                                            <p:txEl>
                                              <p:pRg st="1" end="1"/>
                                            </p:txEl>
                                          </p:spTgt>
                                        </p:tgtEl>
                                        <p:attrNameLst>
                                          <p:attrName>style.visibility</p:attrName>
                                        </p:attrNameLst>
                                      </p:cBhvr>
                                      <p:to>
                                        <p:strVal val="visible"/>
                                      </p:to>
                                    </p:set>
                                    <p:anim calcmode="lin" valueType="num">
                                      <p:cBhvr additive="base">
                                        <p:cTn id="7" dur="500" fill="hold"/>
                                        <p:tgtEl>
                                          <p:spTgt spid="1843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23">
                                            <p:txEl>
                                              <p:pRg st="2" end="2"/>
                                            </p:txEl>
                                          </p:spTgt>
                                        </p:tgtEl>
                                        <p:attrNameLst>
                                          <p:attrName>style.visibility</p:attrName>
                                        </p:attrNameLst>
                                      </p:cBhvr>
                                      <p:to>
                                        <p:strVal val="visible"/>
                                      </p:to>
                                    </p:set>
                                    <p:anim calcmode="lin" valueType="num">
                                      <p:cBhvr additive="base">
                                        <p:cTn id="13" dur="500" fill="hold"/>
                                        <p:tgtEl>
                                          <p:spTgt spid="1843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84323">
                                            <p:txEl>
                                              <p:pRg st="3" end="3"/>
                                            </p:txEl>
                                          </p:spTgt>
                                        </p:tgtEl>
                                        <p:attrNameLst>
                                          <p:attrName>style.visibility</p:attrName>
                                        </p:attrNameLst>
                                      </p:cBhvr>
                                      <p:to>
                                        <p:strVal val="visible"/>
                                      </p:to>
                                    </p:set>
                                    <p:anim calcmode="lin" valueType="num">
                                      <p:cBhvr additive="base">
                                        <p:cTn id="19" dur="500" fill="hold"/>
                                        <p:tgtEl>
                                          <p:spTgt spid="1843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4323">
                                            <p:txEl>
                                              <p:pRg st="4" end="4"/>
                                            </p:txEl>
                                          </p:spTgt>
                                        </p:tgtEl>
                                        <p:attrNameLst>
                                          <p:attrName>style.visibility</p:attrName>
                                        </p:attrNameLst>
                                      </p:cBhvr>
                                      <p:to>
                                        <p:strVal val="visible"/>
                                      </p:to>
                                    </p:set>
                                    <p:anim calcmode="lin" valueType="num">
                                      <p:cBhvr additive="base">
                                        <p:cTn id="25" dur="500" fill="hold"/>
                                        <p:tgtEl>
                                          <p:spTgt spid="1843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日期占位符 3">
            <a:extLst>
              <a:ext uri="{FF2B5EF4-FFF2-40B4-BE49-F238E27FC236}">
                <a16:creationId xmlns:a16="http://schemas.microsoft.com/office/drawing/2014/main" id="{3A5F4C63-9DDD-415C-B969-D887475BCE3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pic>
        <p:nvPicPr>
          <p:cNvPr id="27650" name="Picture 2">
            <a:extLst>
              <a:ext uri="{FF2B5EF4-FFF2-40B4-BE49-F238E27FC236}">
                <a16:creationId xmlns:a16="http://schemas.microsoft.com/office/drawing/2014/main" id="{6C4E67DF-A160-4976-8683-794FD6D8E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72" r="2547" b="68993"/>
          <a:stretch>
            <a:fillRect/>
          </a:stretch>
        </p:blipFill>
        <p:spPr bwMode="auto">
          <a:xfrm>
            <a:off x="1258888" y="1557338"/>
            <a:ext cx="685165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ext Box 3">
            <a:extLst>
              <a:ext uri="{FF2B5EF4-FFF2-40B4-BE49-F238E27FC236}">
                <a16:creationId xmlns:a16="http://schemas.microsoft.com/office/drawing/2014/main" id="{49D58A54-1779-41D4-9EF2-2CB8A6EF48C7}"/>
              </a:ext>
            </a:extLst>
          </p:cNvPr>
          <p:cNvSpPr txBox="1">
            <a:spLocks noChangeArrowheads="1"/>
          </p:cNvSpPr>
          <p:nvPr/>
        </p:nvSpPr>
        <p:spPr bwMode="auto">
          <a:xfrm>
            <a:off x="2843213" y="6092825"/>
            <a:ext cx="4824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0">
                <a:latin typeface="Times New Roman" panose="02020603050405020304" pitchFamily="18" charset="0"/>
                <a:ea typeface="楷体_GB2312" pitchFamily="49" charset="-122"/>
              </a:rPr>
              <a:t>昴星团（</a:t>
            </a:r>
            <a:r>
              <a:rPr lang="en-US" altLang="zh-CN" sz="2400" b="0">
                <a:latin typeface="Times New Roman" panose="02020603050405020304" pitchFamily="18" charset="0"/>
                <a:ea typeface="楷体_GB2312" pitchFamily="49" charset="-122"/>
              </a:rPr>
              <a:t>Pleiades,M45</a:t>
            </a:r>
            <a:r>
              <a:rPr lang="zh-CN" altLang="en-US" sz="2400" b="0">
                <a:latin typeface="Times New Roman" panose="02020603050405020304" pitchFamily="18" charset="0"/>
                <a:ea typeface="楷体_GB2312" pitchFamily="49" charset="-122"/>
              </a:rPr>
              <a:t>）</a:t>
            </a:r>
          </a:p>
        </p:txBody>
      </p:sp>
      <p:sp>
        <p:nvSpPr>
          <p:cNvPr id="27652" name="Rectangle 4">
            <a:extLst>
              <a:ext uri="{FF2B5EF4-FFF2-40B4-BE49-F238E27FC236}">
                <a16:creationId xmlns:a16="http://schemas.microsoft.com/office/drawing/2014/main" id="{AF815F1C-CCE2-4DF5-9A13-E2097D1A320D}"/>
              </a:ext>
            </a:extLst>
          </p:cNvPr>
          <p:cNvSpPr>
            <a:spLocks noGrp="1" noChangeArrowheads="1"/>
          </p:cNvSpPr>
          <p:nvPr>
            <p:ph type="title"/>
          </p:nvPr>
        </p:nvSpPr>
        <p:spPr>
          <a:xfrm>
            <a:off x="457200" y="407988"/>
            <a:ext cx="8229600" cy="511175"/>
          </a:xfrm>
        </p:spPr>
        <p:txBody>
          <a:bodyPr/>
          <a:lstStyle/>
          <a:p>
            <a:pPr eaLnBrk="1" hangingPunct="1"/>
            <a:r>
              <a:rPr lang="zh-CN" altLang="en-US" sz="3600">
                <a:ea typeface="楷体_GB2312" pitchFamily="49" charset="-122"/>
              </a:rPr>
              <a:t>疏散星团 </a:t>
            </a:r>
            <a:r>
              <a:rPr lang="en-US" altLang="zh-CN" sz="3600">
                <a:ea typeface="楷体_GB2312" pitchFamily="49" charset="-122"/>
              </a:rPr>
              <a:t>(open clusters)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日期占位符 3">
            <a:extLst>
              <a:ext uri="{FF2B5EF4-FFF2-40B4-BE49-F238E27FC236}">
                <a16:creationId xmlns:a16="http://schemas.microsoft.com/office/drawing/2014/main" id="{D5360FAF-5D0D-4552-A452-48E9AD3B893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28674" name="Text Box 3">
            <a:extLst>
              <a:ext uri="{FF2B5EF4-FFF2-40B4-BE49-F238E27FC236}">
                <a16:creationId xmlns:a16="http://schemas.microsoft.com/office/drawing/2014/main" id="{929F0437-3169-4C73-AE44-212AA5B990B9}"/>
              </a:ext>
            </a:extLst>
          </p:cNvPr>
          <p:cNvSpPr txBox="1">
            <a:spLocks noChangeArrowheads="1"/>
          </p:cNvSpPr>
          <p:nvPr/>
        </p:nvSpPr>
        <p:spPr bwMode="auto">
          <a:xfrm>
            <a:off x="2843213" y="5876925"/>
            <a:ext cx="3384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0">
                <a:latin typeface="Times New Roman" panose="02020603050405020304" pitchFamily="18" charset="0"/>
                <a:ea typeface="楷体_GB2312" pitchFamily="49" charset="-122"/>
              </a:rPr>
              <a:t>武仙座球状星团（</a:t>
            </a:r>
            <a:r>
              <a:rPr lang="en-US" altLang="zh-CN" sz="2400" b="0">
                <a:latin typeface="Times New Roman" panose="02020603050405020304" pitchFamily="18" charset="0"/>
                <a:ea typeface="楷体_GB2312" pitchFamily="49" charset="-122"/>
              </a:rPr>
              <a:t>M13</a:t>
            </a:r>
            <a:r>
              <a:rPr lang="zh-CN" altLang="en-US" sz="2400" b="0">
                <a:latin typeface="Times New Roman" panose="02020603050405020304" pitchFamily="18" charset="0"/>
                <a:ea typeface="楷体_GB2312" pitchFamily="49" charset="-122"/>
              </a:rPr>
              <a:t>）</a:t>
            </a:r>
            <a:endParaRPr lang="en-US" altLang="zh-CN" sz="2400" b="0">
              <a:latin typeface="Times New Roman" panose="02020603050405020304" pitchFamily="18" charset="0"/>
              <a:ea typeface="楷体_GB2312" pitchFamily="49" charset="-122"/>
            </a:endParaRPr>
          </a:p>
        </p:txBody>
      </p:sp>
      <p:sp>
        <p:nvSpPr>
          <p:cNvPr id="28675" name="Rectangle 4">
            <a:extLst>
              <a:ext uri="{FF2B5EF4-FFF2-40B4-BE49-F238E27FC236}">
                <a16:creationId xmlns:a16="http://schemas.microsoft.com/office/drawing/2014/main" id="{102617D0-5C10-445D-B691-B052399A8D26}"/>
              </a:ext>
            </a:extLst>
          </p:cNvPr>
          <p:cNvSpPr>
            <a:spLocks noGrp="1" noChangeArrowheads="1"/>
          </p:cNvSpPr>
          <p:nvPr>
            <p:ph type="title"/>
          </p:nvPr>
        </p:nvSpPr>
        <p:spPr>
          <a:xfrm>
            <a:off x="457200" y="468313"/>
            <a:ext cx="8229600" cy="512762"/>
          </a:xfrm>
        </p:spPr>
        <p:txBody>
          <a:bodyPr/>
          <a:lstStyle/>
          <a:p>
            <a:pPr eaLnBrk="1" hangingPunct="1"/>
            <a:r>
              <a:rPr lang="zh-CN" altLang="en-US" sz="3600">
                <a:solidFill>
                  <a:schemeClr val="tx1"/>
                </a:solidFill>
                <a:ea typeface="楷体_GB2312" pitchFamily="49" charset="-122"/>
              </a:rPr>
              <a:t>球状星团 </a:t>
            </a:r>
            <a:r>
              <a:rPr lang="en-US" altLang="zh-CN" sz="3600">
                <a:solidFill>
                  <a:schemeClr val="tx1"/>
                </a:solidFill>
                <a:ea typeface="楷体_GB2312" pitchFamily="49" charset="-122"/>
              </a:rPr>
              <a:t>(globular clusters)</a:t>
            </a:r>
          </a:p>
        </p:txBody>
      </p:sp>
      <p:pic>
        <p:nvPicPr>
          <p:cNvPr id="28676" name="Picture 6" descr="http://imgsrc.baidu.com/baike/abpic/item/21e55823ea7ad44f9822ed88.jpg">
            <a:extLst>
              <a:ext uri="{FF2B5EF4-FFF2-40B4-BE49-F238E27FC236}">
                <a16:creationId xmlns:a16="http://schemas.microsoft.com/office/drawing/2014/main" id="{9F3D9355-0A00-40EB-BF46-06944634E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196975"/>
            <a:ext cx="6227762"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日期占位符 3">
            <a:extLst>
              <a:ext uri="{FF2B5EF4-FFF2-40B4-BE49-F238E27FC236}">
                <a16:creationId xmlns:a16="http://schemas.microsoft.com/office/drawing/2014/main" id="{902D5014-540A-405B-AABD-60E1E71655F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29698" name="Rectangle 2">
            <a:extLst>
              <a:ext uri="{FF2B5EF4-FFF2-40B4-BE49-F238E27FC236}">
                <a16:creationId xmlns:a16="http://schemas.microsoft.com/office/drawing/2014/main" id="{7A36282E-8F0B-475B-85AA-C24CFE6839F4}"/>
              </a:ext>
            </a:extLst>
          </p:cNvPr>
          <p:cNvSpPr>
            <a:spLocks noGrp="1" noChangeArrowheads="1"/>
          </p:cNvSpPr>
          <p:nvPr>
            <p:ph type="title"/>
          </p:nvPr>
        </p:nvSpPr>
        <p:spPr>
          <a:xfrm>
            <a:off x="468313" y="687388"/>
            <a:ext cx="8135937" cy="946150"/>
          </a:xfrm>
        </p:spPr>
        <p:txBody>
          <a:bodyPr/>
          <a:lstStyle/>
          <a:p>
            <a:pPr algn="l" eaLnBrk="1" hangingPunct="1"/>
            <a:r>
              <a:rPr lang="en-US" altLang="zh-CN" sz="2800" b="1"/>
              <a:t>HST</a:t>
            </a:r>
            <a:r>
              <a:rPr lang="zh-CN" altLang="en-US" sz="2800" b="1"/>
              <a:t>深入探测到的 球状星团 </a:t>
            </a:r>
            <a:r>
              <a:rPr lang="en-US" altLang="zh-CN" sz="2800" b="1"/>
              <a:t>Omega Centauri</a:t>
            </a:r>
            <a:r>
              <a:rPr lang="zh-CN" altLang="en-US" sz="2800" b="1"/>
              <a:t>的核心部分</a:t>
            </a:r>
          </a:p>
        </p:txBody>
      </p:sp>
      <p:pic>
        <p:nvPicPr>
          <p:cNvPr id="29699" name="Picture 3" descr="0133x">
            <a:hlinkClick r:id="rId3"/>
            <a:extLst>
              <a:ext uri="{FF2B5EF4-FFF2-40B4-BE49-F238E27FC236}">
                <a16:creationId xmlns:a16="http://schemas.microsoft.com/office/drawing/2014/main" id="{FA0AA15B-0A14-47CD-B4D7-EC7B7FA833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917700"/>
            <a:ext cx="4287837" cy="428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日期占位符 3">
            <a:extLst>
              <a:ext uri="{FF2B5EF4-FFF2-40B4-BE49-F238E27FC236}">
                <a16:creationId xmlns:a16="http://schemas.microsoft.com/office/drawing/2014/main" id="{FAC3916B-485B-4CB1-AD71-3B8B675554B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189442" name="Rectangle 2">
            <a:extLst>
              <a:ext uri="{FF2B5EF4-FFF2-40B4-BE49-F238E27FC236}">
                <a16:creationId xmlns:a16="http://schemas.microsoft.com/office/drawing/2014/main" id="{69188464-1672-4141-94D1-13CBB2D7D866}"/>
              </a:ext>
            </a:extLst>
          </p:cNvPr>
          <p:cNvSpPr>
            <a:spLocks noGrp="1" noChangeArrowheads="1"/>
          </p:cNvSpPr>
          <p:nvPr>
            <p:ph idx="1"/>
          </p:nvPr>
        </p:nvSpPr>
        <p:spPr>
          <a:xfrm>
            <a:off x="457200" y="765175"/>
            <a:ext cx="8229600" cy="5360988"/>
          </a:xfrm>
        </p:spPr>
        <p:txBody>
          <a:bodyPr/>
          <a:lstStyle/>
          <a:p>
            <a:pPr eaLnBrk="1" hangingPunct="1">
              <a:buFontTx/>
              <a:buNone/>
            </a:pPr>
            <a:r>
              <a:rPr lang="zh-CN" altLang="en-US" b="1">
                <a:latin typeface="楷体_GB2312" pitchFamily="49" charset="-122"/>
                <a:ea typeface="楷体_GB2312" pitchFamily="49" charset="-122"/>
              </a:rPr>
              <a:t>二、星云</a:t>
            </a:r>
          </a:p>
          <a:p>
            <a:pPr eaLnBrk="1" hangingPunct="1">
              <a:buFontTx/>
              <a:buNone/>
            </a:pPr>
            <a:r>
              <a:rPr lang="zh-CN" altLang="en-US" b="1">
                <a:latin typeface="楷体_GB2312" pitchFamily="49" charset="-122"/>
                <a:ea typeface="楷体_GB2312" pitchFamily="49" charset="-122"/>
              </a:rPr>
              <a:t>    十八世纪后期，威廉</a:t>
            </a:r>
            <a:r>
              <a:rPr lang="en-US" altLang="zh-CN" b="1">
                <a:ea typeface="楷体_GB2312" pitchFamily="49" charset="-122"/>
              </a:rPr>
              <a:t>·</a:t>
            </a:r>
            <a:r>
              <a:rPr lang="zh-CN" altLang="en-US" b="1">
                <a:latin typeface="楷体_GB2312" pitchFamily="49" charset="-122"/>
                <a:ea typeface="楷体_GB2312" pitchFamily="49" charset="-122"/>
              </a:rPr>
              <a:t>赫歇尔等天文学家发现了许多云雾状斑点的天体，称为星云；实质上它们是河外星系（星系）和星云。</a:t>
            </a:r>
          </a:p>
          <a:p>
            <a:pPr eaLnBrk="1" hangingPunct="1">
              <a:buFontTx/>
              <a:buNone/>
            </a:pPr>
            <a:r>
              <a:rPr lang="zh-CN" altLang="en-US" b="1">
                <a:latin typeface="楷体_GB2312" pitchFamily="49" charset="-122"/>
                <a:ea typeface="楷体_GB2312" pitchFamily="49" charset="-122"/>
              </a:rPr>
              <a:t>    星云分为行星状星云，发射星云，反射星云和暗星云；超新星遗迹也归入其中。</a:t>
            </a:r>
          </a:p>
          <a:p>
            <a:pPr eaLnBrk="1" hangingPunct="1"/>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9442">
                                            <p:txEl>
                                              <p:pRg st="1" end="1"/>
                                            </p:txEl>
                                          </p:spTgt>
                                        </p:tgtEl>
                                        <p:attrNameLst>
                                          <p:attrName>style.visibility</p:attrName>
                                        </p:attrNameLst>
                                      </p:cBhvr>
                                      <p:to>
                                        <p:strVal val="visible"/>
                                      </p:to>
                                    </p:set>
                                    <p:anim calcmode="lin" valueType="num">
                                      <p:cBhvr additive="base">
                                        <p:cTn id="7" dur="500" fill="hold"/>
                                        <p:tgtEl>
                                          <p:spTgt spid="18944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4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9442">
                                            <p:txEl>
                                              <p:pRg st="2" end="2"/>
                                            </p:txEl>
                                          </p:spTgt>
                                        </p:tgtEl>
                                        <p:attrNameLst>
                                          <p:attrName>style.visibility</p:attrName>
                                        </p:attrNameLst>
                                      </p:cBhvr>
                                      <p:to>
                                        <p:strVal val="visible"/>
                                      </p:to>
                                    </p:set>
                                    <p:anim calcmode="lin" valueType="num">
                                      <p:cBhvr additive="base">
                                        <p:cTn id="13" dur="500" fill="hold"/>
                                        <p:tgtEl>
                                          <p:spTgt spid="18944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944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日期占位符 4">
            <a:extLst>
              <a:ext uri="{FF2B5EF4-FFF2-40B4-BE49-F238E27FC236}">
                <a16:creationId xmlns:a16="http://schemas.microsoft.com/office/drawing/2014/main" id="{2581957A-4149-4AAB-A0E5-10993B6EDD3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32770" name="Rectangle 2">
            <a:extLst>
              <a:ext uri="{FF2B5EF4-FFF2-40B4-BE49-F238E27FC236}">
                <a16:creationId xmlns:a16="http://schemas.microsoft.com/office/drawing/2014/main" id="{E82510D0-5C7B-4CEC-9646-02DF3A55E753}"/>
              </a:ext>
            </a:extLst>
          </p:cNvPr>
          <p:cNvSpPr>
            <a:spLocks noGrp="1" noChangeArrowheads="1"/>
          </p:cNvSpPr>
          <p:nvPr>
            <p:ph type="body" sz="half" idx="1"/>
          </p:nvPr>
        </p:nvSpPr>
        <p:spPr>
          <a:xfrm>
            <a:off x="468313" y="260350"/>
            <a:ext cx="8351837" cy="1800225"/>
          </a:xfrm>
        </p:spPr>
        <p:txBody>
          <a:bodyPr/>
          <a:lstStyle/>
          <a:p>
            <a:pPr eaLnBrk="1" hangingPunct="1">
              <a:buFontTx/>
              <a:buNone/>
            </a:pPr>
            <a:r>
              <a:rPr lang="en-US" altLang="zh-CN" sz="2800">
                <a:solidFill>
                  <a:srgbClr val="9900CC"/>
                </a:solidFill>
                <a:latin typeface="楷体_GB2312" pitchFamily="49" charset="-122"/>
                <a:ea typeface="楷体_GB2312" pitchFamily="49" charset="-122"/>
                <a:sym typeface="Wingdings" panose="05000000000000000000" pitchFamily="2" charset="2"/>
              </a:rPr>
              <a:t></a:t>
            </a:r>
            <a:r>
              <a:rPr lang="zh-CN" altLang="en-US" sz="2800">
                <a:ea typeface="楷体_GB2312" pitchFamily="49" charset="-122"/>
              </a:rPr>
              <a:t>暗星云：如：三叶星云的分开三片叶子的裂缝；马头星云等；</a:t>
            </a:r>
          </a:p>
          <a:p>
            <a:pPr eaLnBrk="1" hangingPunct="1">
              <a:buFontTx/>
              <a:buNone/>
            </a:pPr>
            <a:endParaRPr lang="en-US" altLang="zh-CN" sz="2800">
              <a:ea typeface="楷体_GB2312" pitchFamily="49" charset="-122"/>
            </a:endParaRPr>
          </a:p>
        </p:txBody>
      </p:sp>
      <p:pic>
        <p:nvPicPr>
          <p:cNvPr id="32771" name="Picture 3" descr="AAAKKWIO">
            <a:extLst>
              <a:ext uri="{FF2B5EF4-FFF2-40B4-BE49-F238E27FC236}">
                <a16:creationId xmlns:a16="http://schemas.microsoft.com/office/drawing/2014/main" id="{8784079D-7213-4FDA-99F9-4C0E91AE69A6}"/>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55650" y="1557338"/>
            <a:ext cx="7129463" cy="3967162"/>
          </a:xfrm>
        </p:spPr>
      </p:pic>
      <p:sp>
        <p:nvSpPr>
          <p:cNvPr id="32772" name="Rectangle 4">
            <a:extLst>
              <a:ext uri="{FF2B5EF4-FFF2-40B4-BE49-F238E27FC236}">
                <a16:creationId xmlns:a16="http://schemas.microsoft.com/office/drawing/2014/main" id="{D99BA947-9F3F-484B-8D07-5561706908E6}"/>
              </a:ext>
            </a:extLst>
          </p:cNvPr>
          <p:cNvSpPr>
            <a:spLocks noChangeArrowheads="1"/>
          </p:cNvSpPr>
          <p:nvPr/>
        </p:nvSpPr>
        <p:spPr bwMode="auto">
          <a:xfrm>
            <a:off x="684213" y="5445125"/>
            <a:ext cx="80645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400" b="0">
                <a:latin typeface="宋体" panose="02010600030101010101" pitchFamily="2" charset="-122"/>
              </a:rPr>
              <a:t>在</a:t>
            </a:r>
            <a:r>
              <a:rPr lang="zh-CN" altLang="en-US" sz="2400">
                <a:latin typeface="宋体" panose="02010600030101010101" pitchFamily="2" charset="-122"/>
              </a:rPr>
              <a:t>明亮的发射星云背景上的猎户座马头星云（</a:t>
            </a:r>
            <a:r>
              <a:rPr lang="en-US" altLang="zh-CN" sz="2400">
                <a:latin typeface="宋体" panose="02010600030101010101" pitchFamily="2" charset="-122"/>
              </a:rPr>
              <a:t>Horsehead Nebula</a:t>
            </a:r>
            <a:r>
              <a:rPr lang="zh-CN" altLang="en-US" sz="2400">
                <a:latin typeface="宋体" panose="02010600030101010101" pitchFamily="2" charset="-122"/>
              </a:rPr>
              <a:t>），距离地球约</a:t>
            </a:r>
            <a:r>
              <a:rPr lang="en-US" altLang="zh-CN" sz="2400">
                <a:latin typeface="宋体" panose="02010600030101010101" pitchFamily="2" charset="-122"/>
              </a:rPr>
              <a:t>1500 pc</a:t>
            </a:r>
            <a:r>
              <a:rPr lang="zh-CN" altLang="en-US" sz="2400">
                <a:latin typeface="宋体" panose="02010600030101010101" pitchFamily="2" charset="-122"/>
              </a:rPr>
              <a:t>，马脖子约</a:t>
            </a:r>
            <a:r>
              <a:rPr lang="en-US" altLang="zh-CN" sz="2400">
                <a:latin typeface="宋体" panose="02010600030101010101" pitchFamily="2" charset="-122"/>
              </a:rPr>
              <a:t>0.25 pc</a:t>
            </a:r>
            <a:r>
              <a:rPr lang="zh-CN" altLang="en-US" sz="2400">
                <a:latin typeface="宋体" panose="02010600030101010101" pitchFamily="2" charset="-122"/>
              </a:rPr>
              <a:t>。</a:t>
            </a:r>
            <a:r>
              <a:rPr lang="zh-CN" altLang="en-US" sz="2400">
                <a:latin typeface="楷体_GB2312" pitchFamily="49" charset="-122"/>
                <a:ea typeface="楷体_GB2312" pitchFamily="49" charset="-122"/>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日期占位符 4">
            <a:extLst>
              <a:ext uri="{FF2B5EF4-FFF2-40B4-BE49-F238E27FC236}">
                <a16:creationId xmlns:a16="http://schemas.microsoft.com/office/drawing/2014/main" id="{185EF8F9-3EC2-4081-BA8C-A5DB2B75280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33794" name="Rectangle 2">
            <a:extLst>
              <a:ext uri="{FF2B5EF4-FFF2-40B4-BE49-F238E27FC236}">
                <a16:creationId xmlns:a16="http://schemas.microsoft.com/office/drawing/2014/main" id="{6F1B4BDF-435B-408C-9C1B-5126E1514221}"/>
              </a:ext>
            </a:extLst>
          </p:cNvPr>
          <p:cNvSpPr>
            <a:spLocks noGrp="1" noChangeArrowheads="1"/>
          </p:cNvSpPr>
          <p:nvPr>
            <p:ph type="body" sz="half" idx="1"/>
          </p:nvPr>
        </p:nvSpPr>
        <p:spPr>
          <a:xfrm>
            <a:off x="457200" y="1052513"/>
            <a:ext cx="7392988" cy="800100"/>
          </a:xfrm>
        </p:spPr>
        <p:txBody>
          <a:bodyPr/>
          <a:lstStyle/>
          <a:p>
            <a:pPr eaLnBrk="1" hangingPunct="1">
              <a:buFontTx/>
              <a:buNone/>
            </a:pPr>
            <a:r>
              <a:rPr lang="zh-CN" altLang="en-US" sz="2800"/>
              <a:t>三、</a:t>
            </a:r>
            <a:r>
              <a:rPr lang="zh-CN" altLang="en-US" sz="2800">
                <a:latin typeface="楷体_GB2312" pitchFamily="49" charset="-122"/>
                <a:ea typeface="楷体_GB2312" pitchFamily="49" charset="-122"/>
              </a:rPr>
              <a:t>星际物质（星际介质）</a:t>
            </a:r>
          </a:p>
          <a:p>
            <a:pPr eaLnBrk="1" hangingPunct="1">
              <a:buFont typeface="Wingdings" panose="05000000000000000000" pitchFamily="2" charset="2"/>
              <a:buNone/>
            </a:pPr>
            <a:endParaRPr lang="en-US" altLang="zh-CN" sz="2800">
              <a:latin typeface="楷体_GB2312" pitchFamily="49" charset="-122"/>
              <a:ea typeface="楷体_GB2312" pitchFamily="49" charset="-122"/>
              <a:sym typeface="Wingdings" panose="05000000000000000000" pitchFamily="2" charset="2"/>
            </a:endParaRPr>
          </a:p>
        </p:txBody>
      </p:sp>
      <p:pic>
        <p:nvPicPr>
          <p:cNvPr id="33795" name="Picture 3" descr="AAAKKVVO">
            <a:extLst>
              <a:ext uri="{FF2B5EF4-FFF2-40B4-BE49-F238E27FC236}">
                <a16:creationId xmlns:a16="http://schemas.microsoft.com/office/drawing/2014/main" id="{58C8C2A4-1502-479A-9E98-A5EB30513E4F}"/>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187450" y="2060575"/>
            <a:ext cx="4824413" cy="3876675"/>
          </a:xfrm>
        </p:spPr>
      </p:pic>
      <p:sp>
        <p:nvSpPr>
          <p:cNvPr id="33796" name="Rectangle 4">
            <a:extLst>
              <a:ext uri="{FF2B5EF4-FFF2-40B4-BE49-F238E27FC236}">
                <a16:creationId xmlns:a16="http://schemas.microsoft.com/office/drawing/2014/main" id="{C22BE768-7134-4CCE-9F95-45F0E20F68EC}"/>
              </a:ext>
            </a:extLst>
          </p:cNvPr>
          <p:cNvSpPr>
            <a:spLocks noChangeArrowheads="1"/>
          </p:cNvSpPr>
          <p:nvPr/>
        </p:nvSpPr>
        <p:spPr bwMode="auto">
          <a:xfrm>
            <a:off x="6084888" y="3357563"/>
            <a:ext cx="2305050"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400" b="0">
                <a:ea typeface="楷体_GB2312" pitchFamily="49" charset="-122"/>
              </a:rPr>
              <a:t>暗区（“洞”）是星际介质</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日期占位符 3">
            <a:extLst>
              <a:ext uri="{FF2B5EF4-FFF2-40B4-BE49-F238E27FC236}">
                <a16:creationId xmlns:a16="http://schemas.microsoft.com/office/drawing/2014/main" id="{389B78C6-2796-4360-9F4C-AD706D43FD9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194562" name="Rectangle 2">
            <a:extLst>
              <a:ext uri="{FF2B5EF4-FFF2-40B4-BE49-F238E27FC236}">
                <a16:creationId xmlns:a16="http://schemas.microsoft.com/office/drawing/2014/main" id="{182D150A-F070-4268-BB1D-D43E3CDA6676}"/>
              </a:ext>
            </a:extLst>
          </p:cNvPr>
          <p:cNvSpPr>
            <a:spLocks noGrp="1" noChangeArrowheads="1"/>
          </p:cNvSpPr>
          <p:nvPr>
            <p:ph idx="1"/>
          </p:nvPr>
        </p:nvSpPr>
        <p:spPr>
          <a:xfrm>
            <a:off x="468313" y="549275"/>
            <a:ext cx="7989887" cy="5546725"/>
          </a:xfrm>
        </p:spPr>
        <p:txBody>
          <a:bodyPr/>
          <a:lstStyle/>
          <a:p>
            <a:pPr eaLnBrk="1" hangingPunct="1">
              <a:buFont typeface="Wingdings" panose="05000000000000000000" pitchFamily="2" charset="2"/>
              <a:buNone/>
            </a:pPr>
            <a:r>
              <a:rPr lang="en-US" altLang="zh-CN">
                <a:solidFill>
                  <a:srgbClr val="9900CC"/>
                </a:solidFill>
                <a:latin typeface="楷体_GB2312" pitchFamily="49" charset="-122"/>
                <a:ea typeface="楷体_GB2312" pitchFamily="49" charset="-122"/>
                <a:sym typeface="Wingdings" panose="05000000000000000000" pitchFamily="2" charset="2"/>
              </a:rPr>
              <a:t></a:t>
            </a:r>
            <a:r>
              <a:rPr lang="zh-CN" altLang="en-US">
                <a:latin typeface="楷体_GB2312" pitchFamily="49" charset="-122"/>
                <a:ea typeface="楷体_GB2312" pitchFamily="49" charset="-122"/>
              </a:rPr>
              <a:t>星际物质由种类繁多的原子，分子和尘埃组成。</a:t>
            </a:r>
          </a:p>
          <a:p>
            <a:pPr eaLnBrk="1" hangingPunct="1">
              <a:buFont typeface="Wingdings" panose="05000000000000000000" pitchFamily="2" charset="2"/>
              <a:buNone/>
            </a:pPr>
            <a:endParaRPr lang="zh-CN" altLang="en-US">
              <a:latin typeface="楷体_GB2312" pitchFamily="49" charset="-122"/>
              <a:ea typeface="楷体_GB2312" pitchFamily="49" charset="-122"/>
            </a:endParaRPr>
          </a:p>
          <a:p>
            <a:pPr eaLnBrk="1" hangingPunct="1">
              <a:buFontTx/>
              <a:buNone/>
            </a:pPr>
            <a:r>
              <a:rPr lang="zh-CN" altLang="en-US">
                <a:solidFill>
                  <a:srgbClr val="9900CC"/>
                </a:solidFill>
                <a:latin typeface="楷体_GB2312" pitchFamily="49" charset="-122"/>
                <a:ea typeface="楷体_GB2312" pitchFamily="49" charset="-122"/>
                <a:sym typeface="Wingdings" panose="05000000000000000000" pitchFamily="2" charset="2"/>
              </a:rPr>
              <a:t></a:t>
            </a:r>
            <a:r>
              <a:rPr lang="zh-CN" altLang="en-US">
                <a:latin typeface="楷体_GB2312" pitchFamily="49" charset="-122"/>
                <a:ea typeface="楷体_GB2312" pitchFamily="49" charset="-122"/>
              </a:rPr>
              <a:t>星际分子：用射电天文方法探测始于六十年代，是六十年代四大天文发现之一；已发现和证认了</a:t>
            </a:r>
            <a:r>
              <a:rPr lang="en-US" altLang="zh-CN">
                <a:latin typeface="楷体_GB2312" pitchFamily="49" charset="-122"/>
                <a:ea typeface="楷体_GB2312" pitchFamily="49" charset="-122"/>
              </a:rPr>
              <a:t>108</a:t>
            </a:r>
            <a:r>
              <a:rPr lang="zh-CN" altLang="en-US">
                <a:latin typeface="楷体_GB2312" pitchFamily="49" charset="-122"/>
                <a:ea typeface="楷体_GB2312" pitchFamily="49" charset="-122"/>
              </a:rPr>
              <a:t>种星际分子。</a:t>
            </a:r>
          </a:p>
          <a:p>
            <a:pPr eaLnBrk="1" hangingPunct="1">
              <a:buFontTx/>
              <a:buNone/>
            </a:pPr>
            <a:r>
              <a:rPr lang="zh-CN" altLang="en-US">
                <a:latin typeface="楷体_GB2312" pitchFamily="49" charset="-122"/>
                <a:ea typeface="楷体_GB2312" pitchFamily="49" charset="-122"/>
              </a:rPr>
              <a:t>    </a:t>
            </a:r>
          </a:p>
          <a:p>
            <a:pPr eaLnBrk="1" hangingPunct="1">
              <a:buFontTx/>
              <a:buNone/>
            </a:pPr>
            <a:r>
              <a:rPr lang="zh-CN" altLang="en-US">
                <a:latin typeface="楷体_GB2312" pitchFamily="49" charset="-122"/>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562">
                                            <p:txEl>
                                              <p:pRg st="0" end="0"/>
                                            </p:txEl>
                                          </p:spTgt>
                                        </p:tgtEl>
                                        <p:attrNameLst>
                                          <p:attrName>style.visibility</p:attrName>
                                        </p:attrNameLst>
                                      </p:cBhvr>
                                      <p:to>
                                        <p:strVal val="visible"/>
                                      </p:to>
                                    </p:set>
                                    <p:anim calcmode="lin" valueType="num">
                                      <p:cBhvr additive="base">
                                        <p:cTn id="7" dur="500" fill="hold"/>
                                        <p:tgtEl>
                                          <p:spTgt spid="1945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562">
                                            <p:txEl>
                                              <p:pRg st="2" end="2"/>
                                            </p:txEl>
                                          </p:spTgt>
                                        </p:tgtEl>
                                        <p:attrNameLst>
                                          <p:attrName>style.visibility</p:attrName>
                                        </p:attrNameLst>
                                      </p:cBhvr>
                                      <p:to>
                                        <p:strVal val="visible"/>
                                      </p:to>
                                    </p:set>
                                    <p:anim calcmode="lin" valueType="num">
                                      <p:cBhvr additive="base">
                                        <p:cTn id="13" dur="500" fill="hold"/>
                                        <p:tgtEl>
                                          <p:spTgt spid="19456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6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日期占位符 3">
            <a:extLst>
              <a:ext uri="{FF2B5EF4-FFF2-40B4-BE49-F238E27FC236}">
                <a16:creationId xmlns:a16="http://schemas.microsoft.com/office/drawing/2014/main" id="{B845D651-75BB-4846-B560-4E1FF47C590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35842" name="Rectangle 2">
            <a:extLst>
              <a:ext uri="{FF2B5EF4-FFF2-40B4-BE49-F238E27FC236}">
                <a16:creationId xmlns:a16="http://schemas.microsoft.com/office/drawing/2014/main" id="{BF77B7E0-D8D6-4FC9-9259-23D07BFD580A}"/>
              </a:ext>
            </a:extLst>
          </p:cNvPr>
          <p:cNvSpPr>
            <a:spLocks noGrp="1" noChangeArrowheads="1"/>
          </p:cNvSpPr>
          <p:nvPr>
            <p:ph type="title"/>
          </p:nvPr>
        </p:nvSpPr>
        <p:spPr>
          <a:xfrm>
            <a:off x="457200" y="274638"/>
            <a:ext cx="3106738" cy="1143000"/>
          </a:xfrm>
        </p:spPr>
        <p:txBody>
          <a:bodyPr/>
          <a:lstStyle/>
          <a:p>
            <a:pPr eaLnBrk="1" hangingPunct="1"/>
            <a:r>
              <a:rPr lang="en-US" altLang="zh-CN" sz="3600" b="1">
                <a:solidFill>
                  <a:schemeClr val="accent2"/>
                </a:solidFill>
              </a:rPr>
              <a:t>§7.7     </a:t>
            </a:r>
            <a:r>
              <a:rPr lang="zh-CN" altLang="en-US" sz="3600" b="1">
                <a:solidFill>
                  <a:schemeClr val="accent2"/>
                </a:solidFill>
              </a:rPr>
              <a:t>变星</a:t>
            </a:r>
          </a:p>
        </p:txBody>
      </p:sp>
      <p:sp>
        <p:nvSpPr>
          <p:cNvPr id="39939" name="Rectangle 3">
            <a:extLst>
              <a:ext uri="{FF2B5EF4-FFF2-40B4-BE49-F238E27FC236}">
                <a16:creationId xmlns:a16="http://schemas.microsoft.com/office/drawing/2014/main" id="{D2461180-BFE5-4DDC-941F-11E739720CB1}"/>
              </a:ext>
            </a:extLst>
          </p:cNvPr>
          <p:cNvSpPr>
            <a:spLocks noGrp="1" noChangeArrowheads="1"/>
          </p:cNvSpPr>
          <p:nvPr>
            <p:ph idx="1"/>
          </p:nvPr>
        </p:nvSpPr>
        <p:spPr/>
        <p:txBody>
          <a:bodyPr/>
          <a:lstStyle/>
          <a:p>
            <a:pPr eaLnBrk="1" hangingPunct="1">
              <a:buFontTx/>
              <a:buNone/>
            </a:pPr>
            <a:r>
              <a:rPr lang="zh-CN" altLang="en-US" sz="2800" b="1"/>
              <a:t>一、变星及其分类</a:t>
            </a:r>
          </a:p>
          <a:p>
            <a:pPr eaLnBrk="1" hangingPunct="1">
              <a:buFontTx/>
              <a:buNone/>
            </a:pPr>
            <a:r>
              <a:rPr lang="zh-CN" altLang="en-US" b="1"/>
              <a:t>定义：</a:t>
            </a:r>
          </a:p>
          <a:p>
            <a:pPr eaLnBrk="1" hangingPunct="1">
              <a:buFontTx/>
              <a:buNone/>
            </a:pPr>
            <a:r>
              <a:rPr lang="zh-CN" altLang="en-US" b="1"/>
              <a:t>   </a:t>
            </a:r>
            <a:r>
              <a:rPr lang="zh-CN" altLang="en-US" b="1" i="1"/>
              <a:t>（狭义）</a:t>
            </a:r>
            <a:r>
              <a:rPr lang="zh-CN" altLang="en-US" b="1"/>
              <a:t>凡亮度有变化的恒星，不论内外因；</a:t>
            </a:r>
          </a:p>
          <a:p>
            <a:pPr eaLnBrk="1" hangingPunct="1">
              <a:buFontTx/>
              <a:buNone/>
            </a:pPr>
            <a:r>
              <a:rPr lang="zh-CN" altLang="en-US" b="1"/>
              <a:t>   </a:t>
            </a:r>
            <a:r>
              <a:rPr lang="zh-CN" altLang="en-US" b="1" i="1"/>
              <a:t>（广义）</a:t>
            </a:r>
            <a:r>
              <a:rPr lang="zh-CN" altLang="en-US" b="1"/>
              <a:t>物理性质随时间变化的恒星。如光谱变星，磁变星，红外变星，</a:t>
            </a:r>
            <a:r>
              <a:rPr lang="en-US" altLang="zh-CN" b="1"/>
              <a:t>X</a:t>
            </a:r>
            <a:r>
              <a:rPr lang="zh-CN" altLang="en-US" b="1"/>
              <a:t>射线新星，等等。</a:t>
            </a:r>
          </a:p>
          <a:p>
            <a:pPr eaLnBrk="1" hangingPunct="1">
              <a:buFontTx/>
              <a:buNone/>
            </a:pP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anim calcmode="lin" valueType="num">
                                      <p:cBhvr additive="base">
                                        <p:cTn id="7"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anim calcmode="lin" valueType="num">
                                      <p:cBhvr additive="base">
                                        <p:cTn id="13"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日期占位符 3">
            <a:extLst>
              <a:ext uri="{FF2B5EF4-FFF2-40B4-BE49-F238E27FC236}">
                <a16:creationId xmlns:a16="http://schemas.microsoft.com/office/drawing/2014/main" id="{F2BED9AD-2125-4CFB-A51D-DB223BAF359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36866" name="Rectangle 2">
            <a:extLst>
              <a:ext uri="{FF2B5EF4-FFF2-40B4-BE49-F238E27FC236}">
                <a16:creationId xmlns:a16="http://schemas.microsoft.com/office/drawing/2014/main" id="{E40AEDA9-5035-45D6-A554-566AF50B5BD5}"/>
              </a:ext>
            </a:extLst>
          </p:cNvPr>
          <p:cNvSpPr>
            <a:spLocks noGrp="1" noChangeArrowheads="1"/>
          </p:cNvSpPr>
          <p:nvPr>
            <p:ph type="title"/>
          </p:nvPr>
        </p:nvSpPr>
        <p:spPr>
          <a:xfrm>
            <a:off x="0" y="692150"/>
            <a:ext cx="2962275" cy="777875"/>
          </a:xfrm>
        </p:spPr>
        <p:txBody>
          <a:bodyPr/>
          <a:lstStyle/>
          <a:p>
            <a:pPr eaLnBrk="1" hangingPunct="1"/>
            <a:r>
              <a:rPr lang="zh-CN" altLang="en-US" sz="3200" b="1"/>
              <a:t>变星分类</a:t>
            </a:r>
          </a:p>
        </p:txBody>
      </p:sp>
      <p:sp>
        <p:nvSpPr>
          <p:cNvPr id="40963" name="Rectangle 3">
            <a:extLst>
              <a:ext uri="{FF2B5EF4-FFF2-40B4-BE49-F238E27FC236}">
                <a16:creationId xmlns:a16="http://schemas.microsoft.com/office/drawing/2014/main" id="{664525BB-61D8-44B5-9BC2-88B002BBC519}"/>
              </a:ext>
            </a:extLst>
          </p:cNvPr>
          <p:cNvSpPr>
            <a:spLocks noGrp="1" noChangeArrowheads="1"/>
          </p:cNvSpPr>
          <p:nvPr>
            <p:ph idx="1"/>
          </p:nvPr>
        </p:nvSpPr>
        <p:spPr/>
        <p:txBody>
          <a:bodyPr/>
          <a:lstStyle/>
          <a:p>
            <a:pPr eaLnBrk="1" hangingPunct="1">
              <a:lnSpc>
                <a:spcPct val="90000"/>
              </a:lnSpc>
              <a:buFontTx/>
              <a:buNone/>
            </a:pPr>
            <a:r>
              <a:rPr lang="zh-CN" altLang="en-US" sz="2800" b="1"/>
              <a:t>依据：光变曲线（形状，亮度极大到极小的变幅及周期等）；考虑其他：如绝对星等，光谱型，在银河系内分布和运动等。</a:t>
            </a:r>
          </a:p>
          <a:p>
            <a:pPr eaLnBrk="1" hangingPunct="1">
              <a:lnSpc>
                <a:spcPct val="90000"/>
              </a:lnSpc>
              <a:buFontTx/>
              <a:buNone/>
            </a:pPr>
            <a:endParaRPr lang="zh-CN" altLang="en-US" sz="2800" b="1"/>
          </a:p>
          <a:p>
            <a:pPr eaLnBrk="1" hangingPunct="1">
              <a:lnSpc>
                <a:spcPct val="90000"/>
              </a:lnSpc>
              <a:buFontTx/>
              <a:buNone/>
            </a:pPr>
            <a:r>
              <a:rPr lang="zh-CN" altLang="en-US" sz="2800" b="1">
                <a:solidFill>
                  <a:srgbClr val="996600"/>
                </a:solidFill>
                <a:latin typeface="Times New Roman" panose="02020603050405020304" pitchFamily="18" charset="0"/>
                <a:ea typeface="楷体_GB2312" pitchFamily="49" charset="-122"/>
                <a:sym typeface="Wingdings" panose="05000000000000000000" pitchFamily="2" charset="2"/>
              </a:rPr>
              <a:t></a:t>
            </a:r>
            <a:r>
              <a:rPr lang="zh-CN" altLang="en-US" sz="2800" b="1"/>
              <a:t>按光变原因分为：</a:t>
            </a:r>
          </a:p>
          <a:p>
            <a:pPr eaLnBrk="1" hangingPunct="1">
              <a:lnSpc>
                <a:spcPct val="90000"/>
              </a:lnSpc>
              <a:buFontTx/>
              <a:buNone/>
            </a:pPr>
            <a:r>
              <a:rPr lang="zh-CN" altLang="en-US" sz="2800" b="1"/>
              <a:t>          </a:t>
            </a:r>
            <a:r>
              <a:rPr lang="zh-CN" altLang="en-US" sz="2800" b="1" i="1"/>
              <a:t>内因变星</a:t>
            </a:r>
            <a:r>
              <a:rPr lang="zh-CN" altLang="en-US" sz="2800" b="1"/>
              <a:t>：即物理变星，光度，光谱，半径变，占</a:t>
            </a:r>
            <a:r>
              <a:rPr lang="en-US" altLang="zh-CN" sz="2800" b="1"/>
              <a:t>80%</a:t>
            </a:r>
            <a:r>
              <a:rPr lang="zh-CN" altLang="en-US" sz="2800" b="1"/>
              <a:t>；又分为脉动和爆发性两大类。</a:t>
            </a:r>
          </a:p>
          <a:p>
            <a:pPr eaLnBrk="1" hangingPunct="1">
              <a:lnSpc>
                <a:spcPct val="90000"/>
              </a:lnSpc>
              <a:buFontTx/>
              <a:buNone/>
            </a:pPr>
            <a:endParaRPr lang="zh-CN" altLang="en-US" sz="2800" b="1"/>
          </a:p>
          <a:p>
            <a:pPr eaLnBrk="1" hangingPunct="1">
              <a:lnSpc>
                <a:spcPct val="90000"/>
              </a:lnSpc>
              <a:buFontTx/>
              <a:buNone/>
            </a:pPr>
            <a:r>
              <a:rPr lang="zh-CN" altLang="en-US" sz="2800" b="1"/>
              <a:t>          </a:t>
            </a:r>
            <a:r>
              <a:rPr lang="zh-CN" altLang="en-US" sz="2800" b="1" i="1"/>
              <a:t>外因变星</a:t>
            </a:r>
            <a:r>
              <a:rPr lang="zh-CN" altLang="en-US" sz="2800" b="1"/>
              <a:t>：几何变星或光学变星（食双星和椭球变星），仅因掩星或星形状变化。</a:t>
            </a:r>
          </a:p>
          <a:p>
            <a:pPr eaLnBrk="1" hangingPunct="1">
              <a:lnSpc>
                <a:spcPct val="90000"/>
              </a:lnSpc>
            </a:pP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anim calcmode="lin" valueType="num">
                                      <p:cBhvr additive="base">
                                        <p:cTn id="13"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anim calcmode="lin" valueType="num">
                                      <p:cBhvr additive="base">
                                        <p:cTn id="19" dur="5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0963">
                                            <p:txEl>
                                              <p:pRg st="5" end="5"/>
                                            </p:txEl>
                                          </p:spTgt>
                                        </p:tgtEl>
                                        <p:attrNameLst>
                                          <p:attrName>style.visibility</p:attrName>
                                        </p:attrNameLst>
                                      </p:cBhvr>
                                      <p:to>
                                        <p:strVal val="visible"/>
                                      </p:to>
                                    </p:set>
                                    <p:anim calcmode="lin" valueType="num">
                                      <p:cBhvr additive="base">
                                        <p:cTn id="25" dur="5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日期占位符 3">
            <a:extLst>
              <a:ext uri="{FF2B5EF4-FFF2-40B4-BE49-F238E27FC236}">
                <a16:creationId xmlns:a16="http://schemas.microsoft.com/office/drawing/2014/main" id="{4E1B2B4D-6B40-4BD1-BCF0-59A36BB3353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7170" name="Rectangle 2">
            <a:extLst>
              <a:ext uri="{FF2B5EF4-FFF2-40B4-BE49-F238E27FC236}">
                <a16:creationId xmlns:a16="http://schemas.microsoft.com/office/drawing/2014/main" id="{ADB4CABD-6B2F-4B55-B955-4EA00F748DFF}"/>
              </a:ext>
            </a:extLst>
          </p:cNvPr>
          <p:cNvSpPr>
            <a:spLocks noGrp="1" noChangeArrowheads="1"/>
          </p:cNvSpPr>
          <p:nvPr>
            <p:ph type="title"/>
          </p:nvPr>
        </p:nvSpPr>
        <p:spPr>
          <a:xfrm>
            <a:off x="457200" y="323850"/>
            <a:ext cx="8229600" cy="1044575"/>
          </a:xfrm>
          <a:solidFill>
            <a:srgbClr val="FFFF00"/>
          </a:solidFill>
        </p:spPr>
        <p:txBody>
          <a:bodyPr/>
          <a:lstStyle/>
          <a:p>
            <a:pPr eaLnBrk="1" hangingPunct="1"/>
            <a:r>
              <a:rPr lang="zh-CN" altLang="en-US" sz="3200" b="1">
                <a:ea typeface="楷体_GB2312" pitchFamily="49" charset="-122"/>
              </a:rPr>
              <a:t>热核聚变反应</a:t>
            </a:r>
            <a:r>
              <a:rPr lang="en-US" altLang="zh-CN" sz="3200" b="1">
                <a:ea typeface="楷体_GB2312" pitchFamily="49" charset="-122"/>
              </a:rPr>
              <a:t>(thermal nuclear fusion)</a:t>
            </a:r>
          </a:p>
        </p:txBody>
      </p:sp>
      <p:sp>
        <p:nvSpPr>
          <p:cNvPr id="7171" name="Rectangle 3">
            <a:extLst>
              <a:ext uri="{FF2B5EF4-FFF2-40B4-BE49-F238E27FC236}">
                <a16:creationId xmlns:a16="http://schemas.microsoft.com/office/drawing/2014/main" id="{46A074AF-2876-4F4A-9935-0D848E684ABB}"/>
              </a:ext>
            </a:extLst>
          </p:cNvPr>
          <p:cNvSpPr>
            <a:spLocks noGrp="1" noChangeArrowheads="1"/>
          </p:cNvSpPr>
          <p:nvPr>
            <p:ph idx="1"/>
          </p:nvPr>
        </p:nvSpPr>
        <p:spPr>
          <a:xfrm>
            <a:off x="685800" y="1557338"/>
            <a:ext cx="7772400" cy="2362200"/>
          </a:xfrm>
        </p:spPr>
        <p:txBody>
          <a:bodyPr/>
          <a:lstStyle/>
          <a:p>
            <a:pPr eaLnBrk="1" hangingPunct="1"/>
            <a:r>
              <a:rPr lang="zh-CN" altLang="en-US" sz="2800" b="1"/>
              <a:t>核子</a:t>
            </a:r>
            <a:r>
              <a:rPr lang="en-US" altLang="zh-CN" sz="2800" b="1"/>
              <a:t>1 + </a:t>
            </a:r>
            <a:r>
              <a:rPr lang="zh-CN" altLang="en-US" sz="2800" b="1"/>
              <a:t>核子</a:t>
            </a:r>
            <a:r>
              <a:rPr lang="en-US" altLang="zh-CN" sz="2800" b="1"/>
              <a:t>2 </a:t>
            </a:r>
            <a:r>
              <a:rPr lang="en-US" altLang="zh-CN" sz="2800" b="1">
                <a:sym typeface="Wingdings" panose="05000000000000000000" pitchFamily="2" charset="2"/>
              </a:rPr>
              <a:t></a:t>
            </a:r>
            <a:r>
              <a:rPr lang="zh-CN" altLang="en-US" sz="2800" b="1"/>
              <a:t>核子</a:t>
            </a:r>
            <a:r>
              <a:rPr lang="en-US" altLang="zh-CN" sz="2800" b="1"/>
              <a:t>3 + </a:t>
            </a:r>
            <a:r>
              <a:rPr lang="zh-CN" altLang="en-US" sz="2800" b="1"/>
              <a:t>能量</a:t>
            </a:r>
          </a:p>
          <a:p>
            <a:pPr eaLnBrk="1" hangingPunct="1"/>
            <a:r>
              <a:rPr lang="zh-CN" altLang="en-US" sz="2800" b="1"/>
              <a:t>质量亏损</a:t>
            </a:r>
          </a:p>
          <a:p>
            <a:pPr eaLnBrk="1" hangingPunct="1">
              <a:buFontTx/>
              <a:buNone/>
            </a:pPr>
            <a:r>
              <a:rPr lang="zh-CN" altLang="en-US" sz="2800" b="1"/>
              <a:t>	核子</a:t>
            </a:r>
            <a:r>
              <a:rPr lang="en-US" altLang="zh-CN" sz="2800" b="1"/>
              <a:t>1</a:t>
            </a:r>
            <a:r>
              <a:rPr lang="zh-CN" altLang="en-US" sz="2800" b="1"/>
              <a:t>质量</a:t>
            </a:r>
            <a:r>
              <a:rPr lang="en-US" altLang="zh-CN" sz="2800" b="1"/>
              <a:t>+ </a:t>
            </a:r>
            <a:r>
              <a:rPr lang="zh-CN" altLang="en-US" sz="2800" b="1"/>
              <a:t>核子</a:t>
            </a:r>
            <a:r>
              <a:rPr lang="en-US" altLang="zh-CN" sz="2800" b="1"/>
              <a:t>2</a:t>
            </a:r>
            <a:r>
              <a:rPr lang="zh-CN" altLang="en-US" sz="2800" b="1"/>
              <a:t>质量 </a:t>
            </a:r>
            <a:r>
              <a:rPr lang="en-US" altLang="zh-CN" sz="2800" b="1"/>
              <a:t>&gt; </a:t>
            </a:r>
            <a:r>
              <a:rPr lang="zh-CN" altLang="en-US" sz="2800" b="1"/>
              <a:t>核子</a:t>
            </a:r>
            <a:r>
              <a:rPr lang="en-US" altLang="zh-CN" sz="2800" b="1"/>
              <a:t>3</a:t>
            </a:r>
            <a:r>
              <a:rPr lang="zh-CN" altLang="en-US" sz="2800" b="1"/>
              <a:t>质量</a:t>
            </a:r>
          </a:p>
          <a:p>
            <a:pPr eaLnBrk="1" hangingPunct="1"/>
            <a:r>
              <a:rPr lang="zh-CN" altLang="en-US" sz="2800" b="1"/>
              <a:t>热核聚变反应要求粒子处于高温高密状态</a:t>
            </a:r>
          </a:p>
        </p:txBody>
      </p:sp>
      <p:pic>
        <p:nvPicPr>
          <p:cNvPr id="7172" name="Picture 4" descr="eddington">
            <a:extLst>
              <a:ext uri="{FF2B5EF4-FFF2-40B4-BE49-F238E27FC236}">
                <a16:creationId xmlns:a16="http://schemas.microsoft.com/office/drawing/2014/main" id="{CC2388F7-42D5-403A-8A11-896E52F3E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3789363"/>
            <a:ext cx="1485900"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5">
            <a:extLst>
              <a:ext uri="{FF2B5EF4-FFF2-40B4-BE49-F238E27FC236}">
                <a16:creationId xmlns:a16="http://schemas.microsoft.com/office/drawing/2014/main" id="{8BC065C8-D6A6-46D7-B8BE-06A93F3C82C6}"/>
              </a:ext>
            </a:extLst>
          </p:cNvPr>
          <p:cNvSpPr txBox="1">
            <a:spLocks noChangeArrowheads="1"/>
          </p:cNvSpPr>
          <p:nvPr/>
        </p:nvSpPr>
        <p:spPr bwMode="auto">
          <a:xfrm>
            <a:off x="4067175" y="4292600"/>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0">
                <a:latin typeface="Times New Roman" panose="02020603050405020304" pitchFamily="18" charset="0"/>
              </a:rPr>
              <a:t>Sir Arthur S. Eddington</a:t>
            </a:r>
            <a:endParaRPr lang="en-US" altLang="zh-CN" sz="2400" b="0">
              <a:latin typeface="Times New Roman" panose="02020603050405020304" pitchFamily="18" charset="0"/>
            </a:endParaRPr>
          </a:p>
        </p:txBody>
      </p:sp>
      <p:sp>
        <p:nvSpPr>
          <p:cNvPr id="7174" name="Rectangle 6">
            <a:extLst>
              <a:ext uri="{FF2B5EF4-FFF2-40B4-BE49-F238E27FC236}">
                <a16:creationId xmlns:a16="http://schemas.microsoft.com/office/drawing/2014/main" id="{CCF71265-131F-483A-B12E-54FB6EEDD925}"/>
              </a:ext>
            </a:extLst>
          </p:cNvPr>
          <p:cNvSpPr>
            <a:spLocks noChangeArrowheads="1"/>
          </p:cNvSpPr>
          <p:nvPr/>
        </p:nvSpPr>
        <p:spPr bwMode="auto">
          <a:xfrm>
            <a:off x="0" y="193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175" name="Text Box 8">
            <a:extLst>
              <a:ext uri="{FF2B5EF4-FFF2-40B4-BE49-F238E27FC236}">
                <a16:creationId xmlns:a16="http://schemas.microsoft.com/office/drawing/2014/main" id="{82C23F65-69EA-48F6-8937-94321F0FBDEB}"/>
              </a:ext>
            </a:extLst>
          </p:cNvPr>
          <p:cNvSpPr txBox="1">
            <a:spLocks noChangeArrowheads="1"/>
          </p:cNvSpPr>
          <p:nvPr/>
        </p:nvSpPr>
        <p:spPr bwMode="auto">
          <a:xfrm>
            <a:off x="3276600" y="5157788"/>
            <a:ext cx="533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SzPct val="85000"/>
            </a:pPr>
            <a:r>
              <a:rPr lang="en-US" altLang="zh-CN" b="0"/>
              <a:t>Coulomb barrier for charged-particle reactions</a:t>
            </a:r>
            <a:r>
              <a:rPr lang="en-US" altLang="zh-CN" sz="3200">
                <a:solidFill>
                  <a:srgbClr val="800080"/>
                </a:solidFill>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日期占位符 3">
            <a:extLst>
              <a:ext uri="{FF2B5EF4-FFF2-40B4-BE49-F238E27FC236}">
                <a16:creationId xmlns:a16="http://schemas.microsoft.com/office/drawing/2014/main" id="{4C2C8E9D-F5D9-4CDB-ADD3-C65AB8B11FE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37890" name="Rectangle 2">
            <a:extLst>
              <a:ext uri="{FF2B5EF4-FFF2-40B4-BE49-F238E27FC236}">
                <a16:creationId xmlns:a16="http://schemas.microsoft.com/office/drawing/2014/main" id="{9975489A-732B-4619-AA6E-DD26EEA48245}"/>
              </a:ext>
            </a:extLst>
          </p:cNvPr>
          <p:cNvSpPr>
            <a:spLocks noGrp="1" noChangeArrowheads="1"/>
          </p:cNvSpPr>
          <p:nvPr>
            <p:ph type="title"/>
          </p:nvPr>
        </p:nvSpPr>
        <p:spPr>
          <a:xfrm>
            <a:off x="468313" y="620713"/>
            <a:ext cx="2303462" cy="784225"/>
          </a:xfrm>
        </p:spPr>
        <p:txBody>
          <a:bodyPr/>
          <a:lstStyle/>
          <a:p>
            <a:pPr eaLnBrk="1" hangingPunct="1"/>
            <a:r>
              <a:rPr lang="zh-CN" altLang="en-US" sz="3200" b="1"/>
              <a:t>脉动变星</a:t>
            </a:r>
          </a:p>
        </p:txBody>
      </p:sp>
      <p:sp>
        <p:nvSpPr>
          <p:cNvPr id="37891" name="Rectangle 3">
            <a:extLst>
              <a:ext uri="{FF2B5EF4-FFF2-40B4-BE49-F238E27FC236}">
                <a16:creationId xmlns:a16="http://schemas.microsoft.com/office/drawing/2014/main" id="{B035133A-E7CA-4F19-AF6F-7F752E1FF1C4}"/>
              </a:ext>
            </a:extLst>
          </p:cNvPr>
          <p:cNvSpPr>
            <a:spLocks noGrp="1" noChangeArrowheads="1"/>
          </p:cNvSpPr>
          <p:nvPr>
            <p:ph idx="1"/>
          </p:nvPr>
        </p:nvSpPr>
        <p:spPr>
          <a:xfrm>
            <a:off x="684213" y="1412875"/>
            <a:ext cx="7918450" cy="4543425"/>
          </a:xfrm>
        </p:spPr>
        <p:txBody>
          <a:bodyPr/>
          <a:lstStyle/>
          <a:p>
            <a:pPr eaLnBrk="1" hangingPunct="1">
              <a:buFontTx/>
              <a:buNone/>
            </a:pPr>
            <a:r>
              <a:rPr lang="en-US" altLang="zh-CN" sz="2800">
                <a:solidFill>
                  <a:srgbClr val="996600"/>
                </a:solidFill>
                <a:latin typeface="Times New Roman" panose="02020603050405020304" pitchFamily="18" charset="0"/>
                <a:ea typeface="楷体_GB2312" pitchFamily="49" charset="-122"/>
                <a:sym typeface="Wingdings" panose="05000000000000000000" pitchFamily="2" charset="2"/>
              </a:rPr>
              <a:t></a:t>
            </a:r>
            <a:r>
              <a:rPr lang="zh-CN" altLang="en-US" sz="2800" b="1"/>
              <a:t>星体发生有节律的、大规模运动而使亮度发生变化的恒星，占内因变星总数的</a:t>
            </a:r>
            <a:r>
              <a:rPr lang="en-US" altLang="zh-CN" sz="2800" b="1"/>
              <a:t>90%</a:t>
            </a:r>
            <a:r>
              <a:rPr lang="zh-CN" altLang="en-US" sz="2800" b="1"/>
              <a:t>。</a:t>
            </a:r>
          </a:p>
          <a:p>
            <a:pPr eaLnBrk="1" hangingPunct="1">
              <a:buFontTx/>
              <a:buNone/>
            </a:pPr>
            <a:r>
              <a:rPr lang="zh-CN" altLang="en-US" sz="2800" b="1">
                <a:solidFill>
                  <a:srgbClr val="996600"/>
                </a:solidFill>
                <a:latin typeface="Times New Roman" panose="02020603050405020304" pitchFamily="18" charset="0"/>
                <a:ea typeface="楷体_GB2312" pitchFamily="49" charset="-122"/>
                <a:sym typeface="Wingdings" panose="05000000000000000000" pitchFamily="2" charset="2"/>
              </a:rPr>
              <a:t></a:t>
            </a:r>
            <a:r>
              <a:rPr lang="zh-CN" altLang="en-US" sz="2800" b="1"/>
              <a:t>分为：</a:t>
            </a:r>
          </a:p>
          <a:p>
            <a:pPr eaLnBrk="1" hangingPunct="1">
              <a:buFontTx/>
              <a:buNone/>
            </a:pPr>
            <a:r>
              <a:rPr lang="zh-CN" altLang="en-US" sz="2800" b="1"/>
              <a:t>（</a:t>
            </a:r>
            <a:r>
              <a:rPr lang="en-US" altLang="zh-CN" sz="2800" b="1"/>
              <a:t>1</a:t>
            </a:r>
            <a:r>
              <a:rPr lang="zh-CN" altLang="en-US" sz="2800" b="1"/>
              <a:t>）长周期造父变星；</a:t>
            </a:r>
          </a:p>
          <a:p>
            <a:pPr eaLnBrk="1" hangingPunct="1">
              <a:buFontTx/>
              <a:buNone/>
            </a:pPr>
            <a:r>
              <a:rPr lang="zh-CN" altLang="en-US" sz="2800" b="1"/>
              <a:t>（</a:t>
            </a:r>
            <a:r>
              <a:rPr lang="en-US" altLang="zh-CN" sz="2800" b="1"/>
              <a:t>2</a:t>
            </a:r>
            <a:r>
              <a:rPr lang="zh-CN" altLang="en-US" sz="2800" b="1"/>
              <a:t>）短周期造父变星；</a:t>
            </a:r>
          </a:p>
          <a:p>
            <a:pPr eaLnBrk="1" hangingPunct="1">
              <a:buFontTx/>
              <a:buNone/>
            </a:pPr>
            <a:r>
              <a:rPr lang="zh-CN" altLang="en-US" sz="2800" b="1"/>
              <a:t>（</a:t>
            </a:r>
            <a:r>
              <a:rPr lang="en-US" altLang="zh-CN" sz="2800" b="1"/>
              <a:t>3</a:t>
            </a:r>
            <a:r>
              <a:rPr lang="zh-CN" altLang="en-US" sz="2800" b="1"/>
              <a:t>）矮造父变星；</a:t>
            </a:r>
          </a:p>
          <a:p>
            <a:pPr eaLnBrk="1" hangingPunct="1">
              <a:buFontTx/>
              <a:buNone/>
            </a:pPr>
            <a:r>
              <a:rPr lang="zh-CN" altLang="en-US" sz="2800" b="1"/>
              <a:t>（</a:t>
            </a:r>
            <a:r>
              <a:rPr lang="en-US" altLang="zh-CN" sz="2800" b="1"/>
              <a:t>4</a:t>
            </a:r>
            <a:r>
              <a:rPr lang="zh-CN" altLang="en-US" sz="2800" b="1"/>
              <a:t>）长周期变星；</a:t>
            </a:r>
          </a:p>
          <a:p>
            <a:pPr eaLnBrk="1" hangingPunct="1">
              <a:buFontTx/>
              <a:buNone/>
            </a:pPr>
            <a:r>
              <a:rPr lang="zh-CN" altLang="en-US" sz="2800" b="1"/>
              <a:t>（</a:t>
            </a:r>
            <a:r>
              <a:rPr lang="en-US" altLang="zh-CN" sz="2800" b="1"/>
              <a:t>5</a:t>
            </a:r>
            <a:r>
              <a:rPr lang="zh-CN" altLang="en-US" sz="2800" b="1"/>
              <a:t>）半规则变星；</a:t>
            </a:r>
          </a:p>
          <a:p>
            <a:pPr eaLnBrk="1" hangingPunct="1">
              <a:buFontTx/>
              <a:buNone/>
            </a:pPr>
            <a:r>
              <a:rPr lang="zh-CN" altLang="en-US" sz="2800" b="1"/>
              <a:t>（</a:t>
            </a:r>
            <a:r>
              <a:rPr lang="en-US" altLang="zh-CN" sz="2800" b="1"/>
              <a:t>6</a:t>
            </a:r>
            <a:r>
              <a:rPr lang="zh-CN" altLang="en-US" sz="2800" b="1"/>
              <a:t>）不规则变星；</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日期占位符 3">
            <a:extLst>
              <a:ext uri="{FF2B5EF4-FFF2-40B4-BE49-F238E27FC236}">
                <a16:creationId xmlns:a16="http://schemas.microsoft.com/office/drawing/2014/main" id="{2856DD35-6D99-4B48-9F44-19DCE457BE6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38914" name="Rectangle 2">
            <a:extLst>
              <a:ext uri="{FF2B5EF4-FFF2-40B4-BE49-F238E27FC236}">
                <a16:creationId xmlns:a16="http://schemas.microsoft.com/office/drawing/2014/main" id="{93E22524-6C65-4FE9-A6D8-038E2D444DC6}"/>
              </a:ext>
            </a:extLst>
          </p:cNvPr>
          <p:cNvSpPr>
            <a:spLocks noGrp="1" noChangeArrowheads="1"/>
          </p:cNvSpPr>
          <p:nvPr>
            <p:ph type="title"/>
          </p:nvPr>
        </p:nvSpPr>
        <p:spPr/>
        <p:txBody>
          <a:bodyPr/>
          <a:lstStyle/>
          <a:p>
            <a:pPr eaLnBrk="1" hangingPunct="1"/>
            <a:r>
              <a:rPr lang="zh-CN" altLang="en-US" sz="3600" b="1"/>
              <a:t>爆发变星</a:t>
            </a:r>
          </a:p>
        </p:txBody>
      </p:sp>
      <p:sp>
        <p:nvSpPr>
          <p:cNvPr id="38915" name="Rectangle 3">
            <a:extLst>
              <a:ext uri="{FF2B5EF4-FFF2-40B4-BE49-F238E27FC236}">
                <a16:creationId xmlns:a16="http://schemas.microsoft.com/office/drawing/2014/main" id="{9BB07D1D-F015-455F-9466-0A611CE2E601}"/>
              </a:ext>
            </a:extLst>
          </p:cNvPr>
          <p:cNvSpPr>
            <a:spLocks noGrp="1" noChangeArrowheads="1"/>
          </p:cNvSpPr>
          <p:nvPr>
            <p:ph idx="1"/>
          </p:nvPr>
        </p:nvSpPr>
        <p:spPr/>
        <p:txBody>
          <a:bodyPr/>
          <a:lstStyle/>
          <a:p>
            <a:pPr eaLnBrk="1" hangingPunct="1">
              <a:buFontTx/>
              <a:buNone/>
            </a:pPr>
            <a:r>
              <a:rPr lang="zh-CN" altLang="en-US" b="1"/>
              <a:t>（</a:t>
            </a:r>
            <a:r>
              <a:rPr lang="en-US" altLang="zh-CN" b="1"/>
              <a:t>1</a:t>
            </a:r>
            <a:r>
              <a:rPr lang="zh-CN" altLang="en-US" b="1"/>
              <a:t>）灾变变星</a:t>
            </a:r>
            <a:r>
              <a:rPr lang="en-US" altLang="zh-CN" b="1"/>
              <a:t>(</a:t>
            </a:r>
            <a:r>
              <a:rPr lang="zh-CN" altLang="en-US" b="1"/>
              <a:t>超新星）；</a:t>
            </a:r>
          </a:p>
          <a:p>
            <a:pPr eaLnBrk="1" hangingPunct="1">
              <a:buFontTx/>
              <a:buNone/>
            </a:pPr>
            <a:r>
              <a:rPr lang="zh-CN" altLang="en-US" b="1"/>
              <a:t>（</a:t>
            </a:r>
            <a:r>
              <a:rPr lang="en-US" altLang="zh-CN" b="1"/>
              <a:t>2</a:t>
            </a:r>
            <a:r>
              <a:rPr lang="zh-CN" altLang="en-US" b="1"/>
              <a:t>）激变变星（新星）；</a:t>
            </a:r>
          </a:p>
          <a:p>
            <a:pPr eaLnBrk="1" hangingPunct="1">
              <a:buFontTx/>
              <a:buNone/>
            </a:pPr>
            <a:r>
              <a:rPr lang="zh-CN" altLang="en-US" b="1"/>
              <a:t>（</a:t>
            </a:r>
            <a:r>
              <a:rPr lang="en-US" altLang="zh-CN" b="1"/>
              <a:t>3</a:t>
            </a:r>
            <a:r>
              <a:rPr lang="zh-CN" altLang="en-US" b="1"/>
              <a:t>）猎户座变星；</a:t>
            </a:r>
          </a:p>
          <a:p>
            <a:pPr eaLnBrk="1" hangingPunct="1">
              <a:buFontTx/>
              <a:buNone/>
            </a:pPr>
            <a:r>
              <a:rPr lang="zh-CN" altLang="en-US" b="1"/>
              <a:t>（</a:t>
            </a:r>
            <a:r>
              <a:rPr lang="en-US" altLang="zh-CN" b="1"/>
              <a:t>4</a:t>
            </a:r>
            <a:r>
              <a:rPr lang="zh-CN" altLang="en-US" b="1"/>
              <a:t>）耀星；</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日期占位符 3">
            <a:extLst>
              <a:ext uri="{FF2B5EF4-FFF2-40B4-BE49-F238E27FC236}">
                <a16:creationId xmlns:a16="http://schemas.microsoft.com/office/drawing/2014/main" id="{F1496AE7-80ED-4AEA-988D-8ABD871ADD1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39938" name="Rectangle 3">
            <a:extLst>
              <a:ext uri="{FF2B5EF4-FFF2-40B4-BE49-F238E27FC236}">
                <a16:creationId xmlns:a16="http://schemas.microsoft.com/office/drawing/2014/main" id="{238ED66A-4255-40F6-B47D-BCDAAA11ACF0}"/>
              </a:ext>
            </a:extLst>
          </p:cNvPr>
          <p:cNvSpPr>
            <a:spLocks noGrp="1" noChangeArrowheads="1"/>
          </p:cNvSpPr>
          <p:nvPr>
            <p:ph idx="1"/>
          </p:nvPr>
        </p:nvSpPr>
        <p:spPr>
          <a:xfrm>
            <a:off x="468313" y="1052513"/>
            <a:ext cx="8229600" cy="4525962"/>
          </a:xfrm>
        </p:spPr>
        <p:txBody>
          <a:bodyPr/>
          <a:lstStyle/>
          <a:p>
            <a:pPr eaLnBrk="1" hangingPunct="1">
              <a:buFontTx/>
              <a:buNone/>
            </a:pPr>
            <a:r>
              <a:rPr lang="zh-CN" altLang="en-US" b="1"/>
              <a:t>二、脉动变星及其周光关系</a:t>
            </a:r>
            <a:endParaRPr lang="zh-CN" altLang="en-US" b="1">
              <a:solidFill>
                <a:srgbClr val="996600"/>
              </a:solidFill>
              <a:latin typeface="Times New Roman" panose="02020603050405020304" pitchFamily="18" charset="0"/>
              <a:ea typeface="楷体_GB2312" pitchFamily="49" charset="-122"/>
              <a:sym typeface="Wingdings" panose="05000000000000000000" pitchFamily="2" charset="2"/>
            </a:endParaRPr>
          </a:p>
          <a:p>
            <a:pPr eaLnBrk="1" hangingPunct="1">
              <a:buFontTx/>
              <a:buNone/>
            </a:pPr>
            <a:r>
              <a:rPr lang="zh-CN" altLang="en-US" b="1"/>
              <a:t>脉动变星的光变由星体脉动引起。</a:t>
            </a:r>
          </a:p>
          <a:p>
            <a:pPr eaLnBrk="1" hangingPunct="1">
              <a:buFontTx/>
              <a:buNone/>
            </a:pPr>
            <a:endParaRPr lang="zh-CN" altLang="en-US" b="1"/>
          </a:p>
          <a:p>
            <a:pPr eaLnBrk="1" hangingPunct="1">
              <a:buFontTx/>
              <a:buNone/>
            </a:pPr>
            <a:r>
              <a:rPr lang="zh-CN" altLang="en-US" b="1"/>
              <a:t>如：径向脉动</a:t>
            </a:r>
            <a:r>
              <a:rPr lang="zh-CN" altLang="en-US" b="1">
                <a:latin typeface="宋体" panose="02010600030101010101" pitchFamily="2" charset="-122"/>
              </a:rPr>
              <a:t>→半径，光度，温度，视向速度和磁场的变化</a:t>
            </a:r>
          </a:p>
          <a:p>
            <a:pPr eaLnBrk="1" hangingPunct="1"/>
            <a:endParaRPr lang="en-US" altLang="zh-CN" b="1">
              <a:latin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日期占位符 4">
            <a:extLst>
              <a:ext uri="{FF2B5EF4-FFF2-40B4-BE49-F238E27FC236}">
                <a16:creationId xmlns:a16="http://schemas.microsoft.com/office/drawing/2014/main" id="{02E690A6-7035-44BD-A59B-4EAF9912BFF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40962" name="Rectangle 2">
            <a:extLst>
              <a:ext uri="{FF2B5EF4-FFF2-40B4-BE49-F238E27FC236}">
                <a16:creationId xmlns:a16="http://schemas.microsoft.com/office/drawing/2014/main" id="{41BB957D-8E84-433D-98BE-FC3B67A363ED}"/>
              </a:ext>
            </a:extLst>
          </p:cNvPr>
          <p:cNvSpPr>
            <a:spLocks noGrp="1" noChangeArrowheads="1"/>
          </p:cNvSpPr>
          <p:nvPr>
            <p:ph type="body" sz="half" idx="1"/>
          </p:nvPr>
        </p:nvSpPr>
        <p:spPr>
          <a:xfrm>
            <a:off x="250825" y="549275"/>
            <a:ext cx="3816350" cy="5400675"/>
          </a:xfrm>
        </p:spPr>
        <p:txBody>
          <a:bodyPr/>
          <a:lstStyle/>
          <a:p>
            <a:pPr eaLnBrk="1" hangingPunct="1">
              <a:buFontTx/>
              <a:buNone/>
            </a:pPr>
            <a:r>
              <a:rPr lang="en-US" altLang="zh-CN" sz="2400"/>
              <a:t>  </a:t>
            </a:r>
            <a:r>
              <a:rPr lang="zh-CN" altLang="en-US" sz="2400" b="1"/>
              <a:t>长周期造父变星：也统称为造父变星（</a:t>
            </a:r>
            <a:r>
              <a:rPr lang="en-US" altLang="zh-CN" sz="2800" b="1"/>
              <a:t>Cepheid variables</a:t>
            </a:r>
            <a:r>
              <a:rPr lang="zh-CN" altLang="en-US" sz="2800" b="1"/>
              <a:t>）：</a:t>
            </a:r>
          </a:p>
          <a:p>
            <a:pPr eaLnBrk="1" hangingPunct="1">
              <a:buFontTx/>
              <a:buNone/>
            </a:pPr>
            <a:endParaRPr lang="zh-CN" altLang="en-US" sz="2800" b="1"/>
          </a:p>
          <a:p>
            <a:pPr eaLnBrk="1" hangingPunct="1">
              <a:buFontTx/>
              <a:buNone/>
            </a:pPr>
            <a:r>
              <a:rPr lang="zh-CN" altLang="en-US" sz="2400" b="1">
                <a:solidFill>
                  <a:srgbClr val="996600"/>
                </a:solidFill>
                <a:latin typeface="Times New Roman" panose="02020603050405020304" pitchFamily="18" charset="0"/>
                <a:ea typeface="楷体_GB2312" pitchFamily="49" charset="-122"/>
                <a:sym typeface="Wingdings" panose="05000000000000000000" pitchFamily="2" charset="2"/>
              </a:rPr>
              <a:t></a:t>
            </a:r>
            <a:r>
              <a:rPr lang="zh-CN" altLang="en-US" sz="2400" b="1"/>
              <a:t>原型（</a:t>
            </a:r>
            <a:r>
              <a:rPr lang="en-US" altLang="zh-CN" sz="2400" b="1"/>
              <a:t>1784</a:t>
            </a:r>
            <a:r>
              <a:rPr lang="zh-CN" altLang="en-US" sz="2400" b="1"/>
              <a:t>年）：造父一（仙王</a:t>
            </a:r>
            <a:r>
              <a:rPr lang="en-US" altLang="zh-CN" sz="2400" b="1"/>
              <a:t>δ</a:t>
            </a:r>
            <a:r>
              <a:rPr lang="zh-CN" altLang="en-US" sz="2400" b="1"/>
              <a:t>） </a:t>
            </a:r>
          </a:p>
          <a:p>
            <a:pPr eaLnBrk="1" hangingPunct="1">
              <a:buFontTx/>
              <a:buNone/>
            </a:pPr>
            <a:r>
              <a:rPr lang="zh-CN" altLang="en-US" sz="2400" b="1" i="1"/>
              <a:t>    </a:t>
            </a:r>
            <a:r>
              <a:rPr lang="en-US" altLang="zh-CN" sz="2400" b="1" i="1"/>
              <a:t>P </a:t>
            </a:r>
            <a:r>
              <a:rPr lang="en-US" altLang="zh-CN" sz="2400" b="1"/>
              <a:t>= 5.4 d</a:t>
            </a:r>
          </a:p>
          <a:p>
            <a:pPr eaLnBrk="1" hangingPunct="1">
              <a:buFontTx/>
              <a:buNone/>
            </a:pPr>
            <a:r>
              <a:rPr lang="en-US" altLang="zh-CN" sz="2400" b="1"/>
              <a:t>   </a:t>
            </a:r>
            <a:r>
              <a:rPr lang="zh-CN" altLang="en-US" sz="2400" b="1"/>
              <a:t>最暗时是</a:t>
            </a:r>
            <a:r>
              <a:rPr lang="en-US" altLang="zh-CN" sz="2400" b="1"/>
              <a:t>4.3</a:t>
            </a:r>
            <a:r>
              <a:rPr lang="zh-CN" altLang="en-US" sz="2400" b="1"/>
              <a:t>等</a:t>
            </a:r>
          </a:p>
          <a:p>
            <a:pPr eaLnBrk="1" hangingPunct="1"/>
            <a:endParaRPr lang="zh-CN" altLang="en-US" sz="2800" b="1"/>
          </a:p>
          <a:p>
            <a:pPr eaLnBrk="1" hangingPunct="1">
              <a:buFontTx/>
              <a:buNone/>
            </a:pPr>
            <a:endParaRPr lang="zh-CN" altLang="en-US" sz="2800"/>
          </a:p>
          <a:p>
            <a:pPr eaLnBrk="1" hangingPunct="1"/>
            <a:endParaRPr lang="en-US" altLang="zh-CN" sz="2800"/>
          </a:p>
        </p:txBody>
      </p:sp>
      <p:pic>
        <p:nvPicPr>
          <p:cNvPr id="40963" name="Picture 3" descr="deltcep">
            <a:extLst>
              <a:ext uri="{FF2B5EF4-FFF2-40B4-BE49-F238E27FC236}">
                <a16:creationId xmlns:a16="http://schemas.microsoft.com/office/drawing/2014/main" id="{405061E2-86E4-49A7-96CD-30C38DBD232A}"/>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84663" y="404813"/>
            <a:ext cx="4408487" cy="5903912"/>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日期占位符 3">
            <a:extLst>
              <a:ext uri="{FF2B5EF4-FFF2-40B4-BE49-F238E27FC236}">
                <a16:creationId xmlns:a16="http://schemas.microsoft.com/office/drawing/2014/main" id="{6FB20E9C-1B29-40FA-8B4A-4C400BD86D3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41986" name="Rectangle 2">
            <a:extLst>
              <a:ext uri="{FF2B5EF4-FFF2-40B4-BE49-F238E27FC236}">
                <a16:creationId xmlns:a16="http://schemas.microsoft.com/office/drawing/2014/main" id="{71FB248E-B473-48B1-99D5-9C20490E75F7}"/>
              </a:ext>
            </a:extLst>
          </p:cNvPr>
          <p:cNvSpPr>
            <a:spLocks noGrp="1" noChangeArrowheads="1"/>
          </p:cNvSpPr>
          <p:nvPr>
            <p:ph idx="1"/>
          </p:nvPr>
        </p:nvSpPr>
        <p:spPr>
          <a:xfrm>
            <a:off x="539750" y="549275"/>
            <a:ext cx="7918450" cy="4897438"/>
          </a:xfrm>
        </p:spPr>
        <p:txBody>
          <a:bodyPr/>
          <a:lstStyle/>
          <a:p>
            <a:pPr eaLnBrk="1" hangingPunct="1">
              <a:buFontTx/>
              <a:buNone/>
            </a:pPr>
            <a:r>
              <a:rPr lang="zh-CN" altLang="en-US" b="1"/>
              <a:t>造父变星的周光关系</a:t>
            </a:r>
            <a:r>
              <a:rPr lang="en-US" altLang="zh-CN" b="1"/>
              <a:t>:</a:t>
            </a:r>
          </a:p>
          <a:p>
            <a:pPr eaLnBrk="1" hangingPunct="1">
              <a:buFontTx/>
              <a:buNone/>
            </a:pPr>
            <a:endParaRPr lang="en-US" altLang="zh-CN" b="1"/>
          </a:p>
          <a:p>
            <a:pPr eaLnBrk="1" hangingPunct="1">
              <a:buFontTx/>
              <a:buNone/>
            </a:pPr>
            <a:r>
              <a:rPr lang="en-US" altLang="zh-CN" sz="2800">
                <a:solidFill>
                  <a:srgbClr val="996600"/>
                </a:solidFill>
                <a:latin typeface="Times New Roman" panose="02020603050405020304" pitchFamily="18" charset="0"/>
                <a:ea typeface="楷体_GB2312" pitchFamily="49" charset="-122"/>
                <a:sym typeface="Wingdings" panose="05000000000000000000" pitchFamily="2" charset="2"/>
              </a:rPr>
              <a:t> </a:t>
            </a:r>
            <a:r>
              <a:rPr lang="zh-CN" altLang="en-US" sz="2800" b="1"/>
              <a:t>发现：美国女天文学家勒维特在研究小麦哲伦星云中</a:t>
            </a:r>
            <a:r>
              <a:rPr lang="en-US" altLang="zh-CN" sz="2800" b="1"/>
              <a:t>1777</a:t>
            </a:r>
            <a:r>
              <a:rPr lang="zh-CN" altLang="en-US" sz="2800" b="1"/>
              <a:t>颗变星时，发现其中</a:t>
            </a:r>
            <a:r>
              <a:rPr lang="en-US" altLang="zh-CN" sz="2800" b="1"/>
              <a:t>25</a:t>
            </a:r>
            <a:r>
              <a:rPr lang="zh-CN" altLang="en-US" sz="2800" b="1"/>
              <a:t>颗造父变星</a:t>
            </a:r>
            <a:r>
              <a:rPr lang="en-US" altLang="zh-CN" sz="2800" b="1"/>
              <a:t>,</a:t>
            </a:r>
            <a:r>
              <a:rPr lang="zh-CN" altLang="en-US" sz="2800" b="1"/>
              <a:t>测到视星等从</a:t>
            </a:r>
            <a:r>
              <a:rPr lang="en-US" altLang="zh-CN" sz="2800" b="1"/>
              <a:t>12.5</a:t>
            </a:r>
            <a:r>
              <a:rPr lang="zh-CN" altLang="en-US" sz="2800" b="1"/>
              <a:t>等到</a:t>
            </a:r>
            <a:r>
              <a:rPr lang="en-US" altLang="zh-CN" sz="2800" b="1"/>
              <a:t>15.5</a:t>
            </a:r>
            <a:r>
              <a:rPr lang="zh-CN" altLang="en-US" sz="2800" b="1"/>
              <a:t>等，光变周期从</a:t>
            </a:r>
            <a:r>
              <a:rPr lang="en-US" altLang="zh-CN" sz="2800" b="1"/>
              <a:t>2</a:t>
            </a:r>
            <a:r>
              <a:rPr lang="zh-CN" altLang="en-US" sz="2800" b="1"/>
              <a:t>天到</a:t>
            </a:r>
            <a:r>
              <a:rPr lang="en-US" altLang="zh-CN" sz="2800" b="1"/>
              <a:t>120</a:t>
            </a:r>
            <a:r>
              <a:rPr lang="zh-CN" altLang="en-US" sz="2800" b="1"/>
              <a:t>天，由此 发现了造父变星的周光关系</a:t>
            </a:r>
            <a:r>
              <a:rPr lang="en-US" altLang="zh-CN" sz="2800" b="1"/>
              <a:t>:</a:t>
            </a:r>
          </a:p>
          <a:p>
            <a:pPr eaLnBrk="1" hangingPunct="1">
              <a:buFontTx/>
              <a:buNone/>
            </a:pPr>
            <a:endParaRPr lang="en-US" altLang="zh-CN" sz="2800" b="1"/>
          </a:p>
          <a:p>
            <a:pPr eaLnBrk="1" hangingPunct="1">
              <a:buFontTx/>
              <a:buNone/>
            </a:pPr>
            <a:r>
              <a:rPr lang="en-US" altLang="zh-CN" b="1"/>
              <a:t>      </a:t>
            </a:r>
            <a:r>
              <a:rPr lang="zh-CN" altLang="en-US" b="1"/>
              <a:t>造父变星越亮，光变周期越长</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日期占位符 1">
            <a:extLst>
              <a:ext uri="{FF2B5EF4-FFF2-40B4-BE49-F238E27FC236}">
                <a16:creationId xmlns:a16="http://schemas.microsoft.com/office/drawing/2014/main" id="{32515A68-6271-4F24-B7DE-AF8A7E8508A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pic>
        <p:nvPicPr>
          <p:cNvPr id="43010" name="Picture 2">
            <a:extLst>
              <a:ext uri="{FF2B5EF4-FFF2-40B4-BE49-F238E27FC236}">
                <a16:creationId xmlns:a16="http://schemas.microsoft.com/office/drawing/2014/main" id="{C17520AF-DBF5-48AA-A088-C78E6679F9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773238"/>
            <a:ext cx="6475413" cy="417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3">
            <a:extLst>
              <a:ext uri="{FF2B5EF4-FFF2-40B4-BE49-F238E27FC236}">
                <a16:creationId xmlns:a16="http://schemas.microsoft.com/office/drawing/2014/main" id="{F4783723-1352-49C2-9682-A6F1EC660BC7}"/>
              </a:ext>
            </a:extLst>
          </p:cNvPr>
          <p:cNvSpPr>
            <a:spLocks noChangeArrowheads="1"/>
          </p:cNvSpPr>
          <p:nvPr/>
        </p:nvSpPr>
        <p:spPr bwMode="auto">
          <a:xfrm>
            <a:off x="685800"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3600">
                <a:ea typeface="楷体_GB2312" pitchFamily="49" charset="-122"/>
              </a:rPr>
              <a:t>造父变星的周光关系</a:t>
            </a:r>
          </a:p>
        </p:txBody>
      </p:sp>
      <p:sp>
        <p:nvSpPr>
          <p:cNvPr id="43012" name="Rectangle 4">
            <a:extLst>
              <a:ext uri="{FF2B5EF4-FFF2-40B4-BE49-F238E27FC236}">
                <a16:creationId xmlns:a16="http://schemas.microsoft.com/office/drawing/2014/main" id="{17834A2F-7B64-493D-8701-D80D219984E0}"/>
              </a:ext>
            </a:extLst>
          </p:cNvPr>
          <p:cNvSpPr>
            <a:spLocks noChangeArrowheads="1"/>
          </p:cNvSpPr>
          <p:nvPr/>
        </p:nvSpPr>
        <p:spPr bwMode="auto">
          <a:xfrm>
            <a:off x="2484438" y="1196975"/>
            <a:ext cx="3678237"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pPr>
            <a:r>
              <a:rPr lang="en-US" altLang="zh-CN" sz="2800" b="0">
                <a:ea typeface="楷体_GB2312" pitchFamily="49" charset="-122"/>
              </a:rPr>
              <a:t>log </a:t>
            </a:r>
            <a:r>
              <a:rPr lang="en-US" altLang="zh-CN" sz="2800" b="0" i="1">
                <a:ea typeface="楷体_GB2312" pitchFamily="49" charset="-122"/>
              </a:rPr>
              <a:t>P </a:t>
            </a:r>
            <a:r>
              <a:rPr lang="en-US" altLang="zh-CN" sz="2800" b="0">
                <a:ea typeface="楷体_GB2312" pitchFamily="49" charset="-122"/>
              </a:rPr>
              <a:t>∝</a:t>
            </a:r>
            <a:r>
              <a:rPr lang="zh-CN" altLang="en-US" sz="2800" b="0">
                <a:ea typeface="楷体_GB2312" pitchFamily="49" charset="-122"/>
              </a:rPr>
              <a:t>－</a:t>
            </a:r>
            <a:r>
              <a:rPr lang="en-US" altLang="zh-CN" sz="2800" b="0" i="1">
                <a:ea typeface="楷体_GB2312" pitchFamily="49" charset="-122"/>
              </a:rPr>
              <a:t>M</a:t>
            </a:r>
            <a:r>
              <a:rPr lang="en-US" altLang="zh-CN" sz="2800" b="0" i="1" baseline="-25000">
                <a:ea typeface="楷体_GB2312" pitchFamily="49" charset="-122"/>
              </a:rPr>
              <a:t>V</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日期占位符 3">
            <a:extLst>
              <a:ext uri="{FF2B5EF4-FFF2-40B4-BE49-F238E27FC236}">
                <a16:creationId xmlns:a16="http://schemas.microsoft.com/office/drawing/2014/main" id="{B4E41C99-CCB9-41BE-808A-51A3E2EE978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44034" name="Rectangle 2">
            <a:extLst>
              <a:ext uri="{FF2B5EF4-FFF2-40B4-BE49-F238E27FC236}">
                <a16:creationId xmlns:a16="http://schemas.microsoft.com/office/drawing/2014/main" id="{0AE70D3D-E38E-4714-96EB-A0BC21218BB6}"/>
              </a:ext>
            </a:extLst>
          </p:cNvPr>
          <p:cNvSpPr>
            <a:spLocks noGrp="1" noChangeArrowheads="1"/>
          </p:cNvSpPr>
          <p:nvPr>
            <p:ph type="title"/>
          </p:nvPr>
        </p:nvSpPr>
        <p:spPr/>
        <p:txBody>
          <a:bodyPr/>
          <a:lstStyle/>
          <a:p>
            <a:pPr eaLnBrk="1" hangingPunct="1"/>
            <a:r>
              <a:rPr lang="zh-CN" altLang="en-US" sz="3600" b="1">
                <a:solidFill>
                  <a:schemeClr val="tx1"/>
                </a:solidFill>
                <a:ea typeface="楷体_GB2312" pitchFamily="49" charset="-122"/>
              </a:rPr>
              <a:t>造父视差（</a:t>
            </a:r>
            <a:r>
              <a:rPr lang="en-US" altLang="zh-CN" sz="3600" b="1">
                <a:solidFill>
                  <a:schemeClr val="tx1"/>
                </a:solidFill>
                <a:ea typeface="楷体_GB2312" pitchFamily="49" charset="-122"/>
              </a:rPr>
              <a:t>Cepheid Parallax</a:t>
            </a:r>
            <a:r>
              <a:rPr lang="zh-CN" altLang="en-US" sz="3600" b="1">
                <a:solidFill>
                  <a:schemeClr val="tx1"/>
                </a:solidFill>
                <a:ea typeface="楷体_GB2312" pitchFamily="49" charset="-122"/>
              </a:rPr>
              <a:t>）</a:t>
            </a:r>
          </a:p>
        </p:txBody>
      </p:sp>
      <p:sp>
        <p:nvSpPr>
          <p:cNvPr id="44035" name="Rectangle 3">
            <a:extLst>
              <a:ext uri="{FF2B5EF4-FFF2-40B4-BE49-F238E27FC236}">
                <a16:creationId xmlns:a16="http://schemas.microsoft.com/office/drawing/2014/main" id="{AB5044BA-6D63-4203-9F00-CBC8C228789E}"/>
              </a:ext>
            </a:extLst>
          </p:cNvPr>
          <p:cNvSpPr>
            <a:spLocks noGrp="1" noChangeArrowheads="1"/>
          </p:cNvSpPr>
          <p:nvPr>
            <p:ph idx="1"/>
          </p:nvPr>
        </p:nvSpPr>
        <p:spPr>
          <a:xfrm>
            <a:off x="755650" y="1412875"/>
            <a:ext cx="7848600" cy="4824413"/>
          </a:xfrm>
        </p:spPr>
        <p:txBody>
          <a:bodyPr/>
          <a:lstStyle/>
          <a:p>
            <a:pPr eaLnBrk="1" hangingPunct="1">
              <a:lnSpc>
                <a:spcPct val="80000"/>
              </a:lnSpc>
              <a:buFontTx/>
              <a:buNone/>
            </a:pPr>
            <a:r>
              <a:rPr lang="en-US" altLang="zh-CN" sz="2400">
                <a:solidFill>
                  <a:srgbClr val="996600"/>
                </a:solidFill>
                <a:latin typeface="Times New Roman" panose="02020603050405020304" pitchFamily="18" charset="0"/>
                <a:ea typeface="楷体_GB2312" pitchFamily="49" charset="-122"/>
                <a:sym typeface="Wingdings" panose="05000000000000000000" pitchFamily="2" charset="2"/>
              </a:rPr>
              <a:t></a:t>
            </a:r>
            <a:r>
              <a:rPr lang="zh-CN" altLang="en-US" sz="2400" b="1">
                <a:latin typeface="楷体_GB2312" pitchFamily="49" charset="-122"/>
                <a:ea typeface="楷体_GB2312" pitchFamily="49" charset="-122"/>
              </a:rPr>
              <a:t>造父变星测距法：</a:t>
            </a:r>
          </a:p>
          <a:p>
            <a:pPr eaLnBrk="1" hangingPunct="1">
              <a:lnSpc>
                <a:spcPct val="80000"/>
              </a:lnSpc>
              <a:buFontTx/>
              <a:buNone/>
            </a:pPr>
            <a:endParaRPr lang="zh-CN" altLang="en-US" sz="2400" b="1">
              <a:latin typeface="楷体_GB2312" pitchFamily="49" charset="-122"/>
              <a:ea typeface="楷体_GB2312" pitchFamily="49" charset="-122"/>
            </a:endParaRPr>
          </a:p>
          <a:p>
            <a:pPr eaLnBrk="1" hangingPunct="1">
              <a:lnSpc>
                <a:spcPct val="80000"/>
              </a:lnSpc>
              <a:buFontTx/>
              <a:buNone/>
            </a:pPr>
            <a:r>
              <a:rPr lang="zh-CN" altLang="en-US" sz="2400" b="1">
                <a:latin typeface="楷体_GB2312" pitchFamily="49" charset="-122"/>
                <a:ea typeface="楷体_GB2312" pitchFamily="49" charset="-122"/>
              </a:rPr>
              <a:t>   测出造父变星的光变周期</a:t>
            </a:r>
            <a:r>
              <a:rPr lang="en-US" altLang="zh-CN" sz="2400" b="1" i="1">
                <a:latin typeface="楷体_GB2312" pitchFamily="49" charset="-122"/>
                <a:ea typeface="楷体_GB2312" pitchFamily="49" charset="-122"/>
              </a:rPr>
              <a:t>P</a:t>
            </a:r>
            <a:r>
              <a:rPr lang="zh-CN" altLang="en-US" sz="2400" b="1" i="1">
                <a:latin typeface="楷体_GB2312" pitchFamily="49" charset="-122"/>
                <a:ea typeface="楷体_GB2312" pitchFamily="49" charset="-122"/>
              </a:rPr>
              <a:t>，</a:t>
            </a:r>
            <a:r>
              <a:rPr lang="zh-CN" altLang="en-US" sz="2400" b="1">
                <a:latin typeface="楷体_GB2312" pitchFamily="49" charset="-122"/>
                <a:ea typeface="楷体_GB2312" pitchFamily="49" charset="-122"/>
              </a:rPr>
              <a:t>利用周光关系公式：</a:t>
            </a:r>
            <a:endParaRPr lang="en-US" altLang="zh-CN" sz="2400" b="1">
              <a:latin typeface="楷体_GB2312" pitchFamily="49" charset="-122"/>
              <a:ea typeface="楷体_GB2312" pitchFamily="49" charset="-122"/>
            </a:endParaRPr>
          </a:p>
          <a:p>
            <a:pPr eaLnBrk="1" hangingPunct="1">
              <a:lnSpc>
                <a:spcPct val="80000"/>
              </a:lnSpc>
              <a:buFontTx/>
              <a:buNone/>
            </a:pPr>
            <a:r>
              <a:rPr lang="en-US" altLang="zh-CN" sz="2400">
                <a:solidFill>
                  <a:srgbClr val="000000"/>
                </a:solidFill>
              </a:rPr>
              <a:t>    </a:t>
            </a:r>
          </a:p>
          <a:p>
            <a:pPr eaLnBrk="1" hangingPunct="1">
              <a:lnSpc>
                <a:spcPct val="80000"/>
              </a:lnSpc>
              <a:buFontTx/>
              <a:buNone/>
            </a:pPr>
            <a:r>
              <a:rPr lang="en-US" altLang="zh-CN" sz="2400">
                <a:solidFill>
                  <a:srgbClr val="000000"/>
                </a:solidFill>
              </a:rPr>
              <a:t>       M</a:t>
            </a:r>
            <a:r>
              <a:rPr lang="en-US" altLang="zh-CN" sz="2400" baseline="-25000">
                <a:solidFill>
                  <a:srgbClr val="000000"/>
                </a:solidFill>
              </a:rPr>
              <a:t>p</a:t>
            </a:r>
            <a:r>
              <a:rPr lang="en-US" altLang="zh-CN" sz="2400">
                <a:solidFill>
                  <a:srgbClr val="000000"/>
                </a:solidFill>
              </a:rPr>
              <a:t>=-1.80-1.74lgP</a:t>
            </a:r>
            <a:r>
              <a:rPr lang="zh-CN" altLang="en-US" sz="2400" b="1">
                <a:solidFill>
                  <a:srgbClr val="000000"/>
                </a:solidFill>
              </a:rPr>
              <a:t>（对于经典造父变星）</a:t>
            </a:r>
            <a:endParaRPr lang="en-US" altLang="zh-CN" sz="2400" b="1">
              <a:solidFill>
                <a:srgbClr val="000000"/>
              </a:solidFill>
            </a:endParaRPr>
          </a:p>
          <a:p>
            <a:pPr eaLnBrk="1" hangingPunct="1">
              <a:lnSpc>
                <a:spcPct val="80000"/>
              </a:lnSpc>
              <a:buFontTx/>
              <a:buNone/>
            </a:pPr>
            <a:endParaRPr lang="zh-CN" altLang="en-US" sz="2400" b="1">
              <a:solidFill>
                <a:srgbClr val="000000"/>
              </a:solidFill>
              <a:latin typeface="楷体_GB2312" pitchFamily="49" charset="-122"/>
              <a:ea typeface="楷体_GB2312" pitchFamily="49" charset="-122"/>
            </a:endParaRPr>
          </a:p>
          <a:p>
            <a:pPr eaLnBrk="1" hangingPunct="1">
              <a:lnSpc>
                <a:spcPct val="80000"/>
              </a:lnSpc>
              <a:spcBef>
                <a:spcPct val="50000"/>
              </a:spcBef>
              <a:buFontTx/>
              <a:buNone/>
            </a:pPr>
            <a:r>
              <a:rPr lang="zh-CN" altLang="en-US" sz="2400" b="1">
                <a:latin typeface="楷体_GB2312" pitchFamily="49" charset="-122"/>
                <a:ea typeface="楷体_GB2312" pitchFamily="49" charset="-122"/>
              </a:rPr>
              <a:t>→ 绝对星等</a:t>
            </a:r>
            <a:r>
              <a:rPr lang="en-US" altLang="zh-CN" sz="2400" b="1">
                <a:latin typeface="楷体_GB2312" pitchFamily="49" charset="-122"/>
                <a:ea typeface="楷体_GB2312" pitchFamily="49" charset="-122"/>
              </a:rPr>
              <a:t>M</a:t>
            </a:r>
            <a:r>
              <a:rPr lang="en-US" altLang="zh-CN" sz="2400" b="1" baseline="-25000">
                <a:latin typeface="楷体_GB2312" pitchFamily="49" charset="-122"/>
                <a:ea typeface="楷体_GB2312" pitchFamily="49" charset="-122"/>
              </a:rPr>
              <a:t>p</a:t>
            </a:r>
          </a:p>
          <a:p>
            <a:pPr eaLnBrk="1" hangingPunct="1">
              <a:lnSpc>
                <a:spcPct val="80000"/>
              </a:lnSpc>
              <a:spcBef>
                <a:spcPct val="50000"/>
              </a:spcBef>
              <a:buFontTx/>
              <a:buNone/>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距离模数</a:t>
            </a:r>
            <a:r>
              <a:rPr lang="en-US" altLang="zh-CN" sz="2400" b="1" i="1">
                <a:latin typeface="楷体_GB2312" pitchFamily="49" charset="-122"/>
                <a:ea typeface="楷体_GB2312" pitchFamily="49" charset="-122"/>
              </a:rPr>
              <a:t>m-M</a:t>
            </a:r>
            <a:r>
              <a:rPr lang="en-US" altLang="zh-CN" sz="2400" b="1" i="1" baseline="-25000">
                <a:latin typeface="楷体_GB2312" pitchFamily="49" charset="-122"/>
                <a:ea typeface="楷体_GB2312" pitchFamily="49" charset="-122"/>
              </a:rPr>
              <a:t>p</a:t>
            </a:r>
          </a:p>
          <a:p>
            <a:pPr eaLnBrk="1" hangingPunct="1">
              <a:lnSpc>
                <a:spcPct val="80000"/>
              </a:lnSpc>
              <a:spcBef>
                <a:spcPct val="50000"/>
              </a:spcBef>
              <a:buFontTx/>
              <a:buNone/>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距离</a:t>
            </a:r>
            <a:r>
              <a:rPr lang="en-US" altLang="zh-CN" sz="2400" b="1" i="1">
                <a:latin typeface="楷体_GB2312" pitchFamily="49" charset="-122"/>
                <a:ea typeface="楷体_GB2312" pitchFamily="49" charset="-122"/>
              </a:rPr>
              <a:t>d</a:t>
            </a:r>
            <a:r>
              <a:rPr lang="en-US" altLang="zh-CN" sz="2000" b="1">
                <a:latin typeface="楷体_GB2312" pitchFamily="49" charset="-122"/>
                <a:ea typeface="楷体_GB2312" pitchFamily="49" charset="-122"/>
              </a:rPr>
              <a:t> </a:t>
            </a:r>
            <a:r>
              <a:rPr lang="en-US" altLang="zh-CN" sz="2400" b="1">
                <a:latin typeface="楷体_GB2312" pitchFamily="49" charset="-122"/>
                <a:ea typeface="楷体_GB2312" pitchFamily="49" charset="-122"/>
              </a:rPr>
              <a:t>    </a:t>
            </a:r>
          </a:p>
          <a:p>
            <a:pPr eaLnBrk="1" hangingPunct="1">
              <a:lnSpc>
                <a:spcPct val="80000"/>
              </a:lnSpc>
              <a:spcBef>
                <a:spcPct val="50000"/>
              </a:spcBef>
              <a:buFontTx/>
              <a:buNone/>
            </a:pPr>
            <a:endParaRPr lang="en-US" altLang="zh-CN" sz="2400" b="1">
              <a:latin typeface="楷体_GB2312" pitchFamily="49" charset="-122"/>
              <a:ea typeface="楷体_GB2312" pitchFamily="49" charset="-122"/>
            </a:endParaRPr>
          </a:p>
          <a:p>
            <a:pPr eaLnBrk="1" hangingPunct="1">
              <a:lnSpc>
                <a:spcPct val="80000"/>
              </a:lnSpc>
              <a:buFontTx/>
              <a:buNone/>
            </a:pPr>
            <a:r>
              <a:rPr lang="en-US" altLang="zh-CN" sz="2400" b="1">
                <a:solidFill>
                  <a:srgbClr val="996600"/>
                </a:solidFill>
                <a:latin typeface="楷体_GB2312" pitchFamily="49" charset="-122"/>
                <a:ea typeface="楷体_GB2312" pitchFamily="49" charset="-122"/>
                <a:sym typeface="Wingdings" panose="05000000000000000000" pitchFamily="2" charset="2"/>
              </a:rPr>
              <a:t></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可测定遥远的造父变星及其中含有造父变星的天体系统，如星团、星系等的距离</a:t>
            </a:r>
          </a:p>
          <a:p>
            <a:pPr eaLnBrk="1" hangingPunct="1">
              <a:lnSpc>
                <a:spcPct val="80000"/>
              </a:lnSpc>
            </a:pPr>
            <a:endParaRPr lang="en-US" altLang="zh-CN" sz="2400" b="1">
              <a:latin typeface="楷体_GB2312" pitchFamily="49" charset="-122"/>
              <a:ea typeface="楷体_GB2312"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日期占位符 3">
            <a:extLst>
              <a:ext uri="{FF2B5EF4-FFF2-40B4-BE49-F238E27FC236}">
                <a16:creationId xmlns:a16="http://schemas.microsoft.com/office/drawing/2014/main" id="{2E1BDACE-82C0-4625-A96B-DE3C78AEBA5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45058" name="Rectangle 2">
            <a:extLst>
              <a:ext uri="{FF2B5EF4-FFF2-40B4-BE49-F238E27FC236}">
                <a16:creationId xmlns:a16="http://schemas.microsoft.com/office/drawing/2014/main" id="{CE061641-B8E9-4242-9435-7C38DE4AEFFF}"/>
              </a:ext>
            </a:extLst>
          </p:cNvPr>
          <p:cNvSpPr>
            <a:spLocks noGrp="1" noChangeArrowheads="1"/>
          </p:cNvSpPr>
          <p:nvPr>
            <p:ph type="title"/>
          </p:nvPr>
        </p:nvSpPr>
        <p:spPr>
          <a:xfrm>
            <a:off x="539750" y="765175"/>
            <a:ext cx="3960813" cy="711200"/>
          </a:xfrm>
        </p:spPr>
        <p:txBody>
          <a:bodyPr/>
          <a:lstStyle/>
          <a:p>
            <a:pPr eaLnBrk="1" hangingPunct="1"/>
            <a:r>
              <a:rPr lang="zh-CN" altLang="en-US" sz="3200" b="1"/>
              <a:t>三 、 新星和超新星</a:t>
            </a:r>
          </a:p>
        </p:txBody>
      </p:sp>
      <p:sp>
        <p:nvSpPr>
          <p:cNvPr id="45059" name="Rectangle 3">
            <a:extLst>
              <a:ext uri="{FF2B5EF4-FFF2-40B4-BE49-F238E27FC236}">
                <a16:creationId xmlns:a16="http://schemas.microsoft.com/office/drawing/2014/main" id="{FD5A86B8-D0FE-45E4-853B-6C876C2D5612}"/>
              </a:ext>
            </a:extLst>
          </p:cNvPr>
          <p:cNvSpPr>
            <a:spLocks noGrp="1" noChangeArrowheads="1"/>
          </p:cNvSpPr>
          <p:nvPr>
            <p:ph idx="1"/>
          </p:nvPr>
        </p:nvSpPr>
        <p:spPr>
          <a:xfrm>
            <a:off x="755650" y="1557338"/>
            <a:ext cx="7848600" cy="5040312"/>
          </a:xfrm>
        </p:spPr>
        <p:txBody>
          <a:bodyPr/>
          <a:lstStyle/>
          <a:p>
            <a:pPr eaLnBrk="1" hangingPunct="1">
              <a:buFontTx/>
              <a:buNone/>
            </a:pPr>
            <a:r>
              <a:rPr lang="en-US" altLang="zh-CN">
                <a:solidFill>
                  <a:srgbClr val="996600"/>
                </a:solidFill>
                <a:latin typeface="Times New Roman" panose="02020603050405020304" pitchFamily="18" charset="0"/>
                <a:ea typeface="楷体_GB2312" pitchFamily="49" charset="-122"/>
                <a:sym typeface="Wingdings" panose="05000000000000000000" pitchFamily="2" charset="2"/>
              </a:rPr>
              <a:t></a:t>
            </a:r>
            <a:r>
              <a:rPr lang="zh-CN" altLang="en-US" sz="2800" b="1">
                <a:latin typeface="楷体_GB2312" pitchFamily="49" charset="-122"/>
                <a:ea typeface="楷体_GB2312" pitchFamily="49" charset="-122"/>
              </a:rPr>
              <a:t>新星：亮度在短时间内（几小时或几天）突然剧增，然后缓慢减弱的恒星，增亮幅度多数在</a:t>
            </a:r>
            <a:r>
              <a:rPr lang="en-US" altLang="zh-CN" sz="2800" b="1">
                <a:latin typeface="楷体_GB2312" pitchFamily="49" charset="-122"/>
                <a:ea typeface="楷体_GB2312" pitchFamily="49" charset="-122"/>
              </a:rPr>
              <a:t>9-14</a:t>
            </a:r>
            <a:r>
              <a:rPr lang="zh-CN" altLang="en-US" sz="2800" b="1">
                <a:latin typeface="楷体_GB2312" pitchFamily="49" charset="-122"/>
                <a:ea typeface="楷体_GB2312" pitchFamily="49" charset="-122"/>
              </a:rPr>
              <a:t>等之间，属于激变变星；</a:t>
            </a:r>
          </a:p>
          <a:p>
            <a:pPr eaLnBrk="1" hangingPunct="1">
              <a:buFontTx/>
              <a:buNone/>
            </a:pPr>
            <a:r>
              <a:rPr lang="zh-CN" altLang="en-US" sz="2800" b="1">
                <a:solidFill>
                  <a:srgbClr val="996600"/>
                </a:solidFill>
                <a:latin typeface="楷体_GB2312" pitchFamily="49" charset="-122"/>
                <a:ea typeface="楷体_GB2312" pitchFamily="49" charset="-122"/>
                <a:sym typeface="Wingdings" panose="05000000000000000000" pitchFamily="2" charset="2"/>
              </a:rPr>
              <a:t></a:t>
            </a:r>
            <a:r>
              <a:rPr lang="zh-CN" altLang="en-US" sz="2800" b="1">
                <a:latin typeface="楷体_GB2312" pitchFamily="49" charset="-122"/>
                <a:ea typeface="楷体_GB2312" pitchFamily="49" charset="-122"/>
              </a:rPr>
              <a:t>实际上是演化到老年阶段的恒星！</a:t>
            </a:r>
          </a:p>
          <a:p>
            <a:pPr eaLnBrk="1" hangingPunct="1">
              <a:buFontTx/>
              <a:buNone/>
            </a:pPr>
            <a:r>
              <a:rPr lang="zh-CN" altLang="en-US" sz="2800" b="1">
                <a:solidFill>
                  <a:srgbClr val="996600"/>
                </a:solidFill>
                <a:latin typeface="楷体_GB2312" pitchFamily="49" charset="-122"/>
                <a:ea typeface="楷体_GB2312" pitchFamily="49" charset="-122"/>
                <a:sym typeface="Wingdings" panose="05000000000000000000" pitchFamily="2" charset="2"/>
              </a:rPr>
              <a:t></a:t>
            </a:r>
            <a:r>
              <a:rPr lang="zh-CN" altLang="en-US" sz="2800" b="1">
                <a:latin typeface="楷体_GB2312" pitchFamily="49" charset="-122"/>
                <a:ea typeface="楷体_GB2312" pitchFamily="49" charset="-122"/>
              </a:rPr>
              <a:t>机制：普遍认为</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新星是一颗体积很小，密度很大的矮星（白矮星）和一颗较冷主序星或巨星组成的双星系统，两子星很靠近，物质向白矮星转移，最后白矮星外层因聚集足够氢，产生核聚变反应，由此观测到新星爆发。</a:t>
            </a:r>
          </a:p>
          <a:p>
            <a:pPr eaLnBrk="1" hangingPunct="1">
              <a:buFontTx/>
              <a:buNone/>
            </a:pPr>
            <a:endParaRPr lang="en-US" altLang="zh-CN" sz="2800" b="1">
              <a:latin typeface="楷体_GB2312" pitchFamily="49" charset="-122"/>
              <a:ea typeface="楷体_GB2312"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日期占位符 3">
            <a:extLst>
              <a:ext uri="{FF2B5EF4-FFF2-40B4-BE49-F238E27FC236}">
                <a16:creationId xmlns:a16="http://schemas.microsoft.com/office/drawing/2014/main" id="{883B2F29-9A23-46A5-A77F-CC4DD59A768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46082" name="Rectangle 2">
            <a:extLst>
              <a:ext uri="{FF2B5EF4-FFF2-40B4-BE49-F238E27FC236}">
                <a16:creationId xmlns:a16="http://schemas.microsoft.com/office/drawing/2014/main" id="{90846324-6B1F-4DDC-808C-CF6D73163E0C}"/>
              </a:ext>
            </a:extLst>
          </p:cNvPr>
          <p:cNvSpPr>
            <a:spLocks noGrp="1" noChangeArrowheads="1"/>
          </p:cNvSpPr>
          <p:nvPr>
            <p:ph idx="1"/>
          </p:nvPr>
        </p:nvSpPr>
        <p:spPr>
          <a:xfrm>
            <a:off x="755650" y="5445125"/>
            <a:ext cx="7415213" cy="942975"/>
          </a:xfrm>
        </p:spPr>
        <p:txBody>
          <a:bodyPr/>
          <a:lstStyle/>
          <a:p>
            <a:pPr eaLnBrk="1" hangingPunct="1">
              <a:buFontTx/>
              <a:buNone/>
            </a:pPr>
            <a:r>
              <a:rPr lang="en-US" altLang="zh-CN" sz="3600"/>
              <a:t>   </a:t>
            </a:r>
            <a:r>
              <a:rPr lang="zh-CN" altLang="en-US" sz="2400"/>
              <a:t>新星（</a:t>
            </a:r>
            <a:r>
              <a:rPr lang="en-US" altLang="zh-CN" sz="2400"/>
              <a:t>Herculis</a:t>
            </a:r>
            <a:r>
              <a:rPr lang="zh-CN" altLang="en-US" sz="2400"/>
              <a:t>） </a:t>
            </a:r>
            <a:r>
              <a:rPr lang="en-US" altLang="zh-CN" sz="2400"/>
              <a:t>(a) 1935</a:t>
            </a:r>
            <a:r>
              <a:rPr lang="zh-CN" altLang="en-US" sz="2400"/>
              <a:t>年</a:t>
            </a:r>
            <a:r>
              <a:rPr lang="en-US" altLang="zh-CN" sz="2400"/>
              <a:t>3</a:t>
            </a:r>
            <a:r>
              <a:rPr lang="zh-CN" altLang="en-US" sz="2400"/>
              <a:t>月 </a:t>
            </a:r>
            <a:r>
              <a:rPr lang="en-US" altLang="zh-CN" sz="2400"/>
              <a:t>(b)1935</a:t>
            </a:r>
            <a:r>
              <a:rPr lang="zh-CN" altLang="en-US" sz="2400"/>
              <a:t>年</a:t>
            </a:r>
            <a:r>
              <a:rPr lang="en-US" altLang="zh-CN" sz="2400"/>
              <a:t>5</a:t>
            </a:r>
            <a:r>
              <a:rPr lang="zh-CN" altLang="en-US" sz="2400"/>
              <a:t>月</a:t>
            </a:r>
            <a:r>
              <a:rPr lang="zh-CN" altLang="en-US" sz="2800"/>
              <a:t> </a:t>
            </a:r>
          </a:p>
        </p:txBody>
      </p:sp>
      <p:pic>
        <p:nvPicPr>
          <p:cNvPr id="46083" name="Picture 3" descr="AT21FG01">
            <a:extLst>
              <a:ext uri="{FF2B5EF4-FFF2-40B4-BE49-F238E27FC236}">
                <a16:creationId xmlns:a16="http://schemas.microsoft.com/office/drawing/2014/main" id="{8D710F80-DD61-4E7D-80A5-20FCAFD39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908050"/>
            <a:ext cx="8185150"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日期占位符 1">
            <a:extLst>
              <a:ext uri="{FF2B5EF4-FFF2-40B4-BE49-F238E27FC236}">
                <a16:creationId xmlns:a16="http://schemas.microsoft.com/office/drawing/2014/main" id="{FEE73085-F19E-45BD-89EC-30E873A2937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pic>
        <p:nvPicPr>
          <p:cNvPr id="47106" name="Picture 2">
            <a:extLst>
              <a:ext uri="{FF2B5EF4-FFF2-40B4-BE49-F238E27FC236}">
                <a16:creationId xmlns:a16="http://schemas.microsoft.com/office/drawing/2014/main" id="{EA13C244-46E9-4D71-9847-8BC07940A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632" r="18457"/>
          <a:stretch>
            <a:fillRect/>
          </a:stretch>
        </p:blipFill>
        <p:spPr bwMode="auto">
          <a:xfrm>
            <a:off x="914400" y="2554288"/>
            <a:ext cx="3581400"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7" name="Picture 3">
            <a:extLst>
              <a:ext uri="{FF2B5EF4-FFF2-40B4-BE49-F238E27FC236}">
                <a16:creationId xmlns:a16="http://schemas.microsoft.com/office/drawing/2014/main" id="{2E7D37E8-AEED-4AD5-B702-461AACDCC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583" r="20879" b="2637"/>
          <a:stretch>
            <a:fillRect/>
          </a:stretch>
        </p:blipFill>
        <p:spPr bwMode="auto">
          <a:xfrm>
            <a:off x="4724400" y="2544763"/>
            <a:ext cx="34290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Rectangle 4">
            <a:extLst>
              <a:ext uri="{FF2B5EF4-FFF2-40B4-BE49-F238E27FC236}">
                <a16:creationId xmlns:a16="http://schemas.microsoft.com/office/drawing/2014/main" id="{F7563ABA-34BE-4083-BF39-0EBDC3FEADD0}"/>
              </a:ext>
            </a:extLst>
          </p:cNvPr>
          <p:cNvSpPr>
            <a:spLocks noChangeArrowheads="1"/>
          </p:cNvSpPr>
          <p:nvPr/>
        </p:nvSpPr>
        <p:spPr bwMode="auto">
          <a:xfrm>
            <a:off x="611188" y="333375"/>
            <a:ext cx="7772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3600" b="0">
                <a:solidFill>
                  <a:schemeClr val="tx2"/>
                </a:solidFill>
                <a:ea typeface="楷体_GB2312" pitchFamily="49" charset="-122"/>
              </a:rPr>
              <a:t> </a:t>
            </a:r>
            <a:r>
              <a:rPr lang="zh-CN" altLang="en-US" sz="3600">
                <a:solidFill>
                  <a:schemeClr val="accent2"/>
                </a:solidFill>
                <a:ea typeface="楷体_GB2312" pitchFamily="49" charset="-122"/>
              </a:rPr>
              <a:t>超新星 </a:t>
            </a:r>
            <a:r>
              <a:rPr lang="en-US" altLang="zh-CN" sz="3600">
                <a:solidFill>
                  <a:schemeClr val="accent2"/>
                </a:solidFill>
                <a:ea typeface="楷体_GB2312" pitchFamily="49" charset="-122"/>
              </a:rPr>
              <a:t>(supernovae) </a:t>
            </a:r>
            <a:r>
              <a:rPr lang="zh-CN" altLang="en-US" sz="3600">
                <a:solidFill>
                  <a:schemeClr val="accent2"/>
                </a:solidFill>
                <a:ea typeface="楷体_GB2312" pitchFamily="49" charset="-122"/>
              </a:rPr>
              <a:t>和超新星遗迹 </a:t>
            </a:r>
            <a:r>
              <a:rPr lang="en-US" altLang="zh-CN" sz="3600">
                <a:solidFill>
                  <a:schemeClr val="accent2"/>
                </a:solidFill>
                <a:ea typeface="楷体_GB2312" pitchFamily="49" charset="-122"/>
              </a:rPr>
              <a:t>(supernova remnants)</a:t>
            </a:r>
          </a:p>
        </p:txBody>
      </p:sp>
      <p:sp>
        <p:nvSpPr>
          <p:cNvPr id="47109" name="Rectangle 5">
            <a:extLst>
              <a:ext uri="{FF2B5EF4-FFF2-40B4-BE49-F238E27FC236}">
                <a16:creationId xmlns:a16="http://schemas.microsoft.com/office/drawing/2014/main" id="{1F011039-0F57-4405-9CD2-CEED2832DC88}"/>
              </a:ext>
            </a:extLst>
          </p:cNvPr>
          <p:cNvSpPr>
            <a:spLocks noChangeArrowheads="1"/>
          </p:cNvSpPr>
          <p:nvPr/>
        </p:nvSpPr>
        <p:spPr bwMode="auto">
          <a:xfrm>
            <a:off x="684213" y="1557338"/>
            <a:ext cx="7772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pPr>
            <a:r>
              <a:rPr lang="zh-CN" altLang="en-US" sz="2800">
                <a:solidFill>
                  <a:schemeClr val="accent2"/>
                </a:solidFill>
                <a:latin typeface="楷体_GB2312" pitchFamily="49" charset="-122"/>
                <a:ea typeface="楷体_GB2312" pitchFamily="49" charset="-122"/>
              </a:rPr>
              <a:t>超新星是典型的灾变变星，是恒星在演化末态发生的剧烈爆炸，根据光变曲线可分为</a:t>
            </a:r>
            <a:r>
              <a:rPr lang="en-US" altLang="zh-CN" sz="2800">
                <a:solidFill>
                  <a:schemeClr val="accent2"/>
                </a:solidFill>
                <a:latin typeface="楷体_GB2312" pitchFamily="49" charset="-122"/>
                <a:ea typeface="楷体_GB2312" pitchFamily="49" charset="-122"/>
              </a:rPr>
              <a:t>I</a:t>
            </a:r>
            <a:r>
              <a:rPr lang="zh-CN" altLang="en-US" sz="2800">
                <a:solidFill>
                  <a:schemeClr val="accent2"/>
                </a:solidFill>
                <a:latin typeface="楷体_GB2312" pitchFamily="49" charset="-122"/>
                <a:ea typeface="楷体_GB2312" pitchFamily="49" charset="-122"/>
              </a:rPr>
              <a:t>型、</a:t>
            </a:r>
            <a:r>
              <a:rPr lang="en-US" altLang="zh-CN" sz="2800">
                <a:solidFill>
                  <a:schemeClr val="accent2"/>
                </a:solidFill>
                <a:latin typeface="楷体_GB2312" pitchFamily="49" charset="-122"/>
                <a:ea typeface="楷体_GB2312" pitchFamily="49" charset="-122"/>
              </a:rPr>
              <a:t>II</a:t>
            </a:r>
            <a:r>
              <a:rPr lang="zh-CN" altLang="en-US" sz="2800">
                <a:solidFill>
                  <a:schemeClr val="accent2"/>
                </a:solidFill>
                <a:latin typeface="楷体_GB2312" pitchFamily="49" charset="-122"/>
                <a:ea typeface="楷体_GB2312" pitchFamily="49" charset="-122"/>
              </a:rPr>
              <a:t>型</a:t>
            </a:r>
          </a:p>
        </p:txBody>
      </p:sp>
      <p:sp>
        <p:nvSpPr>
          <p:cNvPr id="47110" name="Text Box 6">
            <a:extLst>
              <a:ext uri="{FF2B5EF4-FFF2-40B4-BE49-F238E27FC236}">
                <a16:creationId xmlns:a16="http://schemas.microsoft.com/office/drawing/2014/main" id="{6D778FBB-6D87-477E-9386-5D91E6D2EA22}"/>
              </a:ext>
            </a:extLst>
          </p:cNvPr>
          <p:cNvSpPr txBox="1">
            <a:spLocks noChangeArrowheads="1"/>
          </p:cNvSpPr>
          <p:nvPr/>
        </p:nvSpPr>
        <p:spPr bwMode="auto">
          <a:xfrm>
            <a:off x="2843213" y="573405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0">
                <a:latin typeface="Times New Roman" panose="02020603050405020304" pitchFamily="18" charset="0"/>
                <a:ea typeface="楷体_GB2312" pitchFamily="49" charset="-122"/>
              </a:rPr>
              <a:t>星系</a:t>
            </a:r>
            <a:r>
              <a:rPr lang="en-US" altLang="zh-CN" sz="2400" b="0">
                <a:latin typeface="Times New Roman" panose="02020603050405020304" pitchFamily="18" charset="0"/>
                <a:ea typeface="楷体_GB2312" pitchFamily="49" charset="-122"/>
              </a:rPr>
              <a:t>M 51</a:t>
            </a:r>
            <a:r>
              <a:rPr lang="zh-CN" altLang="en-US" sz="2400" b="0">
                <a:latin typeface="Times New Roman" panose="02020603050405020304" pitchFamily="18" charset="0"/>
                <a:ea typeface="楷体_GB2312" pitchFamily="49" charset="-122"/>
              </a:rPr>
              <a:t>中的</a:t>
            </a:r>
            <a:r>
              <a:rPr lang="en-US" altLang="zh-CN" sz="2400" b="0">
                <a:latin typeface="Times New Roman" panose="02020603050405020304" pitchFamily="18" charset="0"/>
                <a:ea typeface="楷体_GB2312" pitchFamily="49" charset="-122"/>
              </a:rPr>
              <a:t>SN 1991T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日期占位符 3">
            <a:extLst>
              <a:ext uri="{FF2B5EF4-FFF2-40B4-BE49-F238E27FC236}">
                <a16:creationId xmlns:a16="http://schemas.microsoft.com/office/drawing/2014/main" id="{B3EDEA47-ED96-4F34-9D80-F800E4E005E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9218" name="Rectangle 2">
            <a:extLst>
              <a:ext uri="{FF2B5EF4-FFF2-40B4-BE49-F238E27FC236}">
                <a16:creationId xmlns:a16="http://schemas.microsoft.com/office/drawing/2014/main" id="{EAED06D9-B2C0-4CEB-A6E5-08877EF368CD}"/>
              </a:ext>
            </a:extLst>
          </p:cNvPr>
          <p:cNvSpPr>
            <a:spLocks noGrp="1" noChangeArrowheads="1"/>
          </p:cNvSpPr>
          <p:nvPr>
            <p:ph type="title"/>
          </p:nvPr>
        </p:nvSpPr>
        <p:spPr>
          <a:xfrm>
            <a:off x="1600200" y="533400"/>
            <a:ext cx="5791200" cy="641350"/>
          </a:xfrm>
          <a:solidFill>
            <a:srgbClr val="FFFF00"/>
          </a:solidFill>
        </p:spPr>
        <p:txBody>
          <a:bodyPr/>
          <a:lstStyle/>
          <a:p>
            <a:pPr eaLnBrk="1" hangingPunct="1"/>
            <a:r>
              <a:rPr lang="zh-CN" altLang="en-US" sz="4000">
                <a:ea typeface="楷体_GB2312" pitchFamily="49" charset="-122"/>
              </a:rPr>
              <a:t>热核反应原理</a:t>
            </a:r>
          </a:p>
        </p:txBody>
      </p:sp>
      <p:sp>
        <p:nvSpPr>
          <p:cNvPr id="9219" name="Rectangle 3">
            <a:extLst>
              <a:ext uri="{FF2B5EF4-FFF2-40B4-BE49-F238E27FC236}">
                <a16:creationId xmlns:a16="http://schemas.microsoft.com/office/drawing/2014/main" id="{BC0C4498-A1AF-4FEC-98AD-35758B502EA7}"/>
              </a:ext>
            </a:extLst>
          </p:cNvPr>
          <p:cNvSpPr>
            <a:spLocks noGrp="1" noChangeArrowheads="1"/>
          </p:cNvSpPr>
          <p:nvPr>
            <p:ph idx="1"/>
          </p:nvPr>
        </p:nvSpPr>
        <p:spPr>
          <a:xfrm>
            <a:off x="228600" y="1219200"/>
            <a:ext cx="8458200" cy="2743200"/>
          </a:xfrm>
        </p:spPr>
        <p:txBody>
          <a:bodyPr/>
          <a:lstStyle/>
          <a:p>
            <a:pPr eaLnBrk="1" hangingPunct="1">
              <a:lnSpc>
                <a:spcPct val="90000"/>
              </a:lnSpc>
            </a:pPr>
            <a:r>
              <a:rPr lang="en-US" altLang="zh-CN" sz="2800" b="1"/>
              <a:t>Einstein</a:t>
            </a:r>
            <a:r>
              <a:rPr lang="zh-CN" altLang="en-US" sz="2800" b="1"/>
              <a:t>质量</a:t>
            </a:r>
            <a:r>
              <a:rPr lang="en-US" altLang="zh-CN" sz="2800" b="1"/>
              <a:t>-</a:t>
            </a:r>
            <a:r>
              <a:rPr lang="zh-CN" altLang="en-US" sz="2800" b="1"/>
              <a:t>能量关系：</a:t>
            </a:r>
            <a:r>
              <a:rPr lang="en-US" altLang="zh-CN" sz="2800" b="1" i="1"/>
              <a:t>E</a:t>
            </a:r>
            <a:r>
              <a:rPr lang="zh-CN" altLang="en-US" sz="2800" b="1"/>
              <a:t>＝</a:t>
            </a:r>
            <a:r>
              <a:rPr lang="en-US" altLang="zh-CN" sz="2800" b="1" i="1"/>
              <a:t>mc</a:t>
            </a:r>
            <a:r>
              <a:rPr lang="en-US" altLang="zh-CN" sz="2800" b="1" baseline="30000"/>
              <a:t>2</a:t>
            </a:r>
            <a:r>
              <a:rPr lang="en-US" altLang="zh-CN" sz="2800" b="1"/>
              <a:t> </a:t>
            </a:r>
          </a:p>
          <a:p>
            <a:pPr eaLnBrk="1" hangingPunct="1">
              <a:lnSpc>
                <a:spcPct val="90000"/>
              </a:lnSpc>
            </a:pPr>
            <a:r>
              <a:rPr lang="zh-CN" altLang="en-US" sz="2800" b="1"/>
              <a:t>原子核结合能：</a:t>
            </a:r>
            <a:r>
              <a:rPr lang="en-US" altLang="zh-CN" sz="2800" b="1" i="1"/>
              <a:t>Q</a:t>
            </a:r>
            <a:r>
              <a:rPr lang="zh-CN" altLang="en-US" sz="2800" b="1"/>
              <a:t>＝</a:t>
            </a:r>
            <a:r>
              <a:rPr lang="en-US" altLang="zh-CN" sz="2800" b="1"/>
              <a:t>[( </a:t>
            </a:r>
            <a:r>
              <a:rPr lang="en-US" altLang="zh-CN" sz="2800" b="1" i="1"/>
              <a:t>Zm</a:t>
            </a:r>
            <a:r>
              <a:rPr lang="en-US" altLang="zh-CN" sz="2800" b="1" baseline="-30000"/>
              <a:t>p</a:t>
            </a:r>
            <a:r>
              <a:rPr lang="zh-CN" altLang="en-US" sz="2800" b="1"/>
              <a:t>＋</a:t>
            </a:r>
            <a:r>
              <a:rPr lang="en-US" altLang="zh-CN" sz="2800" b="1" i="1"/>
              <a:t>Nm</a:t>
            </a:r>
            <a:r>
              <a:rPr lang="en-US" altLang="zh-CN" sz="2800" b="1" baseline="-30000"/>
              <a:t>n </a:t>
            </a:r>
            <a:r>
              <a:rPr lang="en-US" altLang="zh-CN" sz="2800" b="1"/>
              <a:t>)</a:t>
            </a:r>
            <a:r>
              <a:rPr lang="zh-CN" altLang="en-US" sz="2800" b="1"/>
              <a:t>－</a:t>
            </a:r>
            <a:r>
              <a:rPr lang="en-US" altLang="zh-CN" sz="2800" b="1" i="1"/>
              <a:t>m </a:t>
            </a:r>
            <a:r>
              <a:rPr lang="en-US" altLang="zh-CN" sz="2800" b="1"/>
              <a:t>(</a:t>
            </a:r>
            <a:r>
              <a:rPr lang="en-US" altLang="zh-CN" sz="2800" b="1" i="1"/>
              <a:t>Z</a:t>
            </a:r>
            <a:r>
              <a:rPr lang="en-US" altLang="zh-CN" sz="2800" b="1"/>
              <a:t>, </a:t>
            </a:r>
            <a:r>
              <a:rPr lang="en-US" altLang="zh-CN" sz="2800" b="1" i="1"/>
              <a:t>N</a:t>
            </a:r>
            <a:r>
              <a:rPr lang="en-US" altLang="zh-CN" sz="2800" b="1"/>
              <a:t>)] </a:t>
            </a:r>
            <a:r>
              <a:rPr lang="en-US" altLang="zh-CN" sz="2800" b="1" i="1"/>
              <a:t>c</a:t>
            </a:r>
            <a:r>
              <a:rPr lang="en-US" altLang="zh-CN" sz="2800" b="1" baseline="30000"/>
              <a:t>2 </a:t>
            </a:r>
            <a:r>
              <a:rPr lang="en-US" altLang="zh-CN" sz="2800" b="1"/>
              <a:t>/</a:t>
            </a:r>
            <a:r>
              <a:rPr lang="en-US" altLang="zh-CN" sz="2800" b="1" i="1"/>
              <a:t>A</a:t>
            </a:r>
            <a:r>
              <a:rPr lang="en-US" altLang="zh-CN" sz="2800" b="1"/>
              <a:t> </a:t>
            </a:r>
          </a:p>
          <a:p>
            <a:pPr algn="just" eaLnBrk="1" hangingPunct="1">
              <a:lnSpc>
                <a:spcPct val="90000"/>
              </a:lnSpc>
              <a:buFontTx/>
              <a:buNone/>
            </a:pPr>
            <a:r>
              <a:rPr lang="en-US" altLang="zh-CN" sz="2800" b="1" i="1"/>
              <a:t>	</a:t>
            </a:r>
            <a:r>
              <a:rPr lang="en-US" altLang="zh-CN" sz="2400" b="1" i="1"/>
              <a:t>Z</a:t>
            </a:r>
            <a:r>
              <a:rPr lang="en-US" altLang="zh-CN" sz="2400" b="1"/>
              <a:t>—</a:t>
            </a:r>
            <a:r>
              <a:rPr lang="zh-CN" altLang="en-US" sz="2400" b="1"/>
              <a:t>核电荷数（原子序数），</a:t>
            </a:r>
            <a:r>
              <a:rPr lang="en-US" altLang="zh-CN" sz="2400" b="1" i="1"/>
              <a:t>N</a:t>
            </a:r>
            <a:r>
              <a:rPr lang="en-US" altLang="zh-CN" sz="2400" b="1"/>
              <a:t> —</a:t>
            </a:r>
            <a:r>
              <a:rPr lang="zh-CN" altLang="en-US" sz="2400" b="1"/>
              <a:t>中子数</a:t>
            </a:r>
          </a:p>
          <a:p>
            <a:pPr algn="just" eaLnBrk="1" hangingPunct="1">
              <a:lnSpc>
                <a:spcPct val="90000"/>
              </a:lnSpc>
              <a:buFontTx/>
              <a:buNone/>
            </a:pPr>
            <a:r>
              <a:rPr lang="zh-CN" altLang="en-US" sz="2400" b="1" i="1"/>
              <a:t>	</a:t>
            </a:r>
            <a:r>
              <a:rPr lang="en-US" altLang="zh-CN" sz="2400" b="1" i="1"/>
              <a:t>A</a:t>
            </a:r>
            <a:r>
              <a:rPr lang="zh-CN" altLang="en-US" sz="2400" b="1"/>
              <a:t>＝</a:t>
            </a:r>
            <a:r>
              <a:rPr lang="en-US" altLang="zh-CN" sz="2400" b="1" i="1"/>
              <a:t>Z</a:t>
            </a:r>
            <a:r>
              <a:rPr lang="zh-CN" altLang="en-US" sz="2400" b="1"/>
              <a:t>＋</a:t>
            </a:r>
            <a:r>
              <a:rPr lang="en-US" altLang="zh-CN" sz="2400" b="1" i="1"/>
              <a:t>N</a:t>
            </a:r>
            <a:r>
              <a:rPr lang="en-US" altLang="zh-CN" sz="2400" b="1"/>
              <a:t>  </a:t>
            </a:r>
            <a:r>
              <a:rPr lang="zh-CN" altLang="en-US" sz="2400" b="1"/>
              <a:t>原子量</a:t>
            </a:r>
          </a:p>
          <a:p>
            <a:pPr eaLnBrk="1" hangingPunct="1">
              <a:lnSpc>
                <a:spcPct val="90000"/>
              </a:lnSpc>
            </a:pPr>
            <a:r>
              <a:rPr lang="en-US" altLang="zh-CN" sz="2800" b="1"/>
              <a:t>Fe</a:t>
            </a:r>
            <a:r>
              <a:rPr lang="zh-CN" altLang="en-US" sz="2800" b="1"/>
              <a:t>元素具有最大的结合能 </a:t>
            </a:r>
          </a:p>
        </p:txBody>
      </p:sp>
      <p:pic>
        <p:nvPicPr>
          <p:cNvPr id="9220" name="Picture 4">
            <a:extLst>
              <a:ext uri="{FF2B5EF4-FFF2-40B4-BE49-F238E27FC236}">
                <a16:creationId xmlns:a16="http://schemas.microsoft.com/office/drawing/2014/main" id="{9DB589F8-93C0-47BD-816F-CEC835B7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011488"/>
            <a:ext cx="4267200" cy="337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5">
            <a:extLst>
              <a:ext uri="{FF2B5EF4-FFF2-40B4-BE49-F238E27FC236}">
                <a16:creationId xmlns:a16="http://schemas.microsoft.com/office/drawing/2014/main" id="{C2B99648-8DEC-42D6-82FD-8626F1EF9B9F}"/>
              </a:ext>
            </a:extLst>
          </p:cNvPr>
          <p:cNvSpPr txBox="1">
            <a:spLocks noChangeArrowheads="1"/>
          </p:cNvSpPr>
          <p:nvPr/>
        </p:nvSpPr>
        <p:spPr bwMode="auto">
          <a:xfrm>
            <a:off x="685800" y="4191000"/>
            <a:ext cx="3657600" cy="1382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zh-CN" altLang="en-US" sz="2800">
                <a:latin typeface="Times New Roman" panose="02020603050405020304" pitchFamily="18" charset="0"/>
                <a:ea typeface="楷体_GB2312" pitchFamily="49" charset="-122"/>
              </a:rPr>
              <a:t>结合能较小的原子核聚变成结合能较大的原子核会释放能量。</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日期占位符 4">
            <a:extLst>
              <a:ext uri="{FF2B5EF4-FFF2-40B4-BE49-F238E27FC236}">
                <a16:creationId xmlns:a16="http://schemas.microsoft.com/office/drawing/2014/main" id="{C50FDCAB-E47E-4E7F-868A-70152BCA842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48130" name="Rectangle 2">
            <a:extLst>
              <a:ext uri="{FF2B5EF4-FFF2-40B4-BE49-F238E27FC236}">
                <a16:creationId xmlns:a16="http://schemas.microsoft.com/office/drawing/2014/main" id="{CA4E54E0-D9D1-4EC6-8860-1946FEAB9994}"/>
              </a:ext>
            </a:extLst>
          </p:cNvPr>
          <p:cNvSpPr>
            <a:spLocks noGrp="1" noChangeArrowheads="1"/>
          </p:cNvSpPr>
          <p:nvPr>
            <p:ph type="title"/>
          </p:nvPr>
        </p:nvSpPr>
        <p:spPr>
          <a:xfrm>
            <a:off x="539750" y="0"/>
            <a:ext cx="7570788" cy="490538"/>
          </a:xfrm>
        </p:spPr>
        <p:txBody>
          <a:bodyPr/>
          <a:lstStyle/>
          <a:p>
            <a:pPr eaLnBrk="1" hangingPunct="1"/>
            <a:r>
              <a:rPr lang="en-US" altLang="zh-CN" sz="2400" b="1">
                <a:ea typeface="楷体_GB2312" pitchFamily="49" charset="-122"/>
              </a:rPr>
              <a:t>     </a:t>
            </a:r>
            <a:r>
              <a:rPr lang="zh-CN" altLang="en-US" sz="2400" b="1">
                <a:solidFill>
                  <a:schemeClr val="accent2"/>
                </a:solidFill>
                <a:ea typeface="楷体_GB2312" pitchFamily="49" charset="-122"/>
              </a:rPr>
              <a:t>历史超新星</a:t>
            </a:r>
          </a:p>
        </p:txBody>
      </p:sp>
      <p:graphicFrame>
        <p:nvGraphicFramePr>
          <p:cNvPr id="173144" name="Group 88">
            <a:extLst>
              <a:ext uri="{FF2B5EF4-FFF2-40B4-BE49-F238E27FC236}">
                <a16:creationId xmlns:a16="http://schemas.microsoft.com/office/drawing/2014/main" id="{0438B0B0-4D24-4BBF-B7CA-937A87857FA9}"/>
              </a:ext>
            </a:extLst>
          </p:cNvPr>
          <p:cNvGraphicFramePr>
            <a:graphicFrameLocks noGrp="1"/>
          </p:cNvGraphicFramePr>
          <p:nvPr>
            <p:ph sz="half" idx="1"/>
          </p:nvPr>
        </p:nvGraphicFramePr>
        <p:xfrm>
          <a:off x="755650" y="692150"/>
          <a:ext cx="8064500" cy="5645150"/>
        </p:xfrm>
        <a:graphic>
          <a:graphicData uri="http://schemas.openxmlformats.org/drawingml/2006/table">
            <a:tbl>
              <a:tblPr/>
              <a:tblGrid>
                <a:gridCol w="2016125">
                  <a:extLst>
                    <a:ext uri="{9D8B030D-6E8A-4147-A177-3AD203B41FA5}">
                      <a16:colId xmlns:a16="http://schemas.microsoft.com/office/drawing/2014/main" val="20000"/>
                    </a:ext>
                  </a:extLst>
                </a:gridCol>
                <a:gridCol w="2017713">
                  <a:extLst>
                    <a:ext uri="{9D8B030D-6E8A-4147-A177-3AD203B41FA5}">
                      <a16:colId xmlns:a16="http://schemas.microsoft.com/office/drawing/2014/main" val="20001"/>
                    </a:ext>
                  </a:extLst>
                </a:gridCol>
                <a:gridCol w="2324100">
                  <a:extLst>
                    <a:ext uri="{9D8B030D-6E8A-4147-A177-3AD203B41FA5}">
                      <a16:colId xmlns:a16="http://schemas.microsoft.com/office/drawing/2014/main" val="20002"/>
                    </a:ext>
                  </a:extLst>
                </a:gridCol>
                <a:gridCol w="1706562">
                  <a:extLst>
                    <a:ext uri="{9D8B030D-6E8A-4147-A177-3AD203B41FA5}">
                      <a16:colId xmlns:a16="http://schemas.microsoft.com/office/drawing/2014/main" val="20003"/>
                    </a:ext>
                  </a:extLst>
                </a:gridCol>
              </a:tblGrid>
              <a:tr h="412713">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2000" b="1" i="0" u="none" strike="noStrike" cap="none" normalizeH="0" baseline="0">
                          <a:ln>
                            <a:noFill/>
                          </a:ln>
                          <a:solidFill>
                            <a:schemeClr val="accent2"/>
                          </a:solidFill>
                          <a:effectLst/>
                          <a:latin typeface="楷体_GB2312" pitchFamily="49" charset="-122"/>
                          <a:ea typeface="楷体_GB2312" pitchFamily="49" charset="-122"/>
                        </a:rPr>
                        <a:t>爆发时间（</a:t>
                      </a:r>
                      <a:r>
                        <a:rPr kumimoji="0" lang="en-US" altLang="zh-CN" sz="2000" b="1" i="0" u="none" strike="noStrike" cap="none" normalizeH="0" baseline="0">
                          <a:ln>
                            <a:noFill/>
                          </a:ln>
                          <a:solidFill>
                            <a:schemeClr val="accent2"/>
                          </a:solidFill>
                          <a:effectLst/>
                          <a:latin typeface="楷体_GB2312" pitchFamily="49" charset="-122"/>
                          <a:ea typeface="楷体_GB2312" pitchFamily="49" charset="-122"/>
                        </a:rPr>
                        <a:t>AD</a:t>
                      </a:r>
                      <a:r>
                        <a:rPr kumimoji="0" lang="zh-CN" altLang="en-US" sz="2000" b="1" i="0" u="none" strike="noStrike" cap="none" normalizeH="0" baseline="0">
                          <a:ln>
                            <a:noFill/>
                          </a:ln>
                          <a:solidFill>
                            <a:schemeClr val="accent2"/>
                          </a:solidFill>
                          <a:effectLst/>
                          <a:latin typeface="楷体_GB2312" pitchFamily="49" charset="-122"/>
                          <a:ea typeface="楷体_GB2312" pitchFamily="49" charset="-122"/>
                        </a:rPr>
                        <a:t>）</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000" b="1" i="0" u="none" strike="noStrike" cap="none" normalizeH="0" baseline="0">
                          <a:ln>
                            <a:noFill/>
                          </a:ln>
                          <a:solidFill>
                            <a:schemeClr val="accent2"/>
                          </a:solidFill>
                          <a:effectLst/>
                          <a:latin typeface="楷体_GB2312" pitchFamily="49" charset="-122"/>
                          <a:ea typeface="楷体_GB2312" pitchFamily="49" charset="-122"/>
                        </a:rPr>
                        <a:t>  </a:t>
                      </a:r>
                      <a:r>
                        <a:rPr kumimoji="0" lang="zh-CN" altLang="en-US" sz="2000" b="1" i="0" u="none" strike="noStrike" cap="none" normalizeH="0" baseline="0">
                          <a:ln>
                            <a:noFill/>
                          </a:ln>
                          <a:solidFill>
                            <a:schemeClr val="accent2"/>
                          </a:solidFill>
                          <a:effectLst/>
                          <a:latin typeface="楷体_GB2312" pitchFamily="49" charset="-122"/>
                          <a:ea typeface="楷体_GB2312" pitchFamily="49" charset="-122"/>
                        </a:rPr>
                        <a:t>极大星等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000" b="1" i="0" u="none" strike="noStrike" cap="none" normalizeH="0" baseline="0">
                          <a:ln>
                            <a:noFill/>
                          </a:ln>
                          <a:solidFill>
                            <a:schemeClr val="accent2"/>
                          </a:solidFill>
                          <a:effectLst/>
                          <a:latin typeface="楷体_GB2312" pitchFamily="49" charset="-122"/>
                          <a:ea typeface="楷体_GB2312" pitchFamily="49" charset="-122"/>
                        </a:rPr>
                        <a:t>     </a:t>
                      </a:r>
                      <a:r>
                        <a:rPr kumimoji="0" lang="zh-CN" altLang="en-US" sz="2000" b="1" i="0" u="none" strike="noStrike" cap="none" normalizeH="0" baseline="0">
                          <a:ln>
                            <a:noFill/>
                          </a:ln>
                          <a:solidFill>
                            <a:schemeClr val="accent2"/>
                          </a:solidFill>
                          <a:effectLst/>
                          <a:latin typeface="楷体_GB2312" pitchFamily="49" charset="-122"/>
                          <a:ea typeface="楷体_GB2312" pitchFamily="49" charset="-122"/>
                        </a:rPr>
                        <a:t>发现者</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000" b="1" i="0" u="none" strike="noStrike" cap="none" normalizeH="0" baseline="0">
                          <a:ln>
                            <a:noFill/>
                          </a:ln>
                          <a:solidFill>
                            <a:schemeClr val="accent2"/>
                          </a:solidFill>
                          <a:effectLst/>
                          <a:latin typeface="楷体_GB2312" pitchFamily="49" charset="-122"/>
                          <a:ea typeface="楷体_GB2312" pitchFamily="49" charset="-122"/>
                        </a:rPr>
                        <a:t>      </a:t>
                      </a:r>
                      <a:r>
                        <a:rPr kumimoji="0" lang="zh-CN" altLang="en-US" sz="2000" b="1" i="0" u="none" strike="noStrike" cap="none" normalizeH="0" baseline="0">
                          <a:ln>
                            <a:noFill/>
                          </a:ln>
                          <a:solidFill>
                            <a:schemeClr val="accent2"/>
                          </a:solidFill>
                          <a:effectLst/>
                          <a:latin typeface="楷体_GB2312" pitchFamily="49" charset="-122"/>
                          <a:ea typeface="楷体_GB2312" pitchFamily="49" charset="-122"/>
                        </a:rPr>
                        <a:t>遗迹</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37">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185</a:t>
                      </a:r>
                      <a:r>
                        <a:rPr kumimoji="0" lang="zh-CN" altLang="en-US" sz="2800" b="0" i="0" u="none" strike="noStrike" cap="none" normalizeH="0" baseline="0">
                          <a:ln>
                            <a:noFill/>
                          </a:ln>
                          <a:solidFill>
                            <a:schemeClr val="accent2"/>
                          </a:solidFill>
                          <a:effectLst/>
                          <a:latin typeface="Arial" charset="0"/>
                          <a:ea typeface="宋体" pitchFamily="2" charset="-122"/>
                        </a:rPr>
                        <a:t>？</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-8</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2000" b="1" i="0" u="none" strike="noStrike" cap="none" normalizeH="0" baseline="0">
                          <a:ln>
                            <a:noFill/>
                          </a:ln>
                          <a:solidFill>
                            <a:schemeClr val="accent2"/>
                          </a:solidFill>
                          <a:effectLst/>
                          <a:latin typeface="楷体_GB2312" pitchFamily="49" charset="-122"/>
                          <a:ea typeface="楷体_GB2312" pitchFamily="49" charset="-122"/>
                        </a:rPr>
                        <a:t>中国天文学家</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RCW 86</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37">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393</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2000" b="1" i="0" u="none" strike="noStrike" cap="none" normalizeH="0" baseline="0">
                          <a:ln>
                            <a:noFill/>
                          </a:ln>
                          <a:solidFill>
                            <a:schemeClr val="accent2"/>
                          </a:solidFill>
                          <a:effectLst/>
                          <a:latin typeface="楷体_GB2312" pitchFamily="49" charset="-122"/>
                          <a:ea typeface="楷体_GB2312" pitchFamily="49" charset="-122"/>
                        </a:rPr>
                        <a:t>中国天文学家</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endParaRPr kumimoji="0" lang="zh-CN" altLang="zh-CN" sz="2800" b="0" i="0" u="none" strike="noStrike" cap="none" normalizeH="0" baseline="0">
                        <a:ln>
                          <a:noFill/>
                        </a:ln>
                        <a:solidFill>
                          <a:schemeClr val="accent2"/>
                        </a:solidFill>
                        <a:effectLst/>
                        <a:latin typeface="Arial"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37">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837</a:t>
                      </a:r>
                      <a:r>
                        <a:rPr kumimoji="0" lang="zh-CN" altLang="en-US" sz="2800" b="0" i="0" u="none" strike="noStrike" cap="none" normalizeH="0" baseline="0">
                          <a:ln>
                            <a:noFill/>
                          </a:ln>
                          <a:solidFill>
                            <a:schemeClr val="accent2"/>
                          </a:solidFill>
                          <a:effectLst/>
                          <a:latin typeface="Arial" charset="0"/>
                          <a:ea typeface="宋体" pitchFamily="2" charset="-122"/>
                        </a:rPr>
                        <a:t>？</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-8</a:t>
                      </a:r>
                      <a:r>
                        <a:rPr kumimoji="0" lang="zh-CN" altLang="en-US" sz="2800" b="0" i="0" u="none" strike="noStrike" cap="none" normalizeH="0" baseline="0">
                          <a:ln>
                            <a:noFill/>
                          </a:ln>
                          <a:solidFill>
                            <a:schemeClr val="accent2"/>
                          </a:solidFill>
                          <a:effectLst/>
                          <a:latin typeface="Arial" charset="0"/>
                          <a:ea typeface="宋体" pitchFamily="2" charset="-122"/>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2000" b="1" i="0" u="none" strike="noStrike" cap="none" normalizeH="0" baseline="0">
                          <a:ln>
                            <a:noFill/>
                          </a:ln>
                          <a:solidFill>
                            <a:schemeClr val="accent2"/>
                          </a:solidFill>
                          <a:effectLst/>
                          <a:latin typeface="楷体_GB2312" pitchFamily="49" charset="-122"/>
                          <a:ea typeface="楷体_GB2312" pitchFamily="49" charset="-122"/>
                        </a:rPr>
                        <a:t>中国天文学家</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IC443</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37">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1006</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-10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2000" b="1" i="0" u="none" strike="noStrike" cap="none" normalizeH="0" baseline="0">
                          <a:ln>
                            <a:noFill/>
                          </a:ln>
                          <a:solidFill>
                            <a:schemeClr val="accent2"/>
                          </a:solidFill>
                          <a:effectLst/>
                          <a:latin typeface="楷体_GB2312" pitchFamily="49" charset="-122"/>
                          <a:ea typeface="楷体_GB2312" pitchFamily="49" charset="-122"/>
                        </a:rPr>
                        <a:t>中</a:t>
                      </a:r>
                      <a:r>
                        <a:rPr kumimoji="0" lang="en-US" altLang="zh-CN" sz="2000" b="1" i="0" u="none" strike="noStrike" cap="none" normalizeH="0" baseline="0">
                          <a:ln>
                            <a:noFill/>
                          </a:ln>
                          <a:solidFill>
                            <a:schemeClr val="accent2"/>
                          </a:solidFill>
                          <a:effectLst/>
                          <a:latin typeface="楷体_GB2312" pitchFamily="49" charset="-122"/>
                          <a:ea typeface="楷体_GB2312" pitchFamily="49" charset="-122"/>
                        </a:rPr>
                        <a:t>/</a:t>
                      </a:r>
                      <a:r>
                        <a:rPr kumimoji="0" lang="zh-CN" altLang="en-US" sz="2000" b="1" i="0" u="none" strike="noStrike" cap="none" normalizeH="0" baseline="0">
                          <a:ln>
                            <a:noFill/>
                          </a:ln>
                          <a:solidFill>
                            <a:schemeClr val="accent2"/>
                          </a:solidFill>
                          <a:effectLst/>
                          <a:latin typeface="楷体_GB2312" pitchFamily="49" charset="-122"/>
                          <a:ea typeface="楷体_GB2312" pitchFamily="49" charset="-122"/>
                        </a:rPr>
                        <a:t>阿天文学家</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SN 1006</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1290">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1054</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2000" b="1" i="0" u="none" strike="noStrike" cap="none" normalizeH="0" baseline="0">
                          <a:ln>
                            <a:noFill/>
                          </a:ln>
                          <a:solidFill>
                            <a:schemeClr val="accent2"/>
                          </a:solidFill>
                          <a:effectLst/>
                          <a:latin typeface="楷体_GB2312" pitchFamily="49" charset="-122"/>
                          <a:ea typeface="楷体_GB2312" pitchFamily="49" charset="-122"/>
                        </a:rPr>
                        <a:t>中</a:t>
                      </a:r>
                      <a:r>
                        <a:rPr kumimoji="0" lang="en-US" altLang="zh-CN" sz="2000" b="1" i="0" u="none" strike="noStrike" cap="none" normalizeH="0" baseline="0">
                          <a:ln>
                            <a:noFill/>
                          </a:ln>
                          <a:solidFill>
                            <a:schemeClr val="accent2"/>
                          </a:solidFill>
                          <a:effectLst/>
                          <a:latin typeface="楷体_GB2312" pitchFamily="49" charset="-122"/>
                          <a:ea typeface="楷体_GB2312" pitchFamily="49" charset="-122"/>
                        </a:rPr>
                        <a:t>/</a:t>
                      </a:r>
                      <a:r>
                        <a:rPr kumimoji="0" lang="zh-CN" altLang="en-US" sz="2000" b="1" i="0" u="none" strike="noStrike" cap="none" normalizeH="0" baseline="0">
                          <a:ln>
                            <a:noFill/>
                          </a:ln>
                          <a:solidFill>
                            <a:schemeClr val="accent2"/>
                          </a:solidFill>
                          <a:effectLst/>
                          <a:latin typeface="楷体_GB2312" pitchFamily="49" charset="-122"/>
                          <a:ea typeface="楷体_GB2312" pitchFamily="49" charset="-122"/>
                        </a:rPr>
                        <a:t>日天文学家</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000" b="1" i="0" u="none" strike="noStrike" cap="none" normalizeH="0" baseline="0">
                          <a:ln>
                            <a:noFill/>
                          </a:ln>
                          <a:solidFill>
                            <a:schemeClr val="accent2"/>
                          </a:solidFill>
                          <a:effectLst/>
                          <a:latin typeface="Arial" charset="0"/>
                          <a:ea typeface="宋体" pitchFamily="2" charset="-122"/>
                        </a:rPr>
                        <a:t>Crab Nebula</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37">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1181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2000" b="1" i="0" u="none" strike="noStrike" cap="none" normalizeH="0" baseline="0">
                          <a:ln>
                            <a:noFill/>
                          </a:ln>
                          <a:solidFill>
                            <a:schemeClr val="accent2"/>
                          </a:solidFill>
                          <a:effectLst/>
                          <a:latin typeface="楷体_GB2312" pitchFamily="49" charset="-122"/>
                          <a:ea typeface="楷体_GB2312" pitchFamily="49" charset="-122"/>
                        </a:rPr>
                        <a:t>中</a:t>
                      </a:r>
                      <a:r>
                        <a:rPr kumimoji="0" lang="en-US" altLang="zh-CN" sz="2000" b="1" i="0" u="none" strike="noStrike" cap="none" normalizeH="0" baseline="0">
                          <a:ln>
                            <a:noFill/>
                          </a:ln>
                          <a:solidFill>
                            <a:schemeClr val="accent2"/>
                          </a:solidFill>
                          <a:effectLst/>
                          <a:latin typeface="楷体_GB2312" pitchFamily="49" charset="-122"/>
                          <a:ea typeface="楷体_GB2312" pitchFamily="49" charset="-122"/>
                        </a:rPr>
                        <a:t>/</a:t>
                      </a:r>
                      <a:r>
                        <a:rPr kumimoji="0" lang="zh-CN" altLang="en-US" sz="2000" b="1" i="0" u="none" strike="noStrike" cap="none" normalizeH="0" baseline="0">
                          <a:ln>
                            <a:noFill/>
                          </a:ln>
                          <a:solidFill>
                            <a:schemeClr val="accent2"/>
                          </a:solidFill>
                          <a:effectLst/>
                          <a:latin typeface="楷体_GB2312" pitchFamily="49" charset="-122"/>
                          <a:ea typeface="楷体_GB2312" pitchFamily="49" charset="-122"/>
                        </a:rPr>
                        <a:t>日天文学家</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3C 58</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37">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1572</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Tycho</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Tycho</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137">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1604</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Kepler</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Kepler</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8137">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1680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5</a:t>
                      </a:r>
                      <a:r>
                        <a:rPr kumimoji="0" lang="zh-CN" altLang="en-US" sz="2800" b="0" i="0" u="none" strike="noStrike" cap="none" normalizeH="0" baseline="0">
                          <a:ln>
                            <a:noFill/>
                          </a:ln>
                          <a:solidFill>
                            <a:schemeClr val="accent2"/>
                          </a:solidFill>
                          <a:effectLst/>
                          <a:latin typeface="Arial" charset="0"/>
                          <a:ea typeface="宋体" pitchFamily="2" charset="-122"/>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400" b="1" i="0" u="none" strike="noStrike" cap="none" normalizeH="0" baseline="0">
                          <a:ln>
                            <a:noFill/>
                          </a:ln>
                          <a:solidFill>
                            <a:schemeClr val="accent2"/>
                          </a:solidFill>
                          <a:effectLst/>
                          <a:latin typeface="Arial" charset="0"/>
                          <a:ea typeface="宋体" pitchFamily="2" charset="-122"/>
                        </a:rPr>
                        <a:t>John lamsteed</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Cas A</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46051">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1987</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+2.9</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accent2"/>
                          </a:solidFill>
                          <a:effectLst/>
                          <a:latin typeface="Arial" charset="0"/>
                          <a:ea typeface="宋体" pitchFamily="2" charset="-122"/>
                        </a:rPr>
                        <a:t>Ian Shelton</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400" b="1" i="0" u="none" strike="noStrike" cap="none" normalizeH="0" baseline="0">
                          <a:ln>
                            <a:noFill/>
                          </a:ln>
                          <a:solidFill>
                            <a:schemeClr val="accent2"/>
                          </a:solidFill>
                          <a:effectLst/>
                          <a:latin typeface="Arial" charset="0"/>
                          <a:ea typeface="宋体" pitchFamily="2" charset="-122"/>
                        </a:rPr>
                        <a:t>SN1987A</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日期占位符 1">
            <a:extLst>
              <a:ext uri="{FF2B5EF4-FFF2-40B4-BE49-F238E27FC236}">
                <a16:creationId xmlns:a16="http://schemas.microsoft.com/office/drawing/2014/main" id="{DAE8FF99-FBE1-4D27-B389-C330E0696BE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49154" name="Rectangle 2">
            <a:extLst>
              <a:ext uri="{FF2B5EF4-FFF2-40B4-BE49-F238E27FC236}">
                <a16:creationId xmlns:a16="http://schemas.microsoft.com/office/drawing/2014/main" id="{84C5B653-2F55-491B-A1CD-52B020DA4BDF}"/>
              </a:ext>
            </a:extLst>
          </p:cNvPr>
          <p:cNvSpPr>
            <a:spLocks noChangeArrowheads="1"/>
          </p:cNvSpPr>
          <p:nvPr/>
        </p:nvSpPr>
        <p:spPr bwMode="auto">
          <a:xfrm>
            <a:off x="685800" y="2603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3600">
                <a:ea typeface="楷体_GB2312" pitchFamily="49" charset="-122"/>
              </a:rPr>
              <a:t>超新星遗迹</a:t>
            </a:r>
          </a:p>
        </p:txBody>
      </p:sp>
      <p:sp>
        <p:nvSpPr>
          <p:cNvPr id="49155" name="Rectangle 3">
            <a:extLst>
              <a:ext uri="{FF2B5EF4-FFF2-40B4-BE49-F238E27FC236}">
                <a16:creationId xmlns:a16="http://schemas.microsoft.com/office/drawing/2014/main" id="{7332FB75-BADA-4EDE-A76A-5A4BB2320DB8}"/>
              </a:ext>
            </a:extLst>
          </p:cNvPr>
          <p:cNvSpPr>
            <a:spLocks noChangeArrowheads="1"/>
          </p:cNvSpPr>
          <p:nvPr/>
        </p:nvSpPr>
        <p:spPr bwMode="auto">
          <a:xfrm>
            <a:off x="533400" y="936625"/>
            <a:ext cx="7999413"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pPr>
            <a:r>
              <a:rPr lang="en-US" altLang="zh-CN" sz="3200" b="0">
                <a:solidFill>
                  <a:srgbClr val="996600"/>
                </a:solidFill>
                <a:latin typeface="Times New Roman" panose="02020603050405020304" pitchFamily="18" charset="0"/>
                <a:ea typeface="楷体_GB2312" pitchFamily="49" charset="-122"/>
                <a:sym typeface="Wingdings" panose="05000000000000000000" pitchFamily="2" charset="2"/>
              </a:rPr>
              <a:t></a:t>
            </a:r>
            <a:r>
              <a:rPr lang="zh-CN" altLang="en-US" sz="2800">
                <a:ea typeface="楷体_GB2312" pitchFamily="49" charset="-122"/>
              </a:rPr>
              <a:t>超新星爆发抛出的大量物质在向外膨胀过程中与星际物质和磁场相互作用而形成的气体星云。 </a:t>
            </a:r>
          </a:p>
          <a:p>
            <a:pPr>
              <a:lnSpc>
                <a:spcPct val="90000"/>
              </a:lnSpc>
              <a:spcBef>
                <a:spcPct val="50000"/>
              </a:spcBef>
            </a:pPr>
            <a:r>
              <a:rPr lang="zh-CN" altLang="en-US" sz="3200">
                <a:solidFill>
                  <a:srgbClr val="996600"/>
                </a:solidFill>
                <a:latin typeface="Times New Roman" panose="02020603050405020304" pitchFamily="18" charset="0"/>
                <a:ea typeface="楷体_GB2312" pitchFamily="49" charset="-122"/>
                <a:sym typeface="Wingdings" panose="05000000000000000000" pitchFamily="2" charset="2"/>
              </a:rPr>
              <a:t></a:t>
            </a:r>
            <a:r>
              <a:rPr lang="zh-CN" altLang="en-US" sz="2800">
                <a:ea typeface="楷体_GB2312" pitchFamily="49" charset="-122"/>
              </a:rPr>
              <a:t>强射电辐射和高能辐射源（同步加速辐射，激波加热）。</a:t>
            </a:r>
          </a:p>
          <a:p>
            <a:pPr>
              <a:lnSpc>
                <a:spcPct val="90000"/>
              </a:lnSpc>
              <a:spcBef>
                <a:spcPct val="50000"/>
              </a:spcBef>
            </a:pPr>
            <a:r>
              <a:rPr lang="zh-CN" altLang="en-US" sz="3200">
                <a:solidFill>
                  <a:srgbClr val="996600"/>
                </a:solidFill>
                <a:latin typeface="Times New Roman" panose="02020603050405020304" pitchFamily="18" charset="0"/>
                <a:ea typeface="楷体_GB2312" pitchFamily="49" charset="-122"/>
                <a:sym typeface="Wingdings" panose="05000000000000000000" pitchFamily="2" charset="2"/>
              </a:rPr>
              <a:t></a:t>
            </a:r>
            <a:r>
              <a:rPr lang="zh-CN" altLang="en-US" sz="2800">
                <a:ea typeface="楷体_GB2312" pitchFamily="49" charset="-122"/>
              </a:rPr>
              <a:t>年龄 ≤ </a:t>
            </a:r>
            <a:r>
              <a:rPr lang="en-US" altLang="zh-CN" sz="2800">
                <a:ea typeface="楷体_GB2312" pitchFamily="49" charset="-122"/>
              </a:rPr>
              <a:t>~10</a:t>
            </a:r>
            <a:r>
              <a:rPr lang="en-US" altLang="zh-CN" sz="2800" baseline="30000">
                <a:ea typeface="楷体_GB2312" pitchFamily="49" charset="-122"/>
              </a:rPr>
              <a:t>5</a:t>
            </a:r>
            <a:r>
              <a:rPr lang="en-US" altLang="zh-CN" sz="2800">
                <a:ea typeface="楷体_GB2312" pitchFamily="49" charset="-122"/>
              </a:rPr>
              <a:t> yr </a:t>
            </a:r>
          </a:p>
          <a:p>
            <a:pPr>
              <a:lnSpc>
                <a:spcPct val="90000"/>
              </a:lnSpc>
              <a:spcBef>
                <a:spcPct val="50000"/>
              </a:spcBef>
            </a:pPr>
            <a:r>
              <a:rPr lang="en-US" altLang="zh-CN" sz="3200">
                <a:solidFill>
                  <a:srgbClr val="996600"/>
                </a:solidFill>
                <a:latin typeface="Times New Roman" panose="02020603050405020304" pitchFamily="18" charset="0"/>
                <a:ea typeface="楷体_GB2312" pitchFamily="49" charset="-122"/>
                <a:sym typeface="Wingdings" panose="05000000000000000000" pitchFamily="2" charset="2"/>
              </a:rPr>
              <a:t></a:t>
            </a:r>
            <a:r>
              <a:rPr lang="zh-CN" altLang="en-US" sz="2800">
                <a:ea typeface="楷体_GB2312" pitchFamily="49" charset="-122"/>
              </a:rPr>
              <a:t>形态分类：</a:t>
            </a:r>
          </a:p>
          <a:p>
            <a:pPr>
              <a:lnSpc>
                <a:spcPct val="90000"/>
              </a:lnSpc>
              <a:spcBef>
                <a:spcPct val="50000"/>
              </a:spcBef>
            </a:pPr>
            <a:r>
              <a:rPr lang="zh-CN" altLang="en-US" sz="2800">
                <a:ea typeface="楷体_GB2312" pitchFamily="49" charset="-122"/>
              </a:rPr>
              <a:t>	壳层型（辐射主要来自纤维状的球形壳层和星际气体的相互作用）</a:t>
            </a:r>
          </a:p>
          <a:p>
            <a:pPr>
              <a:lnSpc>
                <a:spcPct val="90000"/>
              </a:lnSpc>
              <a:spcBef>
                <a:spcPct val="50000"/>
              </a:spcBef>
            </a:pPr>
            <a:r>
              <a:rPr lang="zh-CN" altLang="en-US" sz="2800">
                <a:ea typeface="楷体_GB2312" pitchFamily="49" charset="-122"/>
              </a:rPr>
              <a:t>	混合型（辐射来自遗迹整个区域，并且由中心的脉冲星提供能源）</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日期占位符 1">
            <a:extLst>
              <a:ext uri="{FF2B5EF4-FFF2-40B4-BE49-F238E27FC236}">
                <a16:creationId xmlns:a16="http://schemas.microsoft.com/office/drawing/2014/main" id="{53A32C3E-AA15-4160-AF65-235338DB2DF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50178" name="Text Box 2">
            <a:extLst>
              <a:ext uri="{FF2B5EF4-FFF2-40B4-BE49-F238E27FC236}">
                <a16:creationId xmlns:a16="http://schemas.microsoft.com/office/drawing/2014/main" id="{F9A2641C-DD65-4F52-9F52-02C61B2B2C2A}"/>
              </a:ext>
            </a:extLst>
          </p:cNvPr>
          <p:cNvSpPr txBox="1">
            <a:spLocks noChangeArrowheads="1"/>
          </p:cNvSpPr>
          <p:nvPr/>
        </p:nvSpPr>
        <p:spPr bwMode="auto">
          <a:xfrm>
            <a:off x="2209800" y="5943600"/>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0">
                <a:ea typeface="楷体_GB2312" pitchFamily="49" charset="-122"/>
              </a:rPr>
              <a:t>Crab Nebula - Optical and X-ray</a:t>
            </a:r>
          </a:p>
        </p:txBody>
      </p:sp>
      <p:sp>
        <p:nvSpPr>
          <p:cNvPr id="50179" name="Rectangle 3">
            <a:extLst>
              <a:ext uri="{FF2B5EF4-FFF2-40B4-BE49-F238E27FC236}">
                <a16:creationId xmlns:a16="http://schemas.microsoft.com/office/drawing/2014/main" id="{548528E8-8496-49D9-A642-E973DD163649}"/>
              </a:ext>
            </a:extLst>
          </p:cNvPr>
          <p:cNvSpPr>
            <a:spLocks noChangeArrowheads="1"/>
          </p:cNvSpPr>
          <p:nvPr/>
        </p:nvSpPr>
        <p:spPr bwMode="auto">
          <a:xfrm>
            <a:off x="685800" y="585788"/>
            <a:ext cx="7772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3200">
                <a:ea typeface="楷体_GB2312" pitchFamily="49" charset="-122"/>
              </a:rPr>
              <a:t>典型的超新星遗迹</a:t>
            </a:r>
          </a:p>
        </p:txBody>
      </p:sp>
      <p:pic>
        <p:nvPicPr>
          <p:cNvPr id="50180" name="Picture 4" descr="sn-crab-optical">
            <a:extLst>
              <a:ext uri="{FF2B5EF4-FFF2-40B4-BE49-F238E27FC236}">
                <a16:creationId xmlns:a16="http://schemas.microsoft.com/office/drawing/2014/main" id="{60D85C73-0770-47E5-BD2D-68417878D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42672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5" descr="sn-crab-chandra">
            <a:extLst>
              <a:ext uri="{FF2B5EF4-FFF2-40B4-BE49-F238E27FC236}">
                <a16:creationId xmlns:a16="http://schemas.microsoft.com/office/drawing/2014/main" id="{6E00DEC5-ECA4-49D9-9E44-FC8C97D74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447800"/>
            <a:ext cx="4268788" cy="426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日期占位符 3">
            <a:extLst>
              <a:ext uri="{FF2B5EF4-FFF2-40B4-BE49-F238E27FC236}">
                <a16:creationId xmlns:a16="http://schemas.microsoft.com/office/drawing/2014/main" id="{E066BB1D-C1BC-4EE4-822E-403D5920BC9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51202" name="Rectangle 3">
            <a:extLst>
              <a:ext uri="{FF2B5EF4-FFF2-40B4-BE49-F238E27FC236}">
                <a16:creationId xmlns:a16="http://schemas.microsoft.com/office/drawing/2014/main" id="{3B02CAA5-E0F0-45BE-B6A4-F0AD8D8DB903}"/>
              </a:ext>
            </a:extLst>
          </p:cNvPr>
          <p:cNvSpPr>
            <a:spLocks noGrp="1" noChangeArrowheads="1"/>
          </p:cNvSpPr>
          <p:nvPr>
            <p:ph idx="1"/>
          </p:nvPr>
        </p:nvSpPr>
        <p:spPr>
          <a:xfrm>
            <a:off x="468313" y="5876925"/>
            <a:ext cx="8229600" cy="536575"/>
          </a:xfrm>
        </p:spPr>
        <p:txBody>
          <a:bodyPr/>
          <a:lstStyle/>
          <a:p>
            <a:pPr eaLnBrk="1" hangingPunct="1">
              <a:lnSpc>
                <a:spcPct val="90000"/>
              </a:lnSpc>
              <a:buFontTx/>
              <a:buNone/>
            </a:pPr>
            <a:r>
              <a:rPr lang="en-US" altLang="zh-CN"/>
              <a:t>                          SN1987A</a:t>
            </a:r>
          </a:p>
        </p:txBody>
      </p:sp>
      <p:pic>
        <p:nvPicPr>
          <p:cNvPr id="51203" name="Picture 6" descr="20071123171414415">
            <a:extLst>
              <a:ext uri="{FF2B5EF4-FFF2-40B4-BE49-F238E27FC236}">
                <a16:creationId xmlns:a16="http://schemas.microsoft.com/office/drawing/2014/main" id="{8FE326E4-D08F-42A0-B594-25E3E845E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88913"/>
            <a:ext cx="6948487" cy="559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日期占位符 1">
            <a:extLst>
              <a:ext uri="{FF2B5EF4-FFF2-40B4-BE49-F238E27FC236}">
                <a16:creationId xmlns:a16="http://schemas.microsoft.com/office/drawing/2014/main" id="{B7A2C1E8-2C35-4847-AEEE-EFFBAD9EB0F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pic>
        <p:nvPicPr>
          <p:cNvPr id="52226" name="Picture 2">
            <a:extLst>
              <a:ext uri="{FF2B5EF4-FFF2-40B4-BE49-F238E27FC236}">
                <a16:creationId xmlns:a16="http://schemas.microsoft.com/office/drawing/2014/main" id="{A0E78002-A8D5-426B-9B55-93CC025FE0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685800"/>
            <a:ext cx="4686300" cy="457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3">
            <a:extLst>
              <a:ext uri="{FF2B5EF4-FFF2-40B4-BE49-F238E27FC236}">
                <a16:creationId xmlns:a16="http://schemas.microsoft.com/office/drawing/2014/main" id="{4B224534-266E-466F-860F-C4A1B143C0A9}"/>
              </a:ext>
            </a:extLst>
          </p:cNvPr>
          <p:cNvSpPr>
            <a:spLocks noChangeArrowheads="1"/>
          </p:cNvSpPr>
          <p:nvPr/>
        </p:nvSpPr>
        <p:spPr bwMode="auto">
          <a:xfrm>
            <a:off x="3276600" y="5661025"/>
            <a:ext cx="299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0">
                <a:latin typeface="Times New Roman" panose="02020603050405020304" pitchFamily="18" charset="0"/>
              </a:rPr>
              <a:t>第谷</a:t>
            </a:r>
            <a:r>
              <a:rPr lang="en-US" altLang="zh-CN" sz="2400" b="0">
                <a:latin typeface="Times New Roman" panose="02020603050405020304" pitchFamily="18" charset="0"/>
              </a:rPr>
              <a:t>Tycho Nebula</a:t>
            </a:r>
            <a:r>
              <a:rPr lang="en-US" altLang="zh-CN" sz="1100" b="0">
                <a:latin typeface="Times New Roman" panose="02020603050405020304" pitchFamily="18" charset="0"/>
              </a:rPr>
              <a:t> </a:t>
            </a:r>
            <a:endParaRPr lang="en-US" altLang="zh-CN" sz="2400" b="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日期占位符 3">
            <a:extLst>
              <a:ext uri="{FF2B5EF4-FFF2-40B4-BE49-F238E27FC236}">
                <a16:creationId xmlns:a16="http://schemas.microsoft.com/office/drawing/2014/main" id="{B8477296-1010-4ED1-A921-DC53FA94576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53250" name="Rectangle 2">
            <a:extLst>
              <a:ext uri="{FF2B5EF4-FFF2-40B4-BE49-F238E27FC236}">
                <a16:creationId xmlns:a16="http://schemas.microsoft.com/office/drawing/2014/main" id="{D3A4CF21-6D3B-4381-84D8-9CB32FB0DF92}"/>
              </a:ext>
            </a:extLst>
          </p:cNvPr>
          <p:cNvSpPr>
            <a:spLocks noGrp="1" noChangeArrowheads="1"/>
          </p:cNvSpPr>
          <p:nvPr>
            <p:ph type="title"/>
          </p:nvPr>
        </p:nvSpPr>
        <p:spPr>
          <a:xfrm>
            <a:off x="468313" y="1916113"/>
            <a:ext cx="8496300" cy="1143000"/>
          </a:xfrm>
        </p:spPr>
        <p:txBody>
          <a:bodyPr/>
          <a:lstStyle/>
          <a:p>
            <a:pPr eaLnBrk="1" hangingPunct="1"/>
            <a:r>
              <a:rPr lang="zh-CN" altLang="en-US" sz="3200" b="1">
                <a:latin typeface="宋体" panose="02010600030101010101" pitchFamily="2" charset="-122"/>
              </a:rPr>
              <a:t>一、分子云和恒星的形成，恒星的主序前演化</a:t>
            </a:r>
          </a:p>
        </p:txBody>
      </p:sp>
      <p:sp>
        <p:nvSpPr>
          <p:cNvPr id="53251" name="Rectangle 3">
            <a:extLst>
              <a:ext uri="{FF2B5EF4-FFF2-40B4-BE49-F238E27FC236}">
                <a16:creationId xmlns:a16="http://schemas.microsoft.com/office/drawing/2014/main" id="{B0467C84-7893-4103-98BB-8E8A91618C4A}"/>
              </a:ext>
            </a:extLst>
          </p:cNvPr>
          <p:cNvSpPr>
            <a:spLocks noGrp="1" noChangeArrowheads="1"/>
          </p:cNvSpPr>
          <p:nvPr>
            <p:ph idx="1"/>
          </p:nvPr>
        </p:nvSpPr>
        <p:spPr>
          <a:xfrm>
            <a:off x="539750" y="3644900"/>
            <a:ext cx="8158163" cy="1863725"/>
          </a:xfrm>
        </p:spPr>
        <p:txBody>
          <a:bodyPr/>
          <a:lstStyle/>
          <a:p>
            <a:pPr eaLnBrk="1" hangingPunct="1">
              <a:buFontTx/>
              <a:buNone/>
            </a:pPr>
            <a:r>
              <a:rPr lang="en-US" altLang="zh-CN">
                <a:solidFill>
                  <a:srgbClr val="9900CC"/>
                </a:solidFill>
                <a:latin typeface="楷体_GB2312" pitchFamily="49" charset="-122"/>
                <a:ea typeface="楷体_GB2312" pitchFamily="49" charset="-122"/>
                <a:sym typeface="Wingdings" panose="05000000000000000000" pitchFamily="2" charset="2"/>
              </a:rPr>
              <a:t></a:t>
            </a:r>
            <a:r>
              <a:rPr lang="zh-CN" altLang="en-US" sz="2800" b="1"/>
              <a:t>近二十年来，毫米波，红外及光学</a:t>
            </a:r>
            <a:r>
              <a:rPr lang="en-US" altLang="zh-CN" sz="2800" b="1"/>
              <a:t>CCD</a:t>
            </a:r>
            <a:r>
              <a:rPr lang="zh-CN" altLang="en-US" sz="2800" b="1"/>
              <a:t>成像观测的发展，确立了恒星形成于星际分子云这一基本观点。</a:t>
            </a:r>
          </a:p>
        </p:txBody>
      </p:sp>
      <p:sp>
        <p:nvSpPr>
          <p:cNvPr id="53252" name="Rectangle 4">
            <a:extLst>
              <a:ext uri="{FF2B5EF4-FFF2-40B4-BE49-F238E27FC236}">
                <a16:creationId xmlns:a16="http://schemas.microsoft.com/office/drawing/2014/main" id="{92B3BC86-182D-44F3-9ECB-C6B0A3BEAB86}"/>
              </a:ext>
            </a:extLst>
          </p:cNvPr>
          <p:cNvSpPr>
            <a:spLocks noChangeArrowheads="1"/>
          </p:cNvSpPr>
          <p:nvPr/>
        </p:nvSpPr>
        <p:spPr bwMode="auto">
          <a:xfrm>
            <a:off x="250825" y="40481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600">
                <a:solidFill>
                  <a:schemeClr val="accent2"/>
                </a:solidFill>
              </a:rPr>
              <a:t>§7.8     </a:t>
            </a:r>
            <a:r>
              <a:rPr lang="zh-CN" altLang="en-US" sz="3600">
                <a:solidFill>
                  <a:schemeClr val="accent2"/>
                </a:solidFill>
              </a:rPr>
              <a:t>恒星的形成和演化</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日期占位符 3">
            <a:extLst>
              <a:ext uri="{FF2B5EF4-FFF2-40B4-BE49-F238E27FC236}">
                <a16:creationId xmlns:a16="http://schemas.microsoft.com/office/drawing/2014/main" id="{60C42999-78D3-43C1-8D82-F8E1682ECF3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pic>
        <p:nvPicPr>
          <p:cNvPr id="54274" name="Picture 2" descr="AT19FG07">
            <a:extLst>
              <a:ext uri="{FF2B5EF4-FFF2-40B4-BE49-F238E27FC236}">
                <a16:creationId xmlns:a16="http://schemas.microsoft.com/office/drawing/2014/main" id="{CB3B5596-8169-4802-A496-196E03206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33375"/>
            <a:ext cx="7561262" cy="561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3">
            <a:extLst>
              <a:ext uri="{FF2B5EF4-FFF2-40B4-BE49-F238E27FC236}">
                <a16:creationId xmlns:a16="http://schemas.microsoft.com/office/drawing/2014/main" id="{4E34357B-500C-4A14-B8CE-72698C1AE1EA}"/>
              </a:ext>
            </a:extLst>
          </p:cNvPr>
          <p:cNvSpPr>
            <a:spLocks noChangeArrowheads="1"/>
          </p:cNvSpPr>
          <p:nvPr/>
        </p:nvSpPr>
        <p:spPr bwMode="auto">
          <a:xfrm>
            <a:off x="827088" y="5876925"/>
            <a:ext cx="734536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400" b="0">
                <a:latin typeface="楷体_GB2312" pitchFamily="49" charset="-122"/>
                <a:ea typeface="楷体_GB2312" pitchFamily="49" charset="-122"/>
              </a:rPr>
              <a:t>　　</a:t>
            </a:r>
            <a:r>
              <a:rPr lang="zh-CN" altLang="en-US" sz="2400">
                <a:latin typeface="楷体_GB2312" pitchFamily="49" charset="-122"/>
                <a:ea typeface="楷体_GB2312" pitchFamily="49" charset="-122"/>
              </a:rPr>
              <a:t>分子云　　　原恒星　　　主序前星　　主序星</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日期占位符 3">
            <a:extLst>
              <a:ext uri="{FF2B5EF4-FFF2-40B4-BE49-F238E27FC236}">
                <a16:creationId xmlns:a16="http://schemas.microsoft.com/office/drawing/2014/main" id="{E7803A61-53EF-47ED-98D0-C77FE2A0DEF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55298" name="Rectangle 2">
            <a:extLst>
              <a:ext uri="{FF2B5EF4-FFF2-40B4-BE49-F238E27FC236}">
                <a16:creationId xmlns:a16="http://schemas.microsoft.com/office/drawing/2014/main" id="{01BF14FD-1007-4E8A-B04B-AF90509B5B5F}"/>
              </a:ext>
            </a:extLst>
          </p:cNvPr>
          <p:cNvSpPr>
            <a:spLocks noGrp="1" noChangeArrowheads="1"/>
          </p:cNvSpPr>
          <p:nvPr>
            <p:ph idx="1"/>
          </p:nvPr>
        </p:nvSpPr>
        <p:spPr>
          <a:xfrm>
            <a:off x="755650" y="404813"/>
            <a:ext cx="7415213" cy="1303337"/>
          </a:xfrm>
        </p:spPr>
        <p:txBody>
          <a:bodyPr/>
          <a:lstStyle/>
          <a:p>
            <a:pPr eaLnBrk="1" hangingPunct="1">
              <a:lnSpc>
                <a:spcPct val="90000"/>
              </a:lnSpc>
              <a:buFontTx/>
              <a:buNone/>
            </a:pPr>
            <a:r>
              <a:rPr lang="en-US" altLang="zh-CN" sz="2800">
                <a:solidFill>
                  <a:srgbClr val="9900CC"/>
                </a:solidFill>
                <a:latin typeface="楷体_GB2312" pitchFamily="49" charset="-122"/>
                <a:ea typeface="楷体_GB2312" pitchFamily="49" charset="-122"/>
                <a:sym typeface="Wingdings" panose="05000000000000000000" pitchFamily="2" charset="2"/>
              </a:rPr>
              <a:t></a:t>
            </a:r>
            <a:r>
              <a:rPr lang="zh-CN" altLang="en-US" sz="2800" b="1"/>
              <a:t>猎户座恒星形成区；注意</a:t>
            </a:r>
            <a:r>
              <a:rPr lang="en-US" altLang="zh-CN" sz="2800" b="1"/>
              <a:t>(e)</a:t>
            </a:r>
            <a:r>
              <a:rPr lang="zh-CN" altLang="en-US" sz="2800" b="1"/>
              <a:t>被气体和尘埃盘环绕的几个年轻恒星的高分辨率图像，行星可能最终在盘中形成。</a:t>
            </a:r>
          </a:p>
        </p:txBody>
      </p:sp>
      <p:pic>
        <p:nvPicPr>
          <p:cNvPr id="55299" name="Picture 3" descr="AAAKKXCO">
            <a:extLst>
              <a:ext uri="{FF2B5EF4-FFF2-40B4-BE49-F238E27FC236}">
                <a16:creationId xmlns:a16="http://schemas.microsoft.com/office/drawing/2014/main" id="{72EB372F-1559-441F-9CFB-3D0CE5870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773238"/>
            <a:ext cx="67691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日期占位符 3">
            <a:extLst>
              <a:ext uri="{FF2B5EF4-FFF2-40B4-BE49-F238E27FC236}">
                <a16:creationId xmlns:a16="http://schemas.microsoft.com/office/drawing/2014/main" id="{93A92BF1-839E-429E-A08F-64115381822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pic>
        <p:nvPicPr>
          <p:cNvPr id="56322" name="Picture 2">
            <a:extLst>
              <a:ext uri="{FF2B5EF4-FFF2-40B4-BE49-F238E27FC236}">
                <a16:creationId xmlns:a16="http://schemas.microsoft.com/office/drawing/2014/main" id="{9A10CEDC-1869-4079-8953-5EB3B7273404}"/>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458788"/>
            <a:ext cx="9144000" cy="7188201"/>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日期占位符 4">
            <a:extLst>
              <a:ext uri="{FF2B5EF4-FFF2-40B4-BE49-F238E27FC236}">
                <a16:creationId xmlns:a16="http://schemas.microsoft.com/office/drawing/2014/main" id="{81821898-4FE3-436E-9832-9D1C96FE34A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pic>
        <p:nvPicPr>
          <p:cNvPr id="57346" name="Picture 3" descr="hrhipp">
            <a:extLst>
              <a:ext uri="{FF2B5EF4-FFF2-40B4-BE49-F238E27FC236}">
                <a16:creationId xmlns:a16="http://schemas.microsoft.com/office/drawing/2014/main" id="{F50F00B8-8DA2-4173-ADEF-36583977A1A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84213" y="1341438"/>
            <a:ext cx="3694112" cy="4525962"/>
          </a:xfrm>
          <a:effectLst>
            <a:outerShdw dist="107763" dir="2700000" algn="ctr" rotWithShape="0">
              <a:schemeClr val="bg2">
                <a:alpha val="50000"/>
              </a:schemeClr>
            </a:outerShdw>
          </a:effectLst>
        </p:spPr>
      </p:pic>
      <p:pic>
        <p:nvPicPr>
          <p:cNvPr id="57347" name="Picture 5" descr="hipphrb">
            <a:extLst>
              <a:ext uri="{FF2B5EF4-FFF2-40B4-BE49-F238E27FC236}">
                <a16:creationId xmlns:a16="http://schemas.microsoft.com/office/drawing/2014/main" id="{ECAC46ED-3CCC-428C-9B64-CCC6BD930CE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87900" y="1268413"/>
            <a:ext cx="3557588" cy="4648200"/>
          </a:xfrm>
          <a:effectLst>
            <a:outerShdw dist="107763" dir="2700000" algn="ctr" rotWithShape="0">
              <a:schemeClr val="bg2">
                <a:alpha val="50000"/>
              </a:schemeClr>
            </a:outerShdw>
          </a:effectLst>
        </p:spPr>
      </p:pic>
      <p:sp>
        <p:nvSpPr>
          <p:cNvPr id="57348" name="Rectangle 2">
            <a:extLst>
              <a:ext uri="{FF2B5EF4-FFF2-40B4-BE49-F238E27FC236}">
                <a16:creationId xmlns:a16="http://schemas.microsoft.com/office/drawing/2014/main" id="{3C0A4EA9-5DBE-4AC8-B071-E18DA7CE246D}"/>
              </a:ext>
            </a:extLst>
          </p:cNvPr>
          <p:cNvSpPr>
            <a:spLocks noGrp="1" noChangeArrowheads="1"/>
          </p:cNvSpPr>
          <p:nvPr>
            <p:ph type="title"/>
          </p:nvPr>
        </p:nvSpPr>
        <p:spPr>
          <a:xfrm>
            <a:off x="468313" y="188913"/>
            <a:ext cx="8229600" cy="1143000"/>
          </a:xfrm>
        </p:spPr>
        <p:txBody>
          <a:bodyPr/>
          <a:lstStyle/>
          <a:p>
            <a:pPr eaLnBrk="1" hangingPunct="1"/>
            <a:r>
              <a:rPr lang="en-US" altLang="zh-CN" sz="4000"/>
              <a:t>The Herzsprung-Russell (HR) Diagram</a:t>
            </a:r>
          </a:p>
        </p:txBody>
      </p:sp>
      <p:sp>
        <p:nvSpPr>
          <p:cNvPr id="57349" name="Text Box 4">
            <a:extLst>
              <a:ext uri="{FF2B5EF4-FFF2-40B4-BE49-F238E27FC236}">
                <a16:creationId xmlns:a16="http://schemas.microsoft.com/office/drawing/2014/main" id="{DF893A62-9607-46E2-9A81-106B12452AA0}"/>
              </a:ext>
            </a:extLst>
          </p:cNvPr>
          <p:cNvSpPr txBox="1">
            <a:spLocks noChangeArrowheads="1"/>
          </p:cNvSpPr>
          <p:nvPr/>
        </p:nvSpPr>
        <p:spPr bwMode="auto">
          <a:xfrm>
            <a:off x="1619250" y="5949950"/>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b="0">
                <a:latin typeface="Verdana" panose="020B0604030504040204" pitchFamily="34" charset="0"/>
              </a:rPr>
              <a:t>HIPPARCOS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日期占位符 3">
            <a:extLst>
              <a:ext uri="{FF2B5EF4-FFF2-40B4-BE49-F238E27FC236}">
                <a16:creationId xmlns:a16="http://schemas.microsoft.com/office/drawing/2014/main" id="{DE736A88-50D0-4A21-B0D5-55BF53166AF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pic>
        <p:nvPicPr>
          <p:cNvPr id="10242" name="Picture 2">
            <a:extLst>
              <a:ext uri="{FF2B5EF4-FFF2-40B4-BE49-F238E27FC236}">
                <a16:creationId xmlns:a16="http://schemas.microsoft.com/office/drawing/2014/main" id="{BE3481CC-83A7-40E1-9E44-46C478A279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3067"/>
          <a:stretch>
            <a:fillRect/>
          </a:stretch>
        </p:blipFill>
        <p:spPr bwMode="auto">
          <a:xfrm>
            <a:off x="304800" y="4389438"/>
            <a:ext cx="3886200"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a:extLst>
              <a:ext uri="{FF2B5EF4-FFF2-40B4-BE49-F238E27FC236}">
                <a16:creationId xmlns:a16="http://schemas.microsoft.com/office/drawing/2014/main" id="{E273FCE4-2FB6-41A4-84C7-3722DF3C2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667000"/>
            <a:ext cx="4648200" cy="346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4">
            <a:extLst>
              <a:ext uri="{FF2B5EF4-FFF2-40B4-BE49-F238E27FC236}">
                <a16:creationId xmlns:a16="http://schemas.microsoft.com/office/drawing/2014/main" id="{FAAA4EEB-FE2A-4321-AB95-29ADA1C9336A}"/>
              </a:ext>
            </a:extLst>
          </p:cNvPr>
          <p:cNvSpPr>
            <a:spLocks noGrp="1" noChangeArrowheads="1"/>
          </p:cNvSpPr>
          <p:nvPr>
            <p:ph type="title"/>
          </p:nvPr>
        </p:nvSpPr>
        <p:spPr>
          <a:xfrm>
            <a:off x="533400" y="585788"/>
            <a:ext cx="7772400" cy="579437"/>
          </a:xfrm>
        </p:spPr>
        <p:txBody>
          <a:bodyPr/>
          <a:lstStyle/>
          <a:p>
            <a:pPr algn="l" eaLnBrk="1" hangingPunct="1"/>
            <a:r>
              <a:rPr lang="en-US" altLang="zh-CN" sz="3600">
                <a:ea typeface="楷体_GB2312" pitchFamily="49" charset="-122"/>
              </a:rPr>
              <a:t>2. H</a:t>
            </a:r>
            <a:r>
              <a:rPr lang="zh-CN" altLang="en-US" sz="3600">
                <a:ea typeface="楷体_GB2312" pitchFamily="49" charset="-122"/>
              </a:rPr>
              <a:t>燃烧 </a:t>
            </a:r>
            <a:r>
              <a:rPr lang="en-US" altLang="zh-CN" sz="3600">
                <a:ea typeface="楷体_GB2312" pitchFamily="49" charset="-122"/>
              </a:rPr>
              <a:t>(H burning)</a:t>
            </a:r>
          </a:p>
        </p:txBody>
      </p:sp>
      <p:sp>
        <p:nvSpPr>
          <p:cNvPr id="10245" name="Rectangle 5">
            <a:extLst>
              <a:ext uri="{FF2B5EF4-FFF2-40B4-BE49-F238E27FC236}">
                <a16:creationId xmlns:a16="http://schemas.microsoft.com/office/drawing/2014/main" id="{B39EE684-1122-46D7-94C5-00440D1980D1}"/>
              </a:ext>
            </a:extLst>
          </p:cNvPr>
          <p:cNvSpPr>
            <a:spLocks noGrp="1" noChangeArrowheads="1"/>
          </p:cNvSpPr>
          <p:nvPr>
            <p:ph idx="1"/>
          </p:nvPr>
        </p:nvSpPr>
        <p:spPr>
          <a:xfrm>
            <a:off x="533400" y="1600200"/>
            <a:ext cx="8382000" cy="2895600"/>
          </a:xfrm>
        </p:spPr>
        <p:txBody>
          <a:bodyPr/>
          <a:lstStyle/>
          <a:p>
            <a:pPr algn="just" eaLnBrk="1" hangingPunct="1">
              <a:spcBef>
                <a:spcPct val="50000"/>
              </a:spcBef>
              <a:buFontTx/>
              <a:buNone/>
            </a:pPr>
            <a:r>
              <a:rPr lang="en-US" altLang="zh-CN" sz="2800"/>
              <a:t>4 </a:t>
            </a:r>
            <a:r>
              <a:rPr lang="en-US" altLang="zh-CN" sz="2800" baseline="30000"/>
              <a:t>1</a:t>
            </a:r>
            <a:r>
              <a:rPr lang="en-US" altLang="zh-CN" sz="2800"/>
              <a:t>H → </a:t>
            </a:r>
            <a:r>
              <a:rPr lang="en-US" altLang="zh-CN" sz="2800" baseline="30000"/>
              <a:t>4</a:t>
            </a:r>
            <a:r>
              <a:rPr lang="en-US" altLang="zh-CN" sz="2800"/>
              <a:t>He + </a:t>
            </a:r>
            <a:r>
              <a:rPr lang="en-US" altLang="zh-CN"/>
              <a:t> e</a:t>
            </a:r>
            <a:r>
              <a:rPr lang="en-US" altLang="zh-CN" baseline="30000"/>
              <a:t>+ </a:t>
            </a:r>
            <a:r>
              <a:rPr lang="en-US" altLang="zh-CN" sz="2800"/>
              <a:t>+</a:t>
            </a:r>
            <a:r>
              <a:rPr lang="en-US" altLang="zh-CN" baseline="30000"/>
              <a:t> </a:t>
            </a:r>
            <a:r>
              <a:rPr lang="en-US" altLang="zh-CN" sz="2800"/>
              <a:t>E + </a:t>
            </a:r>
            <a:r>
              <a:rPr lang="en-US" altLang="zh-CN" sz="2800">
                <a:latin typeface="Symbol" panose="05050102010706020507" pitchFamily="18" charset="2"/>
              </a:rPr>
              <a:t>n</a:t>
            </a:r>
            <a:r>
              <a:rPr lang="en-US" altLang="zh-CN" baseline="-30000"/>
              <a:t>e </a:t>
            </a:r>
            <a:endParaRPr lang="en-US" altLang="zh-CN" sz="2800"/>
          </a:p>
          <a:p>
            <a:pPr algn="just" eaLnBrk="1" hangingPunct="1">
              <a:spcBef>
                <a:spcPct val="50000"/>
              </a:spcBef>
              <a:buFontTx/>
              <a:buNone/>
            </a:pPr>
            <a:r>
              <a:rPr lang="en-US" altLang="zh-CN" sz="2800" i="1"/>
              <a:t>E</a:t>
            </a:r>
            <a:r>
              <a:rPr lang="zh-CN" altLang="en-US" sz="2800"/>
              <a:t>＝</a:t>
            </a:r>
            <a:r>
              <a:rPr lang="en-US" altLang="zh-CN" sz="2800"/>
              <a:t>(4</a:t>
            </a:r>
            <a:r>
              <a:rPr lang="en-US" altLang="zh-CN" sz="2800" i="1"/>
              <a:t>m</a:t>
            </a:r>
            <a:r>
              <a:rPr lang="en-US" altLang="zh-CN" sz="2800" baseline="-30000"/>
              <a:t>H</a:t>
            </a:r>
            <a:r>
              <a:rPr lang="zh-CN" altLang="en-US" sz="2800"/>
              <a:t>－</a:t>
            </a:r>
            <a:r>
              <a:rPr lang="en-US" altLang="zh-CN" sz="2800" i="1"/>
              <a:t>m</a:t>
            </a:r>
            <a:r>
              <a:rPr lang="en-US" altLang="zh-CN" sz="2800" baseline="-30000"/>
              <a:t>He</a:t>
            </a:r>
            <a:r>
              <a:rPr lang="en-US" altLang="zh-CN" sz="2800"/>
              <a:t>) c</a:t>
            </a:r>
            <a:r>
              <a:rPr lang="en-US" altLang="zh-CN" sz="2800" baseline="30000"/>
              <a:t>2</a:t>
            </a:r>
          </a:p>
          <a:p>
            <a:pPr algn="just" eaLnBrk="1" hangingPunct="1">
              <a:spcBef>
                <a:spcPct val="50000"/>
              </a:spcBef>
              <a:buFontTx/>
              <a:buNone/>
            </a:pPr>
            <a:r>
              <a:rPr lang="en-US" altLang="zh-CN" sz="2800"/>
              <a:t>  </a:t>
            </a:r>
            <a:r>
              <a:rPr lang="en-US" altLang="zh-CN" sz="2800" i="1"/>
              <a:t>≈</a:t>
            </a:r>
            <a:r>
              <a:rPr lang="en-US" altLang="zh-CN" sz="2800"/>
              <a:t>4×10</a:t>
            </a:r>
            <a:r>
              <a:rPr lang="en-US" altLang="zh-CN" sz="2800" baseline="30000"/>
              <a:t>-5</a:t>
            </a:r>
            <a:r>
              <a:rPr lang="en-US" altLang="zh-CN" sz="2800"/>
              <a:t> erg</a:t>
            </a:r>
          </a:p>
          <a:p>
            <a:pPr eaLnBrk="1" hangingPunct="1">
              <a:spcBef>
                <a:spcPct val="50000"/>
              </a:spcBef>
              <a:buFontTx/>
              <a:buNone/>
            </a:pPr>
            <a:r>
              <a:rPr lang="zh-CN" altLang="en-US" sz="2800"/>
              <a:t>燃烧效率</a:t>
            </a:r>
            <a:r>
              <a:rPr lang="en-US" altLang="zh-CN" sz="2800" i="1">
                <a:latin typeface="Symbol" panose="05050102010706020507" pitchFamily="18" charset="2"/>
              </a:rPr>
              <a:t>h</a:t>
            </a:r>
            <a:r>
              <a:rPr lang="en-US" altLang="zh-CN" sz="2800" i="1"/>
              <a:t>≈</a:t>
            </a:r>
            <a:r>
              <a:rPr lang="en-US" altLang="zh-CN" sz="2800"/>
              <a:t>0.7%</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日期占位符 3">
            <a:extLst>
              <a:ext uri="{FF2B5EF4-FFF2-40B4-BE49-F238E27FC236}">
                <a16:creationId xmlns:a16="http://schemas.microsoft.com/office/drawing/2014/main" id="{D122C993-0EA2-4A05-BB46-CAA33FE1E63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58370" name="Rectangle 2">
            <a:extLst>
              <a:ext uri="{FF2B5EF4-FFF2-40B4-BE49-F238E27FC236}">
                <a16:creationId xmlns:a16="http://schemas.microsoft.com/office/drawing/2014/main" id="{3BAEA582-7688-47A5-8714-79EC52E8759C}"/>
              </a:ext>
            </a:extLst>
          </p:cNvPr>
          <p:cNvSpPr>
            <a:spLocks noGrp="1" noChangeArrowheads="1"/>
          </p:cNvSpPr>
          <p:nvPr>
            <p:ph type="title"/>
          </p:nvPr>
        </p:nvSpPr>
        <p:spPr>
          <a:xfrm>
            <a:off x="457200" y="566738"/>
            <a:ext cx="8229600" cy="558800"/>
          </a:xfrm>
        </p:spPr>
        <p:txBody>
          <a:bodyPr/>
          <a:lstStyle/>
          <a:p>
            <a:pPr eaLnBrk="1" hangingPunct="1"/>
            <a:r>
              <a:rPr lang="zh-CN" altLang="en-US" sz="3600" b="1">
                <a:latin typeface="楷体_GB2312" pitchFamily="49" charset="-122"/>
                <a:ea typeface="楷体_GB2312" pitchFamily="49" charset="-122"/>
              </a:rPr>
              <a:t>二、主序星的演化</a:t>
            </a:r>
          </a:p>
        </p:txBody>
      </p:sp>
      <p:sp>
        <p:nvSpPr>
          <p:cNvPr id="61443" name="Rectangle 3">
            <a:extLst>
              <a:ext uri="{FF2B5EF4-FFF2-40B4-BE49-F238E27FC236}">
                <a16:creationId xmlns:a16="http://schemas.microsoft.com/office/drawing/2014/main" id="{E2BB8F5C-9458-40E0-938D-1CF84C4AD724}"/>
              </a:ext>
            </a:extLst>
          </p:cNvPr>
          <p:cNvSpPr>
            <a:spLocks noGrp="1" noChangeArrowheads="1"/>
          </p:cNvSpPr>
          <p:nvPr>
            <p:ph idx="1"/>
          </p:nvPr>
        </p:nvSpPr>
        <p:spPr/>
        <p:txBody>
          <a:bodyPr/>
          <a:lstStyle/>
          <a:p>
            <a:pPr marL="609600" indent="-609600" eaLnBrk="1" hangingPunct="1">
              <a:lnSpc>
                <a:spcPct val="90000"/>
              </a:lnSpc>
              <a:spcBef>
                <a:spcPct val="50000"/>
              </a:spcBef>
              <a:buFontTx/>
              <a:buAutoNum type="arabicParenR"/>
            </a:pPr>
            <a:r>
              <a:rPr lang="zh-CN" altLang="en-US" sz="3600" b="1">
                <a:ea typeface="楷体_GB2312" pitchFamily="49" charset="-122"/>
              </a:rPr>
              <a:t>恒星演化的基本原理</a:t>
            </a:r>
            <a:r>
              <a:rPr lang="zh-CN" altLang="en-US" b="1">
                <a:ea typeface="楷体_GB2312" pitchFamily="49" charset="-122"/>
              </a:rPr>
              <a:t> </a:t>
            </a:r>
          </a:p>
          <a:p>
            <a:pPr marL="609600" indent="-609600" eaLnBrk="1" hangingPunct="1">
              <a:lnSpc>
                <a:spcPct val="90000"/>
              </a:lnSpc>
              <a:spcBef>
                <a:spcPct val="50000"/>
              </a:spcBef>
              <a:buFontTx/>
              <a:buNone/>
            </a:pPr>
            <a:r>
              <a:rPr lang="en-US" altLang="zh-CN" b="1">
                <a:ea typeface="楷体_GB2312" pitchFamily="49" charset="-122"/>
              </a:rPr>
              <a:t>Russell-Vogt </a:t>
            </a:r>
            <a:r>
              <a:rPr lang="zh-CN" altLang="en-US" b="1">
                <a:ea typeface="楷体_GB2312" pitchFamily="49" charset="-122"/>
              </a:rPr>
              <a:t>原理：如果恒星处于流体静力学平衡和热平衡，而且它的能量来自内部的核反应，它们的结构和演化就完全唯一地由初始质量和化学丰度决定。</a:t>
            </a:r>
          </a:p>
          <a:p>
            <a:pPr marL="609600" indent="-609600" eaLnBrk="1" hangingPunct="1">
              <a:lnSpc>
                <a:spcPct val="90000"/>
              </a:lnSpc>
              <a:spcBef>
                <a:spcPct val="50000"/>
              </a:spcBef>
              <a:buFontTx/>
              <a:buNone/>
            </a:pPr>
            <a:endParaRPr lang="zh-CN" altLang="en-US" b="1">
              <a:ea typeface="楷体_GB2312" pitchFamily="49" charset="-122"/>
            </a:endParaRPr>
          </a:p>
          <a:p>
            <a:pPr marL="609600" indent="-609600" eaLnBrk="1" hangingPunct="1">
              <a:lnSpc>
                <a:spcPct val="90000"/>
              </a:lnSpc>
              <a:spcBef>
                <a:spcPct val="50000"/>
              </a:spcBef>
              <a:buFontTx/>
              <a:buNone/>
            </a:pPr>
            <a:r>
              <a:rPr lang="zh-CN" altLang="en-US">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dissolve">
                                      <p:cBhvr>
                                        <p:cTn id="7" dur="500"/>
                                        <p:tgtEl>
                                          <p:spTgt spid="61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dissolve">
                                      <p:cBhvr>
                                        <p:cTn id="12" dur="500"/>
                                        <p:tgtEl>
                                          <p:spTgt spid="61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443">
                                            <p:txEl>
                                              <p:pRg st="3" end="3"/>
                                            </p:txEl>
                                          </p:spTgt>
                                        </p:tgtEl>
                                        <p:attrNameLst>
                                          <p:attrName>style.visibility</p:attrName>
                                        </p:attrNameLst>
                                      </p:cBhvr>
                                      <p:to>
                                        <p:strVal val="visible"/>
                                      </p:to>
                                    </p:set>
                                    <p:animEffect transition="in" filter="dissolve">
                                      <p:cBhvr>
                                        <p:cTn id="17" dur="500"/>
                                        <p:tgtEl>
                                          <p:spTgt spid="61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日期占位符 3">
            <a:extLst>
              <a:ext uri="{FF2B5EF4-FFF2-40B4-BE49-F238E27FC236}">
                <a16:creationId xmlns:a16="http://schemas.microsoft.com/office/drawing/2014/main" id="{A796BAE1-5B59-443D-B2FE-BF2D0A4BC68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59394" name="Rectangle 2">
            <a:extLst>
              <a:ext uri="{FF2B5EF4-FFF2-40B4-BE49-F238E27FC236}">
                <a16:creationId xmlns:a16="http://schemas.microsoft.com/office/drawing/2014/main" id="{AFC25594-D7F9-44FB-9C5D-C9D1BEF0750E}"/>
              </a:ext>
            </a:extLst>
          </p:cNvPr>
          <p:cNvSpPr>
            <a:spLocks noGrp="1" noChangeArrowheads="1"/>
          </p:cNvSpPr>
          <p:nvPr>
            <p:ph type="title"/>
          </p:nvPr>
        </p:nvSpPr>
        <p:spPr>
          <a:xfrm>
            <a:off x="457200" y="590550"/>
            <a:ext cx="8229600" cy="511175"/>
          </a:xfrm>
        </p:spPr>
        <p:txBody>
          <a:bodyPr/>
          <a:lstStyle/>
          <a:p>
            <a:pPr algn="l" eaLnBrk="1" hangingPunct="1"/>
            <a:r>
              <a:rPr lang="en-US" altLang="zh-CN" sz="3600">
                <a:ea typeface="楷体_GB2312" pitchFamily="49" charset="-122"/>
              </a:rPr>
              <a:t>2) </a:t>
            </a:r>
            <a:r>
              <a:rPr lang="zh-CN" altLang="en-US" sz="3600" b="1">
                <a:ea typeface="楷体_GB2312" pitchFamily="49" charset="-122"/>
              </a:rPr>
              <a:t>主序星的演化</a:t>
            </a:r>
          </a:p>
        </p:txBody>
      </p:sp>
      <p:sp>
        <p:nvSpPr>
          <p:cNvPr id="59395" name="Rectangle 3">
            <a:extLst>
              <a:ext uri="{FF2B5EF4-FFF2-40B4-BE49-F238E27FC236}">
                <a16:creationId xmlns:a16="http://schemas.microsoft.com/office/drawing/2014/main" id="{67030738-1AF2-476A-9C5E-0CF404282B0A}"/>
              </a:ext>
            </a:extLst>
          </p:cNvPr>
          <p:cNvSpPr>
            <a:spLocks noGrp="1" noChangeArrowheads="1"/>
          </p:cNvSpPr>
          <p:nvPr>
            <p:ph idx="1"/>
          </p:nvPr>
        </p:nvSpPr>
        <p:spPr/>
        <p:txBody>
          <a:bodyPr/>
          <a:lstStyle/>
          <a:p>
            <a:pPr eaLnBrk="1" hangingPunct="1">
              <a:buFontTx/>
              <a:buNone/>
            </a:pPr>
            <a:r>
              <a:rPr lang="en-US" altLang="zh-CN">
                <a:solidFill>
                  <a:srgbClr val="9900CC"/>
                </a:solidFill>
                <a:latin typeface="楷体_GB2312" pitchFamily="49" charset="-122"/>
                <a:ea typeface="楷体_GB2312" pitchFamily="49" charset="-122"/>
                <a:sym typeface="Wingdings" panose="05000000000000000000" pitchFamily="2" charset="2"/>
              </a:rPr>
              <a:t></a:t>
            </a:r>
            <a:r>
              <a:rPr lang="zh-CN" altLang="en-US" b="1">
                <a:ea typeface="楷体_GB2312" pitchFamily="49" charset="-122"/>
              </a:rPr>
              <a:t>主序星的性质</a:t>
            </a:r>
          </a:p>
          <a:p>
            <a:pPr lvl="1" eaLnBrk="1" hangingPunct="1"/>
            <a:r>
              <a:rPr lang="zh-CN" altLang="en-US" b="1">
                <a:ea typeface="楷体_GB2312" pitchFamily="49" charset="-122"/>
              </a:rPr>
              <a:t>均匀的化学组成 </a:t>
            </a:r>
          </a:p>
          <a:p>
            <a:pPr lvl="1" eaLnBrk="1" hangingPunct="1"/>
            <a:r>
              <a:rPr lang="zh-CN" altLang="en-US" b="1">
                <a:ea typeface="楷体_GB2312" pitchFamily="49" charset="-122"/>
              </a:rPr>
              <a:t>核心</a:t>
            </a:r>
            <a:r>
              <a:rPr lang="en-US" altLang="zh-CN" b="1">
                <a:ea typeface="楷体_GB2312" pitchFamily="49" charset="-122"/>
              </a:rPr>
              <a:t>H</a:t>
            </a:r>
            <a:r>
              <a:rPr lang="zh-CN" altLang="en-US" b="1">
                <a:ea typeface="楷体_GB2312" pitchFamily="49" charset="-122"/>
              </a:rPr>
              <a:t>燃烧 </a:t>
            </a:r>
          </a:p>
          <a:p>
            <a:pPr lvl="1" eaLnBrk="1" hangingPunct="1"/>
            <a:r>
              <a:rPr lang="zh-CN" altLang="en-US" b="1">
                <a:ea typeface="楷体_GB2312" pitchFamily="49" charset="-122"/>
              </a:rPr>
              <a:t>质量范围</a:t>
            </a:r>
            <a:r>
              <a:rPr lang="en-US" altLang="zh-CN" b="1">
                <a:ea typeface="楷体_GB2312" pitchFamily="49" charset="-122"/>
              </a:rPr>
              <a:t>: 0.08 </a:t>
            </a:r>
            <a:r>
              <a:rPr lang="en-US" altLang="zh-CN" b="1" i="1">
                <a:ea typeface="楷体_GB2312" pitchFamily="49" charset="-122"/>
              </a:rPr>
              <a:t>M</a:t>
            </a:r>
            <a:r>
              <a:rPr lang="en-US" altLang="zh-CN" b="1" baseline="-30000">
                <a:ea typeface="楷体_GB2312" pitchFamily="49" charset="-122"/>
              </a:rPr>
              <a:t>⊙ </a:t>
            </a:r>
            <a:r>
              <a:rPr lang="en-US" altLang="zh-CN" b="1">
                <a:ea typeface="楷体_GB2312" pitchFamily="49" charset="-122"/>
              </a:rPr>
              <a:t>&lt; </a:t>
            </a:r>
            <a:r>
              <a:rPr lang="en-US" altLang="zh-CN" b="1" i="1">
                <a:ea typeface="楷体_GB2312" pitchFamily="49" charset="-122"/>
              </a:rPr>
              <a:t>M</a:t>
            </a:r>
            <a:r>
              <a:rPr lang="en-US" altLang="zh-CN" b="1">
                <a:ea typeface="楷体_GB2312" pitchFamily="49" charset="-122"/>
              </a:rPr>
              <a:t> &lt; ~100 </a:t>
            </a:r>
            <a:r>
              <a:rPr lang="en-US" altLang="zh-CN" b="1" i="1">
                <a:ea typeface="楷体_GB2312" pitchFamily="49" charset="-122"/>
              </a:rPr>
              <a:t>M</a:t>
            </a:r>
            <a:r>
              <a:rPr lang="en-US" altLang="zh-CN" b="1" baseline="-30000">
                <a:ea typeface="楷体_GB2312" pitchFamily="49" charset="-122"/>
              </a:rPr>
              <a:t>⊙</a:t>
            </a:r>
            <a:r>
              <a:rPr lang="en-US" altLang="zh-CN" b="1">
                <a:ea typeface="楷体_GB2312" pitchFamily="49" charset="-122"/>
              </a:rPr>
              <a:t> </a:t>
            </a:r>
          </a:p>
          <a:p>
            <a:pPr lvl="1" eaLnBrk="1" hangingPunct="1"/>
            <a:r>
              <a:rPr lang="zh-CN" altLang="en-US" b="1">
                <a:ea typeface="楷体_GB2312" pitchFamily="49" charset="-122"/>
              </a:rPr>
              <a:t>质光关系和质量</a:t>
            </a:r>
            <a:r>
              <a:rPr lang="en-US" altLang="zh-CN" b="1">
                <a:ea typeface="楷体_GB2312" pitchFamily="49" charset="-122"/>
              </a:rPr>
              <a:t>-</a:t>
            </a:r>
            <a:r>
              <a:rPr lang="zh-CN" altLang="en-US" b="1">
                <a:ea typeface="楷体_GB2312" pitchFamily="49" charset="-122"/>
              </a:rPr>
              <a:t>半径关系 </a:t>
            </a:r>
          </a:p>
          <a:p>
            <a:pPr eaLnBrk="1" hangingPunct="1">
              <a:buFontTx/>
              <a:buNone/>
            </a:pPr>
            <a:r>
              <a:rPr lang="zh-CN" altLang="en-US" b="1" i="1">
                <a:ea typeface="楷体_GB2312" pitchFamily="49" charset="-122"/>
              </a:rPr>
              <a:t>		</a:t>
            </a:r>
            <a:r>
              <a:rPr lang="en-US" altLang="zh-CN" b="1" i="1">
                <a:ea typeface="楷体_GB2312" pitchFamily="49" charset="-122"/>
              </a:rPr>
              <a:t>L </a:t>
            </a:r>
            <a:r>
              <a:rPr lang="en-US" altLang="zh-CN" b="1">
                <a:ea typeface="楷体_GB2312" pitchFamily="49" charset="-122"/>
              </a:rPr>
              <a:t>~ </a:t>
            </a:r>
            <a:r>
              <a:rPr lang="en-US" altLang="zh-CN" b="1" i="1">
                <a:ea typeface="楷体_GB2312" pitchFamily="49" charset="-122"/>
              </a:rPr>
              <a:t>M </a:t>
            </a:r>
            <a:r>
              <a:rPr lang="en-US" altLang="zh-CN" b="1" baseline="30000">
                <a:ea typeface="楷体_GB2312" pitchFamily="49" charset="-122"/>
              </a:rPr>
              <a:t>2.5-4</a:t>
            </a:r>
            <a:r>
              <a:rPr lang="en-US" altLang="zh-CN" b="1">
                <a:ea typeface="楷体_GB2312" pitchFamily="49" charset="-122"/>
              </a:rPr>
              <a:t>,  </a:t>
            </a:r>
            <a:r>
              <a:rPr lang="en-US" altLang="zh-CN" b="1" i="1">
                <a:ea typeface="楷体_GB2312" pitchFamily="49" charset="-122"/>
              </a:rPr>
              <a:t>R </a:t>
            </a:r>
            <a:r>
              <a:rPr lang="en-US" altLang="zh-CN" b="1">
                <a:ea typeface="楷体_GB2312" pitchFamily="49" charset="-122"/>
              </a:rPr>
              <a:t>~ </a:t>
            </a:r>
            <a:r>
              <a:rPr lang="en-US" altLang="zh-CN" b="1" i="1">
                <a:ea typeface="楷体_GB2312" pitchFamily="49" charset="-122"/>
              </a:rPr>
              <a:t>M </a:t>
            </a:r>
            <a:r>
              <a:rPr lang="en-US" altLang="zh-CN" b="1" baseline="30000">
                <a:ea typeface="楷体_GB2312" pitchFamily="49" charset="-122"/>
              </a:rPr>
              <a:t>0.5-1</a:t>
            </a:r>
            <a:r>
              <a:rPr lang="en-US" altLang="zh-CN" b="1">
                <a:ea typeface="楷体_GB2312" pitchFamily="49" charset="-122"/>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日期占位符 3">
            <a:extLst>
              <a:ext uri="{FF2B5EF4-FFF2-40B4-BE49-F238E27FC236}">
                <a16:creationId xmlns:a16="http://schemas.microsoft.com/office/drawing/2014/main" id="{DF633D09-D1FB-4A57-AB1F-DD8DD577196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60418" name="Rectangle 2">
            <a:extLst>
              <a:ext uri="{FF2B5EF4-FFF2-40B4-BE49-F238E27FC236}">
                <a16:creationId xmlns:a16="http://schemas.microsoft.com/office/drawing/2014/main" id="{B6F8EE0F-7E54-48DB-86C5-44A2D4596292}"/>
              </a:ext>
            </a:extLst>
          </p:cNvPr>
          <p:cNvSpPr>
            <a:spLocks noGrp="1" noChangeArrowheads="1"/>
          </p:cNvSpPr>
          <p:nvPr>
            <p:ph type="title"/>
          </p:nvPr>
        </p:nvSpPr>
        <p:spPr>
          <a:xfrm>
            <a:off x="457200" y="541338"/>
            <a:ext cx="8229600" cy="609600"/>
          </a:xfrm>
        </p:spPr>
        <p:txBody>
          <a:bodyPr/>
          <a:lstStyle/>
          <a:p>
            <a:pPr eaLnBrk="1" hangingPunct="1"/>
            <a:r>
              <a:rPr lang="zh-CN" altLang="en-US" sz="3600">
                <a:ea typeface="楷体_GB2312" pitchFamily="49" charset="-122"/>
              </a:rPr>
              <a:t>不同质量主序星的演化时标</a:t>
            </a:r>
            <a:r>
              <a:rPr lang="zh-CN" altLang="en-US">
                <a:ea typeface="楷体_GB2312" pitchFamily="49" charset="-122"/>
              </a:rPr>
              <a:t> </a:t>
            </a:r>
          </a:p>
        </p:txBody>
      </p:sp>
      <p:graphicFrame>
        <p:nvGraphicFramePr>
          <p:cNvPr id="67587" name="Group 3">
            <a:extLst>
              <a:ext uri="{FF2B5EF4-FFF2-40B4-BE49-F238E27FC236}">
                <a16:creationId xmlns:a16="http://schemas.microsoft.com/office/drawing/2014/main" id="{26D280FB-800C-4215-B85F-7DCA3B508023}"/>
              </a:ext>
            </a:extLst>
          </p:cNvPr>
          <p:cNvGraphicFramePr>
            <a:graphicFrameLocks noGrp="1"/>
          </p:cNvGraphicFramePr>
          <p:nvPr>
            <p:ph type="tbl" idx="4294967295"/>
          </p:nvPr>
        </p:nvGraphicFramePr>
        <p:xfrm>
          <a:off x="609600" y="2133600"/>
          <a:ext cx="7772400" cy="1420813"/>
        </p:xfrm>
        <a:graphic>
          <a:graphicData uri="http://schemas.openxmlformats.org/drawingml/2006/table">
            <a:tbl>
              <a:tblPr/>
              <a:tblGrid>
                <a:gridCol w="1554163">
                  <a:extLst>
                    <a:ext uri="{9D8B030D-6E8A-4147-A177-3AD203B41FA5}">
                      <a16:colId xmlns:a16="http://schemas.microsoft.com/office/drawing/2014/main" val="20000"/>
                    </a:ext>
                  </a:extLst>
                </a:gridCol>
                <a:gridCol w="1554162">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554163">
                  <a:extLst>
                    <a:ext uri="{9D8B030D-6E8A-4147-A177-3AD203B41FA5}">
                      <a16:colId xmlns:a16="http://schemas.microsoft.com/office/drawing/2014/main" val="20003"/>
                    </a:ext>
                  </a:extLst>
                </a:gridCol>
                <a:gridCol w="1554162">
                  <a:extLst>
                    <a:ext uri="{9D8B030D-6E8A-4147-A177-3AD203B41FA5}">
                      <a16:colId xmlns:a16="http://schemas.microsoft.com/office/drawing/2014/main" val="20004"/>
                    </a:ext>
                  </a:extLst>
                </a:gridCol>
              </a:tblGrid>
              <a:tr h="685800">
                <a:tc>
                  <a:txBody>
                    <a:bodyPr/>
                    <a:lstStyle/>
                    <a:p>
                      <a:pPr marL="0" marR="0" lvl="0" indent="0" algn="ctr" defTabSz="914400" rtl="0" eaLnBrk="1" fontAlgn="base" latinLnBrk="0" hangingPunct="1">
                        <a:spcBef>
                          <a:spcPct val="20000"/>
                        </a:spcBef>
                        <a:spcAft>
                          <a:spcPct val="0"/>
                        </a:spcAft>
                        <a:buClrTx/>
                        <a:buSzTx/>
                        <a:buFontTx/>
                        <a:buNone/>
                      </a:pPr>
                      <a:r>
                        <a:rPr kumimoji="0" lang="en-US" altLang="zh-CN" sz="2800" b="0" i="1" u="none" strike="noStrike" cap="none" normalizeH="0" baseline="0">
                          <a:ln>
                            <a:noFill/>
                          </a:ln>
                          <a:solidFill>
                            <a:schemeClr val="tx1"/>
                          </a:solidFill>
                          <a:effectLst/>
                          <a:latin typeface="Arial" charset="0"/>
                          <a:ea typeface="楷体_GB2312" pitchFamily="49" charset="-122"/>
                        </a:rPr>
                        <a:t>M</a:t>
                      </a:r>
                      <a:r>
                        <a:rPr kumimoji="0" lang="en-US" altLang="zh-CN" sz="2800" b="0" i="0" u="none" strike="noStrike" cap="none" normalizeH="0" baseline="0">
                          <a:ln>
                            <a:noFill/>
                          </a:ln>
                          <a:solidFill>
                            <a:schemeClr val="tx1"/>
                          </a:solidFill>
                          <a:effectLst/>
                          <a:latin typeface="Arial" charset="0"/>
                          <a:ea typeface="楷体_GB2312" pitchFamily="49" charset="-122"/>
                        </a:rPr>
                        <a:t> (</a:t>
                      </a:r>
                      <a:r>
                        <a:rPr kumimoji="0" lang="en-US" altLang="zh-CN" sz="2800" b="0" i="1" u="none" strike="noStrike" cap="none" normalizeH="0" baseline="0">
                          <a:ln>
                            <a:noFill/>
                          </a:ln>
                          <a:solidFill>
                            <a:schemeClr val="tx1"/>
                          </a:solidFill>
                          <a:effectLst/>
                          <a:latin typeface="Arial" charset="0"/>
                          <a:ea typeface="楷体_GB2312" pitchFamily="49" charset="-122"/>
                        </a:rPr>
                        <a:t>M</a:t>
                      </a:r>
                      <a:r>
                        <a:rPr kumimoji="0" lang="en-US" altLang="zh-CN" sz="2800" b="0" i="0" u="none" strike="noStrike" cap="none" normalizeH="0" baseline="-30000">
                          <a:ln>
                            <a:noFill/>
                          </a:ln>
                          <a:solidFill>
                            <a:schemeClr val="tx1"/>
                          </a:solidFill>
                          <a:effectLst/>
                          <a:latin typeface="Arial" charset="0"/>
                          <a:ea typeface="楷体_GB2312" pitchFamily="49" charset="-122"/>
                        </a:rPr>
                        <a:t>⊙</a:t>
                      </a:r>
                      <a:r>
                        <a:rPr kumimoji="0" lang="en-US" altLang="zh-CN" sz="2800" b="0" i="0" u="none" strike="noStrike" cap="none" normalizeH="0" baseline="0">
                          <a:ln>
                            <a:noFill/>
                          </a:ln>
                          <a:solidFill>
                            <a:schemeClr val="tx1"/>
                          </a:solidFill>
                          <a:effectLst/>
                          <a:latin typeface="Arial"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charset="0"/>
                          <a:ea typeface="楷体_GB2312" pitchFamily="49"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charset="0"/>
                          <a:ea typeface="楷体_GB2312" pitchFamily="49"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charset="0"/>
                          <a:ea typeface="楷体_GB2312" pitchFamily="49" charset="-122"/>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5013">
                <a:tc>
                  <a:txBody>
                    <a:bodyPr/>
                    <a:lstStyle/>
                    <a:p>
                      <a:pPr marL="0" marR="0" lvl="0" indent="0" algn="ctr" defTabSz="914400" rtl="0" eaLnBrk="1" fontAlgn="base" latinLnBrk="0" hangingPunct="1">
                        <a:spcBef>
                          <a:spcPct val="20000"/>
                        </a:spcBef>
                        <a:spcAft>
                          <a:spcPct val="0"/>
                        </a:spcAft>
                        <a:buClrTx/>
                        <a:buSzTx/>
                        <a:buFontTx/>
                        <a:buNone/>
                      </a:pPr>
                      <a:r>
                        <a:rPr kumimoji="0" lang="en-US" altLang="zh-CN" sz="2800" b="0" i="1" u="none" strike="noStrike" cap="none" normalizeH="0" baseline="0">
                          <a:ln>
                            <a:noFill/>
                          </a:ln>
                          <a:solidFill>
                            <a:schemeClr val="tx1"/>
                          </a:solidFill>
                          <a:effectLst/>
                          <a:latin typeface="Arial" charset="0"/>
                          <a:ea typeface="楷体_GB2312" pitchFamily="49" charset="-122"/>
                        </a:rPr>
                        <a:t>t</a:t>
                      </a:r>
                      <a:r>
                        <a:rPr kumimoji="0" lang="en-US" altLang="zh-CN" sz="2800" b="0" i="0" u="none" strike="noStrike" cap="none" normalizeH="0" baseline="-30000">
                          <a:ln>
                            <a:noFill/>
                          </a:ln>
                          <a:solidFill>
                            <a:schemeClr val="tx1"/>
                          </a:solidFill>
                          <a:effectLst/>
                          <a:latin typeface="Arial" charset="0"/>
                          <a:ea typeface="楷体_GB2312" pitchFamily="49" charset="-122"/>
                        </a:rPr>
                        <a:t>n</a:t>
                      </a:r>
                      <a:r>
                        <a:rPr kumimoji="0" lang="en-US" altLang="zh-CN" sz="2800" b="0" i="0" u="none" strike="noStrike" cap="none" normalizeH="0" baseline="0">
                          <a:ln>
                            <a:noFill/>
                          </a:ln>
                          <a:solidFill>
                            <a:schemeClr val="tx1"/>
                          </a:solidFill>
                          <a:effectLst/>
                          <a:latin typeface="Arial" charset="0"/>
                          <a:ea typeface="楷体_GB2312" pitchFamily="49" charset="-122"/>
                        </a:rPr>
                        <a:t> (yr)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charset="0"/>
                          <a:ea typeface="楷体_GB2312" pitchFamily="49" charset="-122"/>
                        </a:rPr>
                        <a:t>2×10</a:t>
                      </a:r>
                      <a:r>
                        <a:rPr kumimoji="0" lang="en-US" altLang="zh-CN" sz="2800" b="0" i="0" u="none" strike="noStrike" cap="none" normalizeH="0" baseline="30000">
                          <a:ln>
                            <a:noFill/>
                          </a:ln>
                          <a:solidFill>
                            <a:schemeClr val="tx1"/>
                          </a:solidFill>
                          <a:effectLst/>
                          <a:latin typeface="Arial" charset="0"/>
                          <a:ea typeface="楷体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charset="0"/>
                          <a:ea typeface="楷体_GB2312" pitchFamily="49" charset="-122"/>
                        </a:rPr>
                        <a:t>10</a:t>
                      </a:r>
                      <a:r>
                        <a:rPr kumimoji="0" lang="en-US" altLang="zh-CN" sz="2800" b="0" i="0" u="none" strike="noStrike" cap="none" normalizeH="0" baseline="30000">
                          <a:ln>
                            <a:noFill/>
                          </a:ln>
                          <a:solidFill>
                            <a:schemeClr val="tx1"/>
                          </a:solidFill>
                          <a:effectLst/>
                          <a:latin typeface="Arial" charset="0"/>
                          <a:ea typeface="楷体_GB2312" pitchFamily="49" charset="-122"/>
                        </a:rPr>
                        <a:t>7</a:t>
                      </a:r>
                      <a:endParaRPr kumimoji="0" lang="en-US" altLang="zh-CN" sz="28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charset="0"/>
                          <a:ea typeface="楷体_GB2312" pitchFamily="49" charset="-122"/>
                        </a:rPr>
                        <a:t>10</a:t>
                      </a:r>
                      <a:r>
                        <a:rPr kumimoji="0" lang="en-US" altLang="zh-CN" sz="2800" b="0" i="0" u="none" strike="noStrike" cap="none" normalizeH="0" baseline="30000">
                          <a:ln>
                            <a:noFill/>
                          </a:ln>
                          <a:solidFill>
                            <a:schemeClr val="tx1"/>
                          </a:solidFill>
                          <a:effectLst/>
                          <a:latin typeface="Arial" charset="0"/>
                          <a:ea typeface="楷体_GB2312" pitchFamily="49" charset="-122"/>
                        </a:rPr>
                        <a:t>10</a:t>
                      </a:r>
                      <a:endParaRPr kumimoji="0" lang="en-US" altLang="zh-CN" sz="28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charset="0"/>
                          <a:ea typeface="楷体_GB2312" pitchFamily="49" charset="-122"/>
                        </a:rPr>
                        <a:t>6×10</a:t>
                      </a:r>
                      <a:r>
                        <a:rPr kumimoji="0" lang="en-US" altLang="zh-CN" sz="2800" b="0" i="0" u="none" strike="noStrike" cap="none" normalizeH="0" baseline="30000">
                          <a:ln>
                            <a:noFill/>
                          </a:ln>
                          <a:solidFill>
                            <a:schemeClr val="tx1"/>
                          </a:solidFill>
                          <a:effectLst/>
                          <a:latin typeface="Arial" charset="0"/>
                          <a:ea typeface="楷体_GB2312" pitchFamily="49" charset="-122"/>
                        </a:rPr>
                        <a:t>10</a:t>
                      </a:r>
                      <a:endParaRPr kumimoji="0" lang="en-US" altLang="zh-CN" sz="28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日期占位符 3">
            <a:extLst>
              <a:ext uri="{FF2B5EF4-FFF2-40B4-BE49-F238E27FC236}">
                <a16:creationId xmlns:a16="http://schemas.microsoft.com/office/drawing/2014/main" id="{7ABC7612-4754-42C3-8DA6-F249E14573C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61442" name="Rectangle 2">
            <a:extLst>
              <a:ext uri="{FF2B5EF4-FFF2-40B4-BE49-F238E27FC236}">
                <a16:creationId xmlns:a16="http://schemas.microsoft.com/office/drawing/2014/main" id="{8DF4E764-086B-4474-9AFC-C1BD43F310BE}"/>
              </a:ext>
            </a:extLst>
          </p:cNvPr>
          <p:cNvSpPr>
            <a:spLocks noGrp="1" noChangeArrowheads="1"/>
          </p:cNvSpPr>
          <p:nvPr>
            <p:ph type="title"/>
          </p:nvPr>
        </p:nvSpPr>
        <p:spPr>
          <a:xfrm>
            <a:off x="609600" y="533400"/>
            <a:ext cx="7772400" cy="762000"/>
          </a:xfrm>
        </p:spPr>
        <p:txBody>
          <a:bodyPr/>
          <a:lstStyle/>
          <a:p>
            <a:pPr eaLnBrk="1" hangingPunct="1"/>
            <a:r>
              <a:rPr lang="zh-CN" altLang="en-US" sz="4000">
                <a:latin typeface="Times New Roman" panose="02020603050405020304" pitchFamily="18" charset="0"/>
                <a:ea typeface="楷体_GB2312" pitchFamily="49" charset="-122"/>
              </a:rPr>
              <a:t>三、恒星主序后的演化</a:t>
            </a:r>
            <a:r>
              <a:rPr lang="zh-CN" altLang="en-US">
                <a:ea typeface="楷体_GB2312" pitchFamily="49" charset="-122"/>
              </a:rPr>
              <a:t> </a:t>
            </a:r>
          </a:p>
        </p:txBody>
      </p:sp>
      <p:sp>
        <p:nvSpPr>
          <p:cNvPr id="61443" name="Rectangle 3">
            <a:extLst>
              <a:ext uri="{FF2B5EF4-FFF2-40B4-BE49-F238E27FC236}">
                <a16:creationId xmlns:a16="http://schemas.microsoft.com/office/drawing/2014/main" id="{A5F74B22-6029-46A7-83F0-AED61FED2177}"/>
              </a:ext>
            </a:extLst>
          </p:cNvPr>
          <p:cNvSpPr>
            <a:spLocks noGrp="1" noChangeArrowheads="1"/>
          </p:cNvSpPr>
          <p:nvPr>
            <p:ph idx="1"/>
          </p:nvPr>
        </p:nvSpPr>
        <p:spPr>
          <a:xfrm>
            <a:off x="323850" y="1484313"/>
            <a:ext cx="3960813" cy="4032250"/>
          </a:xfrm>
        </p:spPr>
        <p:txBody>
          <a:bodyPr/>
          <a:lstStyle/>
          <a:p>
            <a:pPr marL="0" indent="0" eaLnBrk="1" hangingPunct="1">
              <a:buFontTx/>
              <a:buAutoNum type="arabicPeriod"/>
            </a:pPr>
            <a:r>
              <a:rPr lang="zh-CN" altLang="en-US" sz="2800">
                <a:ea typeface="楷体_GB2312" pitchFamily="49" charset="-122"/>
              </a:rPr>
              <a:t>低质量 </a:t>
            </a:r>
            <a:r>
              <a:rPr lang="en-US" altLang="zh-CN" sz="2800">
                <a:ea typeface="楷体_GB2312" pitchFamily="49" charset="-122"/>
              </a:rPr>
              <a:t>(</a:t>
            </a:r>
            <a:r>
              <a:rPr lang="en-US" altLang="zh-CN" sz="2800" i="1">
                <a:ea typeface="楷体_GB2312" pitchFamily="49" charset="-122"/>
              </a:rPr>
              <a:t>M </a:t>
            </a:r>
            <a:r>
              <a:rPr lang="en-US" altLang="zh-CN" sz="2800">
                <a:ea typeface="楷体_GB2312" pitchFamily="49" charset="-122"/>
              </a:rPr>
              <a:t>&lt;2 .25</a:t>
            </a:r>
            <a:r>
              <a:rPr lang="en-US" altLang="zh-CN" sz="2800" i="1">
                <a:ea typeface="楷体_GB2312" pitchFamily="49" charset="-122"/>
              </a:rPr>
              <a:t>M</a:t>
            </a:r>
            <a:r>
              <a:rPr lang="en-US" altLang="zh-CN" sz="2800" baseline="-30000">
                <a:ea typeface="楷体_GB2312" pitchFamily="49" charset="-122"/>
              </a:rPr>
              <a:t>⊙</a:t>
            </a:r>
            <a:r>
              <a:rPr lang="en-US" altLang="zh-CN" sz="2800">
                <a:ea typeface="楷体_GB2312" pitchFamily="49" charset="-122"/>
              </a:rPr>
              <a:t>) </a:t>
            </a:r>
            <a:r>
              <a:rPr lang="zh-CN" altLang="en-US" sz="2800">
                <a:ea typeface="楷体_GB2312" pitchFamily="49" charset="-122"/>
              </a:rPr>
              <a:t>恒星的演化 </a:t>
            </a:r>
          </a:p>
          <a:p>
            <a:pPr marL="0" indent="0" eaLnBrk="1" hangingPunct="1">
              <a:buFontTx/>
              <a:buNone/>
            </a:pPr>
            <a:r>
              <a:rPr lang="zh-CN" altLang="en-US" sz="2800">
                <a:solidFill>
                  <a:srgbClr val="9900CC"/>
                </a:solidFill>
                <a:latin typeface="楷体_GB2312" pitchFamily="49" charset="-122"/>
                <a:ea typeface="楷体_GB2312" pitchFamily="49" charset="-122"/>
                <a:sym typeface="Wingdings" panose="05000000000000000000" pitchFamily="2" charset="2"/>
              </a:rPr>
              <a:t></a:t>
            </a:r>
            <a:r>
              <a:rPr lang="zh-CN" altLang="en-US" sz="2800" i="1">
                <a:ea typeface="楷体_GB2312" pitchFamily="49" charset="-122"/>
              </a:rPr>
              <a:t> </a:t>
            </a:r>
            <a:r>
              <a:rPr lang="en-US" altLang="zh-CN" sz="2800" i="1">
                <a:ea typeface="楷体_GB2312" pitchFamily="49" charset="-122"/>
              </a:rPr>
              <a:t>M</a:t>
            </a:r>
            <a:r>
              <a:rPr lang="zh-CN" altLang="en-US" sz="2800">
                <a:ea typeface="楷体_GB2312" pitchFamily="49" charset="-122"/>
              </a:rPr>
              <a:t>＝</a:t>
            </a:r>
            <a:r>
              <a:rPr lang="en-US" altLang="zh-CN" sz="2800">
                <a:ea typeface="楷体_GB2312" pitchFamily="49" charset="-122"/>
              </a:rPr>
              <a:t>1</a:t>
            </a:r>
            <a:r>
              <a:rPr lang="en-US" altLang="zh-CN" sz="2800" i="1">
                <a:ea typeface="楷体_GB2312" pitchFamily="49" charset="-122"/>
              </a:rPr>
              <a:t>M</a:t>
            </a:r>
            <a:r>
              <a:rPr lang="en-US" altLang="zh-CN" sz="2800" baseline="-30000">
                <a:ea typeface="楷体_GB2312" pitchFamily="49" charset="-122"/>
              </a:rPr>
              <a:t>⊙</a:t>
            </a:r>
            <a:r>
              <a:rPr lang="zh-CN" altLang="en-US" sz="2800">
                <a:ea typeface="楷体_GB2312" pitchFamily="49" charset="-122"/>
              </a:rPr>
              <a:t>恒星 </a:t>
            </a:r>
          </a:p>
        </p:txBody>
      </p:sp>
      <p:pic>
        <p:nvPicPr>
          <p:cNvPr id="61444" name="Picture 4">
            <a:extLst>
              <a:ext uri="{FF2B5EF4-FFF2-40B4-BE49-F238E27FC236}">
                <a16:creationId xmlns:a16="http://schemas.microsoft.com/office/drawing/2014/main" id="{F8BD3A3B-C770-426F-BEDC-105FF4853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888"/>
          <a:stretch>
            <a:fillRect/>
          </a:stretch>
        </p:blipFill>
        <p:spPr bwMode="auto">
          <a:xfrm>
            <a:off x="4284663" y="1268413"/>
            <a:ext cx="4506912" cy="528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日期占位符 3">
            <a:extLst>
              <a:ext uri="{FF2B5EF4-FFF2-40B4-BE49-F238E27FC236}">
                <a16:creationId xmlns:a16="http://schemas.microsoft.com/office/drawing/2014/main" id="{19088B03-7BC8-41FF-B312-47A8B387C27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62466" name="Rectangle 2">
            <a:extLst>
              <a:ext uri="{FF2B5EF4-FFF2-40B4-BE49-F238E27FC236}">
                <a16:creationId xmlns:a16="http://schemas.microsoft.com/office/drawing/2014/main" id="{6B35F93C-E411-46CC-AF53-60D6146B9523}"/>
              </a:ext>
            </a:extLst>
          </p:cNvPr>
          <p:cNvSpPr>
            <a:spLocks noGrp="1" noChangeArrowheads="1"/>
          </p:cNvSpPr>
          <p:nvPr>
            <p:ph type="title"/>
          </p:nvPr>
        </p:nvSpPr>
        <p:spPr>
          <a:xfrm>
            <a:off x="457200" y="407988"/>
            <a:ext cx="8229600" cy="511175"/>
          </a:xfrm>
        </p:spPr>
        <p:txBody>
          <a:bodyPr/>
          <a:lstStyle/>
          <a:p>
            <a:pPr eaLnBrk="1" hangingPunct="1"/>
            <a:r>
              <a:rPr lang="zh-CN" altLang="en-US" sz="3600" b="1">
                <a:solidFill>
                  <a:schemeClr val="tx1"/>
                </a:solidFill>
                <a:ea typeface="楷体_GB2312" pitchFamily="49" charset="-122"/>
              </a:rPr>
              <a:t>行星状星云 </a:t>
            </a:r>
            <a:r>
              <a:rPr lang="en-US" altLang="zh-CN" sz="3600" b="1">
                <a:solidFill>
                  <a:schemeClr val="tx1"/>
                </a:solidFill>
                <a:ea typeface="楷体_GB2312" pitchFamily="49" charset="-122"/>
              </a:rPr>
              <a:t>(planetary nebulae)</a:t>
            </a:r>
          </a:p>
        </p:txBody>
      </p:sp>
      <p:sp>
        <p:nvSpPr>
          <p:cNvPr id="62467" name="Rectangle 3">
            <a:extLst>
              <a:ext uri="{FF2B5EF4-FFF2-40B4-BE49-F238E27FC236}">
                <a16:creationId xmlns:a16="http://schemas.microsoft.com/office/drawing/2014/main" id="{D4B70E27-469E-4492-9C06-157537E08226}"/>
              </a:ext>
            </a:extLst>
          </p:cNvPr>
          <p:cNvSpPr>
            <a:spLocks noGrp="1" noChangeArrowheads="1"/>
          </p:cNvSpPr>
          <p:nvPr>
            <p:ph idx="1"/>
          </p:nvPr>
        </p:nvSpPr>
        <p:spPr>
          <a:xfrm>
            <a:off x="755650" y="1844675"/>
            <a:ext cx="7848600" cy="2232025"/>
          </a:xfrm>
        </p:spPr>
        <p:txBody>
          <a:bodyPr/>
          <a:lstStyle/>
          <a:p>
            <a:pPr eaLnBrk="1" hangingPunct="1">
              <a:spcBef>
                <a:spcPct val="50000"/>
              </a:spcBef>
              <a:buFontTx/>
              <a:buNone/>
            </a:pPr>
            <a:r>
              <a:rPr lang="en-US" altLang="zh-CN" sz="2800">
                <a:solidFill>
                  <a:srgbClr val="9900CC"/>
                </a:solidFill>
                <a:latin typeface="楷体_GB2312" pitchFamily="49" charset="-122"/>
                <a:ea typeface="楷体_GB2312" pitchFamily="49" charset="-122"/>
                <a:sym typeface="Wingdings" panose="05000000000000000000" pitchFamily="2" charset="2"/>
              </a:rPr>
              <a:t></a:t>
            </a:r>
            <a:r>
              <a:rPr lang="zh-CN" altLang="en-US" b="1">
                <a:ea typeface="楷体_GB2312" pitchFamily="49" charset="-122"/>
              </a:rPr>
              <a:t>低质量恒星在死亡时抛出的气体包层，受到中心高温白矮星的辐射电离而发光 </a:t>
            </a:r>
          </a:p>
          <a:p>
            <a:pPr eaLnBrk="1" hangingPunct="1">
              <a:spcBef>
                <a:spcPct val="50000"/>
              </a:spcBef>
              <a:buFontTx/>
              <a:buNone/>
            </a:pPr>
            <a:r>
              <a:rPr lang="zh-CN" altLang="en-US" sz="2800" b="1">
                <a:solidFill>
                  <a:srgbClr val="9900CC"/>
                </a:solidFill>
                <a:latin typeface="楷体_GB2312" pitchFamily="49" charset="-122"/>
                <a:ea typeface="楷体_GB2312" pitchFamily="49" charset="-122"/>
                <a:sym typeface="Wingdings" panose="05000000000000000000" pitchFamily="2" charset="2"/>
              </a:rPr>
              <a:t></a:t>
            </a:r>
            <a:r>
              <a:rPr lang="zh-CN" altLang="en-US" b="1">
                <a:ea typeface="楷体_GB2312" pitchFamily="49" charset="-122"/>
              </a:rPr>
              <a:t>通常为环形，年龄不超过</a:t>
            </a:r>
            <a:r>
              <a:rPr lang="en-US" altLang="zh-CN" b="1">
                <a:ea typeface="楷体_GB2312" pitchFamily="49" charset="-122"/>
              </a:rPr>
              <a:t>~5×10</a:t>
            </a:r>
            <a:r>
              <a:rPr lang="en-US" altLang="zh-CN" b="1" baseline="30000">
                <a:ea typeface="楷体_GB2312" pitchFamily="49" charset="-122"/>
              </a:rPr>
              <a:t>4</a:t>
            </a:r>
            <a:r>
              <a:rPr lang="en-US" altLang="zh-CN" b="1">
                <a:ea typeface="楷体_GB2312" pitchFamily="49" charset="-122"/>
              </a:rPr>
              <a:t> yr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日期占位符 3">
            <a:extLst>
              <a:ext uri="{FF2B5EF4-FFF2-40B4-BE49-F238E27FC236}">
                <a16:creationId xmlns:a16="http://schemas.microsoft.com/office/drawing/2014/main" id="{AEBB6181-5269-49DA-9653-4CE487F00FF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pic>
        <p:nvPicPr>
          <p:cNvPr id="63490" name="Picture 2" descr="9839w">
            <a:extLst>
              <a:ext uri="{FF2B5EF4-FFF2-40B4-BE49-F238E27FC236}">
                <a16:creationId xmlns:a16="http://schemas.microsoft.com/office/drawing/2014/main" id="{641EA130-F72A-405F-B6C6-AD21DECD8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549275"/>
            <a:ext cx="714375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日期占位符 3">
            <a:extLst>
              <a:ext uri="{FF2B5EF4-FFF2-40B4-BE49-F238E27FC236}">
                <a16:creationId xmlns:a16="http://schemas.microsoft.com/office/drawing/2014/main" id="{5DBB84E9-2039-4CA1-A85B-3714CFD3970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pic>
        <p:nvPicPr>
          <p:cNvPr id="64514" name="Picture 2" descr="复件 (2) 4">
            <a:extLst>
              <a:ext uri="{FF2B5EF4-FFF2-40B4-BE49-F238E27FC236}">
                <a16:creationId xmlns:a16="http://schemas.microsoft.com/office/drawing/2014/main" id="{CB5FFA1C-8182-48CD-8D7A-165EDDF33C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188913"/>
            <a:ext cx="7272338" cy="603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日期占位符 3">
            <a:extLst>
              <a:ext uri="{FF2B5EF4-FFF2-40B4-BE49-F238E27FC236}">
                <a16:creationId xmlns:a16="http://schemas.microsoft.com/office/drawing/2014/main" id="{02C2C8C8-3620-4DE1-8BF3-E65BE772BE7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65538" name="Rectangle 2">
            <a:extLst>
              <a:ext uri="{FF2B5EF4-FFF2-40B4-BE49-F238E27FC236}">
                <a16:creationId xmlns:a16="http://schemas.microsoft.com/office/drawing/2014/main" id="{6AE5911C-1966-43D4-A5D6-342B0E1A4265}"/>
              </a:ext>
            </a:extLst>
          </p:cNvPr>
          <p:cNvSpPr>
            <a:spLocks noGrp="1" noChangeArrowheads="1"/>
          </p:cNvSpPr>
          <p:nvPr>
            <p:ph type="title"/>
          </p:nvPr>
        </p:nvSpPr>
        <p:spPr>
          <a:xfrm>
            <a:off x="457200" y="541338"/>
            <a:ext cx="8229600" cy="609600"/>
          </a:xfrm>
        </p:spPr>
        <p:txBody>
          <a:bodyPr/>
          <a:lstStyle/>
          <a:p>
            <a:pPr algn="l" eaLnBrk="1" hangingPunct="1"/>
            <a:r>
              <a:rPr lang="en-US" altLang="zh-CN" sz="3200" b="1">
                <a:ea typeface="楷体_GB2312" pitchFamily="49" charset="-122"/>
              </a:rPr>
              <a:t>2</a:t>
            </a:r>
            <a:r>
              <a:rPr lang="zh-CN" altLang="en-US" sz="3200" b="1">
                <a:ea typeface="楷体_GB2312" pitchFamily="49" charset="-122"/>
              </a:rPr>
              <a:t>．较高质量 </a:t>
            </a:r>
            <a:r>
              <a:rPr lang="en-US" altLang="zh-CN" sz="3200" b="1">
                <a:ea typeface="楷体_GB2312" pitchFamily="49" charset="-122"/>
              </a:rPr>
              <a:t>(</a:t>
            </a:r>
            <a:r>
              <a:rPr lang="en-US" altLang="zh-CN" sz="3200" b="1" i="1">
                <a:ea typeface="楷体_GB2312" pitchFamily="49" charset="-122"/>
              </a:rPr>
              <a:t>M </a:t>
            </a:r>
            <a:r>
              <a:rPr lang="en-US" altLang="zh-CN" sz="3200" b="1">
                <a:ea typeface="楷体_GB2312" pitchFamily="49" charset="-122"/>
              </a:rPr>
              <a:t>&gt; 2.25</a:t>
            </a:r>
            <a:r>
              <a:rPr lang="en-US" altLang="zh-CN" sz="3200" b="1" i="1">
                <a:ea typeface="楷体_GB2312" pitchFamily="49" charset="-122"/>
              </a:rPr>
              <a:t>M</a:t>
            </a:r>
            <a:r>
              <a:rPr lang="en-US" altLang="zh-CN" sz="3200" b="1" baseline="-30000">
                <a:ea typeface="楷体_GB2312" pitchFamily="49" charset="-122"/>
              </a:rPr>
              <a:t>⊙</a:t>
            </a:r>
            <a:r>
              <a:rPr lang="en-US" altLang="zh-CN" sz="3200" b="1">
                <a:ea typeface="楷体_GB2312" pitchFamily="49" charset="-122"/>
              </a:rPr>
              <a:t>) </a:t>
            </a:r>
            <a:r>
              <a:rPr lang="zh-CN" altLang="en-US" sz="3200" b="1">
                <a:ea typeface="楷体_GB2312" pitchFamily="49" charset="-122"/>
              </a:rPr>
              <a:t>恒星的演化</a:t>
            </a:r>
            <a:r>
              <a:rPr lang="zh-CN" altLang="en-US">
                <a:ea typeface="楷体_GB2312" pitchFamily="49" charset="-122"/>
              </a:rPr>
              <a:t> </a:t>
            </a:r>
          </a:p>
        </p:txBody>
      </p:sp>
      <p:sp>
        <p:nvSpPr>
          <p:cNvPr id="65539" name="Rectangle 3">
            <a:extLst>
              <a:ext uri="{FF2B5EF4-FFF2-40B4-BE49-F238E27FC236}">
                <a16:creationId xmlns:a16="http://schemas.microsoft.com/office/drawing/2014/main" id="{D19FCAF5-34B0-4FC1-BEF1-50467975DEF3}"/>
              </a:ext>
            </a:extLst>
          </p:cNvPr>
          <p:cNvSpPr>
            <a:spLocks noGrp="1" noChangeArrowheads="1"/>
          </p:cNvSpPr>
          <p:nvPr>
            <p:ph idx="1"/>
          </p:nvPr>
        </p:nvSpPr>
        <p:spPr/>
        <p:txBody>
          <a:bodyPr/>
          <a:lstStyle/>
          <a:p>
            <a:pPr eaLnBrk="1" hangingPunct="1">
              <a:buFontTx/>
              <a:buNone/>
            </a:pPr>
            <a:r>
              <a:rPr lang="zh-CN" altLang="en-US" b="1">
                <a:ea typeface="楷体_GB2312" pitchFamily="49" charset="-122"/>
              </a:rPr>
              <a:t>与低质量恒星演化的主要区别：</a:t>
            </a:r>
          </a:p>
          <a:p>
            <a:pPr eaLnBrk="1" hangingPunct="1">
              <a:buFontTx/>
              <a:buNone/>
            </a:pPr>
            <a:r>
              <a:rPr lang="zh-CN" altLang="en-US" sz="2400" b="1">
                <a:solidFill>
                  <a:srgbClr val="9900CC"/>
                </a:solidFill>
                <a:latin typeface="楷体_GB2312" pitchFamily="49" charset="-122"/>
                <a:ea typeface="楷体_GB2312" pitchFamily="49" charset="-122"/>
                <a:sym typeface="Wingdings" panose="05000000000000000000" pitchFamily="2" charset="2"/>
              </a:rPr>
              <a:t></a:t>
            </a:r>
            <a:r>
              <a:rPr lang="zh-CN" altLang="en-US" sz="2800" b="1">
                <a:ea typeface="楷体_GB2312" pitchFamily="49" charset="-122"/>
              </a:rPr>
              <a:t>恒星内部的</a:t>
            </a:r>
            <a:r>
              <a:rPr lang="en-US" altLang="zh-CN" sz="2800" b="1">
                <a:ea typeface="楷体_GB2312" pitchFamily="49" charset="-122"/>
              </a:rPr>
              <a:t>H</a:t>
            </a:r>
            <a:r>
              <a:rPr lang="zh-CN" altLang="en-US" sz="2800" b="1">
                <a:ea typeface="楷体_GB2312" pitchFamily="49" charset="-122"/>
              </a:rPr>
              <a:t>燃烧通过</a:t>
            </a:r>
            <a:r>
              <a:rPr lang="en-US" altLang="zh-CN" sz="2800" b="1">
                <a:ea typeface="楷体_GB2312" pitchFamily="49" charset="-122"/>
              </a:rPr>
              <a:t>CNO</a:t>
            </a:r>
            <a:r>
              <a:rPr lang="zh-CN" altLang="en-US" sz="2800" b="1">
                <a:ea typeface="楷体_GB2312" pitchFamily="49" charset="-122"/>
              </a:rPr>
              <a:t>循环进行，内部温度更高，辐射压对维持恒星的力学平衡起更大的作用，主序寿命更短 </a:t>
            </a:r>
          </a:p>
          <a:p>
            <a:pPr eaLnBrk="1" hangingPunct="1">
              <a:buFontTx/>
              <a:buNone/>
            </a:pPr>
            <a:r>
              <a:rPr lang="zh-CN" altLang="en-US" sz="2400" b="1">
                <a:solidFill>
                  <a:srgbClr val="9900CC"/>
                </a:solidFill>
                <a:latin typeface="楷体_GB2312" pitchFamily="49" charset="-122"/>
                <a:ea typeface="楷体_GB2312" pitchFamily="49" charset="-122"/>
                <a:sym typeface="Wingdings" panose="05000000000000000000" pitchFamily="2" charset="2"/>
              </a:rPr>
              <a:t></a:t>
            </a:r>
            <a:r>
              <a:rPr lang="zh-CN" altLang="en-US" sz="2800" b="1">
                <a:ea typeface="楷体_GB2312" pitchFamily="49" charset="-122"/>
              </a:rPr>
              <a:t> </a:t>
            </a:r>
            <a:r>
              <a:rPr lang="en-US" altLang="zh-CN" sz="2800" b="1">
                <a:ea typeface="楷体_GB2312" pitchFamily="49" charset="-122"/>
              </a:rPr>
              <a:t>C</a:t>
            </a:r>
            <a:r>
              <a:rPr lang="zh-CN" altLang="en-US" sz="2800" b="1">
                <a:ea typeface="楷体_GB2312" pitchFamily="49" charset="-122"/>
              </a:rPr>
              <a:t>和更重元素的燃烧可以进行 </a:t>
            </a:r>
          </a:p>
          <a:p>
            <a:pPr eaLnBrk="1" hangingPunct="1">
              <a:buFontTx/>
              <a:buNone/>
            </a:pPr>
            <a:r>
              <a:rPr lang="zh-CN" altLang="en-US" sz="2400" b="1">
                <a:solidFill>
                  <a:srgbClr val="9900CC"/>
                </a:solidFill>
                <a:latin typeface="楷体_GB2312" pitchFamily="49" charset="-122"/>
                <a:ea typeface="楷体_GB2312" pitchFamily="49" charset="-122"/>
                <a:sym typeface="Wingdings" panose="05000000000000000000" pitchFamily="2" charset="2"/>
              </a:rPr>
              <a:t></a:t>
            </a:r>
            <a:r>
              <a:rPr lang="zh-CN" altLang="en-US" sz="2800" b="1">
                <a:ea typeface="楷体_GB2312" pitchFamily="49" charset="-122"/>
              </a:rPr>
              <a:t>核心区核反应产生的能量主要以对流的方式向外传递</a:t>
            </a:r>
            <a:r>
              <a:rPr lang="zh-CN" altLang="en-US" b="1">
                <a:ea typeface="楷体_GB2312" pitchFamily="49" charset="-122"/>
              </a:rPr>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日期占位符 3">
            <a:extLst>
              <a:ext uri="{FF2B5EF4-FFF2-40B4-BE49-F238E27FC236}">
                <a16:creationId xmlns:a16="http://schemas.microsoft.com/office/drawing/2014/main" id="{655FDD91-3C44-4FBE-BD82-C86CBE50ECB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66562" name="Rectangle 2">
            <a:extLst>
              <a:ext uri="{FF2B5EF4-FFF2-40B4-BE49-F238E27FC236}">
                <a16:creationId xmlns:a16="http://schemas.microsoft.com/office/drawing/2014/main" id="{A1D865F1-76C1-4D94-8CE6-C6A920436FCF}"/>
              </a:ext>
            </a:extLst>
          </p:cNvPr>
          <p:cNvSpPr>
            <a:spLocks noGrp="1" noChangeArrowheads="1"/>
          </p:cNvSpPr>
          <p:nvPr>
            <p:ph type="title"/>
          </p:nvPr>
        </p:nvSpPr>
        <p:spPr>
          <a:xfrm>
            <a:off x="609600" y="479425"/>
            <a:ext cx="7772400" cy="641350"/>
          </a:xfrm>
        </p:spPr>
        <p:txBody>
          <a:bodyPr/>
          <a:lstStyle/>
          <a:p>
            <a:pPr algn="l" eaLnBrk="1" hangingPunct="1"/>
            <a:r>
              <a:rPr lang="en-US" altLang="zh-CN" sz="3600" b="1">
                <a:latin typeface="楷体_GB2312" pitchFamily="49" charset="-122"/>
                <a:ea typeface="楷体_GB2312" pitchFamily="49" charset="-122"/>
              </a:rPr>
              <a:t>3 .</a:t>
            </a:r>
            <a:r>
              <a:rPr lang="zh-CN" altLang="en-US" sz="3600" b="1">
                <a:latin typeface="楷体_GB2312" pitchFamily="49" charset="-122"/>
                <a:ea typeface="楷体_GB2312" pitchFamily="49" charset="-122"/>
              </a:rPr>
              <a:t>高质量恒星的演化</a:t>
            </a:r>
          </a:p>
        </p:txBody>
      </p:sp>
      <p:sp>
        <p:nvSpPr>
          <p:cNvPr id="66563" name="Rectangle 3">
            <a:extLst>
              <a:ext uri="{FF2B5EF4-FFF2-40B4-BE49-F238E27FC236}">
                <a16:creationId xmlns:a16="http://schemas.microsoft.com/office/drawing/2014/main" id="{F40201E0-8BA4-49C1-9EE3-8D6FCFD20FF8}"/>
              </a:ext>
            </a:extLst>
          </p:cNvPr>
          <p:cNvSpPr>
            <a:spLocks noGrp="1" noChangeArrowheads="1"/>
          </p:cNvSpPr>
          <p:nvPr>
            <p:ph idx="1"/>
          </p:nvPr>
        </p:nvSpPr>
        <p:spPr>
          <a:xfrm>
            <a:off x="457200" y="1600200"/>
            <a:ext cx="8305800" cy="1371600"/>
          </a:xfrm>
        </p:spPr>
        <p:txBody>
          <a:bodyPr/>
          <a:lstStyle/>
          <a:p>
            <a:pPr eaLnBrk="1" hangingPunct="1">
              <a:spcBef>
                <a:spcPct val="50000"/>
              </a:spcBef>
              <a:buFontTx/>
              <a:buNone/>
            </a:pPr>
            <a:r>
              <a:rPr lang="zh-CN" altLang="en-US" sz="2800" b="1">
                <a:ea typeface="楷体_GB2312" pitchFamily="49" charset="-122"/>
              </a:rPr>
              <a:t>演化表现 ：</a:t>
            </a:r>
          </a:p>
          <a:p>
            <a:pPr eaLnBrk="1" hangingPunct="1">
              <a:spcBef>
                <a:spcPct val="50000"/>
              </a:spcBef>
              <a:buFontTx/>
              <a:buNone/>
            </a:pPr>
            <a:r>
              <a:rPr lang="en-US" altLang="zh-CN" sz="2800" b="1">
                <a:ea typeface="楷体_GB2312" pitchFamily="49" charset="-122"/>
              </a:rPr>
              <a:t>O</a:t>
            </a:r>
            <a:r>
              <a:rPr lang="zh-CN" altLang="en-US" sz="2800" b="1">
                <a:ea typeface="楷体_GB2312" pitchFamily="49" charset="-122"/>
              </a:rPr>
              <a:t>型星→蓝超巨星→黄超巨星→红超巨星→超新星 </a:t>
            </a:r>
          </a:p>
          <a:p>
            <a:pPr eaLnBrk="1" hangingPunct="1">
              <a:spcBef>
                <a:spcPct val="50000"/>
              </a:spcBef>
              <a:buFontTx/>
              <a:buNone/>
            </a:pPr>
            <a:endParaRPr lang="en-US" altLang="zh-CN" sz="2800" b="1">
              <a:ea typeface="楷体_GB2312" pitchFamily="49" charset="-122"/>
            </a:endParaRPr>
          </a:p>
        </p:txBody>
      </p:sp>
      <p:pic>
        <p:nvPicPr>
          <p:cNvPr id="66564" name="Picture 4" descr="1321">
            <a:extLst>
              <a:ext uri="{FF2B5EF4-FFF2-40B4-BE49-F238E27FC236}">
                <a16:creationId xmlns:a16="http://schemas.microsoft.com/office/drawing/2014/main" id="{164546F6-735C-4C10-8751-CBACC30D0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4723"/>
          <a:stretch>
            <a:fillRect/>
          </a:stretch>
        </p:blipFill>
        <p:spPr bwMode="auto">
          <a:xfrm>
            <a:off x="838200" y="2971800"/>
            <a:ext cx="7315200" cy="3581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66565" name="Line 5">
            <a:extLst>
              <a:ext uri="{FF2B5EF4-FFF2-40B4-BE49-F238E27FC236}">
                <a16:creationId xmlns:a16="http://schemas.microsoft.com/office/drawing/2014/main" id="{F8EF708C-83C2-4D90-9D10-3EB38BE51BF0}"/>
              </a:ext>
            </a:extLst>
          </p:cNvPr>
          <p:cNvSpPr>
            <a:spLocks noChangeShapeType="1"/>
          </p:cNvSpPr>
          <p:nvPr/>
        </p:nvSpPr>
        <p:spPr bwMode="auto">
          <a:xfrm>
            <a:off x="1295400" y="2667000"/>
            <a:ext cx="1371600" cy="106680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66" name="Line 6">
            <a:extLst>
              <a:ext uri="{FF2B5EF4-FFF2-40B4-BE49-F238E27FC236}">
                <a16:creationId xmlns:a16="http://schemas.microsoft.com/office/drawing/2014/main" id="{E82B538D-362F-4801-9FAC-BE2F34B886FA}"/>
              </a:ext>
            </a:extLst>
          </p:cNvPr>
          <p:cNvSpPr>
            <a:spLocks noChangeShapeType="1"/>
          </p:cNvSpPr>
          <p:nvPr/>
        </p:nvSpPr>
        <p:spPr bwMode="auto">
          <a:xfrm>
            <a:off x="2819400" y="2819400"/>
            <a:ext cx="381000" cy="68580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67" name="Line 7">
            <a:extLst>
              <a:ext uri="{FF2B5EF4-FFF2-40B4-BE49-F238E27FC236}">
                <a16:creationId xmlns:a16="http://schemas.microsoft.com/office/drawing/2014/main" id="{E2A6F964-64BA-4045-BF9C-904B4B88B41C}"/>
              </a:ext>
            </a:extLst>
          </p:cNvPr>
          <p:cNvSpPr>
            <a:spLocks noChangeShapeType="1"/>
          </p:cNvSpPr>
          <p:nvPr/>
        </p:nvSpPr>
        <p:spPr bwMode="auto">
          <a:xfrm>
            <a:off x="4495800" y="2667000"/>
            <a:ext cx="762000" cy="76200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68" name="Line 8">
            <a:extLst>
              <a:ext uri="{FF2B5EF4-FFF2-40B4-BE49-F238E27FC236}">
                <a16:creationId xmlns:a16="http://schemas.microsoft.com/office/drawing/2014/main" id="{1A089424-EE3A-43C6-86A4-6D90C3BB533F}"/>
              </a:ext>
            </a:extLst>
          </p:cNvPr>
          <p:cNvSpPr>
            <a:spLocks noChangeShapeType="1"/>
          </p:cNvSpPr>
          <p:nvPr/>
        </p:nvSpPr>
        <p:spPr bwMode="auto">
          <a:xfrm>
            <a:off x="6096000" y="2743200"/>
            <a:ext cx="152400" cy="76200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69" name="Line 9">
            <a:extLst>
              <a:ext uri="{FF2B5EF4-FFF2-40B4-BE49-F238E27FC236}">
                <a16:creationId xmlns:a16="http://schemas.microsoft.com/office/drawing/2014/main" id="{5DF6091E-0A18-427A-B3F8-7D149F4AD1F4}"/>
              </a:ext>
            </a:extLst>
          </p:cNvPr>
          <p:cNvSpPr>
            <a:spLocks noChangeShapeType="1"/>
          </p:cNvSpPr>
          <p:nvPr/>
        </p:nvSpPr>
        <p:spPr bwMode="auto">
          <a:xfrm flipH="1">
            <a:off x="6705600" y="2667000"/>
            <a:ext cx="685800" cy="38100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日期占位符 3">
            <a:extLst>
              <a:ext uri="{FF2B5EF4-FFF2-40B4-BE49-F238E27FC236}">
                <a16:creationId xmlns:a16="http://schemas.microsoft.com/office/drawing/2014/main" id="{FBD0DFE1-C275-4180-A35F-EC545419FA5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pic>
        <p:nvPicPr>
          <p:cNvPr id="67586" name="Picture 2">
            <a:extLst>
              <a:ext uri="{FF2B5EF4-FFF2-40B4-BE49-F238E27FC236}">
                <a16:creationId xmlns:a16="http://schemas.microsoft.com/office/drawing/2014/main" id="{8FF3794A-A431-4037-9CBC-A3231356A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1628775"/>
            <a:ext cx="33686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Rectangle 3">
            <a:extLst>
              <a:ext uri="{FF2B5EF4-FFF2-40B4-BE49-F238E27FC236}">
                <a16:creationId xmlns:a16="http://schemas.microsoft.com/office/drawing/2014/main" id="{D412B758-59D9-4610-8DC5-160F4B3372AC}"/>
              </a:ext>
            </a:extLst>
          </p:cNvPr>
          <p:cNvSpPr>
            <a:spLocks noGrp="1" noChangeArrowheads="1"/>
          </p:cNvSpPr>
          <p:nvPr>
            <p:ph type="title"/>
          </p:nvPr>
        </p:nvSpPr>
        <p:spPr>
          <a:xfrm>
            <a:off x="468313" y="620713"/>
            <a:ext cx="7772400" cy="641350"/>
          </a:xfrm>
        </p:spPr>
        <p:txBody>
          <a:bodyPr/>
          <a:lstStyle/>
          <a:p>
            <a:pPr algn="l" eaLnBrk="1" hangingPunct="1"/>
            <a:r>
              <a:rPr lang="en-US" altLang="zh-CN" sz="3600" b="1">
                <a:latin typeface="楷体_GB2312" pitchFamily="49" charset="-122"/>
                <a:ea typeface="楷体_GB2312" pitchFamily="49" charset="-122"/>
              </a:rPr>
              <a:t>4.</a:t>
            </a:r>
            <a:r>
              <a:rPr lang="zh-CN" altLang="en-US" sz="3600" b="1">
                <a:latin typeface="楷体_GB2312" pitchFamily="49" charset="-122"/>
                <a:ea typeface="楷体_GB2312" pitchFamily="49" charset="-122"/>
              </a:rPr>
              <a:t>特大质量恒星的演化</a:t>
            </a:r>
          </a:p>
        </p:txBody>
      </p:sp>
      <p:sp>
        <p:nvSpPr>
          <p:cNvPr id="67588" name="Rectangle 4">
            <a:extLst>
              <a:ext uri="{FF2B5EF4-FFF2-40B4-BE49-F238E27FC236}">
                <a16:creationId xmlns:a16="http://schemas.microsoft.com/office/drawing/2014/main" id="{B5DAD249-53A1-4D92-873E-1ED2018555CE}"/>
              </a:ext>
            </a:extLst>
          </p:cNvPr>
          <p:cNvSpPr>
            <a:spLocks noGrp="1" noChangeArrowheads="1"/>
          </p:cNvSpPr>
          <p:nvPr>
            <p:ph idx="1"/>
          </p:nvPr>
        </p:nvSpPr>
        <p:spPr>
          <a:xfrm>
            <a:off x="395288" y="1773238"/>
            <a:ext cx="5105400" cy="4800600"/>
          </a:xfrm>
        </p:spPr>
        <p:txBody>
          <a:bodyPr/>
          <a:lstStyle/>
          <a:p>
            <a:pPr eaLnBrk="1" hangingPunct="1">
              <a:spcBef>
                <a:spcPct val="50000"/>
              </a:spcBef>
              <a:buFontTx/>
              <a:buNone/>
            </a:pPr>
            <a:r>
              <a:rPr lang="en-US" altLang="zh-CN" sz="2800" b="1">
                <a:solidFill>
                  <a:srgbClr val="9900CC"/>
                </a:solidFill>
                <a:latin typeface="楷体_GB2312" pitchFamily="49" charset="-122"/>
                <a:ea typeface="楷体_GB2312" pitchFamily="49" charset="-122"/>
                <a:sym typeface="Wingdings" panose="05000000000000000000" pitchFamily="2" charset="2"/>
              </a:rPr>
              <a:t></a:t>
            </a:r>
            <a:r>
              <a:rPr lang="zh-CN" altLang="en-US" b="1">
                <a:ea typeface="楷体_GB2312" pitchFamily="49" charset="-122"/>
              </a:rPr>
              <a:t>星风引起的质量损失和恒星演化 </a:t>
            </a:r>
          </a:p>
          <a:p>
            <a:pPr eaLnBrk="1" hangingPunct="1">
              <a:spcBef>
                <a:spcPct val="50000"/>
              </a:spcBef>
              <a:buFontTx/>
              <a:buNone/>
            </a:pPr>
            <a:r>
              <a:rPr lang="zh-CN" altLang="en-US">
                <a:ea typeface="楷体_GB2312" pitchFamily="49" charset="-122"/>
              </a:rPr>
              <a:t>	</a:t>
            </a:r>
            <a:r>
              <a:rPr lang="zh-CN" altLang="en-US" b="1">
                <a:ea typeface="楷体_GB2312" pitchFamily="49" charset="-122"/>
              </a:rPr>
              <a:t>高光度恒星通常有很强的星风～</a:t>
            </a:r>
            <a:r>
              <a:rPr lang="en-US" altLang="zh-CN" b="1">
                <a:ea typeface="楷体_GB2312" pitchFamily="49" charset="-122"/>
              </a:rPr>
              <a:t>10</a:t>
            </a:r>
            <a:r>
              <a:rPr lang="en-US" altLang="zh-CN" b="1" baseline="30000">
                <a:ea typeface="楷体_GB2312" pitchFamily="49" charset="-122"/>
              </a:rPr>
              <a:t>-6</a:t>
            </a:r>
            <a:r>
              <a:rPr lang="en-US" altLang="zh-CN" b="1">
                <a:ea typeface="楷体_GB2312" pitchFamily="49" charset="-122"/>
              </a:rPr>
              <a:t>-10</a:t>
            </a:r>
            <a:r>
              <a:rPr lang="en-US" altLang="zh-CN" b="1" baseline="30000">
                <a:ea typeface="楷体_GB2312" pitchFamily="49" charset="-122"/>
              </a:rPr>
              <a:t>-4</a:t>
            </a:r>
            <a:r>
              <a:rPr lang="en-US" altLang="zh-CN" b="1">
                <a:ea typeface="楷体_GB2312" pitchFamily="49" charset="-122"/>
              </a:rPr>
              <a:t> M</a:t>
            </a:r>
            <a:r>
              <a:rPr lang="en-US" altLang="zh-CN" b="1" baseline="-30000">
                <a:ea typeface="楷体_GB2312" pitchFamily="49" charset="-122"/>
              </a:rPr>
              <a:t>⊙</a:t>
            </a:r>
            <a:r>
              <a:rPr lang="en-US" altLang="zh-CN" b="1">
                <a:ea typeface="楷体_GB2312" pitchFamily="49" charset="-122"/>
              </a:rPr>
              <a:t>yr</a:t>
            </a:r>
            <a:r>
              <a:rPr lang="en-US" altLang="zh-CN" b="1" baseline="30000">
                <a:ea typeface="楷体_GB2312" pitchFamily="49" charset="-122"/>
              </a:rPr>
              <a:t>-1</a:t>
            </a:r>
            <a:r>
              <a:rPr lang="en-US" altLang="zh-CN" b="1">
                <a:ea typeface="楷体_GB2312" pitchFamily="49" charset="-122"/>
              </a:rPr>
              <a:t> </a:t>
            </a:r>
          </a:p>
          <a:p>
            <a:pPr eaLnBrk="1" hangingPunct="1">
              <a:spcBef>
                <a:spcPct val="50000"/>
              </a:spcBef>
              <a:buFontTx/>
              <a:buNone/>
            </a:pPr>
            <a:r>
              <a:rPr lang="en-US" altLang="zh-CN" b="1">
                <a:ea typeface="楷体_GB2312" pitchFamily="49" charset="-122"/>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日期占位符 3">
            <a:extLst>
              <a:ext uri="{FF2B5EF4-FFF2-40B4-BE49-F238E27FC236}">
                <a16:creationId xmlns:a16="http://schemas.microsoft.com/office/drawing/2014/main" id="{28BE8D7F-82D7-430E-9E5C-A87F5A7D074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pic>
        <p:nvPicPr>
          <p:cNvPr id="11266" name="Picture 2">
            <a:extLst>
              <a:ext uri="{FF2B5EF4-FFF2-40B4-BE49-F238E27FC236}">
                <a16:creationId xmlns:a16="http://schemas.microsoft.com/office/drawing/2014/main" id="{D1B36E7B-EDB8-49D2-8EC2-1BBF25B91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636838"/>
            <a:ext cx="64008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a:extLst>
              <a:ext uri="{FF2B5EF4-FFF2-40B4-BE49-F238E27FC236}">
                <a16:creationId xmlns:a16="http://schemas.microsoft.com/office/drawing/2014/main" id="{6FA66480-FB0E-482C-B774-595F692390F1}"/>
              </a:ext>
            </a:extLst>
          </p:cNvPr>
          <p:cNvSpPr>
            <a:spLocks noGrp="1" noChangeArrowheads="1"/>
          </p:cNvSpPr>
          <p:nvPr>
            <p:ph idx="1"/>
          </p:nvPr>
        </p:nvSpPr>
        <p:spPr>
          <a:xfrm>
            <a:off x="685800" y="457200"/>
            <a:ext cx="7772400" cy="2667000"/>
          </a:xfrm>
        </p:spPr>
        <p:txBody>
          <a:bodyPr/>
          <a:lstStyle/>
          <a:p>
            <a:pPr marL="0" indent="0" eaLnBrk="1" hangingPunct="1">
              <a:lnSpc>
                <a:spcPct val="80000"/>
              </a:lnSpc>
              <a:buFontTx/>
              <a:buAutoNum type="arabicParenBoth"/>
            </a:pPr>
            <a:r>
              <a:rPr lang="zh-CN" altLang="en-US" sz="2800"/>
              <a:t>质子－质子链 </a:t>
            </a:r>
            <a:r>
              <a:rPr lang="en-US" altLang="zh-CN" sz="2800"/>
              <a:t>(proton-proton chain)</a:t>
            </a:r>
            <a:r>
              <a:rPr lang="en-US" altLang="zh-CN" sz="2400"/>
              <a:t> </a:t>
            </a:r>
            <a:br>
              <a:rPr lang="en-US" altLang="zh-CN" sz="2400"/>
            </a:br>
            <a:br>
              <a:rPr lang="en-US" altLang="zh-CN" sz="2400"/>
            </a:br>
            <a:r>
              <a:rPr lang="en-US" altLang="zh-CN" sz="2800"/>
              <a:t>For stars with</a:t>
            </a:r>
            <a:r>
              <a:rPr lang="en-US" altLang="zh-CN" sz="2400"/>
              <a:t> </a:t>
            </a:r>
            <a:r>
              <a:rPr lang="en-US" altLang="zh-CN" sz="2800" i="1"/>
              <a:t>M</a:t>
            </a:r>
            <a:r>
              <a:rPr lang="en-US" altLang="zh-CN" sz="2800"/>
              <a:t> </a:t>
            </a:r>
            <a:r>
              <a:rPr lang="zh-CN" altLang="en-US" sz="2800"/>
              <a:t>＜ </a:t>
            </a:r>
            <a:r>
              <a:rPr lang="en-US" altLang="zh-CN" sz="2800"/>
              <a:t>1.1</a:t>
            </a:r>
            <a:r>
              <a:rPr lang="en-US" altLang="zh-CN" sz="2800" i="1"/>
              <a:t>M</a:t>
            </a:r>
            <a:r>
              <a:rPr lang="en-US" altLang="zh-CN" sz="2800" baseline="-30000"/>
              <a:t>⊙</a:t>
            </a:r>
            <a:r>
              <a:rPr lang="en-US" altLang="zh-CN" sz="2800"/>
              <a:t> </a:t>
            </a:r>
            <a:br>
              <a:rPr lang="en-US" altLang="zh-CN" sz="2800"/>
            </a:br>
            <a:r>
              <a:rPr lang="en-US" altLang="zh-CN" sz="2800"/>
              <a:t>ppI: ① </a:t>
            </a:r>
            <a:r>
              <a:rPr lang="en-US" altLang="zh-CN" sz="2800" baseline="30000"/>
              <a:t>1</a:t>
            </a:r>
            <a:r>
              <a:rPr lang="en-US" altLang="zh-CN" sz="2800"/>
              <a:t>H + </a:t>
            </a:r>
            <a:r>
              <a:rPr lang="en-US" altLang="zh-CN" sz="2800" baseline="30000"/>
              <a:t>1</a:t>
            </a:r>
            <a:r>
              <a:rPr lang="en-US" altLang="zh-CN" sz="2800"/>
              <a:t>H → </a:t>
            </a:r>
            <a:r>
              <a:rPr lang="en-US" altLang="zh-CN" sz="2800" baseline="30000"/>
              <a:t>2</a:t>
            </a:r>
            <a:r>
              <a:rPr lang="en-US" altLang="zh-CN" sz="2800"/>
              <a:t>H + e</a:t>
            </a:r>
            <a:r>
              <a:rPr lang="en-US" altLang="zh-CN" sz="2800" baseline="30000"/>
              <a:t>+ </a:t>
            </a:r>
            <a:r>
              <a:rPr lang="en-US" altLang="zh-CN" sz="2800"/>
              <a:t>+ </a:t>
            </a:r>
            <a:r>
              <a:rPr lang="en-US" altLang="zh-CN" sz="2800">
                <a:latin typeface="Symbol" panose="05050102010706020507" pitchFamily="18" charset="2"/>
              </a:rPr>
              <a:t>n</a:t>
            </a:r>
            <a:r>
              <a:rPr lang="en-US" altLang="zh-CN" sz="2800" baseline="-30000"/>
              <a:t>e        </a:t>
            </a:r>
          </a:p>
          <a:p>
            <a:pPr marL="0" indent="0" eaLnBrk="1" hangingPunct="1">
              <a:lnSpc>
                <a:spcPct val="80000"/>
              </a:lnSpc>
              <a:buFontTx/>
              <a:buNone/>
            </a:pPr>
            <a:r>
              <a:rPr lang="en-US" altLang="zh-CN" sz="2800"/>
              <a:t>       ② </a:t>
            </a:r>
            <a:r>
              <a:rPr lang="en-US" altLang="zh-CN" sz="2800" baseline="30000"/>
              <a:t>2</a:t>
            </a:r>
            <a:r>
              <a:rPr lang="en-US" altLang="zh-CN" sz="2800"/>
              <a:t>H + </a:t>
            </a:r>
            <a:r>
              <a:rPr lang="en-US" altLang="zh-CN" sz="2800" baseline="30000"/>
              <a:t>1</a:t>
            </a:r>
            <a:r>
              <a:rPr lang="en-US" altLang="zh-CN" sz="2800"/>
              <a:t>H → </a:t>
            </a:r>
            <a:r>
              <a:rPr lang="en-US" altLang="zh-CN" sz="2800" baseline="30000"/>
              <a:t>3</a:t>
            </a:r>
            <a:r>
              <a:rPr lang="en-US" altLang="zh-CN" sz="2800"/>
              <a:t>He + </a:t>
            </a:r>
            <a:r>
              <a:rPr lang="en-US" altLang="zh-CN" sz="2800">
                <a:latin typeface="Symbol" panose="05050102010706020507" pitchFamily="18" charset="2"/>
              </a:rPr>
              <a:t>g</a:t>
            </a:r>
            <a:br>
              <a:rPr lang="en-US" altLang="zh-CN" sz="2800"/>
            </a:br>
            <a:r>
              <a:rPr lang="en-US" altLang="zh-CN" sz="2800"/>
              <a:t>       ③ </a:t>
            </a:r>
            <a:r>
              <a:rPr lang="en-US" altLang="zh-CN" sz="2800" baseline="30000"/>
              <a:t>3</a:t>
            </a:r>
            <a:r>
              <a:rPr lang="en-US" altLang="zh-CN" sz="2800"/>
              <a:t>He + </a:t>
            </a:r>
            <a:r>
              <a:rPr lang="en-US" altLang="zh-CN" sz="2800" baseline="30000"/>
              <a:t>3</a:t>
            </a:r>
            <a:r>
              <a:rPr lang="en-US" altLang="zh-CN" sz="2800"/>
              <a:t>He → </a:t>
            </a:r>
            <a:r>
              <a:rPr lang="en-US" altLang="zh-CN" sz="2800" baseline="30000"/>
              <a:t>4</a:t>
            </a:r>
            <a:r>
              <a:rPr lang="en-US" altLang="zh-CN" sz="2800"/>
              <a:t>He + 2 </a:t>
            </a:r>
            <a:r>
              <a:rPr lang="en-US" altLang="zh-CN" sz="2800" baseline="30000"/>
              <a:t>1</a:t>
            </a:r>
            <a:r>
              <a:rPr lang="en-US" altLang="zh-CN" sz="2800"/>
              <a:t>H+ </a:t>
            </a:r>
            <a:r>
              <a:rPr lang="en-US" altLang="zh-CN" sz="2800">
                <a:latin typeface="Symbol" panose="05050102010706020507" pitchFamily="18" charset="2"/>
              </a:rPr>
              <a:t>g</a:t>
            </a:r>
            <a:br>
              <a:rPr lang="en-US" altLang="zh-CN" sz="2800"/>
            </a:br>
            <a:endParaRPr lang="en-US" altLang="zh-CN" sz="2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日期占位符 3">
            <a:extLst>
              <a:ext uri="{FF2B5EF4-FFF2-40B4-BE49-F238E27FC236}">
                <a16:creationId xmlns:a16="http://schemas.microsoft.com/office/drawing/2014/main" id="{D55821E3-D2A6-45B9-875B-62391E08A49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graphicFrame>
        <p:nvGraphicFramePr>
          <p:cNvPr id="74754" name="Group 2">
            <a:extLst>
              <a:ext uri="{FF2B5EF4-FFF2-40B4-BE49-F238E27FC236}">
                <a16:creationId xmlns:a16="http://schemas.microsoft.com/office/drawing/2014/main" id="{B27654EB-51BB-4674-9A27-AF4D2BE3E620}"/>
              </a:ext>
            </a:extLst>
          </p:cNvPr>
          <p:cNvGraphicFramePr>
            <a:graphicFrameLocks noGrp="1"/>
          </p:cNvGraphicFramePr>
          <p:nvPr/>
        </p:nvGraphicFramePr>
        <p:xfrm>
          <a:off x="990600" y="1981200"/>
          <a:ext cx="6934200" cy="4233863"/>
        </p:xfrm>
        <a:graphic>
          <a:graphicData uri="http://schemas.openxmlformats.org/drawingml/2006/table">
            <a:tbl>
              <a:tblPr/>
              <a:tblGrid>
                <a:gridCol w="37338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529233">
                <a:tc>
                  <a:txBody>
                    <a:bodyPr/>
                    <a:lstStyle/>
                    <a:p>
                      <a:pPr marL="0" marR="0" lvl="0" indent="0" algn="just" defTabSz="914400" rtl="0" eaLnBrk="1" fontAlgn="base" latinLnBrk="0" hangingPunct="1">
                        <a:spcBef>
                          <a:spcPct val="20000"/>
                        </a:spcBef>
                        <a:spcAft>
                          <a:spcPct val="0"/>
                        </a:spcAft>
                        <a:buClrTx/>
                        <a:buSzTx/>
                        <a:buFontTx/>
                        <a:buNone/>
                      </a:pPr>
                      <a:r>
                        <a:rPr kumimoji="0" lang="zh-CN" altLang="en-US" sz="2900" b="0" i="0" u="none" strike="noStrike" cap="none" normalizeH="0" baseline="0" dirty="0">
                          <a:ln>
                            <a:noFill/>
                          </a:ln>
                          <a:solidFill>
                            <a:schemeClr val="tx1"/>
                          </a:solidFill>
                          <a:effectLst/>
                          <a:latin typeface="Arial" charset="0"/>
                          <a:ea typeface="楷体_GB2312" pitchFamily="49" charset="-122"/>
                        </a:rPr>
                        <a:t>恒星初始质量 </a:t>
                      </a:r>
                      <a:r>
                        <a:rPr kumimoji="0" lang="en-US" altLang="zh-CN" sz="2900" b="0" i="0" u="none" strike="noStrike" cap="none" normalizeH="0" baseline="0" dirty="0">
                          <a:ln>
                            <a:noFill/>
                          </a:ln>
                          <a:solidFill>
                            <a:schemeClr val="tx1"/>
                          </a:solidFill>
                          <a:effectLst/>
                          <a:latin typeface="Arial" charset="0"/>
                          <a:ea typeface="楷体_GB2312" pitchFamily="49" charset="-122"/>
                        </a:rPr>
                        <a:t>(</a:t>
                      </a:r>
                      <a:r>
                        <a:rPr kumimoji="0" lang="en-US" altLang="zh-CN" sz="2900" b="0" i="1" u="none" strike="noStrike" cap="none" normalizeH="0" baseline="0" dirty="0">
                          <a:ln>
                            <a:noFill/>
                          </a:ln>
                          <a:solidFill>
                            <a:schemeClr val="tx1"/>
                          </a:solidFill>
                          <a:effectLst/>
                          <a:latin typeface="Arial" charset="0"/>
                          <a:ea typeface="楷体_GB2312" pitchFamily="49" charset="-122"/>
                        </a:rPr>
                        <a:t>M</a:t>
                      </a:r>
                      <a:r>
                        <a:rPr kumimoji="0" lang="en-US" altLang="zh-CN" sz="2900" b="0" i="0" u="none" strike="noStrike" cap="none" normalizeH="0" baseline="-30000" dirty="0">
                          <a:ln>
                            <a:noFill/>
                          </a:ln>
                          <a:solidFill>
                            <a:schemeClr val="tx1"/>
                          </a:solidFill>
                          <a:effectLst/>
                          <a:latin typeface="Arial" charset="0"/>
                          <a:ea typeface="楷体_GB2312" pitchFamily="49" charset="-122"/>
                        </a:rPr>
                        <a:t>⊙</a:t>
                      </a:r>
                      <a:r>
                        <a:rPr kumimoji="0" lang="en-US" altLang="zh-CN" sz="2900" b="0" i="0" u="none" strike="noStrike" cap="none" normalizeH="0" baseline="0" dirty="0">
                          <a:ln>
                            <a:noFill/>
                          </a:ln>
                          <a:solidFill>
                            <a:schemeClr val="tx1"/>
                          </a:solidFill>
                          <a:effectLst/>
                          <a:latin typeface="Arial" charset="0"/>
                          <a:ea typeface="楷体_GB2312" pitchFamily="49" charset="-122"/>
                        </a:rPr>
                        <a:t>)</a:t>
                      </a:r>
                    </a:p>
                  </a:txBody>
                  <a:tcPr marT="46694" marB="46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2900" b="0" i="0" u="none" strike="noStrike" cap="none" normalizeH="0" baseline="0">
                          <a:ln>
                            <a:noFill/>
                          </a:ln>
                          <a:solidFill>
                            <a:schemeClr val="tx1"/>
                          </a:solidFill>
                          <a:effectLst/>
                          <a:latin typeface="Arial" charset="0"/>
                          <a:ea typeface="楷体_GB2312" pitchFamily="49" charset="-122"/>
                        </a:rPr>
                        <a:t>演化结局</a:t>
                      </a:r>
                    </a:p>
                  </a:txBody>
                  <a:tcPr marT="46694" marB="46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9233">
                <a:tc>
                  <a:txBody>
                    <a:bodyPr/>
                    <a:lstStyle/>
                    <a:p>
                      <a:pPr marL="0" marR="0" lvl="0" indent="0" algn="just" defTabSz="914400" rtl="0" eaLnBrk="1" fontAlgn="base" latinLnBrk="0" hangingPunct="1">
                        <a:spcBef>
                          <a:spcPct val="20000"/>
                        </a:spcBef>
                        <a:spcAft>
                          <a:spcPct val="0"/>
                        </a:spcAft>
                        <a:buClrTx/>
                        <a:buSzTx/>
                        <a:buFontTx/>
                        <a:buNone/>
                      </a:pPr>
                      <a:r>
                        <a:rPr kumimoji="0" lang="en-US" altLang="zh-CN" sz="2900" b="0" i="0" u="none" strike="noStrike" cap="none" normalizeH="0" baseline="0">
                          <a:ln>
                            <a:noFill/>
                          </a:ln>
                          <a:solidFill>
                            <a:schemeClr val="tx1"/>
                          </a:solidFill>
                          <a:effectLst/>
                          <a:latin typeface="Arial" charset="0"/>
                          <a:ea typeface="楷体_GB2312" pitchFamily="49" charset="-122"/>
                        </a:rPr>
                        <a:t>&lt; 0.01</a:t>
                      </a:r>
                    </a:p>
                  </a:txBody>
                  <a:tcPr marT="46694" marB="46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spcBef>
                          <a:spcPct val="20000"/>
                        </a:spcBef>
                        <a:spcAft>
                          <a:spcPct val="0"/>
                        </a:spcAft>
                        <a:buClrTx/>
                        <a:buSzTx/>
                        <a:buFontTx/>
                        <a:buNone/>
                      </a:pPr>
                      <a:r>
                        <a:rPr kumimoji="0" lang="zh-CN" altLang="en-US" sz="2900" b="0" i="0" u="none" strike="noStrike" cap="none" normalizeH="0" baseline="0">
                          <a:ln>
                            <a:noFill/>
                          </a:ln>
                          <a:solidFill>
                            <a:schemeClr val="tx1"/>
                          </a:solidFill>
                          <a:effectLst/>
                          <a:latin typeface="Arial" charset="0"/>
                          <a:ea typeface="楷体_GB2312" pitchFamily="49" charset="-122"/>
                        </a:rPr>
                        <a:t>行星</a:t>
                      </a:r>
                    </a:p>
                  </a:txBody>
                  <a:tcPr marT="46694" marB="46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9233">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900" b="0" i="0" u="none" strike="noStrike" cap="none" normalizeH="0" baseline="0">
                          <a:ln>
                            <a:noFill/>
                          </a:ln>
                          <a:solidFill>
                            <a:schemeClr val="tx1"/>
                          </a:solidFill>
                          <a:effectLst/>
                          <a:latin typeface="Arial" charset="0"/>
                          <a:ea typeface="楷体_GB2312" pitchFamily="49" charset="-122"/>
                        </a:rPr>
                        <a:t>0.01 &lt; </a:t>
                      </a:r>
                      <a:r>
                        <a:rPr kumimoji="0" lang="en-US" altLang="zh-CN" sz="2900" b="0" i="1" u="none" strike="noStrike" cap="none" normalizeH="0" baseline="0">
                          <a:ln>
                            <a:noFill/>
                          </a:ln>
                          <a:solidFill>
                            <a:schemeClr val="tx1"/>
                          </a:solidFill>
                          <a:effectLst/>
                          <a:latin typeface="Arial" charset="0"/>
                          <a:ea typeface="楷体_GB2312" pitchFamily="49" charset="-122"/>
                        </a:rPr>
                        <a:t>M </a:t>
                      </a:r>
                      <a:r>
                        <a:rPr kumimoji="0" lang="en-US" altLang="zh-CN" sz="2900" b="0" i="0" u="none" strike="noStrike" cap="none" normalizeH="0" baseline="0">
                          <a:ln>
                            <a:noFill/>
                          </a:ln>
                          <a:solidFill>
                            <a:schemeClr val="tx1"/>
                          </a:solidFill>
                          <a:effectLst/>
                          <a:latin typeface="Arial" charset="0"/>
                          <a:ea typeface="楷体_GB2312" pitchFamily="49" charset="-122"/>
                        </a:rPr>
                        <a:t>&lt; 0.08</a:t>
                      </a:r>
                    </a:p>
                  </a:txBody>
                  <a:tcPr marT="46694" marB="46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2900" b="0" i="0" u="none" strike="noStrike" cap="none" normalizeH="0" baseline="0">
                          <a:ln>
                            <a:noFill/>
                          </a:ln>
                          <a:solidFill>
                            <a:schemeClr val="tx1"/>
                          </a:solidFill>
                          <a:effectLst/>
                          <a:latin typeface="Arial" charset="0"/>
                          <a:ea typeface="楷体_GB2312" pitchFamily="49" charset="-122"/>
                        </a:rPr>
                        <a:t>褐矮星</a:t>
                      </a:r>
                    </a:p>
                  </a:txBody>
                  <a:tcPr marT="46694" marB="46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9233">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900" b="0" i="0" u="none" strike="noStrike" cap="none" normalizeH="0" baseline="0">
                          <a:ln>
                            <a:noFill/>
                          </a:ln>
                          <a:solidFill>
                            <a:schemeClr val="tx1"/>
                          </a:solidFill>
                          <a:effectLst/>
                          <a:latin typeface="Arial" charset="0"/>
                          <a:ea typeface="楷体_GB2312" pitchFamily="49" charset="-122"/>
                        </a:rPr>
                        <a:t>0.08 &lt; </a:t>
                      </a:r>
                      <a:r>
                        <a:rPr kumimoji="0" lang="en-US" altLang="zh-CN" sz="2900" b="0" i="1" u="none" strike="noStrike" cap="none" normalizeH="0" baseline="0">
                          <a:ln>
                            <a:noFill/>
                          </a:ln>
                          <a:solidFill>
                            <a:schemeClr val="tx1"/>
                          </a:solidFill>
                          <a:effectLst/>
                          <a:latin typeface="Arial" charset="0"/>
                          <a:ea typeface="楷体_GB2312" pitchFamily="49" charset="-122"/>
                        </a:rPr>
                        <a:t>M </a:t>
                      </a:r>
                      <a:r>
                        <a:rPr kumimoji="0" lang="en-US" altLang="zh-CN" sz="2900" b="0" i="0" u="none" strike="noStrike" cap="none" normalizeH="0" baseline="0">
                          <a:ln>
                            <a:noFill/>
                          </a:ln>
                          <a:solidFill>
                            <a:schemeClr val="tx1"/>
                          </a:solidFill>
                          <a:effectLst/>
                          <a:latin typeface="Arial" charset="0"/>
                          <a:ea typeface="楷体_GB2312" pitchFamily="49" charset="-122"/>
                        </a:rPr>
                        <a:t>&lt; 0.25</a:t>
                      </a:r>
                    </a:p>
                  </a:txBody>
                  <a:tcPr marT="46694" marB="46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900" b="0" i="0" u="none" strike="noStrike" cap="none" normalizeH="0" baseline="0">
                          <a:ln>
                            <a:noFill/>
                          </a:ln>
                          <a:solidFill>
                            <a:schemeClr val="tx1"/>
                          </a:solidFill>
                          <a:effectLst/>
                          <a:latin typeface="Arial" charset="0"/>
                          <a:ea typeface="楷体_GB2312" pitchFamily="49" charset="-122"/>
                        </a:rPr>
                        <a:t>He</a:t>
                      </a:r>
                      <a:r>
                        <a:rPr kumimoji="0" lang="zh-CN" altLang="en-US" sz="2900" b="0" i="0" u="none" strike="noStrike" cap="none" normalizeH="0" baseline="0">
                          <a:ln>
                            <a:noFill/>
                          </a:ln>
                          <a:solidFill>
                            <a:schemeClr val="tx1"/>
                          </a:solidFill>
                          <a:effectLst/>
                          <a:latin typeface="Arial" charset="0"/>
                          <a:ea typeface="楷体_GB2312" pitchFamily="49" charset="-122"/>
                        </a:rPr>
                        <a:t>白矮星</a:t>
                      </a:r>
                    </a:p>
                  </a:txBody>
                  <a:tcPr marT="46694" marB="46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9233">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900" b="0" i="0" u="none" strike="noStrike" cap="none" normalizeH="0" baseline="0">
                          <a:ln>
                            <a:noFill/>
                          </a:ln>
                          <a:solidFill>
                            <a:schemeClr val="tx1"/>
                          </a:solidFill>
                          <a:effectLst/>
                          <a:latin typeface="Arial" charset="0"/>
                          <a:ea typeface="楷体_GB2312" pitchFamily="49" charset="-122"/>
                        </a:rPr>
                        <a:t>0.25 &lt; </a:t>
                      </a:r>
                      <a:r>
                        <a:rPr kumimoji="0" lang="en-US" altLang="zh-CN" sz="2900" b="0" i="1" u="none" strike="noStrike" cap="none" normalizeH="0" baseline="0">
                          <a:ln>
                            <a:noFill/>
                          </a:ln>
                          <a:solidFill>
                            <a:schemeClr val="tx1"/>
                          </a:solidFill>
                          <a:effectLst/>
                          <a:latin typeface="Arial" charset="0"/>
                          <a:ea typeface="楷体_GB2312" pitchFamily="49" charset="-122"/>
                        </a:rPr>
                        <a:t>M </a:t>
                      </a:r>
                      <a:r>
                        <a:rPr kumimoji="0" lang="en-US" altLang="zh-CN" sz="2900" b="0" i="0" u="none" strike="noStrike" cap="none" normalizeH="0" baseline="0">
                          <a:ln>
                            <a:noFill/>
                          </a:ln>
                          <a:solidFill>
                            <a:schemeClr val="tx1"/>
                          </a:solidFill>
                          <a:effectLst/>
                          <a:latin typeface="Arial" charset="0"/>
                          <a:ea typeface="楷体_GB2312" pitchFamily="49" charset="-122"/>
                        </a:rPr>
                        <a:t>&lt; 8</a:t>
                      </a:r>
                    </a:p>
                  </a:txBody>
                  <a:tcPr marT="46694" marB="46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900" b="0" i="0" u="none" strike="noStrike" cap="none" normalizeH="0" baseline="0">
                          <a:ln>
                            <a:noFill/>
                          </a:ln>
                          <a:solidFill>
                            <a:schemeClr val="tx1"/>
                          </a:solidFill>
                          <a:effectLst/>
                          <a:latin typeface="Arial" charset="0"/>
                          <a:ea typeface="楷体_GB2312" pitchFamily="49" charset="-122"/>
                        </a:rPr>
                        <a:t>CO</a:t>
                      </a:r>
                      <a:r>
                        <a:rPr kumimoji="0" lang="zh-CN" altLang="en-US" sz="2900" b="0" i="0" u="none" strike="noStrike" cap="none" normalizeH="0" baseline="0">
                          <a:ln>
                            <a:noFill/>
                          </a:ln>
                          <a:solidFill>
                            <a:schemeClr val="tx1"/>
                          </a:solidFill>
                          <a:effectLst/>
                          <a:latin typeface="Arial" charset="0"/>
                          <a:ea typeface="楷体_GB2312" pitchFamily="49" charset="-122"/>
                        </a:rPr>
                        <a:t>白矮星</a:t>
                      </a:r>
                      <a:r>
                        <a:rPr kumimoji="0" lang="en-US" altLang="zh-CN" sz="2900" b="0" i="0" u="none" strike="noStrike" cap="none" normalizeH="0" baseline="0">
                          <a:ln>
                            <a:noFill/>
                          </a:ln>
                          <a:solidFill>
                            <a:schemeClr val="tx1"/>
                          </a:solidFill>
                          <a:effectLst/>
                          <a:latin typeface="Arial" charset="0"/>
                          <a:ea typeface="楷体_GB2312" pitchFamily="49" charset="-122"/>
                        </a:rPr>
                        <a:t>?</a:t>
                      </a:r>
                    </a:p>
                  </a:txBody>
                  <a:tcPr marT="46694" marB="46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9233">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900" b="0" i="0" u="none" strike="noStrike" cap="none" normalizeH="0" baseline="0">
                          <a:ln>
                            <a:noFill/>
                          </a:ln>
                          <a:solidFill>
                            <a:schemeClr val="tx1"/>
                          </a:solidFill>
                          <a:effectLst/>
                          <a:latin typeface="Arial" charset="0"/>
                          <a:ea typeface="楷体_GB2312" pitchFamily="49" charset="-122"/>
                        </a:rPr>
                        <a:t>8 &lt; </a:t>
                      </a:r>
                      <a:r>
                        <a:rPr kumimoji="0" lang="en-US" altLang="zh-CN" sz="2900" b="0" i="1" u="none" strike="noStrike" cap="none" normalizeH="0" baseline="0">
                          <a:ln>
                            <a:noFill/>
                          </a:ln>
                          <a:solidFill>
                            <a:schemeClr val="tx1"/>
                          </a:solidFill>
                          <a:effectLst/>
                          <a:latin typeface="Arial" charset="0"/>
                          <a:ea typeface="楷体_GB2312" pitchFamily="49" charset="-122"/>
                        </a:rPr>
                        <a:t>M </a:t>
                      </a:r>
                      <a:r>
                        <a:rPr kumimoji="0" lang="en-US" altLang="zh-CN" sz="2900" b="0" i="0" u="none" strike="noStrike" cap="none" normalizeH="0" baseline="0">
                          <a:ln>
                            <a:noFill/>
                          </a:ln>
                          <a:solidFill>
                            <a:schemeClr val="tx1"/>
                          </a:solidFill>
                          <a:effectLst/>
                          <a:latin typeface="Arial" charset="0"/>
                          <a:ea typeface="楷体_GB2312" pitchFamily="49" charset="-122"/>
                        </a:rPr>
                        <a:t>&lt; 12</a:t>
                      </a:r>
                    </a:p>
                  </a:txBody>
                  <a:tcPr marT="46694" marB="46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900" b="0" i="0" u="none" strike="noStrike" cap="none" normalizeH="0" baseline="0">
                          <a:ln>
                            <a:noFill/>
                          </a:ln>
                          <a:solidFill>
                            <a:schemeClr val="tx1"/>
                          </a:solidFill>
                          <a:effectLst/>
                          <a:latin typeface="Arial" charset="0"/>
                          <a:ea typeface="楷体_GB2312" pitchFamily="49" charset="-122"/>
                        </a:rPr>
                        <a:t>ONeMg</a:t>
                      </a:r>
                      <a:r>
                        <a:rPr kumimoji="0" lang="zh-CN" altLang="en-US" sz="2900" b="0" i="0" u="none" strike="noStrike" cap="none" normalizeH="0" baseline="0">
                          <a:ln>
                            <a:noFill/>
                          </a:ln>
                          <a:solidFill>
                            <a:schemeClr val="tx1"/>
                          </a:solidFill>
                          <a:effectLst/>
                          <a:latin typeface="Arial" charset="0"/>
                          <a:ea typeface="楷体_GB2312" pitchFamily="49" charset="-122"/>
                        </a:rPr>
                        <a:t>白矮星</a:t>
                      </a:r>
                      <a:r>
                        <a:rPr kumimoji="0" lang="en-US" altLang="zh-CN" sz="2900" b="0" i="0" u="none" strike="noStrike" cap="none" normalizeH="0" baseline="0">
                          <a:ln>
                            <a:noFill/>
                          </a:ln>
                          <a:solidFill>
                            <a:schemeClr val="tx1"/>
                          </a:solidFill>
                          <a:effectLst/>
                          <a:latin typeface="Arial" charset="0"/>
                          <a:ea typeface="楷体_GB2312" pitchFamily="49" charset="-122"/>
                        </a:rPr>
                        <a:t>?</a:t>
                      </a:r>
                    </a:p>
                  </a:txBody>
                  <a:tcPr marT="46694" marB="46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9233">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900" b="0" i="0" u="none" strike="noStrike" cap="none" normalizeH="0" baseline="0">
                          <a:ln>
                            <a:noFill/>
                          </a:ln>
                          <a:solidFill>
                            <a:schemeClr val="tx1"/>
                          </a:solidFill>
                          <a:effectLst/>
                          <a:latin typeface="Arial" charset="0"/>
                          <a:ea typeface="楷体_GB2312" pitchFamily="49" charset="-122"/>
                        </a:rPr>
                        <a:t>12 &lt; </a:t>
                      </a:r>
                      <a:r>
                        <a:rPr kumimoji="0" lang="en-US" altLang="zh-CN" sz="2900" b="0" i="1" u="none" strike="noStrike" cap="none" normalizeH="0" baseline="0">
                          <a:ln>
                            <a:noFill/>
                          </a:ln>
                          <a:solidFill>
                            <a:schemeClr val="tx1"/>
                          </a:solidFill>
                          <a:effectLst/>
                          <a:latin typeface="Arial" charset="0"/>
                          <a:ea typeface="楷体_GB2312" pitchFamily="49" charset="-122"/>
                        </a:rPr>
                        <a:t>M </a:t>
                      </a:r>
                      <a:r>
                        <a:rPr kumimoji="0" lang="en-US" altLang="zh-CN" sz="2900" b="0" i="0" u="none" strike="noStrike" cap="none" normalizeH="0" baseline="0">
                          <a:ln>
                            <a:noFill/>
                          </a:ln>
                          <a:solidFill>
                            <a:schemeClr val="tx1"/>
                          </a:solidFill>
                          <a:effectLst/>
                          <a:latin typeface="Arial" charset="0"/>
                          <a:ea typeface="楷体_GB2312" pitchFamily="49" charset="-122"/>
                        </a:rPr>
                        <a:t>&lt; 40</a:t>
                      </a:r>
                    </a:p>
                  </a:txBody>
                  <a:tcPr marT="46694" marB="46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2900" b="0" i="0" u="none" strike="noStrike" cap="none" normalizeH="0" baseline="0" dirty="0">
                          <a:ln>
                            <a:noFill/>
                          </a:ln>
                          <a:solidFill>
                            <a:schemeClr val="tx1"/>
                          </a:solidFill>
                          <a:effectLst/>
                          <a:latin typeface="Arial" charset="0"/>
                          <a:ea typeface="楷体_GB2312" pitchFamily="49" charset="-122"/>
                        </a:rPr>
                        <a:t>超新星→中子星</a:t>
                      </a:r>
                      <a:r>
                        <a:rPr kumimoji="0" lang="en-US" altLang="zh-CN" sz="2900" b="0" i="0" u="none" strike="noStrike" cap="none" normalizeH="0" baseline="0" dirty="0">
                          <a:ln>
                            <a:noFill/>
                          </a:ln>
                          <a:solidFill>
                            <a:schemeClr val="tx1"/>
                          </a:solidFill>
                          <a:effectLst/>
                          <a:latin typeface="Arial" charset="0"/>
                          <a:ea typeface="楷体_GB2312" pitchFamily="49" charset="-122"/>
                        </a:rPr>
                        <a:t>?</a:t>
                      </a:r>
                    </a:p>
                  </a:txBody>
                  <a:tcPr marT="46694" marB="46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9233">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900" b="0" i="1" u="none" strike="noStrike" cap="none" normalizeH="0" baseline="0">
                          <a:ln>
                            <a:noFill/>
                          </a:ln>
                          <a:solidFill>
                            <a:schemeClr val="tx1"/>
                          </a:solidFill>
                          <a:effectLst/>
                          <a:latin typeface="Arial" charset="0"/>
                          <a:ea typeface="楷体_GB2312" pitchFamily="49" charset="-122"/>
                        </a:rPr>
                        <a:t>M </a:t>
                      </a:r>
                      <a:r>
                        <a:rPr kumimoji="0" lang="en-US" altLang="zh-CN" sz="2900" b="0" i="0" u="none" strike="noStrike" cap="none" normalizeH="0" baseline="0">
                          <a:ln>
                            <a:noFill/>
                          </a:ln>
                          <a:solidFill>
                            <a:schemeClr val="tx1"/>
                          </a:solidFill>
                          <a:effectLst/>
                          <a:latin typeface="Arial" charset="0"/>
                          <a:ea typeface="楷体_GB2312" pitchFamily="49" charset="-122"/>
                        </a:rPr>
                        <a:t>&gt; 40</a:t>
                      </a:r>
                    </a:p>
                  </a:txBody>
                  <a:tcPr marT="46694" marB="46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2900" b="0" i="0" u="none" strike="noStrike" cap="none" normalizeH="0" baseline="0">
                          <a:ln>
                            <a:noFill/>
                          </a:ln>
                          <a:solidFill>
                            <a:schemeClr val="tx1"/>
                          </a:solidFill>
                          <a:effectLst/>
                          <a:latin typeface="Arial" charset="0"/>
                          <a:ea typeface="楷体_GB2312" pitchFamily="49" charset="-122"/>
                        </a:rPr>
                        <a:t>超新星→黑洞</a:t>
                      </a:r>
                      <a:r>
                        <a:rPr kumimoji="0" lang="en-US" altLang="zh-CN" sz="2900" b="0" i="0" u="none" strike="noStrike" cap="none" normalizeH="0" baseline="0">
                          <a:ln>
                            <a:noFill/>
                          </a:ln>
                          <a:solidFill>
                            <a:schemeClr val="tx1"/>
                          </a:solidFill>
                          <a:effectLst/>
                          <a:latin typeface="Arial" charset="0"/>
                          <a:ea typeface="楷体_GB2312" pitchFamily="49" charset="-122"/>
                        </a:rPr>
                        <a:t>?</a:t>
                      </a:r>
                    </a:p>
                  </a:txBody>
                  <a:tcPr marT="46694" marB="46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8639" name="Rectangle 31">
            <a:extLst>
              <a:ext uri="{FF2B5EF4-FFF2-40B4-BE49-F238E27FC236}">
                <a16:creationId xmlns:a16="http://schemas.microsoft.com/office/drawing/2014/main" id="{3FFBF39F-B2F5-4205-8383-2ECB467AB729}"/>
              </a:ext>
            </a:extLst>
          </p:cNvPr>
          <p:cNvSpPr>
            <a:spLocks noGrp="1" noChangeArrowheads="1"/>
          </p:cNvSpPr>
          <p:nvPr>
            <p:ph type="title"/>
          </p:nvPr>
        </p:nvSpPr>
        <p:spPr>
          <a:xfrm>
            <a:off x="457200" y="566738"/>
            <a:ext cx="8229600" cy="558800"/>
          </a:xfrm>
        </p:spPr>
        <p:txBody>
          <a:bodyPr/>
          <a:lstStyle/>
          <a:p>
            <a:pPr eaLnBrk="1" hangingPunct="1"/>
            <a:r>
              <a:rPr lang="zh-CN" altLang="en-US" sz="4000">
                <a:ea typeface="楷体_GB2312" pitchFamily="49" charset="-122"/>
              </a:rPr>
              <a:t>不同质量恒星的演化结局</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日期占位符 3">
            <a:extLst>
              <a:ext uri="{FF2B5EF4-FFF2-40B4-BE49-F238E27FC236}">
                <a16:creationId xmlns:a16="http://schemas.microsoft.com/office/drawing/2014/main" id="{1FBCBE6B-BE28-47FA-9BD5-B04EA7E818C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69634" name="Rectangle 2">
            <a:extLst>
              <a:ext uri="{FF2B5EF4-FFF2-40B4-BE49-F238E27FC236}">
                <a16:creationId xmlns:a16="http://schemas.microsoft.com/office/drawing/2014/main" id="{AD9A2CC6-6606-4BD3-A616-ABF8969CFCA9}"/>
              </a:ext>
            </a:extLst>
          </p:cNvPr>
          <p:cNvSpPr>
            <a:spLocks noGrp="1" noChangeArrowheads="1"/>
          </p:cNvSpPr>
          <p:nvPr>
            <p:ph idx="1"/>
          </p:nvPr>
        </p:nvSpPr>
        <p:spPr>
          <a:xfrm>
            <a:off x="755650" y="620713"/>
            <a:ext cx="7702550" cy="5475287"/>
          </a:xfrm>
        </p:spPr>
        <p:txBody>
          <a:bodyPr/>
          <a:lstStyle/>
          <a:p>
            <a:pPr eaLnBrk="1" hangingPunct="1">
              <a:buFontTx/>
              <a:buNone/>
            </a:pPr>
            <a:r>
              <a:rPr lang="en-US" altLang="zh-CN" sz="2800">
                <a:solidFill>
                  <a:srgbClr val="9900CC"/>
                </a:solidFill>
                <a:latin typeface="楷体_GB2312" pitchFamily="49" charset="-122"/>
                <a:ea typeface="楷体_GB2312" pitchFamily="49" charset="-122"/>
                <a:sym typeface="Wingdings" panose="05000000000000000000" pitchFamily="2" charset="2"/>
              </a:rPr>
              <a:t></a:t>
            </a:r>
            <a:r>
              <a:rPr lang="zh-CN" altLang="en-US">
                <a:ea typeface="楷体_GB2312" pitchFamily="49" charset="-122"/>
              </a:rPr>
              <a:t>恒星形成与演化的循环</a:t>
            </a:r>
          </a:p>
        </p:txBody>
      </p:sp>
      <p:pic>
        <p:nvPicPr>
          <p:cNvPr id="69635" name="Picture 3" descr="BG12FG21">
            <a:extLst>
              <a:ext uri="{FF2B5EF4-FFF2-40B4-BE49-F238E27FC236}">
                <a16:creationId xmlns:a16="http://schemas.microsoft.com/office/drawing/2014/main" id="{45A01F3D-FE2E-465E-97AA-40EE79B9C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557338"/>
            <a:ext cx="4854575"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a:extLst>
              <a:ext uri="{FF2B5EF4-FFF2-40B4-BE49-F238E27FC236}">
                <a16:creationId xmlns:a16="http://schemas.microsoft.com/office/drawing/2014/main" id="{42208582-5801-41B1-A6AE-626CC190DF33}"/>
              </a:ext>
            </a:extLst>
          </p:cNvPr>
          <p:cNvSpPr>
            <a:spLocks noGrp="1" noChangeArrowheads="1"/>
          </p:cNvSpPr>
          <p:nvPr>
            <p:ph type="title"/>
          </p:nvPr>
        </p:nvSpPr>
        <p:spPr>
          <a:xfrm>
            <a:off x="468313" y="331788"/>
            <a:ext cx="8075612" cy="633412"/>
          </a:xfrm>
        </p:spPr>
        <p:txBody>
          <a:bodyPr/>
          <a:lstStyle/>
          <a:p>
            <a:r>
              <a:rPr lang="zh-CN" altLang="en-US" sz="3600"/>
              <a:t>习题</a:t>
            </a:r>
          </a:p>
        </p:txBody>
      </p:sp>
      <p:sp>
        <p:nvSpPr>
          <p:cNvPr id="70658" name="内容占位符 2">
            <a:extLst>
              <a:ext uri="{FF2B5EF4-FFF2-40B4-BE49-F238E27FC236}">
                <a16:creationId xmlns:a16="http://schemas.microsoft.com/office/drawing/2014/main" id="{30258F75-383A-45E3-AF8B-53F03E515FED}"/>
              </a:ext>
            </a:extLst>
          </p:cNvPr>
          <p:cNvSpPr>
            <a:spLocks noGrp="1" noChangeArrowheads="1"/>
          </p:cNvSpPr>
          <p:nvPr>
            <p:ph idx="1"/>
          </p:nvPr>
        </p:nvSpPr>
        <p:spPr>
          <a:xfrm>
            <a:off x="539750" y="1196975"/>
            <a:ext cx="8229600" cy="4929188"/>
          </a:xfrm>
        </p:spPr>
        <p:txBody>
          <a:bodyPr/>
          <a:lstStyle/>
          <a:p>
            <a:pPr eaLnBrk="1" hangingPunct="1">
              <a:lnSpc>
                <a:spcPct val="80000"/>
              </a:lnSpc>
              <a:spcBef>
                <a:spcPct val="50000"/>
              </a:spcBef>
              <a:buFontTx/>
              <a:buNone/>
            </a:pPr>
            <a:r>
              <a:rPr lang="en-US" altLang="zh-CN" sz="2400"/>
              <a:t>1.</a:t>
            </a:r>
            <a:r>
              <a:rPr lang="zh-CN" altLang="en-US" sz="2400"/>
              <a:t>观测一颗经典造父变星，它的平均星等为</a:t>
            </a:r>
            <a:r>
              <a:rPr lang="en-US" altLang="zh-CN" sz="2400"/>
              <a:t>8.2</a:t>
            </a:r>
            <a:r>
              <a:rPr lang="en-US" altLang="zh-CN" sz="2400" baseline="30000"/>
              <a:t>m</a:t>
            </a:r>
            <a:r>
              <a:rPr lang="en-US" altLang="zh-CN" sz="2400"/>
              <a:t>,</a:t>
            </a:r>
            <a:r>
              <a:rPr lang="zh-CN" altLang="en-US" sz="2400"/>
              <a:t>光变周期为100天，问它的距离是多少秒差距？</a:t>
            </a:r>
          </a:p>
          <a:p>
            <a:pPr eaLnBrk="1" hangingPunct="1">
              <a:lnSpc>
                <a:spcPct val="80000"/>
              </a:lnSpc>
              <a:spcBef>
                <a:spcPct val="50000"/>
              </a:spcBef>
              <a:buFontTx/>
              <a:buNone/>
            </a:pPr>
            <a:r>
              <a:rPr lang="en-US" altLang="zh-CN" sz="2800">
                <a:solidFill>
                  <a:srgbClr val="FF0066"/>
                </a:solidFill>
              </a:rPr>
              <a:t>         </a:t>
            </a:r>
            <a:r>
              <a:rPr lang="en-US" altLang="zh-CN" sz="2400" baseline="-25000">
                <a:solidFill>
                  <a:srgbClr val="FF0066"/>
                </a:solidFill>
              </a:rPr>
              <a:t>          </a:t>
            </a:r>
            <a:r>
              <a:rPr lang="en-US" altLang="zh-CN" sz="2400">
                <a:solidFill>
                  <a:srgbClr val="FF0066"/>
                </a:solidFill>
              </a:rPr>
              <a:t>M</a:t>
            </a:r>
            <a:r>
              <a:rPr lang="en-US" altLang="zh-CN" sz="2400" baseline="-25000">
                <a:solidFill>
                  <a:srgbClr val="FF0066"/>
                </a:solidFill>
              </a:rPr>
              <a:t>p </a:t>
            </a:r>
            <a:r>
              <a:rPr lang="en-US" altLang="zh-CN" sz="2400">
                <a:solidFill>
                  <a:srgbClr val="FF0066"/>
                </a:solidFill>
              </a:rPr>
              <a:t>=-1.80-1.74lgP</a:t>
            </a:r>
            <a:r>
              <a:rPr lang="zh-CN" altLang="en-US" sz="2400">
                <a:solidFill>
                  <a:srgbClr val="FF0066"/>
                </a:solidFill>
              </a:rPr>
              <a:t>， </a:t>
            </a:r>
            <a:r>
              <a:rPr lang="en-US" altLang="zh-CN" sz="2400" baseline="30000"/>
              <a:t> </a:t>
            </a:r>
            <a:r>
              <a:rPr lang="en-US" altLang="zh-CN" sz="2400">
                <a:solidFill>
                  <a:srgbClr val="FF0066"/>
                </a:solidFill>
              </a:rPr>
              <a:t>m=M-5+5lgr</a:t>
            </a:r>
          </a:p>
          <a:p>
            <a:pPr eaLnBrk="1" hangingPunct="1">
              <a:lnSpc>
                <a:spcPct val="80000"/>
              </a:lnSpc>
              <a:spcBef>
                <a:spcPct val="50000"/>
              </a:spcBef>
              <a:buFontTx/>
              <a:buNone/>
            </a:pPr>
            <a:r>
              <a:rPr lang="en-US" altLang="zh-CN" sz="2400" baseline="30000"/>
              <a:t>  </a:t>
            </a:r>
          </a:p>
          <a:p>
            <a:pPr eaLnBrk="1" hangingPunct="1">
              <a:buFontTx/>
              <a:buNone/>
            </a:pPr>
            <a:r>
              <a:rPr lang="en-US" altLang="zh-CN" sz="2400">
                <a:sym typeface="Arial" panose="020B0604020202020204" pitchFamily="34" charset="0"/>
              </a:rPr>
              <a:t>2</a:t>
            </a:r>
            <a:r>
              <a:rPr lang="zh-CN" altLang="en-US" sz="2400">
                <a:sym typeface="Arial" panose="020B0604020202020204" pitchFamily="34" charset="0"/>
              </a:rPr>
              <a:t>.某新星亮度极大时具有绝对星等M=-8.8等，视星等为m=-1.1等，求：</a:t>
            </a:r>
          </a:p>
          <a:p>
            <a:pPr eaLnBrk="1" hangingPunct="1">
              <a:buFontTx/>
              <a:buNone/>
            </a:pPr>
            <a:r>
              <a:rPr lang="zh-CN" altLang="en-US" sz="2400">
                <a:sym typeface="Arial" panose="020B0604020202020204" pitchFamily="34" charset="0"/>
              </a:rPr>
              <a:t>       1）它是太阳亮度的多少倍？</a:t>
            </a:r>
          </a:p>
          <a:p>
            <a:pPr eaLnBrk="1" hangingPunct="1">
              <a:buFontTx/>
              <a:buNone/>
            </a:pPr>
            <a:r>
              <a:rPr lang="zh-CN" altLang="en-US" sz="2400">
                <a:sym typeface="Arial" panose="020B0604020202020204" pitchFamily="34" charset="0"/>
              </a:rPr>
              <a:t>       2）它的距离是多少？</a:t>
            </a:r>
          </a:p>
          <a:p>
            <a:pPr eaLnBrk="1" hangingPunct="1">
              <a:buFontTx/>
              <a:buNone/>
            </a:pPr>
            <a:r>
              <a:rPr lang="zh-CN" altLang="en-US" sz="2400">
                <a:sym typeface="Arial" panose="020B0604020202020204" pitchFamily="34" charset="0"/>
              </a:rPr>
              <a:t>       3）在怎样的距离处，它看起来象满月一样亮？</a:t>
            </a:r>
          </a:p>
          <a:p>
            <a:pPr eaLnBrk="1" hangingPunct="1">
              <a:buFontTx/>
              <a:buNone/>
            </a:pPr>
            <a:r>
              <a:rPr lang="zh-CN" altLang="en-US" sz="2400">
                <a:sym typeface="Arial" panose="020B0604020202020204" pitchFamily="34" charset="0"/>
              </a:rPr>
              <a:t>     （太阳的绝对星等为4.75等，满月的视星等为-12.5等）   </a:t>
            </a:r>
          </a:p>
          <a:p>
            <a:pPr eaLnBrk="1" hangingPunct="1">
              <a:buFontTx/>
              <a:buNone/>
            </a:pPr>
            <a:r>
              <a:rPr lang="zh-CN" altLang="en-US" sz="2400">
                <a:sym typeface="Arial" panose="020B0604020202020204" pitchFamily="34" charset="0"/>
              </a:rPr>
              <a:t>         </a:t>
            </a:r>
            <a:r>
              <a:rPr lang="zh-CN" altLang="en-US" sz="2400">
                <a:solidFill>
                  <a:srgbClr val="FF0000"/>
                </a:solidFill>
                <a:sym typeface="Arial" panose="020B0604020202020204" pitchFamily="34" charset="0"/>
              </a:rPr>
              <a:t>m=-2.5lgE , m=M-5+5lgr (</a:t>
            </a:r>
            <a:r>
              <a:rPr lang="zh-CN" altLang="en-US" sz="1600">
                <a:solidFill>
                  <a:srgbClr val="FF0000"/>
                </a:solidFill>
                <a:sym typeface="Arial" panose="020B0604020202020204" pitchFamily="34" charset="0"/>
              </a:rPr>
              <a:t>日地距离r=1/206265</a:t>
            </a:r>
            <a:r>
              <a:rPr lang="en-US" altLang="zh-CN" sz="1600">
                <a:solidFill>
                  <a:srgbClr val="FF0000"/>
                </a:solidFill>
                <a:sym typeface="Arial" panose="020B0604020202020204" pitchFamily="34" charset="0"/>
              </a:rPr>
              <a:t>pc</a:t>
            </a:r>
            <a:r>
              <a:rPr lang="zh-CN" altLang="en-US" sz="2400">
                <a:solidFill>
                  <a:srgbClr val="FF0000"/>
                </a:solidFill>
                <a:sym typeface="Arial" panose="020B0604020202020204" pitchFamily="34" charset="0"/>
              </a:rPr>
              <a:t>)</a:t>
            </a:r>
          </a:p>
          <a:p>
            <a:pPr eaLnBrk="1" hangingPunct="1">
              <a:lnSpc>
                <a:spcPct val="80000"/>
              </a:lnSpc>
              <a:spcBef>
                <a:spcPct val="50000"/>
              </a:spcBef>
              <a:buFontTx/>
              <a:buNone/>
            </a:pPr>
            <a:endParaRPr lang="zh-CN" altLang="en-US" sz="2400" baseline="30000">
              <a:solidFill>
                <a:srgbClr val="FF0000"/>
              </a:solidFill>
              <a:sym typeface="Arial" panose="020B0604020202020204" pitchFamily="34" charset="0"/>
            </a:endParaRPr>
          </a:p>
          <a:p>
            <a:pPr eaLnBrk="1" hangingPunct="1">
              <a:buFontTx/>
              <a:buNone/>
            </a:pPr>
            <a:r>
              <a:rPr lang="en-US" altLang="zh-CN" sz="1600"/>
              <a:t>     </a:t>
            </a:r>
          </a:p>
        </p:txBody>
      </p:sp>
      <p:sp>
        <p:nvSpPr>
          <p:cNvPr id="70659" name="日期占位符 3">
            <a:extLst>
              <a:ext uri="{FF2B5EF4-FFF2-40B4-BE49-F238E27FC236}">
                <a16:creationId xmlns:a16="http://schemas.microsoft.com/office/drawing/2014/main" id="{136243C7-0168-4D82-8944-E72E1EB233F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日期占位符 3">
            <a:extLst>
              <a:ext uri="{FF2B5EF4-FFF2-40B4-BE49-F238E27FC236}">
                <a16:creationId xmlns:a16="http://schemas.microsoft.com/office/drawing/2014/main" id="{961CA5F7-22D5-4764-96F6-25C0F58EA81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13314" name="Rectangle 2">
            <a:extLst>
              <a:ext uri="{FF2B5EF4-FFF2-40B4-BE49-F238E27FC236}">
                <a16:creationId xmlns:a16="http://schemas.microsoft.com/office/drawing/2014/main" id="{B919F48B-E346-4587-AC75-CAF25FA300F5}"/>
              </a:ext>
            </a:extLst>
          </p:cNvPr>
          <p:cNvSpPr>
            <a:spLocks noGrp="1" noChangeArrowheads="1"/>
          </p:cNvSpPr>
          <p:nvPr>
            <p:ph idx="1"/>
          </p:nvPr>
        </p:nvSpPr>
        <p:spPr>
          <a:xfrm>
            <a:off x="609600" y="914400"/>
            <a:ext cx="7772400" cy="4800600"/>
          </a:xfrm>
        </p:spPr>
        <p:txBody>
          <a:bodyPr/>
          <a:lstStyle/>
          <a:p>
            <a:pPr eaLnBrk="1" hangingPunct="1">
              <a:lnSpc>
                <a:spcPct val="90000"/>
              </a:lnSpc>
              <a:spcBef>
                <a:spcPct val="50000"/>
              </a:spcBef>
              <a:buFontTx/>
              <a:buNone/>
            </a:pPr>
            <a:r>
              <a:rPr lang="en-US" altLang="zh-CN" sz="2800"/>
              <a:t>(2) </a:t>
            </a:r>
            <a:r>
              <a:rPr lang="zh-CN" altLang="en-US" sz="2800"/>
              <a:t>碳氮氧循环 </a:t>
            </a:r>
            <a:r>
              <a:rPr lang="en-US" altLang="zh-CN" sz="2800"/>
              <a:t>(CNO cycle) </a:t>
            </a:r>
          </a:p>
          <a:p>
            <a:pPr eaLnBrk="1" hangingPunct="1">
              <a:lnSpc>
                <a:spcPct val="90000"/>
              </a:lnSpc>
              <a:spcBef>
                <a:spcPct val="50000"/>
              </a:spcBef>
              <a:buFontTx/>
              <a:buNone/>
            </a:pPr>
            <a:r>
              <a:rPr lang="en-US" altLang="zh-CN" sz="2800"/>
              <a:t>For stars with </a:t>
            </a:r>
            <a:r>
              <a:rPr lang="en-US" altLang="zh-CN" sz="2800" i="1"/>
              <a:t>M</a:t>
            </a:r>
            <a:r>
              <a:rPr lang="zh-CN" altLang="en-US" sz="2800"/>
              <a:t>＞</a:t>
            </a:r>
            <a:r>
              <a:rPr lang="en-US" altLang="zh-CN" sz="2800"/>
              <a:t>1.1</a:t>
            </a:r>
            <a:r>
              <a:rPr lang="en-US" altLang="zh-CN" sz="2800" i="1"/>
              <a:t>M</a:t>
            </a:r>
            <a:r>
              <a:rPr lang="en-US" altLang="zh-CN" sz="2800" baseline="-30000"/>
              <a:t>⊙</a:t>
            </a:r>
            <a:r>
              <a:rPr lang="en-US" altLang="zh-CN" sz="2800"/>
              <a:t> </a:t>
            </a:r>
          </a:p>
          <a:p>
            <a:pPr algn="just" eaLnBrk="1" hangingPunct="1">
              <a:lnSpc>
                <a:spcPct val="90000"/>
              </a:lnSpc>
              <a:spcBef>
                <a:spcPct val="50000"/>
              </a:spcBef>
              <a:buFontTx/>
              <a:buNone/>
            </a:pPr>
            <a:r>
              <a:rPr lang="en-US" altLang="zh-CN" sz="2800"/>
              <a:t>① </a:t>
            </a:r>
            <a:r>
              <a:rPr lang="en-US" altLang="zh-CN" sz="2800" baseline="30000"/>
              <a:t>12</a:t>
            </a:r>
            <a:r>
              <a:rPr lang="en-US" altLang="zh-CN" sz="2800"/>
              <a:t>C + </a:t>
            </a:r>
            <a:r>
              <a:rPr lang="en-US" altLang="zh-CN" sz="2800" baseline="30000"/>
              <a:t>1</a:t>
            </a:r>
            <a:r>
              <a:rPr lang="en-US" altLang="zh-CN" sz="2800"/>
              <a:t>H → </a:t>
            </a:r>
            <a:r>
              <a:rPr lang="en-US" altLang="zh-CN" sz="2800" baseline="30000"/>
              <a:t>13</a:t>
            </a:r>
            <a:r>
              <a:rPr lang="en-US" altLang="zh-CN" sz="2800"/>
              <a:t>N + </a:t>
            </a:r>
            <a:r>
              <a:rPr lang="en-US" altLang="zh-CN" sz="2800">
                <a:latin typeface="Symbol" panose="05050102010706020507" pitchFamily="18" charset="2"/>
              </a:rPr>
              <a:t>g</a:t>
            </a:r>
            <a:endParaRPr lang="en-US" altLang="zh-CN" sz="2800" i="1"/>
          </a:p>
          <a:p>
            <a:pPr algn="just" eaLnBrk="1" hangingPunct="1">
              <a:lnSpc>
                <a:spcPct val="90000"/>
              </a:lnSpc>
              <a:spcBef>
                <a:spcPct val="50000"/>
              </a:spcBef>
              <a:buFontTx/>
              <a:buNone/>
            </a:pPr>
            <a:r>
              <a:rPr lang="en-US" altLang="zh-CN" sz="2800"/>
              <a:t>② </a:t>
            </a:r>
            <a:r>
              <a:rPr lang="en-US" altLang="zh-CN" sz="2800" baseline="30000"/>
              <a:t>13</a:t>
            </a:r>
            <a:r>
              <a:rPr lang="en-US" altLang="zh-CN" sz="2800"/>
              <a:t>N → </a:t>
            </a:r>
            <a:r>
              <a:rPr lang="en-US" altLang="zh-CN" sz="2800" baseline="30000"/>
              <a:t>13</a:t>
            </a:r>
            <a:r>
              <a:rPr lang="en-US" altLang="zh-CN" sz="2800"/>
              <a:t>C + e</a:t>
            </a:r>
            <a:r>
              <a:rPr lang="en-US" altLang="zh-CN" sz="2800" baseline="30000"/>
              <a:t>+  </a:t>
            </a:r>
            <a:r>
              <a:rPr lang="en-US" altLang="zh-CN" sz="2800"/>
              <a:t>+ </a:t>
            </a:r>
            <a:r>
              <a:rPr lang="en-US" altLang="zh-CN" sz="2800">
                <a:latin typeface="Symbol" panose="05050102010706020507" pitchFamily="18" charset="2"/>
              </a:rPr>
              <a:t>n</a:t>
            </a:r>
            <a:r>
              <a:rPr lang="en-US" altLang="zh-CN" sz="2800" baseline="-30000"/>
              <a:t>e</a:t>
            </a:r>
            <a:endParaRPr lang="en-US" altLang="zh-CN" sz="2800"/>
          </a:p>
          <a:p>
            <a:pPr algn="just" eaLnBrk="1" hangingPunct="1">
              <a:lnSpc>
                <a:spcPct val="90000"/>
              </a:lnSpc>
              <a:spcBef>
                <a:spcPct val="50000"/>
              </a:spcBef>
              <a:buFontTx/>
              <a:buNone/>
            </a:pPr>
            <a:r>
              <a:rPr lang="en-US" altLang="zh-CN" sz="2800"/>
              <a:t>③ </a:t>
            </a:r>
            <a:r>
              <a:rPr lang="en-US" altLang="zh-CN" sz="2800" baseline="30000"/>
              <a:t>13</a:t>
            </a:r>
            <a:r>
              <a:rPr lang="en-US" altLang="zh-CN" sz="2800"/>
              <a:t>C + </a:t>
            </a:r>
            <a:r>
              <a:rPr lang="en-US" altLang="zh-CN" sz="2800" baseline="30000"/>
              <a:t>1</a:t>
            </a:r>
            <a:r>
              <a:rPr lang="en-US" altLang="zh-CN" sz="2800"/>
              <a:t>H</a:t>
            </a:r>
            <a:r>
              <a:rPr lang="en-US" altLang="zh-CN" sz="2800" baseline="30000"/>
              <a:t> </a:t>
            </a:r>
            <a:r>
              <a:rPr lang="en-US" altLang="zh-CN" sz="2800"/>
              <a:t>→ </a:t>
            </a:r>
            <a:r>
              <a:rPr lang="en-US" altLang="zh-CN" sz="2800" baseline="30000"/>
              <a:t>14</a:t>
            </a:r>
            <a:r>
              <a:rPr lang="en-US" altLang="zh-CN" sz="2800"/>
              <a:t>N + </a:t>
            </a:r>
            <a:r>
              <a:rPr lang="en-US" altLang="zh-CN" sz="2800">
                <a:latin typeface="Symbol" panose="05050102010706020507" pitchFamily="18" charset="2"/>
              </a:rPr>
              <a:t>g</a:t>
            </a:r>
            <a:r>
              <a:rPr lang="en-US" altLang="zh-CN" sz="2800"/>
              <a:t> </a:t>
            </a:r>
            <a:endParaRPr lang="en-US" altLang="zh-CN" sz="2800" i="1"/>
          </a:p>
          <a:p>
            <a:pPr algn="just" eaLnBrk="1" hangingPunct="1">
              <a:lnSpc>
                <a:spcPct val="90000"/>
              </a:lnSpc>
              <a:spcBef>
                <a:spcPct val="50000"/>
              </a:spcBef>
              <a:buFontTx/>
              <a:buNone/>
            </a:pPr>
            <a:r>
              <a:rPr lang="en-US" altLang="zh-CN" sz="2800"/>
              <a:t>④ </a:t>
            </a:r>
            <a:r>
              <a:rPr lang="en-US" altLang="zh-CN" sz="2800" baseline="30000"/>
              <a:t>14</a:t>
            </a:r>
            <a:r>
              <a:rPr lang="en-US" altLang="zh-CN" sz="2800"/>
              <a:t>N + </a:t>
            </a:r>
            <a:r>
              <a:rPr lang="en-US" altLang="zh-CN" sz="2800" baseline="30000"/>
              <a:t>1</a:t>
            </a:r>
            <a:r>
              <a:rPr lang="en-US" altLang="zh-CN" sz="2800"/>
              <a:t>H → </a:t>
            </a:r>
            <a:r>
              <a:rPr lang="en-US" altLang="zh-CN" sz="2800" baseline="30000"/>
              <a:t>15</a:t>
            </a:r>
            <a:r>
              <a:rPr lang="en-US" altLang="zh-CN" sz="2800"/>
              <a:t>O + </a:t>
            </a:r>
            <a:r>
              <a:rPr lang="en-US" altLang="zh-CN" sz="2800">
                <a:latin typeface="Symbol" panose="05050102010706020507" pitchFamily="18" charset="2"/>
              </a:rPr>
              <a:t>g</a:t>
            </a:r>
            <a:r>
              <a:rPr lang="en-US" altLang="zh-CN" sz="2800"/>
              <a:t> </a:t>
            </a:r>
            <a:endParaRPr lang="en-US" altLang="zh-CN" sz="2800" i="1"/>
          </a:p>
          <a:p>
            <a:pPr algn="just" eaLnBrk="1" hangingPunct="1">
              <a:lnSpc>
                <a:spcPct val="90000"/>
              </a:lnSpc>
              <a:spcBef>
                <a:spcPct val="50000"/>
              </a:spcBef>
              <a:buFontTx/>
              <a:buNone/>
            </a:pPr>
            <a:r>
              <a:rPr lang="en-US" altLang="zh-CN" sz="2800"/>
              <a:t>⑤ </a:t>
            </a:r>
            <a:r>
              <a:rPr lang="en-US" altLang="zh-CN" sz="2800" baseline="30000"/>
              <a:t>15</a:t>
            </a:r>
            <a:r>
              <a:rPr lang="en-US" altLang="zh-CN" sz="2800"/>
              <a:t>O → </a:t>
            </a:r>
            <a:r>
              <a:rPr lang="en-US" altLang="zh-CN" sz="2800" baseline="30000"/>
              <a:t>15</a:t>
            </a:r>
            <a:r>
              <a:rPr lang="en-US" altLang="zh-CN" sz="2800"/>
              <a:t>N + e</a:t>
            </a:r>
            <a:r>
              <a:rPr lang="en-US" altLang="zh-CN" sz="2800" baseline="30000"/>
              <a:t>+  </a:t>
            </a:r>
            <a:r>
              <a:rPr lang="en-US" altLang="zh-CN" sz="2800"/>
              <a:t>+ </a:t>
            </a:r>
            <a:r>
              <a:rPr lang="en-US" altLang="zh-CN" sz="2800">
                <a:latin typeface="Symbol" panose="05050102010706020507" pitchFamily="18" charset="2"/>
              </a:rPr>
              <a:t>n</a:t>
            </a:r>
            <a:r>
              <a:rPr lang="en-US" altLang="zh-CN" sz="2800" baseline="-30000"/>
              <a:t>e</a:t>
            </a:r>
            <a:r>
              <a:rPr lang="en-US" altLang="zh-CN" sz="2800"/>
              <a:t> </a:t>
            </a:r>
          </a:p>
          <a:p>
            <a:pPr eaLnBrk="1" hangingPunct="1">
              <a:lnSpc>
                <a:spcPct val="90000"/>
              </a:lnSpc>
              <a:spcBef>
                <a:spcPct val="50000"/>
              </a:spcBef>
              <a:buFontTx/>
              <a:buNone/>
            </a:pPr>
            <a:r>
              <a:rPr lang="en-US" altLang="zh-CN" sz="2800"/>
              <a:t>⑥ </a:t>
            </a:r>
            <a:r>
              <a:rPr lang="en-US" altLang="zh-CN" sz="2800" baseline="30000"/>
              <a:t>15</a:t>
            </a:r>
            <a:r>
              <a:rPr lang="en-US" altLang="zh-CN" sz="2800"/>
              <a:t>N + </a:t>
            </a:r>
            <a:r>
              <a:rPr lang="en-US" altLang="zh-CN" sz="2800" baseline="30000"/>
              <a:t>1</a:t>
            </a:r>
            <a:r>
              <a:rPr lang="en-US" altLang="zh-CN" sz="2800"/>
              <a:t>H</a:t>
            </a:r>
            <a:r>
              <a:rPr lang="en-US" altLang="zh-CN" sz="2800" baseline="30000"/>
              <a:t> </a:t>
            </a:r>
            <a:r>
              <a:rPr lang="en-US" altLang="zh-CN" sz="2800"/>
              <a:t>→ </a:t>
            </a:r>
            <a:r>
              <a:rPr lang="en-US" altLang="zh-CN" sz="2800" baseline="30000"/>
              <a:t>12</a:t>
            </a:r>
            <a:r>
              <a:rPr lang="en-US" altLang="zh-CN" sz="2800"/>
              <a:t>C + </a:t>
            </a:r>
            <a:r>
              <a:rPr lang="en-US" altLang="zh-CN" sz="2800" baseline="30000"/>
              <a:t> 4</a:t>
            </a:r>
            <a:r>
              <a:rPr lang="en-US" altLang="zh-CN" sz="2800"/>
              <a:t>He</a:t>
            </a:r>
          </a:p>
        </p:txBody>
      </p:sp>
      <p:sp>
        <p:nvSpPr>
          <p:cNvPr id="13315" name="Rectangle 3">
            <a:extLst>
              <a:ext uri="{FF2B5EF4-FFF2-40B4-BE49-F238E27FC236}">
                <a16:creationId xmlns:a16="http://schemas.microsoft.com/office/drawing/2014/main" id="{657BE922-D0BD-49E2-B0D0-0CD3708ECC75}"/>
              </a:ext>
            </a:extLst>
          </p:cNvPr>
          <p:cNvSpPr>
            <a:spLocks noChangeArrowheads="1"/>
          </p:cNvSpPr>
          <p:nvPr/>
        </p:nvSpPr>
        <p:spPr bwMode="auto">
          <a:xfrm>
            <a:off x="0" y="1535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pic>
        <p:nvPicPr>
          <p:cNvPr id="13316" name="Picture 4" descr="cno_cycle">
            <a:extLst>
              <a:ext uri="{FF2B5EF4-FFF2-40B4-BE49-F238E27FC236}">
                <a16:creationId xmlns:a16="http://schemas.microsoft.com/office/drawing/2014/main" id="{5F006511-1BFB-4851-AA96-F5676228D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133600"/>
            <a:ext cx="4191000"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日期占位符 3">
            <a:extLst>
              <a:ext uri="{FF2B5EF4-FFF2-40B4-BE49-F238E27FC236}">
                <a16:creationId xmlns:a16="http://schemas.microsoft.com/office/drawing/2014/main" id="{711F77A4-98B4-4C44-A499-4DD66323D27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14338" name="Rectangle 2">
            <a:extLst>
              <a:ext uri="{FF2B5EF4-FFF2-40B4-BE49-F238E27FC236}">
                <a16:creationId xmlns:a16="http://schemas.microsoft.com/office/drawing/2014/main" id="{FC1F26A2-D6C6-4FF8-BEA4-E6F1C204124A}"/>
              </a:ext>
            </a:extLst>
          </p:cNvPr>
          <p:cNvSpPr>
            <a:spLocks noGrp="1" noChangeArrowheads="1"/>
          </p:cNvSpPr>
          <p:nvPr>
            <p:ph type="title"/>
          </p:nvPr>
        </p:nvSpPr>
        <p:spPr>
          <a:xfrm>
            <a:off x="609600" y="433388"/>
            <a:ext cx="7772400" cy="579437"/>
          </a:xfrm>
          <a:solidFill>
            <a:srgbClr val="FFFF00"/>
          </a:solidFill>
        </p:spPr>
        <p:txBody>
          <a:bodyPr/>
          <a:lstStyle/>
          <a:p>
            <a:pPr eaLnBrk="1" hangingPunct="1"/>
            <a:r>
              <a:rPr lang="zh-CN" altLang="en-US" sz="3600">
                <a:ea typeface="楷体_GB2312" pitchFamily="49" charset="-122"/>
              </a:rPr>
              <a:t>恒星如何维持稳定的核燃烧？</a:t>
            </a:r>
          </a:p>
        </p:txBody>
      </p:sp>
      <p:sp>
        <p:nvSpPr>
          <p:cNvPr id="14339" name="Rectangle 3">
            <a:extLst>
              <a:ext uri="{FF2B5EF4-FFF2-40B4-BE49-F238E27FC236}">
                <a16:creationId xmlns:a16="http://schemas.microsoft.com/office/drawing/2014/main" id="{9C6D4898-0B44-4C07-85DA-BBF48427BABD}"/>
              </a:ext>
            </a:extLst>
          </p:cNvPr>
          <p:cNvSpPr>
            <a:spLocks noGrp="1" noChangeArrowheads="1"/>
          </p:cNvSpPr>
          <p:nvPr>
            <p:ph idx="1"/>
          </p:nvPr>
        </p:nvSpPr>
        <p:spPr>
          <a:xfrm>
            <a:off x="228600" y="1371600"/>
            <a:ext cx="4572000" cy="4953000"/>
          </a:xfrm>
        </p:spPr>
        <p:txBody>
          <a:bodyPr/>
          <a:lstStyle/>
          <a:p>
            <a:pPr eaLnBrk="1" hangingPunct="1"/>
            <a:r>
              <a:rPr lang="zh-CN" altLang="en-US" sz="2800" b="1"/>
              <a:t>恒星内部的核反应速率对温度十分敏感，</a:t>
            </a:r>
          </a:p>
          <a:p>
            <a:pPr eaLnBrk="1" hangingPunct="1">
              <a:buFontTx/>
              <a:buNone/>
            </a:pPr>
            <a:r>
              <a:rPr lang="zh-CN" altLang="en-US" sz="2800" b="1"/>
              <a:t>	</a:t>
            </a:r>
            <a:r>
              <a:rPr lang="en-US" altLang="zh-CN" sz="2800" b="1" i="1">
                <a:latin typeface="Symbol" panose="05050102010706020507" pitchFamily="18" charset="2"/>
              </a:rPr>
              <a:t>e</a:t>
            </a:r>
            <a:r>
              <a:rPr lang="en-US" altLang="zh-CN" sz="2800" b="1">
                <a:latin typeface="Times New Roman" panose="02020603050405020304" pitchFamily="18" charset="0"/>
              </a:rPr>
              <a:t>∝</a:t>
            </a:r>
            <a:r>
              <a:rPr lang="en-US" altLang="zh-CN" sz="2800" b="1" i="1">
                <a:latin typeface="Times New Roman" panose="02020603050405020304" pitchFamily="18" charset="0"/>
              </a:rPr>
              <a:t>T</a:t>
            </a:r>
            <a:endParaRPr lang="en-US" altLang="zh-CN" sz="2800" b="1">
              <a:latin typeface="Times New Roman" panose="02020603050405020304" pitchFamily="18" charset="0"/>
            </a:endParaRPr>
          </a:p>
          <a:p>
            <a:pPr eaLnBrk="1" hangingPunct="1"/>
            <a:r>
              <a:rPr lang="zh-CN" altLang="en-US" sz="2800" b="1"/>
              <a:t>恒星是稳定的气体球，其内部任意一点必须维持流体静力学平衡。</a:t>
            </a:r>
          </a:p>
          <a:p>
            <a:pPr eaLnBrk="1" hangingPunct="1">
              <a:buFontTx/>
              <a:buNone/>
            </a:pPr>
            <a:r>
              <a:rPr lang="zh-CN" altLang="en-US" sz="2800" b="1"/>
              <a:t>	（向内的）重力 </a:t>
            </a:r>
            <a:r>
              <a:rPr lang="zh-CN" altLang="en-US" sz="2800" b="1">
                <a:sym typeface="Wingdings" panose="05000000000000000000" pitchFamily="2" charset="2"/>
              </a:rPr>
              <a:t></a:t>
            </a:r>
            <a:r>
              <a:rPr lang="zh-CN" altLang="en-US" sz="2800" b="1"/>
              <a:t>（向外的）压力差</a:t>
            </a:r>
          </a:p>
          <a:p>
            <a:pPr eaLnBrk="1" hangingPunct="1">
              <a:buFontTx/>
              <a:buNone/>
            </a:pPr>
            <a:r>
              <a:rPr lang="zh-CN" altLang="en-US" sz="2800" b="1" i="1"/>
              <a:t>	</a:t>
            </a:r>
            <a:r>
              <a:rPr lang="en-US" altLang="zh-CN" sz="2800" b="1" i="1">
                <a:latin typeface="Times New Roman" panose="02020603050405020304" pitchFamily="18" charset="0"/>
              </a:rPr>
              <a:t>T </a:t>
            </a:r>
            <a:r>
              <a:rPr lang="en-US" altLang="zh-CN" sz="2800" b="1"/>
              <a:t>↑→</a:t>
            </a:r>
            <a:r>
              <a:rPr lang="en-US" altLang="zh-CN" sz="2800" b="1" i="1">
                <a:latin typeface="Symbol" panose="05050102010706020507" pitchFamily="18" charset="2"/>
              </a:rPr>
              <a:t>e</a:t>
            </a:r>
            <a:r>
              <a:rPr lang="en-US" altLang="zh-CN" sz="2800" b="1"/>
              <a:t>↑→</a:t>
            </a:r>
            <a:r>
              <a:rPr lang="en-US" altLang="zh-CN" sz="2800" b="1" i="1"/>
              <a:t> </a:t>
            </a:r>
            <a:r>
              <a:rPr lang="en-US" altLang="zh-CN" sz="2800" b="1" i="1">
                <a:latin typeface="Times New Roman" panose="02020603050405020304" pitchFamily="18" charset="0"/>
              </a:rPr>
              <a:t>P</a:t>
            </a:r>
            <a:r>
              <a:rPr lang="en-US" altLang="zh-CN" sz="2800" b="1" i="1"/>
              <a:t> </a:t>
            </a:r>
            <a:r>
              <a:rPr lang="en-US" altLang="zh-CN" sz="2800" b="1"/>
              <a:t>↑→</a:t>
            </a:r>
            <a:r>
              <a:rPr lang="en-US" altLang="zh-CN" sz="2800" b="1" i="1">
                <a:latin typeface="Times New Roman" panose="02020603050405020304" pitchFamily="18" charset="0"/>
              </a:rPr>
              <a:t>R</a:t>
            </a:r>
            <a:r>
              <a:rPr lang="en-US" altLang="zh-CN" sz="2800" b="1"/>
              <a:t>↑</a:t>
            </a:r>
            <a:r>
              <a:rPr lang="en-US" altLang="zh-CN" sz="2800" b="1" i="1"/>
              <a:t> </a:t>
            </a:r>
            <a:r>
              <a:rPr lang="en-US" altLang="zh-CN" sz="2800" b="1"/>
              <a:t>→</a:t>
            </a:r>
            <a:r>
              <a:rPr lang="en-US" altLang="zh-CN" sz="2800" b="1" i="1"/>
              <a:t> </a:t>
            </a:r>
            <a:r>
              <a:rPr lang="en-US" altLang="zh-CN" sz="2800" b="1" i="1">
                <a:latin typeface="Times New Roman" panose="02020603050405020304" pitchFamily="18" charset="0"/>
              </a:rPr>
              <a:t>T </a:t>
            </a:r>
            <a:r>
              <a:rPr lang="en-US" altLang="zh-CN" sz="2800" b="1"/>
              <a:t>↓</a:t>
            </a:r>
          </a:p>
        </p:txBody>
      </p:sp>
      <p:pic>
        <p:nvPicPr>
          <p:cNvPr id="14340" name="Picture 4" descr="Fig15_07">
            <a:extLst>
              <a:ext uri="{FF2B5EF4-FFF2-40B4-BE49-F238E27FC236}">
                <a16:creationId xmlns:a16="http://schemas.microsoft.com/office/drawing/2014/main" id="{818884C8-DB11-4A2A-A400-933BA9A04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875" t="12500" r="21875" b="12500"/>
          <a:stretch>
            <a:fillRect/>
          </a:stretch>
        </p:blipFill>
        <p:spPr bwMode="auto">
          <a:xfrm>
            <a:off x="5105400" y="1828800"/>
            <a:ext cx="3810000"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日期占位符 3">
            <a:extLst>
              <a:ext uri="{FF2B5EF4-FFF2-40B4-BE49-F238E27FC236}">
                <a16:creationId xmlns:a16="http://schemas.microsoft.com/office/drawing/2014/main" id="{DC69A546-BDA0-4547-BD1A-AA280B1C0DE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普通天文学</a:t>
            </a:r>
          </a:p>
        </p:txBody>
      </p:sp>
      <p:sp>
        <p:nvSpPr>
          <p:cNvPr id="15362" name="Rectangle 2">
            <a:extLst>
              <a:ext uri="{FF2B5EF4-FFF2-40B4-BE49-F238E27FC236}">
                <a16:creationId xmlns:a16="http://schemas.microsoft.com/office/drawing/2014/main" id="{3F6A15DE-95D2-4B9E-B7A7-8BF917307954}"/>
              </a:ext>
            </a:extLst>
          </p:cNvPr>
          <p:cNvSpPr>
            <a:spLocks noGrp="1" noChangeArrowheads="1"/>
          </p:cNvSpPr>
          <p:nvPr>
            <p:ph type="title"/>
          </p:nvPr>
        </p:nvSpPr>
        <p:spPr>
          <a:xfrm>
            <a:off x="609600" y="890588"/>
            <a:ext cx="7772400" cy="579437"/>
          </a:xfrm>
        </p:spPr>
        <p:txBody>
          <a:bodyPr/>
          <a:lstStyle/>
          <a:p>
            <a:pPr algn="l" eaLnBrk="1" hangingPunct="1"/>
            <a:r>
              <a:rPr lang="en-US" altLang="zh-CN" sz="3600">
                <a:ea typeface="楷体_GB2312" pitchFamily="49" charset="-122"/>
              </a:rPr>
              <a:t>*3. </a:t>
            </a:r>
            <a:r>
              <a:rPr lang="zh-CN" altLang="en-US" sz="3600">
                <a:ea typeface="楷体_GB2312" pitchFamily="49" charset="-122"/>
              </a:rPr>
              <a:t>比</a:t>
            </a:r>
            <a:r>
              <a:rPr lang="en-US" altLang="zh-CN" sz="3600">
                <a:ea typeface="楷体_GB2312" pitchFamily="49" charset="-122"/>
              </a:rPr>
              <a:t>H</a:t>
            </a:r>
            <a:r>
              <a:rPr lang="zh-CN" altLang="en-US" sz="3600">
                <a:ea typeface="楷体_GB2312" pitchFamily="49" charset="-122"/>
              </a:rPr>
              <a:t>更重的元素的燃烧</a:t>
            </a:r>
            <a:endParaRPr lang="zh-CN" altLang="en-US" sz="4800">
              <a:ea typeface="楷体_GB2312" pitchFamily="49" charset="-122"/>
            </a:endParaRPr>
          </a:p>
        </p:txBody>
      </p:sp>
      <p:sp>
        <p:nvSpPr>
          <p:cNvPr id="15363" name="Rectangle 3">
            <a:extLst>
              <a:ext uri="{FF2B5EF4-FFF2-40B4-BE49-F238E27FC236}">
                <a16:creationId xmlns:a16="http://schemas.microsoft.com/office/drawing/2014/main" id="{E8ED974A-788E-4706-B652-B448C1AD03F3}"/>
              </a:ext>
            </a:extLst>
          </p:cNvPr>
          <p:cNvSpPr>
            <a:spLocks noGrp="1" noChangeArrowheads="1"/>
          </p:cNvSpPr>
          <p:nvPr>
            <p:ph idx="1"/>
          </p:nvPr>
        </p:nvSpPr>
        <p:spPr>
          <a:xfrm>
            <a:off x="304800" y="1752600"/>
            <a:ext cx="4191000" cy="4114800"/>
          </a:xfrm>
        </p:spPr>
        <p:txBody>
          <a:bodyPr/>
          <a:lstStyle/>
          <a:p>
            <a:pPr eaLnBrk="1" hangingPunct="1"/>
            <a:r>
              <a:rPr lang="en-US" altLang="zh-CN" sz="2800">
                <a:latin typeface="Times New Roman" panose="02020603050405020304" pitchFamily="18" charset="0"/>
              </a:rPr>
              <a:t>He</a:t>
            </a:r>
            <a:r>
              <a:rPr lang="zh-CN" altLang="en-US" sz="2800">
                <a:latin typeface="Times New Roman" panose="02020603050405020304" pitchFamily="18" charset="0"/>
              </a:rPr>
              <a:t>燃烧 </a:t>
            </a:r>
            <a:r>
              <a:rPr lang="en-US" altLang="zh-CN" sz="2800">
                <a:latin typeface="Times New Roman" panose="02020603050405020304" pitchFamily="18" charset="0"/>
              </a:rPr>
              <a:t>(3</a:t>
            </a:r>
            <a:r>
              <a:rPr lang="en-US" altLang="zh-CN" sz="2800">
                <a:latin typeface="Symbol" panose="05050102010706020507" pitchFamily="18" charset="2"/>
              </a:rPr>
              <a:t>a</a:t>
            </a:r>
            <a:r>
              <a:rPr lang="zh-CN" altLang="en-US" sz="2800">
                <a:latin typeface="Times New Roman" panose="02020603050405020304" pitchFamily="18" charset="0"/>
              </a:rPr>
              <a:t>反应</a:t>
            </a:r>
            <a:r>
              <a:rPr lang="en-US" altLang="zh-CN" sz="2800">
                <a:latin typeface="Times New Roman" panose="02020603050405020304" pitchFamily="18" charset="0"/>
              </a:rPr>
              <a:t>) </a:t>
            </a:r>
          </a:p>
          <a:p>
            <a:pPr eaLnBrk="1" hangingPunct="1">
              <a:buFontTx/>
              <a:buNone/>
            </a:pPr>
            <a:r>
              <a:rPr lang="en-US" altLang="zh-CN" sz="2800" i="1">
                <a:latin typeface="Times New Roman" panose="02020603050405020304" pitchFamily="18" charset="0"/>
              </a:rPr>
              <a:t>	T</a:t>
            </a:r>
            <a:r>
              <a:rPr lang="zh-CN" altLang="en-US" sz="2800">
                <a:latin typeface="Times New Roman" panose="02020603050405020304" pitchFamily="18" charset="0"/>
              </a:rPr>
              <a:t>＞</a:t>
            </a:r>
            <a:r>
              <a:rPr lang="en-US" altLang="zh-CN" sz="2800">
                <a:latin typeface="Times New Roman" panose="02020603050405020304" pitchFamily="18" charset="0"/>
              </a:rPr>
              <a:t>10</a:t>
            </a:r>
            <a:r>
              <a:rPr lang="en-US" altLang="zh-CN" sz="2800" baseline="30000">
                <a:latin typeface="Times New Roman" panose="02020603050405020304" pitchFamily="18" charset="0"/>
              </a:rPr>
              <a:t>8</a:t>
            </a:r>
            <a:r>
              <a:rPr lang="en-US" altLang="zh-CN" sz="2800">
                <a:latin typeface="Times New Roman" panose="02020603050405020304" pitchFamily="18" charset="0"/>
              </a:rPr>
              <a:t> K </a:t>
            </a:r>
          </a:p>
          <a:p>
            <a:pPr algn="just" eaLnBrk="1" hangingPunct="1">
              <a:buFontTx/>
              <a:buNone/>
            </a:pPr>
            <a:r>
              <a:rPr lang="en-US" altLang="zh-CN" sz="2800">
                <a:latin typeface="Times New Roman" panose="02020603050405020304" pitchFamily="18" charset="0"/>
              </a:rPr>
              <a:t> 	3 </a:t>
            </a:r>
            <a:r>
              <a:rPr lang="en-US" altLang="zh-CN" sz="2800" baseline="30000">
                <a:latin typeface="Times New Roman" panose="02020603050405020304" pitchFamily="18" charset="0"/>
              </a:rPr>
              <a:t>4</a:t>
            </a:r>
            <a:r>
              <a:rPr lang="en-US" altLang="zh-CN" sz="2800">
                <a:latin typeface="Times New Roman" panose="02020603050405020304" pitchFamily="18" charset="0"/>
              </a:rPr>
              <a:t>He → </a:t>
            </a:r>
            <a:r>
              <a:rPr lang="en-US" altLang="zh-CN" sz="2800" baseline="30000">
                <a:latin typeface="Times New Roman" panose="02020603050405020304" pitchFamily="18" charset="0"/>
              </a:rPr>
              <a:t>12</a:t>
            </a:r>
            <a:r>
              <a:rPr lang="en-US" altLang="zh-CN" sz="2800">
                <a:latin typeface="Times New Roman" panose="02020603050405020304" pitchFamily="18" charset="0"/>
              </a:rPr>
              <a:t>C + </a:t>
            </a:r>
            <a:r>
              <a:rPr lang="en-US" altLang="zh-CN" sz="2800">
                <a:latin typeface="Symbol" panose="05050102010706020507" pitchFamily="18" charset="2"/>
              </a:rPr>
              <a:t>g</a:t>
            </a:r>
            <a:endParaRPr lang="en-US" altLang="zh-CN" sz="2800" i="1">
              <a:latin typeface="Times New Roman" panose="02020603050405020304" pitchFamily="18" charset="0"/>
            </a:endParaRPr>
          </a:p>
          <a:p>
            <a:pPr algn="just" eaLnBrk="1" hangingPunct="1">
              <a:buFontTx/>
              <a:buNone/>
            </a:pPr>
            <a:r>
              <a:rPr lang="en-US" altLang="zh-CN" sz="2800">
                <a:latin typeface="Times New Roman" panose="02020603050405020304" pitchFamily="18" charset="0"/>
              </a:rPr>
              <a:t>① </a:t>
            </a:r>
            <a:r>
              <a:rPr lang="en-US" altLang="zh-CN" sz="2800" baseline="30000">
                <a:latin typeface="Times New Roman" panose="02020603050405020304" pitchFamily="18" charset="0"/>
              </a:rPr>
              <a:t>4</a:t>
            </a:r>
            <a:r>
              <a:rPr lang="en-US" altLang="zh-CN" sz="2800">
                <a:latin typeface="Times New Roman" panose="02020603050405020304" pitchFamily="18" charset="0"/>
              </a:rPr>
              <a:t>He + </a:t>
            </a:r>
            <a:r>
              <a:rPr lang="en-US" altLang="zh-CN" sz="2800" baseline="30000">
                <a:latin typeface="Times New Roman" panose="02020603050405020304" pitchFamily="18" charset="0"/>
              </a:rPr>
              <a:t>4</a:t>
            </a:r>
            <a:r>
              <a:rPr lang="en-US" altLang="zh-CN" sz="2800">
                <a:latin typeface="Times New Roman" panose="02020603050405020304" pitchFamily="18" charset="0"/>
              </a:rPr>
              <a:t>He </a:t>
            </a:r>
            <a:r>
              <a:rPr lang="en-US" altLang="zh-CN" sz="2800">
                <a:latin typeface="Times New Roman" panose="02020603050405020304" pitchFamily="18" charset="0"/>
                <a:cs typeface="Arial" panose="020B0604020202020204" pitchFamily="34" charset="0"/>
                <a:sym typeface="Wingdings" panose="05000000000000000000" pitchFamily="2" charset="2"/>
              </a:rPr>
              <a:t>↔</a:t>
            </a:r>
            <a:r>
              <a:rPr lang="en-US" altLang="zh-CN" sz="2800">
                <a:latin typeface="Times New Roman" panose="02020603050405020304" pitchFamily="18" charset="0"/>
              </a:rPr>
              <a:t> </a:t>
            </a:r>
            <a:r>
              <a:rPr lang="en-US" altLang="zh-CN" sz="2800" baseline="30000">
                <a:latin typeface="Times New Roman" panose="02020603050405020304" pitchFamily="18" charset="0"/>
              </a:rPr>
              <a:t>8</a:t>
            </a:r>
            <a:r>
              <a:rPr lang="en-US" altLang="zh-CN" sz="2800">
                <a:latin typeface="Times New Roman" panose="02020603050405020304" pitchFamily="18" charset="0"/>
              </a:rPr>
              <a:t>Be</a:t>
            </a:r>
          </a:p>
          <a:p>
            <a:pPr algn="just" eaLnBrk="1" hangingPunct="1">
              <a:buFontTx/>
              <a:buNone/>
            </a:pPr>
            <a:r>
              <a:rPr lang="en-US" altLang="zh-CN" sz="2800">
                <a:latin typeface="Times New Roman" panose="02020603050405020304" pitchFamily="18" charset="0"/>
              </a:rPr>
              <a:t>② </a:t>
            </a:r>
            <a:r>
              <a:rPr lang="en-US" altLang="zh-CN" sz="2800" baseline="30000">
                <a:latin typeface="Times New Roman" panose="02020603050405020304" pitchFamily="18" charset="0"/>
              </a:rPr>
              <a:t>8</a:t>
            </a:r>
            <a:r>
              <a:rPr lang="en-US" altLang="zh-CN" sz="2800">
                <a:latin typeface="Times New Roman" panose="02020603050405020304" pitchFamily="18" charset="0"/>
              </a:rPr>
              <a:t>Be + </a:t>
            </a:r>
            <a:r>
              <a:rPr lang="en-US" altLang="zh-CN" sz="2800" baseline="30000">
                <a:latin typeface="Times New Roman" panose="02020603050405020304" pitchFamily="18" charset="0"/>
              </a:rPr>
              <a:t>4</a:t>
            </a:r>
            <a:r>
              <a:rPr lang="en-US" altLang="zh-CN" sz="2800">
                <a:latin typeface="Times New Roman" panose="02020603050405020304" pitchFamily="18" charset="0"/>
              </a:rPr>
              <a:t>He → </a:t>
            </a:r>
            <a:r>
              <a:rPr lang="en-US" altLang="zh-CN" sz="2800" baseline="30000">
                <a:latin typeface="Times New Roman" panose="02020603050405020304" pitchFamily="18" charset="0"/>
              </a:rPr>
              <a:t>12</a:t>
            </a:r>
            <a:r>
              <a:rPr lang="en-US" altLang="zh-CN" sz="2800">
                <a:latin typeface="Times New Roman" panose="02020603050405020304" pitchFamily="18" charset="0"/>
              </a:rPr>
              <a:t>C + </a:t>
            </a:r>
            <a:r>
              <a:rPr lang="en-US" altLang="zh-CN" sz="2800">
                <a:latin typeface="Symbol" panose="05050102010706020507" pitchFamily="18" charset="2"/>
              </a:rPr>
              <a:t>g</a:t>
            </a:r>
          </a:p>
        </p:txBody>
      </p:sp>
      <p:pic>
        <p:nvPicPr>
          <p:cNvPr id="15364" name="Picture 4">
            <a:extLst>
              <a:ext uri="{FF2B5EF4-FFF2-40B4-BE49-F238E27FC236}">
                <a16:creationId xmlns:a16="http://schemas.microsoft.com/office/drawing/2014/main" id="{EFF72A54-44B5-4DF4-A0E1-F892E17DA4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828800"/>
            <a:ext cx="449580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2752</Words>
  <Application>Microsoft Office PowerPoint</Application>
  <PresentationFormat>全屏显示(4:3)</PresentationFormat>
  <Paragraphs>403</Paragraphs>
  <Slides>62</Slides>
  <Notes>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62</vt:i4>
      </vt:variant>
    </vt:vector>
  </HeadingPairs>
  <TitlesOfParts>
    <vt:vector size="76" baseType="lpstr">
      <vt:lpstr>Arial</vt:lpstr>
      <vt:lpstr>宋体</vt:lpstr>
      <vt:lpstr>Wingdings</vt:lpstr>
      <vt:lpstr>宋体</vt:lpstr>
      <vt:lpstr>楷体_GB2312</vt:lpstr>
      <vt:lpstr>Symbol</vt:lpstr>
      <vt:lpstr>Times New Roman</vt:lpstr>
      <vt:lpstr>Wingdings</vt:lpstr>
      <vt:lpstr>Verdana</vt:lpstr>
      <vt:lpstr>新宋体</vt:lpstr>
      <vt:lpstr>宋体</vt:lpstr>
      <vt:lpstr>微软雅黑</vt:lpstr>
      <vt:lpstr>Arial Unicode MS</vt:lpstr>
      <vt:lpstr>自定义设计方案</vt:lpstr>
      <vt:lpstr>§7.4恒星的能源</vt:lpstr>
      <vt:lpstr>PowerPoint 演示文稿</vt:lpstr>
      <vt:lpstr>热核聚变反应(thermal nuclear fusion)</vt:lpstr>
      <vt:lpstr>热核反应原理</vt:lpstr>
      <vt:lpstr>2. H燃烧 (H burning)</vt:lpstr>
      <vt:lpstr>PowerPoint 演示文稿</vt:lpstr>
      <vt:lpstr>PowerPoint 演示文稿</vt:lpstr>
      <vt:lpstr>恒星如何维持稳定的核燃烧？</vt:lpstr>
      <vt:lpstr>*3. 比H更重的元素的燃烧</vt:lpstr>
      <vt:lpstr>PowerPoint 演示文稿</vt:lpstr>
      <vt:lpstr>当恒星内部形成Fe后，由于Fe的聚变反应吸热而不是放热，恒星内部的热核反应由此停止，形成洋葱状的结构。</vt:lpstr>
      <vt:lpstr>§7.5   双星</vt:lpstr>
      <vt:lpstr>PowerPoint 演示文稿</vt:lpstr>
      <vt:lpstr>PowerPoint 演示文稿</vt:lpstr>
      <vt:lpstr>PowerPoint 演示文稿</vt:lpstr>
      <vt:lpstr>(1)目视双星 (visual binaries)</vt:lpstr>
      <vt:lpstr>PowerPoint 演示文稿</vt:lpstr>
      <vt:lpstr>（2）分光双星 （ spectroscopic binaries ）</vt:lpstr>
      <vt:lpstr>（3）食双星（eclipsing binaries）</vt:lpstr>
      <vt:lpstr>§7.6 星团、星云、星际物质</vt:lpstr>
      <vt:lpstr>疏散星团 (open clusters)</vt:lpstr>
      <vt:lpstr>球状星团 (globular clusters)</vt:lpstr>
      <vt:lpstr>HST深入探测到的 球状星团 Omega Centauri的核心部分</vt:lpstr>
      <vt:lpstr>PowerPoint 演示文稿</vt:lpstr>
      <vt:lpstr>PowerPoint 演示文稿</vt:lpstr>
      <vt:lpstr>PowerPoint 演示文稿</vt:lpstr>
      <vt:lpstr>PowerPoint 演示文稿</vt:lpstr>
      <vt:lpstr>§7.7     变星</vt:lpstr>
      <vt:lpstr>变星分类</vt:lpstr>
      <vt:lpstr>脉动变星</vt:lpstr>
      <vt:lpstr>爆发变星</vt:lpstr>
      <vt:lpstr>PowerPoint 演示文稿</vt:lpstr>
      <vt:lpstr>PowerPoint 演示文稿</vt:lpstr>
      <vt:lpstr>PowerPoint 演示文稿</vt:lpstr>
      <vt:lpstr>PowerPoint 演示文稿</vt:lpstr>
      <vt:lpstr>造父视差（Cepheid Parallax）</vt:lpstr>
      <vt:lpstr>三 、 新星和超新星</vt:lpstr>
      <vt:lpstr>PowerPoint 演示文稿</vt:lpstr>
      <vt:lpstr>PowerPoint 演示文稿</vt:lpstr>
      <vt:lpstr>     历史超新星</vt:lpstr>
      <vt:lpstr>PowerPoint 演示文稿</vt:lpstr>
      <vt:lpstr>PowerPoint 演示文稿</vt:lpstr>
      <vt:lpstr>PowerPoint 演示文稿</vt:lpstr>
      <vt:lpstr>PowerPoint 演示文稿</vt:lpstr>
      <vt:lpstr>一、分子云和恒星的形成，恒星的主序前演化</vt:lpstr>
      <vt:lpstr>PowerPoint 演示文稿</vt:lpstr>
      <vt:lpstr>PowerPoint 演示文稿</vt:lpstr>
      <vt:lpstr>PowerPoint 演示文稿</vt:lpstr>
      <vt:lpstr>The Herzsprung-Russell (HR) Diagram</vt:lpstr>
      <vt:lpstr>二、主序星的演化</vt:lpstr>
      <vt:lpstr>2) 主序星的演化</vt:lpstr>
      <vt:lpstr>不同质量主序星的演化时标 </vt:lpstr>
      <vt:lpstr>三、恒星主序后的演化 </vt:lpstr>
      <vt:lpstr>行星状星云 (planetary nebulae)</vt:lpstr>
      <vt:lpstr>PowerPoint 演示文稿</vt:lpstr>
      <vt:lpstr>PowerPoint 演示文稿</vt:lpstr>
      <vt:lpstr>2．较高质量 (M &gt; 2.25M⊙) 恒星的演化 </vt:lpstr>
      <vt:lpstr>3 .高质量恒星的演化</vt:lpstr>
      <vt:lpstr>4.特大质量恒星的演化</vt:lpstr>
      <vt:lpstr>不同质量恒星的演化结局</vt:lpstr>
      <vt:lpstr>PowerPoint 演示文稿</vt:lpstr>
      <vt:lpstr>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§7.4恒星的能源</dc:title>
  <dc:creator>Mr.Hope</dc:creator>
  <cp:lastModifiedBy>张伯望</cp:lastModifiedBy>
  <cp:revision>1</cp:revision>
  <dcterms:modified xsi:type="dcterms:W3CDTF">2017-09-08T05:07:29Z</dcterms:modified>
</cp:coreProperties>
</file>