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5" r:id="rId2"/>
  </p:sldMasterIdLst>
  <p:notesMasterIdLst>
    <p:notesMasterId r:id="rId56"/>
  </p:notesMasterIdLst>
  <p:sldIdLst>
    <p:sldId id="658" r:id="rId3"/>
    <p:sldId id="567" r:id="rId4"/>
    <p:sldId id="470" r:id="rId5"/>
    <p:sldId id="271" r:id="rId6"/>
    <p:sldId id="472" r:id="rId7"/>
    <p:sldId id="482" r:id="rId8"/>
    <p:sldId id="331" r:id="rId9"/>
    <p:sldId id="484" r:id="rId10"/>
    <p:sldId id="485" r:id="rId11"/>
    <p:sldId id="656" r:id="rId12"/>
    <p:sldId id="502" r:id="rId13"/>
    <p:sldId id="503" r:id="rId14"/>
    <p:sldId id="473" r:id="rId15"/>
    <p:sldId id="636" r:id="rId16"/>
    <p:sldId id="637" r:id="rId17"/>
    <p:sldId id="638" r:id="rId18"/>
    <p:sldId id="654" r:id="rId19"/>
    <p:sldId id="655" r:id="rId20"/>
    <p:sldId id="372" r:id="rId21"/>
    <p:sldId id="373" r:id="rId22"/>
    <p:sldId id="374" r:id="rId23"/>
    <p:sldId id="375" r:id="rId24"/>
    <p:sldId id="376" r:id="rId25"/>
    <p:sldId id="377" r:id="rId26"/>
    <p:sldId id="378" r:id="rId27"/>
    <p:sldId id="379" r:id="rId28"/>
    <p:sldId id="383" r:id="rId29"/>
    <p:sldId id="363" r:id="rId30"/>
    <p:sldId id="439" r:id="rId31"/>
    <p:sldId id="440" r:id="rId32"/>
    <p:sldId id="365" r:id="rId33"/>
    <p:sldId id="438" r:id="rId34"/>
    <p:sldId id="442" r:id="rId35"/>
    <p:sldId id="387" r:id="rId36"/>
    <p:sldId id="653" r:id="rId37"/>
    <p:sldId id="443" r:id="rId38"/>
    <p:sldId id="444" r:id="rId39"/>
    <p:sldId id="392" r:id="rId40"/>
    <p:sldId id="651" r:id="rId41"/>
    <p:sldId id="652" r:id="rId42"/>
    <p:sldId id="279" r:id="rId43"/>
    <p:sldId id="280" r:id="rId44"/>
    <p:sldId id="281" r:id="rId45"/>
    <p:sldId id="428" r:id="rId46"/>
    <p:sldId id="338" r:id="rId47"/>
    <p:sldId id="448" r:id="rId48"/>
    <p:sldId id="410" r:id="rId49"/>
    <p:sldId id="451" r:id="rId50"/>
    <p:sldId id="452" r:id="rId51"/>
    <p:sldId id="453" r:id="rId52"/>
    <p:sldId id="455" r:id="rId53"/>
    <p:sldId id="464" r:id="rId54"/>
    <p:sldId id="575" r:id="rId55"/>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sz="3200" b="1" kern="1200">
        <a:solidFill>
          <a:srgbClr val="FFCC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3200" b="1" kern="1200">
        <a:solidFill>
          <a:srgbClr val="FFCC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3200" b="1" kern="1200">
        <a:solidFill>
          <a:srgbClr val="FFCC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3200" b="1" kern="1200">
        <a:solidFill>
          <a:srgbClr val="FFCC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3200" b="1" kern="1200">
        <a:solidFill>
          <a:srgbClr val="FFCC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FFCC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FFCC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FFCC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FFCC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2" autoAdjust="0"/>
    <p:restoredTop sz="94168" autoAdjust="0"/>
  </p:normalViewPr>
  <p:slideViewPr>
    <p:cSldViewPr>
      <p:cViewPr varScale="1">
        <p:scale>
          <a:sx n="109" d="100"/>
          <a:sy n="109" d="100"/>
        </p:scale>
        <p:origin x="667" y="82"/>
      </p:cViewPr>
      <p:guideLst>
        <p:guide orient="horz" pos="1620"/>
        <p:guide pos="2867"/>
      </p:guideLst>
    </p:cSldViewPr>
  </p:slideViewPr>
  <p:notesTextViewPr>
    <p:cViewPr>
      <p:scale>
        <a:sx n="100" d="100"/>
        <a:sy n="100" d="100"/>
      </p:scale>
      <p:origin x="0" y="0"/>
    </p:cViewPr>
  </p:notesTextViewPr>
  <p:sorterViewPr>
    <p:cViewPr>
      <p:scale>
        <a:sx n="66" d="100"/>
        <a:sy n="66" d="100"/>
      </p:scale>
      <p:origin x="0" y="23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B54895-EE60-4A46-B6C3-300EBE2EA5A7}"/>
              </a:ext>
            </a:extLst>
          </p:cNvPr>
          <p:cNvSpPr>
            <a:spLocks noGrp="1"/>
          </p:cNvSpPr>
          <p:nvPr>
            <p:ph type="hdr" sz="quarter"/>
          </p:nvPr>
        </p:nvSpPr>
        <p:spPr>
          <a:xfrm>
            <a:off x="0" y="0"/>
            <a:ext cx="2971800" cy="457200"/>
          </a:xfrm>
          <a:prstGeom prst="rect">
            <a:avLst/>
          </a:prstGeom>
          <a:noFill/>
          <a:ln w="9525">
            <a:noFill/>
            <a:miter/>
          </a:ln>
        </p:spPr>
        <p:txBody>
          <a:bodyPr/>
          <a:lstStyle>
            <a:lvl1pPr>
              <a:defRPr sz="1200" b="0" noProof="1" dirty="0"/>
            </a:lvl1pPr>
          </a:lstStyle>
          <a:p>
            <a:endParaRPr lang="zh-CN"/>
          </a:p>
        </p:txBody>
      </p:sp>
      <p:sp>
        <p:nvSpPr>
          <p:cNvPr id="3" name="日期占位符 2">
            <a:extLst>
              <a:ext uri="{FF2B5EF4-FFF2-40B4-BE49-F238E27FC236}">
                <a16:creationId xmlns:a16="http://schemas.microsoft.com/office/drawing/2014/main" id="{6D774241-8ED8-4846-981A-000BAFF059C7}"/>
              </a:ext>
            </a:extLst>
          </p:cNvPr>
          <p:cNvSpPr>
            <a:spLocks noGrp="1"/>
          </p:cNvSpPr>
          <p:nvPr>
            <p:ph type="dt" idx="1"/>
          </p:nvPr>
        </p:nvSpPr>
        <p:spPr>
          <a:xfrm>
            <a:off x="3884613" y="0"/>
            <a:ext cx="2971800" cy="457200"/>
          </a:xfrm>
          <a:prstGeom prst="rect">
            <a:avLst/>
          </a:prstGeom>
          <a:noFill/>
          <a:ln w="9525">
            <a:noFill/>
            <a:miter/>
          </a:ln>
        </p:spPr>
        <p:txBody>
          <a:bodyPr/>
          <a:lstStyle>
            <a:lvl1pPr algn="r">
              <a:defRPr sz="1200" b="0" noProof="1" dirty="0"/>
            </a:lvl1pPr>
          </a:lstStyle>
          <a:p>
            <a:endParaRPr lang="zh-CN" altLang="en-US"/>
          </a:p>
        </p:txBody>
      </p:sp>
      <p:sp>
        <p:nvSpPr>
          <p:cNvPr id="3076" name="幻灯片图像占位符 3">
            <a:extLst>
              <a:ext uri="{FF2B5EF4-FFF2-40B4-BE49-F238E27FC236}">
                <a16:creationId xmlns:a16="http://schemas.microsoft.com/office/drawing/2014/main" id="{E9277733-DDA2-40A6-9769-C7FFB95885CC}"/>
              </a:ext>
            </a:extLst>
          </p:cNvPr>
          <p:cNvSpPr>
            <a:spLocks noRo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文本占位符 4">
            <a:extLst>
              <a:ext uri="{FF2B5EF4-FFF2-40B4-BE49-F238E27FC236}">
                <a16:creationId xmlns:a16="http://schemas.microsoft.com/office/drawing/2014/main" id="{1621A2C5-F2C3-4928-8084-F736842459E9}"/>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26B5E106-9E88-466B-9A7C-659D11B7971B}"/>
              </a:ext>
            </a:extLst>
          </p:cNvPr>
          <p:cNvSpPr>
            <a:spLocks noGrp="1"/>
          </p:cNvSpPr>
          <p:nvPr>
            <p:ph type="ftr" sz="quarter" idx="4"/>
          </p:nvPr>
        </p:nvSpPr>
        <p:spPr>
          <a:xfrm>
            <a:off x="0" y="8685213"/>
            <a:ext cx="2971800" cy="457200"/>
          </a:xfrm>
          <a:prstGeom prst="rect">
            <a:avLst/>
          </a:prstGeom>
          <a:noFill/>
          <a:ln w="9525">
            <a:noFill/>
            <a:miter/>
          </a:ln>
        </p:spPr>
        <p:txBody>
          <a:bodyPr anchor="b"/>
          <a:lstStyle>
            <a:lvl1pPr>
              <a:defRPr sz="1200" b="0" noProof="1" dirty="0"/>
            </a:lvl1pPr>
          </a:lstStyle>
          <a:p>
            <a:endParaRPr lang="zh-CN"/>
          </a:p>
        </p:txBody>
      </p:sp>
      <p:sp>
        <p:nvSpPr>
          <p:cNvPr id="7" name="灯片编号占位符 6">
            <a:extLst>
              <a:ext uri="{FF2B5EF4-FFF2-40B4-BE49-F238E27FC236}">
                <a16:creationId xmlns:a16="http://schemas.microsoft.com/office/drawing/2014/main" id="{F6997007-7F2B-49D3-A5D5-6590A90BAC8C}"/>
              </a:ext>
            </a:extLst>
          </p:cNvPr>
          <p:cNvSpPr>
            <a:spLocks noGrp="1"/>
          </p:cNvSpPr>
          <p:nvPr>
            <p:ph type="sldNum" sz="quarter" idx="5"/>
          </p:nvPr>
        </p:nvSpPr>
        <p:spPr>
          <a:xfrm>
            <a:off x="3884613" y="8685213"/>
            <a:ext cx="2971800" cy="457200"/>
          </a:xfrm>
          <a:prstGeom prst="rect">
            <a:avLst/>
          </a:prstGeom>
          <a:noFill/>
          <a:ln w="9525">
            <a:noFill/>
            <a:miter/>
          </a:ln>
        </p:spPr>
        <p:txBody>
          <a:bodyPr anchor="b"/>
          <a:lstStyle>
            <a:lvl1pPr algn="r">
              <a:defRPr sz="1200" b="0" noProof="1" dirty="0">
                <a:cs typeface="+mn-ea"/>
              </a:defRPr>
            </a:lvl1pPr>
          </a:lstStyle>
          <a:p>
            <a:fld id="{B2E58247-CAA0-4FA8-98D9-342575BF57F0}"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ntwrp.gsfc.nasa.gov/apod/image/0203/greenbank_nrao_big.jp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aoc.nrao.edu/intro/faq.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42E51AF0-5B31-4110-8FA2-1BF0DDBF1DA8}"/>
              </a:ext>
            </a:extLst>
          </p:cNvPr>
          <p:cNvSpPr>
            <a:spLocks noRot="1" noChangeArrowheads="1" noTextEdit="1"/>
          </p:cNvSpPr>
          <p:nvPr>
            <p:ph type="sldImg" idx="4294967295"/>
          </p:nvPr>
        </p:nvSpPr>
        <p:spPr>
          <a:ln/>
        </p:spPr>
      </p:sp>
      <p:sp>
        <p:nvSpPr>
          <p:cNvPr id="25602" name="文本占位符 2">
            <a:extLst>
              <a:ext uri="{FF2B5EF4-FFF2-40B4-BE49-F238E27FC236}">
                <a16:creationId xmlns:a16="http://schemas.microsoft.com/office/drawing/2014/main" id="{7A890B1D-3D8F-40FB-9217-DBBD1BE1A44D}"/>
              </a:ext>
            </a:extLst>
          </p:cNvPr>
          <p:cNvSpPr>
            <a:spLocks noGrp="1" noChangeArrowheads="1"/>
          </p:cNvSpPr>
          <p:nvPr>
            <p:ph type="body" idx="4294967295"/>
          </p:nvPr>
        </p:nvSpPr>
        <p:spPr>
          <a:xfrm>
            <a:off x="914400" y="4343400"/>
            <a:ext cx="5029200" cy="4114800"/>
          </a:xfrm>
          <a:ln/>
        </p:spPr>
        <p:txBody>
          <a:bodyPr/>
          <a:lstStyle/>
          <a:p>
            <a:r>
              <a:rPr lang="en-US" altLang="zh-CN"/>
              <a:t>ωω</a:t>
            </a:r>
          </a:p>
        </p:txBody>
      </p:sp>
      <p:sp>
        <p:nvSpPr>
          <p:cNvPr id="25603" name="灯片编号占位符 3">
            <a:extLst>
              <a:ext uri="{FF2B5EF4-FFF2-40B4-BE49-F238E27FC236}">
                <a16:creationId xmlns:a16="http://schemas.microsoft.com/office/drawing/2014/main" id="{D55FBB3E-BC2B-4ECF-83CD-38BFFAB8871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fld id="{B352C817-7662-4545-9D1B-FCD781C80199}"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487B3961-F4D2-43BE-ADFA-639C9C7C5D95}"/>
              </a:ext>
            </a:extLst>
          </p:cNvPr>
          <p:cNvSpPr>
            <a:spLocks noRot="1" noChangeArrowheads="1" noTextEdit="1"/>
          </p:cNvSpPr>
          <p:nvPr>
            <p:ph type="sldImg" idx="4294967295"/>
          </p:nvPr>
        </p:nvSpPr>
        <p:spPr>
          <a:ln/>
        </p:spPr>
      </p:sp>
      <p:sp>
        <p:nvSpPr>
          <p:cNvPr id="37890" name="文本占位符 2">
            <a:extLst>
              <a:ext uri="{FF2B5EF4-FFF2-40B4-BE49-F238E27FC236}">
                <a16:creationId xmlns:a16="http://schemas.microsoft.com/office/drawing/2014/main" id="{E84F3A32-D88F-40F1-A445-E5F632EF8B6B}"/>
              </a:ext>
            </a:extLst>
          </p:cNvPr>
          <p:cNvSpPr>
            <a:spLocks noGrp="1" noChangeArrowheads="1"/>
          </p:cNvSpPr>
          <p:nvPr>
            <p:ph type="body" idx="4294967295"/>
          </p:nvPr>
        </p:nvSpPr>
        <p:spPr>
          <a:xfrm>
            <a:off x="914400" y="4343400"/>
            <a:ext cx="5029200" cy="4114800"/>
          </a:xfrm>
          <a:ln/>
        </p:spPr>
        <p:txBody>
          <a:bodyPr/>
          <a:lstStyle/>
          <a:p>
            <a:r>
              <a:rPr lang="en-US" altLang="zh-CN"/>
              <a:t>The largest refractor telescope built is the one at Yerkes Observatory</a:t>
            </a:r>
            <a:r>
              <a:rPr lang="zh-CN" altLang="en-US"/>
              <a:t>，</a:t>
            </a:r>
            <a:r>
              <a:rPr lang="en-US" altLang="zh-CN"/>
              <a:t>installed in 1897. It has an objective 1.02 meters (40 inches) across at one end of a 19.2-meter (63 feet) tube. </a:t>
            </a:r>
          </a:p>
        </p:txBody>
      </p:sp>
      <p:sp>
        <p:nvSpPr>
          <p:cNvPr id="37891" name="灯片编号占位符 3">
            <a:extLst>
              <a:ext uri="{FF2B5EF4-FFF2-40B4-BE49-F238E27FC236}">
                <a16:creationId xmlns:a16="http://schemas.microsoft.com/office/drawing/2014/main" id="{45288FDD-8854-48DF-9A5C-265BF25251B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fld id="{029E6534-3281-4F62-9B9B-0AF5D108B7C2}" type="slidenum">
              <a:rPr lang="zh-CN" altLang="en-US" smtClean="0"/>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B5DAAB6A-6183-4817-AEE4-3C8E84F1DC2D}"/>
              </a:ext>
            </a:extLst>
          </p:cNvPr>
          <p:cNvSpPr>
            <a:spLocks noRot="1" noChangeArrowheads="1" noTextEdit="1"/>
          </p:cNvSpPr>
          <p:nvPr>
            <p:ph type="sldImg" idx="4294967295"/>
          </p:nvPr>
        </p:nvSpPr>
        <p:spPr>
          <a:ln/>
        </p:spPr>
      </p:sp>
      <p:sp>
        <p:nvSpPr>
          <p:cNvPr id="39938" name="文本占位符 2">
            <a:extLst>
              <a:ext uri="{FF2B5EF4-FFF2-40B4-BE49-F238E27FC236}">
                <a16:creationId xmlns:a16="http://schemas.microsoft.com/office/drawing/2014/main" id="{CA521FBA-DBF6-4358-B256-7BD6CA85C980}"/>
              </a:ext>
            </a:extLst>
          </p:cNvPr>
          <p:cNvSpPr>
            <a:spLocks noGrp="1" noChangeArrowheads="1"/>
          </p:cNvSpPr>
          <p:nvPr>
            <p:ph type="body" idx="4294967295"/>
          </p:nvPr>
        </p:nvSpPr>
        <p:spPr>
          <a:xfrm>
            <a:off x="914400" y="4343400"/>
            <a:ext cx="5029200" cy="4114800"/>
          </a:xfrm>
          <a:ln/>
        </p:spPr>
        <p:txBody>
          <a:bodyPr/>
          <a:lstStyle/>
          <a:p>
            <a:r>
              <a:rPr lang="en-US" altLang="zh-CN">
                <a:hlinkClick r:id="rId3"/>
              </a:rPr>
              <a:t>Newtonian telescope</a:t>
            </a:r>
            <a:r>
              <a:rPr lang="en-US" altLang="zh-CN"/>
              <a:t> is a particularly popular design for smaller reflecting telescopes, such as those used by amateur astronomers.</a:t>
            </a:r>
          </a:p>
          <a:p>
            <a:r>
              <a:rPr lang="en-US" altLang="zh-CN"/>
              <a:t>Astronomers may choose to work on a rear platform where they can use equipment, such as a spectroscope, that is too heavy to hoist to the prime focus. In this case, light reflected by the primary mirror toward the prime focus is intercepted by a smaller secondary mirror, which reflects it back down through a small hole at the center of the primary mirror. This arrangement is known as a </a:t>
            </a:r>
            <a:r>
              <a:rPr lang="en-US" altLang="zh-CN">
                <a:hlinkClick r:id="rId4"/>
              </a:rPr>
              <a:t>Cassegrain telescope</a:t>
            </a:r>
            <a:r>
              <a:rPr lang="en-US" altLang="zh-CN"/>
              <a:t> (after Guillaume Cassegrain, a French lensmaker). </a:t>
            </a:r>
          </a:p>
          <a:p>
            <a:r>
              <a:rPr lang="en-US" altLang="zh-CN"/>
              <a:t>A third, much smaller, mirror then reflects the light into an environmentally controlled laboratory. Known as the </a:t>
            </a:r>
            <a:r>
              <a:rPr lang="en-US" altLang="zh-CN" i="1"/>
              <a:t>coudé</a:t>
            </a:r>
            <a:r>
              <a:rPr lang="en-US" altLang="zh-CN"/>
              <a:t> room (from the French word for "bent"), this laboratory is separate from the telescope itself, enabling astronomers to use very heavy and finely tuned equipment that could not possibly be lifted to either the prime focus or the Cassegrain focus. The light path to the coudé room lies along the axis of the telescope's mount—that is, the axis around which the telescope rotates as it tracks objects across the sky—so that the light path does not change as the telescope moves. </a:t>
            </a:r>
          </a:p>
        </p:txBody>
      </p:sp>
      <p:sp>
        <p:nvSpPr>
          <p:cNvPr id="39939" name="灯片编号占位符 3">
            <a:extLst>
              <a:ext uri="{FF2B5EF4-FFF2-40B4-BE49-F238E27FC236}">
                <a16:creationId xmlns:a16="http://schemas.microsoft.com/office/drawing/2014/main" id="{EC97F373-2444-4257-A2A6-27AD5E6DBC8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fld id="{00310800-B807-4D7C-A9D0-F4001DA79AB2}" type="slidenum">
              <a:rPr lang="zh-CN" altLang="en-US" smtClean="0"/>
              <a:pPr/>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r>
              <a:rPr lang="zh-CN" altLang="en-US" noProof="1"/>
              <a:t>单击此处编辑母版标题样式</a:t>
            </a:r>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D02D446-85E4-467D-9538-0CC4FAE69D3A}"/>
              </a:ext>
            </a:extLst>
          </p:cNvPr>
          <p:cNvSpPr>
            <a:spLocks noGrp="1"/>
          </p:cNvSpPr>
          <p:nvPr>
            <p:ph type="dt" sz="half" idx="10"/>
          </p:nvPr>
        </p:nvSpPr>
        <p:spPr>
          <a:ln/>
        </p:spPr>
        <p:txBody>
          <a:bodyPr/>
          <a:lstStyle>
            <a:lvl1pPr>
              <a:defRPr/>
            </a:lvl1pPr>
          </a:lstStyle>
          <a:p>
            <a:r>
              <a:rPr lang="zh-CN" altLang="en-US"/>
              <a:t>普通天文学</a:t>
            </a:r>
          </a:p>
        </p:txBody>
      </p:sp>
      <p:sp>
        <p:nvSpPr>
          <p:cNvPr id="5" name="页脚占位符 4">
            <a:extLst>
              <a:ext uri="{FF2B5EF4-FFF2-40B4-BE49-F238E27FC236}">
                <a16:creationId xmlns:a16="http://schemas.microsoft.com/office/drawing/2014/main" id="{5A78B209-ED4F-40C3-806C-B482DF89C18C}"/>
              </a:ext>
            </a:extLst>
          </p:cNvPr>
          <p:cNvSpPr>
            <a:spLocks noGrp="1"/>
          </p:cNvSpPr>
          <p:nvPr>
            <p:ph type="ftr" sz="quarter" idx="11"/>
          </p:nvPr>
        </p:nvSpPr>
        <p:spPr>
          <a:ln/>
        </p:spPr>
        <p:txBody>
          <a:bodyPr/>
          <a:lstStyle>
            <a:lvl1pPr>
              <a:defRPr/>
            </a:lvl1pPr>
          </a:lstStyle>
          <a:p>
            <a:endParaRPr lang="zh-CN"/>
          </a:p>
        </p:txBody>
      </p:sp>
      <p:sp>
        <p:nvSpPr>
          <p:cNvPr id="6" name="灯片编号占位符 5">
            <a:extLst>
              <a:ext uri="{FF2B5EF4-FFF2-40B4-BE49-F238E27FC236}">
                <a16:creationId xmlns:a16="http://schemas.microsoft.com/office/drawing/2014/main" id="{37A5A2E9-4AD8-4B57-AF51-B060B847D986}"/>
              </a:ext>
            </a:extLst>
          </p:cNvPr>
          <p:cNvSpPr>
            <a:spLocks noGrp="1"/>
          </p:cNvSpPr>
          <p:nvPr>
            <p:ph type="sldNum" sz="quarter" idx="12"/>
          </p:nvPr>
        </p:nvSpPr>
        <p:spPr>
          <a:ln/>
        </p:spPr>
        <p:txBody>
          <a:bodyPr/>
          <a:lstStyle>
            <a:lvl1pPr>
              <a:defRPr/>
            </a:lvl1pPr>
          </a:lstStyle>
          <a:p>
            <a:fld id="{C31F27B5-D9FB-4758-8190-6C740FD1C166}" type="slidenum">
              <a:rPr lang="en-US" altLang="zh-CN"/>
              <a:pPr/>
              <a:t>‹#›</a:t>
            </a:fld>
            <a:endParaRPr lang="zh-CN"/>
          </a:p>
        </p:txBody>
      </p:sp>
    </p:spTree>
    <p:extLst>
      <p:ext uri="{BB962C8B-B14F-4D97-AF65-F5344CB8AC3E}">
        <p14:creationId xmlns:p14="http://schemas.microsoft.com/office/powerpoint/2010/main" val="244647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9CDF474-FC65-4B60-9155-8FD0075016EA}"/>
              </a:ext>
            </a:extLst>
          </p:cNvPr>
          <p:cNvSpPr>
            <a:spLocks noGrp="1"/>
          </p:cNvSpPr>
          <p:nvPr>
            <p:ph type="dt" sz="half" idx="10"/>
          </p:nvPr>
        </p:nvSpPr>
        <p:spPr>
          <a:ln/>
        </p:spPr>
        <p:txBody>
          <a:bodyPr/>
          <a:lstStyle>
            <a:lvl1pPr>
              <a:defRPr/>
            </a:lvl1pPr>
          </a:lstStyle>
          <a:p>
            <a:r>
              <a:rPr lang="zh-CN" altLang="en-US"/>
              <a:t>普通天文学</a:t>
            </a:r>
          </a:p>
        </p:txBody>
      </p:sp>
      <p:sp>
        <p:nvSpPr>
          <p:cNvPr id="5" name="页脚占位符 4">
            <a:extLst>
              <a:ext uri="{FF2B5EF4-FFF2-40B4-BE49-F238E27FC236}">
                <a16:creationId xmlns:a16="http://schemas.microsoft.com/office/drawing/2014/main" id="{E396130A-6DE6-4B70-848C-24102B71272D}"/>
              </a:ext>
            </a:extLst>
          </p:cNvPr>
          <p:cNvSpPr>
            <a:spLocks noGrp="1"/>
          </p:cNvSpPr>
          <p:nvPr>
            <p:ph type="ftr" sz="quarter" idx="11"/>
          </p:nvPr>
        </p:nvSpPr>
        <p:spPr>
          <a:ln/>
        </p:spPr>
        <p:txBody>
          <a:bodyPr/>
          <a:lstStyle>
            <a:lvl1pPr>
              <a:defRPr/>
            </a:lvl1pPr>
          </a:lstStyle>
          <a:p>
            <a:endParaRPr lang="zh-CN"/>
          </a:p>
        </p:txBody>
      </p:sp>
      <p:sp>
        <p:nvSpPr>
          <p:cNvPr id="6" name="灯片编号占位符 5">
            <a:extLst>
              <a:ext uri="{FF2B5EF4-FFF2-40B4-BE49-F238E27FC236}">
                <a16:creationId xmlns:a16="http://schemas.microsoft.com/office/drawing/2014/main" id="{3F226168-2773-47C3-A82A-CB9239E30E2F}"/>
              </a:ext>
            </a:extLst>
          </p:cNvPr>
          <p:cNvSpPr>
            <a:spLocks noGrp="1"/>
          </p:cNvSpPr>
          <p:nvPr>
            <p:ph type="sldNum" sz="quarter" idx="12"/>
          </p:nvPr>
        </p:nvSpPr>
        <p:spPr>
          <a:ln/>
        </p:spPr>
        <p:txBody>
          <a:bodyPr/>
          <a:lstStyle>
            <a:lvl1pPr>
              <a:defRPr/>
            </a:lvl1pPr>
          </a:lstStyle>
          <a:p>
            <a:fld id="{CFB65E21-8497-4A1A-8F00-37C2671B81E2}" type="slidenum">
              <a:rPr lang="en-US" altLang="zh-CN"/>
              <a:pPr/>
              <a:t>‹#›</a:t>
            </a:fld>
            <a:endParaRPr lang="zh-CN"/>
          </a:p>
        </p:txBody>
      </p:sp>
    </p:spTree>
    <p:extLst>
      <p:ext uri="{BB962C8B-B14F-4D97-AF65-F5344CB8AC3E}">
        <p14:creationId xmlns:p14="http://schemas.microsoft.com/office/powerpoint/2010/main" val="247378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A3E1E7C-59D5-44F6-BCF4-B7C36BD3117D}"/>
              </a:ext>
            </a:extLst>
          </p:cNvPr>
          <p:cNvSpPr>
            <a:spLocks noGrp="1"/>
          </p:cNvSpPr>
          <p:nvPr>
            <p:ph type="dt" sz="half" idx="10"/>
          </p:nvPr>
        </p:nvSpPr>
        <p:spPr>
          <a:ln/>
        </p:spPr>
        <p:txBody>
          <a:bodyPr/>
          <a:lstStyle>
            <a:lvl1pPr>
              <a:defRPr/>
            </a:lvl1pPr>
          </a:lstStyle>
          <a:p>
            <a:r>
              <a:rPr lang="zh-CN" altLang="en-US"/>
              <a:t>普通天文学</a:t>
            </a:r>
          </a:p>
        </p:txBody>
      </p:sp>
      <p:sp>
        <p:nvSpPr>
          <p:cNvPr id="5" name="页脚占位符 4">
            <a:extLst>
              <a:ext uri="{FF2B5EF4-FFF2-40B4-BE49-F238E27FC236}">
                <a16:creationId xmlns:a16="http://schemas.microsoft.com/office/drawing/2014/main" id="{6C289002-8A8C-4A3B-9D36-F785C3597875}"/>
              </a:ext>
            </a:extLst>
          </p:cNvPr>
          <p:cNvSpPr>
            <a:spLocks noGrp="1"/>
          </p:cNvSpPr>
          <p:nvPr>
            <p:ph type="ftr" sz="quarter" idx="11"/>
          </p:nvPr>
        </p:nvSpPr>
        <p:spPr>
          <a:ln/>
        </p:spPr>
        <p:txBody>
          <a:bodyPr/>
          <a:lstStyle>
            <a:lvl1pPr>
              <a:defRPr/>
            </a:lvl1pPr>
          </a:lstStyle>
          <a:p>
            <a:endParaRPr lang="zh-CN"/>
          </a:p>
        </p:txBody>
      </p:sp>
      <p:sp>
        <p:nvSpPr>
          <p:cNvPr id="6" name="灯片编号占位符 5">
            <a:extLst>
              <a:ext uri="{FF2B5EF4-FFF2-40B4-BE49-F238E27FC236}">
                <a16:creationId xmlns:a16="http://schemas.microsoft.com/office/drawing/2014/main" id="{7F2F59BE-AE7A-46A8-84A3-844A2525BC25}"/>
              </a:ext>
            </a:extLst>
          </p:cNvPr>
          <p:cNvSpPr>
            <a:spLocks noGrp="1"/>
          </p:cNvSpPr>
          <p:nvPr>
            <p:ph type="sldNum" sz="quarter" idx="12"/>
          </p:nvPr>
        </p:nvSpPr>
        <p:spPr>
          <a:ln/>
        </p:spPr>
        <p:txBody>
          <a:bodyPr/>
          <a:lstStyle>
            <a:lvl1pPr>
              <a:defRPr/>
            </a:lvl1pPr>
          </a:lstStyle>
          <a:p>
            <a:fld id="{D7B482D2-F0BC-4D59-A3FC-B6B5D3B2E437}" type="slidenum">
              <a:rPr lang="en-US" altLang="zh-CN"/>
              <a:pPr/>
              <a:t>‹#›</a:t>
            </a:fld>
            <a:endParaRPr lang="zh-CN"/>
          </a:p>
        </p:txBody>
      </p:sp>
    </p:spTree>
    <p:extLst>
      <p:ext uri="{BB962C8B-B14F-4D97-AF65-F5344CB8AC3E}">
        <p14:creationId xmlns:p14="http://schemas.microsoft.com/office/powerpoint/2010/main" val="287270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598101"/>
            <a:ext cx="7772412" cy="1102713"/>
          </a:xfrm>
        </p:spPr>
        <p:txBody>
          <a:bodyPr/>
          <a:lstStyle/>
          <a:p>
            <a:r>
              <a:rPr lang="zh-CN" altLang="en-US" noProof="1"/>
              <a:t>单击此处编辑母版标题样式</a:t>
            </a:r>
          </a:p>
        </p:txBody>
      </p:sp>
      <p:sp>
        <p:nvSpPr>
          <p:cNvPr id="3" name="副标题 2"/>
          <p:cNvSpPr>
            <a:spLocks noGrp="1"/>
          </p:cNvSpPr>
          <p:nvPr>
            <p:ph type="subTitle" idx="1"/>
          </p:nvPr>
        </p:nvSpPr>
        <p:spPr>
          <a:xfrm>
            <a:off x="1371602" y="2915164"/>
            <a:ext cx="6400810" cy="1314682"/>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9FEF0798-7AA9-4695-A7AD-321BDFFF10F6}"/>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5" name="Rectangle 5">
            <a:extLst>
              <a:ext uri="{FF2B5EF4-FFF2-40B4-BE49-F238E27FC236}">
                <a16:creationId xmlns:a16="http://schemas.microsoft.com/office/drawing/2014/main" id="{54581CA2-BCB5-4129-8063-E15752DBEC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F72300A-8BA2-4E03-9928-14B9F2EBCC2A}"/>
              </a:ext>
            </a:extLst>
          </p:cNvPr>
          <p:cNvSpPr>
            <a:spLocks noGrp="1" noChangeArrowheads="1"/>
          </p:cNvSpPr>
          <p:nvPr>
            <p:ph type="sldNum" sz="quarter" idx="12"/>
          </p:nvPr>
        </p:nvSpPr>
        <p:spPr>
          <a:ln/>
        </p:spPr>
        <p:txBody>
          <a:bodyPr/>
          <a:lstStyle>
            <a:lvl1pPr>
              <a:defRPr/>
            </a:lvl1pPr>
          </a:lstStyle>
          <a:p>
            <a:fld id="{1C626B1B-56FA-4FBF-99F2-8349DE4A5AB9}" type="slidenum">
              <a:rPr lang="zh-CN" altLang="en-US"/>
              <a:pPr/>
              <a:t>‹#›</a:t>
            </a:fld>
            <a:endParaRPr lang="en-US" altLang="zh-CN"/>
          </a:p>
        </p:txBody>
      </p:sp>
    </p:spTree>
    <p:extLst>
      <p:ext uri="{BB962C8B-B14F-4D97-AF65-F5344CB8AC3E}">
        <p14:creationId xmlns:p14="http://schemas.microsoft.com/office/powerpoint/2010/main" val="228539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9C56801-B177-411F-9E6B-8C16996C12CC}"/>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5" name="Rectangle 5">
            <a:extLst>
              <a:ext uri="{FF2B5EF4-FFF2-40B4-BE49-F238E27FC236}">
                <a16:creationId xmlns:a16="http://schemas.microsoft.com/office/drawing/2014/main" id="{612073B0-2F41-4CFA-AFEB-B53A062B3E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E00328-FA13-4642-94C8-0F3CAADBF3C5}"/>
              </a:ext>
            </a:extLst>
          </p:cNvPr>
          <p:cNvSpPr>
            <a:spLocks noGrp="1" noChangeArrowheads="1"/>
          </p:cNvSpPr>
          <p:nvPr>
            <p:ph type="sldNum" sz="quarter" idx="12"/>
          </p:nvPr>
        </p:nvSpPr>
        <p:spPr>
          <a:ln/>
        </p:spPr>
        <p:txBody>
          <a:bodyPr/>
          <a:lstStyle>
            <a:lvl1pPr>
              <a:defRPr/>
            </a:lvl1pPr>
          </a:lstStyle>
          <a:p>
            <a:fld id="{284DBE96-7CFB-4B15-9D7F-D8673A798283}" type="slidenum">
              <a:rPr lang="zh-CN" altLang="en-US"/>
              <a:pPr/>
              <a:t>‹#›</a:t>
            </a:fld>
            <a:endParaRPr lang="en-US" altLang="zh-CN"/>
          </a:p>
        </p:txBody>
      </p:sp>
    </p:spTree>
    <p:extLst>
      <p:ext uri="{BB962C8B-B14F-4D97-AF65-F5344CB8AC3E}">
        <p14:creationId xmlns:p14="http://schemas.microsoft.com/office/powerpoint/2010/main" val="2038805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758"/>
            <a:ext cx="7772412" cy="1021737"/>
          </a:xfrm>
        </p:spPr>
        <p:txBody>
          <a:bodyPr anchor="t"/>
          <a:lstStyle>
            <a:lvl1pPr algn="l">
              <a:defRPr sz="3000" b="1" cap="all"/>
            </a:lvl1pPr>
          </a:lstStyle>
          <a:p>
            <a:r>
              <a:rPr lang="zh-CN" altLang="en-US" noProof="1"/>
              <a:t>单击此处编辑母版标题样式</a:t>
            </a:r>
          </a:p>
        </p:txBody>
      </p:sp>
      <p:sp>
        <p:nvSpPr>
          <p:cNvPr id="3" name="文本占位符 2"/>
          <p:cNvSpPr>
            <a:spLocks noGrp="1"/>
          </p:cNvSpPr>
          <p:nvPr>
            <p:ph type="body" idx="1"/>
          </p:nvPr>
        </p:nvSpPr>
        <p:spPr>
          <a:xfrm>
            <a:off x="722314" y="2180420"/>
            <a:ext cx="7772412" cy="1125339"/>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53654C47-429B-4A0C-861A-0DEEA19F656C}"/>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5" name="Rectangle 5">
            <a:extLst>
              <a:ext uri="{FF2B5EF4-FFF2-40B4-BE49-F238E27FC236}">
                <a16:creationId xmlns:a16="http://schemas.microsoft.com/office/drawing/2014/main" id="{E817A32C-EAF0-4442-B9BE-44679EEC69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E03DF5D-F0AD-45AE-93C3-2ED03189F96D}"/>
              </a:ext>
            </a:extLst>
          </p:cNvPr>
          <p:cNvSpPr>
            <a:spLocks noGrp="1" noChangeArrowheads="1"/>
          </p:cNvSpPr>
          <p:nvPr>
            <p:ph type="sldNum" sz="quarter" idx="12"/>
          </p:nvPr>
        </p:nvSpPr>
        <p:spPr>
          <a:ln/>
        </p:spPr>
        <p:txBody>
          <a:bodyPr/>
          <a:lstStyle>
            <a:lvl1pPr>
              <a:defRPr/>
            </a:lvl1pPr>
          </a:lstStyle>
          <a:p>
            <a:fld id="{8AC7FA16-0B60-4B18-8B3E-0FDC1B20768E}" type="slidenum">
              <a:rPr lang="zh-CN" altLang="en-US"/>
              <a:pPr/>
              <a:t>‹#›</a:t>
            </a:fld>
            <a:endParaRPr lang="en-US" altLang="zh-CN"/>
          </a:p>
        </p:txBody>
      </p:sp>
    </p:spTree>
    <p:extLst>
      <p:ext uri="{BB962C8B-B14F-4D97-AF65-F5344CB8AC3E}">
        <p14:creationId xmlns:p14="http://schemas.microsoft.com/office/powerpoint/2010/main" val="2524529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1" y="1200362"/>
            <a:ext cx="4038606" cy="339507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7" y="1200362"/>
            <a:ext cx="4038606" cy="339507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E771F05-1136-4A0B-80EA-F6C84108DF46}"/>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6" name="Rectangle 5">
            <a:extLst>
              <a:ext uri="{FF2B5EF4-FFF2-40B4-BE49-F238E27FC236}">
                <a16:creationId xmlns:a16="http://schemas.microsoft.com/office/drawing/2014/main" id="{4C3C6F96-E9B1-49A4-84AF-41D77B23E3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0E616CF-4CFB-4620-9A47-751E86536D0D}"/>
              </a:ext>
            </a:extLst>
          </p:cNvPr>
          <p:cNvSpPr>
            <a:spLocks noGrp="1" noChangeArrowheads="1"/>
          </p:cNvSpPr>
          <p:nvPr>
            <p:ph type="sldNum" sz="quarter" idx="12"/>
          </p:nvPr>
        </p:nvSpPr>
        <p:spPr>
          <a:ln/>
        </p:spPr>
        <p:txBody>
          <a:bodyPr/>
          <a:lstStyle>
            <a:lvl1pPr>
              <a:defRPr/>
            </a:lvl1pPr>
          </a:lstStyle>
          <a:p>
            <a:fld id="{6B2B573C-8E4E-4762-84BC-6CC8DC051BF3}" type="slidenum">
              <a:rPr lang="zh-CN" altLang="en-US"/>
              <a:pPr/>
              <a:t>‹#›</a:t>
            </a:fld>
            <a:endParaRPr lang="en-US" altLang="zh-CN"/>
          </a:p>
        </p:txBody>
      </p:sp>
    </p:spTree>
    <p:extLst>
      <p:ext uri="{BB962C8B-B14F-4D97-AF65-F5344CB8AC3E}">
        <p14:creationId xmlns:p14="http://schemas.microsoft.com/office/powerpoint/2010/main" val="78841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1" y="1151538"/>
            <a:ext cx="4040194"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457201" y="1631444"/>
            <a:ext cx="4040194" cy="296398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32" y="1151538"/>
            <a:ext cx="4041781"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45032" y="1631444"/>
            <a:ext cx="4041781" cy="296398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4CBD24B8-1D41-43C0-AC33-3B3D5F36E37F}"/>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8" name="Rectangle 5">
            <a:extLst>
              <a:ext uri="{FF2B5EF4-FFF2-40B4-BE49-F238E27FC236}">
                <a16:creationId xmlns:a16="http://schemas.microsoft.com/office/drawing/2014/main" id="{6604CE0B-A43C-4EFD-8D0E-1BC937255E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A65705A-E7CB-47C5-9286-A401B51FB43A}"/>
              </a:ext>
            </a:extLst>
          </p:cNvPr>
          <p:cNvSpPr>
            <a:spLocks noGrp="1" noChangeArrowheads="1"/>
          </p:cNvSpPr>
          <p:nvPr>
            <p:ph type="sldNum" sz="quarter" idx="12"/>
          </p:nvPr>
        </p:nvSpPr>
        <p:spPr>
          <a:ln/>
        </p:spPr>
        <p:txBody>
          <a:bodyPr/>
          <a:lstStyle>
            <a:lvl1pPr>
              <a:defRPr/>
            </a:lvl1pPr>
          </a:lstStyle>
          <a:p>
            <a:fld id="{BE5EDA3B-C57D-41E1-B838-8D97F3A321A5}" type="slidenum">
              <a:rPr lang="zh-CN" altLang="en-US"/>
              <a:pPr/>
              <a:t>‹#›</a:t>
            </a:fld>
            <a:endParaRPr lang="en-US" altLang="zh-CN"/>
          </a:p>
        </p:txBody>
      </p:sp>
    </p:spTree>
    <p:extLst>
      <p:ext uri="{BB962C8B-B14F-4D97-AF65-F5344CB8AC3E}">
        <p14:creationId xmlns:p14="http://schemas.microsoft.com/office/powerpoint/2010/main" val="2194615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14E29D6-D519-4A3B-B4A9-E6738F2BE5E8}"/>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4" name="Rectangle 5">
            <a:extLst>
              <a:ext uri="{FF2B5EF4-FFF2-40B4-BE49-F238E27FC236}">
                <a16:creationId xmlns:a16="http://schemas.microsoft.com/office/drawing/2014/main" id="{8A0BCC71-7DB3-4A3A-928B-3E2E8FD019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3F8A2D4-8A47-4C63-9BDB-096B17D3BDF0}"/>
              </a:ext>
            </a:extLst>
          </p:cNvPr>
          <p:cNvSpPr>
            <a:spLocks noGrp="1" noChangeArrowheads="1"/>
          </p:cNvSpPr>
          <p:nvPr>
            <p:ph type="sldNum" sz="quarter" idx="12"/>
          </p:nvPr>
        </p:nvSpPr>
        <p:spPr>
          <a:ln/>
        </p:spPr>
        <p:txBody>
          <a:bodyPr/>
          <a:lstStyle>
            <a:lvl1pPr>
              <a:defRPr/>
            </a:lvl1pPr>
          </a:lstStyle>
          <a:p>
            <a:fld id="{3E757A91-7AEF-4DDF-A2A1-358BD4629CF9}" type="slidenum">
              <a:rPr lang="zh-CN" altLang="en-US"/>
              <a:pPr/>
              <a:t>‹#›</a:t>
            </a:fld>
            <a:endParaRPr lang="en-US" altLang="zh-CN"/>
          </a:p>
        </p:txBody>
      </p:sp>
    </p:spTree>
    <p:extLst>
      <p:ext uri="{BB962C8B-B14F-4D97-AF65-F5344CB8AC3E}">
        <p14:creationId xmlns:p14="http://schemas.microsoft.com/office/powerpoint/2010/main" val="2921972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9B9479B-02E6-41CE-AF15-3D453C32DB5B}"/>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3" name="Rectangle 5">
            <a:extLst>
              <a:ext uri="{FF2B5EF4-FFF2-40B4-BE49-F238E27FC236}">
                <a16:creationId xmlns:a16="http://schemas.microsoft.com/office/drawing/2014/main" id="{6C08D1EB-7B60-4DCF-8D21-963ED4FA0F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A76585B-D19F-4B2E-8EBE-04CC5A96549D}"/>
              </a:ext>
            </a:extLst>
          </p:cNvPr>
          <p:cNvSpPr>
            <a:spLocks noGrp="1" noChangeArrowheads="1"/>
          </p:cNvSpPr>
          <p:nvPr>
            <p:ph type="sldNum" sz="quarter" idx="12"/>
          </p:nvPr>
        </p:nvSpPr>
        <p:spPr>
          <a:ln/>
        </p:spPr>
        <p:txBody>
          <a:bodyPr/>
          <a:lstStyle>
            <a:lvl1pPr>
              <a:defRPr/>
            </a:lvl1pPr>
          </a:lstStyle>
          <a:p>
            <a:fld id="{F31A90AD-BDC2-47D2-9C04-31BA95F83065}" type="slidenum">
              <a:rPr lang="zh-CN" altLang="en-US"/>
              <a:pPr/>
              <a:t>‹#›</a:t>
            </a:fld>
            <a:endParaRPr lang="en-US" altLang="zh-CN"/>
          </a:p>
        </p:txBody>
      </p:sp>
    </p:spTree>
    <p:extLst>
      <p:ext uri="{BB962C8B-B14F-4D97-AF65-F5344CB8AC3E}">
        <p14:creationId xmlns:p14="http://schemas.microsoft.com/office/powerpoint/2010/main" val="3435550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24"/>
            <a:ext cx="3008317" cy="871691"/>
          </a:xfrm>
        </p:spPr>
        <p:txBody>
          <a:bodyPr anchor="b"/>
          <a:lstStyle>
            <a:lvl1pPr algn="l">
              <a:defRPr sz="1500" b="1"/>
            </a:lvl1pPr>
          </a:lstStyle>
          <a:p>
            <a:r>
              <a:rPr lang="zh-CN" altLang="en-US" noProof="1"/>
              <a:t>单击此处编辑母版标题样式</a:t>
            </a:r>
          </a:p>
        </p:txBody>
      </p:sp>
      <p:sp>
        <p:nvSpPr>
          <p:cNvPr id="3" name="内容占位符 2"/>
          <p:cNvSpPr>
            <a:spLocks noGrp="1"/>
          </p:cNvSpPr>
          <p:nvPr>
            <p:ph idx="1"/>
          </p:nvPr>
        </p:nvSpPr>
        <p:spPr>
          <a:xfrm>
            <a:off x="3575055" y="204824"/>
            <a:ext cx="5111758" cy="439061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515"/>
            <a:ext cx="3008317" cy="351891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BC057D44-C204-4D70-B89A-BF0A4F6CF089}"/>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6" name="Rectangle 5">
            <a:extLst>
              <a:ext uri="{FF2B5EF4-FFF2-40B4-BE49-F238E27FC236}">
                <a16:creationId xmlns:a16="http://schemas.microsoft.com/office/drawing/2014/main" id="{70AF3A5F-1BF0-477F-9B9A-8223099F43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F62FB85-BC4F-448B-9CE3-E46B192B07EA}"/>
              </a:ext>
            </a:extLst>
          </p:cNvPr>
          <p:cNvSpPr>
            <a:spLocks noGrp="1" noChangeArrowheads="1"/>
          </p:cNvSpPr>
          <p:nvPr>
            <p:ph type="sldNum" sz="quarter" idx="12"/>
          </p:nvPr>
        </p:nvSpPr>
        <p:spPr>
          <a:ln/>
        </p:spPr>
        <p:txBody>
          <a:bodyPr/>
          <a:lstStyle>
            <a:lvl1pPr>
              <a:defRPr/>
            </a:lvl1pPr>
          </a:lstStyle>
          <a:p>
            <a:fld id="{14D2EEC4-CC0F-4EC7-BD93-4314B50FA351}" type="slidenum">
              <a:rPr lang="zh-CN" altLang="en-US"/>
              <a:pPr/>
              <a:t>‹#›</a:t>
            </a:fld>
            <a:endParaRPr lang="en-US" altLang="zh-CN"/>
          </a:p>
        </p:txBody>
      </p:sp>
    </p:spTree>
    <p:extLst>
      <p:ext uri="{BB962C8B-B14F-4D97-AF65-F5344CB8AC3E}">
        <p14:creationId xmlns:p14="http://schemas.microsoft.com/office/powerpoint/2010/main" val="1375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A377581-3302-479A-80E6-C20B2537E80C}"/>
              </a:ext>
            </a:extLst>
          </p:cNvPr>
          <p:cNvSpPr>
            <a:spLocks noGrp="1"/>
          </p:cNvSpPr>
          <p:nvPr>
            <p:ph type="dt" sz="half" idx="10"/>
          </p:nvPr>
        </p:nvSpPr>
        <p:spPr>
          <a:ln/>
        </p:spPr>
        <p:txBody>
          <a:bodyPr/>
          <a:lstStyle>
            <a:lvl1pPr>
              <a:defRPr/>
            </a:lvl1pPr>
          </a:lstStyle>
          <a:p>
            <a:r>
              <a:rPr lang="zh-CN" altLang="en-US"/>
              <a:t>普通天文学</a:t>
            </a:r>
          </a:p>
        </p:txBody>
      </p:sp>
      <p:sp>
        <p:nvSpPr>
          <p:cNvPr id="5" name="页脚占位符 4">
            <a:extLst>
              <a:ext uri="{FF2B5EF4-FFF2-40B4-BE49-F238E27FC236}">
                <a16:creationId xmlns:a16="http://schemas.microsoft.com/office/drawing/2014/main" id="{65659186-A370-472D-982D-F374176FE0C5}"/>
              </a:ext>
            </a:extLst>
          </p:cNvPr>
          <p:cNvSpPr>
            <a:spLocks noGrp="1"/>
          </p:cNvSpPr>
          <p:nvPr>
            <p:ph type="ftr" sz="quarter" idx="11"/>
          </p:nvPr>
        </p:nvSpPr>
        <p:spPr>
          <a:ln/>
        </p:spPr>
        <p:txBody>
          <a:bodyPr/>
          <a:lstStyle>
            <a:lvl1pPr>
              <a:defRPr/>
            </a:lvl1pPr>
          </a:lstStyle>
          <a:p>
            <a:endParaRPr lang="zh-CN"/>
          </a:p>
        </p:txBody>
      </p:sp>
      <p:sp>
        <p:nvSpPr>
          <p:cNvPr id="6" name="灯片编号占位符 5">
            <a:extLst>
              <a:ext uri="{FF2B5EF4-FFF2-40B4-BE49-F238E27FC236}">
                <a16:creationId xmlns:a16="http://schemas.microsoft.com/office/drawing/2014/main" id="{CB450889-9DFF-445D-8B99-3D4DEAD95872}"/>
              </a:ext>
            </a:extLst>
          </p:cNvPr>
          <p:cNvSpPr>
            <a:spLocks noGrp="1"/>
          </p:cNvSpPr>
          <p:nvPr>
            <p:ph type="sldNum" sz="quarter" idx="12"/>
          </p:nvPr>
        </p:nvSpPr>
        <p:spPr>
          <a:ln/>
        </p:spPr>
        <p:txBody>
          <a:bodyPr/>
          <a:lstStyle>
            <a:lvl1pPr>
              <a:defRPr/>
            </a:lvl1pPr>
          </a:lstStyle>
          <a:p>
            <a:fld id="{7D14EA2E-84CE-4715-84CC-8F84DE91F301}" type="slidenum">
              <a:rPr lang="en-US" altLang="zh-CN"/>
              <a:pPr/>
              <a:t>‹#›</a:t>
            </a:fld>
            <a:endParaRPr lang="zh-CN"/>
          </a:p>
        </p:txBody>
      </p:sp>
    </p:spTree>
    <p:extLst>
      <p:ext uri="{BB962C8B-B14F-4D97-AF65-F5344CB8AC3E}">
        <p14:creationId xmlns:p14="http://schemas.microsoft.com/office/powerpoint/2010/main" val="3384801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1" y="3601085"/>
            <a:ext cx="5486408" cy="425129"/>
          </a:xfrm>
        </p:spPr>
        <p:txBody>
          <a:bodyPr anchor="b"/>
          <a:lstStyle>
            <a:lvl1pPr algn="l">
              <a:defRPr sz="1500" b="1"/>
            </a:lvl1pPr>
          </a:lstStyle>
          <a:p>
            <a:r>
              <a:rPr lang="zh-CN" altLang="en-US" noProof="1"/>
              <a:t>单击此处编辑母版标题样式</a:t>
            </a:r>
          </a:p>
        </p:txBody>
      </p:sp>
      <p:sp>
        <p:nvSpPr>
          <p:cNvPr id="3" name="图片占位符 2"/>
          <p:cNvSpPr>
            <a:spLocks noGrp="1"/>
          </p:cNvSpPr>
          <p:nvPr>
            <p:ph type="pic" idx="1"/>
          </p:nvPr>
        </p:nvSpPr>
        <p:spPr>
          <a:xfrm>
            <a:off x="1792291" y="459662"/>
            <a:ext cx="5486408" cy="30866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zh-CN" altLang="en-US" noProof="0"/>
          </a:p>
        </p:txBody>
      </p:sp>
      <p:sp>
        <p:nvSpPr>
          <p:cNvPr id="4" name="文本占位符 3"/>
          <p:cNvSpPr>
            <a:spLocks noGrp="1"/>
          </p:cNvSpPr>
          <p:nvPr>
            <p:ph type="body" sz="half" idx="2"/>
          </p:nvPr>
        </p:nvSpPr>
        <p:spPr>
          <a:xfrm>
            <a:off x="1792291" y="4026214"/>
            <a:ext cx="5486408"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A6605A8A-D6C8-48BE-AE5B-0805A86AEB19}"/>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6" name="Rectangle 5">
            <a:extLst>
              <a:ext uri="{FF2B5EF4-FFF2-40B4-BE49-F238E27FC236}">
                <a16:creationId xmlns:a16="http://schemas.microsoft.com/office/drawing/2014/main" id="{D887632E-40F3-442F-A192-DFD0BD6607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1276A40-1430-41DB-9AA7-01CB691365E7}"/>
              </a:ext>
            </a:extLst>
          </p:cNvPr>
          <p:cNvSpPr>
            <a:spLocks noGrp="1" noChangeArrowheads="1"/>
          </p:cNvSpPr>
          <p:nvPr>
            <p:ph type="sldNum" sz="quarter" idx="12"/>
          </p:nvPr>
        </p:nvSpPr>
        <p:spPr>
          <a:ln/>
        </p:spPr>
        <p:txBody>
          <a:bodyPr/>
          <a:lstStyle>
            <a:lvl1pPr>
              <a:defRPr/>
            </a:lvl1pPr>
          </a:lstStyle>
          <a:p>
            <a:fld id="{E0418D63-E9E5-413B-B98D-0713EBBF05C0}" type="slidenum">
              <a:rPr lang="zh-CN" altLang="en-US"/>
              <a:pPr/>
              <a:t>‹#›</a:t>
            </a:fld>
            <a:endParaRPr lang="en-US" altLang="zh-CN"/>
          </a:p>
        </p:txBody>
      </p:sp>
    </p:spTree>
    <p:extLst>
      <p:ext uri="{BB962C8B-B14F-4D97-AF65-F5344CB8AC3E}">
        <p14:creationId xmlns:p14="http://schemas.microsoft.com/office/powerpoint/2010/main" val="1792603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3515570E-4C3A-4C9F-BFEA-9B94065FDDAA}"/>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5" name="Rectangle 5">
            <a:extLst>
              <a:ext uri="{FF2B5EF4-FFF2-40B4-BE49-F238E27FC236}">
                <a16:creationId xmlns:a16="http://schemas.microsoft.com/office/drawing/2014/main" id="{C43930EF-DEE5-46E9-A199-3E04378BA3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A05507-EA10-407C-85BF-6433074C59B3}"/>
              </a:ext>
            </a:extLst>
          </p:cNvPr>
          <p:cNvSpPr>
            <a:spLocks noGrp="1" noChangeArrowheads="1"/>
          </p:cNvSpPr>
          <p:nvPr>
            <p:ph type="sldNum" sz="quarter" idx="12"/>
          </p:nvPr>
        </p:nvSpPr>
        <p:spPr>
          <a:ln/>
        </p:spPr>
        <p:txBody>
          <a:bodyPr/>
          <a:lstStyle>
            <a:lvl1pPr>
              <a:defRPr/>
            </a:lvl1pPr>
          </a:lstStyle>
          <a:p>
            <a:fld id="{95781975-5309-45C5-B421-44C3D2D65834}" type="slidenum">
              <a:rPr lang="zh-CN" altLang="en-US"/>
              <a:pPr/>
              <a:t>‹#›</a:t>
            </a:fld>
            <a:endParaRPr lang="en-US" altLang="zh-CN"/>
          </a:p>
        </p:txBody>
      </p:sp>
    </p:spTree>
    <p:extLst>
      <p:ext uri="{BB962C8B-B14F-4D97-AF65-F5344CB8AC3E}">
        <p14:creationId xmlns:p14="http://schemas.microsoft.com/office/powerpoint/2010/main" val="71950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1" y="206015"/>
            <a:ext cx="6019809" cy="438941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B30D9586-7927-4004-876B-3FD01F122613}"/>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5" name="Rectangle 5">
            <a:extLst>
              <a:ext uri="{FF2B5EF4-FFF2-40B4-BE49-F238E27FC236}">
                <a16:creationId xmlns:a16="http://schemas.microsoft.com/office/drawing/2014/main" id="{D40DFE71-D9A4-484A-BCB0-A3A45DA308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CEA985D-7F01-434B-86C5-6BB132D91AA9}"/>
              </a:ext>
            </a:extLst>
          </p:cNvPr>
          <p:cNvSpPr>
            <a:spLocks noGrp="1" noChangeArrowheads="1"/>
          </p:cNvSpPr>
          <p:nvPr>
            <p:ph type="sldNum" sz="quarter" idx="12"/>
          </p:nvPr>
        </p:nvSpPr>
        <p:spPr>
          <a:ln/>
        </p:spPr>
        <p:txBody>
          <a:bodyPr/>
          <a:lstStyle>
            <a:lvl1pPr>
              <a:defRPr/>
            </a:lvl1pPr>
          </a:lstStyle>
          <a:p>
            <a:fld id="{104F195C-4E78-48E9-A067-1A17D6ADEEF8}" type="slidenum">
              <a:rPr lang="zh-CN" altLang="en-US"/>
              <a:pPr/>
              <a:t>‹#›</a:t>
            </a:fld>
            <a:endParaRPr lang="en-US" altLang="zh-CN"/>
          </a:p>
        </p:txBody>
      </p:sp>
    </p:spTree>
    <p:extLst>
      <p:ext uri="{BB962C8B-B14F-4D97-AF65-F5344CB8AC3E}">
        <p14:creationId xmlns:p14="http://schemas.microsoft.com/office/powerpoint/2010/main" val="2584378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15"/>
            <a:ext cx="8229612" cy="857401"/>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1" y="1200362"/>
            <a:ext cx="4038606" cy="339507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7" y="1200362"/>
            <a:ext cx="4038606" cy="339507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B5295B8-D226-4F7A-88E0-4F5CE49FF578}"/>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6" name="Rectangle 5">
            <a:extLst>
              <a:ext uri="{FF2B5EF4-FFF2-40B4-BE49-F238E27FC236}">
                <a16:creationId xmlns:a16="http://schemas.microsoft.com/office/drawing/2014/main" id="{3AE4BB04-51D3-4F6D-A4AA-099C70E6AD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92C1D4-CC72-409F-BB2A-CD308E89AD6B}"/>
              </a:ext>
            </a:extLst>
          </p:cNvPr>
          <p:cNvSpPr>
            <a:spLocks noGrp="1" noChangeArrowheads="1"/>
          </p:cNvSpPr>
          <p:nvPr>
            <p:ph type="sldNum" sz="quarter" idx="12"/>
          </p:nvPr>
        </p:nvSpPr>
        <p:spPr>
          <a:ln/>
        </p:spPr>
        <p:txBody>
          <a:bodyPr/>
          <a:lstStyle>
            <a:lvl1pPr>
              <a:defRPr/>
            </a:lvl1pPr>
          </a:lstStyle>
          <a:p>
            <a:fld id="{EEF27D54-F807-4C8A-8396-564CB10B4B7D}" type="slidenum">
              <a:rPr lang="zh-CN" altLang="en-US"/>
              <a:pPr/>
              <a:t>‹#›</a:t>
            </a:fld>
            <a:endParaRPr lang="en-US" altLang="zh-CN"/>
          </a:p>
        </p:txBody>
      </p:sp>
    </p:spTree>
    <p:extLst>
      <p:ext uri="{BB962C8B-B14F-4D97-AF65-F5344CB8AC3E}">
        <p14:creationId xmlns:p14="http://schemas.microsoft.com/office/powerpoint/2010/main" val="2594522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15"/>
            <a:ext cx="8229612" cy="857401"/>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1" y="1200362"/>
            <a:ext cx="4038606" cy="339507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7" y="1200362"/>
            <a:ext cx="4038606" cy="163978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7" y="2954462"/>
            <a:ext cx="4038606" cy="164097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a:extLst>
              <a:ext uri="{FF2B5EF4-FFF2-40B4-BE49-F238E27FC236}">
                <a16:creationId xmlns:a16="http://schemas.microsoft.com/office/drawing/2014/main" id="{23CAA5F9-8E03-4B3D-8127-DB613DFF20FF}"/>
              </a:ext>
            </a:extLst>
          </p:cNvPr>
          <p:cNvSpPr>
            <a:spLocks noGrp="1" noChangeArrowheads="1"/>
          </p:cNvSpPr>
          <p:nvPr>
            <p:ph type="dt" sz="half" idx="10"/>
          </p:nvPr>
        </p:nvSpPr>
        <p:spPr>
          <a:ln/>
        </p:spPr>
        <p:txBody>
          <a:bodyPr/>
          <a:lstStyle>
            <a:lvl1pPr>
              <a:defRPr/>
            </a:lvl1pPr>
          </a:lstStyle>
          <a:p>
            <a:r>
              <a:rPr lang="zh-CN" altLang="en-US"/>
              <a:t>普通天文学</a:t>
            </a:r>
            <a:endParaRPr lang="en-US" altLang="zh-CN"/>
          </a:p>
        </p:txBody>
      </p:sp>
      <p:sp>
        <p:nvSpPr>
          <p:cNvPr id="7" name="Rectangle 5">
            <a:extLst>
              <a:ext uri="{FF2B5EF4-FFF2-40B4-BE49-F238E27FC236}">
                <a16:creationId xmlns:a16="http://schemas.microsoft.com/office/drawing/2014/main" id="{927C5837-46A8-4D50-A199-9664331991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EE76C84-3D0E-4FC4-9572-7F1CCA8AB78F}"/>
              </a:ext>
            </a:extLst>
          </p:cNvPr>
          <p:cNvSpPr>
            <a:spLocks noGrp="1" noChangeArrowheads="1"/>
          </p:cNvSpPr>
          <p:nvPr>
            <p:ph type="sldNum" sz="quarter" idx="12"/>
          </p:nvPr>
        </p:nvSpPr>
        <p:spPr>
          <a:ln/>
        </p:spPr>
        <p:txBody>
          <a:bodyPr/>
          <a:lstStyle>
            <a:lvl1pPr>
              <a:defRPr/>
            </a:lvl1pPr>
          </a:lstStyle>
          <a:p>
            <a:fld id="{36353C51-3D79-4AE1-B151-4DE0572B1866}" type="slidenum">
              <a:rPr lang="zh-CN" altLang="en-US"/>
              <a:pPr/>
              <a:t>‹#›</a:t>
            </a:fld>
            <a:endParaRPr lang="en-US" altLang="zh-CN"/>
          </a:p>
        </p:txBody>
      </p:sp>
    </p:spTree>
    <p:extLst>
      <p:ext uri="{BB962C8B-B14F-4D97-AF65-F5344CB8AC3E}">
        <p14:creationId xmlns:p14="http://schemas.microsoft.com/office/powerpoint/2010/main" val="419013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282530"/>
            <a:ext cx="7886712" cy="2139930"/>
          </a:xfrm>
        </p:spPr>
        <p:txBody>
          <a:bodyPr anchor="b"/>
          <a:lstStyle>
            <a:lvl1pPr>
              <a:defRPr sz="3375"/>
            </a:lvl1pPr>
          </a:lstStyle>
          <a:p>
            <a:r>
              <a:rPr lang="zh-CN" altLang="en-US" noProof="1"/>
              <a:t>单击此处编辑母版标题样式</a:t>
            </a:r>
          </a:p>
        </p:txBody>
      </p:sp>
      <p:sp>
        <p:nvSpPr>
          <p:cNvPr id="3" name="文本占位符 2"/>
          <p:cNvSpPr>
            <a:spLocks noGrp="1"/>
          </p:cNvSpPr>
          <p:nvPr>
            <p:ph type="body" idx="1"/>
          </p:nvPr>
        </p:nvSpPr>
        <p:spPr>
          <a:xfrm>
            <a:off x="623889"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249F6AB-C611-4324-ABF4-D0E2EAD52E63}"/>
              </a:ext>
            </a:extLst>
          </p:cNvPr>
          <p:cNvSpPr>
            <a:spLocks noGrp="1"/>
          </p:cNvSpPr>
          <p:nvPr>
            <p:ph type="dt" sz="half" idx="10"/>
          </p:nvPr>
        </p:nvSpPr>
        <p:spPr>
          <a:ln/>
        </p:spPr>
        <p:txBody>
          <a:bodyPr/>
          <a:lstStyle>
            <a:lvl1pPr>
              <a:defRPr/>
            </a:lvl1pPr>
          </a:lstStyle>
          <a:p>
            <a:r>
              <a:rPr lang="zh-CN" altLang="en-US"/>
              <a:t>普通天文学</a:t>
            </a:r>
          </a:p>
        </p:txBody>
      </p:sp>
      <p:sp>
        <p:nvSpPr>
          <p:cNvPr id="5" name="页脚占位符 4">
            <a:extLst>
              <a:ext uri="{FF2B5EF4-FFF2-40B4-BE49-F238E27FC236}">
                <a16:creationId xmlns:a16="http://schemas.microsoft.com/office/drawing/2014/main" id="{07D71966-F791-4E2D-8588-BBB05E81A1E4}"/>
              </a:ext>
            </a:extLst>
          </p:cNvPr>
          <p:cNvSpPr>
            <a:spLocks noGrp="1"/>
          </p:cNvSpPr>
          <p:nvPr>
            <p:ph type="ftr" sz="quarter" idx="11"/>
          </p:nvPr>
        </p:nvSpPr>
        <p:spPr>
          <a:ln/>
        </p:spPr>
        <p:txBody>
          <a:bodyPr/>
          <a:lstStyle>
            <a:lvl1pPr>
              <a:defRPr/>
            </a:lvl1pPr>
          </a:lstStyle>
          <a:p>
            <a:endParaRPr lang="zh-CN"/>
          </a:p>
        </p:txBody>
      </p:sp>
      <p:sp>
        <p:nvSpPr>
          <p:cNvPr id="6" name="灯片编号占位符 5">
            <a:extLst>
              <a:ext uri="{FF2B5EF4-FFF2-40B4-BE49-F238E27FC236}">
                <a16:creationId xmlns:a16="http://schemas.microsoft.com/office/drawing/2014/main" id="{432F277E-2F85-43F4-802D-59CB61987AE4}"/>
              </a:ext>
            </a:extLst>
          </p:cNvPr>
          <p:cNvSpPr>
            <a:spLocks noGrp="1"/>
          </p:cNvSpPr>
          <p:nvPr>
            <p:ph type="sldNum" sz="quarter" idx="12"/>
          </p:nvPr>
        </p:nvSpPr>
        <p:spPr>
          <a:ln/>
        </p:spPr>
        <p:txBody>
          <a:bodyPr/>
          <a:lstStyle>
            <a:lvl1pPr>
              <a:defRPr/>
            </a:lvl1pPr>
          </a:lstStyle>
          <a:p>
            <a:fld id="{1AE241FE-7D8B-4D20-9B61-DDB2143A8963}" type="slidenum">
              <a:rPr lang="en-US" altLang="zh-CN"/>
              <a:pPr/>
              <a:t>‹#›</a:t>
            </a:fld>
            <a:endParaRPr lang="zh-CN"/>
          </a:p>
        </p:txBody>
      </p:sp>
    </p:spTree>
    <p:extLst>
      <p:ext uri="{BB962C8B-B14F-4D97-AF65-F5344CB8AC3E}">
        <p14:creationId xmlns:p14="http://schemas.microsoft.com/office/powerpoint/2010/main" val="332664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303" y="1200362"/>
            <a:ext cx="4032510" cy="339507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1B0A58-DD1D-48A3-B1D3-D44D7C3B4A92}"/>
              </a:ext>
            </a:extLst>
          </p:cNvPr>
          <p:cNvSpPr>
            <a:spLocks noGrp="1"/>
          </p:cNvSpPr>
          <p:nvPr>
            <p:ph type="dt" sz="half" idx="10"/>
          </p:nvPr>
        </p:nvSpPr>
        <p:spPr>
          <a:ln/>
        </p:spPr>
        <p:txBody>
          <a:bodyPr/>
          <a:lstStyle>
            <a:lvl1pPr>
              <a:defRPr/>
            </a:lvl1pPr>
          </a:lstStyle>
          <a:p>
            <a:r>
              <a:rPr lang="zh-CN" altLang="en-US"/>
              <a:t>普通天文学</a:t>
            </a:r>
          </a:p>
        </p:txBody>
      </p:sp>
      <p:sp>
        <p:nvSpPr>
          <p:cNvPr id="6" name="页脚占位符 4">
            <a:extLst>
              <a:ext uri="{FF2B5EF4-FFF2-40B4-BE49-F238E27FC236}">
                <a16:creationId xmlns:a16="http://schemas.microsoft.com/office/drawing/2014/main" id="{0BDDB9E4-E030-4E76-B1F0-76AD6539EE2B}"/>
              </a:ext>
            </a:extLst>
          </p:cNvPr>
          <p:cNvSpPr>
            <a:spLocks noGrp="1"/>
          </p:cNvSpPr>
          <p:nvPr>
            <p:ph type="ftr" sz="quarter" idx="11"/>
          </p:nvPr>
        </p:nvSpPr>
        <p:spPr>
          <a:ln/>
        </p:spPr>
        <p:txBody>
          <a:bodyPr/>
          <a:lstStyle>
            <a:lvl1pPr>
              <a:defRPr/>
            </a:lvl1pPr>
          </a:lstStyle>
          <a:p>
            <a:endParaRPr lang="zh-CN"/>
          </a:p>
        </p:txBody>
      </p:sp>
      <p:sp>
        <p:nvSpPr>
          <p:cNvPr id="7" name="灯片编号占位符 5">
            <a:extLst>
              <a:ext uri="{FF2B5EF4-FFF2-40B4-BE49-F238E27FC236}">
                <a16:creationId xmlns:a16="http://schemas.microsoft.com/office/drawing/2014/main" id="{8AB99BDD-E401-457A-A16A-49E9496489B8}"/>
              </a:ext>
            </a:extLst>
          </p:cNvPr>
          <p:cNvSpPr>
            <a:spLocks noGrp="1"/>
          </p:cNvSpPr>
          <p:nvPr>
            <p:ph type="sldNum" sz="quarter" idx="12"/>
          </p:nvPr>
        </p:nvSpPr>
        <p:spPr>
          <a:ln/>
        </p:spPr>
        <p:txBody>
          <a:bodyPr/>
          <a:lstStyle>
            <a:lvl1pPr>
              <a:defRPr/>
            </a:lvl1pPr>
          </a:lstStyle>
          <a:p>
            <a:fld id="{D019D008-5911-401A-A899-549408C3766D}" type="slidenum">
              <a:rPr lang="en-US" altLang="zh-CN"/>
              <a:pPr/>
              <a:t>‹#›</a:t>
            </a:fld>
            <a:endParaRPr lang="zh-CN"/>
          </a:p>
        </p:txBody>
      </p:sp>
    </p:spTree>
    <p:extLst>
      <p:ext uri="{BB962C8B-B14F-4D97-AF65-F5344CB8AC3E}">
        <p14:creationId xmlns:p14="http://schemas.microsoft.com/office/powerpoint/2010/main" val="94757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r>
              <a:rPr lang="zh-CN" altLang="en-US" noProof="1"/>
              <a:t>单击此处编辑母版标题样式</a:t>
            </a:r>
          </a:p>
        </p:txBody>
      </p:sp>
      <p:sp>
        <p:nvSpPr>
          <p:cNvPr id="3" name="文本占位符 2"/>
          <p:cNvSpPr>
            <a:spLocks noGrp="1"/>
          </p:cNvSpPr>
          <p:nvPr>
            <p:ph type="body" idx="1"/>
          </p:nvPr>
        </p:nvSpPr>
        <p:spPr>
          <a:xfrm>
            <a:off x="629842" y="1261095"/>
            <a:ext cx="3868346" cy="618043"/>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860" indent="0">
              <a:buNone/>
              <a:defRPr sz="900" b="1"/>
            </a:lvl8pPr>
            <a:lvl9pPr marL="2058035" indent="0">
              <a:buNone/>
              <a:defRPr sz="900" b="1"/>
            </a:lvl9pPr>
          </a:lstStyle>
          <a:p>
            <a:pPr lvl="0"/>
            <a:r>
              <a:rPr lang="zh-CN" altLang="en-US" noProof="1"/>
              <a:t>单击此处编辑母版文本样式</a:t>
            </a:r>
          </a:p>
        </p:txBody>
      </p:sp>
      <p:sp>
        <p:nvSpPr>
          <p:cNvPr id="4" name="内容占位符 3"/>
          <p:cNvSpPr>
            <a:spLocks noGrp="1"/>
          </p:cNvSpPr>
          <p:nvPr>
            <p:ph sz="half" idx="2"/>
          </p:nvPr>
        </p:nvSpPr>
        <p:spPr>
          <a:xfrm>
            <a:off x="629842" y="1879138"/>
            <a:ext cx="3868346" cy="276392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7" y="1261095"/>
            <a:ext cx="3887397" cy="618043"/>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860" indent="0">
              <a:buNone/>
              <a:defRPr sz="900" b="1"/>
            </a:lvl8pPr>
            <a:lvl9pPr marL="2058035" indent="0">
              <a:buNone/>
              <a:defRPr sz="900" b="1"/>
            </a:lvl9pPr>
          </a:lstStyle>
          <a:p>
            <a:pPr lvl="0"/>
            <a:r>
              <a:rPr lang="zh-CN" altLang="en-US" noProof="1"/>
              <a:t>单击此处编辑母版文本样式</a:t>
            </a:r>
          </a:p>
        </p:txBody>
      </p:sp>
      <p:sp>
        <p:nvSpPr>
          <p:cNvPr id="6" name="内容占位符 5"/>
          <p:cNvSpPr>
            <a:spLocks noGrp="1"/>
          </p:cNvSpPr>
          <p:nvPr>
            <p:ph sz="quarter" idx="4"/>
          </p:nvPr>
        </p:nvSpPr>
        <p:spPr>
          <a:xfrm>
            <a:off x="4629157" y="1879138"/>
            <a:ext cx="3887397" cy="276392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F46597E3-55A9-4B28-BA1A-436B9735CE99}"/>
              </a:ext>
            </a:extLst>
          </p:cNvPr>
          <p:cNvSpPr>
            <a:spLocks noGrp="1"/>
          </p:cNvSpPr>
          <p:nvPr>
            <p:ph type="dt" sz="half" idx="10"/>
          </p:nvPr>
        </p:nvSpPr>
        <p:spPr>
          <a:ln/>
        </p:spPr>
        <p:txBody>
          <a:bodyPr/>
          <a:lstStyle>
            <a:lvl1pPr>
              <a:defRPr/>
            </a:lvl1pPr>
          </a:lstStyle>
          <a:p>
            <a:r>
              <a:rPr lang="zh-CN" altLang="en-US"/>
              <a:t>普通天文学</a:t>
            </a:r>
          </a:p>
        </p:txBody>
      </p:sp>
      <p:sp>
        <p:nvSpPr>
          <p:cNvPr id="8" name="页脚占位符 4">
            <a:extLst>
              <a:ext uri="{FF2B5EF4-FFF2-40B4-BE49-F238E27FC236}">
                <a16:creationId xmlns:a16="http://schemas.microsoft.com/office/drawing/2014/main" id="{8E6AB8CD-A419-4627-8887-84F9137CC8E4}"/>
              </a:ext>
            </a:extLst>
          </p:cNvPr>
          <p:cNvSpPr>
            <a:spLocks noGrp="1"/>
          </p:cNvSpPr>
          <p:nvPr>
            <p:ph type="ftr" sz="quarter" idx="11"/>
          </p:nvPr>
        </p:nvSpPr>
        <p:spPr>
          <a:ln/>
        </p:spPr>
        <p:txBody>
          <a:bodyPr/>
          <a:lstStyle>
            <a:lvl1pPr>
              <a:defRPr/>
            </a:lvl1pPr>
          </a:lstStyle>
          <a:p>
            <a:endParaRPr lang="zh-CN"/>
          </a:p>
        </p:txBody>
      </p:sp>
      <p:sp>
        <p:nvSpPr>
          <p:cNvPr id="9" name="灯片编号占位符 5">
            <a:extLst>
              <a:ext uri="{FF2B5EF4-FFF2-40B4-BE49-F238E27FC236}">
                <a16:creationId xmlns:a16="http://schemas.microsoft.com/office/drawing/2014/main" id="{6CF44B5C-3209-4A02-B446-CD48B966CC97}"/>
              </a:ext>
            </a:extLst>
          </p:cNvPr>
          <p:cNvSpPr>
            <a:spLocks noGrp="1"/>
          </p:cNvSpPr>
          <p:nvPr>
            <p:ph type="sldNum" sz="quarter" idx="12"/>
          </p:nvPr>
        </p:nvSpPr>
        <p:spPr>
          <a:ln/>
        </p:spPr>
        <p:txBody>
          <a:bodyPr/>
          <a:lstStyle>
            <a:lvl1pPr>
              <a:defRPr/>
            </a:lvl1pPr>
          </a:lstStyle>
          <a:p>
            <a:fld id="{2AC3CEF1-C92F-4E0B-BB6E-B641A19C8A5C}" type="slidenum">
              <a:rPr lang="en-US" altLang="zh-CN"/>
              <a:pPr/>
              <a:t>‹#›</a:t>
            </a:fld>
            <a:endParaRPr lang="zh-CN"/>
          </a:p>
        </p:txBody>
      </p:sp>
    </p:spTree>
    <p:extLst>
      <p:ext uri="{BB962C8B-B14F-4D97-AF65-F5344CB8AC3E}">
        <p14:creationId xmlns:p14="http://schemas.microsoft.com/office/powerpoint/2010/main" val="110175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0FB53FB2-C973-43AD-BB40-A982AED273F1}"/>
              </a:ext>
            </a:extLst>
          </p:cNvPr>
          <p:cNvSpPr>
            <a:spLocks noGrp="1"/>
          </p:cNvSpPr>
          <p:nvPr>
            <p:ph type="dt" sz="half" idx="10"/>
          </p:nvPr>
        </p:nvSpPr>
        <p:spPr>
          <a:ln/>
        </p:spPr>
        <p:txBody>
          <a:bodyPr/>
          <a:lstStyle>
            <a:lvl1pPr>
              <a:defRPr/>
            </a:lvl1pPr>
          </a:lstStyle>
          <a:p>
            <a:r>
              <a:rPr lang="zh-CN" altLang="en-US"/>
              <a:t>普通天文学</a:t>
            </a:r>
          </a:p>
        </p:txBody>
      </p:sp>
      <p:sp>
        <p:nvSpPr>
          <p:cNvPr id="4" name="页脚占位符 4">
            <a:extLst>
              <a:ext uri="{FF2B5EF4-FFF2-40B4-BE49-F238E27FC236}">
                <a16:creationId xmlns:a16="http://schemas.microsoft.com/office/drawing/2014/main" id="{1A9E6F2C-99B8-407B-A043-00C896B1DC3F}"/>
              </a:ext>
            </a:extLst>
          </p:cNvPr>
          <p:cNvSpPr>
            <a:spLocks noGrp="1"/>
          </p:cNvSpPr>
          <p:nvPr>
            <p:ph type="ftr" sz="quarter" idx="11"/>
          </p:nvPr>
        </p:nvSpPr>
        <p:spPr>
          <a:ln/>
        </p:spPr>
        <p:txBody>
          <a:bodyPr/>
          <a:lstStyle>
            <a:lvl1pPr>
              <a:defRPr/>
            </a:lvl1pPr>
          </a:lstStyle>
          <a:p>
            <a:endParaRPr lang="zh-CN"/>
          </a:p>
        </p:txBody>
      </p:sp>
      <p:sp>
        <p:nvSpPr>
          <p:cNvPr id="5" name="灯片编号占位符 5">
            <a:extLst>
              <a:ext uri="{FF2B5EF4-FFF2-40B4-BE49-F238E27FC236}">
                <a16:creationId xmlns:a16="http://schemas.microsoft.com/office/drawing/2014/main" id="{0AC11D7C-E32C-4DFD-9D49-5834243B4556}"/>
              </a:ext>
            </a:extLst>
          </p:cNvPr>
          <p:cNvSpPr>
            <a:spLocks noGrp="1"/>
          </p:cNvSpPr>
          <p:nvPr>
            <p:ph type="sldNum" sz="quarter" idx="12"/>
          </p:nvPr>
        </p:nvSpPr>
        <p:spPr>
          <a:ln/>
        </p:spPr>
        <p:txBody>
          <a:bodyPr/>
          <a:lstStyle>
            <a:lvl1pPr>
              <a:defRPr/>
            </a:lvl1pPr>
          </a:lstStyle>
          <a:p>
            <a:fld id="{77E9FBAD-610B-4B22-B186-C9770A0D72DE}" type="slidenum">
              <a:rPr lang="en-US" altLang="zh-CN"/>
              <a:pPr/>
              <a:t>‹#›</a:t>
            </a:fld>
            <a:endParaRPr lang="zh-CN"/>
          </a:p>
        </p:txBody>
      </p:sp>
    </p:spTree>
    <p:extLst>
      <p:ext uri="{BB962C8B-B14F-4D97-AF65-F5344CB8AC3E}">
        <p14:creationId xmlns:p14="http://schemas.microsoft.com/office/powerpoint/2010/main" val="14610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ABBCD21-DB14-40A5-8315-699C9567B27D}"/>
              </a:ext>
            </a:extLst>
          </p:cNvPr>
          <p:cNvSpPr>
            <a:spLocks noGrp="1"/>
          </p:cNvSpPr>
          <p:nvPr>
            <p:ph type="dt" sz="half" idx="10"/>
          </p:nvPr>
        </p:nvSpPr>
        <p:spPr>
          <a:ln/>
        </p:spPr>
        <p:txBody>
          <a:bodyPr/>
          <a:lstStyle>
            <a:lvl1pPr>
              <a:defRPr/>
            </a:lvl1pPr>
          </a:lstStyle>
          <a:p>
            <a:r>
              <a:rPr lang="zh-CN" altLang="en-US"/>
              <a:t>普通天文学</a:t>
            </a:r>
          </a:p>
        </p:txBody>
      </p:sp>
      <p:sp>
        <p:nvSpPr>
          <p:cNvPr id="3" name="页脚占位符 4">
            <a:extLst>
              <a:ext uri="{FF2B5EF4-FFF2-40B4-BE49-F238E27FC236}">
                <a16:creationId xmlns:a16="http://schemas.microsoft.com/office/drawing/2014/main" id="{39FE2915-B5B8-4622-8016-8D9B51E404B4}"/>
              </a:ext>
            </a:extLst>
          </p:cNvPr>
          <p:cNvSpPr>
            <a:spLocks noGrp="1"/>
          </p:cNvSpPr>
          <p:nvPr>
            <p:ph type="ftr" sz="quarter" idx="11"/>
          </p:nvPr>
        </p:nvSpPr>
        <p:spPr>
          <a:ln/>
        </p:spPr>
        <p:txBody>
          <a:bodyPr/>
          <a:lstStyle>
            <a:lvl1pPr>
              <a:defRPr/>
            </a:lvl1pPr>
          </a:lstStyle>
          <a:p>
            <a:endParaRPr lang="zh-CN"/>
          </a:p>
        </p:txBody>
      </p:sp>
      <p:sp>
        <p:nvSpPr>
          <p:cNvPr id="4" name="灯片编号占位符 5">
            <a:extLst>
              <a:ext uri="{FF2B5EF4-FFF2-40B4-BE49-F238E27FC236}">
                <a16:creationId xmlns:a16="http://schemas.microsoft.com/office/drawing/2014/main" id="{637D982F-5705-482C-8375-46E161EB781D}"/>
              </a:ext>
            </a:extLst>
          </p:cNvPr>
          <p:cNvSpPr>
            <a:spLocks noGrp="1"/>
          </p:cNvSpPr>
          <p:nvPr>
            <p:ph type="sldNum" sz="quarter" idx="12"/>
          </p:nvPr>
        </p:nvSpPr>
        <p:spPr>
          <a:ln/>
        </p:spPr>
        <p:txBody>
          <a:bodyPr/>
          <a:lstStyle>
            <a:lvl1pPr>
              <a:defRPr/>
            </a:lvl1pPr>
          </a:lstStyle>
          <a:p>
            <a:fld id="{008EAF8A-FCDD-42CB-8E7A-D9337C6EE12F}" type="slidenum">
              <a:rPr lang="en-US" altLang="zh-CN"/>
              <a:pPr/>
              <a:t>‹#›</a:t>
            </a:fld>
            <a:endParaRPr lang="zh-CN"/>
          </a:p>
        </p:txBody>
      </p:sp>
    </p:spTree>
    <p:extLst>
      <p:ext uri="{BB962C8B-B14F-4D97-AF65-F5344CB8AC3E}">
        <p14:creationId xmlns:p14="http://schemas.microsoft.com/office/powerpoint/2010/main" val="94560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r>
              <a:rPr lang="zh-CN" altLang="en-US"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D486AAD5-8F89-4591-8C21-4D5FB9E2E26B}"/>
              </a:ext>
            </a:extLst>
          </p:cNvPr>
          <p:cNvSpPr>
            <a:spLocks noGrp="1"/>
          </p:cNvSpPr>
          <p:nvPr>
            <p:ph type="dt" sz="half" idx="10"/>
          </p:nvPr>
        </p:nvSpPr>
        <p:spPr>
          <a:ln/>
        </p:spPr>
        <p:txBody>
          <a:bodyPr/>
          <a:lstStyle>
            <a:lvl1pPr>
              <a:defRPr/>
            </a:lvl1pPr>
          </a:lstStyle>
          <a:p>
            <a:r>
              <a:rPr lang="zh-CN" altLang="en-US"/>
              <a:t>普通天文学</a:t>
            </a:r>
          </a:p>
        </p:txBody>
      </p:sp>
      <p:sp>
        <p:nvSpPr>
          <p:cNvPr id="6" name="页脚占位符 4">
            <a:extLst>
              <a:ext uri="{FF2B5EF4-FFF2-40B4-BE49-F238E27FC236}">
                <a16:creationId xmlns:a16="http://schemas.microsoft.com/office/drawing/2014/main" id="{103E57AA-BEF7-4AC7-9207-28CF5F73C2E6}"/>
              </a:ext>
            </a:extLst>
          </p:cNvPr>
          <p:cNvSpPr>
            <a:spLocks noGrp="1"/>
          </p:cNvSpPr>
          <p:nvPr>
            <p:ph type="ftr" sz="quarter" idx="11"/>
          </p:nvPr>
        </p:nvSpPr>
        <p:spPr>
          <a:ln/>
        </p:spPr>
        <p:txBody>
          <a:bodyPr/>
          <a:lstStyle>
            <a:lvl1pPr>
              <a:defRPr/>
            </a:lvl1pPr>
          </a:lstStyle>
          <a:p>
            <a:endParaRPr lang="zh-CN"/>
          </a:p>
        </p:txBody>
      </p:sp>
      <p:sp>
        <p:nvSpPr>
          <p:cNvPr id="7" name="灯片编号占位符 5">
            <a:extLst>
              <a:ext uri="{FF2B5EF4-FFF2-40B4-BE49-F238E27FC236}">
                <a16:creationId xmlns:a16="http://schemas.microsoft.com/office/drawing/2014/main" id="{2BBB8FC0-4F5E-45B4-ACCF-ECE5DB9E7DFD}"/>
              </a:ext>
            </a:extLst>
          </p:cNvPr>
          <p:cNvSpPr>
            <a:spLocks noGrp="1"/>
          </p:cNvSpPr>
          <p:nvPr>
            <p:ph type="sldNum" sz="quarter" idx="12"/>
          </p:nvPr>
        </p:nvSpPr>
        <p:spPr>
          <a:ln/>
        </p:spPr>
        <p:txBody>
          <a:bodyPr/>
          <a:lstStyle>
            <a:lvl1pPr>
              <a:defRPr/>
            </a:lvl1pPr>
          </a:lstStyle>
          <a:p>
            <a:fld id="{A94F99FD-DA44-4CC4-8FB9-28CE4F4891BC}" type="slidenum">
              <a:rPr lang="en-US" altLang="zh-CN"/>
              <a:pPr/>
              <a:t>‹#›</a:t>
            </a:fld>
            <a:endParaRPr lang="zh-CN"/>
          </a:p>
        </p:txBody>
      </p:sp>
    </p:spTree>
    <p:extLst>
      <p:ext uri="{BB962C8B-B14F-4D97-AF65-F5344CB8AC3E}">
        <p14:creationId xmlns:p14="http://schemas.microsoft.com/office/powerpoint/2010/main" val="312854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r>
              <a:rPr lang="zh-CN" altLang="en-US" noProof="1"/>
              <a:t>单击此处编辑母版标题样式</a:t>
            </a:r>
          </a:p>
        </p:txBody>
      </p:sp>
      <p:sp>
        <p:nvSpPr>
          <p:cNvPr id="3" name="图片占位符 2"/>
          <p:cNvSpPr>
            <a:spLocks noGrp="1"/>
          </p:cNvSpPr>
          <p:nvPr>
            <p:ph type="pic" idx="1"/>
          </p:nvPr>
        </p:nvSpPr>
        <p:spPr>
          <a:xfrm>
            <a:off x="3887397" y="740699"/>
            <a:ext cx="4629157" cy="365586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endParaRPr lang="zh-CN" altLang="en-US"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DDADF60-B6C8-47D8-9144-C1C2C1CC2539}"/>
              </a:ext>
            </a:extLst>
          </p:cNvPr>
          <p:cNvSpPr>
            <a:spLocks noGrp="1"/>
          </p:cNvSpPr>
          <p:nvPr>
            <p:ph type="dt" sz="half" idx="10"/>
          </p:nvPr>
        </p:nvSpPr>
        <p:spPr>
          <a:ln/>
        </p:spPr>
        <p:txBody>
          <a:bodyPr/>
          <a:lstStyle>
            <a:lvl1pPr>
              <a:defRPr/>
            </a:lvl1pPr>
          </a:lstStyle>
          <a:p>
            <a:r>
              <a:rPr lang="zh-CN" altLang="en-US"/>
              <a:t>普通天文学</a:t>
            </a:r>
          </a:p>
        </p:txBody>
      </p:sp>
      <p:sp>
        <p:nvSpPr>
          <p:cNvPr id="6" name="页脚占位符 4">
            <a:extLst>
              <a:ext uri="{FF2B5EF4-FFF2-40B4-BE49-F238E27FC236}">
                <a16:creationId xmlns:a16="http://schemas.microsoft.com/office/drawing/2014/main" id="{86B1F832-6AE4-4C41-940E-D6FBAF1A2CBC}"/>
              </a:ext>
            </a:extLst>
          </p:cNvPr>
          <p:cNvSpPr>
            <a:spLocks noGrp="1"/>
          </p:cNvSpPr>
          <p:nvPr>
            <p:ph type="ftr" sz="quarter" idx="11"/>
          </p:nvPr>
        </p:nvSpPr>
        <p:spPr>
          <a:ln/>
        </p:spPr>
        <p:txBody>
          <a:bodyPr/>
          <a:lstStyle>
            <a:lvl1pPr>
              <a:defRPr/>
            </a:lvl1pPr>
          </a:lstStyle>
          <a:p>
            <a:endParaRPr lang="zh-CN"/>
          </a:p>
        </p:txBody>
      </p:sp>
      <p:sp>
        <p:nvSpPr>
          <p:cNvPr id="7" name="灯片编号占位符 5">
            <a:extLst>
              <a:ext uri="{FF2B5EF4-FFF2-40B4-BE49-F238E27FC236}">
                <a16:creationId xmlns:a16="http://schemas.microsoft.com/office/drawing/2014/main" id="{C2BB78A2-4663-4DCD-B2DC-F9326F2725AC}"/>
              </a:ext>
            </a:extLst>
          </p:cNvPr>
          <p:cNvSpPr>
            <a:spLocks noGrp="1"/>
          </p:cNvSpPr>
          <p:nvPr>
            <p:ph type="sldNum" sz="quarter" idx="12"/>
          </p:nvPr>
        </p:nvSpPr>
        <p:spPr>
          <a:ln/>
        </p:spPr>
        <p:txBody>
          <a:bodyPr/>
          <a:lstStyle>
            <a:lvl1pPr>
              <a:defRPr/>
            </a:lvl1pPr>
          </a:lstStyle>
          <a:p>
            <a:fld id="{2ABEE0DB-6910-458D-93A5-389B67329BD6}" type="slidenum">
              <a:rPr lang="en-US" altLang="zh-CN"/>
              <a:pPr/>
              <a:t>‹#›</a:t>
            </a:fld>
            <a:endParaRPr lang="zh-CN"/>
          </a:p>
        </p:txBody>
      </p:sp>
    </p:spTree>
    <p:extLst>
      <p:ext uri="{BB962C8B-B14F-4D97-AF65-F5344CB8AC3E}">
        <p14:creationId xmlns:p14="http://schemas.microsoft.com/office/powerpoint/2010/main" val="273323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 1">
            <a:extLst>
              <a:ext uri="{FF2B5EF4-FFF2-40B4-BE49-F238E27FC236}">
                <a16:creationId xmlns:a16="http://schemas.microsoft.com/office/drawing/2014/main" id="{6E9F84A9-88D2-407A-9172-9624C35DF59C}"/>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640817C-157A-4DBF-BCAE-780E983C68AA}"/>
              </a:ext>
            </a:extLst>
          </p:cNvPr>
          <p:cNvSpPr>
            <a:spLocks noGrp="1" noChangeArrowheads="1"/>
          </p:cNvSpPr>
          <p:nvPr>
            <p:ph type="body" idx="4294967295"/>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CA2F98-DB16-48BE-B28A-CFBE5F4D7BCC}"/>
              </a:ext>
            </a:extLst>
          </p:cNvPr>
          <p:cNvSpPr>
            <a:spLocks noGrp="1"/>
          </p:cNvSpPr>
          <p:nvPr>
            <p:ph type="dt" sz="half" idx="2"/>
          </p:nvPr>
        </p:nvSpPr>
        <p:spPr>
          <a:xfrm>
            <a:off x="457200" y="4684713"/>
            <a:ext cx="2133600" cy="357187"/>
          </a:xfrm>
          <a:prstGeom prst="rect">
            <a:avLst/>
          </a:prstGeom>
          <a:noFill/>
          <a:ln w="9525">
            <a:noFill/>
            <a:miter/>
          </a:ln>
        </p:spPr>
        <p:txBody>
          <a:bodyPr vert="horz" wrap="square" lIns="91440" tIns="45720" rIns="91440" bIns="45720" numCol="1" anchor="t" anchorCtr="0" compatLnSpc="1">
            <a:prstTxWarp prst="textNoShape">
              <a:avLst/>
            </a:prstTxWarp>
          </a:bodyPr>
          <a:lstStyle>
            <a:lvl1pPr>
              <a:defRPr sz="1000">
                <a:ea typeface="楷体_GB2312" pitchFamily="49" charset="-122"/>
              </a:defRPr>
            </a:lvl1pPr>
          </a:lstStyle>
          <a:p>
            <a:r>
              <a:rPr lang="zh-CN" altLang="en-US"/>
              <a:t>普通天文学</a:t>
            </a:r>
          </a:p>
        </p:txBody>
      </p:sp>
      <p:sp>
        <p:nvSpPr>
          <p:cNvPr id="5" name="页脚占位符 4">
            <a:extLst>
              <a:ext uri="{FF2B5EF4-FFF2-40B4-BE49-F238E27FC236}">
                <a16:creationId xmlns:a16="http://schemas.microsoft.com/office/drawing/2014/main" id="{2592AC15-EF82-4700-A289-2FDC350E7425}"/>
              </a:ext>
            </a:extLst>
          </p:cNvPr>
          <p:cNvSpPr>
            <a:spLocks noGrp="1"/>
          </p:cNvSpPr>
          <p:nvPr>
            <p:ph type="ftr" sz="quarter" idx="3"/>
          </p:nvPr>
        </p:nvSpPr>
        <p:spPr>
          <a:xfrm>
            <a:off x="3124200" y="4684713"/>
            <a:ext cx="2895600" cy="357187"/>
          </a:xfrm>
          <a:prstGeom prst="rect">
            <a:avLst/>
          </a:prstGeom>
          <a:noFill/>
          <a:ln w="9525">
            <a:noFill/>
            <a:miter/>
          </a:ln>
        </p:spPr>
        <p:txBody>
          <a:bodyPr/>
          <a:lstStyle>
            <a:lvl1pPr algn="ctr">
              <a:defRPr sz="1050" b="0" noProof="1" dirty="0"/>
            </a:lvl1pPr>
          </a:lstStyle>
          <a:p>
            <a:endParaRPr lang="zh-CN"/>
          </a:p>
        </p:txBody>
      </p:sp>
      <p:sp>
        <p:nvSpPr>
          <p:cNvPr id="6" name="灯片编号占位符 5">
            <a:extLst>
              <a:ext uri="{FF2B5EF4-FFF2-40B4-BE49-F238E27FC236}">
                <a16:creationId xmlns:a16="http://schemas.microsoft.com/office/drawing/2014/main" id="{12F372BA-6DA1-4718-A41E-4CA9DA3D8A66}"/>
              </a:ext>
            </a:extLst>
          </p:cNvPr>
          <p:cNvSpPr>
            <a:spLocks noGrp="1"/>
          </p:cNvSpPr>
          <p:nvPr>
            <p:ph type="sldNum" sz="quarter" idx="4"/>
          </p:nvPr>
        </p:nvSpPr>
        <p:spPr>
          <a:xfrm>
            <a:off x="6553200" y="4684713"/>
            <a:ext cx="2133600" cy="357187"/>
          </a:xfrm>
          <a:prstGeom prst="rect">
            <a:avLst/>
          </a:prstGeom>
          <a:noFill/>
          <a:ln w="9525">
            <a:noFill/>
            <a:miter/>
          </a:ln>
        </p:spPr>
        <p:txBody>
          <a:bodyPr/>
          <a:lstStyle>
            <a:lvl1pPr algn="r">
              <a:defRPr sz="1050" b="0" noProof="1" dirty="0">
                <a:cs typeface="+mn-ea"/>
              </a:defRPr>
            </a:lvl1pPr>
          </a:lstStyle>
          <a:p>
            <a:fld id="{89162178-BE5A-4CAE-B5C4-08B559DC22DD}"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txStyles>
    <p:titleStyle>
      <a:lvl1pPr algn="ctr" defTabSz="685800" rtl="0" fontAlgn="base">
        <a:spcBef>
          <a:spcPct val="0"/>
        </a:spcBef>
        <a:spcAft>
          <a:spcPct val="0"/>
        </a:spcAft>
        <a:defRPr sz="3300" kern="1200">
          <a:solidFill>
            <a:schemeClr val="tx2"/>
          </a:solidFill>
          <a:latin typeface="+mj-lt"/>
          <a:ea typeface="+mj-ea"/>
          <a:cs typeface="+mj-cs"/>
        </a:defRPr>
      </a:lvl1pPr>
      <a:lvl2pPr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4572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9144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3716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8288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defTabSz="685800" rtl="0" fontAlgn="base">
        <a:spcBef>
          <a:spcPct val="15000"/>
        </a:spcBef>
        <a:spcAft>
          <a:spcPct val="0"/>
        </a:spcAft>
        <a:buChar char="•"/>
        <a:defRPr sz="2400" kern="1200">
          <a:solidFill>
            <a:schemeClr val="tx1"/>
          </a:solidFill>
          <a:latin typeface="+mn-lt"/>
          <a:ea typeface="+mn-ea"/>
          <a:cs typeface="+mn-cs"/>
        </a:defRPr>
      </a:lvl1pPr>
      <a:lvl2pPr marL="557213" lvl="1" indent="-214313" algn="l" defTabSz="685800" rtl="0" fontAlgn="base">
        <a:spcBef>
          <a:spcPct val="15000"/>
        </a:spcBef>
        <a:spcAft>
          <a:spcPct val="0"/>
        </a:spcAft>
        <a:buChar char="–"/>
        <a:defRPr sz="2100" kern="1200">
          <a:solidFill>
            <a:schemeClr val="tx1"/>
          </a:solidFill>
          <a:latin typeface="+mn-lt"/>
          <a:ea typeface="+mn-ea"/>
          <a:cs typeface="+mn-cs"/>
        </a:defRPr>
      </a:lvl2pPr>
      <a:lvl3pPr marL="857250" lvl="2" indent="-171450" algn="l" defTabSz="685800" rtl="0" fontAlgn="base">
        <a:spcBef>
          <a:spcPct val="15000"/>
        </a:spcBef>
        <a:spcAft>
          <a:spcPct val="0"/>
        </a:spcAft>
        <a:buChar char="•"/>
        <a:defRPr kern="1200">
          <a:solidFill>
            <a:schemeClr val="tx1"/>
          </a:solidFill>
          <a:latin typeface="+mn-lt"/>
          <a:ea typeface="+mn-ea"/>
          <a:cs typeface="+mn-cs"/>
        </a:defRPr>
      </a:lvl3pPr>
      <a:lvl4pPr marL="1200150" lvl="3" indent="-171450" algn="l" defTabSz="685800" rtl="0" fontAlgn="base">
        <a:spcBef>
          <a:spcPct val="15000"/>
        </a:spcBef>
        <a:spcAft>
          <a:spcPct val="0"/>
        </a:spcAft>
        <a:buChar char="–"/>
        <a:defRPr sz="1500" kern="1200">
          <a:solidFill>
            <a:schemeClr val="tx1"/>
          </a:solidFill>
          <a:latin typeface="+mn-lt"/>
          <a:ea typeface="+mn-ea"/>
          <a:cs typeface="+mn-cs"/>
        </a:defRPr>
      </a:lvl4pPr>
      <a:lvl5pPr marL="1543050" lvl="4" indent="-171450" algn="l" defTabSz="685800" rtl="0" fontAlgn="base">
        <a:spcBef>
          <a:spcPct val="15000"/>
        </a:spcBef>
        <a:spcAft>
          <a:spcPct val="0"/>
        </a:spcAft>
        <a:buChar char="»"/>
        <a:defRPr sz="1500" kern="1200">
          <a:solidFill>
            <a:schemeClr val="tx1"/>
          </a:solidFill>
          <a:latin typeface="+mn-lt"/>
          <a:ea typeface="+mn-ea"/>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2pPr>
      <a:lvl3pPr marL="685800" lvl="2"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3pPr>
      <a:lvl4pPr marL="1028700" lvl="3"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4pPr>
      <a:lvl5pPr marL="1371600" lvl="4"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5pPr>
      <a:lvl6pPr marL="1714500" lvl="5"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6pPr>
      <a:lvl7pPr marL="2058035" lvl="6"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7pPr>
      <a:lvl8pPr marL="2400935" lvl="7"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8pPr>
      <a:lvl9pPr marL="2743835" lvl="8" indent="0" algn="l" defTabSz="685800" eaLnBrk="1" fontAlgn="base" latinLnBrk="0" hangingPunct="1">
        <a:spcBef>
          <a:spcPct val="0"/>
        </a:spcBef>
        <a:spcAft>
          <a:spcPct val="0"/>
        </a:spcAft>
        <a:buNone/>
        <a:defRPr sz="2400" b="1" i="0" u="none" kern="1200" baseline="0">
          <a:solidFill>
            <a:srgbClr val="FFCC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C176A02-4531-44B9-936A-8D7ACBE3061C}"/>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68EB9877-FE4C-435B-8693-E77079E9D06E}"/>
              </a:ext>
            </a:extLst>
          </p:cNvPr>
          <p:cNvSpPr>
            <a:spLocks noGrp="1" noChangeArrowheads="1"/>
          </p:cNvSpPr>
          <p:nvPr>
            <p:ph type="body" idx="4294967295"/>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460" name="Rectangle 4">
            <a:extLst>
              <a:ext uri="{FF2B5EF4-FFF2-40B4-BE49-F238E27FC236}">
                <a16:creationId xmlns:a16="http://schemas.microsoft.com/office/drawing/2014/main" id="{7FDE06E1-861F-49D8-A010-69B23257BBAD}"/>
              </a:ext>
            </a:extLst>
          </p:cNvPr>
          <p:cNvSpPr>
            <a:spLocks noGrp="1" noChangeArrowheads="1"/>
          </p:cNvSpPr>
          <p:nvPr>
            <p:ph type="dt" sz="half" idx="2"/>
          </p:nvPr>
        </p:nvSpPr>
        <p:spPr bwMode="auto">
          <a:xfrm>
            <a:off x="457200" y="4684713"/>
            <a:ext cx="2133600" cy="357187"/>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400">
                <a:solidFill>
                  <a:schemeClr val="tx1"/>
                </a:solidFill>
                <a:ea typeface="楷体_GB2312" pitchFamily="49" charset="-122"/>
              </a:defRPr>
            </a:lvl1pPr>
          </a:lstStyle>
          <a:p>
            <a:r>
              <a:rPr lang="zh-CN" altLang="en-US"/>
              <a:t>普通天文学</a:t>
            </a:r>
            <a:endParaRPr lang="en-US" altLang="zh-CN"/>
          </a:p>
        </p:txBody>
      </p:sp>
      <p:sp>
        <p:nvSpPr>
          <p:cNvPr id="147461" name="Rectangle 5">
            <a:extLst>
              <a:ext uri="{FF2B5EF4-FFF2-40B4-BE49-F238E27FC236}">
                <a16:creationId xmlns:a16="http://schemas.microsoft.com/office/drawing/2014/main" id="{497B12A5-B718-4EDF-89E6-CB35D950C618}"/>
              </a:ext>
            </a:extLst>
          </p:cNvPr>
          <p:cNvSpPr>
            <a:spLocks noGrp="1" noChangeArrowheads="1"/>
          </p:cNvSpPr>
          <p:nvPr>
            <p:ph type="ftr" sz="quarter" idx="3"/>
          </p:nvPr>
        </p:nvSpPr>
        <p:spPr bwMode="auto">
          <a:xfrm>
            <a:off x="3124200" y="4684713"/>
            <a:ext cx="2895600" cy="357187"/>
          </a:xfrm>
          <a:prstGeom prst="rect">
            <a:avLst/>
          </a:prstGeom>
          <a:noFill/>
          <a:ln w="9525">
            <a:noFill/>
            <a:miter lim="800000"/>
          </a:ln>
          <a:effectLst/>
        </p:spPr>
        <p:txBody>
          <a:bodyPr vert="horz" wrap="square" lIns="91440" tIns="45720" rIns="91440" bIns="45720" numCol="1" anchor="t" anchorCtr="0" compatLnSpc="1"/>
          <a:lstStyle>
            <a:lvl1pPr algn="ctr">
              <a:buFontTx/>
              <a:buNone/>
              <a:defRPr kumimoji="0" sz="1400" b="0" smtClean="0">
                <a:solidFill>
                  <a:schemeClr val="tx1"/>
                </a:solidFill>
                <a:latin typeface="+mn-lt"/>
              </a:defRPr>
            </a:lvl1pPr>
          </a:lstStyle>
          <a:p>
            <a:pPr>
              <a:defRPr/>
            </a:pPr>
            <a:endParaRPr lang="en-US" altLang="zh-CN"/>
          </a:p>
        </p:txBody>
      </p:sp>
      <p:sp>
        <p:nvSpPr>
          <p:cNvPr id="147462" name="Rectangle 6">
            <a:extLst>
              <a:ext uri="{FF2B5EF4-FFF2-40B4-BE49-F238E27FC236}">
                <a16:creationId xmlns:a16="http://schemas.microsoft.com/office/drawing/2014/main" id="{69B27750-2EBF-4888-AF3C-01728391531B}"/>
              </a:ext>
            </a:extLst>
          </p:cNvPr>
          <p:cNvSpPr>
            <a:spLocks noGrp="1" noChangeArrowheads="1"/>
          </p:cNvSpPr>
          <p:nvPr>
            <p:ph type="sldNum" sz="quarter" idx="4"/>
          </p:nvPr>
        </p:nvSpPr>
        <p:spPr bwMode="auto">
          <a:xfrm>
            <a:off x="6553200" y="4684713"/>
            <a:ext cx="2133600" cy="357187"/>
          </a:xfrm>
          <a:prstGeom prst="rect">
            <a:avLst/>
          </a:prstGeom>
          <a:noFill/>
          <a:ln w="9525">
            <a:noFill/>
            <a:miter lim="800000"/>
          </a:ln>
          <a:effectLst/>
        </p:spPr>
        <p:txBody>
          <a:bodyPr vert="horz" wrap="square" lIns="91440" tIns="45720" rIns="91440" bIns="45720" numCol="1" anchor="t" anchorCtr="0" compatLnSpc="1"/>
          <a:lstStyle>
            <a:lvl1pPr algn="r">
              <a:defRPr sz="1400" noProof="1" dirty="0">
                <a:latin typeface="Arial" charset="0"/>
                <a:cs typeface="+mn-ea"/>
              </a:defRPr>
            </a:lvl1pPr>
          </a:lstStyle>
          <a:p>
            <a:fld id="{78ACFC53-04FD-4731-8432-8DD27C67777F}"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 id="2147483678" r:id="rId12"/>
    <p:sldLayoutId id="2147483677" r:id="rId13"/>
  </p:sldLayoutIdLst>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ea typeface="宋体" pitchFamily="2" charset="-122"/>
        </a:defRPr>
      </a:lvl2pPr>
      <a:lvl3pPr algn="ctr" rtl="0" fontAlgn="base">
        <a:spcBef>
          <a:spcPct val="0"/>
        </a:spcBef>
        <a:spcAft>
          <a:spcPct val="0"/>
        </a:spcAft>
        <a:defRPr sz="3300">
          <a:solidFill>
            <a:schemeClr val="tx2"/>
          </a:solidFill>
          <a:latin typeface="Arial" charset="0"/>
          <a:ea typeface="宋体" pitchFamily="2" charset="-122"/>
        </a:defRPr>
      </a:lvl3pPr>
      <a:lvl4pPr algn="ctr" rtl="0" fontAlgn="base">
        <a:spcBef>
          <a:spcPct val="0"/>
        </a:spcBef>
        <a:spcAft>
          <a:spcPct val="0"/>
        </a:spcAft>
        <a:defRPr sz="3300">
          <a:solidFill>
            <a:schemeClr val="tx2"/>
          </a:solidFill>
          <a:latin typeface="Arial" charset="0"/>
          <a:ea typeface="宋体" pitchFamily="2" charset="-122"/>
        </a:defRPr>
      </a:lvl4pPr>
      <a:lvl5pPr algn="ctr" rtl="0" fontAlgn="base">
        <a:spcBef>
          <a:spcPct val="0"/>
        </a:spcBef>
        <a:spcAft>
          <a:spcPct val="0"/>
        </a:spcAft>
        <a:defRPr sz="33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257175" indent="-257175" algn="l" rtl="0" fontAlgn="base">
        <a:spcBef>
          <a:spcPct val="15000"/>
        </a:spcBef>
        <a:spcAft>
          <a:spcPct val="0"/>
        </a:spcAft>
        <a:buChar char="•"/>
        <a:defRPr sz="2400">
          <a:solidFill>
            <a:schemeClr val="tx1"/>
          </a:solidFill>
          <a:latin typeface="+mn-lt"/>
          <a:ea typeface="+mn-ea"/>
          <a:cs typeface="+mn-cs"/>
        </a:defRPr>
      </a:lvl1pPr>
      <a:lvl2pPr marL="557213" indent="-214313" algn="l" rtl="0" fontAlgn="base">
        <a:spcBef>
          <a:spcPct val="15000"/>
        </a:spcBef>
        <a:spcAft>
          <a:spcPct val="0"/>
        </a:spcAft>
        <a:buChar char="–"/>
        <a:defRPr sz="2100">
          <a:solidFill>
            <a:schemeClr val="tx1"/>
          </a:solidFill>
          <a:latin typeface="+mn-lt"/>
          <a:ea typeface="+mn-ea"/>
        </a:defRPr>
      </a:lvl2pPr>
      <a:lvl3pPr marL="857250" indent="-171450" algn="l" rtl="0" fontAlgn="base">
        <a:spcBef>
          <a:spcPct val="15000"/>
        </a:spcBef>
        <a:spcAft>
          <a:spcPct val="0"/>
        </a:spcAft>
        <a:buChar char="•"/>
        <a:defRPr>
          <a:solidFill>
            <a:schemeClr val="tx1"/>
          </a:solidFill>
          <a:latin typeface="+mn-lt"/>
          <a:ea typeface="+mn-ea"/>
        </a:defRPr>
      </a:lvl3pPr>
      <a:lvl4pPr marL="1200150" indent="-171450" algn="l" rtl="0" fontAlgn="base">
        <a:spcBef>
          <a:spcPct val="15000"/>
        </a:spcBef>
        <a:spcAft>
          <a:spcPct val="0"/>
        </a:spcAft>
        <a:buChar char="–"/>
        <a:defRPr sz="1500">
          <a:solidFill>
            <a:schemeClr val="tx1"/>
          </a:solidFill>
          <a:latin typeface="+mn-lt"/>
          <a:ea typeface="+mn-ea"/>
        </a:defRPr>
      </a:lvl4pPr>
      <a:lvl5pPr marL="1543050" indent="-171450" algn="l" rtl="0" fontAlgn="base">
        <a:spcBef>
          <a:spcPct val="15000"/>
        </a:spcBef>
        <a:spcAft>
          <a:spcPct val="0"/>
        </a:spcAft>
        <a:buChar char="»"/>
        <a:defRPr sz="1500">
          <a:solidFill>
            <a:schemeClr val="tx1"/>
          </a:solidFill>
          <a:latin typeface="+mn-lt"/>
          <a:ea typeface="+mn-ea"/>
        </a:defRPr>
      </a:lvl5pPr>
      <a:lvl6pPr marL="1886585" indent="-170815" algn="l" rtl="0" fontAlgn="base">
        <a:spcBef>
          <a:spcPct val="15000"/>
        </a:spcBef>
        <a:spcAft>
          <a:spcPct val="0"/>
        </a:spcAft>
        <a:buChar char="»"/>
        <a:defRPr sz="1500">
          <a:solidFill>
            <a:schemeClr val="tx1"/>
          </a:solidFill>
          <a:latin typeface="+mn-lt"/>
          <a:ea typeface="+mn-ea"/>
        </a:defRPr>
      </a:lvl6pPr>
      <a:lvl7pPr marL="2229485" indent="-170815" algn="l" rtl="0" fontAlgn="base">
        <a:spcBef>
          <a:spcPct val="15000"/>
        </a:spcBef>
        <a:spcAft>
          <a:spcPct val="0"/>
        </a:spcAft>
        <a:buChar char="»"/>
        <a:defRPr sz="1500">
          <a:solidFill>
            <a:schemeClr val="tx1"/>
          </a:solidFill>
          <a:latin typeface="+mn-lt"/>
          <a:ea typeface="+mn-ea"/>
        </a:defRPr>
      </a:lvl7pPr>
      <a:lvl8pPr marL="2572385" indent="-170815" algn="l" rtl="0" fontAlgn="base">
        <a:spcBef>
          <a:spcPct val="15000"/>
        </a:spcBef>
        <a:spcAft>
          <a:spcPct val="0"/>
        </a:spcAft>
        <a:buChar char="»"/>
        <a:defRPr sz="1500">
          <a:solidFill>
            <a:schemeClr val="tx1"/>
          </a:solidFill>
          <a:latin typeface="+mn-lt"/>
          <a:ea typeface="+mn-ea"/>
        </a:defRPr>
      </a:lvl8pPr>
      <a:lvl9pPr marL="2915285" indent="-170815" algn="l" rtl="0" fontAlgn="base">
        <a:spcBef>
          <a:spcPct val="15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6.xml"/><Relationship Id="rId4" Type="http://schemas.openxmlformats.org/officeDocument/2006/relationships/image" Target="../media/image4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内容占位符 9">
            <a:extLst>
              <a:ext uri="{FF2B5EF4-FFF2-40B4-BE49-F238E27FC236}">
                <a16:creationId xmlns:a16="http://schemas.microsoft.com/office/drawing/2014/main" id="{F4FE79B7-6B96-4825-8A66-00D93E7F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9"/>
          <a:stretch>
            <a:fillRect/>
          </a:stretch>
        </p:blipFill>
        <p:spPr>
          <a:xfrm>
            <a:off x="0" y="0"/>
            <a:ext cx="9147175" cy="5168900"/>
          </a:xfrm>
        </p:spPr>
      </p:pic>
      <p:sp>
        <p:nvSpPr>
          <p:cNvPr id="4098" name="矩形 3">
            <a:extLst>
              <a:ext uri="{FF2B5EF4-FFF2-40B4-BE49-F238E27FC236}">
                <a16:creationId xmlns:a16="http://schemas.microsoft.com/office/drawing/2014/main" id="{994358B9-2027-4526-8096-9D8F1E6F3607}"/>
              </a:ext>
            </a:extLst>
          </p:cNvPr>
          <p:cNvSpPr>
            <a:spLocks noChangeArrowheads="1"/>
          </p:cNvSpPr>
          <p:nvPr/>
        </p:nvSpPr>
        <p:spPr bwMode="auto">
          <a:xfrm>
            <a:off x="5003800" y="3867150"/>
            <a:ext cx="3422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solidFill>
                  <a:schemeClr val="bg1"/>
                </a:solidFill>
                <a:latin typeface="黑体" panose="02010609060101010101" pitchFamily="49" charset="-122"/>
                <a:ea typeface="黑体" panose="02010609060101010101" pitchFamily="49" charset="-122"/>
              </a:rPr>
              <a:t>第五章 天文望远镜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a:extLst>
              <a:ext uri="{FF2B5EF4-FFF2-40B4-BE49-F238E27FC236}">
                <a16:creationId xmlns:a16="http://schemas.microsoft.com/office/drawing/2014/main" id="{6577BEDF-DC5C-40BD-829D-B49A5DFE8372}"/>
              </a:ext>
            </a:extLst>
          </p:cNvPr>
          <p:cNvSpPr>
            <a:spLocks noGrp="1"/>
          </p:cNvSpPr>
          <p:nvPr>
            <p:ph type="dt" sz="quarter" idx="10"/>
          </p:nvPr>
        </p:nvSpPr>
        <p:spPr>
          <a:xfrm>
            <a:off x="1485900" y="4684713"/>
            <a:ext cx="1600200" cy="357187"/>
          </a:xfrm>
        </p:spPr>
        <p:txBody>
          <a:bodyPr lIns="68592" tIns="34296" rIns="68592" bIns="34296"/>
          <a:lstStyle/>
          <a:p>
            <a:r>
              <a:rPr lang="zh-CN" altLang="en-US">
                <a:solidFill>
                  <a:schemeClr val="tx1"/>
                </a:solidFill>
              </a:rPr>
              <a:t>天文学入门</a:t>
            </a:r>
          </a:p>
        </p:txBody>
      </p:sp>
      <p:pic>
        <p:nvPicPr>
          <p:cNvPr id="13314" name="Picture 2" descr="C:\Users\ibm\Pictures\W020100919335551879409.jpg">
            <a:extLst>
              <a:ext uri="{FF2B5EF4-FFF2-40B4-BE49-F238E27FC236}">
                <a16:creationId xmlns:a16="http://schemas.microsoft.com/office/drawing/2014/main" id="{27B85F97-699B-499A-A638-FD6F1F76FE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10075" y="736600"/>
            <a:ext cx="2230438" cy="3294063"/>
          </a:xfrm>
        </p:spPr>
      </p:pic>
      <p:sp>
        <p:nvSpPr>
          <p:cNvPr id="13315" name="TextBox 5">
            <a:extLst>
              <a:ext uri="{FF2B5EF4-FFF2-40B4-BE49-F238E27FC236}">
                <a16:creationId xmlns:a16="http://schemas.microsoft.com/office/drawing/2014/main" id="{A9C1186E-2E7B-4654-B95A-D7E3DC9819E4}"/>
              </a:ext>
            </a:extLst>
          </p:cNvPr>
          <p:cNvSpPr txBox="1">
            <a:spLocks noChangeArrowheads="1"/>
          </p:cNvSpPr>
          <p:nvPr/>
        </p:nvSpPr>
        <p:spPr bwMode="auto">
          <a:xfrm>
            <a:off x="7124700" y="1006475"/>
            <a:ext cx="547688"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r>
              <a:rPr lang="zh-CN" altLang="en-US" sz="2400">
                <a:solidFill>
                  <a:srgbClr val="002060"/>
                </a:solidFill>
                <a:latin typeface="Verdana" panose="020B0604030504040204" pitchFamily="34" charset="0"/>
              </a:rPr>
              <a:t>伽利略绘制的月球图片</a:t>
            </a:r>
          </a:p>
        </p:txBody>
      </p:sp>
      <p:pic>
        <p:nvPicPr>
          <p:cNvPr id="13316" name="Picture 4" descr="http://t3.baidu.com/it/u=2738446376,1427978250&amp;fm=21&amp;gp=0.jpg">
            <a:extLst>
              <a:ext uri="{FF2B5EF4-FFF2-40B4-BE49-F238E27FC236}">
                <a16:creationId xmlns:a16="http://schemas.microsoft.com/office/drawing/2014/main" id="{6B7617B4-F9F3-4CAF-9239-368E1B104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384300"/>
            <a:ext cx="17272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578703-6983-464B-BFC7-4D2411977168}"/>
              </a:ext>
            </a:extLst>
          </p:cNvPr>
          <p:cNvSpPr>
            <a:spLocks noGrp="1" noChangeArrowheads="1"/>
          </p:cNvSpPr>
          <p:nvPr>
            <p:ph idx="1"/>
          </p:nvPr>
        </p:nvSpPr>
        <p:spPr>
          <a:xfrm>
            <a:off x="1330325" y="412750"/>
            <a:ext cx="6516688" cy="4105275"/>
          </a:xfrm>
        </p:spPr>
        <p:txBody>
          <a:bodyPr/>
          <a:lstStyle/>
          <a:p>
            <a:pPr algn="just">
              <a:lnSpc>
                <a:spcPct val="125000"/>
              </a:lnSpc>
              <a:buFontTx/>
              <a:buNone/>
            </a:pPr>
            <a:r>
              <a:rPr lang="zh-CN" altLang="en-US" sz="2100" b="1">
                <a:solidFill>
                  <a:schemeClr val="accent2"/>
                </a:solidFill>
                <a:latin typeface="长城仿宋" charset="-122"/>
                <a:ea typeface="楷体_GB2312" pitchFamily="49" charset="-122"/>
              </a:rPr>
              <a:t>一、天文光学望远镜的性能指标</a:t>
            </a:r>
            <a:endParaRPr lang="zh-CN" altLang="en-US" sz="2100" b="1">
              <a:solidFill>
                <a:schemeClr val="accent2"/>
              </a:solidFill>
              <a:ea typeface="楷体_GB2312" pitchFamily="49" charset="-122"/>
            </a:endParaRPr>
          </a:p>
          <a:p>
            <a:pPr algn="just">
              <a:lnSpc>
                <a:spcPct val="125000"/>
              </a:lnSpc>
              <a:buFontTx/>
              <a:buNone/>
            </a:pPr>
            <a:r>
              <a:rPr lang="zh-CN" altLang="en-US" sz="1800">
                <a:ea typeface="长城仿宋" charset="-122"/>
              </a:rPr>
              <a:t>           </a:t>
            </a:r>
            <a:r>
              <a:rPr lang="zh-CN" altLang="en-US" sz="1800" b="1">
                <a:solidFill>
                  <a:schemeClr val="accent2"/>
                </a:solidFill>
                <a:latin typeface="楷体_GB2312" pitchFamily="49" charset="-122"/>
                <a:ea typeface="楷体_GB2312" pitchFamily="49" charset="-122"/>
              </a:rPr>
              <a:t>评价一架望远镜的好坏首先要看望远镜的光学性能，</a:t>
            </a:r>
          </a:p>
          <a:p>
            <a:pPr algn="just">
              <a:lnSpc>
                <a:spcPct val="125000"/>
              </a:lnSpc>
              <a:buFontTx/>
              <a:buNone/>
            </a:pPr>
            <a:r>
              <a:rPr lang="zh-CN" altLang="en-US" sz="1800" b="1">
                <a:solidFill>
                  <a:schemeClr val="accent2"/>
                </a:solidFill>
                <a:latin typeface="楷体_GB2312" pitchFamily="49" charset="-122"/>
                <a:ea typeface="楷体_GB2312" pitchFamily="49" charset="-122"/>
              </a:rPr>
              <a:t>  然后看它的机械性能的指向精度和跟踪精度是否优良。</a:t>
            </a:r>
          </a:p>
          <a:p>
            <a:pPr algn="just">
              <a:lnSpc>
                <a:spcPct val="125000"/>
              </a:lnSpc>
              <a:buFontTx/>
              <a:buNone/>
            </a:pPr>
            <a:r>
              <a:rPr lang="zh-CN" altLang="en-US" sz="1800" b="1">
                <a:solidFill>
                  <a:schemeClr val="accent2"/>
                </a:solidFill>
                <a:latin typeface="楷体_GB2312" pitchFamily="49" charset="-122"/>
                <a:ea typeface="楷体_GB2312" pitchFamily="49" charset="-122"/>
              </a:rPr>
              <a:t>  望远镜的光学性能指标，主要有六个参量</a:t>
            </a:r>
            <a:r>
              <a:rPr lang="en-US" altLang="zh-CN" sz="1800" b="1">
                <a:solidFill>
                  <a:schemeClr val="accent2"/>
                </a:solidFill>
                <a:latin typeface="楷体_GB2312" pitchFamily="49" charset="-122"/>
                <a:ea typeface="楷体_GB2312" pitchFamily="49" charset="-122"/>
              </a:rPr>
              <a:t>:</a:t>
            </a:r>
          </a:p>
          <a:p>
            <a:pPr algn="just">
              <a:lnSpc>
                <a:spcPct val="125000"/>
              </a:lnSpc>
              <a:buFontTx/>
              <a:buNone/>
            </a:pPr>
            <a:r>
              <a:rPr lang="en-US" altLang="zh-CN" sz="1800">
                <a:latin typeface="长城仿宋" charset="-122"/>
              </a:rPr>
              <a:t> </a:t>
            </a:r>
            <a:r>
              <a:rPr lang="en-US" altLang="zh-CN" sz="1800">
                <a:ea typeface="长城仿宋" charset="-122"/>
              </a:rPr>
              <a:t>  </a:t>
            </a:r>
            <a:r>
              <a:rPr lang="zh-CN" altLang="en-US" sz="1800" b="1">
                <a:solidFill>
                  <a:schemeClr val="hlink"/>
                </a:solidFill>
              </a:rPr>
              <a:t>望远镜</a:t>
            </a:r>
            <a:r>
              <a:rPr lang="zh-CN" altLang="en-US" sz="1800" b="1">
                <a:solidFill>
                  <a:schemeClr val="hlink"/>
                </a:solidFill>
                <a:latin typeface="长城仿宋" charset="-122"/>
              </a:rPr>
              <a:t>有效口径</a:t>
            </a:r>
          </a:p>
          <a:p>
            <a:pPr algn="just">
              <a:lnSpc>
                <a:spcPct val="125000"/>
              </a:lnSpc>
              <a:buFontTx/>
              <a:buNone/>
            </a:pPr>
            <a:r>
              <a:rPr lang="zh-CN" altLang="en-US" sz="1800" b="1">
                <a:latin typeface="长城仿宋" charset="-122"/>
              </a:rPr>
              <a:t>  </a:t>
            </a:r>
            <a:r>
              <a:rPr lang="zh-CN" altLang="en-US" sz="1800" b="1">
                <a:solidFill>
                  <a:schemeClr val="hlink"/>
                </a:solidFill>
                <a:latin typeface="长城仿宋" charset="-122"/>
              </a:rPr>
              <a:t>相对口径</a:t>
            </a:r>
            <a:r>
              <a:rPr lang="en-US" altLang="zh-CN" sz="1800" b="1">
                <a:solidFill>
                  <a:schemeClr val="hlink"/>
                </a:solidFill>
                <a:ea typeface="长城仿宋" charset="-122"/>
              </a:rPr>
              <a:t>(</a:t>
            </a:r>
            <a:r>
              <a:rPr lang="zh-CN" altLang="en-US" sz="1800" b="1">
                <a:solidFill>
                  <a:schemeClr val="hlink"/>
                </a:solidFill>
                <a:latin typeface="长城仿宋" charset="-122"/>
              </a:rPr>
              <a:t>光力</a:t>
            </a:r>
            <a:r>
              <a:rPr lang="en-US" altLang="zh-CN" sz="1800" b="1">
                <a:solidFill>
                  <a:schemeClr val="hlink"/>
                </a:solidFill>
                <a:ea typeface="长城仿宋" charset="-122"/>
              </a:rPr>
              <a:t>)</a:t>
            </a:r>
            <a:endParaRPr lang="en-US" altLang="zh-CN" sz="1800" b="1">
              <a:solidFill>
                <a:schemeClr val="hlink"/>
              </a:solidFill>
              <a:latin typeface="长城仿宋" charset="-122"/>
            </a:endParaRPr>
          </a:p>
          <a:p>
            <a:pPr algn="just">
              <a:lnSpc>
                <a:spcPct val="125000"/>
              </a:lnSpc>
              <a:buFontTx/>
              <a:buNone/>
            </a:pPr>
            <a:r>
              <a:rPr lang="en-US" altLang="zh-CN" sz="1800" b="1">
                <a:latin typeface="长城仿宋" charset="-122"/>
              </a:rPr>
              <a:t>  </a:t>
            </a:r>
            <a:r>
              <a:rPr lang="zh-CN" altLang="en-US" sz="1800" b="1">
                <a:solidFill>
                  <a:schemeClr val="hlink"/>
                </a:solidFill>
                <a:latin typeface="长城仿宋" charset="-122"/>
              </a:rPr>
              <a:t>视场</a:t>
            </a:r>
          </a:p>
          <a:p>
            <a:pPr algn="just">
              <a:lnSpc>
                <a:spcPct val="125000"/>
              </a:lnSpc>
              <a:buFontTx/>
              <a:buNone/>
            </a:pPr>
            <a:r>
              <a:rPr lang="zh-CN" altLang="en-US" sz="1800" b="1">
                <a:solidFill>
                  <a:schemeClr val="hlink"/>
                </a:solidFill>
                <a:latin typeface="长城仿宋" charset="-122"/>
              </a:rPr>
              <a:t>  目视</a:t>
            </a:r>
            <a:r>
              <a:rPr lang="zh-CN" altLang="en-US" sz="1800" b="1">
                <a:solidFill>
                  <a:schemeClr val="hlink"/>
                </a:solidFill>
              </a:rPr>
              <a:t>望远镜的</a:t>
            </a:r>
            <a:r>
              <a:rPr lang="zh-CN" altLang="en-US" sz="1800" b="1">
                <a:solidFill>
                  <a:schemeClr val="hlink"/>
                </a:solidFill>
                <a:latin typeface="长城仿宋" charset="-122"/>
              </a:rPr>
              <a:t>放大率</a:t>
            </a:r>
            <a:r>
              <a:rPr lang="en-US" altLang="zh-CN" sz="1800" b="1">
                <a:solidFill>
                  <a:schemeClr val="hlink"/>
                </a:solidFill>
                <a:ea typeface="长城仿宋" charset="-122"/>
              </a:rPr>
              <a:t>(</a:t>
            </a:r>
            <a:r>
              <a:rPr lang="zh-CN" altLang="en-US" sz="1800" b="1">
                <a:solidFill>
                  <a:schemeClr val="hlink"/>
                </a:solidFill>
                <a:latin typeface="长城仿宋" charset="-122"/>
              </a:rPr>
              <a:t>照相望远镜为底片比例尺</a:t>
            </a:r>
            <a:r>
              <a:rPr lang="en-US" altLang="zh-CN" sz="1800" b="1">
                <a:solidFill>
                  <a:schemeClr val="hlink"/>
                </a:solidFill>
                <a:ea typeface="长城仿宋" charset="-122"/>
              </a:rPr>
              <a:t>)</a:t>
            </a:r>
            <a:endParaRPr lang="en-US" altLang="zh-CN" sz="1800" b="1">
              <a:solidFill>
                <a:schemeClr val="hlink"/>
              </a:solidFill>
              <a:latin typeface="长城仿宋" charset="-122"/>
            </a:endParaRPr>
          </a:p>
          <a:p>
            <a:pPr algn="just">
              <a:lnSpc>
                <a:spcPct val="125000"/>
              </a:lnSpc>
              <a:buFontTx/>
              <a:buNone/>
            </a:pPr>
            <a:r>
              <a:rPr lang="en-US" altLang="zh-CN" sz="1800" b="1">
                <a:latin typeface="长城仿宋" charset="-122"/>
              </a:rPr>
              <a:t>  </a:t>
            </a:r>
            <a:r>
              <a:rPr lang="zh-CN" altLang="en-US" sz="1800" b="1">
                <a:solidFill>
                  <a:schemeClr val="hlink"/>
                </a:solidFill>
                <a:latin typeface="长城仿宋" charset="-122"/>
              </a:rPr>
              <a:t>贯穿本领</a:t>
            </a:r>
            <a:r>
              <a:rPr lang="en-US" altLang="zh-CN" sz="1800" b="1">
                <a:solidFill>
                  <a:schemeClr val="hlink"/>
                </a:solidFill>
                <a:ea typeface="长城仿宋" charset="-122"/>
              </a:rPr>
              <a:t>(</a:t>
            </a:r>
            <a:r>
              <a:rPr lang="zh-CN" altLang="en-US" sz="1800" b="1">
                <a:solidFill>
                  <a:schemeClr val="hlink"/>
                </a:solidFill>
                <a:latin typeface="长城仿宋" charset="-122"/>
              </a:rPr>
              <a:t>能观测的极限星等</a:t>
            </a:r>
            <a:r>
              <a:rPr lang="en-US" altLang="zh-CN" sz="1800" b="1">
                <a:solidFill>
                  <a:schemeClr val="hlink"/>
                </a:solidFill>
                <a:ea typeface="长城仿宋" charset="-122"/>
              </a:rPr>
              <a:t>)</a:t>
            </a:r>
            <a:endParaRPr lang="en-US" altLang="zh-CN" sz="1800" b="1">
              <a:solidFill>
                <a:schemeClr val="hlink"/>
              </a:solidFill>
              <a:latin typeface="长城仿宋" charset="-122"/>
            </a:endParaRPr>
          </a:p>
          <a:p>
            <a:pPr algn="just">
              <a:lnSpc>
                <a:spcPct val="125000"/>
              </a:lnSpc>
              <a:buFontTx/>
              <a:buNone/>
            </a:pPr>
            <a:r>
              <a:rPr lang="en-US" altLang="zh-CN" sz="1800" b="1">
                <a:latin typeface="长城仿宋" charset="-122"/>
              </a:rPr>
              <a:t>  </a:t>
            </a:r>
            <a:r>
              <a:rPr lang="zh-CN" altLang="en-US" sz="1800" b="1">
                <a:solidFill>
                  <a:schemeClr val="hlink"/>
                </a:solidFill>
                <a:latin typeface="长城仿宋" charset="-122"/>
              </a:rPr>
              <a:t>分辨本领</a:t>
            </a:r>
            <a:endParaRPr lang="zh-CN" altLang="en-US" sz="1800" b="1">
              <a:solidFill>
                <a:schemeClr val="hlink"/>
              </a:solidFill>
            </a:endParaRPr>
          </a:p>
          <a:p>
            <a:pPr>
              <a:lnSpc>
                <a:spcPct val="90000"/>
              </a:lnSpc>
            </a:pPr>
            <a:endParaRPr lang="zh-CN" altLang="en-US" sz="1800" b="1"/>
          </a:p>
        </p:txBody>
      </p:sp>
      <p:sp>
        <p:nvSpPr>
          <p:cNvPr id="39938" name="日期占位符 2">
            <a:extLst>
              <a:ext uri="{FF2B5EF4-FFF2-40B4-BE49-F238E27FC236}">
                <a16:creationId xmlns:a16="http://schemas.microsoft.com/office/drawing/2014/main" id="{7AC8386C-377E-4BCD-ACC7-60AEB06A24F9}"/>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down)">
                                      <p:cBhvr>
                                        <p:cTn id="26" dur="500"/>
                                        <p:tgtEl>
                                          <p:spTgt spid="2">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down)">
                                      <p:cBhvr>
                                        <p:cTn id="29" dur="500"/>
                                        <p:tgtEl>
                                          <p:spTgt spid="2">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down)">
                                      <p:cBhvr>
                                        <p:cTn id="35" dur="500"/>
                                        <p:tgtEl>
                                          <p:spTgt spid="2">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wipe(down)">
                                      <p:cBhvr>
                                        <p:cTn id="38" dur="500"/>
                                        <p:tgtEl>
                                          <p:spTgt spid="2">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wipe(down)">
                                      <p:cBhvr>
                                        <p:cTn id="4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8B0818D9-9018-4A6B-92BE-92E21E1CCCA0}"/>
              </a:ext>
            </a:extLst>
          </p:cNvPr>
          <p:cNvSpPr>
            <a:spLocks noGrp="1" noChangeArrowheads="1"/>
          </p:cNvSpPr>
          <p:nvPr>
            <p:ph type="title"/>
          </p:nvPr>
        </p:nvSpPr>
        <p:spPr>
          <a:xfrm>
            <a:off x="1143000" y="250825"/>
            <a:ext cx="3375025" cy="571500"/>
          </a:xfrm>
        </p:spPr>
        <p:txBody>
          <a:bodyPr/>
          <a:lstStyle/>
          <a:p>
            <a:r>
              <a:rPr lang="en-US" altLang="zh-CN" sz="2400" b="1">
                <a:solidFill>
                  <a:schemeClr val="accent2"/>
                </a:solidFill>
                <a:latin typeface="楷体_GB2312" pitchFamily="49" charset="-122"/>
                <a:ea typeface="楷体_GB2312" pitchFamily="49" charset="-122"/>
              </a:rPr>
              <a:t>1. </a:t>
            </a:r>
            <a:r>
              <a:rPr lang="zh-CN" altLang="en-US" sz="2400" b="1">
                <a:solidFill>
                  <a:schemeClr val="accent2"/>
                </a:solidFill>
                <a:latin typeface="楷体_GB2312" pitchFamily="49" charset="-122"/>
                <a:ea typeface="楷体_GB2312" pitchFamily="49" charset="-122"/>
              </a:rPr>
              <a:t>有效口径</a:t>
            </a:r>
            <a:r>
              <a:rPr lang="en-US" altLang="zh-CN" sz="2400" b="1">
                <a:solidFill>
                  <a:schemeClr val="accent2"/>
                </a:solidFill>
                <a:latin typeface="楷体_GB2312" pitchFamily="49" charset="-122"/>
                <a:ea typeface="楷体_GB2312" pitchFamily="49" charset="-122"/>
              </a:rPr>
              <a:t>(D)</a:t>
            </a:r>
            <a:r>
              <a:rPr lang="zh-CN" altLang="en-US" sz="2400" b="1">
                <a:solidFill>
                  <a:schemeClr val="accent2"/>
                </a:solidFill>
                <a:latin typeface="楷体_GB2312" pitchFamily="49" charset="-122"/>
                <a:ea typeface="楷体_GB2312" pitchFamily="49" charset="-122"/>
              </a:rPr>
              <a:t>：</a:t>
            </a:r>
          </a:p>
        </p:txBody>
      </p:sp>
      <p:sp>
        <p:nvSpPr>
          <p:cNvPr id="3" name="内容占位符 2">
            <a:extLst>
              <a:ext uri="{FF2B5EF4-FFF2-40B4-BE49-F238E27FC236}">
                <a16:creationId xmlns:a16="http://schemas.microsoft.com/office/drawing/2014/main" id="{741A3819-DDF4-4025-8FC1-8A5BA1D75E15}"/>
              </a:ext>
            </a:extLst>
          </p:cNvPr>
          <p:cNvSpPr>
            <a:spLocks noGrp="1" noChangeArrowheads="1"/>
          </p:cNvSpPr>
          <p:nvPr>
            <p:ph idx="1"/>
          </p:nvPr>
        </p:nvSpPr>
        <p:spPr>
          <a:xfrm>
            <a:off x="1143000" y="1762125"/>
            <a:ext cx="6743700" cy="3133725"/>
          </a:xfrm>
        </p:spPr>
        <p:txBody>
          <a:bodyPr/>
          <a:lstStyle/>
          <a:p>
            <a:pPr>
              <a:lnSpc>
                <a:spcPct val="130000"/>
              </a:lnSpc>
              <a:spcBef>
                <a:spcPct val="0"/>
              </a:spcBef>
              <a:buClr>
                <a:srgbClr val="FFCCFF"/>
              </a:buClr>
              <a:buFontTx/>
              <a:buNone/>
            </a:pPr>
            <a:r>
              <a:rPr lang="en-US" altLang="zh-CN" sz="2100" b="1">
                <a:latin typeface="长城仿宋" charset="-122"/>
              </a:rPr>
              <a:t>      </a:t>
            </a:r>
            <a:r>
              <a:rPr lang="zh-CN" altLang="en-US" sz="2100" b="1">
                <a:solidFill>
                  <a:schemeClr val="accent2"/>
                </a:solidFill>
                <a:latin typeface="楷体_GB2312" pitchFamily="49" charset="-122"/>
                <a:ea typeface="楷体_GB2312" pitchFamily="49" charset="-122"/>
              </a:rPr>
              <a:t>有效口径即望远镜的通光直径。口径越大，其接受到的光流量越多，就能收集更多的辐射，聚光本领就越大，也就能观测到更暗弱的天体，因此它反映了望远镜观测天体的能力。</a:t>
            </a:r>
          </a:p>
          <a:p>
            <a:pPr>
              <a:lnSpc>
                <a:spcPct val="130000"/>
              </a:lnSpc>
              <a:spcBef>
                <a:spcPct val="0"/>
              </a:spcBef>
              <a:buClr>
                <a:srgbClr val="FFCCFF"/>
              </a:buClr>
              <a:buFontTx/>
              <a:buNone/>
            </a:pPr>
            <a:r>
              <a:rPr lang="zh-CN" altLang="en-US" sz="2100" b="1">
                <a:solidFill>
                  <a:schemeClr val="accent2"/>
                </a:solidFill>
                <a:latin typeface="楷体_GB2312" pitchFamily="49" charset="-122"/>
                <a:ea typeface="楷体_GB2312" pitchFamily="49" charset="-122"/>
              </a:rPr>
              <a:t>          </a:t>
            </a:r>
            <a:endParaRPr lang="zh-CN" altLang="en-US" sz="2100" b="1">
              <a:solidFill>
                <a:srgbClr val="FF0000"/>
              </a:solidFill>
              <a:latin typeface="楷体_GB2312" pitchFamily="49" charset="-122"/>
              <a:ea typeface="楷体_GB2312" pitchFamily="49" charset="-122"/>
            </a:endParaRPr>
          </a:p>
          <a:p>
            <a:endParaRPr lang="zh-CN" altLang="en-US" sz="2100" b="1">
              <a:solidFill>
                <a:srgbClr val="FF0000"/>
              </a:solidFill>
              <a:latin typeface="楷体_GB2312" pitchFamily="49" charset="-122"/>
              <a:ea typeface="楷体_GB2312" pitchFamily="49" charset="-122"/>
            </a:endParaRPr>
          </a:p>
        </p:txBody>
      </p:sp>
      <p:sp>
        <p:nvSpPr>
          <p:cNvPr id="40963" name="日期占位符 3">
            <a:extLst>
              <a:ext uri="{FF2B5EF4-FFF2-40B4-BE49-F238E27FC236}">
                <a16:creationId xmlns:a16="http://schemas.microsoft.com/office/drawing/2014/main" id="{E9EE2F79-9427-4311-9DC8-58C61582F26E}"/>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占位符 1">
            <a:extLst>
              <a:ext uri="{FF2B5EF4-FFF2-40B4-BE49-F238E27FC236}">
                <a16:creationId xmlns:a16="http://schemas.microsoft.com/office/drawing/2014/main" id="{81052EDD-D8EC-4739-B3FF-A91B35B95122}"/>
              </a:ext>
            </a:extLst>
          </p:cNvPr>
          <p:cNvSpPr>
            <a:spLocks noGrp="1" noChangeArrowheads="1"/>
          </p:cNvSpPr>
          <p:nvPr>
            <p:ph idx="1"/>
          </p:nvPr>
        </p:nvSpPr>
        <p:spPr>
          <a:xfrm>
            <a:off x="1276350" y="1384300"/>
            <a:ext cx="6173788" cy="3086100"/>
          </a:xfrm>
        </p:spPr>
        <p:txBody>
          <a:bodyPr/>
          <a:lstStyle/>
          <a:p>
            <a:pPr algn="just">
              <a:buFontTx/>
              <a:buNone/>
            </a:pPr>
            <a:r>
              <a:rPr lang="en-US" altLang="zh-CN">
                <a:cs typeface="Times New Roman" panose="02020603050405020304" pitchFamily="18" charset="0"/>
              </a:rPr>
              <a:t>  </a:t>
            </a:r>
            <a:endParaRPr lang="en-US" altLang="zh-CN">
              <a:ea typeface="长城仿宋" charset="-122"/>
            </a:endParaRPr>
          </a:p>
        </p:txBody>
      </p:sp>
      <p:pic>
        <p:nvPicPr>
          <p:cNvPr id="16386" name="对象 2">
            <a:extLst>
              <a:ext uri="{FF2B5EF4-FFF2-40B4-BE49-F238E27FC236}">
                <a16:creationId xmlns:a16="http://schemas.microsoft.com/office/drawing/2014/main" id="{979668D8-2022-4553-A412-6069E230698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03213"/>
            <a:ext cx="2535238"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6387" name="矩形 3">
            <a:extLst>
              <a:ext uri="{FF2B5EF4-FFF2-40B4-BE49-F238E27FC236}">
                <a16:creationId xmlns:a16="http://schemas.microsoft.com/office/drawing/2014/main" id="{47E8221C-EEE2-4085-B08C-D6B11B4E683E}"/>
              </a:ext>
            </a:extLst>
          </p:cNvPr>
          <p:cNvSpPr>
            <a:spLocks noChangeArrowheads="1"/>
          </p:cNvSpPr>
          <p:nvPr/>
        </p:nvSpPr>
        <p:spPr bwMode="auto">
          <a:xfrm>
            <a:off x="1817688" y="1060450"/>
            <a:ext cx="1890712"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100">
                <a:solidFill>
                  <a:schemeClr val="hlink"/>
                </a:solidFill>
              </a:rPr>
              <a:t>       </a:t>
            </a:r>
            <a:r>
              <a:rPr lang="zh-CN" altLang="en-US" sz="2100">
                <a:solidFill>
                  <a:schemeClr val="accent2"/>
                </a:solidFill>
                <a:ea typeface="楷体_GB2312" pitchFamily="49" charset="-122"/>
              </a:rPr>
              <a:t>此两幅照片曝光时间相同，但下面的照片所用望远镜的口径大两倍。</a:t>
            </a:r>
          </a:p>
        </p:txBody>
      </p:sp>
      <p:sp>
        <p:nvSpPr>
          <p:cNvPr id="41988" name="日期占位符 4">
            <a:extLst>
              <a:ext uri="{FF2B5EF4-FFF2-40B4-BE49-F238E27FC236}">
                <a16:creationId xmlns:a16="http://schemas.microsoft.com/office/drawing/2014/main" id="{4A5AE609-A9C7-44E2-8FE5-6C297A09DC5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文本占位符 1">
            <a:extLst>
              <a:ext uri="{FF2B5EF4-FFF2-40B4-BE49-F238E27FC236}">
                <a16:creationId xmlns:a16="http://schemas.microsoft.com/office/drawing/2014/main" id="{2D611E3E-C3FF-48BE-A296-CD37202FDD94}"/>
              </a:ext>
            </a:extLst>
          </p:cNvPr>
          <p:cNvSpPr>
            <a:spLocks noGrp="1" noChangeArrowheads="1"/>
          </p:cNvSpPr>
          <p:nvPr>
            <p:ph idx="1"/>
          </p:nvPr>
        </p:nvSpPr>
        <p:spPr>
          <a:xfrm>
            <a:off x="1547813" y="1384300"/>
            <a:ext cx="2159000" cy="1782763"/>
          </a:xfrm>
        </p:spPr>
        <p:txBody>
          <a:bodyPr/>
          <a:lstStyle/>
          <a:p>
            <a:pPr>
              <a:lnSpc>
                <a:spcPct val="135000"/>
              </a:lnSpc>
            </a:pPr>
            <a:r>
              <a:rPr lang="zh-CN" altLang="en-US" b="1">
                <a:solidFill>
                  <a:schemeClr val="accent2"/>
                </a:solidFill>
                <a:ea typeface="楷体_GB2312" pitchFamily="49" charset="-122"/>
              </a:rPr>
              <a:t>光学望远镜口径加大的历史进程</a:t>
            </a:r>
          </a:p>
          <a:p>
            <a:pPr>
              <a:lnSpc>
                <a:spcPct val="135000"/>
              </a:lnSpc>
              <a:buFontTx/>
              <a:buNone/>
            </a:pPr>
            <a:endParaRPr lang="zh-CN" altLang="en-US" b="1">
              <a:solidFill>
                <a:schemeClr val="accent2"/>
              </a:solidFill>
              <a:ea typeface="楷体_GB2312" pitchFamily="49" charset="-122"/>
            </a:endParaRPr>
          </a:p>
        </p:txBody>
      </p:sp>
      <p:pic>
        <p:nvPicPr>
          <p:cNvPr id="17410" name="对象 2">
            <a:extLst>
              <a:ext uri="{FF2B5EF4-FFF2-40B4-BE49-F238E27FC236}">
                <a16:creationId xmlns:a16="http://schemas.microsoft.com/office/drawing/2014/main" id="{DF2A2ACB-9237-4859-B96E-71E091ABD4E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25" y="412750"/>
            <a:ext cx="4035425"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1507" name="日期占位符 3">
            <a:extLst>
              <a:ext uri="{FF2B5EF4-FFF2-40B4-BE49-F238E27FC236}">
                <a16:creationId xmlns:a16="http://schemas.microsoft.com/office/drawing/2014/main" id="{A85FEB6B-219A-4663-8C89-518ACB9FBC8A}"/>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占位符 1">
            <a:extLst>
              <a:ext uri="{FF2B5EF4-FFF2-40B4-BE49-F238E27FC236}">
                <a16:creationId xmlns:a16="http://schemas.microsoft.com/office/drawing/2014/main" id="{3EEB7C6B-A99F-481E-90F7-C188424713B3}"/>
              </a:ext>
            </a:extLst>
          </p:cNvPr>
          <p:cNvSpPr>
            <a:spLocks noGrp="1" noChangeArrowheads="1"/>
          </p:cNvSpPr>
          <p:nvPr>
            <p:ph idx="1"/>
          </p:nvPr>
        </p:nvSpPr>
        <p:spPr>
          <a:xfrm>
            <a:off x="1330325" y="574675"/>
            <a:ext cx="6516688" cy="4057650"/>
          </a:xfrm>
        </p:spPr>
        <p:txBody>
          <a:bodyPr/>
          <a:lstStyle/>
          <a:p>
            <a:pPr>
              <a:lnSpc>
                <a:spcPct val="125000"/>
              </a:lnSpc>
              <a:spcBef>
                <a:spcPct val="0"/>
              </a:spcBef>
              <a:buFontTx/>
              <a:buNone/>
            </a:pPr>
            <a:r>
              <a:rPr lang="en-US" altLang="zh-CN" b="1"/>
              <a:t>          </a:t>
            </a:r>
            <a:r>
              <a:rPr lang="zh-CN" altLang="en-US" b="1">
                <a:latin typeface="楷体_GB2312" pitchFamily="49" charset="-122"/>
                <a:ea typeface="楷体_GB2312" pitchFamily="49" charset="-122"/>
              </a:rPr>
              <a:t>很长时期制造巨型望远镜与使它在观测过程中不变形的高精技术是一大难关。</a:t>
            </a:r>
            <a:r>
              <a:rPr lang="en-US" altLang="zh-CN" b="1">
                <a:latin typeface="楷体_GB2312" pitchFamily="49" charset="-122"/>
                <a:ea typeface="楷体_GB2312" pitchFamily="49" charset="-122"/>
              </a:rPr>
              <a:t>90</a:t>
            </a:r>
            <a:r>
              <a:rPr lang="zh-CN" altLang="en-US" b="1">
                <a:latin typeface="楷体_GB2312" pitchFamily="49" charset="-122"/>
                <a:ea typeface="楷体_GB2312" pitchFamily="49" charset="-122"/>
              </a:rPr>
              <a:t>年代初</a:t>
            </a:r>
            <a:r>
              <a:rPr lang="en-US" altLang="zh-CN"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主动光学技术</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即利用控制镜面的支撑装置使镜面改正重力弯沉及温度变化引起的镜子的形变</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和</a:t>
            </a:r>
            <a:r>
              <a:rPr lang="zh-CN" altLang="en-US" b="1">
                <a:solidFill>
                  <a:srgbClr val="0033CC"/>
                </a:solidFill>
                <a:latin typeface="楷体_GB2312" pitchFamily="49" charset="-122"/>
                <a:ea typeface="楷体_GB2312" pitchFamily="49" charset="-122"/>
              </a:rPr>
              <a:t>自适应光学技术</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利用附属设备监视大气湍流的变化自动调整以补偿大气湍流的影响</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和</a:t>
            </a:r>
            <a:r>
              <a:rPr lang="zh-CN" altLang="en-US" b="1">
                <a:solidFill>
                  <a:srgbClr val="0033CC"/>
                </a:solidFill>
                <a:latin typeface="楷体_GB2312" pitchFamily="49" charset="-122"/>
                <a:ea typeface="楷体_GB2312" pitchFamily="49" charset="-122"/>
              </a:rPr>
              <a:t>大镜面的拚镶</a:t>
            </a:r>
            <a:r>
              <a:rPr lang="zh-CN" altLang="en-US" b="1">
                <a:latin typeface="楷体_GB2312" pitchFamily="49" charset="-122"/>
                <a:ea typeface="楷体_GB2312" pitchFamily="49" charset="-122"/>
              </a:rPr>
              <a:t>等先进技术的发展，突破了对光学镜面口径限制。 </a:t>
            </a:r>
          </a:p>
        </p:txBody>
      </p:sp>
      <p:sp>
        <p:nvSpPr>
          <p:cNvPr id="22530" name="日期占位符 2">
            <a:extLst>
              <a:ext uri="{FF2B5EF4-FFF2-40B4-BE49-F238E27FC236}">
                <a16:creationId xmlns:a16="http://schemas.microsoft.com/office/drawing/2014/main" id="{8A57FBA1-538E-40E3-BD03-18383A0A956A}"/>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26927920-1CF8-4495-A613-CBA09AF4E5B1}"/>
              </a:ext>
            </a:extLst>
          </p:cNvPr>
          <p:cNvSpPr>
            <a:spLocks noGrp="1" noChangeArrowheads="1"/>
          </p:cNvSpPr>
          <p:nvPr>
            <p:ph type="title"/>
          </p:nvPr>
        </p:nvSpPr>
        <p:spPr>
          <a:xfrm>
            <a:off x="1447800" y="201613"/>
            <a:ext cx="6056313" cy="655637"/>
          </a:xfrm>
        </p:spPr>
        <p:txBody>
          <a:bodyPr/>
          <a:lstStyle/>
          <a:p>
            <a:r>
              <a:rPr lang="zh-CN" altLang="en-US" sz="2400" b="1"/>
              <a:t>凯克望远镜</a:t>
            </a:r>
            <a:r>
              <a:rPr lang="en-US" altLang="zh-CN" sz="2400" b="1"/>
              <a:t>(Keck I &amp; II)</a:t>
            </a:r>
            <a:r>
              <a:rPr lang="en-US" altLang="zh-CN"/>
              <a:t> </a:t>
            </a:r>
          </a:p>
        </p:txBody>
      </p:sp>
      <p:sp>
        <p:nvSpPr>
          <p:cNvPr id="19458" name="文本占位符 2">
            <a:extLst>
              <a:ext uri="{FF2B5EF4-FFF2-40B4-BE49-F238E27FC236}">
                <a16:creationId xmlns:a16="http://schemas.microsoft.com/office/drawing/2014/main" id="{7F0CDCDC-4948-4B55-871C-D4580CC5D5A0}"/>
              </a:ext>
            </a:extLst>
          </p:cNvPr>
          <p:cNvSpPr>
            <a:spLocks noGrp="1" noChangeArrowheads="1"/>
          </p:cNvSpPr>
          <p:nvPr>
            <p:ph idx="1"/>
          </p:nvPr>
        </p:nvSpPr>
        <p:spPr>
          <a:xfrm>
            <a:off x="4625975" y="898525"/>
            <a:ext cx="3140075" cy="3754438"/>
          </a:xfrm>
        </p:spPr>
        <p:txBody>
          <a:bodyPr/>
          <a:lstStyle/>
          <a:p>
            <a:pPr>
              <a:lnSpc>
                <a:spcPct val="120000"/>
              </a:lnSpc>
              <a:spcBef>
                <a:spcPct val="0"/>
              </a:spcBef>
            </a:pPr>
            <a:r>
              <a:rPr lang="zh-CN" altLang="en-US" sz="1800" b="1">
                <a:latin typeface="楷体_GB2312" pitchFamily="49" charset="-122"/>
                <a:ea typeface="楷体_GB2312" pitchFamily="49" charset="-122"/>
              </a:rPr>
              <a:t>凯克望远镜坐落于夏威夷莫纳克亚山顶，海拔</a:t>
            </a:r>
            <a:r>
              <a:rPr lang="en-US" altLang="zh-CN" sz="1800" b="1">
                <a:latin typeface="楷体_GB2312" pitchFamily="49" charset="-122"/>
                <a:ea typeface="楷体_GB2312" pitchFamily="49" charset="-122"/>
              </a:rPr>
              <a:t>4200</a:t>
            </a:r>
            <a:r>
              <a:rPr lang="zh-CN" altLang="en-US" sz="1800" b="1">
                <a:latin typeface="楷体_GB2312" pitchFamily="49" charset="-122"/>
                <a:ea typeface="楷体_GB2312" pitchFamily="49" charset="-122"/>
              </a:rPr>
              <a:t>米，凯克</a:t>
            </a:r>
            <a:r>
              <a:rPr lang="en-US" altLang="zh-CN" sz="1800" b="1">
                <a:latin typeface="楷体_GB2312" pitchFamily="49" charset="-122"/>
                <a:ea typeface="楷体_GB2312" pitchFamily="49" charset="-122"/>
              </a:rPr>
              <a:t>I &amp; II</a:t>
            </a:r>
            <a:r>
              <a:rPr lang="zh-CN" altLang="en-US" sz="1800" b="1">
                <a:latin typeface="楷体_GB2312" pitchFamily="49" charset="-122"/>
                <a:ea typeface="楷体_GB2312" pitchFamily="49" charset="-122"/>
              </a:rPr>
              <a:t>是两个完全一样的望远镜，它们分别是由</a:t>
            </a:r>
            <a:r>
              <a:rPr lang="en-US" altLang="zh-CN" sz="1800" b="1">
                <a:latin typeface="楷体_GB2312" pitchFamily="49" charset="-122"/>
                <a:ea typeface="楷体_GB2312" pitchFamily="49" charset="-122"/>
              </a:rPr>
              <a:t>36</a:t>
            </a:r>
            <a:r>
              <a:rPr lang="zh-CN" altLang="en-US" sz="1800" b="1">
                <a:latin typeface="楷体_GB2312" pitchFamily="49" charset="-122"/>
                <a:ea typeface="楷体_GB2312" pitchFamily="49" charset="-122"/>
              </a:rPr>
              <a:t>块镜面六角形组件构成，整体镜面直径为</a:t>
            </a:r>
            <a:r>
              <a:rPr lang="en-US" altLang="zh-CN" sz="1800" b="1">
                <a:latin typeface="楷体_GB2312" pitchFamily="49" charset="-122"/>
                <a:ea typeface="楷体_GB2312" pitchFamily="49" charset="-122"/>
              </a:rPr>
              <a:t>10</a:t>
            </a:r>
            <a:r>
              <a:rPr lang="zh-CN" altLang="en-US" sz="1800" b="1">
                <a:latin typeface="楷体_GB2312" pitchFamily="49" charset="-122"/>
                <a:ea typeface="楷体_GB2312" pitchFamily="49" charset="-122"/>
              </a:rPr>
              <a:t>米，每块镜面口径均为</a:t>
            </a:r>
            <a:r>
              <a:rPr lang="en-US" altLang="zh-CN" sz="1800" b="1">
                <a:latin typeface="楷体_GB2312" pitchFamily="49" charset="-122"/>
                <a:ea typeface="楷体_GB2312" pitchFamily="49" charset="-122"/>
              </a:rPr>
              <a:t>1.8</a:t>
            </a:r>
            <a:r>
              <a:rPr lang="zh-CN" altLang="en-US" sz="1800" b="1">
                <a:latin typeface="楷体_GB2312" pitchFamily="49" charset="-122"/>
                <a:ea typeface="楷体_GB2312" pitchFamily="49" charset="-122"/>
              </a:rPr>
              <a:t>米，而厚度仅为</a:t>
            </a:r>
            <a:r>
              <a:rPr lang="en-US" altLang="zh-CN" sz="1800" b="1">
                <a:latin typeface="楷体_GB2312" pitchFamily="49" charset="-122"/>
                <a:ea typeface="楷体_GB2312" pitchFamily="49" charset="-122"/>
              </a:rPr>
              <a:t>10</a:t>
            </a:r>
            <a:r>
              <a:rPr lang="zh-CN" altLang="en-US" sz="1800" b="1">
                <a:latin typeface="楷体_GB2312" pitchFamily="49" charset="-122"/>
                <a:ea typeface="楷体_GB2312" pitchFamily="49" charset="-122"/>
              </a:rPr>
              <a:t>厘米，</a:t>
            </a:r>
            <a:r>
              <a:rPr lang="en-US" altLang="zh-CN" sz="1800" b="1">
                <a:latin typeface="楷体_GB2312" pitchFamily="49" charset="-122"/>
                <a:ea typeface="楷体_GB2312" pitchFamily="49" charset="-122"/>
              </a:rPr>
              <a:t>1993</a:t>
            </a:r>
            <a:r>
              <a:rPr lang="zh-CN" altLang="en-US" sz="1800" b="1">
                <a:latin typeface="楷体_GB2312" pitchFamily="49" charset="-122"/>
                <a:ea typeface="楷体_GB2312" pitchFamily="49" charset="-122"/>
              </a:rPr>
              <a:t>年，凯克</a:t>
            </a:r>
            <a:r>
              <a:rPr lang="en-US" altLang="zh-CN" sz="1800" b="1">
                <a:latin typeface="楷体_GB2312" pitchFamily="49" charset="-122"/>
                <a:ea typeface="楷体_GB2312" pitchFamily="49" charset="-122"/>
              </a:rPr>
              <a:t>I</a:t>
            </a:r>
            <a:r>
              <a:rPr lang="zh-CN" altLang="en-US" sz="1800" b="1">
                <a:latin typeface="楷体_GB2312" pitchFamily="49" charset="-122"/>
                <a:ea typeface="楷体_GB2312" pitchFamily="49" charset="-122"/>
              </a:rPr>
              <a:t>望远镜投入科学观测，</a:t>
            </a:r>
            <a:r>
              <a:rPr lang="en-US" altLang="zh-CN" sz="1800" b="1">
                <a:latin typeface="楷体_GB2312" pitchFamily="49" charset="-122"/>
                <a:ea typeface="楷体_GB2312" pitchFamily="49" charset="-122"/>
              </a:rPr>
              <a:t>1996</a:t>
            </a:r>
            <a:r>
              <a:rPr lang="zh-CN" altLang="en-US" sz="1800" b="1">
                <a:latin typeface="楷体_GB2312" pitchFamily="49" charset="-122"/>
                <a:ea typeface="楷体_GB2312" pitchFamily="49" charset="-122"/>
              </a:rPr>
              <a:t>年凯克</a:t>
            </a:r>
            <a:r>
              <a:rPr lang="en-US" altLang="zh-CN" sz="1800" b="1">
                <a:latin typeface="楷体_GB2312" pitchFamily="49" charset="-122"/>
                <a:ea typeface="楷体_GB2312" pitchFamily="49" charset="-122"/>
              </a:rPr>
              <a:t>II</a:t>
            </a:r>
            <a:r>
              <a:rPr lang="zh-CN" altLang="en-US" sz="1800" b="1">
                <a:latin typeface="楷体_GB2312" pitchFamily="49" charset="-122"/>
                <a:ea typeface="楷体_GB2312" pitchFamily="49" charset="-122"/>
              </a:rPr>
              <a:t>望远镜投入使用。  </a:t>
            </a:r>
          </a:p>
        </p:txBody>
      </p:sp>
      <p:pic>
        <p:nvPicPr>
          <p:cNvPr id="19459" name="图片 3" descr="U1235P2DT20081003104150">
            <a:extLst>
              <a:ext uri="{FF2B5EF4-FFF2-40B4-BE49-F238E27FC236}">
                <a16:creationId xmlns:a16="http://schemas.microsoft.com/office/drawing/2014/main" id="{D52C23A5-C88C-4880-8B92-B9D206684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38" y="1060450"/>
            <a:ext cx="3081337"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日期占位符 4">
            <a:extLst>
              <a:ext uri="{FF2B5EF4-FFF2-40B4-BE49-F238E27FC236}">
                <a16:creationId xmlns:a16="http://schemas.microsoft.com/office/drawing/2014/main" id="{A3B2E4B7-C283-4645-916A-0DD36BC9C36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标题 218113">
            <a:extLst>
              <a:ext uri="{FF2B5EF4-FFF2-40B4-BE49-F238E27FC236}">
                <a16:creationId xmlns:a16="http://schemas.microsoft.com/office/drawing/2014/main" id="{FAAED7CC-A626-49BB-A733-85794A4C32AA}"/>
              </a:ext>
            </a:extLst>
          </p:cNvPr>
          <p:cNvSpPr>
            <a:spLocks noGrp="1" noChangeArrowheads="1"/>
          </p:cNvSpPr>
          <p:nvPr>
            <p:ph type="title"/>
          </p:nvPr>
        </p:nvSpPr>
        <p:spPr>
          <a:xfrm>
            <a:off x="323850" y="844550"/>
            <a:ext cx="2873375" cy="1384300"/>
          </a:xfrm>
        </p:spPr>
        <p:txBody>
          <a:bodyPr/>
          <a:lstStyle/>
          <a:p>
            <a:pPr>
              <a:lnSpc>
                <a:spcPct val="120000"/>
              </a:lnSpc>
            </a:pPr>
            <a:r>
              <a:rPr lang="zh-CN" altLang="zh-CN" sz="2400" b="1">
                <a:solidFill>
                  <a:schemeClr val="accent2"/>
                </a:solidFill>
                <a:latin typeface="楷体_GB2312" pitchFamily="49" charset="-122"/>
                <a:ea typeface="楷体_GB2312" pitchFamily="49" charset="-122"/>
              </a:rPr>
              <a:t>云南丽江高美古站</a:t>
            </a:r>
            <a:br>
              <a:rPr lang="zh-CN" altLang="zh-CN" sz="2400" b="1">
                <a:solidFill>
                  <a:schemeClr val="accent2"/>
                </a:solidFill>
                <a:latin typeface="楷体_GB2312" pitchFamily="49" charset="-122"/>
                <a:ea typeface="楷体_GB2312" pitchFamily="49" charset="-122"/>
              </a:rPr>
            </a:br>
            <a:r>
              <a:rPr lang="zh-CN" altLang="zh-CN" sz="2400" b="1">
                <a:solidFill>
                  <a:schemeClr val="accent2"/>
                </a:solidFill>
                <a:latin typeface="楷体_GB2312" pitchFamily="49" charset="-122"/>
                <a:ea typeface="楷体_GB2312" pitchFamily="49" charset="-122"/>
              </a:rPr>
              <a:t>2</a:t>
            </a:r>
            <a:r>
              <a:rPr lang="en-US" altLang="zh-CN" sz="2400" b="1">
                <a:solidFill>
                  <a:schemeClr val="accent2"/>
                </a:solidFill>
                <a:latin typeface="楷体_GB2312" pitchFamily="49" charset="-122"/>
                <a:ea typeface="楷体_GB2312" pitchFamily="49" charset="-122"/>
              </a:rPr>
              <a:t>.4</a:t>
            </a:r>
            <a:r>
              <a:rPr lang="zh-CN" altLang="en-US" sz="2400" b="1">
                <a:solidFill>
                  <a:schemeClr val="accent2"/>
                </a:solidFill>
                <a:latin typeface="楷体_GB2312" pitchFamily="49" charset="-122"/>
                <a:ea typeface="楷体_GB2312" pitchFamily="49" charset="-122"/>
              </a:rPr>
              <a:t>米望远镜</a:t>
            </a:r>
          </a:p>
        </p:txBody>
      </p:sp>
      <p:pic>
        <p:nvPicPr>
          <p:cNvPr id="20482" name="图片 218114" descr="ttl4">
            <a:extLst>
              <a:ext uri="{FF2B5EF4-FFF2-40B4-BE49-F238E27FC236}">
                <a16:creationId xmlns:a16="http://schemas.microsoft.com/office/drawing/2014/main" id="{12536885-7F34-4ABC-88C3-C4E9D4B3C376}"/>
              </a:ext>
            </a:extLst>
          </p:cNvPr>
          <p:cNvPicPr>
            <a:picLocks noChangeAspect="1" noChangeArrowheads="1"/>
          </p:cNvPicPr>
          <p:nvPr/>
        </p:nvPicPr>
        <p:blipFill>
          <a:blip r:embed="rId2">
            <a:lum bright="-36000" contrast="24000"/>
            <a:extLst>
              <a:ext uri="{28A0092B-C50C-407E-A947-70E740481C1C}">
                <a14:useLocalDpi xmlns:a14="http://schemas.microsoft.com/office/drawing/2010/main" val="0"/>
              </a:ext>
            </a:extLst>
          </a:blip>
          <a:srcRect/>
          <a:stretch>
            <a:fillRect/>
          </a:stretch>
        </p:blipFill>
        <p:spPr bwMode="auto">
          <a:xfrm>
            <a:off x="3851275" y="411163"/>
            <a:ext cx="3889375"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占位符 218115">
            <a:extLst>
              <a:ext uri="{FF2B5EF4-FFF2-40B4-BE49-F238E27FC236}">
                <a16:creationId xmlns:a16="http://schemas.microsoft.com/office/drawing/2014/main" id="{4A2103AD-BCF1-42AD-9C51-1D07930707C0}"/>
              </a:ext>
            </a:extLst>
          </p:cNvPr>
          <p:cNvSpPr>
            <a:spLocks noGrp="1" noChangeArrowheads="1"/>
          </p:cNvSpPr>
          <p:nvPr>
            <p:ph idx="1"/>
          </p:nvPr>
        </p:nvSpPr>
        <p:spPr>
          <a:xfrm>
            <a:off x="755650" y="2355850"/>
            <a:ext cx="2459038" cy="1652588"/>
          </a:xfrm>
          <a:extLst>
            <a:ext uri="{91240B29-F687-4F45-9708-019B960494DF}">
              <a14:hiddenLine xmlns:a14="http://schemas.microsoft.com/office/drawing/2010/main" w="12700">
                <a:solidFill>
                  <a:srgbClr val="000000"/>
                </a:solidFill>
                <a:miter lim="800000"/>
                <a:headEnd/>
                <a:tailEnd/>
              </a14:hiddenLine>
            </a:ext>
          </a:extLst>
        </p:spPr>
        <p:txBody>
          <a:bodyPr lIns="68592" tIns="34296" rIns="68592" bIns="34296"/>
          <a:lstStyle/>
          <a:p>
            <a:pPr marL="0" indent="0" eaLnBrk="0" hangingPunct="0">
              <a:lnSpc>
                <a:spcPct val="120000"/>
              </a:lnSpc>
              <a:spcBef>
                <a:spcPct val="0"/>
              </a:spcBef>
              <a:buClr>
                <a:schemeClr val="accent1"/>
              </a:buClr>
              <a:buFont typeface="Marlett" pitchFamily="2" charset="2"/>
              <a:buNone/>
            </a:pPr>
            <a:endParaRPr lang="zh-CN" altLang="en-US" sz="1800" b="1">
              <a:solidFill>
                <a:schemeClr val="accent2"/>
              </a:solidFill>
              <a:latin typeface="楷体_GB2312" pitchFamily="49" charset="-122"/>
              <a:ea typeface="楷体_GB2312" pitchFamily="49" charset="-122"/>
            </a:endParaRPr>
          </a:p>
          <a:p>
            <a:pPr marL="0" indent="0" eaLnBrk="0" hangingPunct="0">
              <a:lnSpc>
                <a:spcPct val="120000"/>
              </a:lnSpc>
              <a:spcBef>
                <a:spcPct val="0"/>
              </a:spcBef>
              <a:buClr>
                <a:schemeClr val="accent1"/>
              </a:buClr>
              <a:buFont typeface="Marlett" pitchFamily="2" charset="2"/>
              <a:buNone/>
            </a:pPr>
            <a:r>
              <a:rPr lang="zh-CN" altLang="en-US" sz="2000" b="1">
                <a:solidFill>
                  <a:schemeClr val="accent2"/>
                </a:solidFill>
                <a:latin typeface="楷体_GB2312" pitchFamily="49" charset="-122"/>
                <a:ea typeface="楷体_GB2312" pitchFamily="49" charset="-122"/>
                <a:sym typeface="Marlett" pitchFamily="2" charset="2"/>
              </a:rPr>
              <a:t>通光口径</a:t>
            </a:r>
            <a:r>
              <a:rPr lang="en-US" altLang="zh-CN" sz="2000" b="1">
                <a:solidFill>
                  <a:schemeClr val="accent2"/>
                </a:solidFill>
                <a:latin typeface="楷体_GB2312" pitchFamily="49" charset="-122"/>
                <a:ea typeface="楷体_GB2312" pitchFamily="49" charset="-122"/>
                <a:sym typeface="Marlett" pitchFamily="2" charset="2"/>
              </a:rPr>
              <a:t>: 2.4 m</a:t>
            </a:r>
          </a:p>
          <a:p>
            <a:pPr marL="0" indent="0" eaLnBrk="0" hangingPunct="0">
              <a:lnSpc>
                <a:spcPct val="120000"/>
              </a:lnSpc>
              <a:spcBef>
                <a:spcPct val="0"/>
              </a:spcBef>
              <a:buClr>
                <a:schemeClr val="accent1"/>
              </a:buClr>
              <a:buFont typeface="Marlett" pitchFamily="2" charset="2"/>
              <a:buNone/>
            </a:pPr>
            <a:r>
              <a:rPr lang="zh-CN" altLang="en-US" sz="2000" b="1">
                <a:solidFill>
                  <a:schemeClr val="accent2"/>
                </a:solidFill>
                <a:latin typeface="楷体_GB2312" pitchFamily="49" charset="-122"/>
                <a:ea typeface="楷体_GB2312" pitchFamily="49" charset="-122"/>
                <a:sym typeface="Marlett" pitchFamily="2" charset="2"/>
              </a:rPr>
              <a:t>焦比</a:t>
            </a:r>
            <a:r>
              <a:rPr lang="en-US" altLang="zh-CN" sz="2000" b="1">
                <a:solidFill>
                  <a:schemeClr val="accent2"/>
                </a:solidFill>
                <a:latin typeface="楷体_GB2312" pitchFamily="49" charset="-122"/>
                <a:ea typeface="楷体_GB2312" pitchFamily="49" charset="-122"/>
                <a:sym typeface="Marlett" pitchFamily="2" charset="2"/>
              </a:rPr>
              <a:t>: </a:t>
            </a:r>
            <a:r>
              <a:rPr lang="zh-CN" altLang="en-US" sz="2000" b="1">
                <a:solidFill>
                  <a:schemeClr val="accent2"/>
                </a:solidFill>
                <a:latin typeface="楷体_GB2312" pitchFamily="49" charset="-122"/>
                <a:ea typeface="楷体_GB2312" pitchFamily="49" charset="-122"/>
                <a:sym typeface="Marlett" pitchFamily="2" charset="2"/>
              </a:rPr>
              <a:t>主镜 </a:t>
            </a:r>
            <a:r>
              <a:rPr lang="zh-CN" altLang="zh-CN" sz="2000" b="1">
                <a:solidFill>
                  <a:schemeClr val="accent2"/>
                </a:solidFill>
                <a:latin typeface="楷体_GB2312" pitchFamily="49" charset="-122"/>
                <a:ea typeface="楷体_GB2312" pitchFamily="49" charset="-122"/>
                <a:sym typeface="Marlett" pitchFamily="2" charset="2"/>
              </a:rPr>
              <a:t>F/2.5，系统</a:t>
            </a:r>
            <a:r>
              <a:rPr lang="zh-CN" altLang="en-US" sz="2000" b="1">
                <a:solidFill>
                  <a:schemeClr val="accent2"/>
                </a:solidFill>
                <a:latin typeface="楷体_GB2312" pitchFamily="49" charset="-122"/>
                <a:ea typeface="楷体_GB2312" pitchFamily="49" charset="-122"/>
                <a:sym typeface="Marlett" pitchFamily="2" charset="2"/>
              </a:rPr>
              <a:t> </a:t>
            </a:r>
            <a:r>
              <a:rPr lang="en-US" altLang="zh-CN" sz="2000" b="1">
                <a:solidFill>
                  <a:schemeClr val="accent2"/>
                </a:solidFill>
                <a:latin typeface="楷体_GB2312" pitchFamily="49" charset="-122"/>
                <a:ea typeface="楷体_GB2312" pitchFamily="49" charset="-122"/>
                <a:sym typeface="Marlett" pitchFamily="2" charset="2"/>
              </a:rPr>
              <a:t>F/8 </a:t>
            </a:r>
          </a:p>
          <a:p>
            <a:pPr marL="0" indent="0" eaLnBrk="0" hangingPunct="0">
              <a:lnSpc>
                <a:spcPct val="120000"/>
              </a:lnSpc>
              <a:spcBef>
                <a:spcPct val="0"/>
              </a:spcBef>
              <a:buClr>
                <a:schemeClr val="accent1"/>
              </a:buClr>
              <a:buFont typeface="Marlett" pitchFamily="2" charset="2"/>
              <a:buNone/>
            </a:pPr>
            <a:r>
              <a:rPr lang="en-US" altLang="zh-CN" sz="1800" b="1">
                <a:solidFill>
                  <a:schemeClr val="accent2"/>
                </a:solidFill>
                <a:latin typeface="楷体_GB2312" pitchFamily="49" charset="-122"/>
                <a:ea typeface="楷体_GB2312" pitchFamily="49" charset="-122"/>
                <a:sym typeface="Marlett" pitchFamily="2" charset="2"/>
              </a:rPr>
              <a:t> </a:t>
            </a:r>
            <a:endParaRPr lang="en-US" altLang="zh-CN" sz="1800" b="1">
              <a:solidFill>
                <a:schemeClr val="accent2"/>
              </a:solidFill>
              <a:latin typeface="楷体_GB2312" pitchFamily="49" charset="-122"/>
              <a:ea typeface="楷体_GB2312" pitchFamily="49" charset="-122"/>
            </a:endParaRPr>
          </a:p>
        </p:txBody>
      </p:sp>
      <p:sp>
        <p:nvSpPr>
          <p:cNvPr id="2" name="日期占位符 1">
            <a:extLst>
              <a:ext uri="{FF2B5EF4-FFF2-40B4-BE49-F238E27FC236}">
                <a16:creationId xmlns:a16="http://schemas.microsoft.com/office/drawing/2014/main" id="{157A3F71-6D5E-478D-8562-B29D88151FC6}"/>
              </a:ext>
            </a:extLst>
          </p:cNvPr>
          <p:cNvSpPr>
            <a:spLocks noGrp="1"/>
          </p:cNvSpPr>
          <p:nvPr>
            <p:ph type="dt" sz="quarter" idx="10"/>
          </p:nvPr>
        </p:nvSpPr>
        <p:spPr/>
        <p:txBody>
          <a:bodyPr/>
          <a:lstStyle/>
          <a:p>
            <a:r>
              <a:rPr lang="zh-CN" altLang="en-US">
                <a:solidFill>
                  <a:schemeClr val="tx1"/>
                </a:solidFill>
              </a:rPr>
              <a:t>普通天文学</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40993">
            <a:extLst>
              <a:ext uri="{FF2B5EF4-FFF2-40B4-BE49-F238E27FC236}">
                <a16:creationId xmlns:a16="http://schemas.microsoft.com/office/drawing/2014/main" id="{B1836F7F-C434-4F85-A6E9-BD344236C0C8}"/>
              </a:ext>
            </a:extLst>
          </p:cNvPr>
          <p:cNvSpPr>
            <a:spLocks noGrp="1" noChangeArrowheads="1"/>
          </p:cNvSpPr>
          <p:nvPr>
            <p:ph type="title"/>
          </p:nvPr>
        </p:nvSpPr>
        <p:spPr>
          <a:xfrm>
            <a:off x="1493838" y="87313"/>
            <a:ext cx="6173787" cy="377825"/>
          </a:xfrm>
        </p:spPr>
        <p:txBody>
          <a:bodyPr/>
          <a:lstStyle/>
          <a:p>
            <a:r>
              <a:rPr lang="zh-CN" altLang="en-US" sz="3000" b="1"/>
              <a:t>蟹状星云图像</a:t>
            </a:r>
          </a:p>
        </p:txBody>
      </p:sp>
      <p:sp>
        <p:nvSpPr>
          <p:cNvPr id="21506" name="文本占位符 340994">
            <a:extLst>
              <a:ext uri="{FF2B5EF4-FFF2-40B4-BE49-F238E27FC236}">
                <a16:creationId xmlns:a16="http://schemas.microsoft.com/office/drawing/2014/main" id="{00D41A2B-18FE-4491-AB2B-C83137670E95}"/>
              </a:ext>
            </a:extLst>
          </p:cNvPr>
          <p:cNvSpPr>
            <a:spLocks noGrp="1" noChangeArrowheads="1"/>
          </p:cNvSpPr>
          <p:nvPr>
            <p:ph idx="1"/>
          </p:nvPr>
        </p:nvSpPr>
        <p:spPr>
          <a:xfrm>
            <a:off x="1493838" y="3976688"/>
            <a:ext cx="6264275" cy="784225"/>
          </a:xfrm>
        </p:spPr>
        <p:txBody>
          <a:bodyPr/>
          <a:lstStyle/>
          <a:p>
            <a:pPr>
              <a:lnSpc>
                <a:spcPct val="90000"/>
              </a:lnSpc>
              <a:buFontTx/>
              <a:buNone/>
            </a:pPr>
            <a:r>
              <a:rPr lang="zh-CN" altLang="en-US" sz="2100" b="1"/>
              <a:t>左图为</a:t>
            </a:r>
            <a:r>
              <a:rPr lang="en-US" altLang="zh-CN" sz="2100" b="1"/>
              <a:t>2.4</a:t>
            </a:r>
            <a:r>
              <a:rPr lang="zh-CN" altLang="en-US" sz="2100" b="1"/>
              <a:t>米望远镜</a:t>
            </a:r>
            <a:r>
              <a:rPr lang="en-US" altLang="zh-CN" sz="2100" b="1"/>
              <a:t>2009-03-14UT12:30:55</a:t>
            </a:r>
            <a:r>
              <a:rPr lang="zh-CN" altLang="en-US" sz="2100" b="1"/>
              <a:t>拍摄</a:t>
            </a:r>
          </a:p>
          <a:p>
            <a:pPr>
              <a:lnSpc>
                <a:spcPct val="90000"/>
              </a:lnSpc>
              <a:buFontTx/>
              <a:buNone/>
            </a:pPr>
            <a:r>
              <a:rPr lang="zh-CN" altLang="en-US" sz="2100" b="1"/>
              <a:t>右图为</a:t>
            </a:r>
            <a:r>
              <a:rPr lang="en-US" altLang="zh-CN" sz="2100" b="1"/>
              <a:t>VLT</a:t>
            </a:r>
            <a:r>
              <a:rPr lang="zh-CN" altLang="en-US" sz="2100" b="1"/>
              <a:t>（口径</a:t>
            </a:r>
            <a:r>
              <a:rPr lang="en-US" altLang="zh-CN" sz="2100" b="1"/>
              <a:t>8</a:t>
            </a:r>
            <a:r>
              <a:rPr lang="zh-CN" altLang="en-US" sz="2100" b="1"/>
              <a:t>米）的三色合成图像 </a:t>
            </a:r>
          </a:p>
        </p:txBody>
      </p:sp>
      <p:pic>
        <p:nvPicPr>
          <p:cNvPr id="21507" name="图片 340995" descr="m1-001r3">
            <a:extLst>
              <a:ext uri="{FF2B5EF4-FFF2-40B4-BE49-F238E27FC236}">
                <a16:creationId xmlns:a16="http://schemas.microsoft.com/office/drawing/2014/main" id="{63F0B9E4-A443-4CDD-9B0B-0A4AD409E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582613"/>
            <a:ext cx="32416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图片 340996" descr="crab_vlt_big">
            <a:extLst>
              <a:ext uri="{FF2B5EF4-FFF2-40B4-BE49-F238E27FC236}">
                <a16:creationId xmlns:a16="http://schemas.microsoft.com/office/drawing/2014/main" id="{F71438E9-FD23-466F-B728-F3642B39B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088" y="574675"/>
            <a:ext cx="310197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A568C3C0-FA16-47B9-9B55-9639EEFC8F2F}"/>
              </a:ext>
            </a:extLst>
          </p:cNvPr>
          <p:cNvSpPr>
            <a:spLocks noGrp="1"/>
          </p:cNvSpPr>
          <p:nvPr>
            <p:ph type="dt" sz="quarter" idx="10"/>
          </p:nvPr>
        </p:nvSpPr>
        <p:spPr/>
        <p:txBody>
          <a:bodyPr/>
          <a:lstStyle/>
          <a:p>
            <a:r>
              <a:rPr lang="zh-CN" altLang="en-US">
                <a:solidFill>
                  <a:schemeClr val="tx1"/>
                </a:solidFill>
              </a:rPr>
              <a:t>普通天文学</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1081D1B2-7369-4AB0-890F-B7D6841CDCFA}"/>
              </a:ext>
            </a:extLst>
          </p:cNvPr>
          <p:cNvSpPr>
            <a:spLocks noGrp="1" noChangeArrowheads="1"/>
          </p:cNvSpPr>
          <p:nvPr>
            <p:ph type="title"/>
          </p:nvPr>
        </p:nvSpPr>
        <p:spPr>
          <a:xfrm>
            <a:off x="1330325" y="412750"/>
            <a:ext cx="2916238" cy="647700"/>
          </a:xfrm>
        </p:spPr>
        <p:txBody>
          <a:bodyPr/>
          <a:lstStyle/>
          <a:p>
            <a:pPr algn="l">
              <a:lnSpc>
                <a:spcPct val="120000"/>
              </a:lnSpc>
            </a:pPr>
            <a:r>
              <a:rPr lang="en-US" altLang="zh-CN" sz="2400" b="1">
                <a:solidFill>
                  <a:schemeClr val="accent2"/>
                </a:solidFill>
                <a:latin typeface="楷体_GB2312" pitchFamily="49" charset="-122"/>
                <a:ea typeface="楷体_GB2312" pitchFamily="49" charset="-122"/>
              </a:rPr>
              <a:t>2. </a:t>
            </a:r>
            <a:r>
              <a:rPr lang="zh-CN" altLang="en-US" sz="2400" b="1">
                <a:solidFill>
                  <a:schemeClr val="accent2"/>
                </a:solidFill>
                <a:latin typeface="楷体_GB2312" pitchFamily="49" charset="-122"/>
                <a:ea typeface="楷体_GB2312" pitchFamily="49" charset="-122"/>
              </a:rPr>
              <a:t>光力 </a:t>
            </a:r>
            <a:r>
              <a:rPr lang="en-US" altLang="zh-CN" sz="2400" b="1">
                <a:solidFill>
                  <a:schemeClr val="accent2"/>
                </a:solidFill>
                <a:latin typeface="楷体_GB2312" pitchFamily="49" charset="-122"/>
                <a:ea typeface="楷体_GB2312" pitchFamily="49" charset="-122"/>
              </a:rPr>
              <a:t>(A)</a:t>
            </a:r>
            <a:r>
              <a:rPr lang="zh-CN" altLang="en-US" sz="2400" b="1">
                <a:solidFill>
                  <a:schemeClr val="accent2"/>
                </a:solidFill>
                <a:latin typeface="楷体_GB2312" pitchFamily="49" charset="-122"/>
                <a:ea typeface="楷体_GB2312" pitchFamily="49" charset="-122"/>
              </a:rPr>
              <a:t>：</a:t>
            </a:r>
            <a:br>
              <a:rPr lang="zh-CN" altLang="en-US" sz="2400" b="1">
                <a:solidFill>
                  <a:schemeClr val="accent2"/>
                </a:solidFill>
                <a:latin typeface="楷体_GB2312" pitchFamily="49" charset="-122"/>
                <a:ea typeface="楷体_GB2312" pitchFamily="49" charset="-122"/>
              </a:rPr>
            </a:br>
            <a:endParaRPr lang="zh-CN" altLang="en-US" sz="2400" b="1">
              <a:solidFill>
                <a:schemeClr val="accent2"/>
              </a:solidFill>
              <a:latin typeface="楷体_GB2312" pitchFamily="49" charset="-122"/>
              <a:ea typeface="楷体_GB2312" pitchFamily="49" charset="-122"/>
            </a:endParaRPr>
          </a:p>
        </p:txBody>
      </p:sp>
      <p:sp>
        <p:nvSpPr>
          <p:cNvPr id="3" name="内容占位符 2">
            <a:extLst>
              <a:ext uri="{FF2B5EF4-FFF2-40B4-BE49-F238E27FC236}">
                <a16:creationId xmlns:a16="http://schemas.microsoft.com/office/drawing/2014/main" id="{93F22BE6-33E4-41FC-A11D-0CFFDD44CEF0}"/>
              </a:ext>
            </a:extLst>
          </p:cNvPr>
          <p:cNvSpPr>
            <a:spLocks noGrp="1" noChangeArrowheads="1"/>
          </p:cNvSpPr>
          <p:nvPr>
            <p:ph idx="1"/>
          </p:nvPr>
        </p:nvSpPr>
        <p:spPr>
          <a:xfrm>
            <a:off x="1143000" y="736600"/>
            <a:ext cx="6453188" cy="3541713"/>
          </a:xfrm>
        </p:spPr>
        <p:txBody>
          <a:bodyPr lIns="68592" tIns="34296" rIns="68592" bIns="34296"/>
          <a:lstStyle/>
          <a:p>
            <a:pPr>
              <a:lnSpc>
                <a:spcPct val="125000"/>
              </a:lnSpc>
              <a:spcBef>
                <a:spcPct val="0"/>
              </a:spcBef>
              <a:buFontTx/>
              <a:buNone/>
            </a:pPr>
            <a:r>
              <a:rPr lang="en-US" altLang="zh-CN" sz="2100">
                <a:solidFill>
                  <a:schemeClr val="hlink"/>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望远镜的光力也叫相对口径，即口径</a:t>
            </a:r>
            <a:r>
              <a:rPr lang="en-US" altLang="zh-CN" sz="1800" b="1">
                <a:solidFill>
                  <a:schemeClr val="accent2"/>
                </a:solidFill>
                <a:latin typeface="楷体_GB2312" pitchFamily="49" charset="-122"/>
                <a:ea typeface="楷体_GB2312" pitchFamily="49" charset="-122"/>
              </a:rPr>
              <a:t>D </a:t>
            </a:r>
            <a:r>
              <a:rPr lang="zh-CN" altLang="en-US" sz="1800" b="1">
                <a:solidFill>
                  <a:schemeClr val="accent2"/>
                </a:solidFill>
                <a:latin typeface="楷体_GB2312" pitchFamily="49" charset="-122"/>
                <a:ea typeface="楷体_GB2312" pitchFamily="49" charset="-122"/>
              </a:rPr>
              <a:t>和焦距</a:t>
            </a:r>
            <a:r>
              <a:rPr lang="en-US" altLang="zh-CN" sz="1800" b="1">
                <a:solidFill>
                  <a:schemeClr val="accent2"/>
                </a:solidFill>
                <a:latin typeface="楷体_GB2312" pitchFamily="49" charset="-122"/>
                <a:ea typeface="楷体_GB2312" pitchFamily="49" charset="-122"/>
              </a:rPr>
              <a:t>F</a:t>
            </a:r>
            <a:r>
              <a:rPr lang="zh-CN" altLang="en-US" sz="1800" b="1">
                <a:solidFill>
                  <a:schemeClr val="accent2"/>
                </a:solidFill>
                <a:latin typeface="楷体_GB2312" pitchFamily="49" charset="-122"/>
                <a:ea typeface="楷体_GB2312" pitchFamily="49" charset="-122"/>
              </a:rPr>
              <a:t>之比，称为光力</a:t>
            </a:r>
            <a:r>
              <a:rPr lang="en-US" altLang="zh-CN" sz="1800" b="1">
                <a:solidFill>
                  <a:schemeClr val="accent2"/>
                </a:solidFill>
                <a:latin typeface="楷体_GB2312" pitchFamily="49" charset="-122"/>
                <a:ea typeface="楷体_GB2312" pitchFamily="49" charset="-122"/>
              </a:rPr>
              <a:t>, A=D/F </a:t>
            </a:r>
            <a:r>
              <a:rPr lang="zh-CN" altLang="en-US" sz="1800" b="1">
                <a:solidFill>
                  <a:schemeClr val="accent2"/>
                </a:solidFill>
                <a:latin typeface="楷体_GB2312" pitchFamily="49" charset="-122"/>
                <a:ea typeface="楷体_GB2312" pitchFamily="49" charset="-122"/>
              </a:rPr>
              <a:t>。</a:t>
            </a:r>
            <a:r>
              <a:rPr lang="en-US" altLang="zh-CN" sz="1800" b="1">
                <a:solidFill>
                  <a:schemeClr val="accent2"/>
                </a:solidFill>
                <a:latin typeface="楷体_GB2312" pitchFamily="49" charset="-122"/>
                <a:ea typeface="楷体_GB2312" pitchFamily="49" charset="-122"/>
              </a:rPr>
              <a:t>A</a:t>
            </a:r>
            <a:r>
              <a:rPr lang="zh-CN" altLang="en-US" sz="1800" b="1">
                <a:solidFill>
                  <a:schemeClr val="accent2"/>
                </a:solidFill>
                <a:latin typeface="楷体_GB2312" pitchFamily="49" charset="-122"/>
                <a:ea typeface="楷体_GB2312" pitchFamily="49" charset="-122"/>
              </a:rPr>
              <a:t>的倒数叫焦比</a:t>
            </a:r>
            <a:r>
              <a:rPr lang="en-US" altLang="zh-CN" sz="1800" b="1">
                <a:solidFill>
                  <a:schemeClr val="accent2"/>
                </a:solidFill>
                <a:latin typeface="楷体_GB2312" pitchFamily="49" charset="-122"/>
                <a:ea typeface="楷体_GB2312" pitchFamily="49" charset="-122"/>
              </a:rPr>
              <a:t>(F/D)</a:t>
            </a:r>
            <a:r>
              <a:rPr lang="zh-CN" altLang="en-US" sz="1800" b="1">
                <a:solidFill>
                  <a:schemeClr val="accent2"/>
                </a:solidFill>
                <a:latin typeface="楷体_GB2312" pitchFamily="49" charset="-122"/>
                <a:ea typeface="楷体_GB2312" pitchFamily="49" charset="-122"/>
              </a:rPr>
              <a:t>。例如东北师大物理楼望远镜的口径</a:t>
            </a:r>
            <a:r>
              <a:rPr lang="en-US" altLang="zh-CN" sz="1800" b="1">
                <a:solidFill>
                  <a:schemeClr val="accent2"/>
                </a:solidFill>
                <a:latin typeface="楷体_GB2312" pitchFamily="49" charset="-122"/>
                <a:ea typeface="楷体_GB2312" pitchFamily="49" charset="-122"/>
              </a:rPr>
              <a:t>D=31cm,</a:t>
            </a:r>
            <a:r>
              <a:rPr lang="zh-CN" altLang="en-US" sz="1800" b="1">
                <a:solidFill>
                  <a:schemeClr val="accent2"/>
                </a:solidFill>
                <a:latin typeface="楷体_GB2312" pitchFamily="49" charset="-122"/>
                <a:ea typeface="楷体_GB2312" pitchFamily="49" charset="-122"/>
              </a:rPr>
              <a:t>焦距</a:t>
            </a:r>
            <a:r>
              <a:rPr lang="en-US" altLang="zh-CN" sz="1800" b="1">
                <a:solidFill>
                  <a:schemeClr val="accent2"/>
                </a:solidFill>
                <a:latin typeface="楷体_GB2312" pitchFamily="49" charset="-122"/>
                <a:ea typeface="楷体_GB2312" pitchFamily="49" charset="-122"/>
              </a:rPr>
              <a:t>F=3m,</a:t>
            </a:r>
            <a:r>
              <a:rPr lang="zh-CN" altLang="en-US" sz="1800" b="1">
                <a:solidFill>
                  <a:schemeClr val="accent2"/>
                </a:solidFill>
                <a:latin typeface="楷体_GB2312" pitchFamily="49" charset="-122"/>
                <a:ea typeface="楷体_GB2312" pitchFamily="49" charset="-122"/>
              </a:rPr>
              <a:t>焦比为：</a:t>
            </a:r>
            <a:r>
              <a:rPr lang="en-US" altLang="zh-CN" sz="1800" b="1">
                <a:solidFill>
                  <a:schemeClr val="accent2"/>
                </a:solidFill>
                <a:latin typeface="楷体_GB2312" pitchFamily="49" charset="-122"/>
                <a:ea typeface="楷体_GB2312" pitchFamily="49" charset="-122"/>
              </a:rPr>
              <a:t>F=10,</a:t>
            </a:r>
            <a:r>
              <a:rPr lang="zh-CN" altLang="en-US" sz="1800" b="1">
                <a:solidFill>
                  <a:schemeClr val="accent2"/>
                </a:solidFill>
                <a:latin typeface="楷体_GB2312" pitchFamily="49" charset="-122"/>
                <a:ea typeface="楷体_GB2312" pitchFamily="49" charset="-122"/>
              </a:rPr>
              <a:t>则其光力 </a:t>
            </a:r>
            <a:r>
              <a:rPr lang="en-US" altLang="zh-CN" sz="1800" b="1">
                <a:solidFill>
                  <a:schemeClr val="accent2"/>
                </a:solidFill>
                <a:latin typeface="楷体_GB2312" pitchFamily="49" charset="-122"/>
                <a:ea typeface="楷体_GB2312" pitchFamily="49" charset="-122"/>
              </a:rPr>
              <a:t>A=1/10</a:t>
            </a:r>
          </a:p>
          <a:p>
            <a:pPr>
              <a:lnSpc>
                <a:spcPct val="125000"/>
              </a:lnSpc>
              <a:spcBef>
                <a:spcPct val="0"/>
              </a:spcBef>
              <a:buFontTx/>
              <a:buNone/>
            </a:pP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望远镜若有大的光力对观测有一定视面的天体如太阳、月亮、行星、彗星、星系和星云等是有利的，因为有视面天体像的亮度与望远镜的口径平方</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面积 </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成正比，与望远镜的焦距的平方成反比，即与</a:t>
            </a:r>
            <a:r>
              <a:rPr lang="en-US" altLang="zh-CN" sz="1800" b="1">
                <a:solidFill>
                  <a:schemeClr val="accent2"/>
                </a:solidFill>
                <a:latin typeface="楷体_GB2312" pitchFamily="49" charset="-122"/>
                <a:ea typeface="楷体_GB2312" pitchFamily="49" charset="-122"/>
              </a:rPr>
              <a:t>A</a:t>
            </a:r>
            <a:r>
              <a:rPr lang="en-US" altLang="zh-CN" sz="1800" b="1" baseline="30000">
                <a:solidFill>
                  <a:schemeClr val="accent2"/>
                </a:solidFill>
                <a:latin typeface="楷体_GB2312" pitchFamily="49" charset="-122"/>
                <a:ea typeface="楷体_GB2312" pitchFamily="49" charset="-122"/>
              </a:rPr>
              <a:t>2</a:t>
            </a: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成正比。</a:t>
            </a:r>
          </a:p>
          <a:p>
            <a:pPr>
              <a:lnSpc>
                <a:spcPct val="125000"/>
              </a:lnSpc>
              <a:spcBef>
                <a:spcPct val="0"/>
              </a:spcBef>
              <a:buFontTx/>
              <a:buNone/>
            </a:pPr>
            <a:r>
              <a:rPr lang="zh-CN" altLang="en-US" sz="1800" b="1">
                <a:solidFill>
                  <a:schemeClr val="accent2"/>
                </a:solidFill>
                <a:latin typeface="楷体_GB2312" pitchFamily="49" charset="-122"/>
                <a:ea typeface="楷体_GB2312" pitchFamily="49" charset="-122"/>
              </a:rPr>
              <a:t>      相反，对于恒星的研究，望远镜的口径大、光力小（加大焦距，减弱背景光的亮度），才能观测到更暗弱的星。 </a:t>
            </a:r>
          </a:p>
        </p:txBody>
      </p:sp>
      <p:sp>
        <p:nvSpPr>
          <p:cNvPr id="43011" name="日期占位符 3">
            <a:extLst>
              <a:ext uri="{FF2B5EF4-FFF2-40B4-BE49-F238E27FC236}">
                <a16:creationId xmlns:a16="http://schemas.microsoft.com/office/drawing/2014/main" id="{A8A1A964-E28C-456E-89DA-E94A2E148A4B}"/>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内容占位符 2">
            <a:extLst>
              <a:ext uri="{FF2B5EF4-FFF2-40B4-BE49-F238E27FC236}">
                <a16:creationId xmlns:a16="http://schemas.microsoft.com/office/drawing/2014/main" id="{AAAD20DA-2474-42AD-838E-2744A98840D8}"/>
              </a:ext>
            </a:extLst>
          </p:cNvPr>
          <p:cNvSpPr>
            <a:spLocks noGrp="1" noChangeArrowheads="1"/>
          </p:cNvSpPr>
          <p:nvPr>
            <p:ph idx="1"/>
          </p:nvPr>
        </p:nvSpPr>
        <p:spPr>
          <a:xfrm>
            <a:off x="468313" y="627063"/>
            <a:ext cx="8229600" cy="3395662"/>
          </a:xfrm>
        </p:spPr>
        <p:txBody>
          <a:bodyPr/>
          <a:lstStyle/>
          <a:p>
            <a:pPr marL="0" indent="0">
              <a:buFontTx/>
              <a:buNone/>
            </a:pPr>
            <a:endParaRPr lang="zh-CN" altLang="zh-CN" b="1"/>
          </a:p>
          <a:p>
            <a:pPr marL="0" indent="0">
              <a:buFontTx/>
              <a:buNone/>
            </a:pPr>
            <a:r>
              <a:rPr lang="en-US" altLang="zh-CN" b="1"/>
              <a:t>1.</a:t>
            </a:r>
            <a:r>
              <a:rPr lang="zh-CN" altLang="en-US" b="1"/>
              <a:t>地球大气的观测窗口</a:t>
            </a:r>
          </a:p>
          <a:p>
            <a:pPr marL="0" indent="0">
              <a:buFontTx/>
              <a:buNone/>
            </a:pPr>
            <a:r>
              <a:rPr lang="en-US" altLang="zh-CN" b="1"/>
              <a:t>2.</a:t>
            </a:r>
            <a:r>
              <a:rPr lang="zh-CN" altLang="en-US" b="1"/>
              <a:t>天文光学望远镜系统</a:t>
            </a:r>
          </a:p>
          <a:p>
            <a:pPr marL="0" indent="0">
              <a:buFontTx/>
              <a:buNone/>
            </a:pPr>
            <a:r>
              <a:rPr lang="en-US" altLang="zh-CN" b="1"/>
              <a:t>3.</a:t>
            </a:r>
            <a:r>
              <a:rPr lang="zh-CN" altLang="en-US" b="1"/>
              <a:t>天文光学望远镜</a:t>
            </a:r>
            <a:endParaRPr lang="zh-CN" altLang="en-US" b="1">
              <a:sym typeface="Arial" panose="020B0604020202020204" pitchFamily="34" charset="0"/>
            </a:endParaRPr>
          </a:p>
          <a:p>
            <a:pPr marL="0" indent="0">
              <a:buFontTx/>
              <a:buNone/>
            </a:pPr>
            <a:r>
              <a:rPr lang="en-US" altLang="zh-CN" b="1">
                <a:sym typeface="Arial" panose="020B0604020202020204" pitchFamily="34" charset="0"/>
              </a:rPr>
              <a:t>4.</a:t>
            </a:r>
            <a:r>
              <a:rPr lang="zh-CN" altLang="en-US" b="1">
                <a:sym typeface="Arial" panose="020B0604020202020204" pitchFamily="34" charset="0"/>
              </a:rPr>
              <a:t>射电望远镜</a:t>
            </a:r>
          </a:p>
          <a:p>
            <a:pPr marL="0" indent="0">
              <a:buFontTx/>
              <a:buNone/>
            </a:pPr>
            <a:r>
              <a:rPr lang="en-US" altLang="zh-CN" b="1">
                <a:sym typeface="Arial" panose="020B0604020202020204" pitchFamily="34" charset="0"/>
              </a:rPr>
              <a:t>5.</a:t>
            </a:r>
            <a:r>
              <a:rPr lang="zh-CN" altLang="en-US" b="1">
                <a:sym typeface="Arial" panose="020B0604020202020204" pitchFamily="34" charset="0"/>
              </a:rPr>
              <a:t>空间望远镜和空间探测器</a:t>
            </a:r>
          </a:p>
          <a:p>
            <a:pPr marL="0" indent="0">
              <a:buFontTx/>
              <a:buNone/>
            </a:pPr>
            <a:r>
              <a:rPr lang="zh-CN" altLang="en-US" b="1">
                <a:sym typeface="Arial" panose="020B0604020202020204" pitchFamily="34" charset="0"/>
              </a:rPr>
              <a:t>实验：小型天文望远镜的使用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F2EC6CB2-7646-4E02-843F-E5759797DCD7}"/>
              </a:ext>
            </a:extLst>
          </p:cNvPr>
          <p:cNvSpPr>
            <a:spLocks noGrp="1" noChangeArrowheads="1"/>
          </p:cNvSpPr>
          <p:nvPr>
            <p:ph type="title"/>
          </p:nvPr>
        </p:nvSpPr>
        <p:spPr>
          <a:xfrm>
            <a:off x="1143000" y="465138"/>
            <a:ext cx="4832350" cy="457200"/>
          </a:xfrm>
        </p:spPr>
        <p:txBody>
          <a:bodyPr/>
          <a:lstStyle/>
          <a:p>
            <a:pPr algn="l"/>
            <a:r>
              <a:rPr lang="en-US" altLang="zh-CN" sz="2400" b="1">
                <a:solidFill>
                  <a:schemeClr val="accent2"/>
                </a:solidFill>
                <a:latin typeface="楷体_GB2312" pitchFamily="49" charset="-122"/>
                <a:ea typeface="楷体_GB2312" pitchFamily="49" charset="-122"/>
              </a:rPr>
              <a:t>  3. </a:t>
            </a:r>
            <a:r>
              <a:rPr lang="zh-CN" altLang="en-US" sz="2400" b="1">
                <a:solidFill>
                  <a:schemeClr val="accent2"/>
                </a:solidFill>
                <a:latin typeface="楷体_GB2312" pitchFamily="49" charset="-122"/>
                <a:ea typeface="楷体_GB2312" pitchFamily="49" charset="-122"/>
              </a:rPr>
              <a:t>放大率与底片比例尺：</a:t>
            </a:r>
          </a:p>
        </p:txBody>
      </p:sp>
      <p:sp>
        <p:nvSpPr>
          <p:cNvPr id="3" name="内容占位符 2">
            <a:extLst>
              <a:ext uri="{FF2B5EF4-FFF2-40B4-BE49-F238E27FC236}">
                <a16:creationId xmlns:a16="http://schemas.microsoft.com/office/drawing/2014/main" id="{3495146F-4B9B-4EF3-9EE2-4930ED810F66}"/>
              </a:ext>
            </a:extLst>
          </p:cNvPr>
          <p:cNvSpPr>
            <a:spLocks noGrp="1" noChangeArrowheads="1"/>
          </p:cNvSpPr>
          <p:nvPr>
            <p:ph idx="1"/>
          </p:nvPr>
        </p:nvSpPr>
        <p:spPr>
          <a:xfrm>
            <a:off x="1143000" y="1492250"/>
            <a:ext cx="6724650" cy="2160588"/>
          </a:xfrm>
        </p:spPr>
        <p:txBody>
          <a:bodyPr/>
          <a:lstStyle/>
          <a:p>
            <a:pPr>
              <a:lnSpc>
                <a:spcPct val="125000"/>
              </a:lnSpc>
              <a:buFontTx/>
              <a:buNone/>
            </a:pPr>
            <a:r>
              <a:rPr lang="en-US" altLang="zh-CN" sz="2100">
                <a:solidFill>
                  <a:schemeClr val="hlink"/>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一个望远镜物镜可以配好几个目镜，就可以获得不同的放大率，显然采用短焦距的目镜就可以获得较大的放大率。若目镜的焦距为</a:t>
            </a:r>
            <a:r>
              <a:rPr lang="en-US" altLang="zh-CN" sz="1800" b="1">
                <a:solidFill>
                  <a:schemeClr val="accent2"/>
                </a:solidFill>
                <a:latin typeface="楷体_GB2312" pitchFamily="49" charset="-122"/>
                <a:ea typeface="楷体_GB2312" pitchFamily="49" charset="-122"/>
              </a:rPr>
              <a:t>4</a:t>
            </a:r>
            <a:r>
              <a:rPr lang="zh-CN" altLang="en-US" sz="1800" b="1">
                <a:solidFill>
                  <a:schemeClr val="accent2"/>
                </a:solidFill>
                <a:latin typeface="楷体_GB2312" pitchFamily="49" charset="-122"/>
                <a:ea typeface="楷体_GB2312" pitchFamily="49" charset="-122"/>
              </a:rPr>
              <a:t>毫米</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用它配在焦距</a:t>
            </a:r>
            <a:r>
              <a:rPr lang="en-US" altLang="zh-CN" sz="1800" b="1">
                <a:solidFill>
                  <a:schemeClr val="accent2"/>
                </a:solidFill>
                <a:latin typeface="楷体_GB2312" pitchFamily="49" charset="-122"/>
                <a:ea typeface="楷体_GB2312" pitchFamily="49" charset="-122"/>
              </a:rPr>
              <a:t>800 mm </a:t>
            </a:r>
            <a:r>
              <a:rPr lang="zh-CN" altLang="en-US" sz="1800" b="1">
                <a:solidFill>
                  <a:schemeClr val="accent2"/>
                </a:solidFill>
                <a:latin typeface="楷体_GB2312" pitchFamily="49" charset="-122"/>
                <a:ea typeface="楷体_GB2312" pitchFamily="49" charset="-122"/>
              </a:rPr>
              <a:t>的物镜后，就可获得</a:t>
            </a:r>
            <a:r>
              <a:rPr lang="en-US" altLang="zh-CN" sz="1800" b="1">
                <a:solidFill>
                  <a:schemeClr val="accent2"/>
                </a:solidFill>
                <a:latin typeface="楷体_GB2312" pitchFamily="49" charset="-122"/>
                <a:ea typeface="楷体_GB2312" pitchFamily="49" charset="-122"/>
              </a:rPr>
              <a:t>200</a:t>
            </a:r>
            <a:r>
              <a:rPr lang="zh-CN" altLang="en-US" sz="1800" b="1">
                <a:solidFill>
                  <a:schemeClr val="accent2"/>
                </a:solidFill>
                <a:latin typeface="楷体_GB2312" pitchFamily="49" charset="-122"/>
                <a:ea typeface="楷体_GB2312" pitchFamily="49" charset="-122"/>
              </a:rPr>
              <a:t>倍的放大率。若用显微目镜，可获得上千倍的放大率，但这样并不好，小望远镜用过大的放大率，天体变得很暗，而且由于光的衍射效应，其像变得模糊。</a:t>
            </a:r>
          </a:p>
        </p:txBody>
      </p:sp>
      <p:sp>
        <p:nvSpPr>
          <p:cNvPr id="23555" name="文本框 3">
            <a:extLst>
              <a:ext uri="{FF2B5EF4-FFF2-40B4-BE49-F238E27FC236}">
                <a16:creationId xmlns:a16="http://schemas.microsoft.com/office/drawing/2014/main" id="{4E531B83-2DD4-4FD7-83C5-44DDB6C21D26}"/>
              </a:ext>
            </a:extLst>
          </p:cNvPr>
          <p:cNvSpPr txBox="1">
            <a:spLocks noChangeArrowheads="1"/>
          </p:cNvSpPr>
          <p:nvPr/>
        </p:nvSpPr>
        <p:spPr bwMode="auto">
          <a:xfrm>
            <a:off x="1143000" y="2571750"/>
            <a:ext cx="6858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endParaRPr lang="zh-CN" altLang="zh-CN" sz="1800">
              <a:solidFill>
                <a:srgbClr val="FFCCFF"/>
              </a:solidFill>
              <a:latin typeface="宋体" panose="02010600030101010101" pitchFamily="2" charset="-122"/>
            </a:endParaRPr>
          </a:p>
        </p:txBody>
      </p:sp>
      <p:sp>
        <p:nvSpPr>
          <p:cNvPr id="5" name="矩形 4">
            <a:extLst>
              <a:ext uri="{FF2B5EF4-FFF2-40B4-BE49-F238E27FC236}">
                <a16:creationId xmlns:a16="http://schemas.microsoft.com/office/drawing/2014/main" id="{FFB86736-E65A-476A-91F2-E5FE244AB53D}"/>
              </a:ext>
            </a:extLst>
          </p:cNvPr>
          <p:cNvSpPr>
            <a:spLocks noChangeArrowheads="1"/>
          </p:cNvSpPr>
          <p:nvPr/>
        </p:nvSpPr>
        <p:spPr bwMode="auto">
          <a:xfrm>
            <a:off x="1438275" y="898525"/>
            <a:ext cx="637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solidFill>
                  <a:schemeClr val="hlink"/>
                </a:solidFill>
                <a:latin typeface="楷体_GB2312" pitchFamily="49" charset="-122"/>
                <a:ea typeface="楷体_GB2312" pitchFamily="49" charset="-122"/>
              </a:rPr>
              <a:t>    </a:t>
            </a:r>
            <a:r>
              <a:rPr lang="zh-CN" altLang="en-US" sz="1800">
                <a:solidFill>
                  <a:schemeClr val="accent2"/>
                </a:solidFill>
                <a:latin typeface="楷体_GB2312" pitchFamily="49" charset="-122"/>
                <a:ea typeface="楷体_GB2312" pitchFamily="49" charset="-122"/>
              </a:rPr>
              <a:t>一架望远镜的放大率等于物镜的焦距</a:t>
            </a:r>
            <a:r>
              <a:rPr lang="en-US" altLang="zh-CN" sz="1800">
                <a:solidFill>
                  <a:schemeClr val="accent2"/>
                </a:solidFill>
                <a:latin typeface="楷体_GB2312" pitchFamily="49" charset="-122"/>
                <a:ea typeface="楷体_GB2312" pitchFamily="49" charset="-122"/>
              </a:rPr>
              <a:t>F1</a:t>
            </a:r>
            <a:r>
              <a:rPr lang="zh-CN" altLang="en-US" sz="1800">
                <a:solidFill>
                  <a:schemeClr val="accent2"/>
                </a:solidFill>
                <a:latin typeface="楷体_GB2312" pitchFamily="49" charset="-122"/>
                <a:ea typeface="楷体_GB2312" pitchFamily="49" charset="-122"/>
              </a:rPr>
              <a:t>与目镜的焦距</a:t>
            </a:r>
            <a:r>
              <a:rPr lang="en-US" altLang="zh-CN" sz="1800">
                <a:solidFill>
                  <a:schemeClr val="accent2"/>
                </a:solidFill>
                <a:latin typeface="楷体_GB2312" pitchFamily="49" charset="-122"/>
                <a:ea typeface="楷体_GB2312" pitchFamily="49" charset="-122"/>
              </a:rPr>
              <a:t>F2</a:t>
            </a:r>
            <a:r>
              <a:rPr lang="zh-CN" altLang="en-US" sz="1800">
                <a:solidFill>
                  <a:schemeClr val="accent2"/>
                </a:solidFill>
                <a:latin typeface="楷体_GB2312" pitchFamily="49" charset="-122"/>
                <a:ea typeface="楷体_GB2312" pitchFamily="49" charset="-122"/>
              </a:rPr>
              <a:t>之比，即　</a:t>
            </a:r>
            <a:r>
              <a:rPr lang="en-US" altLang="zh-CN" sz="1800">
                <a:solidFill>
                  <a:schemeClr val="accent2"/>
                </a:solidFill>
                <a:latin typeface="楷体_GB2312" pitchFamily="49" charset="-122"/>
                <a:ea typeface="楷体_GB2312" pitchFamily="49" charset="-122"/>
              </a:rPr>
              <a:t>G = F1 / F2  </a:t>
            </a:r>
            <a:br>
              <a:rPr lang="en-US" altLang="zh-CN" sz="1800">
                <a:solidFill>
                  <a:schemeClr val="accent2"/>
                </a:solidFill>
                <a:latin typeface="楷体_GB2312" pitchFamily="49" charset="-122"/>
                <a:ea typeface="楷体_GB2312" pitchFamily="49" charset="-122"/>
              </a:rPr>
            </a:br>
            <a:endParaRPr lang="en-US" altLang="zh-CN" sz="1800">
              <a:solidFill>
                <a:schemeClr val="accent2"/>
              </a:solidFill>
              <a:latin typeface="楷体_GB2312" pitchFamily="49" charset="-122"/>
              <a:ea typeface="楷体_GB2312" pitchFamily="49" charset="-122"/>
            </a:endParaRPr>
          </a:p>
        </p:txBody>
      </p:sp>
      <p:pic>
        <p:nvPicPr>
          <p:cNvPr id="6" name="图片 5" descr="Meade® Series 4000 Eyepieces ">
            <a:extLst>
              <a:ext uri="{FF2B5EF4-FFF2-40B4-BE49-F238E27FC236}">
                <a16:creationId xmlns:a16="http://schemas.microsoft.com/office/drawing/2014/main" id="{97D651B7-15F8-481D-A919-4E9A366E6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75" y="3436938"/>
            <a:ext cx="2971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日期占位符 6">
            <a:extLst>
              <a:ext uri="{FF2B5EF4-FFF2-40B4-BE49-F238E27FC236}">
                <a16:creationId xmlns:a16="http://schemas.microsoft.com/office/drawing/2014/main" id="{E0BF4B3A-35E9-4E51-9EA5-CFBDA1FA7C9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7117B94E-F8F1-4579-A6C4-DFDBCF06B1A2}"/>
              </a:ext>
            </a:extLst>
          </p:cNvPr>
          <p:cNvSpPr>
            <a:spLocks noGrp="1" noChangeArrowheads="1"/>
          </p:cNvSpPr>
          <p:nvPr>
            <p:ph type="title"/>
          </p:nvPr>
        </p:nvSpPr>
        <p:spPr>
          <a:xfrm>
            <a:off x="1143000" y="736600"/>
            <a:ext cx="6858000" cy="733425"/>
          </a:xfrm>
        </p:spPr>
        <p:txBody>
          <a:bodyPr/>
          <a:lstStyle/>
          <a:p>
            <a:pPr>
              <a:lnSpc>
                <a:spcPct val="120000"/>
              </a:lnSpc>
            </a:pPr>
            <a:r>
              <a:rPr lang="en-US" altLang="zh-CN" sz="2700">
                <a:solidFill>
                  <a:schemeClr val="hlink"/>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照像望远镜在焦面获得天体的像，像平面上</a:t>
            </a:r>
            <a:r>
              <a:rPr lang="en-US" altLang="zh-CN" sz="1800" b="1">
                <a:solidFill>
                  <a:schemeClr val="accent2"/>
                </a:solidFill>
                <a:latin typeface="楷体_GB2312" pitchFamily="49" charset="-122"/>
                <a:ea typeface="楷体_GB2312" pitchFamily="49" charset="-122"/>
              </a:rPr>
              <a:t>1</a:t>
            </a:r>
            <a:r>
              <a:rPr lang="zh-CN" altLang="en-US" sz="1800" b="1">
                <a:solidFill>
                  <a:schemeClr val="accent2"/>
                </a:solidFill>
                <a:latin typeface="楷体_GB2312" pitchFamily="49" charset="-122"/>
                <a:ea typeface="楷体_GB2312" pitchFamily="49" charset="-122"/>
              </a:rPr>
              <a:t>毫米对应天空有多大角直径</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角秒</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，叫做“底片比例尺”，采用 </a:t>
            </a:r>
            <a:r>
              <a:rPr lang="en-US" altLang="zh-CN" sz="1800" b="1">
                <a:solidFill>
                  <a:schemeClr val="accent2"/>
                </a:solidFill>
                <a:latin typeface="楷体_GB2312" pitchFamily="49" charset="-122"/>
                <a:ea typeface="楷体_GB2312" pitchFamily="49" charset="-122"/>
              </a:rPr>
              <a:t>″/mm</a:t>
            </a:r>
            <a:r>
              <a:rPr lang="zh-CN" altLang="en-US" sz="1800" b="1">
                <a:solidFill>
                  <a:schemeClr val="accent2"/>
                </a:solidFill>
                <a:latin typeface="楷体_GB2312" pitchFamily="49" charset="-122"/>
                <a:ea typeface="楷体_GB2312" pitchFamily="49" charset="-122"/>
              </a:rPr>
              <a:t>为单位。</a:t>
            </a:r>
          </a:p>
        </p:txBody>
      </p:sp>
      <p:sp>
        <p:nvSpPr>
          <p:cNvPr id="3" name="内容占位符 2">
            <a:extLst>
              <a:ext uri="{FF2B5EF4-FFF2-40B4-BE49-F238E27FC236}">
                <a16:creationId xmlns:a16="http://schemas.microsoft.com/office/drawing/2014/main" id="{F92588A4-0993-4CAB-BDC8-9499E73E2E70}"/>
              </a:ext>
            </a:extLst>
          </p:cNvPr>
          <p:cNvSpPr>
            <a:spLocks noGrp="1" noChangeArrowheads="1"/>
          </p:cNvSpPr>
          <p:nvPr>
            <p:ph idx="1"/>
          </p:nvPr>
        </p:nvSpPr>
        <p:spPr>
          <a:xfrm>
            <a:off x="1600200" y="3652838"/>
            <a:ext cx="6400800" cy="1119187"/>
          </a:xfrm>
        </p:spPr>
        <p:txBody>
          <a:bodyPr/>
          <a:lstStyle/>
          <a:p>
            <a:pPr>
              <a:lnSpc>
                <a:spcPct val="125000"/>
              </a:lnSpc>
              <a:spcBef>
                <a:spcPct val="0"/>
              </a:spcBef>
              <a:buFontTx/>
              <a:buNone/>
            </a:pPr>
            <a:r>
              <a:rPr lang="zh-CN" altLang="en-US" sz="1800" b="1">
                <a:solidFill>
                  <a:schemeClr val="accent2"/>
                </a:solidFill>
                <a:latin typeface="楷体_GB2312" pitchFamily="49" charset="-122"/>
                <a:ea typeface="楷体_GB2312" pitchFamily="49" charset="-122"/>
              </a:rPr>
              <a:t>由：</a:t>
            </a:r>
            <a:r>
              <a:rPr lang="en-US" altLang="zh-CN" sz="1800" b="1">
                <a:solidFill>
                  <a:schemeClr val="accent2"/>
                </a:solidFill>
                <a:latin typeface="楷体_GB2312" pitchFamily="49" charset="-122"/>
                <a:ea typeface="楷体_GB2312" pitchFamily="49" charset="-122"/>
              </a:rPr>
              <a:t>1</a:t>
            </a:r>
            <a:r>
              <a:rPr lang="zh-CN" altLang="en-US" sz="1800" b="1">
                <a:solidFill>
                  <a:schemeClr val="accent2"/>
                </a:solidFill>
                <a:latin typeface="楷体_GB2312" pitchFamily="49" charset="-122"/>
                <a:ea typeface="楷体_GB2312" pitchFamily="49" charset="-122"/>
              </a:rPr>
              <a:t>弧度</a:t>
            </a:r>
            <a:r>
              <a:rPr lang="en-US" altLang="zh-CN" sz="1800" b="1">
                <a:solidFill>
                  <a:schemeClr val="accent2"/>
                </a:solidFill>
                <a:latin typeface="楷体_GB2312" pitchFamily="49" charset="-122"/>
                <a:ea typeface="楷体_GB2312" pitchFamily="49" charset="-122"/>
              </a:rPr>
              <a:t>= 206265” </a:t>
            </a:r>
            <a:r>
              <a:rPr lang="zh-CN" altLang="en-US" sz="1800" b="1">
                <a:solidFill>
                  <a:schemeClr val="accent2"/>
                </a:solidFill>
                <a:latin typeface="楷体_GB2312" pitchFamily="49" charset="-122"/>
                <a:ea typeface="楷体_GB2312" pitchFamily="49" charset="-122"/>
              </a:rPr>
              <a:t>， 则底片比例尺写为</a:t>
            </a:r>
            <a:r>
              <a:rPr lang="en-US" altLang="zh-CN" sz="1800" b="1">
                <a:solidFill>
                  <a:schemeClr val="accent2"/>
                </a:solidFill>
                <a:latin typeface="楷体_GB2312" pitchFamily="49" charset="-122"/>
                <a:ea typeface="楷体_GB2312" pitchFamily="49" charset="-122"/>
              </a:rPr>
              <a:t>: </a:t>
            </a:r>
          </a:p>
          <a:p>
            <a:pPr>
              <a:lnSpc>
                <a:spcPct val="125000"/>
              </a:lnSpc>
              <a:spcBef>
                <a:spcPct val="0"/>
              </a:spcBef>
              <a:buFontTx/>
              <a:buNone/>
            </a:pPr>
            <a:r>
              <a:rPr lang="en-US" altLang="zh-CN" sz="1800" b="1">
                <a:solidFill>
                  <a:schemeClr val="accent2"/>
                </a:solidFill>
                <a:latin typeface="楷体_GB2312" pitchFamily="49" charset="-122"/>
                <a:ea typeface="楷体_GB2312" pitchFamily="49" charset="-122"/>
              </a:rPr>
              <a:t>    α= </a:t>
            </a:r>
            <a:r>
              <a:rPr lang="en-US" altLang="zh-CN" sz="1800" b="1" i="1">
                <a:solidFill>
                  <a:schemeClr val="accent2"/>
                </a:solidFill>
                <a:latin typeface="楷体_GB2312" pitchFamily="49" charset="-122"/>
                <a:ea typeface="楷体_GB2312" pitchFamily="49" charset="-122"/>
              </a:rPr>
              <a:t>ω/ l </a:t>
            </a:r>
            <a:r>
              <a:rPr lang="en-US" altLang="zh-CN" sz="1800" b="1">
                <a:solidFill>
                  <a:schemeClr val="accent2"/>
                </a:solidFill>
                <a:latin typeface="楷体_GB2312" pitchFamily="49" charset="-122"/>
                <a:ea typeface="楷体_GB2312" pitchFamily="49" charset="-122"/>
              </a:rPr>
              <a:t>= 1/F(</a:t>
            </a:r>
            <a:r>
              <a:rPr lang="zh-CN" altLang="en-US" sz="1800" b="1">
                <a:solidFill>
                  <a:schemeClr val="accent2"/>
                </a:solidFill>
                <a:latin typeface="楷体_GB2312" pitchFamily="49" charset="-122"/>
                <a:ea typeface="楷体_GB2312" pitchFamily="49" charset="-122"/>
              </a:rPr>
              <a:t>弧度</a:t>
            </a:r>
            <a:r>
              <a:rPr lang="en-US" altLang="zh-CN" sz="1800" b="1">
                <a:solidFill>
                  <a:schemeClr val="accent2"/>
                </a:solidFill>
                <a:latin typeface="楷体_GB2312" pitchFamily="49" charset="-122"/>
                <a:ea typeface="楷体_GB2312" pitchFamily="49" charset="-122"/>
              </a:rPr>
              <a:t>/mm)=206265 /F (″/mm) </a:t>
            </a:r>
          </a:p>
          <a:p>
            <a:pPr>
              <a:lnSpc>
                <a:spcPct val="125000"/>
              </a:lnSpc>
              <a:spcBef>
                <a:spcPct val="0"/>
              </a:spcBef>
              <a:buFontTx/>
              <a:buNone/>
            </a:pP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式中</a:t>
            </a:r>
            <a:r>
              <a:rPr lang="en-US" altLang="zh-CN" sz="1800" b="1">
                <a:solidFill>
                  <a:schemeClr val="accent2"/>
                </a:solidFill>
                <a:latin typeface="楷体_GB2312" pitchFamily="49" charset="-122"/>
                <a:ea typeface="楷体_GB2312" pitchFamily="49" charset="-122"/>
              </a:rPr>
              <a:t>F</a:t>
            </a:r>
            <a:r>
              <a:rPr lang="zh-CN" altLang="en-US" sz="1800" b="1">
                <a:solidFill>
                  <a:schemeClr val="accent2"/>
                </a:solidFill>
                <a:latin typeface="楷体_GB2312" pitchFamily="49" charset="-122"/>
                <a:ea typeface="楷体_GB2312" pitchFamily="49" charset="-122"/>
              </a:rPr>
              <a:t>为物镜的焦距</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以毫米为单位。</a:t>
            </a:r>
          </a:p>
        </p:txBody>
      </p:sp>
      <p:sp>
        <p:nvSpPr>
          <p:cNvPr id="24579" name="矩形 3">
            <a:extLst>
              <a:ext uri="{FF2B5EF4-FFF2-40B4-BE49-F238E27FC236}">
                <a16:creationId xmlns:a16="http://schemas.microsoft.com/office/drawing/2014/main" id="{3CE8DC74-66D8-4423-B09F-4BF25ED35CF7}"/>
              </a:ext>
            </a:extLst>
          </p:cNvPr>
          <p:cNvSpPr>
            <a:spLocks noChangeArrowheads="1"/>
          </p:cNvSpPr>
          <p:nvPr/>
        </p:nvSpPr>
        <p:spPr bwMode="auto">
          <a:xfrm>
            <a:off x="1143000" y="2951163"/>
            <a:ext cx="685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solidFill>
                  <a:schemeClr val="hlink"/>
                </a:solidFill>
                <a:latin typeface="楷体_GB2312" pitchFamily="49" charset="-122"/>
                <a:ea typeface="楷体_GB2312" pitchFamily="49" charset="-122"/>
              </a:rPr>
              <a:t>    </a:t>
            </a:r>
            <a:r>
              <a:rPr lang="zh-CN" altLang="en-US" sz="1800">
                <a:solidFill>
                  <a:schemeClr val="accent2"/>
                </a:solidFill>
                <a:latin typeface="楷体_GB2312" pitchFamily="49" charset="-122"/>
                <a:ea typeface="楷体_GB2312" pitchFamily="49" charset="-122"/>
              </a:rPr>
              <a:t>对于焦距为</a:t>
            </a:r>
            <a:r>
              <a:rPr lang="en-US" altLang="zh-CN" sz="1800">
                <a:solidFill>
                  <a:schemeClr val="accent2"/>
                </a:solidFill>
                <a:latin typeface="楷体_GB2312" pitchFamily="49" charset="-122"/>
                <a:ea typeface="楷体_GB2312" pitchFamily="49" charset="-122"/>
              </a:rPr>
              <a:t>F</a:t>
            </a:r>
            <a:r>
              <a:rPr lang="zh-CN" altLang="en-US" sz="1800">
                <a:solidFill>
                  <a:schemeClr val="accent2"/>
                </a:solidFill>
                <a:latin typeface="楷体_GB2312" pitchFamily="49" charset="-122"/>
                <a:ea typeface="楷体_GB2312" pitchFamily="49" charset="-122"/>
              </a:rPr>
              <a:t>（单位为</a:t>
            </a:r>
            <a:r>
              <a:rPr lang="en-US" altLang="zh-CN" sz="1800">
                <a:solidFill>
                  <a:schemeClr val="accent2"/>
                </a:solidFill>
                <a:latin typeface="楷体_GB2312" pitchFamily="49" charset="-122"/>
                <a:ea typeface="楷体_GB2312" pitchFamily="49" charset="-122"/>
              </a:rPr>
              <a:t>mm</a:t>
            </a:r>
            <a:r>
              <a:rPr lang="zh-CN" altLang="en-US" sz="1800">
                <a:solidFill>
                  <a:schemeClr val="accent2"/>
                </a:solidFill>
                <a:latin typeface="楷体_GB2312" pitchFamily="49" charset="-122"/>
                <a:ea typeface="楷体_GB2312" pitchFamily="49" charset="-122"/>
              </a:rPr>
              <a:t>）的望远镜，其焦面上的线尺寸</a:t>
            </a:r>
            <a:r>
              <a:rPr lang="en-US" altLang="zh-CN" sz="1800" i="1">
                <a:solidFill>
                  <a:schemeClr val="accent2"/>
                </a:solidFill>
                <a:latin typeface="楷体_GB2312" pitchFamily="49" charset="-122"/>
                <a:ea typeface="楷体_GB2312" pitchFamily="49" charset="-122"/>
              </a:rPr>
              <a:t>l</a:t>
            </a:r>
            <a:r>
              <a:rPr lang="zh-CN" altLang="en-US" sz="1800">
                <a:solidFill>
                  <a:schemeClr val="accent2"/>
                </a:solidFill>
                <a:latin typeface="楷体_GB2312" pitchFamily="49" charset="-122"/>
                <a:ea typeface="楷体_GB2312" pitchFamily="49" charset="-122"/>
              </a:rPr>
              <a:t>与对应的天空张角</a:t>
            </a:r>
            <a:r>
              <a:rPr lang="en-US" altLang="zh-CN" sz="1800">
                <a:solidFill>
                  <a:schemeClr val="accent2"/>
                </a:solidFill>
                <a:latin typeface="楷体_GB2312" pitchFamily="49" charset="-122"/>
                <a:ea typeface="楷体_GB2312" pitchFamily="49" charset="-122"/>
              </a:rPr>
              <a:t>ω</a:t>
            </a:r>
            <a:r>
              <a:rPr lang="zh-CN" altLang="en-US" sz="1800">
                <a:solidFill>
                  <a:schemeClr val="accent2"/>
                </a:solidFill>
                <a:latin typeface="楷体_GB2312" pitchFamily="49" charset="-122"/>
                <a:ea typeface="楷体_GB2312" pitchFamily="49" charset="-122"/>
              </a:rPr>
              <a:t>之间的关系为：</a:t>
            </a:r>
            <a:r>
              <a:rPr lang="en-US" altLang="zh-CN" sz="1800" i="1">
                <a:solidFill>
                  <a:schemeClr val="accent2"/>
                </a:solidFill>
                <a:latin typeface="楷体_GB2312" pitchFamily="49" charset="-122"/>
                <a:ea typeface="楷体_GB2312" pitchFamily="49" charset="-122"/>
              </a:rPr>
              <a:t>l </a:t>
            </a:r>
            <a:r>
              <a:rPr lang="en-US" altLang="zh-CN" sz="1800">
                <a:solidFill>
                  <a:schemeClr val="accent2"/>
                </a:solidFill>
                <a:latin typeface="楷体_GB2312" pitchFamily="49" charset="-122"/>
                <a:ea typeface="楷体_GB2312" pitchFamily="49" charset="-122"/>
              </a:rPr>
              <a:t>= F tgω, </a:t>
            </a:r>
            <a:r>
              <a:rPr lang="zh-CN" altLang="en-US" sz="1800">
                <a:solidFill>
                  <a:schemeClr val="accent2"/>
                </a:solidFill>
                <a:latin typeface="楷体_GB2312" pitchFamily="49" charset="-122"/>
                <a:ea typeface="楷体_GB2312" pitchFamily="49" charset="-122"/>
              </a:rPr>
              <a:t>当</a:t>
            </a:r>
            <a:r>
              <a:rPr lang="en-US" altLang="zh-CN" sz="1800">
                <a:solidFill>
                  <a:schemeClr val="accent2"/>
                </a:solidFill>
                <a:latin typeface="楷体_GB2312" pitchFamily="49" charset="-122"/>
                <a:ea typeface="楷体_GB2312" pitchFamily="49" charset="-122"/>
              </a:rPr>
              <a:t>ω</a:t>
            </a:r>
            <a:r>
              <a:rPr lang="zh-CN" altLang="en-US" sz="1800">
                <a:solidFill>
                  <a:schemeClr val="accent2"/>
                </a:solidFill>
                <a:latin typeface="楷体_GB2312" pitchFamily="49" charset="-122"/>
                <a:ea typeface="楷体_GB2312" pitchFamily="49" charset="-122"/>
              </a:rPr>
              <a:t>较小时，有 </a:t>
            </a:r>
            <a:r>
              <a:rPr lang="en-US" altLang="zh-CN" sz="1800" i="1">
                <a:solidFill>
                  <a:schemeClr val="accent2"/>
                </a:solidFill>
                <a:latin typeface="楷体_GB2312" pitchFamily="49" charset="-122"/>
                <a:ea typeface="楷体_GB2312" pitchFamily="49" charset="-122"/>
              </a:rPr>
              <a:t>l </a:t>
            </a:r>
            <a:r>
              <a:rPr lang="en-US" altLang="zh-CN" sz="1800">
                <a:solidFill>
                  <a:schemeClr val="accent2"/>
                </a:solidFill>
                <a:latin typeface="楷体_GB2312" pitchFamily="49" charset="-122"/>
                <a:ea typeface="楷体_GB2312" pitchFamily="49" charset="-122"/>
              </a:rPr>
              <a:t>≈ F ω</a:t>
            </a:r>
            <a:r>
              <a:rPr lang="zh-CN" altLang="en-US" sz="1800">
                <a:solidFill>
                  <a:schemeClr val="accent2"/>
                </a:solidFill>
                <a:latin typeface="楷体_GB2312" pitchFamily="49" charset="-122"/>
                <a:ea typeface="楷体_GB2312" pitchFamily="49" charset="-122"/>
              </a:rPr>
              <a:t>。</a:t>
            </a:r>
          </a:p>
        </p:txBody>
      </p:sp>
      <p:sp>
        <p:nvSpPr>
          <p:cNvPr id="24580" name="直接连接符 4">
            <a:extLst>
              <a:ext uri="{FF2B5EF4-FFF2-40B4-BE49-F238E27FC236}">
                <a16:creationId xmlns:a16="http://schemas.microsoft.com/office/drawing/2014/main" id="{A32A261E-D546-4B06-8412-D19D839E9D22}"/>
              </a:ext>
            </a:extLst>
          </p:cNvPr>
          <p:cNvSpPr>
            <a:spLocks noChangeShapeType="1"/>
          </p:cNvSpPr>
          <p:nvPr/>
        </p:nvSpPr>
        <p:spPr bwMode="auto">
          <a:xfrm>
            <a:off x="4057650" y="1579563"/>
            <a:ext cx="0" cy="131445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24581" name="直接连接符 5">
            <a:extLst>
              <a:ext uri="{FF2B5EF4-FFF2-40B4-BE49-F238E27FC236}">
                <a16:creationId xmlns:a16="http://schemas.microsoft.com/office/drawing/2014/main" id="{BFEB0ACF-1818-4105-8128-0EE54CC981D6}"/>
              </a:ext>
            </a:extLst>
          </p:cNvPr>
          <p:cNvSpPr>
            <a:spLocks noChangeShapeType="1"/>
          </p:cNvSpPr>
          <p:nvPr/>
        </p:nvSpPr>
        <p:spPr bwMode="auto">
          <a:xfrm>
            <a:off x="1657350" y="2208213"/>
            <a:ext cx="5886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82" name="直接连接符 6">
            <a:extLst>
              <a:ext uri="{FF2B5EF4-FFF2-40B4-BE49-F238E27FC236}">
                <a16:creationId xmlns:a16="http://schemas.microsoft.com/office/drawing/2014/main" id="{8F7D0FE4-0BD3-4DE2-B41E-62688F109A08}"/>
              </a:ext>
            </a:extLst>
          </p:cNvPr>
          <p:cNvSpPr>
            <a:spLocks noChangeShapeType="1"/>
          </p:cNvSpPr>
          <p:nvPr/>
        </p:nvSpPr>
        <p:spPr bwMode="auto">
          <a:xfrm>
            <a:off x="1771650" y="1751013"/>
            <a:ext cx="4171950" cy="857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83" name="直接连接符 7">
            <a:extLst>
              <a:ext uri="{FF2B5EF4-FFF2-40B4-BE49-F238E27FC236}">
                <a16:creationId xmlns:a16="http://schemas.microsoft.com/office/drawing/2014/main" id="{6960156F-7EE2-489D-9F80-C224EB707509}"/>
              </a:ext>
            </a:extLst>
          </p:cNvPr>
          <p:cNvSpPr>
            <a:spLocks noChangeShapeType="1"/>
          </p:cNvSpPr>
          <p:nvPr/>
        </p:nvSpPr>
        <p:spPr bwMode="auto">
          <a:xfrm>
            <a:off x="1828800" y="1350963"/>
            <a:ext cx="222885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84" name="直接连接符 8">
            <a:extLst>
              <a:ext uri="{FF2B5EF4-FFF2-40B4-BE49-F238E27FC236}">
                <a16:creationId xmlns:a16="http://schemas.microsoft.com/office/drawing/2014/main" id="{967680CF-33B5-40E2-BA7A-91C7A745CA8E}"/>
              </a:ext>
            </a:extLst>
          </p:cNvPr>
          <p:cNvSpPr>
            <a:spLocks noChangeShapeType="1"/>
          </p:cNvSpPr>
          <p:nvPr/>
        </p:nvSpPr>
        <p:spPr bwMode="auto">
          <a:xfrm>
            <a:off x="4057650" y="1751013"/>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85" name="直接连接符 9">
            <a:extLst>
              <a:ext uri="{FF2B5EF4-FFF2-40B4-BE49-F238E27FC236}">
                <a16:creationId xmlns:a16="http://schemas.microsoft.com/office/drawing/2014/main" id="{C2BF6997-F159-471C-B329-3EA494345C32}"/>
              </a:ext>
            </a:extLst>
          </p:cNvPr>
          <p:cNvSpPr>
            <a:spLocks noChangeShapeType="1"/>
          </p:cNvSpPr>
          <p:nvPr/>
        </p:nvSpPr>
        <p:spPr bwMode="auto">
          <a:xfrm>
            <a:off x="1714500" y="2208213"/>
            <a:ext cx="234315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86" name="直接连接符 10">
            <a:extLst>
              <a:ext uri="{FF2B5EF4-FFF2-40B4-BE49-F238E27FC236}">
                <a16:creationId xmlns:a16="http://schemas.microsoft.com/office/drawing/2014/main" id="{9A76A409-D605-4946-A709-8C93F3BB727C}"/>
              </a:ext>
            </a:extLst>
          </p:cNvPr>
          <p:cNvSpPr>
            <a:spLocks noChangeShapeType="1"/>
          </p:cNvSpPr>
          <p:nvPr/>
        </p:nvSpPr>
        <p:spPr bwMode="auto">
          <a:xfrm>
            <a:off x="4057650" y="2608263"/>
            <a:ext cx="1885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87" name="任意多边形 11">
            <a:extLst>
              <a:ext uri="{FF2B5EF4-FFF2-40B4-BE49-F238E27FC236}">
                <a16:creationId xmlns:a16="http://schemas.microsoft.com/office/drawing/2014/main" id="{7A75C53B-A3AF-4DFB-9806-4EA64E40DBEE}"/>
              </a:ext>
            </a:extLst>
          </p:cNvPr>
          <p:cNvSpPr>
            <a:spLocks noChangeArrowheads="1"/>
          </p:cNvSpPr>
          <p:nvPr/>
        </p:nvSpPr>
        <p:spPr bwMode="auto">
          <a:xfrm>
            <a:off x="3248025" y="2093913"/>
            <a:ext cx="123825" cy="123825"/>
          </a:xfrm>
          <a:custGeom>
            <a:avLst/>
            <a:gdLst>
              <a:gd name="T0" fmla="*/ 104 w 104"/>
              <a:gd name="T1" fmla="*/ 0 h 104"/>
              <a:gd name="T2" fmla="*/ 8 w 104"/>
              <a:gd name="T3" fmla="*/ 48 h 104"/>
              <a:gd name="T4" fmla="*/ 56 w 104"/>
              <a:gd name="T5" fmla="*/ 96 h 104"/>
              <a:gd name="T6" fmla="*/ 8 w 104"/>
              <a:gd name="T7" fmla="*/ 96 h 104"/>
            </a:gdLst>
            <a:ahLst/>
            <a:cxnLst>
              <a:cxn ang="0">
                <a:pos x="T0" y="T1"/>
              </a:cxn>
              <a:cxn ang="0">
                <a:pos x="T2" y="T3"/>
              </a:cxn>
              <a:cxn ang="0">
                <a:pos x="T4" y="T5"/>
              </a:cxn>
              <a:cxn ang="0">
                <a:pos x="T6" y="T7"/>
              </a:cxn>
            </a:cxnLst>
            <a:rect l="0" t="0" r="r" b="b"/>
            <a:pathLst>
              <a:path w="104" h="104">
                <a:moveTo>
                  <a:pt x="104" y="0"/>
                </a:moveTo>
                <a:cubicBezTo>
                  <a:pt x="60" y="16"/>
                  <a:pt x="16" y="32"/>
                  <a:pt x="8" y="48"/>
                </a:cubicBezTo>
                <a:cubicBezTo>
                  <a:pt x="0" y="64"/>
                  <a:pt x="56" y="88"/>
                  <a:pt x="56" y="96"/>
                </a:cubicBezTo>
                <a:cubicBezTo>
                  <a:pt x="56" y="104"/>
                  <a:pt x="32" y="100"/>
                  <a:pt x="8"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任意多边形 12">
            <a:extLst>
              <a:ext uri="{FF2B5EF4-FFF2-40B4-BE49-F238E27FC236}">
                <a16:creationId xmlns:a16="http://schemas.microsoft.com/office/drawing/2014/main" id="{F2555D31-4777-44F1-916E-4A1FD23A1D4E}"/>
              </a:ext>
            </a:extLst>
          </p:cNvPr>
          <p:cNvSpPr>
            <a:spLocks noChangeArrowheads="1"/>
          </p:cNvSpPr>
          <p:nvPr/>
        </p:nvSpPr>
        <p:spPr bwMode="auto">
          <a:xfrm>
            <a:off x="4686300" y="2208213"/>
            <a:ext cx="66675" cy="123825"/>
          </a:xfrm>
          <a:custGeom>
            <a:avLst/>
            <a:gdLst>
              <a:gd name="T0" fmla="*/ 0 w 56"/>
              <a:gd name="T1" fmla="*/ 0 h 104"/>
              <a:gd name="T2" fmla="*/ 48 w 56"/>
              <a:gd name="T3" fmla="*/ 48 h 104"/>
              <a:gd name="T4" fmla="*/ 48 w 56"/>
              <a:gd name="T5" fmla="*/ 96 h 104"/>
              <a:gd name="T6" fmla="*/ 0 w 56"/>
              <a:gd name="T7" fmla="*/ 96 h 104"/>
            </a:gdLst>
            <a:ahLst/>
            <a:cxnLst>
              <a:cxn ang="0">
                <a:pos x="T0" y="T1"/>
              </a:cxn>
              <a:cxn ang="0">
                <a:pos x="T2" y="T3"/>
              </a:cxn>
              <a:cxn ang="0">
                <a:pos x="T4" y="T5"/>
              </a:cxn>
              <a:cxn ang="0">
                <a:pos x="T6" y="T7"/>
              </a:cxn>
            </a:cxnLst>
            <a:rect l="0" t="0" r="r" b="b"/>
            <a:pathLst>
              <a:path w="56" h="104">
                <a:moveTo>
                  <a:pt x="0" y="0"/>
                </a:moveTo>
                <a:cubicBezTo>
                  <a:pt x="20" y="16"/>
                  <a:pt x="40" y="32"/>
                  <a:pt x="48" y="48"/>
                </a:cubicBezTo>
                <a:cubicBezTo>
                  <a:pt x="56" y="64"/>
                  <a:pt x="56" y="88"/>
                  <a:pt x="48" y="96"/>
                </a:cubicBezTo>
                <a:cubicBezTo>
                  <a:pt x="40" y="104"/>
                  <a:pt x="8" y="96"/>
                  <a:pt x="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直接连接符 13">
            <a:extLst>
              <a:ext uri="{FF2B5EF4-FFF2-40B4-BE49-F238E27FC236}">
                <a16:creationId xmlns:a16="http://schemas.microsoft.com/office/drawing/2014/main" id="{998A340D-D078-407F-AA2A-D85A4D2A0092}"/>
              </a:ext>
            </a:extLst>
          </p:cNvPr>
          <p:cNvSpPr>
            <a:spLocks noChangeShapeType="1"/>
          </p:cNvSpPr>
          <p:nvPr/>
        </p:nvSpPr>
        <p:spPr bwMode="auto">
          <a:xfrm>
            <a:off x="5943600" y="1408113"/>
            <a:ext cx="0" cy="154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90" name="直接连接符 14">
            <a:extLst>
              <a:ext uri="{FF2B5EF4-FFF2-40B4-BE49-F238E27FC236}">
                <a16:creationId xmlns:a16="http://schemas.microsoft.com/office/drawing/2014/main" id="{0F8C0F8C-4EAE-487B-8C6B-DEEA15DE9465}"/>
              </a:ext>
            </a:extLst>
          </p:cNvPr>
          <p:cNvSpPr>
            <a:spLocks noChangeShapeType="1"/>
          </p:cNvSpPr>
          <p:nvPr/>
        </p:nvSpPr>
        <p:spPr bwMode="auto">
          <a:xfrm>
            <a:off x="5943600" y="2208213"/>
            <a:ext cx="0"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591" name="矩形 15">
            <a:extLst>
              <a:ext uri="{FF2B5EF4-FFF2-40B4-BE49-F238E27FC236}">
                <a16:creationId xmlns:a16="http://schemas.microsoft.com/office/drawing/2014/main" id="{A9CA6677-2D7D-4D40-81E8-DE8C3480F060}"/>
              </a:ext>
            </a:extLst>
          </p:cNvPr>
          <p:cNvSpPr>
            <a:spLocks noChangeArrowheads="1"/>
          </p:cNvSpPr>
          <p:nvPr/>
        </p:nvSpPr>
        <p:spPr bwMode="auto">
          <a:xfrm>
            <a:off x="4743450" y="2138363"/>
            <a:ext cx="373063" cy="320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1500">
                <a:solidFill>
                  <a:srgbClr val="660066"/>
                </a:solidFill>
                <a:latin typeface="Times New Roman" panose="02020603050405020304" pitchFamily="18" charset="0"/>
              </a:rPr>
              <a:t>ω</a:t>
            </a:r>
          </a:p>
        </p:txBody>
      </p:sp>
      <p:sp>
        <p:nvSpPr>
          <p:cNvPr id="24592" name="矩形 16">
            <a:extLst>
              <a:ext uri="{FF2B5EF4-FFF2-40B4-BE49-F238E27FC236}">
                <a16:creationId xmlns:a16="http://schemas.microsoft.com/office/drawing/2014/main" id="{55DDE07A-C4D3-4275-93A7-8ECAF02C1626}"/>
              </a:ext>
            </a:extLst>
          </p:cNvPr>
          <p:cNvSpPr>
            <a:spLocks noChangeArrowheads="1"/>
          </p:cNvSpPr>
          <p:nvPr/>
        </p:nvSpPr>
        <p:spPr bwMode="auto">
          <a:xfrm>
            <a:off x="2857500" y="1922463"/>
            <a:ext cx="373063"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1500">
                <a:solidFill>
                  <a:srgbClr val="660066"/>
                </a:solidFill>
                <a:latin typeface="Times New Roman" panose="02020603050405020304" pitchFamily="18" charset="0"/>
              </a:rPr>
              <a:t>ω</a:t>
            </a:r>
          </a:p>
        </p:txBody>
      </p:sp>
      <p:sp>
        <p:nvSpPr>
          <p:cNvPr id="24593" name="矩形 17">
            <a:extLst>
              <a:ext uri="{FF2B5EF4-FFF2-40B4-BE49-F238E27FC236}">
                <a16:creationId xmlns:a16="http://schemas.microsoft.com/office/drawing/2014/main" id="{CB41C687-4E0D-404D-B81D-353ECB0376BF}"/>
              </a:ext>
            </a:extLst>
          </p:cNvPr>
          <p:cNvSpPr>
            <a:spLocks noChangeArrowheads="1"/>
          </p:cNvSpPr>
          <p:nvPr/>
        </p:nvSpPr>
        <p:spPr bwMode="auto">
          <a:xfrm>
            <a:off x="4800600" y="2608263"/>
            <a:ext cx="298450"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1500">
                <a:solidFill>
                  <a:srgbClr val="660066"/>
                </a:solidFill>
                <a:latin typeface="Times New Roman" panose="02020603050405020304" pitchFamily="18" charset="0"/>
              </a:rPr>
              <a:t>F</a:t>
            </a:r>
          </a:p>
        </p:txBody>
      </p:sp>
      <p:sp>
        <p:nvSpPr>
          <p:cNvPr id="24594" name="矩形 18">
            <a:extLst>
              <a:ext uri="{FF2B5EF4-FFF2-40B4-BE49-F238E27FC236}">
                <a16:creationId xmlns:a16="http://schemas.microsoft.com/office/drawing/2014/main" id="{6F28E8B6-6410-4861-B59B-2F66075747AF}"/>
              </a:ext>
            </a:extLst>
          </p:cNvPr>
          <p:cNvSpPr>
            <a:spLocks noChangeArrowheads="1"/>
          </p:cNvSpPr>
          <p:nvPr/>
        </p:nvSpPr>
        <p:spPr bwMode="auto">
          <a:xfrm>
            <a:off x="6000750" y="2282825"/>
            <a:ext cx="236538" cy="320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1500" i="1">
                <a:solidFill>
                  <a:srgbClr val="660066"/>
                </a:solidFill>
                <a:latin typeface="Times New Roman" panose="02020603050405020304" pitchFamily="18" charset="0"/>
              </a:rPr>
              <a:t>l</a:t>
            </a:r>
          </a:p>
        </p:txBody>
      </p:sp>
      <p:sp>
        <p:nvSpPr>
          <p:cNvPr id="20" name="文本框 19">
            <a:extLst>
              <a:ext uri="{FF2B5EF4-FFF2-40B4-BE49-F238E27FC236}">
                <a16:creationId xmlns:a16="http://schemas.microsoft.com/office/drawing/2014/main" id="{6335D6E8-ACFC-4501-ACB1-8A2AD70BCAB5}"/>
              </a:ext>
            </a:extLst>
          </p:cNvPr>
          <p:cNvSpPr txBox="1">
            <a:spLocks noChangeArrowheads="1"/>
          </p:cNvSpPr>
          <p:nvPr/>
        </p:nvSpPr>
        <p:spPr bwMode="auto">
          <a:xfrm>
            <a:off x="1600200" y="0"/>
            <a:ext cx="65087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100">
                <a:solidFill>
                  <a:schemeClr val="tx1"/>
                </a:solidFill>
                <a:latin typeface="Times New Roman" panose="02020603050405020304" pitchFamily="18" charset="0"/>
              </a:rPr>
              <a:t>       </a:t>
            </a:r>
            <a:r>
              <a:rPr lang="zh-CN" altLang="en-US" sz="1800">
                <a:solidFill>
                  <a:schemeClr val="accent2"/>
                </a:solidFill>
                <a:latin typeface="Times New Roman" panose="02020603050405020304" pitchFamily="18" charset="0"/>
                <a:ea typeface="楷体_GB2312" pitchFamily="49" charset="-122"/>
              </a:rPr>
              <a:t>若用探测器代替目镜直接成像，则放大率将没有意义，取而代之的是底片比例尺。</a:t>
            </a:r>
            <a:endParaRPr lang="zh-CN" altLang="en-US" sz="2400">
              <a:solidFill>
                <a:schemeClr val="accent2"/>
              </a:solidFill>
              <a:latin typeface="Verdana" panose="020B0604030504040204" pitchFamily="34" charset="0"/>
            </a:endParaRPr>
          </a:p>
        </p:txBody>
      </p:sp>
      <p:sp>
        <p:nvSpPr>
          <p:cNvPr id="45076" name="日期占位符 20">
            <a:extLst>
              <a:ext uri="{FF2B5EF4-FFF2-40B4-BE49-F238E27FC236}">
                <a16:creationId xmlns:a16="http://schemas.microsoft.com/office/drawing/2014/main" id="{25336617-DD08-4650-A54C-55AF55AB0C84}"/>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down)">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61962556-67F0-4A70-BFC3-E1F3D481039E}"/>
              </a:ext>
            </a:extLst>
          </p:cNvPr>
          <p:cNvSpPr>
            <a:spLocks noGrp="1" noChangeArrowheads="1"/>
          </p:cNvSpPr>
          <p:nvPr>
            <p:ph type="title"/>
          </p:nvPr>
        </p:nvSpPr>
        <p:spPr>
          <a:xfrm>
            <a:off x="1330325" y="519113"/>
            <a:ext cx="6454775" cy="1890712"/>
          </a:xfrm>
        </p:spPr>
        <p:txBody>
          <a:bodyPr/>
          <a:lstStyle/>
          <a:p>
            <a:pPr algn="l">
              <a:lnSpc>
                <a:spcPct val="125000"/>
              </a:lnSpc>
            </a:pPr>
            <a:r>
              <a:rPr lang="en-US" altLang="zh-CN" sz="2400" b="1">
                <a:solidFill>
                  <a:schemeClr val="accent2"/>
                </a:solidFill>
                <a:latin typeface="楷体_GB2312" pitchFamily="49" charset="-122"/>
                <a:ea typeface="楷体_GB2312" pitchFamily="49" charset="-122"/>
              </a:rPr>
              <a:t>4.</a:t>
            </a:r>
            <a:r>
              <a:rPr lang="zh-CN" altLang="en-US" sz="2400" b="1">
                <a:solidFill>
                  <a:schemeClr val="accent2"/>
                </a:solidFill>
                <a:latin typeface="楷体_GB2312" pitchFamily="49" charset="-122"/>
                <a:ea typeface="楷体_GB2312" pitchFamily="49" charset="-122"/>
              </a:rPr>
              <a:t>视场</a:t>
            </a:r>
            <a:r>
              <a:rPr lang="en-US" altLang="zh-CN" sz="2400" b="1">
                <a:solidFill>
                  <a:schemeClr val="accent2"/>
                </a:solidFill>
                <a:latin typeface="楷体_GB2312" pitchFamily="49" charset="-122"/>
                <a:ea typeface="楷体_GB2312" pitchFamily="49" charset="-122"/>
              </a:rPr>
              <a:t>(ω)</a:t>
            </a:r>
            <a:br>
              <a:rPr lang="en-US" altLang="zh-CN" sz="2400" b="1">
                <a:solidFill>
                  <a:schemeClr val="accent2"/>
                </a:solidFill>
                <a:latin typeface="楷体_GB2312" pitchFamily="49" charset="-122"/>
                <a:ea typeface="楷体_GB2312" pitchFamily="49" charset="-122"/>
              </a:rPr>
            </a:br>
            <a:r>
              <a:rPr lang="en-US" altLang="zh-CN" sz="2700">
                <a:solidFill>
                  <a:schemeClr val="hlink"/>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望远镜的成像良好区域所对应的天空角直径的范围叫望远镜的视场，用角度</a:t>
            </a:r>
            <a:r>
              <a:rPr lang="en-US" altLang="zh-CN" sz="1800" b="1">
                <a:solidFill>
                  <a:schemeClr val="accent2"/>
                </a:solidFill>
                <a:latin typeface="楷体_GB2312" pitchFamily="49" charset="-122"/>
                <a:ea typeface="楷体_GB2312" pitchFamily="49" charset="-122"/>
              </a:rPr>
              <a:t>(ω°)</a:t>
            </a:r>
            <a:r>
              <a:rPr lang="zh-CN" altLang="en-US" sz="1800" b="1">
                <a:solidFill>
                  <a:schemeClr val="accent2"/>
                </a:solidFill>
                <a:latin typeface="楷体_GB2312" pitchFamily="49" charset="-122"/>
                <a:ea typeface="楷体_GB2312" pitchFamily="49" charset="-122"/>
              </a:rPr>
              <a:t>表示。望远镜系统若像差大，视场边上的像就很差，成像的良好区小，自然视场就小。</a:t>
            </a:r>
          </a:p>
        </p:txBody>
      </p:sp>
      <p:sp>
        <p:nvSpPr>
          <p:cNvPr id="3" name="内容占位符 2">
            <a:extLst>
              <a:ext uri="{FF2B5EF4-FFF2-40B4-BE49-F238E27FC236}">
                <a16:creationId xmlns:a16="http://schemas.microsoft.com/office/drawing/2014/main" id="{221BFA00-96EF-4B4B-8E7B-B3DBF126E596}"/>
              </a:ext>
            </a:extLst>
          </p:cNvPr>
          <p:cNvSpPr>
            <a:spLocks noGrp="1" noChangeArrowheads="1"/>
          </p:cNvSpPr>
          <p:nvPr>
            <p:ph idx="1"/>
          </p:nvPr>
        </p:nvSpPr>
        <p:spPr>
          <a:xfrm>
            <a:off x="1547813" y="3843338"/>
            <a:ext cx="5886450" cy="495300"/>
          </a:xfrm>
        </p:spPr>
        <p:txBody>
          <a:bodyPr/>
          <a:lstStyle/>
          <a:p>
            <a:pPr>
              <a:buFontTx/>
              <a:buNone/>
            </a:pPr>
            <a:r>
              <a:rPr lang="en-US" altLang="zh-CN" b="1"/>
              <a:t> </a:t>
            </a:r>
            <a:r>
              <a:rPr lang="zh-CN" altLang="en-US" sz="2100" b="1">
                <a:solidFill>
                  <a:schemeClr val="accent2"/>
                </a:solidFill>
                <a:latin typeface="楷体_GB2312" pitchFamily="49" charset="-122"/>
                <a:ea typeface="楷体_GB2312" pitchFamily="49" charset="-122"/>
              </a:rPr>
              <a:t>不同的目镜有不同的</a:t>
            </a:r>
            <a:r>
              <a:rPr lang="en-US" altLang="zh-CN" sz="2100" b="1">
                <a:solidFill>
                  <a:schemeClr val="accent2"/>
                </a:solidFill>
                <a:latin typeface="楷体_GB2312" pitchFamily="49" charset="-122"/>
                <a:ea typeface="楷体_GB2312" pitchFamily="49" charset="-122"/>
              </a:rPr>
              <a:t>ω</a:t>
            </a:r>
            <a:r>
              <a:rPr lang="en-US" altLang="zh-CN" sz="1800" b="1">
                <a:solidFill>
                  <a:schemeClr val="accent2"/>
                </a:solidFill>
                <a:latin typeface="楷体_GB2312" pitchFamily="49" charset="-122"/>
                <a:ea typeface="楷体_GB2312" pitchFamily="49" charset="-122"/>
              </a:rPr>
              <a:t>'</a:t>
            </a:r>
          </a:p>
        </p:txBody>
      </p:sp>
      <p:pic>
        <p:nvPicPr>
          <p:cNvPr id="4" name="对象 3">
            <a:extLst>
              <a:ext uri="{FF2B5EF4-FFF2-40B4-BE49-F238E27FC236}">
                <a16:creationId xmlns:a16="http://schemas.microsoft.com/office/drawing/2014/main" id="{829F3B2B-2CEE-445D-9863-F38E264A846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2855913"/>
            <a:ext cx="692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 name="文本框 4">
            <a:extLst>
              <a:ext uri="{FF2B5EF4-FFF2-40B4-BE49-F238E27FC236}">
                <a16:creationId xmlns:a16="http://schemas.microsoft.com/office/drawing/2014/main" id="{7016EDB4-6234-4D24-9399-33F7FE128D30}"/>
              </a:ext>
            </a:extLst>
          </p:cNvPr>
          <p:cNvSpPr txBox="1">
            <a:spLocks noChangeArrowheads="1"/>
          </p:cNvSpPr>
          <p:nvPr/>
        </p:nvSpPr>
        <p:spPr bwMode="auto">
          <a:xfrm>
            <a:off x="3492500" y="2819400"/>
            <a:ext cx="4360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solidFill>
                  <a:schemeClr val="hlink"/>
                </a:solidFill>
                <a:latin typeface="楷体_GB2312" pitchFamily="49" charset="-122"/>
                <a:ea typeface="楷体_GB2312" pitchFamily="49" charset="-122"/>
              </a:rPr>
              <a:t>ω</a:t>
            </a:r>
            <a:r>
              <a:rPr lang="en-US" altLang="zh-CN" sz="1800">
                <a:solidFill>
                  <a:schemeClr val="hlink"/>
                </a:solidFill>
                <a:latin typeface="Times New Roman" panose="02020603050405020304" pitchFamily="18" charset="0"/>
                <a:ea typeface="楷体_GB2312" pitchFamily="49" charset="-122"/>
              </a:rPr>
              <a:t>'</a:t>
            </a:r>
            <a:r>
              <a:rPr lang="zh-CN" altLang="en-US" sz="1800">
                <a:solidFill>
                  <a:schemeClr val="hlink"/>
                </a:solidFill>
                <a:latin typeface="楷体_GB2312" pitchFamily="49" charset="-122"/>
                <a:ea typeface="楷体_GB2312" pitchFamily="49" charset="-122"/>
              </a:rPr>
              <a:t>为目镜对应的角直径，称为目镜视场，</a:t>
            </a:r>
          </a:p>
          <a:p>
            <a:r>
              <a:rPr lang="en-US" altLang="zh-CN" sz="1800">
                <a:solidFill>
                  <a:schemeClr val="hlink"/>
                </a:solidFill>
                <a:latin typeface="楷体_GB2312" pitchFamily="49" charset="-122"/>
                <a:ea typeface="楷体_GB2312" pitchFamily="49" charset="-122"/>
              </a:rPr>
              <a:t>G</a:t>
            </a:r>
            <a:r>
              <a:rPr lang="zh-CN" altLang="en-US" sz="1800">
                <a:solidFill>
                  <a:schemeClr val="hlink"/>
                </a:solidFill>
                <a:latin typeface="楷体_GB2312" pitchFamily="49" charset="-122"/>
                <a:ea typeface="楷体_GB2312" pitchFamily="49" charset="-122"/>
              </a:rPr>
              <a:t>为放大率。</a:t>
            </a:r>
          </a:p>
        </p:txBody>
      </p:sp>
      <p:sp>
        <p:nvSpPr>
          <p:cNvPr id="47109" name="日期占位符 5">
            <a:extLst>
              <a:ext uri="{FF2B5EF4-FFF2-40B4-BE49-F238E27FC236}">
                <a16:creationId xmlns:a16="http://schemas.microsoft.com/office/drawing/2014/main" id="{F58CF98E-FA25-4EFA-ABF8-C3BBBBE7D7D7}"/>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D650FDA1-8118-4A08-9EEA-6DB4CD4902E3}"/>
              </a:ext>
            </a:extLst>
          </p:cNvPr>
          <p:cNvSpPr>
            <a:spLocks noGrp="1" noChangeArrowheads="1"/>
          </p:cNvSpPr>
          <p:nvPr>
            <p:ph type="title"/>
          </p:nvPr>
        </p:nvSpPr>
        <p:spPr>
          <a:xfrm>
            <a:off x="1493838" y="412750"/>
            <a:ext cx="1885950" cy="285750"/>
          </a:xfrm>
        </p:spPr>
        <p:txBody>
          <a:bodyPr/>
          <a:lstStyle/>
          <a:p>
            <a:r>
              <a:rPr lang="en-US" altLang="zh-CN" sz="2400" b="1">
                <a:solidFill>
                  <a:schemeClr val="accent2"/>
                </a:solidFill>
                <a:latin typeface="楷体_GB2312" pitchFamily="49" charset="-122"/>
                <a:ea typeface="楷体_GB2312" pitchFamily="49" charset="-122"/>
              </a:rPr>
              <a:t>5.</a:t>
            </a:r>
            <a:r>
              <a:rPr lang="zh-CN" altLang="en-US" sz="2400" b="1">
                <a:solidFill>
                  <a:schemeClr val="accent2"/>
                </a:solidFill>
                <a:latin typeface="楷体_GB2312" pitchFamily="49" charset="-122"/>
                <a:ea typeface="楷体_GB2312" pitchFamily="49" charset="-122"/>
              </a:rPr>
              <a:t>贯穿本领：</a:t>
            </a:r>
          </a:p>
        </p:txBody>
      </p:sp>
      <p:sp>
        <p:nvSpPr>
          <p:cNvPr id="3" name="内容占位符 2">
            <a:extLst>
              <a:ext uri="{FF2B5EF4-FFF2-40B4-BE49-F238E27FC236}">
                <a16:creationId xmlns:a16="http://schemas.microsoft.com/office/drawing/2014/main" id="{F5D31A7A-C7F1-44B1-9DCD-97ECA39C9985}"/>
              </a:ext>
            </a:extLst>
          </p:cNvPr>
          <p:cNvSpPr>
            <a:spLocks noGrp="1" noChangeArrowheads="1"/>
          </p:cNvSpPr>
          <p:nvPr>
            <p:ph idx="1"/>
          </p:nvPr>
        </p:nvSpPr>
        <p:spPr>
          <a:xfrm>
            <a:off x="1143000" y="1600200"/>
            <a:ext cx="6724650" cy="2000250"/>
          </a:xfrm>
        </p:spPr>
        <p:txBody>
          <a:bodyPr/>
          <a:lstStyle/>
          <a:p>
            <a:pPr algn="just">
              <a:lnSpc>
                <a:spcPct val="125000"/>
              </a:lnSpc>
              <a:buClr>
                <a:srgbClr val="FFCCFF"/>
              </a:buClr>
              <a:buFontTx/>
              <a:buNone/>
            </a:pPr>
            <a:r>
              <a:rPr lang="zh-CN" altLang="en-US" sz="1800" b="1">
                <a:solidFill>
                  <a:schemeClr val="accent2"/>
                </a:solidFill>
                <a:latin typeface="楷体_GB2312" pitchFamily="49" charset="-122"/>
                <a:ea typeface="楷体_GB2312" pitchFamily="49" charset="-122"/>
              </a:rPr>
              <a:t>对于望远镜目视极限星等，根据人眼极限星等约为</a:t>
            </a:r>
            <a:r>
              <a:rPr lang="en-US" altLang="zh-CN" sz="1800" b="1">
                <a:solidFill>
                  <a:schemeClr val="accent2"/>
                </a:solidFill>
                <a:latin typeface="楷体_GB2312" pitchFamily="49" charset="-122"/>
                <a:ea typeface="楷体_GB2312" pitchFamily="49" charset="-122"/>
              </a:rPr>
              <a:t>6.5</a:t>
            </a:r>
            <a:r>
              <a:rPr lang="zh-CN" altLang="en-US" sz="1800" b="1">
                <a:solidFill>
                  <a:schemeClr val="accent2"/>
                </a:solidFill>
                <a:latin typeface="楷体_GB2312" pitchFamily="49" charset="-122"/>
                <a:ea typeface="楷体_GB2312" pitchFamily="49" charset="-122"/>
              </a:rPr>
              <a:t>等</a:t>
            </a:r>
            <a:r>
              <a:rPr lang="en-US" altLang="zh-CN" sz="1800" b="1">
                <a:solidFill>
                  <a:schemeClr val="accent2"/>
                </a:solidFill>
                <a:latin typeface="楷体_GB2312" pitchFamily="49" charset="-122"/>
                <a:ea typeface="楷体_GB2312" pitchFamily="49" charset="-122"/>
              </a:rPr>
              <a:t>,</a:t>
            </a:r>
            <a:r>
              <a:rPr lang="zh-CN" altLang="en-US" sz="1800" b="1">
                <a:solidFill>
                  <a:schemeClr val="accent2"/>
                </a:solidFill>
                <a:latin typeface="楷体_GB2312" pitchFamily="49" charset="-122"/>
                <a:ea typeface="楷体_GB2312" pitchFamily="49" charset="-122"/>
              </a:rPr>
              <a:t>有下列经验公式： </a:t>
            </a:r>
            <a:r>
              <a:rPr lang="en-US" altLang="zh-CN" sz="1800" b="1">
                <a:solidFill>
                  <a:schemeClr val="accent2"/>
                </a:solidFill>
                <a:latin typeface="楷体_GB2312" pitchFamily="49" charset="-122"/>
                <a:ea typeface="楷体_GB2312" pitchFamily="49" charset="-122"/>
              </a:rPr>
              <a:t>m=6.5+5</a:t>
            </a:r>
            <a:r>
              <a:rPr lang="en-US" altLang="zh-CN" sz="1800" b="1" i="1">
                <a:solidFill>
                  <a:schemeClr val="accent2"/>
                </a:solidFill>
                <a:latin typeface="楷体_GB2312" pitchFamily="49" charset="-122"/>
                <a:ea typeface="楷体_GB2312" pitchFamily="49" charset="-122"/>
              </a:rPr>
              <a:t>lg</a:t>
            </a:r>
            <a:r>
              <a:rPr lang="en-US" altLang="zh-CN" sz="1800" b="1">
                <a:solidFill>
                  <a:schemeClr val="accent2"/>
                </a:solidFill>
                <a:latin typeface="楷体_GB2312" pitchFamily="49" charset="-122"/>
                <a:ea typeface="楷体_GB2312" pitchFamily="49" charset="-122"/>
              </a:rPr>
              <a:t> D/d+2.5</a:t>
            </a:r>
            <a:r>
              <a:rPr lang="en-US" altLang="zh-CN" sz="1800" b="1" i="1">
                <a:solidFill>
                  <a:schemeClr val="accent2"/>
                </a:solidFill>
                <a:latin typeface="楷体_GB2312" pitchFamily="49" charset="-122"/>
                <a:ea typeface="楷体_GB2312" pitchFamily="49" charset="-122"/>
              </a:rPr>
              <a:t>lg</a:t>
            </a:r>
            <a:r>
              <a:rPr lang="en-US" altLang="zh-CN" sz="1800" b="1">
                <a:solidFill>
                  <a:schemeClr val="accent2"/>
                </a:solidFill>
                <a:latin typeface="楷体_GB2312" pitchFamily="49" charset="-122"/>
                <a:ea typeface="楷体_GB2312" pitchFamily="49" charset="-122"/>
              </a:rPr>
              <a:t> k   </a:t>
            </a:r>
          </a:p>
          <a:p>
            <a:pPr algn="just">
              <a:lnSpc>
                <a:spcPct val="125000"/>
              </a:lnSpc>
              <a:buClr>
                <a:srgbClr val="FFCCFF"/>
              </a:buClr>
              <a:buFontTx/>
              <a:buNone/>
            </a:pPr>
            <a:r>
              <a:rPr lang="en-US" altLang="zh-CN" sz="1800" b="1">
                <a:solidFill>
                  <a:schemeClr val="accent2"/>
                </a:solidFill>
                <a:latin typeface="楷体_GB2312" pitchFamily="49" charset="-122"/>
                <a:ea typeface="楷体_GB2312" pitchFamily="49" charset="-122"/>
              </a:rPr>
              <a:t>      (d=6mm,  k=0.6)</a:t>
            </a:r>
          </a:p>
          <a:p>
            <a:pPr algn="just">
              <a:lnSpc>
                <a:spcPct val="125000"/>
              </a:lnSpc>
              <a:buClr>
                <a:srgbClr val="FFCCFF"/>
              </a:buClr>
              <a:buFontTx/>
              <a:buNone/>
            </a:pP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则有：    </a:t>
            </a:r>
            <a:r>
              <a:rPr lang="en-US" altLang="zh-CN" sz="1800" b="1">
                <a:solidFill>
                  <a:schemeClr val="accent2"/>
                </a:solidFill>
                <a:latin typeface="楷体_GB2312" pitchFamily="49" charset="-122"/>
                <a:ea typeface="楷体_GB2312" pitchFamily="49" charset="-122"/>
              </a:rPr>
              <a:t>m =2.1+5</a:t>
            </a:r>
            <a:r>
              <a:rPr lang="en-US" altLang="zh-CN" sz="1800" b="1" i="1">
                <a:solidFill>
                  <a:schemeClr val="accent2"/>
                </a:solidFill>
                <a:latin typeface="楷体_GB2312" pitchFamily="49" charset="-122"/>
                <a:ea typeface="楷体_GB2312" pitchFamily="49" charset="-122"/>
              </a:rPr>
              <a:t>log</a:t>
            </a:r>
            <a:r>
              <a:rPr lang="en-US" altLang="zh-CN" sz="1800" b="1">
                <a:solidFill>
                  <a:schemeClr val="accent2"/>
                </a:solidFill>
                <a:latin typeface="楷体_GB2312" pitchFamily="49" charset="-122"/>
                <a:ea typeface="楷体_GB2312" pitchFamily="49" charset="-122"/>
              </a:rPr>
              <a:t> D(mm)</a:t>
            </a:r>
          </a:p>
          <a:p>
            <a:pPr algn="just">
              <a:lnSpc>
                <a:spcPct val="125000"/>
              </a:lnSpc>
              <a:buClr>
                <a:srgbClr val="FFCCFF"/>
              </a:buClr>
              <a:buFontTx/>
              <a:buNone/>
            </a:pP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物理楼望远镜  </a:t>
            </a:r>
            <a:r>
              <a:rPr lang="en-US" altLang="zh-CN" sz="1800" b="1">
                <a:solidFill>
                  <a:schemeClr val="accent2"/>
                </a:solidFill>
                <a:latin typeface="楷体_GB2312" pitchFamily="49" charset="-122"/>
                <a:ea typeface="楷体_GB2312" pitchFamily="49" charset="-122"/>
              </a:rPr>
              <a:t>D=310mm,  m= 2.1+5</a:t>
            </a:r>
            <a:r>
              <a:rPr lang="en-US" altLang="zh-CN" sz="1800" b="1" i="1">
                <a:solidFill>
                  <a:schemeClr val="accent2"/>
                </a:solidFill>
                <a:latin typeface="楷体_GB2312" pitchFamily="49" charset="-122"/>
                <a:ea typeface="楷体_GB2312" pitchFamily="49" charset="-122"/>
              </a:rPr>
              <a:t>log</a:t>
            </a:r>
            <a:r>
              <a:rPr lang="en-US" altLang="zh-CN" sz="1800" b="1">
                <a:solidFill>
                  <a:schemeClr val="accent2"/>
                </a:solidFill>
                <a:latin typeface="楷体_GB2312" pitchFamily="49" charset="-122"/>
                <a:ea typeface="楷体_GB2312" pitchFamily="49" charset="-122"/>
              </a:rPr>
              <a:t>310≈15(</a:t>
            </a:r>
            <a:r>
              <a:rPr lang="zh-CN" altLang="en-US" sz="1800" b="1">
                <a:solidFill>
                  <a:schemeClr val="accent2"/>
                </a:solidFill>
                <a:latin typeface="楷体_GB2312" pitchFamily="49" charset="-122"/>
                <a:ea typeface="楷体_GB2312" pitchFamily="49" charset="-122"/>
              </a:rPr>
              <a:t>理论</a:t>
            </a:r>
            <a:r>
              <a:rPr lang="en-US" altLang="zh-CN" sz="1800" b="1">
                <a:solidFill>
                  <a:schemeClr val="accent2"/>
                </a:solidFill>
                <a:latin typeface="楷体_GB2312" pitchFamily="49" charset="-122"/>
                <a:ea typeface="楷体_GB2312" pitchFamily="49" charset="-122"/>
              </a:rPr>
              <a:t>)</a:t>
            </a:r>
          </a:p>
        </p:txBody>
      </p:sp>
      <p:sp>
        <p:nvSpPr>
          <p:cNvPr id="4" name="文本框 3">
            <a:extLst>
              <a:ext uri="{FF2B5EF4-FFF2-40B4-BE49-F238E27FC236}">
                <a16:creationId xmlns:a16="http://schemas.microsoft.com/office/drawing/2014/main" id="{41633898-0BD9-4DAF-846E-DA1985530AE9}"/>
              </a:ext>
            </a:extLst>
          </p:cNvPr>
          <p:cNvSpPr txBox="1">
            <a:spLocks noChangeArrowheads="1"/>
          </p:cNvSpPr>
          <p:nvPr/>
        </p:nvSpPr>
        <p:spPr bwMode="auto">
          <a:xfrm>
            <a:off x="1143000" y="3490913"/>
            <a:ext cx="685800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20000"/>
              </a:spcBef>
            </a:pPr>
            <a:r>
              <a:rPr lang="en-US" altLang="zh-CN" sz="2100">
                <a:solidFill>
                  <a:schemeClr val="tx1"/>
                </a:solidFill>
                <a:latin typeface="长城仿宋" charset="-122"/>
              </a:rPr>
              <a:t>    </a:t>
            </a:r>
            <a:r>
              <a:rPr lang="zh-CN" altLang="en-US" sz="1800">
                <a:solidFill>
                  <a:schemeClr val="accent2"/>
                </a:solidFill>
                <a:latin typeface="楷体_GB2312" pitchFamily="49" charset="-122"/>
                <a:ea typeface="楷体_GB2312" pitchFamily="49" charset="-122"/>
              </a:rPr>
              <a:t>对于照相观测或用电藕合器件</a:t>
            </a:r>
            <a:r>
              <a:rPr lang="en-US" altLang="zh-CN" sz="1800">
                <a:solidFill>
                  <a:schemeClr val="accent2"/>
                </a:solidFill>
                <a:latin typeface="楷体_GB2312" pitchFamily="49" charset="-122"/>
                <a:ea typeface="楷体_GB2312" pitchFamily="49" charset="-122"/>
              </a:rPr>
              <a:t>CCD</a:t>
            </a:r>
            <a:r>
              <a:rPr lang="zh-CN" altLang="en-US" sz="1800">
                <a:solidFill>
                  <a:schemeClr val="accent2"/>
                </a:solidFill>
                <a:latin typeface="楷体_GB2312" pitchFamily="49" charset="-122"/>
                <a:ea typeface="楷体_GB2312" pitchFamily="49" charset="-122"/>
              </a:rPr>
              <a:t>观测，由于有累积效应，在一定的时间范围内露光时间越长就能观测到越暗的星，望远镜的贯穿本领也越高。</a:t>
            </a:r>
          </a:p>
        </p:txBody>
      </p:sp>
      <p:sp>
        <p:nvSpPr>
          <p:cNvPr id="5" name="矩形 4">
            <a:extLst>
              <a:ext uri="{FF2B5EF4-FFF2-40B4-BE49-F238E27FC236}">
                <a16:creationId xmlns:a16="http://schemas.microsoft.com/office/drawing/2014/main" id="{C1CE66F8-6E2C-4DC7-9587-9C90367310E3}"/>
              </a:ext>
            </a:extLst>
          </p:cNvPr>
          <p:cNvSpPr>
            <a:spLocks noChangeArrowheads="1"/>
          </p:cNvSpPr>
          <p:nvPr/>
        </p:nvSpPr>
        <p:spPr bwMode="auto">
          <a:xfrm>
            <a:off x="1143000" y="844550"/>
            <a:ext cx="67246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20000"/>
              </a:spcBef>
              <a:buClr>
                <a:srgbClr val="FFCCFF"/>
              </a:buClr>
              <a:buFont typeface="Wingdings" panose="05000000000000000000" pitchFamily="2" charset="2"/>
              <a:buNone/>
            </a:pPr>
            <a:r>
              <a:rPr lang="en-US" altLang="zh-CN" sz="1800">
                <a:solidFill>
                  <a:schemeClr val="hlink"/>
                </a:solidFill>
                <a:latin typeface="楷体_GB2312" pitchFamily="49" charset="-122"/>
                <a:ea typeface="楷体_GB2312" pitchFamily="49" charset="-122"/>
              </a:rPr>
              <a:t>    </a:t>
            </a:r>
            <a:r>
              <a:rPr lang="zh-CN" altLang="en-US" sz="1800">
                <a:solidFill>
                  <a:schemeClr val="accent2"/>
                </a:solidFill>
                <a:latin typeface="楷体_GB2312" pitchFamily="49" charset="-122"/>
                <a:ea typeface="楷体_GB2312" pitchFamily="49" charset="-122"/>
              </a:rPr>
              <a:t>通过望远镜能看的最暗的星等为望远镜的贯穿本领</a:t>
            </a:r>
            <a:r>
              <a:rPr lang="en-US" altLang="zh-CN" sz="1800">
                <a:solidFill>
                  <a:schemeClr val="accent2"/>
                </a:solidFill>
                <a:latin typeface="楷体_GB2312" pitchFamily="49" charset="-122"/>
                <a:ea typeface="楷体_GB2312" pitchFamily="49" charset="-122"/>
              </a:rPr>
              <a:t>(</a:t>
            </a:r>
            <a:r>
              <a:rPr lang="zh-CN" altLang="en-US" sz="1800">
                <a:solidFill>
                  <a:schemeClr val="accent2"/>
                </a:solidFill>
                <a:latin typeface="楷体_GB2312" pitchFamily="49" charset="-122"/>
                <a:ea typeface="楷体_GB2312" pitchFamily="49" charset="-122"/>
              </a:rPr>
              <a:t>极限星等</a:t>
            </a:r>
            <a:r>
              <a:rPr lang="en-US" altLang="zh-CN" sz="1800">
                <a:solidFill>
                  <a:schemeClr val="accent2"/>
                </a:solidFill>
                <a:latin typeface="楷体_GB2312" pitchFamily="49" charset="-122"/>
                <a:ea typeface="楷体_GB2312" pitchFamily="49" charset="-122"/>
              </a:rPr>
              <a:t>)</a:t>
            </a:r>
            <a:r>
              <a:rPr lang="zh-CN" altLang="en-US" sz="1800">
                <a:solidFill>
                  <a:schemeClr val="accent2"/>
                </a:solidFill>
                <a:latin typeface="楷体_GB2312" pitchFamily="49" charset="-122"/>
                <a:ea typeface="楷体_GB2312" pitchFamily="49" charset="-122"/>
              </a:rPr>
              <a:t>。它反映了望远镜观测天体的能力。</a:t>
            </a:r>
          </a:p>
        </p:txBody>
      </p:sp>
      <p:sp>
        <p:nvSpPr>
          <p:cNvPr id="48133" name="日期占位符 5">
            <a:extLst>
              <a:ext uri="{FF2B5EF4-FFF2-40B4-BE49-F238E27FC236}">
                <a16:creationId xmlns:a16="http://schemas.microsoft.com/office/drawing/2014/main" id="{7966DB8B-911F-4468-A67D-CFBA96638824}"/>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53357-A8C7-454F-BD27-7AB6CAADC646}"/>
              </a:ext>
            </a:extLst>
          </p:cNvPr>
          <p:cNvSpPr>
            <a:spLocks noGrp="1"/>
          </p:cNvSpPr>
          <p:nvPr>
            <p:ph type="title"/>
          </p:nvPr>
        </p:nvSpPr>
        <p:spPr>
          <a:xfrm>
            <a:off x="1330325" y="3113088"/>
            <a:ext cx="6508750" cy="1643062"/>
          </a:xfrm>
          <a:ln>
            <a:miter/>
          </a:ln>
        </p:spPr>
        <p:txBody>
          <a:bodyPr/>
          <a:lstStyle/>
          <a:p>
            <a:pPr algn="l">
              <a:lnSpc>
                <a:spcPct val="120000"/>
              </a:lnSpc>
            </a:pPr>
            <a:r>
              <a:rPr lang="zh-CN" altLang="en-US" sz="1800" b="1">
                <a:solidFill>
                  <a:schemeClr val="accent2"/>
                </a:solidFill>
                <a:latin typeface="楷体_GB2312" pitchFamily="49" charset="-122"/>
                <a:ea typeface="楷体_GB2312" pitchFamily="49" charset="-122"/>
              </a:rPr>
              <a:t>根据光的衍射原理，分辨角由如下公式确定，</a:t>
            </a:r>
            <a:br>
              <a:rPr lang="zh-CN" altLang="en-US" sz="1800" b="1">
                <a:solidFill>
                  <a:schemeClr val="accent2"/>
                </a:solidFill>
                <a:latin typeface="楷体_GB2312" pitchFamily="49" charset="-122"/>
                <a:ea typeface="楷体_GB2312" pitchFamily="49" charset="-122"/>
              </a:rPr>
            </a:br>
            <a:r>
              <a:rPr lang="zh-CN" altLang="en-US" sz="1800" b="1">
                <a:solidFill>
                  <a:schemeClr val="accent2"/>
                </a:solidFill>
                <a:latin typeface="楷体_GB2312" pitchFamily="49" charset="-122"/>
                <a:ea typeface="楷体_GB2312" pitchFamily="49" charset="-122"/>
              </a:rPr>
              <a:t>         </a:t>
            </a:r>
            <a:r>
              <a:rPr lang="en-US" altLang="zh-CN" sz="1800" b="1">
                <a:solidFill>
                  <a:schemeClr val="accent2"/>
                </a:solidFill>
                <a:latin typeface="楷体_GB2312" pitchFamily="49" charset="-122"/>
                <a:ea typeface="楷体_GB2312" pitchFamily="49" charset="-122"/>
              </a:rPr>
              <a:t>δ= 1.22λ/D   </a:t>
            </a:r>
            <a:r>
              <a:rPr lang="zh-CN" altLang="en-US" sz="1800" b="1">
                <a:solidFill>
                  <a:schemeClr val="accent2"/>
                </a:solidFill>
                <a:latin typeface="楷体_GB2312" pitchFamily="49" charset="-122"/>
                <a:ea typeface="楷体_GB2312" pitchFamily="49" charset="-122"/>
              </a:rPr>
              <a:t>或  </a:t>
            </a:r>
            <a:r>
              <a:rPr lang="en-US" altLang="zh-CN" sz="1800" b="1">
                <a:solidFill>
                  <a:schemeClr val="accent2"/>
                </a:solidFill>
                <a:latin typeface="楷体_GB2312" pitchFamily="49" charset="-122"/>
                <a:ea typeface="楷体_GB2312" pitchFamily="49" charset="-122"/>
              </a:rPr>
              <a:t>δ″= 0.25λ(μm)/D(m) </a:t>
            </a:r>
            <a:br>
              <a:rPr lang="en-US" altLang="zh-CN" sz="1800" b="1">
                <a:solidFill>
                  <a:schemeClr val="accent2"/>
                </a:solidFill>
                <a:latin typeface="楷体_GB2312" pitchFamily="49" charset="-122"/>
                <a:ea typeface="楷体_GB2312" pitchFamily="49" charset="-122"/>
              </a:rPr>
            </a:br>
            <a:r>
              <a:rPr lang="zh-CN" altLang="en-US" sz="1800" b="1">
                <a:solidFill>
                  <a:schemeClr val="accent2"/>
                </a:solidFill>
                <a:latin typeface="楷体_GB2312" pitchFamily="49" charset="-122"/>
                <a:ea typeface="楷体_GB2312" pitchFamily="49" charset="-122"/>
              </a:rPr>
              <a:t>式中</a:t>
            </a:r>
            <a:r>
              <a:rPr lang="en-US" altLang="zh-CN" sz="1800" b="1">
                <a:solidFill>
                  <a:schemeClr val="accent2"/>
                </a:solidFill>
                <a:latin typeface="楷体_GB2312" pitchFamily="49" charset="-122"/>
                <a:ea typeface="楷体_GB2312" pitchFamily="49" charset="-122"/>
              </a:rPr>
              <a:t>D</a:t>
            </a:r>
            <a:r>
              <a:rPr lang="zh-CN" altLang="en-US" sz="1800" b="1">
                <a:solidFill>
                  <a:schemeClr val="accent2"/>
                </a:solidFill>
                <a:latin typeface="楷体_GB2312" pitchFamily="49" charset="-122"/>
                <a:ea typeface="楷体_GB2312" pitchFamily="49" charset="-122"/>
              </a:rPr>
              <a:t>为望远镜的口径；</a:t>
            </a:r>
            <a:r>
              <a:rPr lang="en-US" altLang="zh-CN" sz="1800" b="1">
                <a:solidFill>
                  <a:schemeClr val="accent2"/>
                </a:solidFill>
                <a:latin typeface="楷体_GB2312" pitchFamily="49" charset="-122"/>
                <a:ea typeface="楷体_GB2312" pitchFamily="49" charset="-122"/>
              </a:rPr>
              <a:t>λ</a:t>
            </a:r>
            <a:r>
              <a:rPr lang="zh-CN" altLang="en-US" sz="1800" b="1">
                <a:solidFill>
                  <a:schemeClr val="accent2"/>
                </a:solidFill>
                <a:latin typeface="楷体_GB2312" pitchFamily="49" charset="-122"/>
                <a:ea typeface="楷体_GB2312" pitchFamily="49" charset="-122"/>
              </a:rPr>
              <a:t>为入射光的波长。若分辨角</a:t>
            </a:r>
            <a:r>
              <a:rPr lang="en-US" altLang="zh-CN" sz="1800" b="1">
                <a:solidFill>
                  <a:schemeClr val="accent2"/>
                </a:solidFill>
                <a:latin typeface="楷体_GB2312" pitchFamily="49" charset="-122"/>
                <a:ea typeface="楷体_GB2312" pitchFamily="49" charset="-122"/>
              </a:rPr>
              <a:t>δ</a:t>
            </a:r>
            <a:r>
              <a:rPr lang="zh-CN" altLang="en-US" sz="1800" b="1">
                <a:solidFill>
                  <a:schemeClr val="accent2"/>
                </a:solidFill>
                <a:latin typeface="楷体_GB2312" pitchFamily="49" charset="-122"/>
                <a:ea typeface="楷体_GB2312" pitchFamily="49" charset="-122"/>
              </a:rPr>
              <a:t>用角秒为单位</a:t>
            </a:r>
            <a:r>
              <a:rPr lang="en-US" altLang="zh-CN" sz="1800" b="1">
                <a:solidFill>
                  <a:schemeClr val="accent2"/>
                </a:solidFill>
                <a:latin typeface="楷体_GB2312" pitchFamily="49" charset="-122"/>
                <a:ea typeface="楷体_GB2312" pitchFamily="49" charset="-122"/>
              </a:rPr>
              <a:t>(1</a:t>
            </a:r>
            <a:r>
              <a:rPr lang="zh-CN" altLang="en-US" sz="1800" b="1">
                <a:solidFill>
                  <a:schemeClr val="accent2"/>
                </a:solidFill>
                <a:latin typeface="楷体_GB2312" pitchFamily="49" charset="-122"/>
                <a:ea typeface="楷体_GB2312" pitchFamily="49" charset="-122"/>
              </a:rPr>
              <a:t>弧度</a:t>
            </a:r>
            <a:r>
              <a:rPr lang="en-US" altLang="zh-CN" sz="1800" b="1">
                <a:solidFill>
                  <a:schemeClr val="accent2"/>
                </a:solidFill>
                <a:latin typeface="楷体_GB2312" pitchFamily="49" charset="-122"/>
                <a:ea typeface="楷体_GB2312" pitchFamily="49" charset="-122"/>
              </a:rPr>
              <a:t>=206265″)</a:t>
            </a:r>
            <a:r>
              <a:rPr lang="zh-CN" altLang="en-US" sz="1800" b="1">
                <a:solidFill>
                  <a:schemeClr val="accent2"/>
                </a:solidFill>
                <a:latin typeface="楷体_GB2312" pitchFamily="49" charset="-122"/>
                <a:ea typeface="楷体_GB2312" pitchFamily="49" charset="-122"/>
              </a:rPr>
              <a:t>，用目视望远镜最敏感的波长</a:t>
            </a:r>
            <a:r>
              <a:rPr lang="en-US" altLang="zh-CN" sz="1800" b="1">
                <a:solidFill>
                  <a:schemeClr val="accent2"/>
                </a:solidFill>
                <a:latin typeface="楷体_GB2312" pitchFamily="49" charset="-122"/>
                <a:ea typeface="楷体_GB2312" pitchFamily="49" charset="-122"/>
              </a:rPr>
              <a:t>λ=555nm</a:t>
            </a:r>
            <a:r>
              <a:rPr lang="zh-CN" altLang="en-US" sz="1800" b="1">
                <a:solidFill>
                  <a:schemeClr val="accent2"/>
                </a:solidFill>
                <a:latin typeface="楷体_GB2312" pitchFamily="49" charset="-122"/>
                <a:ea typeface="楷体_GB2312" pitchFamily="49" charset="-122"/>
              </a:rPr>
              <a:t>代入，则有：</a:t>
            </a:r>
            <a:r>
              <a:rPr lang="en-US" altLang="zh-CN" sz="1800" b="1">
                <a:solidFill>
                  <a:schemeClr val="accent2"/>
                </a:solidFill>
                <a:latin typeface="楷体_GB2312" pitchFamily="49" charset="-122"/>
                <a:ea typeface="楷体_GB2312" pitchFamily="49" charset="-122"/>
              </a:rPr>
              <a:t>δ″= 140</a:t>
            </a:r>
            <a:r>
              <a:rPr lang="en-US" altLang="zh-CN" sz="1800" b="1" baseline="30000">
                <a:solidFill>
                  <a:schemeClr val="accent2"/>
                </a:solidFill>
                <a:latin typeface="楷体_GB2312" pitchFamily="49" charset="-122"/>
                <a:ea typeface="楷体_GB2312" pitchFamily="49" charset="-122"/>
              </a:rPr>
              <a:t>″</a:t>
            </a:r>
            <a:r>
              <a:rPr lang="en-US" altLang="zh-CN" sz="1800" b="1">
                <a:solidFill>
                  <a:schemeClr val="accent2"/>
                </a:solidFill>
                <a:latin typeface="楷体_GB2312" pitchFamily="49" charset="-122"/>
                <a:ea typeface="楷体_GB2312" pitchFamily="49" charset="-122"/>
              </a:rPr>
              <a:t> / D(mm)</a:t>
            </a:r>
            <a:r>
              <a:rPr lang="en-US" altLang="zh-CN" sz="1900" b="1">
                <a:ea typeface="长城仿宋" charset="-122"/>
              </a:rPr>
              <a:t> </a:t>
            </a:r>
          </a:p>
        </p:txBody>
      </p:sp>
      <p:sp>
        <p:nvSpPr>
          <p:cNvPr id="28674" name="文本占位符 2">
            <a:extLst>
              <a:ext uri="{FF2B5EF4-FFF2-40B4-BE49-F238E27FC236}">
                <a16:creationId xmlns:a16="http://schemas.microsoft.com/office/drawing/2014/main" id="{C6A1A2DF-8D59-4FDB-9876-A6AE2236B0C9}"/>
              </a:ext>
            </a:extLst>
          </p:cNvPr>
          <p:cNvSpPr>
            <a:spLocks noGrp="1" noChangeArrowheads="1"/>
          </p:cNvSpPr>
          <p:nvPr>
            <p:ph idx="1"/>
          </p:nvPr>
        </p:nvSpPr>
        <p:spPr>
          <a:xfrm>
            <a:off x="914400" y="2971800"/>
            <a:ext cx="7086600" cy="2116138"/>
          </a:xfrm>
        </p:spPr>
        <p:txBody>
          <a:bodyPr/>
          <a:lstStyle/>
          <a:p>
            <a:pPr>
              <a:lnSpc>
                <a:spcPct val="120000"/>
              </a:lnSpc>
              <a:buFontTx/>
              <a:buNone/>
            </a:pPr>
            <a:r>
              <a:rPr lang="en-US" altLang="zh-CN" sz="2100">
                <a:solidFill>
                  <a:schemeClr val="bg1"/>
                </a:solidFill>
                <a:ea typeface="长城仿宋" charset="-122"/>
              </a:rPr>
              <a:t>      </a:t>
            </a:r>
            <a:endParaRPr lang="en-US" altLang="zh-CN" sz="2100">
              <a:solidFill>
                <a:schemeClr val="bg1"/>
              </a:solidFill>
              <a:latin typeface="宋体" panose="02010600030101010101" pitchFamily="2" charset="-122"/>
              <a:ea typeface="长城仿宋" charset="-122"/>
            </a:endParaRPr>
          </a:p>
        </p:txBody>
      </p:sp>
      <p:sp>
        <p:nvSpPr>
          <p:cNvPr id="4" name="文本框 3">
            <a:extLst>
              <a:ext uri="{FF2B5EF4-FFF2-40B4-BE49-F238E27FC236}">
                <a16:creationId xmlns:a16="http://schemas.microsoft.com/office/drawing/2014/main" id="{0DE4B870-2E59-4803-8DD0-0567D5679799}"/>
              </a:ext>
            </a:extLst>
          </p:cNvPr>
          <p:cNvSpPr txBox="1">
            <a:spLocks noChangeArrowheads="1"/>
          </p:cNvSpPr>
          <p:nvPr/>
        </p:nvSpPr>
        <p:spPr bwMode="auto">
          <a:xfrm>
            <a:off x="1276350" y="303213"/>
            <a:ext cx="4630738"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en-US" altLang="zh-CN" sz="2400">
                <a:solidFill>
                  <a:schemeClr val="accent2"/>
                </a:solidFill>
                <a:latin typeface="楷体_GB2312" pitchFamily="49" charset="-122"/>
                <a:ea typeface="楷体_GB2312" pitchFamily="49" charset="-122"/>
              </a:rPr>
              <a:t>6.</a:t>
            </a:r>
            <a:r>
              <a:rPr lang="zh-CN" altLang="en-US" sz="2400">
                <a:solidFill>
                  <a:schemeClr val="accent2"/>
                </a:solidFill>
                <a:latin typeface="楷体_GB2312" pitchFamily="49" charset="-122"/>
                <a:ea typeface="楷体_GB2312" pitchFamily="49" charset="-122"/>
              </a:rPr>
              <a:t>分辨本领：</a:t>
            </a:r>
          </a:p>
          <a:p>
            <a:pPr>
              <a:lnSpc>
                <a:spcPct val="125000"/>
              </a:lnSpc>
            </a:pPr>
            <a:r>
              <a:rPr lang="zh-CN" altLang="en-US" sz="1800">
                <a:solidFill>
                  <a:schemeClr val="accent2"/>
                </a:solidFill>
                <a:latin typeface="楷体_GB2312" pitchFamily="49" charset="-122"/>
                <a:ea typeface="楷体_GB2312" pitchFamily="49" charset="-122"/>
              </a:rPr>
              <a:t>    望远镜的分辨本领是望远镜能分辨天体细节的能力，是望远镜很重要的性能指标。望远镜的分辨本领由望远镜能够分辨天体上的最小角度</a:t>
            </a:r>
            <a:r>
              <a:rPr lang="en-US" altLang="zh-CN" sz="1800">
                <a:solidFill>
                  <a:schemeClr val="accent2"/>
                </a:solidFill>
                <a:latin typeface="楷体_GB2312" pitchFamily="49" charset="-122"/>
                <a:ea typeface="楷体_GB2312" pitchFamily="49" charset="-122"/>
              </a:rPr>
              <a:t>(</a:t>
            </a:r>
            <a:r>
              <a:rPr lang="zh-CN" altLang="en-US" sz="1800">
                <a:solidFill>
                  <a:schemeClr val="accent2"/>
                </a:solidFill>
                <a:latin typeface="楷体_GB2312" pitchFamily="49" charset="-122"/>
                <a:ea typeface="楷体_GB2312" pitchFamily="49" charset="-122"/>
              </a:rPr>
              <a:t>分辨角</a:t>
            </a:r>
            <a:r>
              <a:rPr lang="en-US" altLang="zh-CN" sz="1800">
                <a:solidFill>
                  <a:schemeClr val="accent2"/>
                </a:solidFill>
                <a:latin typeface="楷体_GB2312" pitchFamily="49" charset="-122"/>
                <a:ea typeface="楷体_GB2312" pitchFamily="49" charset="-122"/>
              </a:rPr>
              <a:t>)</a:t>
            </a:r>
            <a:r>
              <a:rPr lang="zh-CN" altLang="en-US" sz="1800">
                <a:solidFill>
                  <a:schemeClr val="accent2"/>
                </a:solidFill>
                <a:latin typeface="楷体_GB2312" pitchFamily="49" charset="-122"/>
                <a:ea typeface="楷体_GB2312" pitchFamily="49" charset="-122"/>
              </a:rPr>
              <a:t>来衡量。</a:t>
            </a:r>
          </a:p>
          <a:p>
            <a:pPr>
              <a:lnSpc>
                <a:spcPct val="125000"/>
              </a:lnSpc>
            </a:pPr>
            <a:r>
              <a:rPr lang="zh-CN" altLang="en-US" sz="1800">
                <a:solidFill>
                  <a:schemeClr val="accent2"/>
                </a:solidFill>
                <a:latin typeface="楷体_GB2312" pitchFamily="49" charset="-122"/>
                <a:ea typeface="楷体_GB2312" pitchFamily="49" charset="-122"/>
              </a:rPr>
              <a:t>分辨角：两天体的像刚刚能被分开时，它们所对应的天球上两点的角距离。</a:t>
            </a:r>
          </a:p>
        </p:txBody>
      </p:sp>
      <p:pic>
        <p:nvPicPr>
          <p:cNvPr id="28676" name="对象 4">
            <a:extLst>
              <a:ext uri="{FF2B5EF4-FFF2-40B4-BE49-F238E27FC236}">
                <a16:creationId xmlns:a16="http://schemas.microsoft.com/office/drawing/2014/main" id="{5421F873-33B1-47D3-B6E9-3562F6963ED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3" y="736600"/>
            <a:ext cx="1192212"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49157" name="日期占位符 5">
            <a:extLst>
              <a:ext uri="{FF2B5EF4-FFF2-40B4-BE49-F238E27FC236}">
                <a16:creationId xmlns:a16="http://schemas.microsoft.com/office/drawing/2014/main" id="{FAE2F0BA-5112-442D-B597-A52FB944248E}"/>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charRg st="10" end="84"/>
                                            </p:txEl>
                                          </p:spTgt>
                                        </p:tgtEl>
                                        <p:attrNameLst>
                                          <p:attrName>style.visibility</p:attrName>
                                        </p:attrNameLst>
                                      </p:cBhvr>
                                      <p:to>
                                        <p:strVal val="visible"/>
                                      </p:to>
                                    </p:set>
                                    <p:anim calcmode="lin" valueType="num">
                                      <p:cBhvr additive="base">
                                        <p:cTn id="7" dur="500" fill="hold"/>
                                        <p:tgtEl>
                                          <p:spTgt spid="4">
                                            <p:txEl>
                                              <p:charRg st="10" end="8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10" end="8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charRg st="84" end="116"/>
                                            </p:txEl>
                                          </p:spTgt>
                                        </p:tgtEl>
                                        <p:attrNameLst>
                                          <p:attrName>style.visibility</p:attrName>
                                        </p:attrNameLst>
                                      </p:cBhvr>
                                      <p:to>
                                        <p:strVal val="visible"/>
                                      </p:to>
                                    </p:set>
                                    <p:anim calcmode="lin" valueType="num">
                                      <p:cBhvr additive="base">
                                        <p:cTn id="11" dur="500" fill="hold"/>
                                        <p:tgtEl>
                                          <p:spTgt spid="4">
                                            <p:txEl>
                                              <p:charRg st="84" end="11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charRg st="84" end="11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99E5C29C-08CC-4C66-A3E2-834A92B766ED}"/>
              </a:ext>
            </a:extLst>
          </p:cNvPr>
          <p:cNvSpPr>
            <a:spLocks noGrp="1" noChangeArrowheads="1"/>
          </p:cNvSpPr>
          <p:nvPr>
            <p:ph type="title"/>
          </p:nvPr>
        </p:nvSpPr>
        <p:spPr>
          <a:xfrm>
            <a:off x="1330325" y="574675"/>
            <a:ext cx="6859588" cy="2376488"/>
          </a:xfrm>
        </p:spPr>
        <p:txBody>
          <a:bodyPr/>
          <a:lstStyle/>
          <a:p>
            <a:pPr algn="l">
              <a:lnSpc>
                <a:spcPct val="135000"/>
              </a:lnSpc>
            </a:pPr>
            <a:r>
              <a:rPr lang="en-US" altLang="zh-CN" sz="2400" b="1">
                <a:ea typeface="长城仿宋" charset="-122"/>
              </a:rPr>
              <a:t>   </a:t>
            </a:r>
            <a:r>
              <a:rPr lang="zh-CN" altLang="en-US" sz="1800" b="1">
                <a:solidFill>
                  <a:schemeClr val="accent2"/>
                </a:solidFill>
                <a:latin typeface="楷体_GB2312" pitchFamily="49" charset="-122"/>
                <a:ea typeface="楷体_GB2312" pitchFamily="49" charset="-122"/>
              </a:rPr>
              <a:t>物理楼望远镜</a:t>
            </a:r>
            <a:r>
              <a:rPr lang="en-US" altLang="zh-CN" sz="1800" b="1">
                <a:solidFill>
                  <a:schemeClr val="accent2"/>
                </a:solidFill>
                <a:latin typeface="楷体_GB2312" pitchFamily="49" charset="-122"/>
                <a:ea typeface="楷体_GB2312" pitchFamily="49" charset="-122"/>
              </a:rPr>
              <a:t>D=310mm,   </a:t>
            </a:r>
            <a:r>
              <a:rPr lang="zh-CN" altLang="en-US" sz="1800" b="1">
                <a:solidFill>
                  <a:schemeClr val="accent2"/>
                </a:solidFill>
                <a:latin typeface="楷体_GB2312" pitchFamily="49" charset="-122"/>
                <a:ea typeface="楷体_GB2312" pitchFamily="49" charset="-122"/>
              </a:rPr>
              <a:t>则 </a:t>
            </a:r>
            <a:br>
              <a:rPr lang="zh-CN" altLang="en-US" sz="1800" b="1">
                <a:solidFill>
                  <a:schemeClr val="accent2"/>
                </a:solidFill>
                <a:latin typeface="楷体_GB2312" pitchFamily="49" charset="-122"/>
                <a:ea typeface="楷体_GB2312" pitchFamily="49" charset="-122"/>
              </a:rPr>
            </a:br>
            <a:r>
              <a:rPr lang="zh-CN" altLang="en-US" sz="1800" b="1">
                <a:solidFill>
                  <a:schemeClr val="accent2"/>
                </a:solidFill>
                <a:latin typeface="楷体_GB2312" pitchFamily="49" charset="-122"/>
                <a:ea typeface="楷体_GB2312" pitchFamily="49" charset="-122"/>
              </a:rPr>
              <a:t>                 </a:t>
            </a:r>
            <a:r>
              <a:rPr lang="en-US" altLang="zh-CN" sz="1800" b="1">
                <a:solidFill>
                  <a:schemeClr val="accent2"/>
                </a:solidFill>
                <a:latin typeface="楷体_GB2312" pitchFamily="49" charset="-122"/>
                <a:ea typeface="楷体_GB2312" pitchFamily="49" charset="-122"/>
              </a:rPr>
              <a:t>δ″= 140</a:t>
            </a:r>
            <a:r>
              <a:rPr lang="en-US" altLang="zh-CN" sz="1800" b="1" baseline="30000">
                <a:solidFill>
                  <a:schemeClr val="accent2"/>
                </a:solidFill>
                <a:latin typeface="楷体_GB2312" pitchFamily="49" charset="-122"/>
                <a:ea typeface="楷体_GB2312" pitchFamily="49" charset="-122"/>
              </a:rPr>
              <a:t>″</a:t>
            </a:r>
            <a:r>
              <a:rPr lang="en-US" altLang="zh-CN" sz="1800" b="1">
                <a:solidFill>
                  <a:schemeClr val="accent2"/>
                </a:solidFill>
                <a:latin typeface="楷体_GB2312" pitchFamily="49" charset="-122"/>
                <a:ea typeface="楷体_GB2312" pitchFamily="49" charset="-122"/>
              </a:rPr>
              <a:t>/310=0.45″(</a:t>
            </a:r>
            <a:r>
              <a:rPr lang="zh-CN" altLang="en-US" sz="1800" b="1">
                <a:solidFill>
                  <a:schemeClr val="accent2"/>
                </a:solidFill>
                <a:latin typeface="楷体_GB2312" pitchFamily="49" charset="-122"/>
                <a:ea typeface="楷体_GB2312" pitchFamily="49" charset="-122"/>
              </a:rPr>
              <a:t>理论值</a:t>
            </a:r>
            <a:r>
              <a:rPr lang="en-US" altLang="zh-CN" sz="1800" b="1">
                <a:solidFill>
                  <a:schemeClr val="accent2"/>
                </a:solidFill>
                <a:latin typeface="楷体_GB2312" pitchFamily="49" charset="-122"/>
                <a:ea typeface="楷体_GB2312" pitchFamily="49" charset="-122"/>
              </a:rPr>
              <a:t>)</a:t>
            </a:r>
            <a:br>
              <a:rPr lang="en-US" altLang="zh-CN" sz="1800" b="1">
                <a:solidFill>
                  <a:schemeClr val="accent2"/>
                </a:solidFill>
                <a:latin typeface="楷体_GB2312" pitchFamily="49" charset="-122"/>
                <a:ea typeface="楷体_GB2312" pitchFamily="49" charset="-122"/>
              </a:rPr>
            </a:b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兴隆</a:t>
            </a:r>
            <a:r>
              <a:rPr lang="en-US" altLang="zh-CN" sz="1800" b="1">
                <a:solidFill>
                  <a:schemeClr val="accent2"/>
                </a:solidFill>
                <a:latin typeface="楷体_GB2312" pitchFamily="49" charset="-122"/>
                <a:ea typeface="楷体_GB2312" pitchFamily="49" charset="-122"/>
              </a:rPr>
              <a:t>2.16m</a:t>
            </a:r>
            <a:r>
              <a:rPr lang="zh-CN" altLang="en-US" sz="1800" b="1">
                <a:solidFill>
                  <a:schemeClr val="accent2"/>
                </a:solidFill>
                <a:latin typeface="楷体_GB2312" pitchFamily="49" charset="-122"/>
                <a:ea typeface="楷体_GB2312" pitchFamily="49" charset="-122"/>
              </a:rPr>
              <a:t>望远镜</a:t>
            </a:r>
            <a:r>
              <a:rPr lang="en-US" altLang="zh-CN" sz="1800" b="1">
                <a:solidFill>
                  <a:schemeClr val="accent2"/>
                </a:solidFill>
                <a:latin typeface="楷体_GB2312" pitchFamily="49" charset="-122"/>
                <a:ea typeface="楷体_GB2312" pitchFamily="49" charset="-122"/>
              </a:rPr>
              <a:t>D=2160mm, </a:t>
            </a:r>
            <a:br>
              <a:rPr lang="en-US" altLang="zh-CN" sz="1800" b="1">
                <a:solidFill>
                  <a:schemeClr val="accent2"/>
                </a:solidFill>
                <a:latin typeface="楷体_GB2312" pitchFamily="49" charset="-122"/>
                <a:ea typeface="楷体_GB2312" pitchFamily="49" charset="-122"/>
              </a:rPr>
            </a:br>
            <a:r>
              <a:rPr lang="en-US" altLang="zh-CN" sz="1800" b="1">
                <a:solidFill>
                  <a:schemeClr val="accent2"/>
                </a:solidFill>
                <a:latin typeface="楷体_GB2312" pitchFamily="49" charset="-122"/>
                <a:ea typeface="楷体_GB2312" pitchFamily="49" charset="-122"/>
              </a:rPr>
              <a:t>        δ″= 140</a:t>
            </a:r>
            <a:r>
              <a:rPr lang="en-US" altLang="zh-CN" sz="1800" b="1" baseline="30000">
                <a:solidFill>
                  <a:schemeClr val="accent2"/>
                </a:solidFill>
                <a:latin typeface="楷体_GB2312" pitchFamily="49" charset="-122"/>
                <a:ea typeface="楷体_GB2312" pitchFamily="49" charset="-122"/>
              </a:rPr>
              <a:t>″</a:t>
            </a:r>
            <a:r>
              <a:rPr lang="en-US" altLang="zh-CN" sz="1800" b="1">
                <a:solidFill>
                  <a:schemeClr val="accent2"/>
                </a:solidFill>
                <a:latin typeface="楷体_GB2312" pitchFamily="49" charset="-122"/>
                <a:ea typeface="楷体_GB2312" pitchFamily="49" charset="-122"/>
              </a:rPr>
              <a:t>/2160=0.06″(</a:t>
            </a:r>
            <a:r>
              <a:rPr lang="zh-CN" altLang="en-US" sz="1800" b="1">
                <a:solidFill>
                  <a:schemeClr val="accent2"/>
                </a:solidFill>
                <a:latin typeface="楷体_GB2312" pitchFamily="49" charset="-122"/>
                <a:ea typeface="楷体_GB2312" pitchFamily="49" charset="-122"/>
              </a:rPr>
              <a:t>理论值</a:t>
            </a:r>
            <a:r>
              <a:rPr lang="en-US" altLang="zh-CN" sz="1800" b="1">
                <a:solidFill>
                  <a:schemeClr val="accent2"/>
                </a:solidFill>
                <a:latin typeface="楷体_GB2312" pitchFamily="49" charset="-122"/>
                <a:ea typeface="楷体_GB2312" pitchFamily="49" charset="-122"/>
              </a:rPr>
              <a:t>)</a:t>
            </a:r>
            <a:br>
              <a:rPr lang="en-US" altLang="zh-CN" sz="1800" b="1">
                <a:solidFill>
                  <a:schemeClr val="accent2"/>
                </a:solidFill>
                <a:latin typeface="楷体_GB2312" pitchFamily="49" charset="-122"/>
                <a:ea typeface="楷体_GB2312" pitchFamily="49" charset="-122"/>
              </a:rPr>
            </a:b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由于地球大气存在湍流影响加上望远镜的光学镜面会有像差，</a:t>
            </a:r>
            <a:br>
              <a:rPr lang="zh-CN" altLang="en-US" sz="1800" b="1">
                <a:solidFill>
                  <a:schemeClr val="accent2"/>
                </a:solidFill>
                <a:latin typeface="楷体_GB2312" pitchFamily="49" charset="-122"/>
                <a:ea typeface="楷体_GB2312" pitchFamily="49" charset="-122"/>
              </a:rPr>
            </a:br>
            <a:r>
              <a:rPr lang="zh-CN" altLang="en-US" sz="1800" b="1">
                <a:solidFill>
                  <a:schemeClr val="accent2"/>
                </a:solidFill>
                <a:latin typeface="楷体_GB2312" pitchFamily="49" charset="-122"/>
                <a:ea typeface="楷体_GB2312" pitchFamily="49" charset="-122"/>
              </a:rPr>
              <a:t>  所以实际的分辨本领远低于理论值。</a:t>
            </a:r>
          </a:p>
        </p:txBody>
      </p:sp>
      <p:sp>
        <p:nvSpPr>
          <p:cNvPr id="3" name="内容占位符 2">
            <a:extLst>
              <a:ext uri="{FF2B5EF4-FFF2-40B4-BE49-F238E27FC236}">
                <a16:creationId xmlns:a16="http://schemas.microsoft.com/office/drawing/2014/main" id="{BF6BB0BE-5ABA-4CAF-BB19-0C36E09394CA}"/>
              </a:ext>
            </a:extLst>
          </p:cNvPr>
          <p:cNvSpPr>
            <a:spLocks noGrp="1" noChangeArrowheads="1"/>
          </p:cNvSpPr>
          <p:nvPr>
            <p:ph idx="1"/>
          </p:nvPr>
        </p:nvSpPr>
        <p:spPr>
          <a:xfrm>
            <a:off x="1143000" y="3219450"/>
            <a:ext cx="6629400" cy="1296988"/>
          </a:xfrm>
        </p:spPr>
        <p:txBody>
          <a:bodyPr/>
          <a:lstStyle/>
          <a:p>
            <a:pPr>
              <a:lnSpc>
                <a:spcPct val="120000"/>
              </a:lnSpc>
              <a:buFontTx/>
              <a:buNone/>
            </a:pPr>
            <a:r>
              <a:rPr lang="en-US" altLang="zh-CN" b="1">
                <a:latin typeface="长城仿宋" charset="-122"/>
              </a:rPr>
              <a:t>      </a:t>
            </a:r>
            <a:r>
              <a:rPr lang="zh-CN" altLang="en-US" sz="2100">
                <a:solidFill>
                  <a:srgbClr val="FF0000"/>
                </a:solidFill>
                <a:latin typeface="楷体_GB2312" pitchFamily="49" charset="-122"/>
                <a:ea typeface="楷体_GB2312" pitchFamily="49" charset="-122"/>
              </a:rPr>
              <a:t>在良好的天文台址条件下</a:t>
            </a:r>
            <a:r>
              <a:rPr lang="en-US" altLang="zh-CN" sz="2100">
                <a:solidFill>
                  <a:srgbClr val="FF0000"/>
                </a:solidFill>
                <a:latin typeface="楷体_GB2312" pitchFamily="49" charset="-122"/>
                <a:ea typeface="楷体_GB2312" pitchFamily="49" charset="-122"/>
              </a:rPr>
              <a:t>,</a:t>
            </a:r>
            <a:r>
              <a:rPr lang="zh-CN" altLang="en-US" sz="2100">
                <a:solidFill>
                  <a:srgbClr val="FF0000"/>
                </a:solidFill>
                <a:latin typeface="楷体_GB2312" pitchFamily="49" charset="-122"/>
                <a:ea typeface="楷体_GB2312" pitchFamily="49" charset="-122"/>
              </a:rPr>
              <a:t>望远镜的口径越大</a:t>
            </a:r>
            <a:r>
              <a:rPr lang="en-US" altLang="zh-CN" sz="2100">
                <a:solidFill>
                  <a:srgbClr val="FF0000"/>
                </a:solidFill>
                <a:latin typeface="楷体_GB2312" pitchFamily="49" charset="-122"/>
                <a:ea typeface="楷体_GB2312" pitchFamily="49" charset="-122"/>
              </a:rPr>
              <a:t>,</a:t>
            </a:r>
            <a:r>
              <a:rPr lang="zh-CN" altLang="en-US" sz="2100">
                <a:solidFill>
                  <a:srgbClr val="FF0000"/>
                </a:solidFill>
                <a:latin typeface="楷体_GB2312" pitchFamily="49" charset="-122"/>
                <a:ea typeface="楷体_GB2312" pitchFamily="49" charset="-122"/>
              </a:rPr>
              <a:t>分辨本领越高</a:t>
            </a:r>
            <a:r>
              <a:rPr lang="en-US" altLang="zh-CN" sz="2100">
                <a:solidFill>
                  <a:srgbClr val="FF0000"/>
                </a:solidFill>
                <a:latin typeface="楷体_GB2312" pitchFamily="49" charset="-122"/>
                <a:ea typeface="楷体_GB2312" pitchFamily="49" charset="-122"/>
              </a:rPr>
              <a:t>,</a:t>
            </a:r>
            <a:r>
              <a:rPr lang="zh-CN" altLang="en-US" sz="2100">
                <a:solidFill>
                  <a:srgbClr val="FF0000"/>
                </a:solidFill>
                <a:latin typeface="楷体_GB2312" pitchFamily="49" charset="-122"/>
                <a:ea typeface="楷体_GB2312" pitchFamily="49" charset="-122"/>
              </a:rPr>
              <a:t>越能分辨天体的更细结构，则能观测更暗、更多的天体。</a:t>
            </a:r>
          </a:p>
        </p:txBody>
      </p:sp>
      <p:sp>
        <p:nvSpPr>
          <p:cNvPr id="50179" name="日期占位符 3">
            <a:extLst>
              <a:ext uri="{FF2B5EF4-FFF2-40B4-BE49-F238E27FC236}">
                <a16:creationId xmlns:a16="http://schemas.microsoft.com/office/drawing/2014/main" id="{05EE85EC-5B8D-4CF6-838E-FA48D482B9AD}"/>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1" name="图片 1" descr="AAAKKIYO">
            <a:extLst>
              <a:ext uri="{FF2B5EF4-FFF2-40B4-BE49-F238E27FC236}">
                <a16:creationId xmlns:a16="http://schemas.microsoft.com/office/drawing/2014/main" id="{566F5CF9-F79A-4879-A78B-E85C70195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736600"/>
            <a:ext cx="21748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文本占位符 2">
            <a:extLst>
              <a:ext uri="{FF2B5EF4-FFF2-40B4-BE49-F238E27FC236}">
                <a16:creationId xmlns:a16="http://schemas.microsoft.com/office/drawing/2014/main" id="{EB791285-D34A-4614-A2EC-ED5E37DF5EAF}"/>
              </a:ext>
            </a:extLst>
          </p:cNvPr>
          <p:cNvSpPr>
            <a:spLocks noGrp="1" noChangeArrowheads="1"/>
          </p:cNvSpPr>
          <p:nvPr>
            <p:ph idx="1"/>
          </p:nvPr>
        </p:nvSpPr>
        <p:spPr>
          <a:xfrm>
            <a:off x="1006475" y="3490913"/>
            <a:ext cx="2857500" cy="1358900"/>
          </a:xfrm>
        </p:spPr>
        <p:txBody>
          <a:bodyPr lIns="68592" tIns="34296" rIns="68592" bIns="34296"/>
          <a:lstStyle/>
          <a:p>
            <a:pPr>
              <a:lnSpc>
                <a:spcPct val="120000"/>
              </a:lnSpc>
            </a:pPr>
            <a:r>
              <a:rPr lang="en-US" altLang="zh-CN" sz="1500" i="1"/>
              <a:t>Two comparably bright light sources become progressively clearer when viewed at finer and finer angular resolution. </a:t>
            </a:r>
          </a:p>
        </p:txBody>
      </p:sp>
      <p:sp>
        <p:nvSpPr>
          <p:cNvPr id="4" name="标题 3">
            <a:extLst>
              <a:ext uri="{FF2B5EF4-FFF2-40B4-BE49-F238E27FC236}">
                <a16:creationId xmlns:a16="http://schemas.microsoft.com/office/drawing/2014/main" id="{DFF36DC9-C6E0-4D6E-B1D4-B3A8A7202B9C}"/>
              </a:ext>
            </a:extLst>
          </p:cNvPr>
          <p:cNvSpPr>
            <a:spLocks noGrp="1" noChangeArrowheads="1"/>
          </p:cNvSpPr>
          <p:nvPr>
            <p:ph type="title"/>
          </p:nvPr>
        </p:nvSpPr>
        <p:spPr>
          <a:xfrm>
            <a:off x="3886200" y="627063"/>
            <a:ext cx="4114800" cy="1374775"/>
          </a:xfrm>
        </p:spPr>
        <p:txBody>
          <a:bodyPr lIns="68592" tIns="34296" rIns="68592" bIns="34296"/>
          <a:lstStyle/>
          <a:p>
            <a:pPr>
              <a:lnSpc>
                <a:spcPct val="120000"/>
              </a:lnSpc>
            </a:pPr>
            <a:r>
              <a:rPr lang="en-US" altLang="zh-CN" sz="1800" i="1"/>
              <a:t>Detail becomes clearer in the Andromeda Galaxy(M31) as the angular resolution is improved some 600 times, from (a) 10', to (b) 1', (c) 5", and (d) 1".</a:t>
            </a:r>
            <a:br>
              <a:rPr lang="en-US" altLang="zh-CN" sz="1800"/>
            </a:br>
            <a:endParaRPr lang="en-US" altLang="zh-CN" sz="1800"/>
          </a:p>
        </p:txBody>
      </p:sp>
      <p:pic>
        <p:nvPicPr>
          <p:cNvPr id="5" name="对象 4">
            <a:extLst>
              <a:ext uri="{FF2B5EF4-FFF2-40B4-BE49-F238E27FC236}">
                <a16:creationId xmlns:a16="http://schemas.microsoft.com/office/drawing/2014/main" id="{91C37F37-1E18-420C-8C0C-3998B81B485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738" y="1924050"/>
            <a:ext cx="398462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1205" name="日期占位符 5">
            <a:extLst>
              <a:ext uri="{FF2B5EF4-FFF2-40B4-BE49-F238E27FC236}">
                <a16:creationId xmlns:a16="http://schemas.microsoft.com/office/drawing/2014/main" id="{1CA4C708-D8B2-401F-B6B5-A3AAFE94968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F65007C2-A4CA-48C8-B54D-DD532BABC93E}"/>
              </a:ext>
            </a:extLst>
          </p:cNvPr>
          <p:cNvSpPr>
            <a:spLocks noGrp="1" noChangeArrowheads="1"/>
          </p:cNvSpPr>
          <p:nvPr>
            <p:ph type="title"/>
          </p:nvPr>
        </p:nvSpPr>
        <p:spPr>
          <a:xfrm>
            <a:off x="1493838" y="788988"/>
            <a:ext cx="5130800" cy="398462"/>
          </a:xfrm>
        </p:spPr>
        <p:txBody>
          <a:bodyPr/>
          <a:lstStyle/>
          <a:p>
            <a:pPr algn="l"/>
            <a:r>
              <a:rPr lang="zh-CN" altLang="en-US" sz="2400" b="1">
                <a:solidFill>
                  <a:schemeClr val="accent2"/>
                </a:solidFill>
                <a:latin typeface="长城仿宋" charset="-122"/>
                <a:ea typeface="楷体_GB2312" pitchFamily="49" charset="-122"/>
              </a:rPr>
              <a:t>二、天文光学望远镜的类型</a:t>
            </a:r>
            <a:br>
              <a:rPr lang="zh-CN" altLang="en-US" sz="2400" b="1">
                <a:solidFill>
                  <a:schemeClr val="accent2"/>
                </a:solidFill>
                <a:ea typeface="楷体_GB2312" pitchFamily="49" charset="-122"/>
              </a:rPr>
            </a:br>
            <a:endParaRPr lang="zh-CN" altLang="en-US" sz="2400" b="1">
              <a:solidFill>
                <a:schemeClr val="accent2"/>
              </a:solidFill>
              <a:ea typeface="楷体_GB2312" pitchFamily="49" charset="-122"/>
            </a:endParaRPr>
          </a:p>
        </p:txBody>
      </p:sp>
      <p:sp>
        <p:nvSpPr>
          <p:cNvPr id="3" name="内容占位符 2">
            <a:extLst>
              <a:ext uri="{FF2B5EF4-FFF2-40B4-BE49-F238E27FC236}">
                <a16:creationId xmlns:a16="http://schemas.microsoft.com/office/drawing/2014/main" id="{65BBFA2E-9CCE-4354-8EA0-11C873D774B9}"/>
              </a:ext>
            </a:extLst>
          </p:cNvPr>
          <p:cNvSpPr>
            <a:spLocks noGrp="1" noChangeArrowheads="1"/>
          </p:cNvSpPr>
          <p:nvPr>
            <p:ph idx="1"/>
          </p:nvPr>
        </p:nvSpPr>
        <p:spPr>
          <a:xfrm>
            <a:off x="1330325" y="1492250"/>
            <a:ext cx="6173788" cy="2190750"/>
          </a:xfrm>
        </p:spPr>
        <p:txBody>
          <a:bodyPr/>
          <a:lstStyle/>
          <a:p>
            <a:pPr>
              <a:lnSpc>
                <a:spcPct val="135000"/>
              </a:lnSpc>
              <a:buFontTx/>
              <a:buNone/>
            </a:pPr>
            <a:r>
              <a:rPr lang="en-US" altLang="zh-CN" sz="2100">
                <a:solidFill>
                  <a:schemeClr val="hlink"/>
                </a:solidFill>
                <a:latin typeface="楷体_GB2312" pitchFamily="49" charset="-122"/>
                <a:ea typeface="楷体_GB2312" pitchFamily="49" charset="-122"/>
              </a:rPr>
              <a:t>  </a:t>
            </a:r>
            <a:r>
              <a:rPr lang="zh-CN" altLang="en-US" sz="2100" b="1">
                <a:solidFill>
                  <a:schemeClr val="accent2"/>
                </a:solidFill>
                <a:latin typeface="楷体_GB2312" pitchFamily="49" charset="-122"/>
                <a:ea typeface="楷体_GB2312" pitchFamily="49" charset="-122"/>
              </a:rPr>
              <a:t>光学望远镜可按光学部分和机械装置来分类。</a:t>
            </a:r>
          </a:p>
          <a:p>
            <a:pPr>
              <a:lnSpc>
                <a:spcPct val="135000"/>
              </a:lnSpc>
              <a:buFontTx/>
              <a:buNone/>
            </a:pPr>
            <a:endParaRPr lang="zh-CN" altLang="en-US" sz="2100" b="1">
              <a:solidFill>
                <a:schemeClr val="accent2"/>
              </a:solidFill>
              <a:latin typeface="楷体_GB2312" pitchFamily="49" charset="-122"/>
              <a:ea typeface="楷体_GB2312" pitchFamily="49" charset="-122"/>
            </a:endParaRPr>
          </a:p>
          <a:p>
            <a:pPr>
              <a:lnSpc>
                <a:spcPct val="135000"/>
              </a:lnSpc>
              <a:buFontTx/>
              <a:buNone/>
            </a:pPr>
            <a:r>
              <a:rPr lang="zh-CN" altLang="en-US" sz="2100" b="1">
                <a:solidFill>
                  <a:schemeClr val="accent2"/>
                </a:solidFill>
                <a:latin typeface="楷体_GB2312" pitchFamily="49" charset="-122"/>
                <a:ea typeface="楷体_GB2312" pitchFamily="49" charset="-122"/>
              </a:rPr>
              <a:t>      光学部分主要的是望远镜的物镜和目镜。物镜是最核心器件，它的光学性能好坏对于天文观测来讲是致关重要的。它起着聚集光量的作用，显示着探测天体的威力。</a:t>
            </a:r>
          </a:p>
        </p:txBody>
      </p:sp>
      <p:sp>
        <p:nvSpPr>
          <p:cNvPr id="52227" name="日期占位符 3">
            <a:extLst>
              <a:ext uri="{FF2B5EF4-FFF2-40B4-BE49-F238E27FC236}">
                <a16:creationId xmlns:a16="http://schemas.microsoft.com/office/drawing/2014/main" id="{BA23D721-1685-4E6C-BB08-CFA18D77296A}"/>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C0DDAF-A2A4-4181-983D-7B52CF1C7988}"/>
              </a:ext>
            </a:extLst>
          </p:cNvPr>
          <p:cNvSpPr>
            <a:spLocks noGrp="1" noChangeArrowheads="1"/>
          </p:cNvSpPr>
          <p:nvPr>
            <p:ph idx="1"/>
          </p:nvPr>
        </p:nvSpPr>
        <p:spPr>
          <a:xfrm>
            <a:off x="1547813" y="1060450"/>
            <a:ext cx="6172200" cy="2862263"/>
          </a:xfrm>
        </p:spPr>
        <p:txBody>
          <a:bodyPr/>
          <a:lstStyle/>
          <a:p>
            <a:pPr>
              <a:lnSpc>
                <a:spcPct val="95000"/>
              </a:lnSpc>
              <a:buFontTx/>
              <a:buNone/>
            </a:pPr>
            <a:r>
              <a:rPr lang="en-US" altLang="zh-CN" sz="2100"/>
              <a:t>   </a:t>
            </a:r>
            <a:r>
              <a:rPr lang="zh-CN" altLang="en-US" sz="2100" b="1">
                <a:solidFill>
                  <a:schemeClr val="accent2"/>
                </a:solidFill>
                <a:latin typeface="楷体_GB2312" pitchFamily="49" charset="-122"/>
                <a:ea typeface="楷体_GB2312" pitchFamily="49" charset="-122"/>
              </a:rPr>
              <a:t>折射望远镜： </a:t>
            </a:r>
          </a:p>
          <a:p>
            <a:pPr>
              <a:lnSpc>
                <a:spcPct val="95000"/>
              </a:lnSpc>
              <a:buFontTx/>
              <a:buNone/>
            </a:pPr>
            <a:r>
              <a:rPr lang="zh-CN" altLang="en-US" sz="2100" b="1">
                <a:solidFill>
                  <a:schemeClr val="accent2"/>
                </a:solidFill>
                <a:latin typeface="楷体_GB2312" pitchFamily="49" charset="-122"/>
                <a:ea typeface="楷体_GB2312" pitchFamily="49" charset="-122"/>
              </a:rPr>
              <a:t>      利用光线通过凸透镜（物镜）的折射聚光形成光路。</a:t>
            </a:r>
          </a:p>
          <a:p>
            <a:pPr>
              <a:lnSpc>
                <a:spcPct val="95000"/>
              </a:lnSpc>
              <a:buFontTx/>
              <a:buNone/>
            </a:pPr>
            <a:r>
              <a:rPr lang="zh-CN" altLang="en-US" sz="2100" b="1">
                <a:solidFill>
                  <a:schemeClr val="accent2"/>
                </a:solidFill>
                <a:latin typeface="楷体_GB2312" pitchFamily="49" charset="-122"/>
                <a:ea typeface="楷体_GB2312" pitchFamily="49" charset="-122"/>
              </a:rPr>
              <a:t>  反射望远镜：</a:t>
            </a:r>
          </a:p>
          <a:p>
            <a:pPr>
              <a:lnSpc>
                <a:spcPct val="95000"/>
              </a:lnSpc>
              <a:buFontTx/>
              <a:buNone/>
            </a:pPr>
            <a:r>
              <a:rPr lang="zh-CN" altLang="en-US" sz="2100" b="1">
                <a:solidFill>
                  <a:schemeClr val="accent2"/>
                </a:solidFill>
                <a:latin typeface="楷体_GB2312" pitchFamily="49" charset="-122"/>
                <a:ea typeface="楷体_GB2312" pitchFamily="49" charset="-122"/>
              </a:rPr>
              <a:t>      利用曲面反射镜聚（物镜）光形成光路。</a:t>
            </a:r>
          </a:p>
          <a:p>
            <a:pPr>
              <a:lnSpc>
                <a:spcPct val="95000"/>
              </a:lnSpc>
              <a:buFontTx/>
              <a:buNone/>
            </a:pPr>
            <a:r>
              <a:rPr lang="zh-CN" altLang="en-US" sz="2100" b="1">
                <a:solidFill>
                  <a:schemeClr val="accent2"/>
                </a:solidFill>
                <a:latin typeface="楷体_GB2312" pitchFamily="49" charset="-122"/>
                <a:ea typeface="楷体_GB2312" pitchFamily="49" charset="-122"/>
              </a:rPr>
              <a:t>  折反射望远镜：</a:t>
            </a:r>
          </a:p>
          <a:p>
            <a:pPr>
              <a:lnSpc>
                <a:spcPct val="95000"/>
              </a:lnSpc>
              <a:buFontTx/>
              <a:buNone/>
            </a:pPr>
            <a:r>
              <a:rPr lang="zh-CN" altLang="en-US" sz="2100" b="1">
                <a:solidFill>
                  <a:schemeClr val="accent2"/>
                </a:solidFill>
                <a:latin typeface="楷体_GB2312" pitchFamily="49" charset="-122"/>
                <a:ea typeface="楷体_GB2312" pitchFamily="49" charset="-122"/>
              </a:rPr>
              <a:t>      用球面反射镜为聚光主镜（物镜），在主镜前加一特殊形状的改正透镜， 用来改进球面镜的成象条件。</a:t>
            </a:r>
          </a:p>
        </p:txBody>
      </p:sp>
      <p:sp>
        <p:nvSpPr>
          <p:cNvPr id="53250" name="日期占位符 2">
            <a:extLst>
              <a:ext uri="{FF2B5EF4-FFF2-40B4-BE49-F238E27FC236}">
                <a16:creationId xmlns:a16="http://schemas.microsoft.com/office/drawing/2014/main" id="{7495EDA9-F6F0-49A7-87BA-A7357F6E3569}"/>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2F5F19A2-7C0B-4816-8EEA-A5FA1BFE2E0F}"/>
              </a:ext>
            </a:extLst>
          </p:cNvPr>
          <p:cNvSpPr>
            <a:spLocks noGrp="1" noChangeArrowheads="1"/>
          </p:cNvSpPr>
          <p:nvPr>
            <p:ph type="title"/>
          </p:nvPr>
        </p:nvSpPr>
        <p:spPr>
          <a:xfrm>
            <a:off x="1606550" y="608013"/>
            <a:ext cx="5719763" cy="560387"/>
          </a:xfrm>
        </p:spPr>
        <p:txBody>
          <a:bodyPr/>
          <a:lstStyle/>
          <a:p>
            <a:pPr algn="l"/>
            <a:r>
              <a:rPr lang="en-US" altLang="zh-CN" sz="2400" b="1">
                <a:solidFill>
                  <a:schemeClr val="accent2"/>
                </a:solidFill>
                <a:latin typeface="楷体_GB2312" pitchFamily="49" charset="-122"/>
                <a:ea typeface="楷体_GB2312" pitchFamily="49" charset="-122"/>
              </a:rPr>
              <a:t>1</a:t>
            </a:r>
            <a:r>
              <a:rPr lang="zh-CN" altLang="en-US" sz="2400" b="1">
                <a:solidFill>
                  <a:schemeClr val="accent2"/>
                </a:solidFill>
                <a:latin typeface="楷体_GB2312" pitchFamily="49" charset="-122"/>
                <a:ea typeface="楷体_GB2312" pitchFamily="49" charset="-122"/>
              </a:rPr>
              <a:t>、折射望远镜</a:t>
            </a:r>
          </a:p>
        </p:txBody>
      </p:sp>
      <p:sp>
        <p:nvSpPr>
          <p:cNvPr id="33794" name="文本占位符 2">
            <a:extLst>
              <a:ext uri="{FF2B5EF4-FFF2-40B4-BE49-F238E27FC236}">
                <a16:creationId xmlns:a16="http://schemas.microsoft.com/office/drawing/2014/main" id="{097F5C09-30DB-4740-B2CE-8B79CF6822AD}"/>
              </a:ext>
            </a:extLst>
          </p:cNvPr>
          <p:cNvSpPr>
            <a:spLocks noGrp="1" noChangeArrowheads="1"/>
          </p:cNvSpPr>
          <p:nvPr>
            <p:ph idx="1"/>
          </p:nvPr>
        </p:nvSpPr>
        <p:spPr>
          <a:xfrm>
            <a:off x="1385888" y="1384300"/>
            <a:ext cx="6157912" cy="1890713"/>
          </a:xfrm>
        </p:spPr>
        <p:txBody>
          <a:bodyPr/>
          <a:lstStyle/>
          <a:p>
            <a:pPr>
              <a:lnSpc>
                <a:spcPct val="90000"/>
              </a:lnSpc>
              <a:buFontTx/>
              <a:buNone/>
            </a:pPr>
            <a:r>
              <a:rPr lang="en-US" altLang="zh-CN" sz="2700"/>
              <a:t>   </a:t>
            </a:r>
            <a:r>
              <a:rPr lang="en-US" altLang="zh-CN"/>
              <a:t>   </a:t>
            </a:r>
          </a:p>
          <a:p>
            <a:pPr>
              <a:lnSpc>
                <a:spcPct val="90000"/>
              </a:lnSpc>
              <a:buFontTx/>
              <a:buNone/>
            </a:pPr>
            <a:r>
              <a:rPr lang="en-US" altLang="zh-CN"/>
              <a:t>      </a:t>
            </a:r>
            <a:r>
              <a:rPr lang="zh-CN" altLang="en-US" sz="2100" b="1">
                <a:solidFill>
                  <a:schemeClr val="accent2"/>
                </a:solidFill>
                <a:ea typeface="楷体_GB2312" pitchFamily="49" charset="-122"/>
              </a:rPr>
              <a:t>物镜、目镜由不同折射率的光学玻璃复合成的。</a:t>
            </a:r>
            <a:r>
              <a:rPr lang="zh-CN" altLang="en-US">
                <a:solidFill>
                  <a:schemeClr val="hlink"/>
                </a:solidFill>
              </a:rPr>
              <a:t>   </a:t>
            </a:r>
          </a:p>
          <a:p>
            <a:pPr>
              <a:lnSpc>
                <a:spcPct val="90000"/>
              </a:lnSpc>
              <a:buFontTx/>
              <a:buNone/>
            </a:pPr>
            <a:endParaRPr lang="zh-CN" altLang="en-US">
              <a:solidFill>
                <a:schemeClr val="hlink"/>
              </a:solidFill>
            </a:endParaRPr>
          </a:p>
          <a:p>
            <a:pPr>
              <a:lnSpc>
                <a:spcPct val="90000"/>
              </a:lnSpc>
              <a:buFontTx/>
              <a:buNone/>
            </a:pPr>
            <a:endParaRPr lang="zh-CN" altLang="en-US">
              <a:solidFill>
                <a:schemeClr val="hlink"/>
              </a:solidFill>
            </a:endParaRPr>
          </a:p>
          <a:p>
            <a:pPr>
              <a:lnSpc>
                <a:spcPct val="90000"/>
              </a:lnSpc>
              <a:buFontTx/>
              <a:buNone/>
            </a:pPr>
            <a:r>
              <a:rPr lang="zh-CN" altLang="en-US"/>
              <a:t>           </a:t>
            </a:r>
          </a:p>
        </p:txBody>
      </p:sp>
      <p:pic>
        <p:nvPicPr>
          <p:cNvPr id="33795" name="图片 3" descr="F06">
            <a:extLst>
              <a:ext uri="{FF2B5EF4-FFF2-40B4-BE49-F238E27FC236}">
                <a16:creationId xmlns:a16="http://schemas.microsoft.com/office/drawing/2014/main" id="{F7AFF726-F46C-46A8-AD06-051FC1262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633663"/>
            <a:ext cx="44577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矩形 4">
            <a:extLst>
              <a:ext uri="{FF2B5EF4-FFF2-40B4-BE49-F238E27FC236}">
                <a16:creationId xmlns:a16="http://schemas.microsoft.com/office/drawing/2014/main" id="{C91A8300-B68F-4088-B887-135B8BB07BA1}"/>
              </a:ext>
            </a:extLst>
          </p:cNvPr>
          <p:cNvSpPr>
            <a:spLocks noChangeArrowheads="1"/>
          </p:cNvSpPr>
          <p:nvPr/>
        </p:nvSpPr>
        <p:spPr bwMode="auto">
          <a:xfrm>
            <a:off x="1385888" y="1168400"/>
            <a:ext cx="556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500" b="0">
                <a:solidFill>
                  <a:srgbClr val="FF3300"/>
                </a:solidFill>
                <a:latin typeface="Times New Roman" panose="02020603050405020304" pitchFamily="18" charset="0"/>
                <a:ea typeface="楷体_GB2312" pitchFamily="49" charset="-122"/>
              </a:rPr>
              <a:t>            </a:t>
            </a:r>
            <a:r>
              <a:rPr lang="zh-CN" altLang="en-US" sz="2100">
                <a:solidFill>
                  <a:schemeClr val="accent2"/>
                </a:solidFill>
                <a:latin typeface="Times New Roman" panose="02020603050405020304" pitchFamily="18" charset="0"/>
                <a:ea typeface="楷体_GB2312" pitchFamily="49" charset="-122"/>
              </a:rPr>
              <a:t>用透镜作物镜的望远镜</a:t>
            </a:r>
          </a:p>
          <a:p>
            <a:pPr>
              <a:spcBef>
                <a:spcPct val="50000"/>
              </a:spcBef>
            </a:pPr>
            <a:r>
              <a:rPr lang="zh-CN" altLang="en-US" sz="1500" b="0">
                <a:solidFill>
                  <a:schemeClr val="accent2"/>
                </a:solidFill>
                <a:latin typeface="Times New Roman" panose="02020603050405020304" pitchFamily="18" charset="0"/>
              </a:rPr>
              <a:t>        </a:t>
            </a:r>
            <a:r>
              <a:rPr lang="zh-CN" altLang="en-US" sz="1800">
                <a:solidFill>
                  <a:schemeClr val="accent2"/>
                </a:solidFill>
                <a:latin typeface="Times New Roman" panose="02020603050405020304" pitchFamily="18" charset="0"/>
              </a:rPr>
              <a:t> </a:t>
            </a:r>
          </a:p>
        </p:txBody>
      </p:sp>
      <p:sp>
        <p:nvSpPr>
          <p:cNvPr id="54277" name="日期占位符 5">
            <a:extLst>
              <a:ext uri="{FF2B5EF4-FFF2-40B4-BE49-F238E27FC236}">
                <a16:creationId xmlns:a16="http://schemas.microsoft.com/office/drawing/2014/main" id="{A3B460DE-7C6D-4C20-997A-610FF16ECE7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占位符 1">
            <a:extLst>
              <a:ext uri="{FF2B5EF4-FFF2-40B4-BE49-F238E27FC236}">
                <a16:creationId xmlns:a16="http://schemas.microsoft.com/office/drawing/2014/main" id="{F5DBE924-CB14-4142-91CC-789D9BCB8F97}"/>
              </a:ext>
            </a:extLst>
          </p:cNvPr>
          <p:cNvSpPr>
            <a:spLocks noGrp="1" noChangeArrowheads="1"/>
          </p:cNvSpPr>
          <p:nvPr>
            <p:ph idx="1"/>
          </p:nvPr>
        </p:nvSpPr>
        <p:spPr>
          <a:xfrm>
            <a:off x="971550" y="-57150"/>
            <a:ext cx="7029450" cy="1714500"/>
          </a:xfrm>
        </p:spPr>
        <p:txBody>
          <a:bodyPr/>
          <a:lstStyle/>
          <a:p>
            <a:pPr>
              <a:lnSpc>
                <a:spcPct val="130000"/>
              </a:lnSpc>
              <a:buFontTx/>
              <a:buNone/>
            </a:pPr>
            <a:r>
              <a:rPr lang="en-US" altLang="zh-CN" b="1">
                <a:solidFill>
                  <a:srgbClr val="FFCCFF"/>
                </a:solidFill>
              </a:rPr>
              <a:t>       </a:t>
            </a:r>
          </a:p>
        </p:txBody>
      </p:sp>
      <p:pic>
        <p:nvPicPr>
          <p:cNvPr id="3" name="图片 2">
            <a:extLst>
              <a:ext uri="{FF2B5EF4-FFF2-40B4-BE49-F238E27FC236}">
                <a16:creationId xmlns:a16="http://schemas.microsoft.com/office/drawing/2014/main" id="{FED17181-A228-4C2B-B656-200A915F5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708150"/>
            <a:ext cx="3543300"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3">
            <a:extLst>
              <a:ext uri="{FF2B5EF4-FFF2-40B4-BE49-F238E27FC236}">
                <a16:creationId xmlns:a16="http://schemas.microsoft.com/office/drawing/2014/main" id="{F069468A-BC7C-44CD-99AF-82CE419C474A}"/>
              </a:ext>
            </a:extLst>
          </p:cNvPr>
          <p:cNvSpPr>
            <a:spLocks noGrp="1" noChangeArrowheads="1"/>
          </p:cNvSpPr>
          <p:nvPr>
            <p:ph type="title"/>
          </p:nvPr>
        </p:nvSpPr>
        <p:spPr>
          <a:xfrm>
            <a:off x="1314450" y="0"/>
            <a:ext cx="6572250" cy="2000250"/>
          </a:xfrm>
        </p:spPr>
        <p:txBody>
          <a:bodyPr/>
          <a:lstStyle/>
          <a:p>
            <a:pPr algn="l">
              <a:lnSpc>
                <a:spcPct val="120000"/>
              </a:lnSpc>
            </a:pPr>
            <a:r>
              <a:rPr lang="en-US" altLang="zh-CN" sz="2100" b="1">
                <a:solidFill>
                  <a:srgbClr val="CC3300"/>
                </a:solidFill>
              </a:rPr>
              <a:t> </a:t>
            </a:r>
            <a:r>
              <a:rPr lang="zh-CN" altLang="en-US" sz="2400" b="1">
                <a:solidFill>
                  <a:schemeClr val="accent2"/>
                </a:solidFill>
                <a:latin typeface="华文行楷" panose="02010800040101010101" pitchFamily="2" charset="-122"/>
                <a:ea typeface="华文行楷" panose="02010800040101010101" pitchFamily="2" charset="-122"/>
              </a:rPr>
              <a:t>§</a:t>
            </a:r>
            <a:r>
              <a:rPr lang="en-US" altLang="zh-CN" sz="2400" b="1">
                <a:solidFill>
                  <a:schemeClr val="accent2"/>
                </a:solidFill>
                <a:latin typeface="华文行楷" panose="02010800040101010101" pitchFamily="2" charset="-122"/>
                <a:ea typeface="华文行楷" panose="02010800040101010101" pitchFamily="2" charset="-122"/>
              </a:rPr>
              <a:t>5.1 </a:t>
            </a:r>
            <a:r>
              <a:rPr lang="zh-CN" altLang="en-US" sz="2400" b="1">
                <a:solidFill>
                  <a:schemeClr val="accent2"/>
                </a:solidFill>
                <a:latin typeface="华文行楷" panose="02010800040101010101" pitchFamily="2" charset="-122"/>
                <a:ea typeface="华文行楷" panose="02010800040101010101" pitchFamily="2" charset="-122"/>
              </a:rPr>
              <a:t>地球大气的观测窗口</a:t>
            </a:r>
            <a:br>
              <a:rPr lang="zh-CN" altLang="en-US" sz="2100" b="1">
                <a:solidFill>
                  <a:srgbClr val="CC3300"/>
                </a:solidFill>
                <a:latin typeface="华文行楷" panose="02010800040101010101" pitchFamily="2" charset="-122"/>
                <a:ea typeface="华文行楷" panose="02010800040101010101" pitchFamily="2" charset="-122"/>
              </a:rPr>
            </a:br>
            <a:r>
              <a:rPr lang="zh-CN" altLang="en-US" sz="1800" b="1">
                <a:solidFill>
                  <a:schemeClr val="tx1"/>
                </a:solidFill>
                <a:latin typeface="楷体_GB2312" pitchFamily="49" charset="-122"/>
                <a:ea typeface="楷体_GB2312" pitchFamily="49" charset="-122"/>
              </a:rPr>
              <a:t>天体发出的电磁辐射不是所有的辐射都能到达地面，因为地球被一层厚达</a:t>
            </a:r>
            <a:r>
              <a:rPr lang="en-US" altLang="zh-CN" sz="1800" b="1">
                <a:solidFill>
                  <a:schemeClr val="tx1"/>
                </a:solidFill>
                <a:latin typeface="楷体_GB2312" pitchFamily="49" charset="-122"/>
                <a:ea typeface="楷体_GB2312" pitchFamily="49" charset="-122"/>
              </a:rPr>
              <a:t>1000</a:t>
            </a:r>
            <a:r>
              <a:rPr lang="zh-CN" altLang="en-US" sz="1800" b="1">
                <a:solidFill>
                  <a:schemeClr val="tx1"/>
                </a:solidFill>
                <a:latin typeface="楷体_GB2312" pitchFamily="49" charset="-122"/>
                <a:ea typeface="楷体_GB2312" pitchFamily="49" charset="-122"/>
              </a:rPr>
              <a:t>多千米的大气包围着</a:t>
            </a:r>
            <a:r>
              <a:rPr lang="en-US" altLang="zh-CN" sz="1800" b="1">
                <a:solidFill>
                  <a:schemeClr val="tx1"/>
                </a:solidFill>
                <a:latin typeface="楷体_GB2312" pitchFamily="49" charset="-122"/>
                <a:ea typeface="楷体_GB2312" pitchFamily="49" charset="-122"/>
              </a:rPr>
              <a:t>, </a:t>
            </a:r>
            <a:r>
              <a:rPr lang="zh-CN" altLang="en-US" sz="1800" b="1">
                <a:solidFill>
                  <a:schemeClr val="tx1"/>
                </a:solidFill>
                <a:latin typeface="楷体_GB2312" pitchFamily="49" charset="-122"/>
                <a:ea typeface="楷体_GB2312" pitchFamily="49" charset="-122"/>
              </a:rPr>
              <a:t>可挡住太阳的短波辐射；免遭大多小行星和彗星的撞击，然而它也像一个“屏障”阻碍着某些电磁辐射的通过。</a:t>
            </a:r>
          </a:p>
        </p:txBody>
      </p:sp>
      <p:sp>
        <p:nvSpPr>
          <p:cNvPr id="5" name="矩形 4">
            <a:extLst>
              <a:ext uri="{FF2B5EF4-FFF2-40B4-BE49-F238E27FC236}">
                <a16:creationId xmlns:a16="http://schemas.microsoft.com/office/drawing/2014/main" id="{FF5B67A5-59F5-415D-84F7-CB6EC1F4C4DF}"/>
              </a:ext>
            </a:extLst>
          </p:cNvPr>
          <p:cNvSpPr/>
          <p:nvPr/>
        </p:nvSpPr>
        <p:spPr>
          <a:xfrm>
            <a:off x="1330325" y="2085975"/>
            <a:ext cx="3143250" cy="2430463"/>
          </a:xfrm>
          <a:prstGeom prst="rect">
            <a:avLst/>
          </a:prstGeom>
          <a:noFill/>
          <a:ln w="9525">
            <a:noFill/>
            <a:miter/>
          </a:ln>
        </p:spPr>
        <p:txBody>
          <a:bodyPr>
            <a:spAutoFit/>
          </a:bodyPr>
          <a:lstStyle/>
          <a:p>
            <a:pPr>
              <a:lnSpc>
                <a:spcPct val="120000"/>
              </a:lnSpc>
            </a:pPr>
            <a:r>
              <a:rPr lang="en-US" altLang="zh-CN" sz="1900">
                <a:solidFill>
                  <a:srgbClr val="0033CC"/>
                </a:solidFill>
                <a:latin typeface="Times New Roman" panose="02020603050405020304" pitchFamily="18" charset="0"/>
              </a:rPr>
              <a:t> </a:t>
            </a:r>
            <a:r>
              <a:rPr lang="zh-CN" altLang="en-US" sz="1800">
                <a:solidFill>
                  <a:srgbClr val="0033CC"/>
                </a:solidFill>
                <a:latin typeface="楷体_GB2312" pitchFamily="49" charset="-122"/>
                <a:ea typeface="楷体_GB2312" pitchFamily="49" charset="-122"/>
              </a:rPr>
              <a:t>地球大气在</a:t>
            </a:r>
            <a:r>
              <a:rPr lang="en-US" altLang="zh-CN" sz="1800">
                <a:solidFill>
                  <a:srgbClr val="0033CC"/>
                </a:solidFill>
                <a:latin typeface="楷体_GB2312" pitchFamily="49" charset="-122"/>
                <a:ea typeface="楷体_GB2312" pitchFamily="49" charset="-122"/>
              </a:rPr>
              <a:t>100km</a:t>
            </a:r>
            <a:r>
              <a:rPr lang="zh-CN" altLang="en-US" sz="1800">
                <a:solidFill>
                  <a:srgbClr val="0033CC"/>
                </a:solidFill>
                <a:latin typeface="楷体_GB2312" pitchFamily="49" charset="-122"/>
                <a:ea typeface="楷体_GB2312" pitchFamily="49" charset="-122"/>
              </a:rPr>
              <a:t>高度以内，从对流层到电离层的温度、压力随地球高度的变化。 </a:t>
            </a:r>
          </a:p>
          <a:p>
            <a:pPr>
              <a:lnSpc>
                <a:spcPct val="120000"/>
              </a:lnSpc>
            </a:pPr>
            <a:r>
              <a:rPr lang="zh-CN" altLang="en-US" sz="1800">
                <a:solidFill>
                  <a:srgbClr val="0033CC"/>
                </a:solidFill>
                <a:latin typeface="楷体_GB2312" pitchFamily="49" charset="-122"/>
                <a:ea typeface="楷体_GB2312" pitchFamily="49" charset="-122"/>
              </a:rPr>
              <a:t>中间层以下称中性大气</a:t>
            </a:r>
            <a:r>
              <a:rPr lang="en-US" altLang="zh-CN" sz="1800">
                <a:solidFill>
                  <a:srgbClr val="0033CC"/>
                </a:solidFill>
                <a:latin typeface="楷体_GB2312" pitchFamily="49" charset="-122"/>
                <a:ea typeface="楷体_GB2312" pitchFamily="49" charset="-122"/>
              </a:rPr>
              <a:t>,</a:t>
            </a:r>
            <a:r>
              <a:rPr lang="zh-CN" altLang="en-US" sz="1800">
                <a:solidFill>
                  <a:srgbClr val="0033CC"/>
                </a:solidFill>
                <a:latin typeface="楷体_GB2312" pitchFamily="49" charset="-122"/>
                <a:ea typeface="楷体_GB2312" pitchFamily="49" charset="-122"/>
              </a:rPr>
              <a:t>主要由多种气体分子和悬浮微粒组成。</a:t>
            </a:r>
          </a:p>
          <a:p>
            <a:pPr>
              <a:lnSpc>
                <a:spcPct val="120000"/>
              </a:lnSpc>
            </a:pPr>
            <a:r>
              <a:rPr lang="zh-CN" altLang="en-US" sz="1800">
                <a:solidFill>
                  <a:srgbClr val="0033CC"/>
                </a:solidFill>
                <a:latin typeface="楷体_GB2312" pitchFamily="49" charset="-122"/>
                <a:ea typeface="楷体_GB2312" pitchFamily="49" charset="-122"/>
              </a:rPr>
              <a:t>臭氧层可阻挡</a:t>
            </a:r>
            <a:r>
              <a:rPr lang="en-US" altLang="zh-CN" sz="1800">
                <a:solidFill>
                  <a:srgbClr val="FF0000"/>
                </a:solidFill>
                <a:latin typeface="楷体_GB2312" pitchFamily="49" charset="-122"/>
                <a:ea typeface="楷体_GB2312" pitchFamily="49" charset="-122"/>
              </a:rPr>
              <a:t>X</a:t>
            </a:r>
            <a:r>
              <a:rPr lang="zh-CN" altLang="en-US" sz="1800">
                <a:solidFill>
                  <a:srgbClr val="0033CC"/>
                </a:solidFill>
                <a:latin typeface="楷体_GB2312" pitchFamily="49" charset="-122"/>
                <a:ea typeface="楷体_GB2312" pitchFamily="49" charset="-122"/>
              </a:rPr>
              <a:t>射线和</a:t>
            </a:r>
            <a:r>
              <a:rPr lang="en-US" altLang="zh-CN" sz="1800">
                <a:solidFill>
                  <a:srgbClr val="FF0000"/>
                </a:solidFill>
                <a:latin typeface="楷体_GB2312" pitchFamily="49" charset="-122"/>
                <a:ea typeface="楷体_GB2312" pitchFamily="49" charset="-122"/>
              </a:rPr>
              <a:t>γ</a:t>
            </a:r>
            <a:r>
              <a:rPr lang="zh-CN" altLang="en-US" sz="1800">
                <a:solidFill>
                  <a:srgbClr val="0033CC"/>
                </a:solidFill>
                <a:latin typeface="楷体_GB2312" pitchFamily="49" charset="-122"/>
                <a:ea typeface="楷体_GB2312" pitchFamily="49" charset="-122"/>
              </a:rPr>
              <a:t>射线</a:t>
            </a:r>
          </a:p>
        </p:txBody>
      </p:sp>
      <p:sp>
        <p:nvSpPr>
          <p:cNvPr id="6" name="矩形 5">
            <a:extLst>
              <a:ext uri="{FF2B5EF4-FFF2-40B4-BE49-F238E27FC236}">
                <a16:creationId xmlns:a16="http://schemas.microsoft.com/office/drawing/2014/main" id="{5881050B-CAA1-4492-9F8B-2C4D080ACAC9}"/>
              </a:ext>
            </a:extLst>
          </p:cNvPr>
          <p:cNvSpPr>
            <a:spLocks noChangeArrowheads="1"/>
          </p:cNvSpPr>
          <p:nvPr/>
        </p:nvSpPr>
        <p:spPr bwMode="auto">
          <a:xfrm>
            <a:off x="5580063" y="3795713"/>
            <a:ext cx="7540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500">
                <a:solidFill>
                  <a:schemeClr val="tx1"/>
                </a:solidFill>
                <a:latin typeface="宋体" panose="02010600030101010101" pitchFamily="2" charset="-122"/>
              </a:rPr>
              <a:t>平流层</a:t>
            </a:r>
          </a:p>
        </p:txBody>
      </p:sp>
      <p:sp>
        <p:nvSpPr>
          <p:cNvPr id="7" name="矩形 6">
            <a:extLst>
              <a:ext uri="{FF2B5EF4-FFF2-40B4-BE49-F238E27FC236}">
                <a16:creationId xmlns:a16="http://schemas.microsoft.com/office/drawing/2014/main" id="{08BDDB91-AA03-469E-AE5B-39CFECEE9B2B}"/>
              </a:ext>
            </a:extLst>
          </p:cNvPr>
          <p:cNvSpPr>
            <a:spLocks noChangeArrowheads="1"/>
          </p:cNvSpPr>
          <p:nvPr/>
        </p:nvSpPr>
        <p:spPr bwMode="auto">
          <a:xfrm>
            <a:off x="5580063" y="3074988"/>
            <a:ext cx="7540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500">
                <a:solidFill>
                  <a:schemeClr val="bg1"/>
                </a:solidFill>
                <a:latin typeface="宋体" panose="02010600030101010101" pitchFamily="2" charset="-122"/>
              </a:rPr>
              <a:t>臭氧层</a:t>
            </a:r>
          </a:p>
        </p:txBody>
      </p:sp>
      <p:sp>
        <p:nvSpPr>
          <p:cNvPr id="8" name="矩形 7">
            <a:extLst>
              <a:ext uri="{FF2B5EF4-FFF2-40B4-BE49-F238E27FC236}">
                <a16:creationId xmlns:a16="http://schemas.microsoft.com/office/drawing/2014/main" id="{208381B9-BDB0-4278-9ED0-540FD5EED19F}"/>
              </a:ext>
            </a:extLst>
          </p:cNvPr>
          <p:cNvSpPr>
            <a:spLocks noChangeArrowheads="1"/>
          </p:cNvSpPr>
          <p:nvPr/>
        </p:nvSpPr>
        <p:spPr bwMode="auto">
          <a:xfrm>
            <a:off x="6156325" y="2859088"/>
            <a:ext cx="971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500">
                <a:solidFill>
                  <a:schemeClr val="bg1"/>
                </a:solidFill>
                <a:latin typeface="宋体" panose="02010600030101010101" pitchFamily="2" charset="-122"/>
              </a:rPr>
              <a:t>中间层</a:t>
            </a:r>
          </a:p>
        </p:txBody>
      </p:sp>
      <p:sp>
        <p:nvSpPr>
          <p:cNvPr id="9" name="矩形 8">
            <a:extLst>
              <a:ext uri="{FF2B5EF4-FFF2-40B4-BE49-F238E27FC236}">
                <a16:creationId xmlns:a16="http://schemas.microsoft.com/office/drawing/2014/main" id="{80D5BF0A-33CD-4ED8-82AA-0DBB987FA236}"/>
              </a:ext>
            </a:extLst>
          </p:cNvPr>
          <p:cNvSpPr>
            <a:spLocks noChangeArrowheads="1"/>
          </p:cNvSpPr>
          <p:nvPr/>
        </p:nvSpPr>
        <p:spPr bwMode="auto">
          <a:xfrm>
            <a:off x="5868988" y="2066925"/>
            <a:ext cx="7540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500">
                <a:solidFill>
                  <a:schemeClr val="bg1"/>
                </a:solidFill>
                <a:latin typeface="宋体" panose="02010600030101010101" pitchFamily="2" charset="-122"/>
              </a:rPr>
              <a:t>电离层</a:t>
            </a:r>
          </a:p>
        </p:txBody>
      </p:sp>
      <p:sp>
        <p:nvSpPr>
          <p:cNvPr id="10" name="矩形 9">
            <a:extLst>
              <a:ext uri="{FF2B5EF4-FFF2-40B4-BE49-F238E27FC236}">
                <a16:creationId xmlns:a16="http://schemas.microsoft.com/office/drawing/2014/main" id="{5273DE31-7961-437D-949F-50D473D1DB38}"/>
              </a:ext>
            </a:extLst>
          </p:cNvPr>
          <p:cNvSpPr>
            <a:spLocks noChangeArrowheads="1"/>
          </p:cNvSpPr>
          <p:nvPr/>
        </p:nvSpPr>
        <p:spPr bwMode="auto">
          <a:xfrm>
            <a:off x="4860925" y="4156075"/>
            <a:ext cx="7540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500">
                <a:solidFill>
                  <a:schemeClr val="tx1"/>
                </a:solidFill>
                <a:latin typeface="宋体" panose="02010600030101010101" pitchFamily="2" charset="-122"/>
              </a:rPr>
              <a:t>对流层</a:t>
            </a:r>
          </a:p>
        </p:txBody>
      </p:sp>
      <p:sp>
        <p:nvSpPr>
          <p:cNvPr id="13322" name="日期占位符 10">
            <a:extLst>
              <a:ext uri="{FF2B5EF4-FFF2-40B4-BE49-F238E27FC236}">
                <a16:creationId xmlns:a16="http://schemas.microsoft.com/office/drawing/2014/main" id="{9D4DA651-2E0D-4D4E-B357-D1F377951B4A}"/>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8"/>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6"/>
                                        </p:tgtEl>
                                        <p:attrNameLst>
                                          <p:attrName>style.visibility</p:attrName>
                                        </p:attrNameLst>
                                      </p:cBhvr>
                                      <p:to>
                                        <p:strVal val="visible"/>
                                      </p:to>
                                    </p:set>
                                  </p:childTnLst>
                                </p:cTn>
                              </p:par>
                            </p:childTnLst>
                          </p:cTn>
                        </p:par>
                        <p:par>
                          <p:cTn id="26" fill="hold" nodeType="afterGroup">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1" descr="telescope1.jpg (3861 字节)">
            <a:extLst>
              <a:ext uri="{FF2B5EF4-FFF2-40B4-BE49-F238E27FC236}">
                <a16:creationId xmlns:a16="http://schemas.microsoft.com/office/drawing/2014/main" id="{C87F12FB-BFF7-41BE-B3E9-4DCA933D7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78025"/>
            <a:ext cx="49688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8" name="图片 2" descr="telescope2.jpg (3737 字节)">
            <a:extLst>
              <a:ext uri="{FF2B5EF4-FFF2-40B4-BE49-F238E27FC236}">
                <a16:creationId xmlns:a16="http://schemas.microsoft.com/office/drawing/2014/main" id="{156BC426-A379-494A-A34D-DE91500B1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275013"/>
            <a:ext cx="48069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19" name="组合 3">
            <a:extLst>
              <a:ext uri="{FF2B5EF4-FFF2-40B4-BE49-F238E27FC236}">
                <a16:creationId xmlns:a16="http://schemas.microsoft.com/office/drawing/2014/main" id="{6EA7D06A-3D84-4147-9FC3-E6F6895A7658}"/>
              </a:ext>
            </a:extLst>
          </p:cNvPr>
          <p:cNvGrpSpPr>
            <a:grpSpLocks/>
          </p:cNvGrpSpPr>
          <p:nvPr/>
        </p:nvGrpSpPr>
        <p:grpSpPr bwMode="auto">
          <a:xfrm>
            <a:off x="1657350" y="2193925"/>
            <a:ext cx="5829300" cy="2343150"/>
            <a:chOff x="0" y="4033"/>
            <a:chExt cx="518" cy="2016"/>
          </a:xfrm>
        </p:grpSpPr>
        <p:grpSp>
          <p:nvGrpSpPr>
            <p:cNvPr id="34820" name="组合 4">
              <a:extLst>
                <a:ext uri="{FF2B5EF4-FFF2-40B4-BE49-F238E27FC236}">
                  <a16:creationId xmlns:a16="http://schemas.microsoft.com/office/drawing/2014/main" id="{7EF5C3AA-393C-4D77-8441-B48E098410AC}"/>
                </a:ext>
              </a:extLst>
            </p:cNvPr>
            <p:cNvGrpSpPr>
              <a:grpSpLocks/>
            </p:cNvGrpSpPr>
            <p:nvPr/>
          </p:nvGrpSpPr>
          <p:grpSpPr bwMode="auto">
            <a:xfrm>
              <a:off x="0" y="4033"/>
              <a:ext cx="518" cy="2016"/>
              <a:chOff x="0" y="4033"/>
              <a:chExt cx="518" cy="2016"/>
            </a:xfrm>
          </p:grpSpPr>
          <p:grpSp>
            <p:nvGrpSpPr>
              <p:cNvPr id="34821" name="组合 5">
                <a:extLst>
                  <a:ext uri="{FF2B5EF4-FFF2-40B4-BE49-F238E27FC236}">
                    <a16:creationId xmlns:a16="http://schemas.microsoft.com/office/drawing/2014/main" id="{E144EDA7-B0ED-4343-A304-0F83516DE3D0}"/>
                  </a:ext>
                </a:extLst>
              </p:cNvPr>
              <p:cNvGrpSpPr>
                <a:grpSpLocks/>
              </p:cNvGrpSpPr>
              <p:nvPr/>
            </p:nvGrpSpPr>
            <p:grpSpPr bwMode="auto">
              <a:xfrm>
                <a:off x="0" y="4033"/>
                <a:ext cx="518" cy="682"/>
                <a:chOff x="0" y="4033"/>
                <a:chExt cx="518" cy="682"/>
              </a:xfrm>
            </p:grpSpPr>
            <p:sp>
              <p:nvSpPr>
                <p:cNvPr id="55302" name="矩形 6">
                  <a:extLst>
                    <a:ext uri="{FF2B5EF4-FFF2-40B4-BE49-F238E27FC236}">
                      <a16:creationId xmlns:a16="http://schemas.microsoft.com/office/drawing/2014/main" id="{360B42FB-9C36-46E6-A554-B3A7A96EB45B}"/>
                    </a:ext>
                  </a:extLst>
                </p:cNvPr>
                <p:cNvSpPr/>
                <p:nvPr/>
              </p:nvSpPr>
              <p:spPr>
                <a:xfrm>
                  <a:off x="0" y="4033"/>
                  <a:ext cx="518" cy="682"/>
                </a:xfrm>
                <a:prstGeom prst="rect">
                  <a:avLst/>
                </a:prstGeom>
                <a:noFill/>
                <a:ln w="9525">
                  <a:noFill/>
                  <a:miter/>
                </a:ln>
              </p:spPr>
              <p:txBody>
                <a:bodyPr/>
                <a:lstStyle/>
                <a:p>
                  <a:pPr>
                    <a:buClr>
                      <a:srgbClr val="000000"/>
                    </a:buClr>
                  </a:pPr>
                  <a:r>
                    <a:rPr lang="en-US" altLang="zh-CN" sz="1800" b="0" noProof="1">
                      <a:solidFill>
                        <a:srgbClr val="FFFFFF"/>
                      </a:solidFill>
                      <a:latin typeface="Times New Roman" pitchFamily="18" charset="0"/>
                      <a:cs typeface="+mn-ea"/>
                    </a:rPr>
                    <a:t>  </a:t>
                  </a:r>
                  <a:r>
                    <a:rPr lang="en-US" altLang="zh-CN" sz="3075" b="0" noProof="1">
                      <a:solidFill>
                        <a:srgbClr val="FFFFFF"/>
                      </a:solidFill>
                      <a:latin typeface="Times New Roman" pitchFamily="18" charset="0"/>
                      <a:cs typeface="+mn-ea"/>
                    </a:rPr>
                    <a:t> </a:t>
                  </a:r>
                  <a:r>
                    <a:rPr lang="en-US" altLang="zh-CN" sz="1800" b="0" noProof="1">
                      <a:solidFill>
                        <a:srgbClr val="FFFFFF"/>
                      </a:solidFill>
                      <a:latin typeface="Times New Roman" pitchFamily="18" charset="0"/>
                      <a:cs typeface="+mn-ea"/>
                    </a:rPr>
                    <a:t>                                                                 </a:t>
                  </a:r>
                  <a:endParaRPr lang="en-US" altLang="zh-CN" sz="1800" b="0" noProof="1">
                    <a:solidFill>
                      <a:srgbClr val="FFFFFF"/>
                    </a:solidFill>
                    <a:latin typeface="Times New Roman" pitchFamily="18" charset="0"/>
                  </a:endParaRPr>
                </a:p>
              </p:txBody>
            </p:sp>
            <p:sp>
              <p:nvSpPr>
                <p:cNvPr id="34823" name="矩形 7">
                  <a:extLst>
                    <a:ext uri="{FF2B5EF4-FFF2-40B4-BE49-F238E27FC236}">
                      <a16:creationId xmlns:a16="http://schemas.microsoft.com/office/drawing/2014/main" id="{15B5DA67-8439-4F97-80AD-0383BD6A7F16}"/>
                    </a:ext>
                  </a:extLst>
                </p:cNvPr>
                <p:cNvSpPr>
                  <a:spLocks noChangeArrowheads="1"/>
                </p:cNvSpPr>
                <p:nvPr/>
              </p:nvSpPr>
              <p:spPr bwMode="auto">
                <a:xfrm>
                  <a:off x="0" y="4033"/>
                  <a:ext cx="518" cy="68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grpSp>
            <p:nvGrpSpPr>
              <p:cNvPr id="34824" name="组合 8">
                <a:extLst>
                  <a:ext uri="{FF2B5EF4-FFF2-40B4-BE49-F238E27FC236}">
                    <a16:creationId xmlns:a16="http://schemas.microsoft.com/office/drawing/2014/main" id="{615F5BAE-DD7A-42A0-B302-E53E8A85D913}"/>
                  </a:ext>
                </a:extLst>
              </p:cNvPr>
              <p:cNvGrpSpPr>
                <a:grpSpLocks/>
              </p:cNvGrpSpPr>
              <p:nvPr/>
            </p:nvGrpSpPr>
            <p:grpSpPr bwMode="auto">
              <a:xfrm>
                <a:off x="0" y="4715"/>
                <a:ext cx="518" cy="230"/>
                <a:chOff x="0" y="4715"/>
                <a:chExt cx="518" cy="230"/>
              </a:xfrm>
            </p:grpSpPr>
            <p:sp>
              <p:nvSpPr>
                <p:cNvPr id="34825" name="矩形 9">
                  <a:extLst>
                    <a:ext uri="{FF2B5EF4-FFF2-40B4-BE49-F238E27FC236}">
                      <a16:creationId xmlns:a16="http://schemas.microsoft.com/office/drawing/2014/main" id="{85403537-FCC0-4925-819F-2493A87D61DF}"/>
                    </a:ext>
                  </a:extLst>
                </p:cNvPr>
                <p:cNvSpPr>
                  <a:spLocks noChangeArrowheads="1"/>
                </p:cNvSpPr>
                <p:nvPr/>
              </p:nvSpPr>
              <p:spPr bwMode="auto">
                <a:xfrm>
                  <a:off x="0" y="4715"/>
                  <a:ext cx="5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500">
                      <a:solidFill>
                        <a:srgbClr val="CC0000"/>
                      </a:solidFill>
                      <a:latin typeface="Times New Roman" panose="02020603050405020304" pitchFamily="18" charset="0"/>
                    </a:rPr>
                    <a:t>伽利略望远镜光路图 </a:t>
                  </a:r>
                </a:p>
              </p:txBody>
            </p:sp>
            <p:sp>
              <p:nvSpPr>
                <p:cNvPr id="34826" name="矩形 10">
                  <a:extLst>
                    <a:ext uri="{FF2B5EF4-FFF2-40B4-BE49-F238E27FC236}">
                      <a16:creationId xmlns:a16="http://schemas.microsoft.com/office/drawing/2014/main" id="{C0BD69D1-EFF0-4A83-9606-D92DE27F2A6C}"/>
                    </a:ext>
                  </a:extLst>
                </p:cNvPr>
                <p:cNvSpPr>
                  <a:spLocks noChangeArrowheads="1"/>
                </p:cNvSpPr>
                <p:nvPr/>
              </p:nvSpPr>
              <p:spPr bwMode="auto">
                <a:xfrm>
                  <a:off x="0" y="4715"/>
                  <a:ext cx="518" cy="23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grpSp>
            <p:nvGrpSpPr>
              <p:cNvPr id="34827" name="组合 11">
                <a:extLst>
                  <a:ext uri="{FF2B5EF4-FFF2-40B4-BE49-F238E27FC236}">
                    <a16:creationId xmlns:a16="http://schemas.microsoft.com/office/drawing/2014/main" id="{438A2085-8B77-4E5C-A1EA-D81606761945}"/>
                  </a:ext>
                </a:extLst>
              </p:cNvPr>
              <p:cNvGrpSpPr>
                <a:grpSpLocks/>
              </p:cNvGrpSpPr>
              <p:nvPr/>
            </p:nvGrpSpPr>
            <p:grpSpPr bwMode="auto">
              <a:xfrm>
                <a:off x="0" y="4945"/>
                <a:ext cx="518" cy="192"/>
                <a:chOff x="0" y="4945"/>
                <a:chExt cx="518" cy="192"/>
              </a:xfrm>
            </p:grpSpPr>
            <p:sp>
              <p:nvSpPr>
                <p:cNvPr id="55308" name="矩形 12">
                  <a:extLst>
                    <a:ext uri="{FF2B5EF4-FFF2-40B4-BE49-F238E27FC236}">
                      <a16:creationId xmlns:a16="http://schemas.microsoft.com/office/drawing/2014/main" id="{139DF5F5-2983-413A-B10C-18842A92BD6D}"/>
                    </a:ext>
                  </a:extLst>
                </p:cNvPr>
                <p:cNvSpPr/>
                <p:nvPr/>
              </p:nvSpPr>
              <p:spPr>
                <a:xfrm>
                  <a:off x="0" y="4945"/>
                  <a:ext cx="518" cy="191"/>
                </a:xfrm>
                <a:prstGeom prst="rect">
                  <a:avLst/>
                </a:prstGeom>
                <a:noFill/>
                <a:ln w="9525">
                  <a:noFill/>
                  <a:miter/>
                </a:ln>
              </p:spPr>
              <p:txBody>
                <a:bodyPr/>
                <a:lstStyle/>
                <a:p>
                  <a:pPr>
                    <a:buClr>
                      <a:srgbClr val="000000"/>
                    </a:buClr>
                  </a:pPr>
                  <a:r>
                    <a:rPr lang="zh-CN" altLang="en-US" sz="1050" b="0" noProof="1">
                      <a:solidFill>
                        <a:srgbClr val="FFFFFF"/>
                      </a:solidFill>
                      <a:latin typeface="Times New Roman" pitchFamily="18" charset="0"/>
                      <a:cs typeface="+mn-ea"/>
                    </a:rPr>
                    <a:t>　 </a:t>
                  </a:r>
                  <a:endParaRPr lang="zh-CN" altLang="en-US" sz="1800" b="0" noProof="1">
                    <a:solidFill>
                      <a:schemeClr val="tx1"/>
                    </a:solidFill>
                    <a:latin typeface="Times New Roman" pitchFamily="18" charset="0"/>
                  </a:endParaRPr>
                </a:p>
              </p:txBody>
            </p:sp>
            <p:sp>
              <p:nvSpPr>
                <p:cNvPr id="34829" name="矩形 13">
                  <a:extLst>
                    <a:ext uri="{FF2B5EF4-FFF2-40B4-BE49-F238E27FC236}">
                      <a16:creationId xmlns:a16="http://schemas.microsoft.com/office/drawing/2014/main" id="{CFC7CDCA-C6C5-4DEC-BBDC-C119CB7AA269}"/>
                    </a:ext>
                  </a:extLst>
                </p:cNvPr>
                <p:cNvSpPr>
                  <a:spLocks noChangeArrowheads="1"/>
                </p:cNvSpPr>
                <p:nvPr/>
              </p:nvSpPr>
              <p:spPr bwMode="auto">
                <a:xfrm>
                  <a:off x="0" y="4945"/>
                  <a:ext cx="518" cy="19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grpSp>
            <p:nvGrpSpPr>
              <p:cNvPr id="34830" name="组合 14">
                <a:extLst>
                  <a:ext uri="{FF2B5EF4-FFF2-40B4-BE49-F238E27FC236}">
                    <a16:creationId xmlns:a16="http://schemas.microsoft.com/office/drawing/2014/main" id="{CED4BB9E-DAF7-47C5-866B-F988E4F92BC2}"/>
                  </a:ext>
                </a:extLst>
              </p:cNvPr>
              <p:cNvGrpSpPr>
                <a:grpSpLocks/>
              </p:cNvGrpSpPr>
              <p:nvPr/>
            </p:nvGrpSpPr>
            <p:grpSpPr bwMode="auto">
              <a:xfrm>
                <a:off x="0" y="5137"/>
                <a:ext cx="518" cy="682"/>
                <a:chOff x="0" y="5137"/>
                <a:chExt cx="518" cy="682"/>
              </a:xfrm>
            </p:grpSpPr>
            <p:sp>
              <p:nvSpPr>
                <p:cNvPr id="55311" name="矩形 15">
                  <a:extLst>
                    <a:ext uri="{FF2B5EF4-FFF2-40B4-BE49-F238E27FC236}">
                      <a16:creationId xmlns:a16="http://schemas.microsoft.com/office/drawing/2014/main" id="{AD15190A-67A5-44F7-873D-2CC346D39D4B}"/>
                    </a:ext>
                  </a:extLst>
                </p:cNvPr>
                <p:cNvSpPr/>
                <p:nvPr/>
              </p:nvSpPr>
              <p:spPr>
                <a:xfrm>
                  <a:off x="0" y="5137"/>
                  <a:ext cx="518" cy="683"/>
                </a:xfrm>
                <a:prstGeom prst="rect">
                  <a:avLst/>
                </a:prstGeom>
                <a:noFill/>
                <a:ln w="9525">
                  <a:noFill/>
                  <a:miter/>
                </a:ln>
              </p:spPr>
              <p:txBody>
                <a:bodyPr/>
                <a:lstStyle/>
                <a:p>
                  <a:pPr>
                    <a:buClr>
                      <a:srgbClr val="000000"/>
                    </a:buClr>
                  </a:pPr>
                  <a:r>
                    <a:rPr lang="en-US" altLang="zh-CN" sz="1800" b="0" noProof="1">
                      <a:solidFill>
                        <a:srgbClr val="FFFFFF"/>
                      </a:solidFill>
                      <a:latin typeface="Times New Roman" pitchFamily="18" charset="0"/>
                      <a:cs typeface="+mn-ea"/>
                    </a:rPr>
                    <a:t>  </a:t>
                  </a:r>
                  <a:r>
                    <a:rPr lang="en-US" altLang="zh-CN" sz="3075" b="0" noProof="1">
                      <a:solidFill>
                        <a:srgbClr val="FFFFFF"/>
                      </a:solidFill>
                      <a:latin typeface="Times New Roman" pitchFamily="18" charset="0"/>
                      <a:cs typeface="+mn-ea"/>
                    </a:rPr>
                    <a:t> </a:t>
                  </a:r>
                  <a:r>
                    <a:rPr lang="en-US" altLang="zh-CN" sz="1800" b="0" noProof="1">
                      <a:solidFill>
                        <a:srgbClr val="FFFFFF"/>
                      </a:solidFill>
                      <a:latin typeface="Times New Roman" pitchFamily="18" charset="0"/>
                      <a:cs typeface="+mn-ea"/>
                    </a:rPr>
                    <a:t>          </a:t>
                  </a:r>
                  <a:r>
                    <a:rPr lang="en-US" altLang="zh-CN" sz="1800" b="0" noProof="1">
                      <a:solidFill>
                        <a:schemeClr val="tx2"/>
                      </a:solidFill>
                      <a:latin typeface="Times New Roman" pitchFamily="18" charset="0"/>
                      <a:cs typeface="+mn-ea"/>
                    </a:rPr>
                    <a:t>                                                       </a:t>
                  </a:r>
                  <a:endParaRPr lang="en-US" altLang="zh-CN" sz="1800" b="0" noProof="1">
                    <a:solidFill>
                      <a:schemeClr val="tx2"/>
                    </a:solidFill>
                    <a:latin typeface="Times New Roman" pitchFamily="18" charset="0"/>
                  </a:endParaRPr>
                </a:p>
              </p:txBody>
            </p:sp>
            <p:sp>
              <p:nvSpPr>
                <p:cNvPr id="34832" name="矩形 16">
                  <a:extLst>
                    <a:ext uri="{FF2B5EF4-FFF2-40B4-BE49-F238E27FC236}">
                      <a16:creationId xmlns:a16="http://schemas.microsoft.com/office/drawing/2014/main" id="{C7F31289-87CD-4B1D-B0AC-3FB3F23219A7}"/>
                    </a:ext>
                  </a:extLst>
                </p:cNvPr>
                <p:cNvSpPr>
                  <a:spLocks noChangeArrowheads="1"/>
                </p:cNvSpPr>
                <p:nvPr/>
              </p:nvSpPr>
              <p:spPr bwMode="auto">
                <a:xfrm>
                  <a:off x="0" y="5137"/>
                  <a:ext cx="518" cy="68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grpSp>
            <p:nvGrpSpPr>
              <p:cNvPr id="34833" name="组合 17">
                <a:extLst>
                  <a:ext uri="{FF2B5EF4-FFF2-40B4-BE49-F238E27FC236}">
                    <a16:creationId xmlns:a16="http://schemas.microsoft.com/office/drawing/2014/main" id="{3F64FA14-D63E-4D95-A86A-C52DF0201D64}"/>
                  </a:ext>
                </a:extLst>
              </p:cNvPr>
              <p:cNvGrpSpPr>
                <a:grpSpLocks/>
              </p:cNvGrpSpPr>
              <p:nvPr/>
            </p:nvGrpSpPr>
            <p:grpSpPr bwMode="auto">
              <a:xfrm>
                <a:off x="0" y="5819"/>
                <a:ext cx="518" cy="230"/>
                <a:chOff x="0" y="5819"/>
                <a:chExt cx="518" cy="230"/>
              </a:xfrm>
            </p:grpSpPr>
            <p:sp>
              <p:nvSpPr>
                <p:cNvPr id="34834" name="矩形 18">
                  <a:extLst>
                    <a:ext uri="{FF2B5EF4-FFF2-40B4-BE49-F238E27FC236}">
                      <a16:creationId xmlns:a16="http://schemas.microsoft.com/office/drawing/2014/main" id="{CA09D6A8-177C-4EED-AC3C-722CC17B9859}"/>
                    </a:ext>
                  </a:extLst>
                </p:cNvPr>
                <p:cNvSpPr>
                  <a:spLocks noChangeArrowheads="1"/>
                </p:cNvSpPr>
                <p:nvPr/>
              </p:nvSpPr>
              <p:spPr bwMode="auto">
                <a:xfrm>
                  <a:off x="0" y="5819"/>
                  <a:ext cx="5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500">
                      <a:solidFill>
                        <a:srgbClr val="CC0000"/>
                      </a:solidFill>
                      <a:latin typeface="Times New Roman" panose="02020603050405020304" pitchFamily="18" charset="0"/>
                    </a:rPr>
                    <a:t>开普勒望远镜光路图</a:t>
                  </a:r>
                  <a:r>
                    <a:rPr lang="zh-CN" altLang="en-US" sz="1500" b="0">
                      <a:solidFill>
                        <a:srgbClr val="CC0000"/>
                      </a:solidFill>
                      <a:latin typeface="Times New Roman" panose="02020603050405020304" pitchFamily="18" charset="0"/>
                    </a:rPr>
                    <a:t> </a:t>
                  </a:r>
                </a:p>
              </p:txBody>
            </p:sp>
            <p:sp>
              <p:nvSpPr>
                <p:cNvPr id="34835" name="矩形 19">
                  <a:extLst>
                    <a:ext uri="{FF2B5EF4-FFF2-40B4-BE49-F238E27FC236}">
                      <a16:creationId xmlns:a16="http://schemas.microsoft.com/office/drawing/2014/main" id="{FE50A37B-78C6-4E4D-8828-841796EB895D}"/>
                    </a:ext>
                  </a:extLst>
                </p:cNvPr>
                <p:cNvSpPr>
                  <a:spLocks noChangeArrowheads="1"/>
                </p:cNvSpPr>
                <p:nvPr/>
              </p:nvSpPr>
              <p:spPr bwMode="auto">
                <a:xfrm>
                  <a:off x="0" y="5819"/>
                  <a:ext cx="518" cy="23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grpSp>
        <p:sp>
          <p:nvSpPr>
            <p:cNvPr id="34836" name="矩形 20">
              <a:extLst>
                <a:ext uri="{FF2B5EF4-FFF2-40B4-BE49-F238E27FC236}">
                  <a16:creationId xmlns:a16="http://schemas.microsoft.com/office/drawing/2014/main" id="{DE1E724A-AF04-420A-817C-A2DABAA378CC}"/>
                </a:ext>
              </a:extLst>
            </p:cNvPr>
            <p:cNvSpPr>
              <a:spLocks noChangeArrowheads="1"/>
            </p:cNvSpPr>
            <p:nvPr/>
          </p:nvSpPr>
          <p:spPr bwMode="auto">
            <a:xfrm>
              <a:off x="0" y="4033"/>
              <a:ext cx="518" cy="2016"/>
            </a:xfrm>
            <a:prstGeom prst="rect">
              <a:avLst/>
            </a:prstGeom>
            <a:noFill/>
            <a:ln w="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34837" name="矩形 21">
            <a:extLst>
              <a:ext uri="{FF2B5EF4-FFF2-40B4-BE49-F238E27FC236}">
                <a16:creationId xmlns:a16="http://schemas.microsoft.com/office/drawing/2014/main" id="{23DC797D-E3FC-4B6A-A1A6-8F1EEB25D4CE}"/>
              </a:ext>
            </a:extLst>
          </p:cNvPr>
          <p:cNvSpPr>
            <a:spLocks noChangeArrowheads="1"/>
          </p:cNvSpPr>
          <p:nvPr/>
        </p:nvSpPr>
        <p:spPr bwMode="auto">
          <a:xfrm>
            <a:off x="1709738" y="898525"/>
            <a:ext cx="52387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solidFill>
                  <a:schemeClr val="hlink"/>
                </a:solidFill>
                <a:latin typeface="楷体_GB2312" pitchFamily="49" charset="-122"/>
                <a:ea typeface="楷体_GB2312" pitchFamily="49" charset="-122"/>
              </a:rPr>
              <a:t>  </a:t>
            </a:r>
            <a:r>
              <a:rPr lang="en-US" altLang="zh-CN" sz="1800">
                <a:solidFill>
                  <a:schemeClr val="accent2"/>
                </a:solidFill>
                <a:latin typeface="楷体_GB2312" pitchFamily="49" charset="-122"/>
                <a:ea typeface="楷体_GB2312" pitchFamily="49" charset="-122"/>
              </a:rPr>
              <a:t>1</a:t>
            </a:r>
            <a:r>
              <a:rPr lang="zh-CN" altLang="en-US" sz="1800">
                <a:solidFill>
                  <a:schemeClr val="accent2"/>
                </a:solidFill>
                <a:latin typeface="楷体_GB2312" pitchFamily="49" charset="-122"/>
                <a:ea typeface="楷体_GB2312" pitchFamily="49" charset="-122"/>
              </a:rPr>
              <a:t>）伽利略式：正像，视场小，不能安装叉丝。</a:t>
            </a:r>
          </a:p>
          <a:p>
            <a:r>
              <a:rPr lang="zh-CN" altLang="en-US" sz="1800">
                <a:solidFill>
                  <a:schemeClr val="accent2"/>
                </a:solidFill>
                <a:latin typeface="楷体_GB2312" pitchFamily="49" charset="-122"/>
                <a:ea typeface="楷体_GB2312" pitchFamily="49" charset="-122"/>
              </a:rPr>
              <a:t>  </a:t>
            </a:r>
            <a:r>
              <a:rPr lang="en-US" altLang="zh-CN" sz="1800">
                <a:solidFill>
                  <a:schemeClr val="accent2"/>
                </a:solidFill>
                <a:latin typeface="楷体_GB2312" pitchFamily="49" charset="-122"/>
                <a:ea typeface="楷体_GB2312" pitchFamily="49" charset="-122"/>
              </a:rPr>
              <a:t>2</a:t>
            </a:r>
            <a:r>
              <a:rPr lang="zh-CN" altLang="en-US" sz="1800">
                <a:solidFill>
                  <a:schemeClr val="accent2"/>
                </a:solidFill>
                <a:latin typeface="楷体_GB2312" pitchFamily="49" charset="-122"/>
                <a:ea typeface="楷体_GB2312" pitchFamily="49" charset="-122"/>
              </a:rPr>
              <a:t>）开普勒式：视场大，便于安叉丝，反像。</a:t>
            </a:r>
          </a:p>
          <a:p>
            <a:pPr>
              <a:lnSpc>
                <a:spcPct val="80000"/>
              </a:lnSpc>
              <a:spcBef>
                <a:spcPct val="50000"/>
              </a:spcBef>
              <a:buClr>
                <a:schemeClr val="tx1"/>
              </a:buClr>
              <a:buFont typeface="Wingdings" panose="05000000000000000000" pitchFamily="2" charset="2"/>
              <a:buNone/>
            </a:pPr>
            <a:endParaRPr lang="zh-CN" altLang="en-US" sz="1800">
              <a:solidFill>
                <a:schemeClr val="accent2"/>
              </a:solidFill>
              <a:latin typeface="楷体_GB2312" pitchFamily="49" charset="-122"/>
              <a:ea typeface="楷体_GB2312" pitchFamily="49" charset="-122"/>
            </a:endParaRPr>
          </a:p>
        </p:txBody>
      </p:sp>
      <p:sp>
        <p:nvSpPr>
          <p:cNvPr id="55318" name="日期占位符 22">
            <a:extLst>
              <a:ext uri="{FF2B5EF4-FFF2-40B4-BE49-F238E27FC236}">
                <a16:creationId xmlns:a16="http://schemas.microsoft.com/office/drawing/2014/main" id="{DBFBF260-5A91-4AC2-BEE8-1819B9292BE8}"/>
              </a:ext>
            </a:extLst>
          </p:cNvPr>
          <p:cNvSpPr>
            <a:spLocks noGrp="1"/>
          </p:cNvSpPr>
          <p:nvPr>
            <p:ph type="dt" sz="quarter" idx="10"/>
          </p:nvPr>
        </p:nvSpPr>
        <p:spPr>
          <a:xfrm>
            <a:off x="1485900" y="4684713"/>
            <a:ext cx="1600200" cy="357187"/>
          </a:xfrm>
        </p:spPr>
        <p:txBody>
          <a:bodyPr/>
          <a:lstStyle/>
          <a:p>
            <a:r>
              <a:rPr lang="zh-CN" altLang="en-US"/>
              <a:t>普通天文学</a:t>
            </a:r>
          </a:p>
        </p:txBody>
      </p:sp>
    </p:spTree>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C7104-59F5-483C-8B25-C06B3522D239}"/>
              </a:ext>
            </a:extLst>
          </p:cNvPr>
          <p:cNvSpPr>
            <a:spLocks noGrp="1" noChangeArrowheads="1"/>
          </p:cNvSpPr>
          <p:nvPr>
            <p:ph type="title"/>
          </p:nvPr>
        </p:nvSpPr>
        <p:spPr>
          <a:xfrm>
            <a:off x="1385888" y="736600"/>
            <a:ext cx="6291262" cy="1187450"/>
          </a:xfrm>
        </p:spPr>
        <p:txBody>
          <a:bodyPr/>
          <a:lstStyle/>
          <a:p>
            <a:pPr algn="l"/>
            <a:r>
              <a:rPr lang="en-US" altLang="zh-CN" sz="2100" b="1">
                <a:latin typeface="长城仿宋" charset="-122"/>
              </a:rPr>
              <a:t>    </a:t>
            </a:r>
            <a:r>
              <a:rPr lang="zh-CN" altLang="en-US" sz="2100" b="1">
                <a:solidFill>
                  <a:schemeClr val="accent2"/>
                </a:solidFill>
                <a:latin typeface="长城仿宋" charset="-122"/>
                <a:ea typeface="楷体_GB2312" pitchFamily="49" charset="-122"/>
              </a:rPr>
              <a:t>折射望远镜的成像质量比反射望远镜好，视场较大，使用方便，易于维护，中小型天文望远镜及许多专用仪器多采用折射系统。</a:t>
            </a:r>
          </a:p>
        </p:txBody>
      </p:sp>
      <p:sp>
        <p:nvSpPr>
          <p:cNvPr id="3" name="内容占位符 2">
            <a:extLst>
              <a:ext uri="{FF2B5EF4-FFF2-40B4-BE49-F238E27FC236}">
                <a16:creationId xmlns:a16="http://schemas.microsoft.com/office/drawing/2014/main" id="{B812BE92-5A0D-456F-9DDC-E14B4C5048BF}"/>
              </a:ext>
            </a:extLst>
          </p:cNvPr>
          <p:cNvSpPr>
            <a:spLocks noGrp="1" noChangeArrowheads="1"/>
          </p:cNvSpPr>
          <p:nvPr>
            <p:ph idx="1"/>
          </p:nvPr>
        </p:nvSpPr>
        <p:spPr>
          <a:xfrm>
            <a:off x="1143000" y="1924050"/>
            <a:ext cx="6345238" cy="800100"/>
          </a:xfrm>
        </p:spPr>
        <p:txBody>
          <a:bodyPr/>
          <a:lstStyle/>
          <a:p>
            <a:pPr>
              <a:lnSpc>
                <a:spcPct val="120000"/>
              </a:lnSpc>
              <a:buFontTx/>
              <a:buNone/>
            </a:pPr>
            <a:r>
              <a:rPr lang="en-US" altLang="zh-CN" sz="2100" b="1">
                <a:solidFill>
                  <a:schemeClr val="bg1"/>
                </a:solidFill>
                <a:latin typeface="长城仿宋" charset="-122"/>
              </a:rPr>
              <a:t>      </a:t>
            </a:r>
            <a:r>
              <a:rPr lang="zh-CN" altLang="en-US" sz="2100" b="1">
                <a:solidFill>
                  <a:schemeClr val="accent2"/>
                </a:solidFill>
                <a:latin typeface="楷体_GB2312" pitchFamily="49" charset="-122"/>
                <a:ea typeface="楷体_GB2312" pitchFamily="49" charset="-122"/>
              </a:rPr>
              <a:t>折射望远镜适合于测定恒星的位置、运动等以及作为导星系统用。 </a:t>
            </a:r>
          </a:p>
        </p:txBody>
      </p:sp>
      <p:sp>
        <p:nvSpPr>
          <p:cNvPr id="4" name="文本框 3">
            <a:extLst>
              <a:ext uri="{FF2B5EF4-FFF2-40B4-BE49-F238E27FC236}">
                <a16:creationId xmlns:a16="http://schemas.microsoft.com/office/drawing/2014/main" id="{BC00003A-C4C8-4F7E-A3DB-FD05A8F6BF0C}"/>
              </a:ext>
            </a:extLst>
          </p:cNvPr>
          <p:cNvSpPr txBox="1">
            <a:spLocks noChangeArrowheads="1"/>
          </p:cNvSpPr>
          <p:nvPr/>
        </p:nvSpPr>
        <p:spPr bwMode="auto">
          <a:xfrm>
            <a:off x="1385888" y="2681288"/>
            <a:ext cx="631983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en-US" altLang="zh-CN" sz="2100">
                <a:solidFill>
                  <a:schemeClr val="bg1"/>
                </a:solidFill>
                <a:latin typeface="长城仿宋" charset="-122"/>
              </a:rPr>
              <a:t>   </a:t>
            </a:r>
            <a:r>
              <a:rPr lang="zh-CN" altLang="en-US" sz="1800">
                <a:solidFill>
                  <a:schemeClr val="accent2"/>
                </a:solidFill>
                <a:latin typeface="楷体_GB2312" pitchFamily="49" charset="-122"/>
                <a:ea typeface="楷体_GB2312" pitchFamily="49" charset="-122"/>
              </a:rPr>
              <a:t>目前由于大口径的光学玻璃易受温度、压力影响而变形，而且玻璃对紫外光吸收很严重，因此，</a:t>
            </a:r>
            <a:r>
              <a:rPr lang="en-US" altLang="zh-CN" sz="1800">
                <a:solidFill>
                  <a:schemeClr val="accent2"/>
                </a:solidFill>
                <a:latin typeface="楷体_GB2312" pitchFamily="49" charset="-122"/>
                <a:ea typeface="楷体_GB2312" pitchFamily="49" charset="-122"/>
              </a:rPr>
              <a:t>19</a:t>
            </a:r>
            <a:r>
              <a:rPr lang="zh-CN" altLang="en-US" sz="1800">
                <a:solidFill>
                  <a:schemeClr val="accent2"/>
                </a:solidFill>
                <a:latin typeface="楷体_GB2312" pitchFamily="49" charset="-122"/>
                <a:ea typeface="楷体_GB2312" pitchFamily="49" charset="-122"/>
              </a:rPr>
              <a:t>世纪制造的叶凯士</a:t>
            </a:r>
            <a:r>
              <a:rPr lang="en-US" altLang="zh-CN" sz="1800">
                <a:solidFill>
                  <a:schemeClr val="accent2"/>
                </a:solidFill>
                <a:latin typeface="楷体_GB2312" pitchFamily="49" charset="-122"/>
                <a:ea typeface="楷体_GB2312" pitchFamily="49" charset="-122"/>
              </a:rPr>
              <a:t>(</a:t>
            </a:r>
            <a:r>
              <a:rPr lang="en-US" altLang="zh-CN" sz="1800" i="1">
                <a:solidFill>
                  <a:schemeClr val="accent2"/>
                </a:solidFill>
                <a:latin typeface="楷体_GB2312" pitchFamily="49" charset="-122"/>
                <a:ea typeface="楷体_GB2312" pitchFamily="49" charset="-122"/>
              </a:rPr>
              <a:t>Yerkes</a:t>
            </a:r>
            <a:r>
              <a:rPr lang="en-US" altLang="zh-CN" sz="1800">
                <a:solidFill>
                  <a:schemeClr val="accent2"/>
                </a:solidFill>
                <a:latin typeface="楷体_GB2312" pitchFamily="49" charset="-122"/>
                <a:ea typeface="楷体_GB2312" pitchFamily="49" charset="-122"/>
              </a:rPr>
              <a:t>)</a:t>
            </a:r>
            <a:r>
              <a:rPr lang="zh-CN" altLang="en-US" sz="1800">
                <a:solidFill>
                  <a:schemeClr val="accent2"/>
                </a:solidFill>
                <a:latin typeface="楷体_GB2312" pitchFamily="49" charset="-122"/>
                <a:ea typeface="楷体_GB2312" pitchFamily="49" charset="-122"/>
              </a:rPr>
              <a:t>天文台口径 </a:t>
            </a:r>
            <a:r>
              <a:rPr lang="en-US" altLang="zh-CN" sz="1800">
                <a:solidFill>
                  <a:schemeClr val="accent2"/>
                </a:solidFill>
                <a:latin typeface="楷体_GB2312" pitchFamily="49" charset="-122"/>
                <a:ea typeface="楷体_GB2312" pitchFamily="49" charset="-122"/>
              </a:rPr>
              <a:t>1016</a:t>
            </a:r>
            <a:r>
              <a:rPr lang="zh-CN" altLang="en-US" sz="1800">
                <a:solidFill>
                  <a:schemeClr val="accent2"/>
                </a:solidFill>
                <a:latin typeface="楷体_GB2312" pitchFamily="49" charset="-122"/>
                <a:ea typeface="楷体_GB2312" pitchFamily="49" charset="-122"/>
              </a:rPr>
              <a:t>毫米的折射望远镜（</a:t>
            </a:r>
            <a:r>
              <a:rPr lang="en-US" altLang="zh-CN" sz="1800">
                <a:solidFill>
                  <a:schemeClr val="accent2"/>
                </a:solidFill>
                <a:latin typeface="楷体_GB2312" pitchFamily="49" charset="-122"/>
                <a:ea typeface="楷体_GB2312" pitchFamily="49" charset="-122"/>
              </a:rPr>
              <a:t>A=1/19.4</a:t>
            </a:r>
            <a:r>
              <a:rPr lang="zh-CN" altLang="en-US" sz="1800">
                <a:solidFill>
                  <a:schemeClr val="accent2"/>
                </a:solidFill>
                <a:latin typeface="楷体_GB2312" pitchFamily="49" charset="-122"/>
                <a:ea typeface="楷体_GB2312" pitchFamily="49" charset="-122"/>
              </a:rPr>
              <a:t>）成了最大的绝代折射望远镜。在现代设计新型下一代望远镜时已不再考虑折射望远镜系统。</a:t>
            </a:r>
          </a:p>
          <a:p>
            <a:endParaRPr lang="zh-CN" altLang="en-US" sz="1800" b="0">
              <a:solidFill>
                <a:schemeClr val="accent2"/>
              </a:solidFill>
              <a:latin typeface="楷体_GB2312" pitchFamily="49" charset="-122"/>
              <a:ea typeface="楷体_GB2312" pitchFamily="49" charset="-122"/>
            </a:endParaRPr>
          </a:p>
        </p:txBody>
      </p:sp>
      <p:sp>
        <p:nvSpPr>
          <p:cNvPr id="56324" name="日期占位符 4">
            <a:extLst>
              <a:ext uri="{FF2B5EF4-FFF2-40B4-BE49-F238E27FC236}">
                <a16:creationId xmlns:a16="http://schemas.microsoft.com/office/drawing/2014/main" id="{C3A2ADEA-35FE-46DB-918B-0C529D39A842}"/>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strips(down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EC157F27-CCBA-4131-9C92-C13B7CB4A690}"/>
              </a:ext>
            </a:extLst>
          </p:cNvPr>
          <p:cNvSpPr>
            <a:spLocks noGrp="1" noChangeArrowheads="1"/>
          </p:cNvSpPr>
          <p:nvPr>
            <p:ph type="title"/>
          </p:nvPr>
        </p:nvSpPr>
        <p:spPr>
          <a:xfrm>
            <a:off x="1655763" y="1708150"/>
            <a:ext cx="2376487" cy="2214563"/>
          </a:xfrm>
        </p:spPr>
        <p:txBody>
          <a:bodyPr/>
          <a:lstStyle/>
          <a:p>
            <a:pPr algn="l"/>
            <a:r>
              <a:rPr lang="en-US" altLang="zh-CN" sz="2400">
                <a:ea typeface="楷体_GB2312" pitchFamily="49" charset="-122"/>
              </a:rPr>
              <a:t>    </a:t>
            </a:r>
            <a:r>
              <a:rPr lang="en-US" altLang="zh-CN" sz="2400" b="1">
                <a:solidFill>
                  <a:schemeClr val="accent2"/>
                </a:solidFill>
                <a:latin typeface="楷体_GB2312" pitchFamily="49" charset="-122"/>
                <a:ea typeface="楷体_GB2312" pitchFamily="49" charset="-122"/>
              </a:rPr>
              <a:t>1897</a:t>
            </a:r>
            <a:r>
              <a:rPr lang="zh-CN" altLang="en-US" sz="2400" b="1">
                <a:solidFill>
                  <a:schemeClr val="accent2"/>
                </a:solidFill>
                <a:latin typeface="楷体_GB2312" pitchFamily="49" charset="-122"/>
                <a:ea typeface="楷体_GB2312" pitchFamily="49" charset="-122"/>
              </a:rPr>
              <a:t>年制造的</a:t>
            </a:r>
            <a:r>
              <a:rPr lang="en-US" altLang="zh-CN" sz="2400" b="1">
                <a:solidFill>
                  <a:schemeClr val="accent2"/>
                </a:solidFill>
                <a:latin typeface="楷体_GB2312" pitchFamily="49" charset="-122"/>
                <a:ea typeface="楷体_GB2312" pitchFamily="49" charset="-122"/>
              </a:rPr>
              <a:t>1.02</a:t>
            </a:r>
            <a:r>
              <a:rPr lang="zh-CN" altLang="en-US" sz="2400" b="1">
                <a:solidFill>
                  <a:schemeClr val="accent2"/>
                </a:solidFill>
                <a:latin typeface="楷体_GB2312" pitchFamily="49" charset="-122"/>
                <a:ea typeface="楷体_GB2312" pitchFamily="49" charset="-122"/>
              </a:rPr>
              <a:t>米（美国叶凯士天文台）的折射镜仍是世界之最。</a:t>
            </a:r>
            <a:br>
              <a:rPr lang="zh-CN" altLang="en-US" sz="2400" b="1">
                <a:solidFill>
                  <a:schemeClr val="accent2"/>
                </a:solidFill>
                <a:latin typeface="楷体_GB2312" pitchFamily="49" charset="-122"/>
                <a:ea typeface="楷体_GB2312" pitchFamily="49" charset="-122"/>
              </a:rPr>
            </a:br>
            <a:r>
              <a:rPr lang="zh-CN" altLang="en-US" sz="2100">
                <a:solidFill>
                  <a:schemeClr val="folHlink"/>
                </a:solidFill>
                <a:latin typeface="华文行楷" panose="02010800040101010101" pitchFamily="2" charset="-122"/>
                <a:ea typeface="华文行楷" panose="02010800040101010101" pitchFamily="2" charset="-122"/>
              </a:rPr>
              <a:t>       </a:t>
            </a:r>
          </a:p>
        </p:txBody>
      </p:sp>
      <p:pic>
        <p:nvPicPr>
          <p:cNvPr id="36866" name="图片 2" descr="40-inch telescope tour">
            <a:extLst>
              <a:ext uri="{FF2B5EF4-FFF2-40B4-BE49-F238E27FC236}">
                <a16:creationId xmlns:a16="http://schemas.microsoft.com/office/drawing/2014/main" id="{B6CFB4B0-6CF5-4CB8-A6A7-FE40258D6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412750"/>
            <a:ext cx="3157538"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日期占位符 3">
            <a:extLst>
              <a:ext uri="{FF2B5EF4-FFF2-40B4-BE49-F238E27FC236}">
                <a16:creationId xmlns:a16="http://schemas.microsoft.com/office/drawing/2014/main" id="{C5925898-E658-476D-9966-EA549E5D02FE}"/>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536DDF17-B385-4C4A-B8BC-2219DFF52E81}"/>
              </a:ext>
            </a:extLst>
          </p:cNvPr>
          <p:cNvSpPr>
            <a:spLocks noGrp="1" noChangeArrowheads="1"/>
          </p:cNvSpPr>
          <p:nvPr>
            <p:ph type="title"/>
          </p:nvPr>
        </p:nvSpPr>
        <p:spPr>
          <a:xfrm>
            <a:off x="1762125" y="1222375"/>
            <a:ext cx="3079750" cy="549275"/>
          </a:xfrm>
        </p:spPr>
        <p:txBody>
          <a:bodyPr/>
          <a:lstStyle/>
          <a:p>
            <a:pPr algn="l"/>
            <a:r>
              <a:rPr lang="zh-CN" altLang="en-US" sz="1800" b="1">
                <a:solidFill>
                  <a:schemeClr val="accent2"/>
                </a:solidFill>
                <a:latin typeface="Tahoma" panose="020B0604030504040204" pitchFamily="34" charset="0"/>
                <a:ea typeface="楷体_GB2312" pitchFamily="49" charset="-122"/>
              </a:rPr>
              <a:t>主焦点式：反射镜为抛物面</a:t>
            </a:r>
          </a:p>
        </p:txBody>
      </p:sp>
      <p:sp>
        <p:nvSpPr>
          <p:cNvPr id="38914" name="文本占位符 2">
            <a:extLst>
              <a:ext uri="{FF2B5EF4-FFF2-40B4-BE49-F238E27FC236}">
                <a16:creationId xmlns:a16="http://schemas.microsoft.com/office/drawing/2014/main" id="{6836FCCF-00CE-4EED-BD24-D7B8DFE54EAA}"/>
              </a:ext>
            </a:extLst>
          </p:cNvPr>
          <p:cNvSpPr>
            <a:spLocks noGrp="1" noChangeArrowheads="1"/>
          </p:cNvSpPr>
          <p:nvPr>
            <p:ph idx="1"/>
          </p:nvPr>
        </p:nvSpPr>
        <p:spPr>
          <a:xfrm>
            <a:off x="1438275" y="1492250"/>
            <a:ext cx="5888038" cy="3086100"/>
          </a:xfrm>
        </p:spPr>
        <p:txBody>
          <a:bodyPr/>
          <a:lstStyle/>
          <a:p>
            <a:pPr>
              <a:buFontTx/>
              <a:buNone/>
            </a:pPr>
            <a:endParaRPr lang="en-US" altLang="zh-CN">
              <a:ea typeface="楷体_GB2312" pitchFamily="49" charset="-122"/>
            </a:endParaRPr>
          </a:p>
          <a:p>
            <a:pPr>
              <a:buFontTx/>
              <a:buNone/>
            </a:pPr>
            <a:endParaRPr lang="en-US" altLang="zh-CN">
              <a:ea typeface="楷体_GB2312" pitchFamily="49" charset="-122"/>
            </a:endParaRPr>
          </a:p>
        </p:txBody>
      </p:sp>
      <p:pic>
        <p:nvPicPr>
          <p:cNvPr id="38915" name="图片 3" descr="F06">
            <a:extLst>
              <a:ext uri="{FF2B5EF4-FFF2-40B4-BE49-F238E27FC236}">
                <a16:creationId xmlns:a16="http://schemas.microsoft.com/office/drawing/2014/main" id="{C73B62D2-0065-45CA-9365-CE5C06799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413" y="1060450"/>
            <a:ext cx="2465387"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文本框 4">
            <a:extLst>
              <a:ext uri="{FF2B5EF4-FFF2-40B4-BE49-F238E27FC236}">
                <a16:creationId xmlns:a16="http://schemas.microsoft.com/office/drawing/2014/main" id="{7C05648D-4176-4952-87BE-303D12C249F6}"/>
              </a:ext>
            </a:extLst>
          </p:cNvPr>
          <p:cNvSpPr txBox="1">
            <a:spLocks noChangeArrowheads="1"/>
          </p:cNvSpPr>
          <p:nvPr/>
        </p:nvSpPr>
        <p:spPr bwMode="auto">
          <a:xfrm>
            <a:off x="1600200" y="2193925"/>
            <a:ext cx="297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0">
                <a:solidFill>
                  <a:schemeClr val="tx1"/>
                </a:solidFill>
                <a:latin typeface="Times New Roman" panose="02020603050405020304" pitchFamily="18" charset="0"/>
                <a:ea typeface="楷体_GB2312" pitchFamily="49" charset="-122"/>
              </a:rPr>
              <a:t>   </a:t>
            </a:r>
            <a:r>
              <a:rPr lang="zh-CN" altLang="en-US" sz="1800">
                <a:solidFill>
                  <a:schemeClr val="accent2"/>
                </a:solidFill>
                <a:latin typeface="Times New Roman" panose="02020603050405020304" pitchFamily="18" charset="0"/>
                <a:ea typeface="楷体_GB2312" pitchFamily="49" charset="-122"/>
              </a:rPr>
              <a:t>牛顿式：</a:t>
            </a:r>
            <a:r>
              <a:rPr lang="zh-CN" altLang="en-US" sz="1800">
                <a:solidFill>
                  <a:schemeClr val="accent2"/>
                </a:solidFill>
                <a:latin typeface="楷体_GB2312" pitchFamily="49" charset="-122"/>
                <a:ea typeface="楷体_GB2312" pitchFamily="49" charset="-122"/>
              </a:rPr>
              <a:t>反射镜</a:t>
            </a:r>
            <a:r>
              <a:rPr lang="zh-CN" altLang="en-US" sz="1800">
                <a:solidFill>
                  <a:schemeClr val="accent2"/>
                </a:solidFill>
                <a:latin typeface="Tahoma" panose="020B0604030504040204" pitchFamily="34" charset="0"/>
                <a:ea typeface="楷体_GB2312" pitchFamily="49" charset="-122"/>
              </a:rPr>
              <a:t>为球面镜</a:t>
            </a:r>
          </a:p>
        </p:txBody>
      </p:sp>
      <p:sp>
        <p:nvSpPr>
          <p:cNvPr id="38917" name="文本框 5">
            <a:extLst>
              <a:ext uri="{FF2B5EF4-FFF2-40B4-BE49-F238E27FC236}">
                <a16:creationId xmlns:a16="http://schemas.microsoft.com/office/drawing/2014/main" id="{7C18A77E-8E72-408E-9815-F986E4352929}"/>
              </a:ext>
            </a:extLst>
          </p:cNvPr>
          <p:cNvSpPr txBox="1">
            <a:spLocks noChangeArrowheads="1"/>
          </p:cNvSpPr>
          <p:nvPr/>
        </p:nvSpPr>
        <p:spPr bwMode="auto">
          <a:xfrm>
            <a:off x="1762125" y="3113088"/>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800">
                <a:solidFill>
                  <a:schemeClr val="accent2"/>
                </a:solidFill>
                <a:latin typeface="Times New Roman" panose="02020603050405020304" pitchFamily="18" charset="0"/>
                <a:ea typeface="楷体_GB2312" pitchFamily="49" charset="-122"/>
              </a:rPr>
              <a:t>卡塞格林式抛物面、凸的双曲面镜。</a:t>
            </a:r>
          </a:p>
          <a:p>
            <a:pPr>
              <a:spcBef>
                <a:spcPct val="50000"/>
              </a:spcBef>
            </a:pPr>
            <a:endParaRPr lang="zh-CN" altLang="en-US" sz="1200" b="0">
              <a:solidFill>
                <a:schemeClr val="accent2"/>
              </a:solidFill>
              <a:latin typeface="Tahoma" panose="020B0604030504040204" pitchFamily="34" charset="0"/>
            </a:endParaRPr>
          </a:p>
        </p:txBody>
      </p:sp>
      <p:sp>
        <p:nvSpPr>
          <p:cNvPr id="38918" name="文本框 6">
            <a:extLst>
              <a:ext uri="{FF2B5EF4-FFF2-40B4-BE49-F238E27FC236}">
                <a16:creationId xmlns:a16="http://schemas.microsoft.com/office/drawing/2014/main" id="{2B2AA630-C7C5-4DAF-BA87-72D7505F4721}"/>
              </a:ext>
            </a:extLst>
          </p:cNvPr>
          <p:cNvSpPr txBox="1">
            <a:spLocks noChangeArrowheads="1"/>
          </p:cNvSpPr>
          <p:nvPr/>
        </p:nvSpPr>
        <p:spPr bwMode="auto">
          <a:xfrm>
            <a:off x="1817688" y="4084638"/>
            <a:ext cx="2484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800">
                <a:solidFill>
                  <a:schemeClr val="accent2"/>
                </a:solidFill>
                <a:latin typeface="Times New Roman" panose="02020603050405020304" pitchFamily="18" charset="0"/>
                <a:ea typeface="楷体_GB2312" pitchFamily="49" charset="-122"/>
              </a:rPr>
              <a:t>库德折轴式</a:t>
            </a:r>
          </a:p>
        </p:txBody>
      </p:sp>
      <p:sp>
        <p:nvSpPr>
          <p:cNvPr id="59399" name="日期占位符 7">
            <a:extLst>
              <a:ext uri="{FF2B5EF4-FFF2-40B4-BE49-F238E27FC236}">
                <a16:creationId xmlns:a16="http://schemas.microsoft.com/office/drawing/2014/main" id="{78F68576-CD95-48B9-9866-4F6FFD749F65}"/>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
        <p:nvSpPr>
          <p:cNvPr id="38920" name="文本框 8">
            <a:extLst>
              <a:ext uri="{FF2B5EF4-FFF2-40B4-BE49-F238E27FC236}">
                <a16:creationId xmlns:a16="http://schemas.microsoft.com/office/drawing/2014/main" id="{0FF27188-20FD-4977-A070-C050E610980D}"/>
              </a:ext>
            </a:extLst>
          </p:cNvPr>
          <p:cNvSpPr txBox="1">
            <a:spLocks noChangeArrowheads="1"/>
          </p:cNvSpPr>
          <p:nvPr/>
        </p:nvSpPr>
        <p:spPr bwMode="auto">
          <a:xfrm>
            <a:off x="1547813" y="736600"/>
            <a:ext cx="31162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3200" b="1">
                <a:solidFill>
                  <a:srgbClr val="FFCC00"/>
                </a:solidFill>
                <a:latin typeface="Arial" panose="020B0604020202020204" pitchFamily="34" charset="0"/>
                <a:ea typeface="宋体" panose="02010600030101010101" pitchFamily="2" charset="-122"/>
              </a:defRPr>
            </a:lvl1pPr>
            <a:lvl2pPr>
              <a:defRPr sz="3200" b="1">
                <a:solidFill>
                  <a:srgbClr val="FFCC00"/>
                </a:solidFill>
                <a:latin typeface="Arial" panose="020B0604020202020204" pitchFamily="34" charset="0"/>
                <a:ea typeface="宋体" panose="02010600030101010101" pitchFamily="2" charset="-122"/>
              </a:defRPr>
            </a:lvl2pPr>
            <a:lvl3pPr>
              <a:defRPr sz="3200" b="1">
                <a:solidFill>
                  <a:srgbClr val="FFCC00"/>
                </a:solidFill>
                <a:latin typeface="Arial" panose="020B0604020202020204" pitchFamily="34" charset="0"/>
                <a:ea typeface="宋体" panose="02010600030101010101" pitchFamily="2" charset="-122"/>
              </a:defRPr>
            </a:lvl3pPr>
            <a:lvl4pPr>
              <a:defRPr sz="3200" b="1">
                <a:solidFill>
                  <a:srgbClr val="FFCC00"/>
                </a:solidFill>
                <a:latin typeface="Arial" panose="020B0604020202020204" pitchFamily="34" charset="0"/>
                <a:ea typeface="宋体" panose="02010600030101010101" pitchFamily="2" charset="-122"/>
              </a:defRPr>
            </a:lvl4pPr>
            <a:lvl5pPr>
              <a:defRPr sz="3200" b="1">
                <a:solidFill>
                  <a:srgbClr val="FFCC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9pPr>
          </a:lstStyle>
          <a:p>
            <a:pPr>
              <a:spcBef>
                <a:spcPct val="50000"/>
              </a:spcBef>
            </a:pPr>
            <a:r>
              <a:rPr lang="zh-CN" altLang="en-US" sz="2100">
                <a:solidFill>
                  <a:srgbClr val="333399"/>
                </a:solidFill>
                <a:latin typeface="楷体_GB2312" pitchFamily="49" charset="-122"/>
                <a:ea typeface="楷体_GB2312" pitchFamily="49" charset="-122"/>
                <a:sym typeface="Arial" panose="020B0604020202020204" pitchFamily="34" charset="0"/>
              </a:rPr>
              <a:t>用曲面镜作物镜的望远镜</a:t>
            </a:r>
            <a:endParaRPr lang="zh-CN" altLang="en-US" sz="2400"/>
          </a:p>
        </p:txBody>
      </p:sp>
      <p:sp>
        <p:nvSpPr>
          <p:cNvPr id="38921" name="标题 1">
            <a:extLst>
              <a:ext uri="{FF2B5EF4-FFF2-40B4-BE49-F238E27FC236}">
                <a16:creationId xmlns:a16="http://schemas.microsoft.com/office/drawing/2014/main" id="{9BCE96A2-F191-487D-BE60-B9D983F3B171}"/>
              </a:ext>
            </a:extLst>
          </p:cNvPr>
          <p:cNvSpPr>
            <a:spLocks noGrp="1" noChangeArrowheads="1"/>
          </p:cNvSpPr>
          <p:nvPr/>
        </p:nvSpPr>
        <p:spPr bwMode="auto">
          <a:xfrm>
            <a:off x="1438275" y="141288"/>
            <a:ext cx="6367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a:solidFill>
                  <a:srgbClr val="333399"/>
                </a:solidFill>
                <a:latin typeface="楷体_GB2312" pitchFamily="49" charset="-122"/>
                <a:ea typeface="楷体_GB2312" pitchFamily="49" charset="-122"/>
              </a:rPr>
              <a:t>2</a:t>
            </a:r>
            <a:r>
              <a:rPr lang="zh-CN" altLang="en-US" sz="2400">
                <a:solidFill>
                  <a:srgbClr val="333399"/>
                </a:solidFill>
                <a:latin typeface="楷体_GB2312" pitchFamily="49" charset="-122"/>
                <a:ea typeface="楷体_GB2312" pitchFamily="49" charset="-122"/>
              </a:rPr>
              <a:t>、反射望远镜</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B40E7-C2BE-4D78-AA23-5489C1DA76DA}"/>
              </a:ext>
            </a:extLst>
          </p:cNvPr>
          <p:cNvSpPr>
            <a:spLocks noGrp="1"/>
          </p:cNvSpPr>
          <p:nvPr>
            <p:ph type="title"/>
          </p:nvPr>
        </p:nvSpPr>
        <p:spPr>
          <a:xfrm>
            <a:off x="1143000" y="357188"/>
            <a:ext cx="6858000" cy="1485900"/>
          </a:xfrm>
          <a:ln>
            <a:miter/>
          </a:ln>
        </p:spPr>
        <p:txBody>
          <a:bodyPr/>
          <a:lstStyle/>
          <a:p>
            <a:pPr algn="l">
              <a:lnSpc>
                <a:spcPct val="125000"/>
              </a:lnSpc>
            </a:pPr>
            <a:r>
              <a:rPr lang="en-US" altLang="zh-CN" sz="1900" b="1">
                <a:solidFill>
                  <a:srgbClr val="FFFFFF"/>
                </a:solidFill>
              </a:rPr>
              <a:t>       </a:t>
            </a:r>
            <a:r>
              <a:rPr lang="zh-CN" altLang="en-US" sz="1800" b="1">
                <a:solidFill>
                  <a:schemeClr val="accent2"/>
                </a:solidFill>
                <a:latin typeface="楷体_GB2312" pitchFamily="49" charset="-122"/>
                <a:ea typeface="楷体_GB2312" pitchFamily="49" charset="-122"/>
              </a:rPr>
              <a:t>对制造反射镜的材料只要求膨胀系数较小、应力小和便于磨制。磨好的反射镜一般在表面镀一层铝膜，铝膜在</a:t>
            </a:r>
            <a:r>
              <a:rPr lang="en-US" altLang="zh-CN" sz="1800" b="1">
                <a:solidFill>
                  <a:schemeClr val="accent2"/>
                </a:solidFill>
                <a:latin typeface="楷体_GB2312" pitchFamily="49" charset="-122"/>
                <a:ea typeface="楷体_GB2312" pitchFamily="49" charset="-122"/>
              </a:rPr>
              <a:t>200-900nm</a:t>
            </a:r>
            <a:r>
              <a:rPr lang="zh-CN" altLang="en-US" sz="1800" b="1">
                <a:solidFill>
                  <a:schemeClr val="accent2"/>
                </a:solidFill>
                <a:latin typeface="楷体_GB2312" pitchFamily="49" charset="-122"/>
                <a:ea typeface="楷体_GB2312" pitchFamily="49" charset="-122"/>
              </a:rPr>
              <a:t>波段范围的反射率都大于</a:t>
            </a:r>
            <a:r>
              <a:rPr lang="en-US" altLang="zh-CN" sz="1800" b="1">
                <a:solidFill>
                  <a:schemeClr val="accent2"/>
                </a:solidFill>
                <a:latin typeface="楷体_GB2312" pitchFamily="49" charset="-122"/>
                <a:ea typeface="楷体_GB2312" pitchFamily="49" charset="-122"/>
              </a:rPr>
              <a:t>80%</a:t>
            </a:r>
            <a:r>
              <a:rPr lang="zh-CN" altLang="en-US" sz="1800" b="1">
                <a:solidFill>
                  <a:schemeClr val="accent2"/>
                </a:solidFill>
                <a:latin typeface="楷体_GB2312" pitchFamily="49" charset="-122"/>
                <a:ea typeface="楷体_GB2312" pitchFamily="49" charset="-122"/>
              </a:rPr>
              <a:t>，因而除光学波段外，反射望远镜还适于对近红外和近紫外波段进行研究。</a:t>
            </a:r>
          </a:p>
        </p:txBody>
      </p:sp>
      <p:sp>
        <p:nvSpPr>
          <p:cNvPr id="3" name="内容占位符 2">
            <a:extLst>
              <a:ext uri="{FF2B5EF4-FFF2-40B4-BE49-F238E27FC236}">
                <a16:creationId xmlns:a16="http://schemas.microsoft.com/office/drawing/2014/main" id="{1240166F-802D-4BD3-9BE7-A18080959077}"/>
              </a:ext>
            </a:extLst>
          </p:cNvPr>
          <p:cNvSpPr>
            <a:spLocks noGrp="1" noChangeArrowheads="1"/>
          </p:cNvSpPr>
          <p:nvPr>
            <p:ph idx="1"/>
          </p:nvPr>
        </p:nvSpPr>
        <p:spPr>
          <a:xfrm>
            <a:off x="952500" y="2139950"/>
            <a:ext cx="6973888" cy="1570038"/>
          </a:xfrm>
        </p:spPr>
        <p:txBody>
          <a:bodyPr/>
          <a:lstStyle/>
          <a:p>
            <a:pPr>
              <a:lnSpc>
                <a:spcPct val="120000"/>
              </a:lnSpc>
              <a:spcBef>
                <a:spcPct val="0"/>
              </a:spcBef>
              <a:buFontTx/>
              <a:buNone/>
            </a:pPr>
            <a:r>
              <a:rPr lang="en-US" altLang="zh-CN" sz="2100" b="1">
                <a:solidFill>
                  <a:srgbClr val="FFFFFF"/>
                </a:solidFill>
              </a:rPr>
              <a:t>          </a:t>
            </a:r>
            <a:r>
              <a:rPr lang="zh-CN" altLang="en-US" sz="1800" b="1">
                <a:solidFill>
                  <a:schemeClr val="accent2"/>
                </a:solidFill>
                <a:latin typeface="楷体_GB2312" pitchFamily="49" charset="-122"/>
                <a:ea typeface="楷体_GB2312" pitchFamily="49" charset="-122"/>
              </a:rPr>
              <a:t>反射望远镜的相对口径可以做得较大，主焦点式反射望远镜的相对口径约为</a:t>
            </a:r>
            <a:r>
              <a:rPr lang="en-US" altLang="zh-CN" sz="1800" b="1">
                <a:solidFill>
                  <a:schemeClr val="accent2"/>
                </a:solidFill>
                <a:latin typeface="楷体_GB2312" pitchFamily="49" charset="-122"/>
                <a:ea typeface="楷体_GB2312" pitchFamily="49" charset="-122"/>
              </a:rPr>
              <a:t>1/5-1/2.5</a:t>
            </a:r>
            <a:r>
              <a:rPr lang="zh-CN" altLang="en-US" sz="1800" b="1">
                <a:solidFill>
                  <a:schemeClr val="accent2"/>
                </a:solidFill>
                <a:latin typeface="楷体_GB2312" pitchFamily="49" charset="-122"/>
                <a:ea typeface="楷体_GB2312" pitchFamily="49" charset="-122"/>
              </a:rPr>
              <a:t>，甚至更大，加上主镜只有一个表面需要加工，这就大大降低了造价和制造的困难，因此目前大口径的光学望远镜全部是反射望远镜。</a:t>
            </a:r>
          </a:p>
          <a:p>
            <a:pPr>
              <a:lnSpc>
                <a:spcPct val="120000"/>
              </a:lnSpc>
              <a:spcBef>
                <a:spcPct val="0"/>
              </a:spcBef>
              <a:buFontTx/>
              <a:buNone/>
            </a:pPr>
            <a:r>
              <a:rPr lang="zh-CN" altLang="en-US" sz="2100">
                <a:solidFill>
                  <a:schemeClr val="hlink"/>
                </a:solidFill>
                <a:latin typeface="楷体_GB2312" pitchFamily="49" charset="-122"/>
                <a:ea typeface="楷体_GB2312" pitchFamily="49" charset="-122"/>
              </a:rPr>
              <a:t>      </a:t>
            </a:r>
            <a:endParaRPr lang="zh-CN" altLang="en-US" sz="1800" b="1">
              <a:solidFill>
                <a:schemeClr val="accent2"/>
              </a:solidFill>
              <a:latin typeface="楷体_GB2312" pitchFamily="49" charset="-122"/>
              <a:ea typeface="楷体_GB2312" pitchFamily="49" charset="-122"/>
            </a:endParaRPr>
          </a:p>
        </p:txBody>
      </p:sp>
      <p:sp>
        <p:nvSpPr>
          <p:cNvPr id="61443" name="日期占位符 3">
            <a:extLst>
              <a:ext uri="{FF2B5EF4-FFF2-40B4-BE49-F238E27FC236}">
                <a16:creationId xmlns:a16="http://schemas.microsoft.com/office/drawing/2014/main" id="{63C4C428-44C8-4DBE-A530-7EC63DD2E852}"/>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charRg st="0" end="118"/>
                                            </p:txEl>
                                          </p:spTgt>
                                        </p:tgtEl>
                                        <p:attrNameLst>
                                          <p:attrName>style.visibility</p:attrName>
                                        </p:attrNameLst>
                                      </p:cBhvr>
                                      <p:to>
                                        <p:strVal val="visible"/>
                                      </p:to>
                                    </p:set>
                                    <p:animEffect transition="in" filter="wipe(down)">
                                      <p:cBhvr>
                                        <p:cTn id="12" dur="500"/>
                                        <p:tgtEl>
                                          <p:spTgt spid="3">
                                            <p:txEl>
                                              <p:charRg st="0" end="11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charRg st="118" end="119"/>
                                            </p:txEl>
                                          </p:spTgt>
                                        </p:tgtEl>
                                        <p:attrNameLst>
                                          <p:attrName>style.visibility</p:attrName>
                                        </p:attrNameLst>
                                      </p:cBhvr>
                                      <p:to>
                                        <p:strVal val="visible"/>
                                      </p:to>
                                    </p:set>
                                    <p:animEffect transition="in" filter="wipe(down)">
                                      <p:cBhvr>
                                        <p:cTn id="17" dur="500"/>
                                        <p:tgtEl>
                                          <p:spTgt spid="3">
                                            <p:txEl>
                                              <p:charRg st="118"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对象 1">
            <a:extLst>
              <a:ext uri="{FF2B5EF4-FFF2-40B4-BE49-F238E27FC236}">
                <a16:creationId xmlns:a16="http://schemas.microsoft.com/office/drawing/2014/main" id="{D1747760-3D09-4FFD-8558-5BBFFBCED28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41986" name="文本占位符 2">
            <a:extLst>
              <a:ext uri="{FF2B5EF4-FFF2-40B4-BE49-F238E27FC236}">
                <a16:creationId xmlns:a16="http://schemas.microsoft.com/office/drawing/2014/main" id="{B1F9DA58-DB01-4B54-A207-BC605D25F0F3}"/>
              </a:ext>
            </a:extLst>
          </p:cNvPr>
          <p:cNvSpPr>
            <a:spLocks noGrp="1" noChangeArrowheads="1"/>
          </p:cNvSpPr>
          <p:nvPr>
            <p:ph idx="1"/>
          </p:nvPr>
        </p:nvSpPr>
        <p:spPr>
          <a:xfrm>
            <a:off x="1763713" y="249238"/>
            <a:ext cx="5535612" cy="571500"/>
          </a:xfrm>
        </p:spPr>
        <p:txBody>
          <a:bodyPr lIns="68592" tIns="34296" rIns="68592" bIns="34296"/>
          <a:lstStyle/>
          <a:p>
            <a:pPr algn="ctr">
              <a:spcBef>
                <a:spcPct val="0"/>
              </a:spcBef>
              <a:buFontTx/>
              <a:buNone/>
            </a:pPr>
            <a:r>
              <a:rPr lang="zh-CN" altLang="en-US" b="1">
                <a:solidFill>
                  <a:srgbClr val="66FFCC"/>
                </a:solidFill>
                <a:latin typeface="隶书" panose="02010509060101010101" pitchFamily="49" charset="-122"/>
                <a:ea typeface="隶书" panose="02010509060101010101" pitchFamily="49" charset="-122"/>
              </a:rPr>
              <a:t>日本的</a:t>
            </a:r>
            <a:r>
              <a:rPr lang="en-US" altLang="zh-CN" b="1">
                <a:solidFill>
                  <a:srgbClr val="66FFCC"/>
                </a:solidFill>
                <a:latin typeface="隶书" panose="02010509060101010101" pitchFamily="49" charset="-122"/>
                <a:ea typeface="隶书" panose="02010509060101010101" pitchFamily="49" charset="-122"/>
              </a:rPr>
              <a:t>8.2m</a:t>
            </a:r>
            <a:r>
              <a:rPr lang="zh-CN" altLang="en-US" b="1">
                <a:solidFill>
                  <a:srgbClr val="66FFCC"/>
                </a:solidFill>
                <a:latin typeface="隶书" panose="02010509060101010101" pitchFamily="49" charset="-122"/>
                <a:ea typeface="隶书" panose="02010509060101010101" pitchFamily="49" charset="-122"/>
              </a:rPr>
              <a:t>昴星团</a:t>
            </a:r>
            <a:r>
              <a:rPr lang="en-US" altLang="zh-CN" b="1">
                <a:solidFill>
                  <a:srgbClr val="66FFCC"/>
                </a:solidFill>
                <a:latin typeface="隶书" panose="02010509060101010101" pitchFamily="49" charset="-122"/>
                <a:ea typeface="隶书" panose="02010509060101010101" pitchFamily="49" charset="-122"/>
              </a:rPr>
              <a:t>(Subaru)</a:t>
            </a:r>
            <a:r>
              <a:rPr lang="zh-CN" altLang="en-US" b="1">
                <a:solidFill>
                  <a:srgbClr val="66FFCC"/>
                </a:solidFill>
                <a:latin typeface="隶书" panose="02010509060101010101" pitchFamily="49" charset="-122"/>
                <a:ea typeface="隶书" panose="02010509060101010101" pitchFamily="49" charset="-122"/>
              </a:rPr>
              <a:t>望远镜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3035A90D-FB77-4C6C-A385-FFCC62A74B08}"/>
              </a:ext>
            </a:extLst>
          </p:cNvPr>
          <p:cNvSpPr>
            <a:spLocks noGrp="1" noChangeArrowheads="1"/>
          </p:cNvSpPr>
          <p:nvPr>
            <p:ph type="title"/>
          </p:nvPr>
        </p:nvSpPr>
        <p:spPr>
          <a:xfrm>
            <a:off x="1600200" y="519113"/>
            <a:ext cx="5614988" cy="304800"/>
          </a:xfrm>
        </p:spPr>
        <p:txBody>
          <a:bodyPr/>
          <a:lstStyle/>
          <a:p>
            <a:pPr algn="l"/>
            <a:r>
              <a:rPr lang="en-US" altLang="zh-CN" sz="2400" b="1">
                <a:solidFill>
                  <a:schemeClr val="accent2"/>
                </a:solidFill>
                <a:latin typeface="楷体_GB2312" pitchFamily="49" charset="-122"/>
                <a:ea typeface="楷体_GB2312" pitchFamily="49" charset="-122"/>
              </a:rPr>
              <a:t>3</a:t>
            </a:r>
            <a:r>
              <a:rPr lang="zh-CN" altLang="en-US" sz="2400" b="1">
                <a:solidFill>
                  <a:schemeClr val="accent2"/>
                </a:solidFill>
                <a:latin typeface="楷体_GB2312" pitchFamily="49" charset="-122"/>
                <a:ea typeface="楷体_GB2312" pitchFamily="49" charset="-122"/>
              </a:rPr>
              <a:t>、折反望远镜</a:t>
            </a:r>
          </a:p>
        </p:txBody>
      </p:sp>
      <p:sp>
        <p:nvSpPr>
          <p:cNvPr id="43010" name="文本占位符 2">
            <a:extLst>
              <a:ext uri="{FF2B5EF4-FFF2-40B4-BE49-F238E27FC236}">
                <a16:creationId xmlns:a16="http://schemas.microsoft.com/office/drawing/2014/main" id="{18B6A1F0-EEC0-4CFE-8DAC-7820A00C92CD}"/>
              </a:ext>
            </a:extLst>
          </p:cNvPr>
          <p:cNvSpPr>
            <a:spLocks noGrp="1" noChangeArrowheads="1"/>
          </p:cNvSpPr>
          <p:nvPr>
            <p:ph idx="1"/>
          </p:nvPr>
        </p:nvSpPr>
        <p:spPr>
          <a:xfrm>
            <a:off x="1493838" y="1168400"/>
            <a:ext cx="6221412" cy="3509963"/>
          </a:xfrm>
        </p:spPr>
        <p:txBody>
          <a:bodyPr/>
          <a:lstStyle/>
          <a:p>
            <a:pPr>
              <a:spcBef>
                <a:spcPct val="50000"/>
              </a:spcBef>
              <a:buFontTx/>
              <a:buNone/>
            </a:pPr>
            <a:r>
              <a:rPr lang="zh-CN" altLang="en-US" sz="2100" b="1">
                <a:solidFill>
                  <a:schemeClr val="accent2"/>
                </a:solidFill>
                <a:latin typeface="楷体_GB2312" pitchFamily="49" charset="-122"/>
                <a:ea typeface="楷体_GB2312" pitchFamily="49" charset="-122"/>
              </a:rPr>
              <a:t>由折射镜和反射镜组成的天文望远镜 </a:t>
            </a:r>
          </a:p>
          <a:p>
            <a:pPr>
              <a:spcBef>
                <a:spcPct val="50000"/>
              </a:spcBef>
              <a:buFontTx/>
              <a:buNone/>
            </a:pPr>
            <a:r>
              <a:rPr lang="en-US" altLang="zh-CN" sz="2100" b="1">
                <a:solidFill>
                  <a:schemeClr val="accent2"/>
                </a:solidFill>
                <a:latin typeface="楷体_GB2312" pitchFamily="49" charset="-122"/>
                <a:ea typeface="楷体_GB2312" pitchFamily="49" charset="-122"/>
              </a:rPr>
              <a:t>1</a:t>
            </a:r>
            <a:r>
              <a:rPr lang="zh-CN" altLang="en-US" sz="2100" b="1">
                <a:solidFill>
                  <a:schemeClr val="accent2"/>
                </a:solidFill>
                <a:latin typeface="楷体_GB2312" pitchFamily="49" charset="-122"/>
                <a:ea typeface="楷体_GB2312" pitchFamily="49" charset="-122"/>
              </a:rPr>
              <a:t>）施密特式： </a:t>
            </a:r>
          </a:p>
          <a:p>
            <a:pPr>
              <a:lnSpc>
                <a:spcPts val="5000"/>
              </a:lnSpc>
              <a:buFontTx/>
              <a:buNone/>
            </a:pPr>
            <a:r>
              <a:rPr lang="zh-CN" altLang="en-US" sz="2100" b="1">
                <a:solidFill>
                  <a:schemeClr val="accent2"/>
                </a:solidFill>
                <a:latin typeface="楷体_GB2312" pitchFamily="49" charset="-122"/>
                <a:ea typeface="楷体_GB2312" pitchFamily="49" charset="-122"/>
              </a:rPr>
              <a:t>   球面反射镜</a:t>
            </a:r>
            <a:r>
              <a:rPr lang="en-US" altLang="zh-CN" sz="2100" b="1">
                <a:solidFill>
                  <a:schemeClr val="accent2"/>
                </a:solidFill>
                <a:latin typeface="楷体_GB2312" pitchFamily="49" charset="-122"/>
                <a:ea typeface="楷体_GB2312" pitchFamily="49" charset="-122"/>
              </a:rPr>
              <a:t>+</a:t>
            </a:r>
            <a:r>
              <a:rPr lang="zh-CN" altLang="en-US" sz="2100" b="1">
                <a:solidFill>
                  <a:schemeClr val="accent2"/>
                </a:solidFill>
                <a:latin typeface="楷体_GB2312" pitchFamily="49" charset="-122"/>
                <a:ea typeface="楷体_GB2312" pitchFamily="49" charset="-122"/>
              </a:rPr>
              <a:t>复杂的折射改正透镜。</a:t>
            </a:r>
          </a:p>
          <a:p>
            <a:pPr>
              <a:lnSpc>
                <a:spcPts val="5000"/>
              </a:lnSpc>
              <a:buFontTx/>
              <a:buNone/>
            </a:pPr>
            <a:r>
              <a:rPr lang="en-US" altLang="zh-CN" sz="2100" b="1">
                <a:solidFill>
                  <a:schemeClr val="accent2"/>
                </a:solidFill>
                <a:latin typeface="楷体_GB2312" pitchFamily="49" charset="-122"/>
                <a:ea typeface="楷体_GB2312" pitchFamily="49" charset="-122"/>
              </a:rPr>
              <a:t>2</a:t>
            </a:r>
            <a:r>
              <a:rPr lang="zh-CN" altLang="en-US" sz="2100" b="1">
                <a:solidFill>
                  <a:schemeClr val="accent2"/>
                </a:solidFill>
                <a:latin typeface="楷体_GB2312" pitchFamily="49" charset="-122"/>
                <a:ea typeface="楷体_GB2312" pitchFamily="49" charset="-122"/>
              </a:rPr>
              <a:t>）马克苏托夫式：   </a:t>
            </a:r>
          </a:p>
          <a:p>
            <a:pPr>
              <a:lnSpc>
                <a:spcPts val="5000"/>
              </a:lnSpc>
              <a:buFontTx/>
              <a:buNone/>
            </a:pPr>
            <a:r>
              <a:rPr lang="zh-CN" altLang="en-US" sz="2100" b="1">
                <a:solidFill>
                  <a:schemeClr val="accent2"/>
                </a:solidFill>
                <a:latin typeface="楷体_GB2312" pitchFamily="49" charset="-122"/>
                <a:ea typeface="楷体_GB2312" pitchFamily="49" charset="-122"/>
              </a:rPr>
              <a:t>   球面反射镜</a:t>
            </a:r>
            <a:r>
              <a:rPr lang="en-US" altLang="zh-CN" sz="2100" b="1">
                <a:solidFill>
                  <a:schemeClr val="accent2"/>
                </a:solidFill>
                <a:latin typeface="楷体_GB2312" pitchFamily="49" charset="-122"/>
                <a:ea typeface="楷体_GB2312" pitchFamily="49" charset="-122"/>
              </a:rPr>
              <a:t>+</a:t>
            </a:r>
            <a:r>
              <a:rPr lang="zh-CN" altLang="en-US" sz="2100" b="1">
                <a:solidFill>
                  <a:schemeClr val="accent2"/>
                </a:solidFill>
                <a:latin typeface="楷体_GB2312" pitchFamily="49" charset="-122"/>
                <a:ea typeface="楷体_GB2312" pitchFamily="49" charset="-122"/>
              </a:rPr>
              <a:t>弯月形折射改正透镜。</a:t>
            </a:r>
          </a:p>
          <a:p>
            <a:pPr>
              <a:lnSpc>
                <a:spcPct val="120000"/>
              </a:lnSpc>
              <a:buFontTx/>
              <a:buNone/>
            </a:pPr>
            <a:r>
              <a:rPr lang="zh-CN" altLang="en-US" sz="2100" b="1">
                <a:solidFill>
                  <a:schemeClr val="accent2"/>
                </a:solidFill>
                <a:latin typeface="楷体_GB2312" pitchFamily="49" charset="-122"/>
                <a:ea typeface="楷体_GB2312" pitchFamily="49" charset="-122"/>
              </a:rPr>
              <a:t>   为了使视场边缘的星象没有渐晕，一般反射镜为改正镜口径的</a:t>
            </a:r>
            <a:r>
              <a:rPr lang="en-US" altLang="zh-CN" sz="2100" b="1">
                <a:solidFill>
                  <a:schemeClr val="accent2"/>
                </a:solidFill>
                <a:latin typeface="楷体_GB2312" pitchFamily="49" charset="-122"/>
                <a:ea typeface="楷体_GB2312" pitchFamily="49" charset="-122"/>
              </a:rPr>
              <a:t>1.5</a:t>
            </a:r>
            <a:r>
              <a:rPr lang="zh-CN" altLang="en-US" sz="2100" b="1">
                <a:solidFill>
                  <a:schemeClr val="accent2"/>
                </a:solidFill>
                <a:latin typeface="楷体_GB2312" pitchFamily="49" charset="-122"/>
                <a:ea typeface="楷体_GB2312" pitchFamily="49" charset="-122"/>
              </a:rPr>
              <a:t>倍。</a:t>
            </a:r>
          </a:p>
        </p:txBody>
      </p:sp>
      <p:sp>
        <p:nvSpPr>
          <p:cNvPr id="62467" name="日期占位符 3">
            <a:extLst>
              <a:ext uri="{FF2B5EF4-FFF2-40B4-BE49-F238E27FC236}">
                <a16:creationId xmlns:a16="http://schemas.microsoft.com/office/drawing/2014/main" id="{1587340F-D5A9-4B0A-B284-D541E69153CC}"/>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DF4804-CED9-44DC-8020-F2257735DF1C}"/>
              </a:ext>
            </a:extLst>
          </p:cNvPr>
          <p:cNvSpPr>
            <a:spLocks noGrp="1" noChangeArrowheads="1"/>
          </p:cNvSpPr>
          <p:nvPr>
            <p:ph idx="1"/>
          </p:nvPr>
        </p:nvSpPr>
        <p:spPr>
          <a:xfrm>
            <a:off x="1276350" y="2789238"/>
            <a:ext cx="6262688" cy="2057400"/>
          </a:xfrm>
        </p:spPr>
        <p:txBody>
          <a:bodyPr/>
          <a:lstStyle/>
          <a:p>
            <a:pPr marL="609600" indent="-609600">
              <a:buFontTx/>
              <a:buNone/>
            </a:pPr>
            <a:r>
              <a:rPr lang="en-US" altLang="zh-CN" i="1">
                <a:solidFill>
                  <a:srgbClr val="FFFF66"/>
                </a:solidFill>
              </a:rPr>
              <a:t>      </a:t>
            </a:r>
            <a:r>
              <a:rPr lang="en-US" altLang="zh-CN" sz="1800" i="1">
                <a:solidFill>
                  <a:srgbClr val="FFFF66"/>
                </a:solidFill>
              </a:rPr>
              <a:t> </a:t>
            </a:r>
            <a:endParaRPr lang="en-US" altLang="zh-CN" sz="1800"/>
          </a:p>
        </p:txBody>
      </p:sp>
      <p:sp>
        <p:nvSpPr>
          <p:cNvPr id="44034" name="标题 1">
            <a:extLst>
              <a:ext uri="{FF2B5EF4-FFF2-40B4-BE49-F238E27FC236}">
                <a16:creationId xmlns:a16="http://schemas.microsoft.com/office/drawing/2014/main" id="{8F121473-2C2E-43F0-82BF-6E7D8FCCB6D8}"/>
              </a:ext>
            </a:extLst>
          </p:cNvPr>
          <p:cNvSpPr>
            <a:spLocks noGrp="1" noChangeArrowheads="1"/>
          </p:cNvSpPr>
          <p:nvPr>
            <p:ph type="title"/>
          </p:nvPr>
        </p:nvSpPr>
        <p:spPr>
          <a:xfrm>
            <a:off x="1330325" y="2895600"/>
            <a:ext cx="6459538" cy="1782763"/>
          </a:xfrm>
        </p:spPr>
        <p:txBody>
          <a:bodyPr/>
          <a:lstStyle/>
          <a:p>
            <a:pPr algn="l">
              <a:lnSpc>
                <a:spcPts val="3600"/>
              </a:lnSpc>
            </a:pPr>
            <a:r>
              <a:rPr lang="en-US" altLang="zh-CN" sz="1800">
                <a:latin typeface="楷体_GB2312" pitchFamily="49" charset="-122"/>
                <a:ea typeface="楷体_GB2312" pitchFamily="49" charset="-122"/>
              </a:rPr>
              <a:t>     </a:t>
            </a:r>
            <a:r>
              <a:rPr lang="zh-CN" altLang="en-US" sz="2100" b="1">
                <a:latin typeface="楷体_GB2312" pitchFamily="49" charset="-122"/>
                <a:ea typeface="楷体_GB2312" pitchFamily="49" charset="-122"/>
              </a:rPr>
              <a:t>施密特望远镜是折反射系统，系统中的主镜为一个球面反射镜，在球心处，物镜的前面还配置了一个改正透镜，用以改正反射镜的像差。这种系统是一个可以得到大视场的优质成像系统。一般施密特望远镜有效视场可达</a:t>
            </a:r>
            <a:r>
              <a:rPr lang="en-US" altLang="zh-CN" sz="2100" b="1">
                <a:latin typeface="楷体_GB2312" pitchFamily="49" charset="-122"/>
                <a:ea typeface="楷体_GB2312" pitchFamily="49" charset="-122"/>
              </a:rPr>
              <a:t>5</a:t>
            </a:r>
            <a:r>
              <a:rPr lang="zh-CN" altLang="en-US" sz="2100" b="1">
                <a:latin typeface="楷体_GB2312" pitchFamily="49" charset="-122"/>
                <a:ea typeface="楷体_GB2312" pitchFamily="49" charset="-122"/>
              </a:rPr>
              <a:t>度。</a:t>
            </a:r>
          </a:p>
        </p:txBody>
      </p:sp>
      <p:pic>
        <p:nvPicPr>
          <p:cNvPr id="44035" name="对象 3">
            <a:extLst>
              <a:ext uri="{FF2B5EF4-FFF2-40B4-BE49-F238E27FC236}">
                <a16:creationId xmlns:a16="http://schemas.microsoft.com/office/drawing/2014/main" id="{F4332CF6-473D-4F6F-9F0F-D2E959ADB5B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519113"/>
            <a:ext cx="399415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63492" name="日期占位符 4">
            <a:extLst>
              <a:ext uri="{FF2B5EF4-FFF2-40B4-BE49-F238E27FC236}">
                <a16:creationId xmlns:a16="http://schemas.microsoft.com/office/drawing/2014/main" id="{EC3321C8-C57D-49B4-8E87-5E4550C0EE31}"/>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文本占位符 1">
            <a:extLst>
              <a:ext uri="{FF2B5EF4-FFF2-40B4-BE49-F238E27FC236}">
                <a16:creationId xmlns:a16="http://schemas.microsoft.com/office/drawing/2014/main" id="{206081C6-406A-4D45-9FFF-D10711536650}"/>
              </a:ext>
            </a:extLst>
          </p:cNvPr>
          <p:cNvSpPr>
            <a:spLocks noGrp="1" noChangeArrowheads="1"/>
          </p:cNvSpPr>
          <p:nvPr>
            <p:ph idx="1"/>
          </p:nvPr>
        </p:nvSpPr>
        <p:spPr>
          <a:xfrm>
            <a:off x="914400" y="3371850"/>
            <a:ext cx="3200400" cy="2801938"/>
          </a:xfrm>
        </p:spPr>
        <p:txBody>
          <a:bodyPr/>
          <a:lstStyle/>
          <a:p>
            <a:pPr marL="609600" indent="-609600">
              <a:buFontTx/>
              <a:buNone/>
            </a:pPr>
            <a:r>
              <a:rPr lang="en-US" altLang="zh-CN" sz="2100" i="1">
                <a:solidFill>
                  <a:srgbClr val="FFFF66"/>
                </a:solidFill>
              </a:rPr>
              <a:t>      </a:t>
            </a:r>
            <a:endParaRPr lang="en-US" altLang="zh-CN"/>
          </a:p>
        </p:txBody>
      </p:sp>
      <p:sp>
        <p:nvSpPr>
          <p:cNvPr id="3" name="文本框 2">
            <a:extLst>
              <a:ext uri="{FF2B5EF4-FFF2-40B4-BE49-F238E27FC236}">
                <a16:creationId xmlns:a16="http://schemas.microsoft.com/office/drawing/2014/main" id="{3C6611BB-B0A1-4481-B52E-9379AC1F6D3C}"/>
              </a:ext>
            </a:extLst>
          </p:cNvPr>
          <p:cNvSpPr txBox="1">
            <a:spLocks noChangeArrowheads="1"/>
          </p:cNvSpPr>
          <p:nvPr/>
        </p:nvSpPr>
        <p:spPr bwMode="auto">
          <a:xfrm>
            <a:off x="1385888" y="681038"/>
            <a:ext cx="6372225"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20000"/>
              </a:spcBef>
            </a:pPr>
            <a:r>
              <a:rPr lang="en-US" altLang="zh-CN" sz="2400">
                <a:solidFill>
                  <a:srgbClr val="FFFFFF"/>
                </a:solidFill>
                <a:latin typeface="Times New Roman" panose="02020603050405020304" pitchFamily="18" charset="0"/>
              </a:rPr>
              <a:t>        </a:t>
            </a:r>
            <a:r>
              <a:rPr lang="zh-CN" altLang="en-US" sz="2100">
                <a:solidFill>
                  <a:schemeClr val="accent2"/>
                </a:solidFill>
                <a:latin typeface="楷体_GB2312" pitchFamily="49" charset="-122"/>
                <a:ea typeface="楷体_GB2312" pitchFamily="49" charset="-122"/>
              </a:rPr>
              <a:t>它的特点是相对口径很大</a:t>
            </a:r>
            <a:r>
              <a:rPr lang="en-US" altLang="zh-CN" sz="2100">
                <a:solidFill>
                  <a:schemeClr val="accent2"/>
                </a:solidFill>
                <a:latin typeface="楷体_GB2312" pitchFamily="49" charset="-122"/>
                <a:ea typeface="楷体_GB2312" pitchFamily="49" charset="-122"/>
              </a:rPr>
              <a:t>(</a:t>
            </a:r>
            <a:r>
              <a:rPr lang="zh-CN" altLang="en-US" sz="2100">
                <a:solidFill>
                  <a:schemeClr val="accent2"/>
                </a:solidFill>
                <a:latin typeface="楷体_GB2312" pitchFamily="49" charset="-122"/>
                <a:ea typeface="楷体_GB2312" pitchFamily="49" charset="-122"/>
              </a:rPr>
              <a:t>甚至可大于</a:t>
            </a:r>
            <a:r>
              <a:rPr lang="en-US" altLang="zh-CN" sz="2100">
                <a:solidFill>
                  <a:schemeClr val="accent2"/>
                </a:solidFill>
                <a:latin typeface="楷体_GB2312" pitchFamily="49" charset="-122"/>
                <a:ea typeface="楷体_GB2312" pitchFamily="49" charset="-122"/>
              </a:rPr>
              <a:t>1)</a:t>
            </a:r>
            <a:r>
              <a:rPr lang="zh-CN" altLang="en-US" sz="2100">
                <a:solidFill>
                  <a:schemeClr val="accent2"/>
                </a:solidFill>
                <a:latin typeface="楷体_GB2312" pitchFamily="49" charset="-122"/>
                <a:ea typeface="楷体_GB2312" pitchFamily="49" charset="-122"/>
              </a:rPr>
              <a:t>，光力强，同样口径下，比其它望远镜的视场大，像质优良，一般施密特望远镜有效视场可达</a:t>
            </a:r>
            <a:r>
              <a:rPr lang="en-US" altLang="zh-CN" sz="2100">
                <a:solidFill>
                  <a:schemeClr val="accent2"/>
                </a:solidFill>
                <a:latin typeface="楷体_GB2312" pitchFamily="49" charset="-122"/>
                <a:ea typeface="楷体_GB2312" pitchFamily="49" charset="-122"/>
              </a:rPr>
              <a:t>5</a:t>
            </a:r>
            <a:r>
              <a:rPr lang="zh-CN" altLang="en-US" sz="2100">
                <a:solidFill>
                  <a:schemeClr val="accent2"/>
                </a:solidFill>
                <a:latin typeface="楷体_GB2312" pitchFamily="49" charset="-122"/>
                <a:ea typeface="楷体_GB2312" pitchFamily="49" charset="-122"/>
              </a:rPr>
              <a:t>度。适于巡天摄影和观测星云、彗星、流星等天体。小型目视望远镜若采用折反射卡塞格林系统，镜筒可非常短小。</a:t>
            </a:r>
          </a:p>
          <a:p>
            <a:pPr>
              <a:lnSpc>
                <a:spcPct val="130000"/>
              </a:lnSpc>
              <a:spcBef>
                <a:spcPct val="20000"/>
              </a:spcBef>
            </a:pPr>
            <a:r>
              <a:rPr lang="zh-CN" altLang="en-US" sz="1800">
                <a:solidFill>
                  <a:schemeClr val="accent2"/>
                </a:solidFill>
                <a:latin typeface="楷体_GB2312" pitchFamily="49" charset="-122"/>
                <a:ea typeface="楷体_GB2312" pitchFamily="49" charset="-122"/>
              </a:rPr>
              <a:t>     </a:t>
            </a:r>
            <a:r>
              <a:rPr lang="zh-CN" altLang="en-US" sz="2100">
                <a:solidFill>
                  <a:schemeClr val="accent2"/>
                </a:solidFill>
                <a:latin typeface="楷体_GB2312" pitchFamily="49" charset="-122"/>
                <a:ea typeface="楷体_GB2312" pitchFamily="49" charset="-122"/>
              </a:rPr>
              <a:t>世界上几乎所有的全天照像星图都是施密特望远镜完成的。世界上最大的施密特望远镜是卡尔</a:t>
            </a:r>
            <a:r>
              <a:rPr lang="en-US" altLang="zh-CN" sz="2100">
                <a:solidFill>
                  <a:schemeClr val="accent2"/>
                </a:solidFill>
                <a:latin typeface="Times New Roman" panose="02020603050405020304" pitchFamily="18" charset="0"/>
                <a:ea typeface="楷体_GB2312" pitchFamily="49" charset="-122"/>
              </a:rPr>
              <a:t>·</a:t>
            </a:r>
            <a:r>
              <a:rPr lang="zh-CN" altLang="en-US" sz="2100">
                <a:solidFill>
                  <a:schemeClr val="accent2"/>
                </a:solidFill>
                <a:latin typeface="楷体_GB2312" pitchFamily="49" charset="-122"/>
                <a:ea typeface="楷体_GB2312" pitchFamily="49" charset="-122"/>
              </a:rPr>
              <a:t>施瓦茨希尔德天文台</a:t>
            </a:r>
            <a:r>
              <a:rPr lang="en-US" altLang="zh-CN" sz="2100">
                <a:solidFill>
                  <a:schemeClr val="accent2"/>
                </a:solidFill>
                <a:latin typeface="楷体_GB2312" pitchFamily="49" charset="-122"/>
                <a:ea typeface="楷体_GB2312" pitchFamily="49" charset="-122"/>
              </a:rPr>
              <a:t>1340/2000</a:t>
            </a:r>
            <a:r>
              <a:rPr lang="zh-CN" altLang="en-US" sz="2100">
                <a:solidFill>
                  <a:schemeClr val="accent2"/>
                </a:solidFill>
                <a:latin typeface="楷体_GB2312" pitchFamily="49" charset="-122"/>
                <a:ea typeface="楷体_GB2312" pitchFamily="49" charset="-122"/>
              </a:rPr>
              <a:t>望远镜，</a:t>
            </a:r>
            <a:r>
              <a:rPr lang="en-US" altLang="zh-CN" sz="2100">
                <a:solidFill>
                  <a:schemeClr val="accent2"/>
                </a:solidFill>
                <a:latin typeface="楷体_GB2312" pitchFamily="49" charset="-122"/>
                <a:ea typeface="楷体_GB2312" pitchFamily="49" charset="-122"/>
              </a:rPr>
              <a:t>LAMOST</a:t>
            </a:r>
            <a:r>
              <a:rPr lang="zh-CN" altLang="en-US" sz="2100">
                <a:solidFill>
                  <a:schemeClr val="accent2"/>
                </a:solidFill>
                <a:latin typeface="楷体_GB2312" pitchFamily="49" charset="-122"/>
                <a:ea typeface="楷体_GB2312" pitchFamily="49" charset="-122"/>
              </a:rPr>
              <a:t>也属于这种。</a:t>
            </a:r>
          </a:p>
        </p:txBody>
      </p:sp>
      <p:sp>
        <p:nvSpPr>
          <p:cNvPr id="64515" name="日期占位符 3">
            <a:extLst>
              <a:ext uri="{FF2B5EF4-FFF2-40B4-BE49-F238E27FC236}">
                <a16:creationId xmlns:a16="http://schemas.microsoft.com/office/drawing/2014/main" id="{CA19120D-CEA5-4C84-ADD8-D242511A4776}"/>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charRg st="121" end="192"/>
                                            </p:txEl>
                                          </p:spTgt>
                                        </p:tgtEl>
                                        <p:attrNameLst>
                                          <p:attrName>style.visibility</p:attrName>
                                        </p:attrNameLst>
                                      </p:cBhvr>
                                      <p:to>
                                        <p:strVal val="visible"/>
                                      </p:to>
                                    </p:set>
                                    <p:animEffect transition="in" filter="wipe(down)">
                                      <p:cBhvr>
                                        <p:cTn id="12" dur="500"/>
                                        <p:tgtEl>
                                          <p:spTgt spid="3">
                                            <p:txEl>
                                              <p:charRg st="121"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内容占位符 2">
            <a:extLst>
              <a:ext uri="{FF2B5EF4-FFF2-40B4-BE49-F238E27FC236}">
                <a16:creationId xmlns:a16="http://schemas.microsoft.com/office/drawing/2014/main" id="{9F453F30-91AF-473C-AA44-0B74DF0C5637}"/>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0"/>
            <a:ext cx="7378700" cy="5159375"/>
          </a:xfrm>
          <a:extLst>
            <a:ext uri="{91240B29-F687-4F45-9708-019B960494DF}">
              <a14:hiddenLine xmlns:a14="http://schemas.microsoft.com/office/drawing/2010/main" w="38100">
                <a:solidFill>
                  <a:srgbClr val="000000"/>
                </a:solidFill>
                <a:miter lim="800000"/>
                <a:headEnd/>
                <a:tailEnd/>
              </a14:hiddenLine>
            </a:ext>
          </a:extLst>
        </p:spPr>
      </p:pic>
      <p:sp>
        <p:nvSpPr>
          <p:cNvPr id="33795" name="日期占位符 3">
            <a:extLst>
              <a:ext uri="{FF2B5EF4-FFF2-40B4-BE49-F238E27FC236}">
                <a16:creationId xmlns:a16="http://schemas.microsoft.com/office/drawing/2014/main" id="{03C8749D-44A7-468F-88CF-33087584BA4A}"/>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
        <p:nvSpPr>
          <p:cNvPr id="46083" name="文本框 6">
            <a:extLst>
              <a:ext uri="{FF2B5EF4-FFF2-40B4-BE49-F238E27FC236}">
                <a16:creationId xmlns:a16="http://schemas.microsoft.com/office/drawing/2014/main" id="{528619B0-626B-4AC5-AB13-B698D3D433C6}"/>
              </a:ext>
            </a:extLst>
          </p:cNvPr>
          <p:cNvSpPr txBox="1">
            <a:spLocks noChangeArrowheads="1"/>
          </p:cNvSpPr>
          <p:nvPr/>
        </p:nvSpPr>
        <p:spPr bwMode="auto">
          <a:xfrm>
            <a:off x="1908175" y="266700"/>
            <a:ext cx="5149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LAMOST</a:t>
            </a:r>
            <a:r>
              <a:rPr lang="zh-CN" altLang="en-US"/>
              <a:t>（郭守敬望远镜）</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文本占位符 1">
            <a:extLst>
              <a:ext uri="{FF2B5EF4-FFF2-40B4-BE49-F238E27FC236}">
                <a16:creationId xmlns:a16="http://schemas.microsoft.com/office/drawing/2014/main" id="{33DCEA00-4093-4307-9D9C-63C8924336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85888" y="412750"/>
            <a:ext cx="6400800" cy="4102100"/>
          </a:xfrm>
        </p:spPr>
      </p:pic>
      <p:sp>
        <p:nvSpPr>
          <p:cNvPr id="14338" name="日期占位符 2">
            <a:extLst>
              <a:ext uri="{FF2B5EF4-FFF2-40B4-BE49-F238E27FC236}">
                <a16:creationId xmlns:a16="http://schemas.microsoft.com/office/drawing/2014/main" id="{4A720FD0-7923-42B8-A1A3-DE3D342A496F}"/>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图片 1">
            <a:extLst>
              <a:ext uri="{FF2B5EF4-FFF2-40B4-BE49-F238E27FC236}">
                <a16:creationId xmlns:a16="http://schemas.microsoft.com/office/drawing/2014/main" id="{F73AD733-FFC4-408D-BCD1-3A5596752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834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直接连接符 2">
            <a:extLst>
              <a:ext uri="{FF2B5EF4-FFF2-40B4-BE49-F238E27FC236}">
                <a16:creationId xmlns:a16="http://schemas.microsoft.com/office/drawing/2014/main" id="{9F6B8609-F87E-4AAD-8211-996E4D582C65}"/>
              </a:ext>
            </a:extLst>
          </p:cNvPr>
          <p:cNvSpPr>
            <a:spLocks noChangeAspect="1" noChangeShapeType="1"/>
          </p:cNvSpPr>
          <p:nvPr/>
        </p:nvSpPr>
        <p:spPr bwMode="auto">
          <a:xfrm>
            <a:off x="2368550" y="2543175"/>
            <a:ext cx="2370138" cy="566738"/>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47107" name="组合 3">
            <a:extLst>
              <a:ext uri="{FF2B5EF4-FFF2-40B4-BE49-F238E27FC236}">
                <a16:creationId xmlns:a16="http://schemas.microsoft.com/office/drawing/2014/main" id="{3325ACB8-3091-4B5A-9C40-21A71E764B89}"/>
              </a:ext>
            </a:extLst>
          </p:cNvPr>
          <p:cNvGrpSpPr>
            <a:grpSpLocks noChangeAspect="1"/>
          </p:cNvGrpSpPr>
          <p:nvPr/>
        </p:nvGrpSpPr>
        <p:grpSpPr bwMode="auto">
          <a:xfrm>
            <a:off x="2368550" y="2543175"/>
            <a:ext cx="1004888" cy="238125"/>
            <a:chOff x="1230" y="2238"/>
            <a:chExt cx="703" cy="167"/>
          </a:xfrm>
        </p:grpSpPr>
        <p:sp>
          <p:nvSpPr>
            <p:cNvPr id="47108" name="直接连接符 4">
              <a:extLst>
                <a:ext uri="{FF2B5EF4-FFF2-40B4-BE49-F238E27FC236}">
                  <a16:creationId xmlns:a16="http://schemas.microsoft.com/office/drawing/2014/main" id="{4089C6BE-0CA0-45AE-9489-851299ECBC67}"/>
                </a:ext>
              </a:extLst>
            </p:cNvPr>
            <p:cNvSpPr>
              <a:spLocks noChangeAspect="1" noChangeShapeType="1"/>
            </p:cNvSpPr>
            <p:nvPr/>
          </p:nvSpPr>
          <p:spPr bwMode="auto">
            <a:xfrm>
              <a:off x="1230" y="2238"/>
              <a:ext cx="584" cy="139"/>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7109" name="任意多边形 5">
              <a:extLst>
                <a:ext uri="{FF2B5EF4-FFF2-40B4-BE49-F238E27FC236}">
                  <a16:creationId xmlns:a16="http://schemas.microsoft.com/office/drawing/2014/main" id="{C8AFF8AF-0198-4882-80D4-AA2F5D6AE164}"/>
                </a:ext>
              </a:extLst>
            </p:cNvPr>
            <p:cNvSpPr>
              <a:spLocks noChangeAspect="1" noChangeArrowheads="1"/>
            </p:cNvSpPr>
            <p:nvPr/>
          </p:nvSpPr>
          <p:spPr bwMode="auto">
            <a:xfrm>
              <a:off x="1805" y="2354"/>
              <a:ext cx="128" cy="51"/>
            </a:xfrm>
            <a:custGeom>
              <a:avLst/>
              <a:gdLst>
                <a:gd name="T0" fmla="*/ 0 w 128"/>
                <a:gd name="T1" fmla="*/ 47 h 51"/>
                <a:gd name="T2" fmla="*/ 128 w 128"/>
                <a:gd name="T3" fmla="*/ 51 h 51"/>
                <a:gd name="T4" fmla="*/ 15 w 128"/>
                <a:gd name="T5" fmla="*/ 0 h 51"/>
                <a:gd name="T6" fmla="*/ 0 w 128"/>
                <a:gd name="T7" fmla="*/ 47 h 51"/>
              </a:gdLst>
              <a:ahLst/>
              <a:cxnLst>
                <a:cxn ang="0">
                  <a:pos x="T0" y="T1"/>
                </a:cxn>
                <a:cxn ang="0">
                  <a:pos x="T2" y="T3"/>
                </a:cxn>
                <a:cxn ang="0">
                  <a:pos x="T4" y="T5"/>
                </a:cxn>
                <a:cxn ang="0">
                  <a:pos x="T6" y="T7"/>
                </a:cxn>
              </a:cxnLst>
              <a:rect l="0" t="0" r="r" b="b"/>
              <a:pathLst>
                <a:path w="128" h="51">
                  <a:moveTo>
                    <a:pt x="0" y="47"/>
                  </a:moveTo>
                  <a:lnTo>
                    <a:pt x="128" y="51"/>
                  </a:lnTo>
                  <a:lnTo>
                    <a:pt x="15" y="0"/>
                  </a:lnTo>
                  <a:lnTo>
                    <a:pt x="0" y="4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10" name="直接连接符 6">
            <a:extLst>
              <a:ext uri="{FF2B5EF4-FFF2-40B4-BE49-F238E27FC236}">
                <a16:creationId xmlns:a16="http://schemas.microsoft.com/office/drawing/2014/main" id="{E758C3B0-61B5-4217-8335-86A00A69F6A9}"/>
              </a:ext>
            </a:extLst>
          </p:cNvPr>
          <p:cNvSpPr>
            <a:spLocks noChangeAspect="1" noChangeShapeType="1"/>
          </p:cNvSpPr>
          <p:nvPr/>
        </p:nvSpPr>
        <p:spPr bwMode="auto">
          <a:xfrm flipH="1" flipV="1">
            <a:off x="2636838" y="2022475"/>
            <a:ext cx="4894262" cy="1665288"/>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47111" name="组合 7">
            <a:extLst>
              <a:ext uri="{FF2B5EF4-FFF2-40B4-BE49-F238E27FC236}">
                <a16:creationId xmlns:a16="http://schemas.microsoft.com/office/drawing/2014/main" id="{94417D34-82B9-438A-82B7-C04B4A18EF19}"/>
              </a:ext>
            </a:extLst>
          </p:cNvPr>
          <p:cNvGrpSpPr>
            <a:grpSpLocks noChangeAspect="1"/>
          </p:cNvGrpSpPr>
          <p:nvPr/>
        </p:nvGrpSpPr>
        <p:grpSpPr bwMode="auto">
          <a:xfrm>
            <a:off x="4105275" y="2522538"/>
            <a:ext cx="3427413" cy="1165225"/>
            <a:chOff x="2444" y="2224"/>
            <a:chExt cx="2395" cy="814"/>
          </a:xfrm>
        </p:grpSpPr>
        <p:sp>
          <p:nvSpPr>
            <p:cNvPr id="47112" name="直接连接符 8">
              <a:extLst>
                <a:ext uri="{FF2B5EF4-FFF2-40B4-BE49-F238E27FC236}">
                  <a16:creationId xmlns:a16="http://schemas.microsoft.com/office/drawing/2014/main" id="{9FD97F04-3214-4AF6-8F8F-A7305D89F780}"/>
                </a:ext>
              </a:extLst>
            </p:cNvPr>
            <p:cNvSpPr>
              <a:spLocks noChangeAspect="1" noChangeShapeType="1"/>
            </p:cNvSpPr>
            <p:nvPr/>
          </p:nvSpPr>
          <p:spPr bwMode="auto">
            <a:xfrm flipH="1" flipV="1">
              <a:off x="2558" y="2264"/>
              <a:ext cx="2281" cy="774"/>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7113" name="任意多边形 9">
              <a:extLst>
                <a:ext uri="{FF2B5EF4-FFF2-40B4-BE49-F238E27FC236}">
                  <a16:creationId xmlns:a16="http://schemas.microsoft.com/office/drawing/2014/main" id="{0C6CD250-6574-4BFE-B81D-DE06CDAD48F1}"/>
                </a:ext>
              </a:extLst>
            </p:cNvPr>
            <p:cNvSpPr>
              <a:spLocks noChangeAspect="1" noChangeArrowheads="1"/>
            </p:cNvSpPr>
            <p:nvPr/>
          </p:nvSpPr>
          <p:spPr bwMode="auto">
            <a:xfrm>
              <a:off x="2444" y="2224"/>
              <a:ext cx="127" cy="63"/>
            </a:xfrm>
            <a:custGeom>
              <a:avLst/>
              <a:gdLst>
                <a:gd name="T0" fmla="*/ 127 w 127"/>
                <a:gd name="T1" fmla="*/ 17 h 63"/>
                <a:gd name="T2" fmla="*/ 0 w 127"/>
                <a:gd name="T3" fmla="*/ 0 h 63"/>
                <a:gd name="T4" fmla="*/ 106 w 127"/>
                <a:gd name="T5" fmla="*/ 63 h 63"/>
                <a:gd name="T6" fmla="*/ 127 w 127"/>
                <a:gd name="T7" fmla="*/ 17 h 63"/>
              </a:gdLst>
              <a:ahLst/>
              <a:cxnLst>
                <a:cxn ang="0">
                  <a:pos x="T0" y="T1"/>
                </a:cxn>
                <a:cxn ang="0">
                  <a:pos x="T2" y="T3"/>
                </a:cxn>
                <a:cxn ang="0">
                  <a:pos x="T4" y="T5"/>
                </a:cxn>
                <a:cxn ang="0">
                  <a:pos x="T6" y="T7"/>
                </a:cxn>
              </a:cxnLst>
              <a:rect l="0" t="0" r="r" b="b"/>
              <a:pathLst>
                <a:path w="127" h="63">
                  <a:moveTo>
                    <a:pt x="127" y="17"/>
                  </a:moveTo>
                  <a:lnTo>
                    <a:pt x="0" y="0"/>
                  </a:lnTo>
                  <a:lnTo>
                    <a:pt x="106" y="63"/>
                  </a:lnTo>
                  <a:lnTo>
                    <a:pt x="127" y="1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14" name="直接连接符 10">
            <a:extLst>
              <a:ext uri="{FF2B5EF4-FFF2-40B4-BE49-F238E27FC236}">
                <a16:creationId xmlns:a16="http://schemas.microsoft.com/office/drawing/2014/main" id="{DA232B0A-1AF8-4A5B-98B8-FB3A924B0A27}"/>
              </a:ext>
            </a:extLst>
          </p:cNvPr>
          <p:cNvSpPr>
            <a:spLocks noChangeAspect="1" noChangeShapeType="1"/>
          </p:cNvSpPr>
          <p:nvPr/>
        </p:nvSpPr>
        <p:spPr bwMode="auto">
          <a:xfrm flipH="1" flipV="1">
            <a:off x="2362200" y="2544763"/>
            <a:ext cx="4581525" cy="1555750"/>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47115" name="组合 11">
            <a:extLst>
              <a:ext uri="{FF2B5EF4-FFF2-40B4-BE49-F238E27FC236}">
                <a16:creationId xmlns:a16="http://schemas.microsoft.com/office/drawing/2014/main" id="{A8421009-4253-4F71-85E5-552BB12D8203}"/>
              </a:ext>
            </a:extLst>
          </p:cNvPr>
          <p:cNvGrpSpPr>
            <a:grpSpLocks noChangeAspect="1"/>
          </p:cNvGrpSpPr>
          <p:nvPr/>
        </p:nvGrpSpPr>
        <p:grpSpPr bwMode="auto">
          <a:xfrm>
            <a:off x="3868738" y="3057525"/>
            <a:ext cx="3074987" cy="1042988"/>
            <a:chOff x="2279" y="2597"/>
            <a:chExt cx="2148" cy="730"/>
          </a:xfrm>
        </p:grpSpPr>
        <p:sp>
          <p:nvSpPr>
            <p:cNvPr id="47116" name="直接连接符 12">
              <a:extLst>
                <a:ext uri="{FF2B5EF4-FFF2-40B4-BE49-F238E27FC236}">
                  <a16:creationId xmlns:a16="http://schemas.microsoft.com/office/drawing/2014/main" id="{3F0B1BF4-9512-4B19-89A3-61A12FBEA18A}"/>
                </a:ext>
              </a:extLst>
            </p:cNvPr>
            <p:cNvSpPr>
              <a:spLocks noChangeAspect="1" noChangeShapeType="1"/>
            </p:cNvSpPr>
            <p:nvPr/>
          </p:nvSpPr>
          <p:spPr bwMode="auto">
            <a:xfrm flipH="1" flipV="1">
              <a:off x="2392" y="2637"/>
              <a:ext cx="2035" cy="690"/>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7117" name="任意多边形 13">
              <a:extLst>
                <a:ext uri="{FF2B5EF4-FFF2-40B4-BE49-F238E27FC236}">
                  <a16:creationId xmlns:a16="http://schemas.microsoft.com/office/drawing/2014/main" id="{02067D01-B64A-4578-ADA3-2C8EACF6AD89}"/>
                </a:ext>
              </a:extLst>
            </p:cNvPr>
            <p:cNvSpPr>
              <a:spLocks noChangeAspect="1" noChangeArrowheads="1"/>
            </p:cNvSpPr>
            <p:nvPr/>
          </p:nvSpPr>
          <p:spPr bwMode="auto">
            <a:xfrm>
              <a:off x="2279" y="2597"/>
              <a:ext cx="127" cy="63"/>
            </a:xfrm>
            <a:custGeom>
              <a:avLst/>
              <a:gdLst>
                <a:gd name="T0" fmla="*/ 127 w 127"/>
                <a:gd name="T1" fmla="*/ 17 h 63"/>
                <a:gd name="T2" fmla="*/ 0 w 127"/>
                <a:gd name="T3" fmla="*/ 0 h 63"/>
                <a:gd name="T4" fmla="*/ 105 w 127"/>
                <a:gd name="T5" fmla="*/ 63 h 63"/>
                <a:gd name="T6" fmla="*/ 127 w 127"/>
                <a:gd name="T7" fmla="*/ 17 h 63"/>
              </a:gdLst>
              <a:ahLst/>
              <a:cxnLst>
                <a:cxn ang="0">
                  <a:pos x="T0" y="T1"/>
                </a:cxn>
                <a:cxn ang="0">
                  <a:pos x="T2" y="T3"/>
                </a:cxn>
                <a:cxn ang="0">
                  <a:pos x="T4" y="T5"/>
                </a:cxn>
                <a:cxn ang="0">
                  <a:pos x="T6" y="T7"/>
                </a:cxn>
              </a:cxnLst>
              <a:rect l="0" t="0" r="r" b="b"/>
              <a:pathLst>
                <a:path w="127" h="63">
                  <a:moveTo>
                    <a:pt x="127" y="17"/>
                  </a:moveTo>
                  <a:lnTo>
                    <a:pt x="0" y="0"/>
                  </a:lnTo>
                  <a:lnTo>
                    <a:pt x="105" y="63"/>
                  </a:lnTo>
                  <a:lnTo>
                    <a:pt x="127" y="1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18" name="直接连接符 14">
            <a:extLst>
              <a:ext uri="{FF2B5EF4-FFF2-40B4-BE49-F238E27FC236}">
                <a16:creationId xmlns:a16="http://schemas.microsoft.com/office/drawing/2014/main" id="{634E40AD-985B-49F8-9411-62A37565AE25}"/>
              </a:ext>
            </a:extLst>
          </p:cNvPr>
          <p:cNvSpPr>
            <a:spLocks noChangeAspect="1" noChangeShapeType="1"/>
          </p:cNvSpPr>
          <p:nvPr/>
        </p:nvSpPr>
        <p:spPr bwMode="auto">
          <a:xfrm>
            <a:off x="2647950" y="2027238"/>
            <a:ext cx="2089150" cy="1082675"/>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47119" name="组合 15">
            <a:extLst>
              <a:ext uri="{FF2B5EF4-FFF2-40B4-BE49-F238E27FC236}">
                <a16:creationId xmlns:a16="http://schemas.microsoft.com/office/drawing/2014/main" id="{D72455D0-2A46-4D57-9FED-3AB20593810B}"/>
              </a:ext>
            </a:extLst>
          </p:cNvPr>
          <p:cNvGrpSpPr>
            <a:grpSpLocks noChangeAspect="1"/>
          </p:cNvGrpSpPr>
          <p:nvPr/>
        </p:nvGrpSpPr>
        <p:grpSpPr bwMode="auto">
          <a:xfrm>
            <a:off x="2646363" y="2027238"/>
            <a:ext cx="873125" cy="449262"/>
            <a:chOff x="1425" y="1877"/>
            <a:chExt cx="610" cy="315"/>
          </a:xfrm>
        </p:grpSpPr>
        <p:sp>
          <p:nvSpPr>
            <p:cNvPr id="47120" name="直接连接符 16">
              <a:extLst>
                <a:ext uri="{FF2B5EF4-FFF2-40B4-BE49-F238E27FC236}">
                  <a16:creationId xmlns:a16="http://schemas.microsoft.com/office/drawing/2014/main" id="{1A380A3F-3935-40F9-B199-F833828868C1}"/>
                </a:ext>
              </a:extLst>
            </p:cNvPr>
            <p:cNvSpPr>
              <a:spLocks noChangeAspect="1" noChangeShapeType="1"/>
            </p:cNvSpPr>
            <p:nvPr/>
          </p:nvSpPr>
          <p:spPr bwMode="auto">
            <a:xfrm>
              <a:off x="1425" y="1877"/>
              <a:ext cx="504" cy="262"/>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7121" name="任意多边形 17">
              <a:extLst>
                <a:ext uri="{FF2B5EF4-FFF2-40B4-BE49-F238E27FC236}">
                  <a16:creationId xmlns:a16="http://schemas.microsoft.com/office/drawing/2014/main" id="{E4D1352C-9685-4A0D-9451-DE6EE48786C0}"/>
                </a:ext>
              </a:extLst>
            </p:cNvPr>
            <p:cNvSpPr>
              <a:spLocks noChangeAspect="1" noChangeArrowheads="1"/>
            </p:cNvSpPr>
            <p:nvPr/>
          </p:nvSpPr>
          <p:spPr bwMode="auto">
            <a:xfrm>
              <a:off x="1912" y="2116"/>
              <a:ext cx="123" cy="76"/>
            </a:xfrm>
            <a:custGeom>
              <a:avLst/>
              <a:gdLst>
                <a:gd name="T0" fmla="*/ 0 w 123"/>
                <a:gd name="T1" fmla="*/ 43 h 76"/>
                <a:gd name="T2" fmla="*/ 123 w 123"/>
                <a:gd name="T3" fmla="*/ 76 h 76"/>
                <a:gd name="T4" fmla="*/ 29 w 123"/>
                <a:gd name="T5" fmla="*/ 0 h 76"/>
                <a:gd name="T6" fmla="*/ 0 w 123"/>
                <a:gd name="T7" fmla="*/ 43 h 76"/>
              </a:gdLst>
              <a:ahLst/>
              <a:cxnLst>
                <a:cxn ang="0">
                  <a:pos x="T0" y="T1"/>
                </a:cxn>
                <a:cxn ang="0">
                  <a:pos x="T2" y="T3"/>
                </a:cxn>
                <a:cxn ang="0">
                  <a:pos x="T4" y="T5"/>
                </a:cxn>
                <a:cxn ang="0">
                  <a:pos x="T6" y="T7"/>
                </a:cxn>
              </a:cxnLst>
              <a:rect l="0" t="0" r="r" b="b"/>
              <a:pathLst>
                <a:path w="123" h="76">
                  <a:moveTo>
                    <a:pt x="0" y="43"/>
                  </a:moveTo>
                  <a:lnTo>
                    <a:pt x="123" y="76"/>
                  </a:lnTo>
                  <a:lnTo>
                    <a:pt x="29" y="0"/>
                  </a:lnTo>
                  <a:lnTo>
                    <a:pt x="0" y="4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22" name="矩形 18">
            <a:extLst>
              <a:ext uri="{FF2B5EF4-FFF2-40B4-BE49-F238E27FC236}">
                <a16:creationId xmlns:a16="http://schemas.microsoft.com/office/drawing/2014/main" id="{2D20726A-1100-4521-A69A-B68A4D83329A}"/>
              </a:ext>
            </a:extLst>
          </p:cNvPr>
          <p:cNvSpPr>
            <a:spLocks noChangeAspect="1" noChangeArrowheads="1"/>
          </p:cNvSpPr>
          <p:nvPr/>
        </p:nvSpPr>
        <p:spPr bwMode="auto">
          <a:xfrm>
            <a:off x="1898650" y="693738"/>
            <a:ext cx="1716088" cy="542925"/>
          </a:xfrm>
          <a:prstGeom prst="rect">
            <a:avLst/>
          </a:prstGeom>
          <a:solidFill>
            <a:srgbClr val="000000"/>
          </a:solidFill>
          <a:ln w="12700">
            <a:solidFill>
              <a:srgbClr val="FFFF00"/>
            </a:solidFill>
            <a:miter lim="800000"/>
            <a:headEnd/>
            <a:tailEnd/>
          </a:ln>
        </p:spPr>
        <p:txBody>
          <a:bodyPr anchor="ctr"/>
          <a:lstStyle/>
          <a:p>
            <a:pPr algn="ctr"/>
            <a:r>
              <a:rPr lang="zh-CN" altLang="en-US" sz="1800" b="0">
                <a:solidFill>
                  <a:srgbClr val="FFFF00"/>
                </a:solidFill>
                <a:latin typeface="楷体_GB2312" pitchFamily="49" charset="-122"/>
                <a:ea typeface="楷体_GB2312" pitchFamily="49" charset="-122"/>
              </a:rPr>
              <a:t>球面主镜</a:t>
            </a:r>
            <a:r>
              <a:rPr lang="en-US" altLang="zh-CN" sz="1800" b="0">
                <a:solidFill>
                  <a:srgbClr val="FFFF00"/>
                </a:solidFill>
                <a:latin typeface="楷体_GB2312" pitchFamily="49" charset="-122"/>
                <a:ea typeface="楷体_GB2312" pitchFamily="49" charset="-122"/>
              </a:rPr>
              <a:t>M</a:t>
            </a:r>
            <a:r>
              <a:rPr lang="en-US" altLang="zh-CN" sz="1800" b="0" baseline="-25000">
                <a:solidFill>
                  <a:srgbClr val="FFFF00"/>
                </a:solidFill>
                <a:latin typeface="楷体_GB2312" pitchFamily="49" charset="-122"/>
                <a:ea typeface="楷体_GB2312" pitchFamily="49" charset="-122"/>
              </a:rPr>
              <a:t>B</a:t>
            </a:r>
          </a:p>
        </p:txBody>
      </p:sp>
      <p:sp>
        <p:nvSpPr>
          <p:cNvPr id="47123" name="任意多边形 19">
            <a:extLst>
              <a:ext uri="{FF2B5EF4-FFF2-40B4-BE49-F238E27FC236}">
                <a16:creationId xmlns:a16="http://schemas.microsoft.com/office/drawing/2014/main" id="{EC99F85C-1012-4137-9235-1C24DFDC11F6}"/>
              </a:ext>
            </a:extLst>
          </p:cNvPr>
          <p:cNvSpPr>
            <a:spLocks noChangeAspect="1" noChangeArrowheads="1"/>
          </p:cNvSpPr>
          <p:nvPr/>
        </p:nvSpPr>
        <p:spPr bwMode="auto">
          <a:xfrm>
            <a:off x="2162175" y="1235075"/>
            <a:ext cx="377825" cy="1041400"/>
          </a:xfrm>
          <a:custGeom>
            <a:avLst/>
            <a:gdLst>
              <a:gd name="T0" fmla="*/ 15 w 264"/>
              <a:gd name="T1" fmla="*/ 0 h 727"/>
              <a:gd name="T2" fmla="*/ 0 w 264"/>
              <a:gd name="T3" fmla="*/ 3 h 727"/>
              <a:gd name="T4" fmla="*/ 249 w 264"/>
              <a:gd name="T5" fmla="*/ 727 h 727"/>
              <a:gd name="T6" fmla="*/ 264 w 264"/>
              <a:gd name="T7" fmla="*/ 724 h 727"/>
              <a:gd name="T8" fmla="*/ 15 w 264"/>
              <a:gd name="T9" fmla="*/ 0 h 727"/>
            </a:gdLst>
            <a:ahLst/>
            <a:cxnLst>
              <a:cxn ang="0">
                <a:pos x="T0" y="T1"/>
              </a:cxn>
              <a:cxn ang="0">
                <a:pos x="T2" y="T3"/>
              </a:cxn>
              <a:cxn ang="0">
                <a:pos x="T4" y="T5"/>
              </a:cxn>
              <a:cxn ang="0">
                <a:pos x="T6" y="T7"/>
              </a:cxn>
              <a:cxn ang="0">
                <a:pos x="T8" y="T9"/>
              </a:cxn>
            </a:cxnLst>
            <a:rect l="0" t="0" r="r" b="b"/>
            <a:pathLst>
              <a:path w="264" h="727">
                <a:moveTo>
                  <a:pt x="15" y="0"/>
                </a:moveTo>
                <a:lnTo>
                  <a:pt x="0" y="3"/>
                </a:lnTo>
                <a:lnTo>
                  <a:pt x="249" y="727"/>
                </a:lnTo>
                <a:lnTo>
                  <a:pt x="264" y="724"/>
                </a:lnTo>
                <a:lnTo>
                  <a:pt x="15"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4" name="矩形 20">
            <a:extLst>
              <a:ext uri="{FF2B5EF4-FFF2-40B4-BE49-F238E27FC236}">
                <a16:creationId xmlns:a16="http://schemas.microsoft.com/office/drawing/2014/main" id="{5FF8AE6D-E9FA-4DD3-AF43-4EB41C8BC30D}"/>
              </a:ext>
            </a:extLst>
          </p:cNvPr>
          <p:cNvSpPr>
            <a:spLocks noChangeAspect="1" noChangeArrowheads="1"/>
          </p:cNvSpPr>
          <p:nvPr/>
        </p:nvSpPr>
        <p:spPr bwMode="auto">
          <a:xfrm>
            <a:off x="3673475" y="1308100"/>
            <a:ext cx="995363" cy="544513"/>
          </a:xfrm>
          <a:prstGeom prst="rect">
            <a:avLst/>
          </a:prstGeom>
          <a:solidFill>
            <a:srgbClr val="000000"/>
          </a:solidFill>
          <a:ln w="12700">
            <a:solidFill>
              <a:srgbClr val="FFFF00"/>
            </a:solidFill>
            <a:miter lim="800000"/>
            <a:headEnd/>
            <a:tailEnd/>
          </a:ln>
        </p:spPr>
        <p:txBody>
          <a:bodyPr anchor="ctr"/>
          <a:lstStyle/>
          <a:p>
            <a:pPr algn="ctr"/>
            <a:r>
              <a:rPr lang="zh-CN" altLang="en-US" sz="1800" b="0">
                <a:solidFill>
                  <a:srgbClr val="FFFF00"/>
                </a:solidFill>
                <a:ea typeface="楷体_GB2312" pitchFamily="49" charset="-122"/>
              </a:rPr>
              <a:t>焦面</a:t>
            </a:r>
          </a:p>
        </p:txBody>
      </p:sp>
      <p:sp>
        <p:nvSpPr>
          <p:cNvPr id="47125" name="任意多边形 21">
            <a:extLst>
              <a:ext uri="{FF2B5EF4-FFF2-40B4-BE49-F238E27FC236}">
                <a16:creationId xmlns:a16="http://schemas.microsoft.com/office/drawing/2014/main" id="{7E356760-9268-4491-A44D-6A8B473FEE97}"/>
              </a:ext>
            </a:extLst>
          </p:cNvPr>
          <p:cNvSpPr>
            <a:spLocks noChangeAspect="1" noChangeArrowheads="1"/>
          </p:cNvSpPr>
          <p:nvPr/>
        </p:nvSpPr>
        <p:spPr bwMode="auto">
          <a:xfrm>
            <a:off x="4168775" y="1858963"/>
            <a:ext cx="625475" cy="1176337"/>
          </a:xfrm>
          <a:custGeom>
            <a:avLst/>
            <a:gdLst>
              <a:gd name="T0" fmla="*/ 14 w 438"/>
              <a:gd name="T1" fmla="*/ 0 h 822"/>
              <a:gd name="T2" fmla="*/ 0 w 438"/>
              <a:gd name="T3" fmla="*/ 5 h 822"/>
              <a:gd name="T4" fmla="*/ 425 w 438"/>
              <a:gd name="T5" fmla="*/ 822 h 822"/>
              <a:gd name="T6" fmla="*/ 438 w 438"/>
              <a:gd name="T7" fmla="*/ 816 h 822"/>
              <a:gd name="T8" fmla="*/ 14 w 438"/>
              <a:gd name="T9" fmla="*/ 0 h 822"/>
            </a:gdLst>
            <a:ahLst/>
            <a:cxnLst>
              <a:cxn ang="0">
                <a:pos x="T0" y="T1"/>
              </a:cxn>
              <a:cxn ang="0">
                <a:pos x="T2" y="T3"/>
              </a:cxn>
              <a:cxn ang="0">
                <a:pos x="T4" y="T5"/>
              </a:cxn>
              <a:cxn ang="0">
                <a:pos x="T6" y="T7"/>
              </a:cxn>
              <a:cxn ang="0">
                <a:pos x="T8" y="T9"/>
              </a:cxn>
            </a:cxnLst>
            <a:rect l="0" t="0" r="r" b="b"/>
            <a:pathLst>
              <a:path w="438" h="822">
                <a:moveTo>
                  <a:pt x="14" y="0"/>
                </a:moveTo>
                <a:lnTo>
                  <a:pt x="0" y="5"/>
                </a:lnTo>
                <a:lnTo>
                  <a:pt x="425" y="822"/>
                </a:lnTo>
                <a:lnTo>
                  <a:pt x="438" y="816"/>
                </a:lnTo>
                <a:lnTo>
                  <a:pt x="14"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6" name="矩形 22">
            <a:extLst>
              <a:ext uri="{FF2B5EF4-FFF2-40B4-BE49-F238E27FC236}">
                <a16:creationId xmlns:a16="http://schemas.microsoft.com/office/drawing/2014/main" id="{A821014D-7125-4505-9025-606A16BEC5C2}"/>
              </a:ext>
            </a:extLst>
          </p:cNvPr>
          <p:cNvSpPr>
            <a:spLocks noChangeAspect="1" noChangeArrowheads="1"/>
          </p:cNvSpPr>
          <p:nvPr/>
        </p:nvSpPr>
        <p:spPr bwMode="auto">
          <a:xfrm>
            <a:off x="6149975" y="1022350"/>
            <a:ext cx="1812925" cy="546100"/>
          </a:xfrm>
          <a:prstGeom prst="rect">
            <a:avLst/>
          </a:prstGeom>
          <a:solidFill>
            <a:srgbClr val="000000"/>
          </a:solidFill>
          <a:ln w="12700">
            <a:solidFill>
              <a:srgbClr val="FFFF00"/>
            </a:solidFill>
            <a:miter lim="800000"/>
            <a:headEnd/>
            <a:tailEnd/>
          </a:ln>
        </p:spPr>
        <p:txBody>
          <a:bodyPr anchor="ctr"/>
          <a:lstStyle/>
          <a:p>
            <a:pPr algn="ctr"/>
            <a:r>
              <a:rPr lang="zh-CN" altLang="en-US" sz="1800" b="0">
                <a:solidFill>
                  <a:srgbClr val="FFFF00"/>
                </a:solidFill>
                <a:latin typeface="楷体_GB2312" pitchFamily="49" charset="-122"/>
                <a:ea typeface="楷体_GB2312" pitchFamily="49" charset="-122"/>
              </a:rPr>
              <a:t>定天、改正镜</a:t>
            </a:r>
            <a:r>
              <a:rPr lang="en-US" altLang="zh-CN" sz="1800" b="0">
                <a:solidFill>
                  <a:srgbClr val="FFFF00"/>
                </a:solidFill>
                <a:latin typeface="楷体_GB2312" pitchFamily="49" charset="-122"/>
                <a:ea typeface="楷体_GB2312" pitchFamily="49" charset="-122"/>
              </a:rPr>
              <a:t>M</a:t>
            </a:r>
            <a:r>
              <a:rPr lang="en-US" altLang="zh-CN" sz="1800" b="0" baseline="-25000">
                <a:solidFill>
                  <a:srgbClr val="FFFF00"/>
                </a:solidFill>
                <a:latin typeface="楷体_GB2312" pitchFamily="49" charset="-122"/>
                <a:ea typeface="楷体_GB2312" pitchFamily="49" charset="-122"/>
              </a:rPr>
              <a:t>A</a:t>
            </a:r>
          </a:p>
        </p:txBody>
      </p:sp>
      <p:sp>
        <p:nvSpPr>
          <p:cNvPr id="47127" name="直接连接符 23">
            <a:extLst>
              <a:ext uri="{FF2B5EF4-FFF2-40B4-BE49-F238E27FC236}">
                <a16:creationId xmlns:a16="http://schemas.microsoft.com/office/drawing/2014/main" id="{B67E60FD-434A-4359-A9BA-8D985E2CBB59}"/>
              </a:ext>
            </a:extLst>
          </p:cNvPr>
          <p:cNvSpPr>
            <a:spLocks noChangeAspect="1" noChangeShapeType="1"/>
          </p:cNvSpPr>
          <p:nvPr/>
        </p:nvSpPr>
        <p:spPr bwMode="auto">
          <a:xfrm>
            <a:off x="5640388" y="311150"/>
            <a:ext cx="1890712" cy="3378200"/>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47128" name="组合 24">
            <a:extLst>
              <a:ext uri="{FF2B5EF4-FFF2-40B4-BE49-F238E27FC236}">
                <a16:creationId xmlns:a16="http://schemas.microsoft.com/office/drawing/2014/main" id="{006A9302-6AF7-4363-959C-8F7FDC8373E0}"/>
              </a:ext>
            </a:extLst>
          </p:cNvPr>
          <p:cNvGrpSpPr>
            <a:grpSpLocks noChangeAspect="1"/>
          </p:cNvGrpSpPr>
          <p:nvPr/>
        </p:nvGrpSpPr>
        <p:grpSpPr bwMode="auto">
          <a:xfrm>
            <a:off x="5640388" y="311150"/>
            <a:ext cx="1323975" cy="2363788"/>
            <a:chOff x="3517" y="678"/>
            <a:chExt cx="925" cy="1652"/>
          </a:xfrm>
        </p:grpSpPr>
        <p:sp>
          <p:nvSpPr>
            <p:cNvPr id="47129" name="直接连接符 25">
              <a:extLst>
                <a:ext uri="{FF2B5EF4-FFF2-40B4-BE49-F238E27FC236}">
                  <a16:creationId xmlns:a16="http://schemas.microsoft.com/office/drawing/2014/main" id="{85120B07-CD29-4C94-98BF-E780ABFBBC61}"/>
                </a:ext>
              </a:extLst>
            </p:cNvPr>
            <p:cNvSpPr>
              <a:spLocks noChangeAspect="1" noChangeShapeType="1"/>
            </p:cNvSpPr>
            <p:nvPr/>
          </p:nvSpPr>
          <p:spPr bwMode="auto">
            <a:xfrm>
              <a:off x="3517" y="678"/>
              <a:ext cx="870" cy="1557"/>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7130" name="任意多边形 26">
              <a:extLst>
                <a:ext uri="{FF2B5EF4-FFF2-40B4-BE49-F238E27FC236}">
                  <a16:creationId xmlns:a16="http://schemas.microsoft.com/office/drawing/2014/main" id="{0F7BD7D0-5C39-4729-A578-811E317C9627}"/>
                </a:ext>
              </a:extLst>
            </p:cNvPr>
            <p:cNvSpPr>
              <a:spLocks noChangeAspect="1" noChangeArrowheads="1"/>
            </p:cNvSpPr>
            <p:nvPr/>
          </p:nvSpPr>
          <p:spPr bwMode="auto">
            <a:xfrm>
              <a:off x="4360" y="2222"/>
              <a:ext cx="82" cy="108"/>
            </a:xfrm>
            <a:custGeom>
              <a:avLst/>
              <a:gdLst>
                <a:gd name="T0" fmla="*/ 0 w 82"/>
                <a:gd name="T1" fmla="*/ 22 h 108"/>
                <a:gd name="T2" fmla="*/ 82 w 82"/>
                <a:gd name="T3" fmla="*/ 108 h 108"/>
                <a:gd name="T4" fmla="*/ 52 w 82"/>
                <a:gd name="T5" fmla="*/ 0 h 108"/>
                <a:gd name="T6" fmla="*/ 0 w 82"/>
                <a:gd name="T7" fmla="*/ 22 h 108"/>
              </a:gdLst>
              <a:ahLst/>
              <a:cxnLst>
                <a:cxn ang="0">
                  <a:pos x="T0" y="T1"/>
                </a:cxn>
                <a:cxn ang="0">
                  <a:pos x="T2" y="T3"/>
                </a:cxn>
                <a:cxn ang="0">
                  <a:pos x="T4" y="T5"/>
                </a:cxn>
                <a:cxn ang="0">
                  <a:pos x="T6" y="T7"/>
                </a:cxn>
              </a:cxnLst>
              <a:rect l="0" t="0" r="r" b="b"/>
              <a:pathLst>
                <a:path w="82" h="108">
                  <a:moveTo>
                    <a:pt x="0" y="22"/>
                  </a:moveTo>
                  <a:lnTo>
                    <a:pt x="82" y="108"/>
                  </a:lnTo>
                  <a:lnTo>
                    <a:pt x="52" y="0"/>
                  </a:lnTo>
                  <a:lnTo>
                    <a:pt x="0"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31" name="任意多边形 27">
            <a:extLst>
              <a:ext uri="{FF2B5EF4-FFF2-40B4-BE49-F238E27FC236}">
                <a16:creationId xmlns:a16="http://schemas.microsoft.com/office/drawing/2014/main" id="{36E67255-BB16-46C0-A039-606228D50AC2}"/>
              </a:ext>
            </a:extLst>
          </p:cNvPr>
          <p:cNvSpPr>
            <a:spLocks noChangeAspect="1" noChangeArrowheads="1"/>
          </p:cNvSpPr>
          <p:nvPr/>
        </p:nvSpPr>
        <p:spPr bwMode="auto">
          <a:xfrm>
            <a:off x="7256463" y="1552575"/>
            <a:ext cx="211137" cy="2249488"/>
          </a:xfrm>
          <a:custGeom>
            <a:avLst/>
            <a:gdLst>
              <a:gd name="T0" fmla="*/ 148 w 148"/>
              <a:gd name="T1" fmla="*/ 1 h 1572"/>
              <a:gd name="T2" fmla="*/ 132 w 148"/>
              <a:gd name="T3" fmla="*/ 0 h 1572"/>
              <a:gd name="T4" fmla="*/ 0 w 148"/>
              <a:gd name="T5" fmla="*/ 1571 h 1572"/>
              <a:gd name="T6" fmla="*/ 16 w 148"/>
              <a:gd name="T7" fmla="*/ 1572 h 1572"/>
              <a:gd name="T8" fmla="*/ 148 w 148"/>
              <a:gd name="T9" fmla="*/ 1 h 1572"/>
            </a:gdLst>
            <a:ahLst/>
            <a:cxnLst>
              <a:cxn ang="0">
                <a:pos x="T0" y="T1"/>
              </a:cxn>
              <a:cxn ang="0">
                <a:pos x="T2" y="T3"/>
              </a:cxn>
              <a:cxn ang="0">
                <a:pos x="T4" y="T5"/>
              </a:cxn>
              <a:cxn ang="0">
                <a:pos x="T6" y="T7"/>
              </a:cxn>
              <a:cxn ang="0">
                <a:pos x="T8" y="T9"/>
              </a:cxn>
            </a:cxnLst>
            <a:rect l="0" t="0" r="r" b="b"/>
            <a:pathLst>
              <a:path w="148" h="1572">
                <a:moveTo>
                  <a:pt x="148" y="1"/>
                </a:moveTo>
                <a:lnTo>
                  <a:pt x="132" y="0"/>
                </a:lnTo>
                <a:lnTo>
                  <a:pt x="0" y="1571"/>
                </a:lnTo>
                <a:lnTo>
                  <a:pt x="16" y="1572"/>
                </a:lnTo>
                <a:lnTo>
                  <a:pt x="148" y="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2" name="矩形 28">
            <a:extLst>
              <a:ext uri="{FF2B5EF4-FFF2-40B4-BE49-F238E27FC236}">
                <a16:creationId xmlns:a16="http://schemas.microsoft.com/office/drawing/2014/main" id="{AE72BF75-7B5E-4B3E-9FB3-5BFCD62D120E}"/>
              </a:ext>
            </a:extLst>
          </p:cNvPr>
          <p:cNvSpPr>
            <a:spLocks noChangeAspect="1" noChangeArrowheads="1"/>
          </p:cNvSpPr>
          <p:nvPr/>
        </p:nvSpPr>
        <p:spPr bwMode="auto">
          <a:xfrm>
            <a:off x="4989513" y="1860550"/>
            <a:ext cx="1089025" cy="546100"/>
          </a:xfrm>
          <a:prstGeom prst="rect">
            <a:avLst/>
          </a:prstGeom>
          <a:solidFill>
            <a:srgbClr val="000000"/>
          </a:solidFill>
          <a:ln w="12700">
            <a:solidFill>
              <a:srgbClr val="FFFF00"/>
            </a:solidFill>
            <a:miter lim="800000"/>
            <a:headEnd/>
            <a:tailEnd/>
          </a:ln>
        </p:spPr>
        <p:txBody>
          <a:bodyPr anchor="ctr"/>
          <a:lstStyle/>
          <a:p>
            <a:pPr algn="ctr"/>
            <a:r>
              <a:rPr lang="zh-CN" altLang="en-US" sz="1800" b="0">
                <a:solidFill>
                  <a:srgbClr val="FFFF00"/>
                </a:solidFill>
                <a:ea typeface="楷体_GB2312" pitchFamily="49" charset="-122"/>
              </a:rPr>
              <a:t>光纤</a:t>
            </a:r>
          </a:p>
        </p:txBody>
      </p:sp>
      <p:sp>
        <p:nvSpPr>
          <p:cNvPr id="47133" name="直接连接符 29">
            <a:extLst>
              <a:ext uri="{FF2B5EF4-FFF2-40B4-BE49-F238E27FC236}">
                <a16:creationId xmlns:a16="http://schemas.microsoft.com/office/drawing/2014/main" id="{96BC0CA6-F331-4456-9031-7B407FB58F11}"/>
              </a:ext>
            </a:extLst>
          </p:cNvPr>
          <p:cNvSpPr>
            <a:spLocks noChangeAspect="1" noChangeShapeType="1"/>
          </p:cNvSpPr>
          <p:nvPr/>
        </p:nvSpPr>
        <p:spPr bwMode="auto">
          <a:xfrm>
            <a:off x="4810125" y="312738"/>
            <a:ext cx="2119313" cy="3787775"/>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47134" name="组合 30">
            <a:extLst>
              <a:ext uri="{FF2B5EF4-FFF2-40B4-BE49-F238E27FC236}">
                <a16:creationId xmlns:a16="http://schemas.microsoft.com/office/drawing/2014/main" id="{278D4E53-9E13-4743-8D0E-AF7A50E0A312}"/>
              </a:ext>
            </a:extLst>
          </p:cNvPr>
          <p:cNvGrpSpPr>
            <a:grpSpLocks noChangeAspect="1"/>
          </p:cNvGrpSpPr>
          <p:nvPr/>
        </p:nvGrpSpPr>
        <p:grpSpPr bwMode="auto">
          <a:xfrm>
            <a:off x="4810125" y="312738"/>
            <a:ext cx="1485900" cy="2651125"/>
            <a:chOff x="2937" y="679"/>
            <a:chExt cx="1038" cy="1853"/>
          </a:xfrm>
        </p:grpSpPr>
        <p:sp>
          <p:nvSpPr>
            <p:cNvPr id="47135" name="直接连接符 31">
              <a:extLst>
                <a:ext uri="{FF2B5EF4-FFF2-40B4-BE49-F238E27FC236}">
                  <a16:creationId xmlns:a16="http://schemas.microsoft.com/office/drawing/2014/main" id="{2E7233C9-01BC-4250-91B5-826BD57C0F6C}"/>
                </a:ext>
              </a:extLst>
            </p:cNvPr>
            <p:cNvSpPr>
              <a:spLocks noChangeAspect="1" noChangeShapeType="1"/>
            </p:cNvSpPr>
            <p:nvPr/>
          </p:nvSpPr>
          <p:spPr bwMode="auto">
            <a:xfrm>
              <a:off x="2937" y="679"/>
              <a:ext cx="983" cy="1757"/>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7136" name="任意多边形 32">
              <a:extLst>
                <a:ext uri="{FF2B5EF4-FFF2-40B4-BE49-F238E27FC236}">
                  <a16:creationId xmlns:a16="http://schemas.microsoft.com/office/drawing/2014/main" id="{CE65289D-1851-40C4-A94E-9368B448E052}"/>
                </a:ext>
              </a:extLst>
            </p:cNvPr>
            <p:cNvSpPr>
              <a:spLocks noChangeAspect="1" noChangeArrowheads="1"/>
            </p:cNvSpPr>
            <p:nvPr/>
          </p:nvSpPr>
          <p:spPr bwMode="auto">
            <a:xfrm>
              <a:off x="3893" y="2424"/>
              <a:ext cx="82" cy="108"/>
            </a:xfrm>
            <a:custGeom>
              <a:avLst/>
              <a:gdLst>
                <a:gd name="T0" fmla="*/ 0 w 82"/>
                <a:gd name="T1" fmla="*/ 22 h 108"/>
                <a:gd name="T2" fmla="*/ 82 w 82"/>
                <a:gd name="T3" fmla="*/ 108 h 108"/>
                <a:gd name="T4" fmla="*/ 52 w 82"/>
                <a:gd name="T5" fmla="*/ 0 h 108"/>
                <a:gd name="T6" fmla="*/ 0 w 82"/>
                <a:gd name="T7" fmla="*/ 22 h 108"/>
              </a:gdLst>
              <a:ahLst/>
              <a:cxnLst>
                <a:cxn ang="0">
                  <a:pos x="T0" y="T1"/>
                </a:cxn>
                <a:cxn ang="0">
                  <a:pos x="T2" y="T3"/>
                </a:cxn>
                <a:cxn ang="0">
                  <a:pos x="T4" y="T5"/>
                </a:cxn>
                <a:cxn ang="0">
                  <a:pos x="T6" y="T7"/>
                </a:cxn>
              </a:cxnLst>
              <a:rect l="0" t="0" r="r" b="b"/>
              <a:pathLst>
                <a:path w="82" h="108">
                  <a:moveTo>
                    <a:pt x="0" y="22"/>
                  </a:moveTo>
                  <a:lnTo>
                    <a:pt x="82" y="108"/>
                  </a:lnTo>
                  <a:lnTo>
                    <a:pt x="52" y="0"/>
                  </a:lnTo>
                  <a:lnTo>
                    <a:pt x="0"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37" name="任意多边形 33">
            <a:extLst>
              <a:ext uri="{FF2B5EF4-FFF2-40B4-BE49-F238E27FC236}">
                <a16:creationId xmlns:a16="http://schemas.microsoft.com/office/drawing/2014/main" id="{489C9D3F-D23F-41B8-A47E-B379581171D9}"/>
              </a:ext>
            </a:extLst>
          </p:cNvPr>
          <p:cNvSpPr>
            <a:spLocks noChangeAspect="1" noChangeArrowheads="1"/>
          </p:cNvSpPr>
          <p:nvPr/>
        </p:nvSpPr>
        <p:spPr bwMode="auto">
          <a:xfrm>
            <a:off x="5143500" y="2390775"/>
            <a:ext cx="463550" cy="992188"/>
          </a:xfrm>
          <a:custGeom>
            <a:avLst/>
            <a:gdLst>
              <a:gd name="T0" fmla="*/ 323 w 323"/>
              <a:gd name="T1" fmla="*/ 5 h 693"/>
              <a:gd name="T2" fmla="*/ 310 w 323"/>
              <a:gd name="T3" fmla="*/ 0 h 693"/>
              <a:gd name="T4" fmla="*/ 0 w 323"/>
              <a:gd name="T5" fmla="*/ 689 h 693"/>
              <a:gd name="T6" fmla="*/ 13 w 323"/>
              <a:gd name="T7" fmla="*/ 693 h 693"/>
              <a:gd name="T8" fmla="*/ 323 w 323"/>
              <a:gd name="T9" fmla="*/ 5 h 693"/>
            </a:gdLst>
            <a:ahLst/>
            <a:cxnLst>
              <a:cxn ang="0">
                <a:pos x="T0" y="T1"/>
              </a:cxn>
              <a:cxn ang="0">
                <a:pos x="T2" y="T3"/>
              </a:cxn>
              <a:cxn ang="0">
                <a:pos x="T4" y="T5"/>
              </a:cxn>
              <a:cxn ang="0">
                <a:pos x="T6" y="T7"/>
              </a:cxn>
              <a:cxn ang="0">
                <a:pos x="T8" y="T9"/>
              </a:cxn>
            </a:cxnLst>
            <a:rect l="0" t="0" r="r" b="b"/>
            <a:pathLst>
              <a:path w="323" h="693">
                <a:moveTo>
                  <a:pt x="323" y="5"/>
                </a:moveTo>
                <a:lnTo>
                  <a:pt x="310" y="0"/>
                </a:lnTo>
                <a:lnTo>
                  <a:pt x="0" y="689"/>
                </a:lnTo>
                <a:lnTo>
                  <a:pt x="13" y="693"/>
                </a:lnTo>
                <a:lnTo>
                  <a:pt x="323" y="5"/>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8" name="矩形 34">
            <a:extLst>
              <a:ext uri="{FF2B5EF4-FFF2-40B4-BE49-F238E27FC236}">
                <a16:creationId xmlns:a16="http://schemas.microsoft.com/office/drawing/2014/main" id="{D64A89FD-4072-458E-9F19-65D3F2D48D5E}"/>
              </a:ext>
            </a:extLst>
          </p:cNvPr>
          <p:cNvSpPr>
            <a:spLocks noChangeAspect="1" noChangeArrowheads="1"/>
          </p:cNvSpPr>
          <p:nvPr/>
        </p:nvSpPr>
        <p:spPr bwMode="auto">
          <a:xfrm>
            <a:off x="2338388" y="3092450"/>
            <a:ext cx="1241425" cy="546100"/>
          </a:xfrm>
          <a:prstGeom prst="rect">
            <a:avLst/>
          </a:prstGeom>
          <a:solidFill>
            <a:srgbClr val="000000"/>
          </a:solidFill>
          <a:ln w="12700">
            <a:solidFill>
              <a:srgbClr val="FFFF00"/>
            </a:solidFill>
            <a:miter lim="800000"/>
            <a:headEnd/>
            <a:tailEnd/>
          </a:ln>
        </p:spPr>
        <p:txBody>
          <a:bodyPr anchor="ctr"/>
          <a:lstStyle/>
          <a:p>
            <a:pPr algn="ctr"/>
            <a:r>
              <a:rPr lang="zh-CN" altLang="en-US" sz="1800" b="0">
                <a:solidFill>
                  <a:srgbClr val="FFFF00"/>
                </a:solidFill>
                <a:ea typeface="楷体_GB2312" pitchFamily="49" charset="-122"/>
              </a:rPr>
              <a:t>光谱仪</a:t>
            </a:r>
          </a:p>
        </p:txBody>
      </p:sp>
      <p:sp>
        <p:nvSpPr>
          <p:cNvPr id="47139" name="任意多边形 35">
            <a:extLst>
              <a:ext uri="{FF2B5EF4-FFF2-40B4-BE49-F238E27FC236}">
                <a16:creationId xmlns:a16="http://schemas.microsoft.com/office/drawing/2014/main" id="{49CF0951-FFE3-4C50-8103-B559863C45C4}"/>
              </a:ext>
            </a:extLst>
          </p:cNvPr>
          <p:cNvSpPr>
            <a:spLocks noChangeAspect="1" noChangeArrowheads="1"/>
          </p:cNvSpPr>
          <p:nvPr/>
        </p:nvSpPr>
        <p:spPr bwMode="auto">
          <a:xfrm>
            <a:off x="3573463" y="3422650"/>
            <a:ext cx="992187" cy="631825"/>
          </a:xfrm>
          <a:custGeom>
            <a:avLst/>
            <a:gdLst>
              <a:gd name="T0" fmla="*/ 9 w 694"/>
              <a:gd name="T1" fmla="*/ 0 h 442"/>
              <a:gd name="T2" fmla="*/ 0 w 694"/>
              <a:gd name="T3" fmla="*/ 11 h 442"/>
              <a:gd name="T4" fmla="*/ 684 w 694"/>
              <a:gd name="T5" fmla="*/ 442 h 442"/>
              <a:gd name="T6" fmla="*/ 694 w 694"/>
              <a:gd name="T7" fmla="*/ 430 h 442"/>
              <a:gd name="T8" fmla="*/ 9 w 694"/>
              <a:gd name="T9" fmla="*/ 0 h 442"/>
            </a:gdLst>
            <a:ahLst/>
            <a:cxnLst>
              <a:cxn ang="0">
                <a:pos x="T0" y="T1"/>
              </a:cxn>
              <a:cxn ang="0">
                <a:pos x="T2" y="T3"/>
              </a:cxn>
              <a:cxn ang="0">
                <a:pos x="T4" y="T5"/>
              </a:cxn>
              <a:cxn ang="0">
                <a:pos x="T6" y="T7"/>
              </a:cxn>
              <a:cxn ang="0">
                <a:pos x="T8" y="T9"/>
              </a:cxn>
            </a:cxnLst>
            <a:rect l="0" t="0" r="r" b="b"/>
            <a:pathLst>
              <a:path w="694" h="442">
                <a:moveTo>
                  <a:pt x="9" y="0"/>
                </a:moveTo>
                <a:lnTo>
                  <a:pt x="0" y="11"/>
                </a:lnTo>
                <a:lnTo>
                  <a:pt x="684" y="442"/>
                </a:lnTo>
                <a:lnTo>
                  <a:pt x="694" y="430"/>
                </a:lnTo>
                <a:lnTo>
                  <a:pt x="9"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40" name="文本框 36">
            <a:extLst>
              <a:ext uri="{FF2B5EF4-FFF2-40B4-BE49-F238E27FC236}">
                <a16:creationId xmlns:a16="http://schemas.microsoft.com/office/drawing/2014/main" id="{FF5A6679-5A22-4FD9-B881-768F428C8A38}"/>
              </a:ext>
            </a:extLst>
          </p:cNvPr>
          <p:cNvSpPr txBox="1">
            <a:spLocks noChangeArrowheads="1"/>
          </p:cNvSpPr>
          <p:nvPr/>
        </p:nvSpPr>
        <p:spPr bwMode="auto">
          <a:xfrm>
            <a:off x="1143000" y="0"/>
            <a:ext cx="572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300">
                <a:solidFill>
                  <a:srgbClr val="FFFF00"/>
                </a:solidFill>
                <a:latin typeface="Times New Roman" panose="02020603050405020304" pitchFamily="18" charset="0"/>
                <a:ea typeface="仿宋_GB2312" pitchFamily="49" charset="-122"/>
              </a:rPr>
              <a:t>LAMOST</a:t>
            </a:r>
            <a:r>
              <a:rPr lang="zh-CN" altLang="en-US" sz="3300">
                <a:solidFill>
                  <a:srgbClr val="FFFF00"/>
                </a:solidFill>
                <a:latin typeface="楷体_GB2312" pitchFamily="49" charset="-122"/>
                <a:ea typeface="楷体_GB2312" pitchFamily="49" charset="-122"/>
              </a:rPr>
              <a:t>望远镜示意图</a:t>
            </a:r>
          </a:p>
        </p:txBody>
      </p:sp>
      <p:sp>
        <p:nvSpPr>
          <p:cNvPr id="34853" name="文本框 37">
            <a:extLst>
              <a:ext uri="{FF2B5EF4-FFF2-40B4-BE49-F238E27FC236}">
                <a16:creationId xmlns:a16="http://schemas.microsoft.com/office/drawing/2014/main" id="{099B6870-C2FB-475A-9B95-1517573A021E}"/>
              </a:ext>
            </a:extLst>
          </p:cNvPr>
          <p:cNvSpPr txBox="1"/>
          <p:nvPr/>
        </p:nvSpPr>
        <p:spPr>
          <a:xfrm>
            <a:off x="1143000" y="4835525"/>
            <a:ext cx="6858000" cy="334963"/>
          </a:xfrm>
          <a:prstGeom prst="rect">
            <a:avLst/>
          </a:prstGeom>
          <a:gradFill rotWithShape="1">
            <a:gsLst>
              <a:gs pos="0">
                <a:srgbClr val="FF3399">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0" scaled="1"/>
            <a:tileRect/>
          </a:gradFill>
          <a:ln w="9525">
            <a:noFill/>
            <a:miter/>
          </a:ln>
        </p:spPr>
        <p:txBody>
          <a:bodyPr>
            <a:spAutoFit/>
          </a:bodyPr>
          <a:lstStyle>
            <a:lvl1pPr marL="342900" indent="-342900">
              <a:defRPr sz="3200" b="1">
                <a:solidFill>
                  <a:srgbClr val="FFCC00"/>
                </a:solidFill>
                <a:latin typeface="Arial" panose="020B0604020202020204" pitchFamily="34" charset="0"/>
                <a:ea typeface="宋体" panose="02010600030101010101" pitchFamily="2" charset="-122"/>
              </a:defRPr>
            </a:lvl1pPr>
            <a:lvl2pPr>
              <a:defRPr sz="3200" b="1">
                <a:solidFill>
                  <a:srgbClr val="FFCC00"/>
                </a:solidFill>
                <a:latin typeface="Arial" panose="020B0604020202020204" pitchFamily="34" charset="0"/>
                <a:ea typeface="宋体" panose="02010600030101010101" pitchFamily="2" charset="-122"/>
              </a:defRPr>
            </a:lvl2pPr>
            <a:lvl3pPr>
              <a:defRPr sz="3200" b="1">
                <a:solidFill>
                  <a:srgbClr val="FFCC00"/>
                </a:solidFill>
                <a:latin typeface="Arial" panose="020B0604020202020204" pitchFamily="34" charset="0"/>
                <a:ea typeface="宋体" panose="02010600030101010101" pitchFamily="2" charset="-122"/>
              </a:defRPr>
            </a:lvl3pPr>
            <a:lvl4pPr>
              <a:defRPr sz="3200" b="1">
                <a:solidFill>
                  <a:srgbClr val="FFCC00"/>
                </a:solidFill>
                <a:latin typeface="Arial" panose="020B0604020202020204" pitchFamily="34" charset="0"/>
                <a:ea typeface="宋体" panose="02010600030101010101" pitchFamily="2" charset="-122"/>
              </a:defRPr>
            </a:lvl4pPr>
            <a:lvl5pPr>
              <a:defRPr sz="3200" b="1">
                <a:solidFill>
                  <a:srgbClr val="FFCC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9pPr>
          </a:lstStyle>
          <a:p>
            <a:pPr algn="dist">
              <a:spcBef>
                <a:spcPct val="20000"/>
              </a:spcBef>
            </a:pPr>
            <a:r>
              <a:rPr lang="zh-CN" altLang="en-US" sz="1500" b="0">
                <a:solidFill>
                  <a:schemeClr val="accent2"/>
                </a:solidFill>
                <a:ea typeface="仿宋_GB2312" pitchFamily="49" charset="-122"/>
              </a:rPr>
              <a:t>国家重大科学工程项目</a:t>
            </a:r>
            <a:r>
              <a:rPr lang="zh-CN" altLang="en-US" sz="1500" b="0">
                <a:solidFill>
                  <a:srgbClr val="FF0000"/>
                </a:solidFill>
                <a:ea typeface="仿宋_GB2312" pitchFamily="49" charset="-122"/>
              </a:rPr>
              <a:t>大天区面积多目标光纤光谱天文望远镜（</a:t>
            </a:r>
            <a:r>
              <a:rPr lang="en-US" altLang="zh-CN" sz="1500" b="0">
                <a:solidFill>
                  <a:srgbClr val="FF0000"/>
                </a:solidFill>
                <a:ea typeface="仿宋_GB2312" pitchFamily="49" charset="-122"/>
              </a:rPr>
              <a:t>LAMOST</a:t>
            </a:r>
            <a:r>
              <a:rPr lang="zh-CN" altLang="en-US" sz="1500" b="0">
                <a:solidFill>
                  <a:srgbClr val="FF0000"/>
                </a:solidFill>
                <a:ea typeface="仿宋_GB2312" pitchFamily="49" charset="-122"/>
              </a:rPr>
              <a:t>）</a:t>
            </a:r>
            <a:endParaRPr lang="zh-CN" altLang="en-US" sz="1800" b="0">
              <a:solidFill>
                <a:srgbClr val="FFFF00"/>
              </a:solidFill>
              <a:latin typeface="仿宋_GB2312" pitchFamily="49" charset="-122"/>
              <a:ea typeface="仿宋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占位符 1">
            <a:extLst>
              <a:ext uri="{FF2B5EF4-FFF2-40B4-BE49-F238E27FC236}">
                <a16:creationId xmlns:a16="http://schemas.microsoft.com/office/drawing/2014/main" id="{124E3C8E-A2AE-48D4-AA77-4E565F72EF03}"/>
              </a:ext>
            </a:extLst>
          </p:cNvPr>
          <p:cNvSpPr>
            <a:spLocks noGrp="1" noChangeArrowheads="1"/>
          </p:cNvSpPr>
          <p:nvPr>
            <p:ph idx="1"/>
          </p:nvPr>
        </p:nvSpPr>
        <p:spPr>
          <a:xfrm>
            <a:off x="1493838" y="1274763"/>
            <a:ext cx="6173787" cy="2084387"/>
          </a:xfrm>
        </p:spPr>
        <p:txBody>
          <a:bodyPr/>
          <a:lstStyle/>
          <a:p>
            <a:pPr>
              <a:buFontTx/>
              <a:buNone/>
            </a:pPr>
            <a:r>
              <a:rPr lang="zh-CN" altLang="en-US" sz="2100" b="1">
                <a:solidFill>
                  <a:schemeClr val="accent2"/>
                </a:solidFill>
                <a:latin typeface="楷体_GB2312" pitchFamily="49" charset="-122"/>
                <a:ea typeface="楷体_GB2312" pitchFamily="49" charset="-122"/>
              </a:rPr>
              <a:t>国际上大型射电望远镜</a:t>
            </a:r>
          </a:p>
          <a:p>
            <a:r>
              <a:rPr lang="zh-CN" altLang="en-US" sz="2100" b="1">
                <a:solidFill>
                  <a:schemeClr val="accent2"/>
                </a:solidFill>
                <a:latin typeface="楷体_GB2312" pitchFamily="49" charset="-122"/>
                <a:ea typeface="楷体_GB2312" pitchFamily="49" charset="-122"/>
              </a:rPr>
              <a:t>美国</a:t>
            </a:r>
            <a:r>
              <a:rPr lang="zh-CN" altLang="zh-CN" sz="2100" b="1">
                <a:solidFill>
                  <a:schemeClr val="accent2"/>
                </a:solidFill>
                <a:latin typeface="楷体_GB2312" pitchFamily="49" charset="-122"/>
                <a:ea typeface="楷体_GB2312" pitchFamily="49" charset="-122"/>
              </a:rPr>
              <a:t>Arecibo 305米射电望远镜</a:t>
            </a:r>
          </a:p>
          <a:p>
            <a:r>
              <a:rPr lang="zh-CN" altLang="zh-CN" sz="2100" b="1">
                <a:solidFill>
                  <a:schemeClr val="accent2"/>
                </a:solidFill>
                <a:latin typeface="楷体_GB2312" pitchFamily="49" charset="-122"/>
                <a:ea typeface="楷体_GB2312" pitchFamily="49" charset="-122"/>
              </a:rPr>
              <a:t>德国Bonn 100米射电望远镜</a:t>
            </a:r>
          </a:p>
          <a:p>
            <a:r>
              <a:rPr lang="zh-CN" altLang="zh-CN" sz="2100" b="1">
                <a:solidFill>
                  <a:schemeClr val="accent2"/>
                </a:solidFill>
                <a:latin typeface="楷体_GB2312" pitchFamily="49" charset="-122"/>
                <a:ea typeface="楷体_GB2312" pitchFamily="49" charset="-122"/>
              </a:rPr>
              <a:t>英国</a:t>
            </a:r>
            <a:r>
              <a:rPr lang="en-US" altLang="zh-CN" sz="2100" b="1">
                <a:solidFill>
                  <a:schemeClr val="accent2"/>
                </a:solidFill>
                <a:latin typeface="楷体_GB2312" pitchFamily="49" charset="-122"/>
                <a:ea typeface="楷体_GB2312" pitchFamily="49" charset="-122"/>
              </a:rPr>
              <a:t>Jodrell</a:t>
            </a:r>
            <a:r>
              <a:rPr lang="zh-CN" altLang="zh-CN" sz="2100" b="1">
                <a:solidFill>
                  <a:schemeClr val="accent2"/>
                </a:solidFill>
                <a:latin typeface="楷体_GB2312" pitchFamily="49" charset="-122"/>
                <a:ea typeface="楷体_GB2312" pitchFamily="49" charset="-122"/>
              </a:rPr>
              <a:t> Bank76米射电望远镜</a:t>
            </a:r>
          </a:p>
          <a:p>
            <a:pPr>
              <a:buFontTx/>
              <a:buNone/>
            </a:pPr>
            <a:endParaRPr lang="en-US" altLang="zh-CN" sz="2100" b="1">
              <a:solidFill>
                <a:schemeClr val="accent2"/>
              </a:solidFill>
              <a:latin typeface="楷体_GB2312" pitchFamily="49" charset="-122"/>
              <a:ea typeface="楷体_GB2312" pitchFamily="49" charset="-122"/>
            </a:endParaRPr>
          </a:p>
        </p:txBody>
      </p:sp>
      <p:sp>
        <p:nvSpPr>
          <p:cNvPr id="48130" name="矩形 2">
            <a:extLst>
              <a:ext uri="{FF2B5EF4-FFF2-40B4-BE49-F238E27FC236}">
                <a16:creationId xmlns:a16="http://schemas.microsoft.com/office/drawing/2014/main" id="{7317F405-5C74-4066-BE77-B16DE1051114}"/>
              </a:ext>
            </a:extLst>
          </p:cNvPr>
          <p:cNvSpPr>
            <a:spLocks noChangeArrowheads="1"/>
          </p:cNvSpPr>
          <p:nvPr/>
        </p:nvSpPr>
        <p:spPr bwMode="auto">
          <a:xfrm>
            <a:off x="1438275" y="4857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tx1"/>
              </a:buClr>
              <a:buFont typeface="Wingdings" panose="05000000000000000000" pitchFamily="2" charset="2"/>
              <a:buNone/>
            </a:pP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5.4 </a:t>
            </a:r>
            <a:r>
              <a:rPr lang="zh-CN" altLang="en-US" sz="2400">
                <a:solidFill>
                  <a:schemeClr val="accent2"/>
                </a:solidFill>
                <a:latin typeface="楷体_GB2312" pitchFamily="49" charset="-122"/>
                <a:ea typeface="楷体_GB2312" pitchFamily="49" charset="-122"/>
              </a:rPr>
              <a:t>射电望远镜</a:t>
            </a:r>
          </a:p>
        </p:txBody>
      </p:sp>
      <p:sp>
        <p:nvSpPr>
          <p:cNvPr id="65539" name="日期占位符 3">
            <a:extLst>
              <a:ext uri="{FF2B5EF4-FFF2-40B4-BE49-F238E27FC236}">
                <a16:creationId xmlns:a16="http://schemas.microsoft.com/office/drawing/2014/main" id="{1A755654-D7EE-4FEE-93BA-180CE4AFD8CA}"/>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文本占位符 1">
            <a:extLst>
              <a:ext uri="{FF2B5EF4-FFF2-40B4-BE49-F238E27FC236}">
                <a16:creationId xmlns:a16="http://schemas.microsoft.com/office/drawing/2014/main" id="{E872E73F-1639-46C4-8F88-90EA593E38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0"/>
            <a:ext cx="6858000" cy="5113338"/>
          </a:xfrm>
        </p:spPr>
      </p:pic>
      <p:sp>
        <p:nvSpPr>
          <p:cNvPr id="49154" name="矩形 2">
            <a:extLst>
              <a:ext uri="{FF2B5EF4-FFF2-40B4-BE49-F238E27FC236}">
                <a16:creationId xmlns:a16="http://schemas.microsoft.com/office/drawing/2014/main" id="{A2B34041-2C82-4E63-91C5-B106A5C4FC0A}"/>
              </a:ext>
            </a:extLst>
          </p:cNvPr>
          <p:cNvSpPr>
            <a:spLocks noChangeArrowheads="1"/>
          </p:cNvSpPr>
          <p:nvPr/>
        </p:nvSpPr>
        <p:spPr bwMode="auto">
          <a:xfrm>
            <a:off x="2951163" y="4516438"/>
            <a:ext cx="3268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latin typeface="楷体_GB2312" pitchFamily="49" charset="-122"/>
                <a:ea typeface="楷体_GB2312" pitchFamily="49" charset="-122"/>
              </a:rPr>
              <a:t>美国</a:t>
            </a:r>
            <a:r>
              <a:rPr lang="zh-CN" altLang="zh-CN" sz="1800">
                <a:latin typeface="楷体_GB2312" pitchFamily="49" charset="-122"/>
                <a:ea typeface="楷体_GB2312" pitchFamily="49" charset="-122"/>
              </a:rPr>
              <a:t>Arecibo 305米射电望远镜</a:t>
            </a:r>
            <a:endParaRPr lang="zh-CN" altLang="en-US" sz="1800">
              <a:latin typeface="楷体_GB2312" pitchFamily="49" charset="-122"/>
              <a:ea typeface="楷体_GB2312" pitchFamily="49" charset="-122"/>
            </a:endParaRPr>
          </a:p>
        </p:txBody>
      </p:sp>
      <p:sp>
        <p:nvSpPr>
          <p:cNvPr id="66563" name="日期占位符 3">
            <a:extLst>
              <a:ext uri="{FF2B5EF4-FFF2-40B4-BE49-F238E27FC236}">
                <a16:creationId xmlns:a16="http://schemas.microsoft.com/office/drawing/2014/main" id="{6BD184CF-2714-4ADF-BDBE-803CB9FF4011}"/>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文本占位符 1" descr="100">
            <a:extLst>
              <a:ext uri="{FF2B5EF4-FFF2-40B4-BE49-F238E27FC236}">
                <a16:creationId xmlns:a16="http://schemas.microsoft.com/office/drawing/2014/main" id="{03BBC1F6-7953-425C-BAAD-61BDC9944F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0"/>
            <a:ext cx="6858000" cy="4600575"/>
          </a:xfrm>
        </p:spPr>
      </p:pic>
      <p:sp>
        <p:nvSpPr>
          <p:cNvPr id="50178" name="矩形 2">
            <a:extLst>
              <a:ext uri="{FF2B5EF4-FFF2-40B4-BE49-F238E27FC236}">
                <a16:creationId xmlns:a16="http://schemas.microsoft.com/office/drawing/2014/main" id="{19E53278-7558-48A7-BF9E-BEF4EA796EAF}"/>
              </a:ext>
            </a:extLst>
          </p:cNvPr>
          <p:cNvSpPr>
            <a:spLocks noChangeArrowheads="1"/>
          </p:cNvSpPr>
          <p:nvPr/>
        </p:nvSpPr>
        <p:spPr bwMode="auto">
          <a:xfrm>
            <a:off x="3275013" y="4570413"/>
            <a:ext cx="3133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hlink"/>
              </a:buClr>
              <a:buSzPct val="70000"/>
              <a:buFont typeface="Wingdings" panose="05000000000000000000" pitchFamily="2" charset="2"/>
              <a:buNone/>
            </a:pPr>
            <a:r>
              <a:rPr lang="zh-CN" altLang="zh-CN" sz="1800">
                <a:solidFill>
                  <a:schemeClr val="hlink"/>
                </a:solidFill>
                <a:latin typeface="楷体_GB2312" pitchFamily="49" charset="-122"/>
                <a:ea typeface="楷体_GB2312" pitchFamily="49" charset="-122"/>
              </a:rPr>
              <a:t>德国Bonn 100米射电望远镜</a:t>
            </a:r>
          </a:p>
        </p:txBody>
      </p:sp>
      <p:sp>
        <p:nvSpPr>
          <p:cNvPr id="67587" name="日期占位符 3">
            <a:extLst>
              <a:ext uri="{FF2B5EF4-FFF2-40B4-BE49-F238E27FC236}">
                <a16:creationId xmlns:a16="http://schemas.microsoft.com/office/drawing/2014/main" id="{D8882AC0-B4F7-4DB1-9852-4A1DB35C82A5}"/>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1" descr="国家天文台密云站为绕月探测工程建设的目前国内口径最大（50米）的数据接收天线">
            <a:extLst>
              <a:ext uri="{FF2B5EF4-FFF2-40B4-BE49-F238E27FC236}">
                <a16:creationId xmlns:a16="http://schemas.microsoft.com/office/drawing/2014/main" id="{14CBC2A3-A5E1-4C00-B79E-F3DCCFABF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矩形 2">
            <a:extLst>
              <a:ext uri="{FF2B5EF4-FFF2-40B4-BE49-F238E27FC236}">
                <a16:creationId xmlns:a16="http://schemas.microsoft.com/office/drawing/2014/main" id="{55C9A0AC-F2EE-4ED7-9420-BFF2C595D75B}"/>
              </a:ext>
            </a:extLst>
          </p:cNvPr>
          <p:cNvSpPr>
            <a:spLocks noChangeArrowheads="1"/>
          </p:cNvSpPr>
          <p:nvPr/>
        </p:nvSpPr>
        <p:spPr bwMode="auto">
          <a:xfrm>
            <a:off x="2627313" y="4462463"/>
            <a:ext cx="4645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latin typeface="楷体_GB2312" pitchFamily="49" charset="-122"/>
                <a:ea typeface="楷体_GB2312" pitchFamily="49" charset="-122"/>
              </a:rPr>
              <a:t>国家天文台密云站为绕月探测工程建设的</a:t>
            </a:r>
          </a:p>
          <a:p>
            <a:r>
              <a:rPr lang="zh-CN" altLang="en-US" sz="1800">
                <a:latin typeface="楷体_GB2312" pitchFamily="49" charset="-122"/>
                <a:ea typeface="楷体_GB2312" pitchFamily="49" charset="-122"/>
              </a:rPr>
              <a:t>目前国内口径最大（</a:t>
            </a:r>
            <a:r>
              <a:rPr lang="en-US" altLang="zh-CN" sz="1800">
                <a:latin typeface="楷体_GB2312" pitchFamily="49" charset="-122"/>
                <a:ea typeface="楷体_GB2312" pitchFamily="49" charset="-122"/>
              </a:rPr>
              <a:t>50</a:t>
            </a:r>
            <a:r>
              <a:rPr lang="zh-CN" altLang="en-US" sz="1800">
                <a:latin typeface="楷体_GB2312" pitchFamily="49" charset="-122"/>
                <a:ea typeface="楷体_GB2312" pitchFamily="49" charset="-122"/>
              </a:rPr>
              <a:t>米）的数据接收天线</a:t>
            </a:r>
          </a:p>
        </p:txBody>
      </p:sp>
      <p:sp>
        <p:nvSpPr>
          <p:cNvPr id="68611" name="日期占位符 3">
            <a:extLst>
              <a:ext uri="{FF2B5EF4-FFF2-40B4-BE49-F238E27FC236}">
                <a16:creationId xmlns:a16="http://schemas.microsoft.com/office/drawing/2014/main" id="{F0D78BA2-70ED-45A2-BA04-D95D90D123B4}"/>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6644B652-2E1B-4062-89D0-A06CD0011BFE}"/>
              </a:ext>
            </a:extLst>
          </p:cNvPr>
          <p:cNvSpPr>
            <a:spLocks noGrp="1" noChangeArrowheads="1"/>
          </p:cNvSpPr>
          <p:nvPr>
            <p:ph type="title"/>
          </p:nvPr>
        </p:nvSpPr>
        <p:spPr>
          <a:xfrm>
            <a:off x="1330325" y="898525"/>
            <a:ext cx="5888038" cy="457200"/>
          </a:xfrm>
        </p:spPr>
        <p:txBody>
          <a:bodyPr/>
          <a:lstStyle/>
          <a:p>
            <a:r>
              <a:rPr lang="en-US" altLang="zh-CN" b="1"/>
              <a:t>VLA</a:t>
            </a:r>
            <a:r>
              <a:rPr lang="zh-CN" altLang="en-US" b="1"/>
              <a:t>甚大阵</a:t>
            </a:r>
            <a:r>
              <a:rPr lang="en-US" altLang="zh-CN" b="1"/>
              <a:t>27</a:t>
            </a:r>
            <a:r>
              <a:rPr lang="zh-CN" altLang="en-US" b="1"/>
              <a:t>面</a:t>
            </a:r>
            <a:r>
              <a:rPr lang="en-US" altLang="zh-CN" b="1"/>
              <a:t>30</a:t>
            </a:r>
            <a:r>
              <a:rPr lang="zh-CN" altLang="en-US" b="1"/>
              <a:t>公里</a:t>
            </a:r>
          </a:p>
        </p:txBody>
      </p:sp>
      <p:pic>
        <p:nvPicPr>
          <p:cNvPr id="52226" name="文本占位符 2" descr="fig5">
            <a:extLst>
              <a:ext uri="{FF2B5EF4-FFF2-40B4-BE49-F238E27FC236}">
                <a16:creationId xmlns:a16="http://schemas.microsoft.com/office/drawing/2014/main" id="{0C80BD4A-30C3-44FB-9878-2526B2196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811338"/>
            <a:ext cx="6858000" cy="3333750"/>
          </a:xfrm>
        </p:spPr>
      </p:pic>
      <p:sp>
        <p:nvSpPr>
          <p:cNvPr id="69635" name="日期占位符 3">
            <a:extLst>
              <a:ext uri="{FF2B5EF4-FFF2-40B4-BE49-F238E27FC236}">
                <a16:creationId xmlns:a16="http://schemas.microsoft.com/office/drawing/2014/main" id="{3507C368-2C6A-4600-BE16-39D140DB7584}"/>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文本占位符 1">
            <a:extLst>
              <a:ext uri="{FF2B5EF4-FFF2-40B4-BE49-F238E27FC236}">
                <a16:creationId xmlns:a16="http://schemas.microsoft.com/office/drawing/2014/main" id="{33F2F239-897A-41F4-87F8-7EFC9B8F69B8}"/>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6725" y="0"/>
            <a:ext cx="7534275" cy="5146675"/>
          </a:xfrm>
          <a:extLst>
            <a:ext uri="{91240B29-F687-4F45-9708-019B960494DF}">
              <a14:hiddenLine xmlns:a14="http://schemas.microsoft.com/office/drawing/2010/main" w="38100">
                <a:solidFill>
                  <a:srgbClr val="000000"/>
                </a:solidFill>
                <a:miter lim="800000"/>
                <a:headEnd/>
                <a:tailEnd/>
              </a14:hiddenLine>
            </a:ext>
          </a:extLst>
        </p:spPr>
      </p:pic>
      <p:sp>
        <p:nvSpPr>
          <p:cNvPr id="53250" name="标题 2">
            <a:extLst>
              <a:ext uri="{FF2B5EF4-FFF2-40B4-BE49-F238E27FC236}">
                <a16:creationId xmlns:a16="http://schemas.microsoft.com/office/drawing/2014/main" id="{76423F41-55CA-4EB6-B959-36116CC520A8}"/>
              </a:ext>
            </a:extLst>
          </p:cNvPr>
          <p:cNvSpPr>
            <a:spLocks noGrp="1" noChangeArrowheads="1"/>
          </p:cNvSpPr>
          <p:nvPr>
            <p:ph type="title"/>
          </p:nvPr>
        </p:nvSpPr>
        <p:spPr>
          <a:xfrm>
            <a:off x="1385888" y="3706813"/>
            <a:ext cx="6264275" cy="514350"/>
          </a:xfrm>
        </p:spPr>
        <p:txBody>
          <a:bodyPr/>
          <a:lstStyle/>
          <a:p>
            <a:pPr algn="l"/>
            <a:r>
              <a:rPr lang="en-US" altLang="zh-CN" sz="2700" b="1">
                <a:solidFill>
                  <a:schemeClr val="accent2"/>
                </a:solidFill>
              </a:rPr>
              <a:t>       </a:t>
            </a:r>
            <a:r>
              <a:rPr lang="zh-CN" altLang="en-US" sz="1800" b="1">
                <a:solidFill>
                  <a:schemeClr val="bg1"/>
                </a:solidFill>
                <a:latin typeface="楷体_GB2312" pitchFamily="49" charset="-122"/>
                <a:ea typeface="楷体_GB2312" pitchFamily="49" charset="-122"/>
              </a:rPr>
              <a:t>哈勃空间望远镜：</a:t>
            </a:r>
            <a:r>
              <a:rPr lang="en-US" altLang="zh-CN" sz="1800" b="1">
                <a:solidFill>
                  <a:schemeClr val="bg1"/>
                </a:solidFill>
                <a:latin typeface="楷体_GB2312" pitchFamily="49" charset="-122"/>
                <a:ea typeface="楷体_GB2312" pitchFamily="49" charset="-122"/>
              </a:rPr>
              <a:t>1990</a:t>
            </a:r>
            <a:r>
              <a:rPr lang="zh-CN" altLang="en-US" sz="1800" b="1">
                <a:solidFill>
                  <a:schemeClr val="bg1"/>
                </a:solidFill>
                <a:latin typeface="楷体_GB2312" pitchFamily="49" charset="-122"/>
                <a:ea typeface="楷体_GB2312" pitchFamily="49" charset="-122"/>
              </a:rPr>
              <a:t>年</a:t>
            </a:r>
            <a:r>
              <a:rPr lang="en-US" altLang="zh-CN" sz="1800" b="1">
                <a:solidFill>
                  <a:schemeClr val="bg1"/>
                </a:solidFill>
                <a:latin typeface="楷体_GB2312" pitchFamily="49" charset="-122"/>
                <a:ea typeface="楷体_GB2312" pitchFamily="49" charset="-122"/>
              </a:rPr>
              <a:t>4</a:t>
            </a:r>
            <a:r>
              <a:rPr lang="zh-CN" altLang="en-US" sz="1800" b="1">
                <a:solidFill>
                  <a:schemeClr val="bg1"/>
                </a:solidFill>
                <a:latin typeface="楷体_GB2312" pitchFamily="49" charset="-122"/>
                <a:ea typeface="楷体_GB2312" pitchFamily="49" charset="-122"/>
              </a:rPr>
              <a:t>月</a:t>
            </a:r>
            <a:r>
              <a:rPr lang="en-US" altLang="zh-CN" sz="1800" b="1">
                <a:solidFill>
                  <a:schemeClr val="bg1"/>
                </a:solidFill>
                <a:latin typeface="楷体_GB2312" pitchFamily="49" charset="-122"/>
                <a:ea typeface="楷体_GB2312" pitchFamily="49" charset="-122"/>
              </a:rPr>
              <a:t>25</a:t>
            </a:r>
            <a:r>
              <a:rPr lang="zh-CN" altLang="en-US" sz="1800" b="1">
                <a:solidFill>
                  <a:schemeClr val="bg1"/>
                </a:solidFill>
                <a:latin typeface="楷体_GB2312" pitchFamily="49" charset="-122"/>
                <a:ea typeface="楷体_GB2312" pitchFamily="49" charset="-122"/>
              </a:rPr>
              <a:t>日由航天飞机发现者号送入太空。望远镜口径</a:t>
            </a:r>
            <a:r>
              <a:rPr lang="en-US" altLang="zh-CN" sz="1800" b="1">
                <a:solidFill>
                  <a:schemeClr val="bg1"/>
                </a:solidFill>
                <a:latin typeface="楷体_GB2312" pitchFamily="49" charset="-122"/>
                <a:ea typeface="楷体_GB2312" pitchFamily="49" charset="-122"/>
              </a:rPr>
              <a:t>2.4</a:t>
            </a:r>
            <a:r>
              <a:rPr lang="zh-CN" altLang="en-US" sz="1800" b="1">
                <a:solidFill>
                  <a:schemeClr val="bg1"/>
                </a:solidFill>
                <a:latin typeface="楷体_GB2312" pitchFamily="49" charset="-122"/>
                <a:ea typeface="楷体_GB2312" pitchFamily="49" charset="-122"/>
              </a:rPr>
              <a:t>米</a:t>
            </a:r>
            <a:r>
              <a:rPr lang="en-US" altLang="zh-CN" sz="1800" b="1">
                <a:solidFill>
                  <a:schemeClr val="bg1"/>
                </a:solidFill>
                <a:latin typeface="楷体_GB2312" pitchFamily="49" charset="-122"/>
                <a:ea typeface="楷体_GB2312" pitchFamily="49" charset="-122"/>
              </a:rPr>
              <a:t>,</a:t>
            </a:r>
            <a:r>
              <a:rPr lang="zh-CN" altLang="en-US" sz="1800" b="1">
                <a:solidFill>
                  <a:schemeClr val="bg1"/>
                </a:solidFill>
                <a:latin typeface="楷体_GB2312" pitchFamily="49" charset="-122"/>
                <a:ea typeface="楷体_GB2312" pitchFamily="49" charset="-122"/>
              </a:rPr>
              <a:t>总重</a:t>
            </a:r>
            <a:r>
              <a:rPr lang="en-US" altLang="zh-CN" sz="1800" b="1">
                <a:solidFill>
                  <a:schemeClr val="bg1"/>
                </a:solidFill>
                <a:latin typeface="楷体_GB2312" pitchFamily="49" charset="-122"/>
                <a:ea typeface="楷体_GB2312" pitchFamily="49" charset="-122"/>
              </a:rPr>
              <a:t>12.5</a:t>
            </a:r>
            <a:r>
              <a:rPr lang="zh-CN" altLang="en-US" sz="1800" b="1">
                <a:solidFill>
                  <a:schemeClr val="bg1"/>
                </a:solidFill>
                <a:latin typeface="楷体_GB2312" pitchFamily="49" charset="-122"/>
                <a:ea typeface="楷体_GB2312" pitchFamily="49" charset="-122"/>
              </a:rPr>
              <a:t>吨</a:t>
            </a:r>
            <a:r>
              <a:rPr lang="en-US" altLang="zh-CN" sz="1800" b="1">
                <a:solidFill>
                  <a:schemeClr val="bg1"/>
                </a:solidFill>
                <a:latin typeface="楷体_GB2312" pitchFamily="49" charset="-122"/>
                <a:ea typeface="楷体_GB2312" pitchFamily="49" charset="-122"/>
              </a:rPr>
              <a:t>,</a:t>
            </a:r>
            <a:r>
              <a:rPr lang="zh-CN" altLang="en-US" sz="1800" b="1">
                <a:solidFill>
                  <a:schemeClr val="bg1"/>
                </a:solidFill>
                <a:latin typeface="楷体_GB2312" pitchFamily="49" charset="-122"/>
                <a:ea typeface="楷体_GB2312" pitchFamily="49" charset="-122"/>
              </a:rPr>
              <a:t>研制历时</a:t>
            </a:r>
            <a:r>
              <a:rPr lang="en-US" altLang="zh-CN" sz="1800" b="1">
                <a:solidFill>
                  <a:schemeClr val="bg1"/>
                </a:solidFill>
                <a:latin typeface="楷体_GB2312" pitchFamily="49" charset="-122"/>
                <a:ea typeface="楷体_GB2312" pitchFamily="49" charset="-122"/>
              </a:rPr>
              <a:t>13</a:t>
            </a:r>
            <a:r>
              <a:rPr lang="zh-CN" altLang="en-US" sz="1800" b="1">
                <a:solidFill>
                  <a:schemeClr val="bg1"/>
                </a:solidFill>
                <a:latin typeface="楷体_GB2312" pitchFamily="49" charset="-122"/>
                <a:ea typeface="楷体_GB2312" pitchFamily="49" charset="-122"/>
              </a:rPr>
              <a:t>年</a:t>
            </a:r>
            <a:r>
              <a:rPr lang="en-US" altLang="zh-CN" sz="1800" b="1">
                <a:solidFill>
                  <a:schemeClr val="bg1"/>
                </a:solidFill>
                <a:latin typeface="楷体_GB2312" pitchFamily="49" charset="-122"/>
                <a:ea typeface="楷体_GB2312" pitchFamily="49" charset="-122"/>
              </a:rPr>
              <a:t>,</a:t>
            </a:r>
            <a:r>
              <a:rPr lang="zh-CN" altLang="en-US" sz="1800" b="1">
                <a:solidFill>
                  <a:schemeClr val="bg1"/>
                </a:solidFill>
                <a:latin typeface="楷体_GB2312" pitchFamily="49" charset="-122"/>
                <a:ea typeface="楷体_GB2312" pitchFamily="49" charset="-122"/>
              </a:rPr>
              <a:t>耗资</a:t>
            </a:r>
            <a:r>
              <a:rPr lang="en-US" altLang="zh-CN" sz="1800" b="1">
                <a:solidFill>
                  <a:schemeClr val="bg1"/>
                </a:solidFill>
                <a:latin typeface="楷体_GB2312" pitchFamily="49" charset="-122"/>
                <a:ea typeface="楷体_GB2312" pitchFamily="49" charset="-122"/>
              </a:rPr>
              <a:t>21</a:t>
            </a:r>
            <a:r>
              <a:rPr lang="zh-CN" altLang="en-US" sz="1800" b="1">
                <a:solidFill>
                  <a:schemeClr val="bg1"/>
                </a:solidFill>
                <a:latin typeface="楷体_GB2312" pitchFamily="49" charset="-122"/>
                <a:ea typeface="楷体_GB2312" pitchFamily="49" charset="-122"/>
              </a:rPr>
              <a:t>亿美元</a:t>
            </a:r>
            <a:r>
              <a:rPr lang="en-US" altLang="zh-CN" sz="1800" b="1">
                <a:solidFill>
                  <a:schemeClr val="bg1"/>
                </a:solidFill>
                <a:latin typeface="楷体_GB2312" pitchFamily="49" charset="-122"/>
                <a:ea typeface="楷体_GB2312" pitchFamily="49" charset="-122"/>
              </a:rPr>
              <a:t>,</a:t>
            </a:r>
            <a:r>
              <a:rPr lang="zh-CN" altLang="en-US" sz="1800" b="1">
                <a:solidFill>
                  <a:schemeClr val="bg1"/>
                </a:solidFill>
                <a:latin typeface="楷体_GB2312" pitchFamily="49" charset="-122"/>
                <a:ea typeface="楷体_GB2312" pitchFamily="49" charset="-122"/>
              </a:rPr>
              <a:t>空间轨道高度</a:t>
            </a:r>
            <a:r>
              <a:rPr lang="en-US" altLang="zh-CN" sz="1800" b="1">
                <a:solidFill>
                  <a:schemeClr val="bg1"/>
                </a:solidFill>
                <a:latin typeface="楷体_GB2312" pitchFamily="49" charset="-122"/>
                <a:ea typeface="楷体_GB2312" pitchFamily="49" charset="-122"/>
              </a:rPr>
              <a:t>600</a:t>
            </a:r>
            <a:r>
              <a:rPr lang="zh-CN" altLang="en-US" sz="1800" b="1">
                <a:solidFill>
                  <a:schemeClr val="bg1"/>
                </a:solidFill>
                <a:latin typeface="楷体_GB2312" pitchFamily="49" charset="-122"/>
                <a:ea typeface="楷体_GB2312" pitchFamily="49" charset="-122"/>
              </a:rPr>
              <a:t>公里。</a:t>
            </a:r>
          </a:p>
        </p:txBody>
      </p:sp>
      <p:sp>
        <p:nvSpPr>
          <p:cNvPr id="70659" name="日期占位符 3">
            <a:extLst>
              <a:ext uri="{FF2B5EF4-FFF2-40B4-BE49-F238E27FC236}">
                <a16:creationId xmlns:a16="http://schemas.microsoft.com/office/drawing/2014/main" id="{544CACE8-EC3F-47E3-B594-EBACE4AA23D2}"/>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
        <p:nvSpPr>
          <p:cNvPr id="53252" name="文本占位符 1">
            <a:extLst>
              <a:ext uri="{FF2B5EF4-FFF2-40B4-BE49-F238E27FC236}">
                <a16:creationId xmlns:a16="http://schemas.microsoft.com/office/drawing/2014/main" id="{4F0B1805-57F9-4CCF-BF4B-1B8C48D07FF6}"/>
              </a:ext>
            </a:extLst>
          </p:cNvPr>
          <p:cNvSpPr>
            <a:spLocks noGrp="1" noChangeArrowheads="1"/>
          </p:cNvSpPr>
          <p:nvPr/>
        </p:nvSpPr>
        <p:spPr bwMode="auto">
          <a:xfrm>
            <a:off x="1143000" y="250825"/>
            <a:ext cx="6172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b="1">
                <a:solidFill>
                  <a:srgbClr val="FFCC00"/>
                </a:solidFill>
                <a:latin typeface="Arial" panose="020B0604020202020204" pitchFamily="34" charset="0"/>
                <a:ea typeface="宋体" panose="02010600030101010101" pitchFamily="2" charset="-122"/>
              </a:defRPr>
            </a:lvl1pPr>
            <a:lvl2pPr>
              <a:defRPr sz="3200" b="1">
                <a:solidFill>
                  <a:srgbClr val="FFCC00"/>
                </a:solidFill>
                <a:latin typeface="Arial" panose="020B0604020202020204" pitchFamily="34" charset="0"/>
                <a:ea typeface="宋体" panose="02010600030101010101" pitchFamily="2" charset="-122"/>
              </a:defRPr>
            </a:lvl2pPr>
            <a:lvl3pPr>
              <a:defRPr sz="3200" b="1">
                <a:solidFill>
                  <a:srgbClr val="FFCC00"/>
                </a:solidFill>
                <a:latin typeface="Arial" panose="020B0604020202020204" pitchFamily="34" charset="0"/>
                <a:ea typeface="宋体" panose="02010600030101010101" pitchFamily="2" charset="-122"/>
              </a:defRPr>
            </a:lvl3pPr>
            <a:lvl4pPr>
              <a:defRPr sz="3200" b="1">
                <a:solidFill>
                  <a:srgbClr val="FFCC00"/>
                </a:solidFill>
                <a:latin typeface="Arial" panose="020B0604020202020204" pitchFamily="34" charset="0"/>
                <a:ea typeface="宋体" panose="02010600030101010101" pitchFamily="2" charset="-122"/>
              </a:defRPr>
            </a:lvl4pPr>
            <a:lvl5pPr>
              <a:defRPr sz="3200" b="1">
                <a:solidFill>
                  <a:srgbClr val="FFCC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400">
                <a:solidFill>
                  <a:schemeClr val="bg1"/>
                </a:solidFill>
                <a:latin typeface="楷体_GB2312" pitchFamily="49" charset="-122"/>
                <a:ea typeface="楷体_GB2312" pitchFamily="49" charset="-122"/>
              </a:rPr>
              <a:t>§</a:t>
            </a:r>
            <a:r>
              <a:rPr lang="en-US" altLang="zh-CN" sz="2400">
                <a:solidFill>
                  <a:schemeClr val="bg1"/>
                </a:solidFill>
                <a:latin typeface="楷体_GB2312" pitchFamily="49" charset="-122"/>
                <a:ea typeface="楷体_GB2312" pitchFamily="49" charset="-122"/>
              </a:rPr>
              <a:t>5.5 </a:t>
            </a:r>
            <a:r>
              <a:rPr lang="zh-CN" altLang="en-US" sz="2400">
                <a:solidFill>
                  <a:schemeClr val="bg1"/>
                </a:solidFill>
                <a:latin typeface="楷体_GB2312" pitchFamily="49" charset="-122"/>
                <a:ea typeface="楷体_GB2312" pitchFamily="49" charset="-122"/>
              </a:rPr>
              <a:t>空间望远镜和空间探测器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占位符 1">
            <a:extLst>
              <a:ext uri="{FF2B5EF4-FFF2-40B4-BE49-F238E27FC236}">
                <a16:creationId xmlns:a16="http://schemas.microsoft.com/office/drawing/2014/main" id="{790ABE0A-3C01-491C-A13E-4043E2DA6AD9}"/>
              </a:ext>
            </a:extLst>
          </p:cNvPr>
          <p:cNvSpPr>
            <a:spLocks noGrp="1" noChangeArrowheads="1"/>
          </p:cNvSpPr>
          <p:nvPr>
            <p:ph idx="1"/>
          </p:nvPr>
        </p:nvSpPr>
        <p:spPr>
          <a:xfrm>
            <a:off x="1438275" y="1436688"/>
            <a:ext cx="6111875" cy="2452687"/>
          </a:xfrm>
        </p:spPr>
        <p:txBody>
          <a:bodyPr/>
          <a:lstStyle/>
          <a:p>
            <a:pPr>
              <a:buFontTx/>
              <a:buNone/>
            </a:pPr>
            <a:r>
              <a:rPr lang="en-US" altLang="zh-CN" sz="2100">
                <a:solidFill>
                  <a:schemeClr val="hlink"/>
                </a:solidFill>
                <a:latin typeface="楷体_GB2312" pitchFamily="49" charset="-122"/>
                <a:ea typeface="楷体_GB2312" pitchFamily="49" charset="-122"/>
              </a:rPr>
              <a:t>   </a:t>
            </a:r>
            <a:r>
              <a:rPr lang="en-US" altLang="zh-CN" sz="2100" b="1">
                <a:solidFill>
                  <a:schemeClr val="hlink"/>
                </a:solidFill>
                <a:latin typeface="楷体_GB2312" pitchFamily="49" charset="-122"/>
                <a:ea typeface="楷体_GB2312" pitchFamily="49" charset="-122"/>
              </a:rPr>
              <a:t> </a:t>
            </a:r>
            <a:r>
              <a:rPr lang="zh-CN" altLang="en-US" sz="2100" b="1">
                <a:solidFill>
                  <a:schemeClr val="accent2"/>
                </a:solidFill>
                <a:latin typeface="楷体_GB2312" pitchFamily="49" charset="-122"/>
                <a:ea typeface="楷体_GB2312" pitchFamily="49" charset="-122"/>
              </a:rPr>
              <a:t>空间探测器是用来探测电磁辐射的望远镜。</a:t>
            </a:r>
          </a:p>
          <a:p>
            <a:pPr>
              <a:buFontTx/>
              <a:buNone/>
            </a:pPr>
            <a:endParaRPr lang="zh-CN" altLang="en-US" sz="2100" b="1">
              <a:solidFill>
                <a:schemeClr val="accent2"/>
              </a:solidFill>
              <a:latin typeface="楷体_GB2312" pitchFamily="49" charset="-122"/>
              <a:ea typeface="楷体_GB2312" pitchFamily="49" charset="-122"/>
            </a:endParaRPr>
          </a:p>
          <a:p>
            <a:pPr>
              <a:buFontTx/>
              <a:buNone/>
            </a:pPr>
            <a:r>
              <a:rPr lang="zh-CN" altLang="en-US" sz="2100" b="1">
                <a:solidFill>
                  <a:schemeClr val="accent2"/>
                </a:solidFill>
                <a:latin typeface="楷体_GB2312" pitchFamily="49" charset="-122"/>
                <a:ea typeface="楷体_GB2312" pitchFamily="49" charset="-122"/>
              </a:rPr>
              <a:t>    包括红外线，紫外线，</a:t>
            </a:r>
            <a:r>
              <a:rPr lang="en-US" altLang="zh-CN" sz="2100" b="1">
                <a:solidFill>
                  <a:schemeClr val="accent2"/>
                </a:solidFill>
                <a:latin typeface="楷体_GB2312" pitchFamily="49" charset="-122"/>
                <a:ea typeface="楷体_GB2312" pitchFamily="49" charset="-122"/>
              </a:rPr>
              <a:t>X</a:t>
            </a:r>
            <a:r>
              <a:rPr lang="zh-CN" altLang="en-US" sz="2100" b="1">
                <a:solidFill>
                  <a:schemeClr val="accent2"/>
                </a:solidFill>
                <a:latin typeface="楷体_GB2312" pitchFamily="49" charset="-122"/>
                <a:ea typeface="楷体_GB2312" pitchFamily="49" charset="-122"/>
              </a:rPr>
              <a:t>射线，</a:t>
            </a:r>
            <a:r>
              <a:rPr lang="el-GR" altLang="zh-CN" sz="2100" b="1">
                <a:solidFill>
                  <a:schemeClr val="accent2"/>
                </a:solidFill>
                <a:latin typeface="楷体_GB2312" pitchFamily="49" charset="-122"/>
                <a:ea typeface="楷体_GB2312" pitchFamily="49" charset="-122"/>
              </a:rPr>
              <a:t>γ</a:t>
            </a:r>
            <a:r>
              <a:rPr lang="zh-CN" altLang="en-US" sz="2100" b="1">
                <a:solidFill>
                  <a:schemeClr val="accent2"/>
                </a:solidFill>
                <a:latin typeface="楷体_GB2312" pitchFamily="49" charset="-122"/>
                <a:ea typeface="楷体_GB2312" pitchFamily="49" charset="-122"/>
              </a:rPr>
              <a:t>射线（</a:t>
            </a:r>
            <a:r>
              <a:rPr lang="el-GR" altLang="zh-CN" sz="2100" b="1">
                <a:solidFill>
                  <a:schemeClr val="accent2"/>
                </a:solidFill>
                <a:latin typeface="楷体_GB2312" pitchFamily="49" charset="-122"/>
                <a:ea typeface="楷体_GB2312" pitchFamily="49" charset="-122"/>
              </a:rPr>
              <a:t>γ</a:t>
            </a:r>
            <a:r>
              <a:rPr lang="zh-CN" altLang="en-US" sz="2100" b="1">
                <a:solidFill>
                  <a:schemeClr val="accent2"/>
                </a:solidFill>
                <a:latin typeface="楷体_GB2312" pitchFamily="49" charset="-122"/>
                <a:ea typeface="楷体_GB2312" pitchFamily="49" charset="-122"/>
              </a:rPr>
              <a:t>射线暴）天文卫星。</a:t>
            </a:r>
          </a:p>
          <a:p>
            <a:endParaRPr lang="zh-CN" altLang="en-US" sz="2100" b="1">
              <a:solidFill>
                <a:schemeClr val="accent2"/>
              </a:solidFill>
              <a:latin typeface="楷体_GB2312" pitchFamily="49" charset="-122"/>
              <a:ea typeface="楷体_GB2312" pitchFamily="49" charset="-122"/>
            </a:endParaRPr>
          </a:p>
        </p:txBody>
      </p:sp>
      <p:sp>
        <p:nvSpPr>
          <p:cNvPr id="71682" name="日期占位符 2">
            <a:extLst>
              <a:ext uri="{FF2B5EF4-FFF2-40B4-BE49-F238E27FC236}">
                <a16:creationId xmlns:a16="http://schemas.microsoft.com/office/drawing/2014/main" id="{CC51939E-1615-4DC4-904D-C2D3D105046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ABFA7C89-796A-4129-AE77-7ED5BB938FD1}"/>
              </a:ext>
            </a:extLst>
          </p:cNvPr>
          <p:cNvSpPr>
            <a:spLocks noGrp="1" noChangeArrowheads="1"/>
          </p:cNvSpPr>
          <p:nvPr>
            <p:ph type="title"/>
          </p:nvPr>
        </p:nvSpPr>
        <p:spPr>
          <a:xfrm>
            <a:off x="1493838" y="627063"/>
            <a:ext cx="6169025" cy="541337"/>
          </a:xfrm>
        </p:spPr>
        <p:txBody>
          <a:bodyPr/>
          <a:lstStyle/>
          <a:p>
            <a:r>
              <a:rPr lang="en-US" altLang="zh-CN" sz="2400">
                <a:solidFill>
                  <a:schemeClr val="hlink"/>
                </a:solidFill>
              </a:rPr>
              <a:t>IRAS (Infrared Astronomy Satellite)</a:t>
            </a:r>
            <a:br>
              <a:rPr lang="en-US" altLang="zh-CN" sz="2400">
                <a:solidFill>
                  <a:schemeClr val="hlink"/>
                </a:solidFill>
              </a:rPr>
            </a:br>
            <a:r>
              <a:rPr lang="zh-CN" altLang="en-US" sz="2400">
                <a:solidFill>
                  <a:schemeClr val="hlink"/>
                </a:solidFill>
              </a:rPr>
              <a:t>红外天文卫星</a:t>
            </a:r>
          </a:p>
        </p:txBody>
      </p:sp>
      <p:pic>
        <p:nvPicPr>
          <p:cNvPr id="55298" name="图片 2" descr="iras_sat">
            <a:extLst>
              <a:ext uri="{FF2B5EF4-FFF2-40B4-BE49-F238E27FC236}">
                <a16:creationId xmlns:a16="http://schemas.microsoft.com/office/drawing/2014/main" id="{59859F71-196C-40F0-94FB-97993828E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57300"/>
            <a:ext cx="20304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图片 3" descr="sirtfmission">
            <a:extLst>
              <a:ext uri="{FF2B5EF4-FFF2-40B4-BE49-F238E27FC236}">
                <a16:creationId xmlns:a16="http://schemas.microsoft.com/office/drawing/2014/main" id="{2DE9414E-A883-4BC4-B383-45069B63C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257300"/>
            <a:ext cx="334645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文本框 4">
            <a:extLst>
              <a:ext uri="{FF2B5EF4-FFF2-40B4-BE49-F238E27FC236}">
                <a16:creationId xmlns:a16="http://schemas.microsoft.com/office/drawing/2014/main" id="{CDF0E103-4A0F-4AFF-93EC-EFB44368A74C}"/>
              </a:ext>
            </a:extLst>
          </p:cNvPr>
          <p:cNvSpPr txBox="1">
            <a:spLocks noChangeArrowheads="1"/>
          </p:cNvSpPr>
          <p:nvPr/>
        </p:nvSpPr>
        <p:spPr bwMode="auto">
          <a:xfrm>
            <a:off x="1771650" y="3771900"/>
            <a:ext cx="32004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100">
                <a:solidFill>
                  <a:schemeClr val="hlink"/>
                </a:solidFill>
                <a:ea typeface="Arial Unicode MS" charset="-122"/>
              </a:rPr>
              <a:t>SIRTF (Space Infrared Telescope Facility)</a:t>
            </a:r>
          </a:p>
        </p:txBody>
      </p:sp>
      <p:sp>
        <p:nvSpPr>
          <p:cNvPr id="72709" name="日期占位符 5">
            <a:extLst>
              <a:ext uri="{FF2B5EF4-FFF2-40B4-BE49-F238E27FC236}">
                <a16:creationId xmlns:a16="http://schemas.microsoft.com/office/drawing/2014/main" id="{51B31A48-7078-4032-BBCB-2F1170AB8566}"/>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0CFDAA9C-6094-4472-BB72-FDD59C565886}"/>
              </a:ext>
            </a:extLst>
          </p:cNvPr>
          <p:cNvSpPr>
            <a:spLocks noGrp="1" noChangeArrowheads="1"/>
          </p:cNvSpPr>
          <p:nvPr>
            <p:ph type="title"/>
          </p:nvPr>
        </p:nvSpPr>
        <p:spPr>
          <a:xfrm>
            <a:off x="1600200" y="736600"/>
            <a:ext cx="6059488" cy="809625"/>
          </a:xfrm>
        </p:spPr>
        <p:txBody>
          <a:bodyPr/>
          <a:lstStyle/>
          <a:p>
            <a:r>
              <a:rPr lang="en-US" altLang="zh-CN" sz="2400">
                <a:solidFill>
                  <a:schemeClr val="hlink"/>
                </a:solidFill>
              </a:rPr>
              <a:t>EUVE  (Extreme Ultraviolet Explorer</a:t>
            </a:r>
            <a:r>
              <a:rPr lang="zh-CN" altLang="en-US" sz="2100">
                <a:solidFill>
                  <a:schemeClr val="hlink"/>
                </a:solidFill>
              </a:rPr>
              <a:t>远紫外探测器</a:t>
            </a:r>
            <a:r>
              <a:rPr lang="en-US" altLang="zh-CN" sz="2400">
                <a:solidFill>
                  <a:schemeClr val="hlink"/>
                </a:solidFill>
              </a:rPr>
              <a:t>) and FUSE (Far Ultraviolet Spectroscopic Explorer</a:t>
            </a:r>
            <a:r>
              <a:rPr lang="zh-CN" altLang="en-US" sz="2100">
                <a:solidFill>
                  <a:schemeClr val="hlink"/>
                </a:solidFill>
              </a:rPr>
              <a:t>远紫外分光探测器</a:t>
            </a:r>
            <a:r>
              <a:rPr lang="en-US" altLang="zh-CN" sz="2100">
                <a:solidFill>
                  <a:schemeClr val="hlink"/>
                </a:solidFill>
              </a:rPr>
              <a:t>)</a:t>
            </a:r>
          </a:p>
        </p:txBody>
      </p:sp>
      <p:pic>
        <p:nvPicPr>
          <p:cNvPr id="56322" name="图片 2" descr="Extreme Ultraviolet Explorer graphic">
            <a:extLst>
              <a:ext uri="{FF2B5EF4-FFF2-40B4-BE49-F238E27FC236}">
                <a16:creationId xmlns:a16="http://schemas.microsoft.com/office/drawing/2014/main" id="{427FCD08-0A66-470D-B20A-0A040CD19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884363"/>
            <a:ext cx="26289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3" name="组合 3">
            <a:extLst>
              <a:ext uri="{FF2B5EF4-FFF2-40B4-BE49-F238E27FC236}">
                <a16:creationId xmlns:a16="http://schemas.microsoft.com/office/drawing/2014/main" id="{F1277482-9134-46D3-AB7C-8BFDB4D5C36B}"/>
              </a:ext>
            </a:extLst>
          </p:cNvPr>
          <p:cNvGrpSpPr>
            <a:grpSpLocks/>
          </p:cNvGrpSpPr>
          <p:nvPr/>
        </p:nvGrpSpPr>
        <p:grpSpPr bwMode="auto">
          <a:xfrm>
            <a:off x="3232150" y="1584325"/>
            <a:ext cx="2679700" cy="1978025"/>
            <a:chOff x="0" y="0"/>
            <a:chExt cx="2250" cy="1661"/>
          </a:xfrm>
        </p:grpSpPr>
        <p:sp>
          <p:nvSpPr>
            <p:cNvPr id="56324" name="矩形 4">
              <a:extLst>
                <a:ext uri="{FF2B5EF4-FFF2-40B4-BE49-F238E27FC236}">
                  <a16:creationId xmlns:a16="http://schemas.microsoft.com/office/drawing/2014/main" id="{11E0B3EA-5545-4471-8D52-14880C21326B}"/>
                </a:ext>
              </a:extLst>
            </p:cNvPr>
            <p:cNvSpPr>
              <a:spLocks noChangeArrowheads="1"/>
            </p:cNvSpPr>
            <p:nvPr/>
          </p:nvSpPr>
          <p:spPr bwMode="auto">
            <a:xfrm>
              <a:off x="0" y="0"/>
              <a:ext cx="22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3733" name="矩形 5">
              <a:extLst>
                <a:ext uri="{FF2B5EF4-FFF2-40B4-BE49-F238E27FC236}">
                  <a16:creationId xmlns:a16="http://schemas.microsoft.com/office/drawing/2014/main" id="{8115FD02-FD45-4F35-B157-5F4CC6641865}"/>
                </a:ext>
              </a:extLst>
            </p:cNvPr>
            <p:cNvSpPr/>
            <p:nvPr/>
          </p:nvSpPr>
          <p:spPr>
            <a:xfrm>
              <a:off x="0" y="0"/>
              <a:ext cx="1502" cy="1661"/>
            </a:xfrm>
            <a:prstGeom prst="rect">
              <a:avLst/>
            </a:prstGeom>
            <a:noFill/>
            <a:ln w="9525">
              <a:noFill/>
              <a:miter/>
            </a:ln>
          </p:spPr>
          <p:txBody>
            <a:bodyPr/>
            <a:lstStyle/>
            <a:p>
              <a:pPr>
                <a:buClr>
                  <a:srgbClr val="000000"/>
                </a:buClr>
              </a:pPr>
              <a:r>
                <a:rPr lang="en-US" altLang="zh-CN" sz="1800" b="0" noProof="1">
                  <a:solidFill>
                    <a:schemeClr val="tx1"/>
                  </a:solidFill>
                  <a:latin typeface="Times New Roman" pitchFamily="18" charset="0"/>
                  <a:cs typeface="+mn-ea"/>
                </a:rPr>
                <a:t>  </a:t>
              </a:r>
              <a:r>
                <a:rPr lang="en-US" altLang="zh-CN" sz="10725" b="0" noProof="1">
                  <a:solidFill>
                    <a:schemeClr val="tx1"/>
                  </a:solidFill>
                  <a:latin typeface="Times New Roman" pitchFamily="18" charset="0"/>
                  <a:cs typeface="+mn-ea"/>
                </a:rPr>
                <a:t> </a:t>
              </a:r>
              <a:r>
                <a:rPr lang="en-US" altLang="zh-CN" sz="1800" b="0" noProof="1">
                  <a:solidFill>
                    <a:schemeClr val="tx1"/>
                  </a:solidFill>
                  <a:latin typeface="Times New Roman" pitchFamily="18" charset="0"/>
                  <a:cs typeface="+mn-ea"/>
                </a:rPr>
                <a:t>                                    </a:t>
              </a:r>
              <a:endParaRPr lang="en-US" altLang="zh-CN" sz="1800" b="0" noProof="1">
                <a:solidFill>
                  <a:schemeClr val="tx1"/>
                </a:solidFill>
                <a:latin typeface="Times New Roman" pitchFamily="18" charset="0"/>
              </a:endParaRPr>
            </a:p>
          </p:txBody>
        </p:sp>
      </p:grpSp>
      <p:pic>
        <p:nvPicPr>
          <p:cNvPr id="56326" name="图片 6" descr="FUSE">
            <a:extLst>
              <a:ext uri="{FF2B5EF4-FFF2-40B4-BE49-F238E27FC236}">
                <a16:creationId xmlns:a16="http://schemas.microsoft.com/office/drawing/2014/main" id="{22288E62-C345-435D-BD75-819E756D4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1885950"/>
            <a:ext cx="30861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日期占位符 7">
            <a:extLst>
              <a:ext uri="{FF2B5EF4-FFF2-40B4-BE49-F238E27FC236}">
                <a16:creationId xmlns:a16="http://schemas.microsoft.com/office/drawing/2014/main" id="{BA1633E1-8D1D-4685-A712-93444C21A77B}"/>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9A7E8DAA-09C5-4AEB-94C8-DC97C44F0661}"/>
              </a:ext>
            </a:extLst>
          </p:cNvPr>
          <p:cNvSpPr>
            <a:spLocks noGrp="1" noChangeArrowheads="1"/>
          </p:cNvSpPr>
          <p:nvPr>
            <p:ph type="title"/>
          </p:nvPr>
        </p:nvSpPr>
        <p:spPr>
          <a:xfrm>
            <a:off x="1143000" y="0"/>
            <a:ext cx="4857750" cy="857250"/>
          </a:xfrm>
        </p:spPr>
        <p:txBody>
          <a:bodyPr/>
          <a:lstStyle/>
          <a:p>
            <a:pPr algn="l">
              <a:lnSpc>
                <a:spcPct val="120000"/>
              </a:lnSpc>
            </a:pPr>
            <a:r>
              <a:rPr lang="en-US" altLang="zh-CN" sz="2100" b="1">
                <a:solidFill>
                  <a:schemeClr val="tx1"/>
                </a:solidFill>
              </a:rPr>
              <a:t>  </a:t>
            </a:r>
            <a:r>
              <a:rPr lang="zh-CN" altLang="en-US" sz="2100" b="1">
                <a:solidFill>
                  <a:schemeClr val="tx1"/>
                </a:solidFill>
                <a:ea typeface="楷体_GB2312" pitchFamily="49" charset="-122"/>
              </a:rPr>
              <a:t>空间天文的发展，使我们破“窗”而出，到大气外去进行全波段的天文观测。</a:t>
            </a:r>
          </a:p>
        </p:txBody>
      </p:sp>
      <p:sp>
        <p:nvSpPr>
          <p:cNvPr id="8194" name="文本占位符 2">
            <a:extLst>
              <a:ext uri="{FF2B5EF4-FFF2-40B4-BE49-F238E27FC236}">
                <a16:creationId xmlns:a16="http://schemas.microsoft.com/office/drawing/2014/main" id="{941689AA-9F7E-43D9-BC1C-3E615E0BE8A3}"/>
              </a:ext>
            </a:extLst>
          </p:cNvPr>
          <p:cNvSpPr>
            <a:spLocks noGrp="1" noChangeArrowheads="1"/>
          </p:cNvSpPr>
          <p:nvPr>
            <p:ph idx="1"/>
          </p:nvPr>
        </p:nvSpPr>
        <p:spPr>
          <a:xfrm>
            <a:off x="1085850" y="971550"/>
            <a:ext cx="5029200" cy="4002088"/>
          </a:xfrm>
        </p:spPr>
        <p:txBody>
          <a:bodyPr/>
          <a:lstStyle/>
          <a:p>
            <a:pPr>
              <a:lnSpc>
                <a:spcPct val="115000"/>
              </a:lnSpc>
              <a:buFontTx/>
              <a:buNone/>
            </a:pPr>
            <a:r>
              <a:rPr lang="en-US" altLang="zh-CN" sz="2100" b="1" i="1">
                <a:solidFill>
                  <a:srgbClr val="0033CC"/>
                </a:solidFill>
              </a:rPr>
              <a:t>     The Milky Way Galaxy, as it appears (from top to bottom) at</a:t>
            </a:r>
          </a:p>
          <a:p>
            <a:pPr>
              <a:lnSpc>
                <a:spcPct val="115000"/>
              </a:lnSpc>
              <a:buFontTx/>
              <a:buNone/>
            </a:pPr>
            <a:r>
              <a:rPr lang="en-US" altLang="zh-CN" sz="2100" b="1" i="1">
                <a:solidFill>
                  <a:srgbClr val="0033CC"/>
                </a:solidFill>
              </a:rPr>
              <a:t>   (a) radio,      (b) infrared,</a:t>
            </a:r>
          </a:p>
          <a:p>
            <a:pPr>
              <a:lnSpc>
                <a:spcPct val="115000"/>
              </a:lnSpc>
              <a:buFontTx/>
              <a:buNone/>
            </a:pPr>
            <a:r>
              <a:rPr lang="en-US" altLang="zh-CN" sz="2100" b="1" i="1">
                <a:solidFill>
                  <a:srgbClr val="0033CC"/>
                </a:solidFill>
              </a:rPr>
              <a:t>   (c) visible,    (d) X-ray, and </a:t>
            </a:r>
          </a:p>
          <a:p>
            <a:pPr>
              <a:lnSpc>
                <a:spcPct val="115000"/>
              </a:lnSpc>
              <a:buFontTx/>
              <a:buNone/>
            </a:pPr>
            <a:r>
              <a:rPr lang="en-US" altLang="zh-CN" sz="2100" b="1" i="1">
                <a:solidFill>
                  <a:srgbClr val="0033CC"/>
                </a:solidFill>
              </a:rPr>
              <a:t>   (e) gamma-ray wavelengths. </a:t>
            </a:r>
          </a:p>
          <a:p>
            <a:pPr>
              <a:lnSpc>
                <a:spcPct val="115000"/>
              </a:lnSpc>
              <a:buFontTx/>
              <a:buNone/>
            </a:pPr>
            <a:r>
              <a:rPr lang="en-US" altLang="zh-CN" sz="2100" b="1" i="1">
                <a:solidFill>
                  <a:srgbClr val="0033CC"/>
                </a:solidFill>
              </a:rPr>
              <a:t>     </a:t>
            </a:r>
            <a:r>
              <a:rPr lang="en-US" altLang="zh-CN" sz="1800" b="1" i="1">
                <a:solidFill>
                  <a:srgbClr val="0033CC"/>
                </a:solidFill>
              </a:rPr>
              <a:t>Each frame is a panoramic(</a:t>
            </a:r>
            <a:r>
              <a:rPr lang="zh-CN" altLang="en-US" sz="1800" b="1" i="1">
                <a:solidFill>
                  <a:srgbClr val="0033CC"/>
                </a:solidFill>
              </a:rPr>
              <a:t>全景</a:t>
            </a:r>
            <a:r>
              <a:rPr lang="en-US" altLang="zh-CN" sz="1800" b="1" i="1">
                <a:solidFill>
                  <a:srgbClr val="0033CC"/>
                </a:solidFill>
              </a:rPr>
              <a:t>) view covering the entire sky. The center of our Galaxy, which lies in the direction of the constellation Sagittarius, is at the center of each map.</a:t>
            </a:r>
            <a:endParaRPr lang="en-US" altLang="zh-CN" sz="1800" b="1">
              <a:solidFill>
                <a:srgbClr val="0033CC"/>
              </a:solidFill>
            </a:endParaRPr>
          </a:p>
        </p:txBody>
      </p:sp>
      <p:pic>
        <p:nvPicPr>
          <p:cNvPr id="8195" name="图片 3" descr="AAAKKJR0">
            <a:extLst>
              <a:ext uri="{FF2B5EF4-FFF2-40B4-BE49-F238E27FC236}">
                <a16:creationId xmlns:a16="http://schemas.microsoft.com/office/drawing/2014/main" id="{B0D0AE90-CFFF-4CE6-8CF3-649A912C0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50" y="0"/>
            <a:ext cx="194945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日期占位符 4">
            <a:extLst>
              <a:ext uri="{FF2B5EF4-FFF2-40B4-BE49-F238E27FC236}">
                <a16:creationId xmlns:a16="http://schemas.microsoft.com/office/drawing/2014/main" id="{EA6F187C-F929-49FA-A2E8-F3992F884EB8}"/>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91BD8B54-E3AF-4F6E-ADB9-E3F8B59830B4}"/>
              </a:ext>
            </a:extLst>
          </p:cNvPr>
          <p:cNvSpPr>
            <a:spLocks noGrp="1" noChangeArrowheads="1"/>
          </p:cNvSpPr>
          <p:nvPr>
            <p:ph type="title"/>
          </p:nvPr>
        </p:nvSpPr>
        <p:spPr>
          <a:xfrm>
            <a:off x="1493838" y="788988"/>
            <a:ext cx="5888037" cy="341312"/>
          </a:xfrm>
        </p:spPr>
        <p:txBody>
          <a:bodyPr/>
          <a:lstStyle/>
          <a:p>
            <a:r>
              <a:rPr lang="en-US" altLang="zh-CN" sz="2400"/>
              <a:t>CGRO (Compton Gamma Ray Observatory)</a:t>
            </a:r>
            <a:br>
              <a:rPr lang="en-US" altLang="zh-CN" sz="2400"/>
            </a:br>
            <a:r>
              <a:rPr lang="en-US" altLang="zh-CN" sz="2400"/>
              <a:t>γ</a:t>
            </a:r>
            <a:r>
              <a:rPr lang="zh-CN" altLang="en-US" sz="2400"/>
              <a:t>射线天文台</a:t>
            </a:r>
          </a:p>
        </p:txBody>
      </p:sp>
      <p:pic>
        <p:nvPicPr>
          <p:cNvPr id="57346" name="图片 2" descr="gro">
            <a:extLst>
              <a:ext uri="{FF2B5EF4-FFF2-40B4-BE49-F238E27FC236}">
                <a16:creationId xmlns:a16="http://schemas.microsoft.com/office/drawing/2014/main" id="{2EA0DEA1-54DD-4E75-A5BF-FC4003CF7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463" y="1546225"/>
            <a:ext cx="43434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日期占位符 3">
            <a:extLst>
              <a:ext uri="{FF2B5EF4-FFF2-40B4-BE49-F238E27FC236}">
                <a16:creationId xmlns:a16="http://schemas.microsoft.com/office/drawing/2014/main" id="{CEEC476F-8195-44F1-8FF1-48E96A96685E}"/>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11E0F83F-C6D5-442C-8BC1-4250660D337B}"/>
              </a:ext>
            </a:extLst>
          </p:cNvPr>
          <p:cNvSpPr>
            <a:spLocks noGrp="1" noChangeArrowheads="1"/>
          </p:cNvSpPr>
          <p:nvPr>
            <p:ph type="title"/>
          </p:nvPr>
        </p:nvSpPr>
        <p:spPr>
          <a:xfrm>
            <a:off x="1143000" y="303213"/>
            <a:ext cx="6172200" cy="857250"/>
          </a:xfrm>
        </p:spPr>
        <p:txBody>
          <a:bodyPr/>
          <a:lstStyle/>
          <a:p>
            <a:r>
              <a:rPr lang="zh-CN" altLang="en-US" sz="2400">
                <a:solidFill>
                  <a:schemeClr val="accent2"/>
                </a:solidFill>
                <a:ea typeface="楷体_GB2312" pitchFamily="49" charset="-122"/>
              </a:rPr>
              <a:t>未来世界大望远镜</a:t>
            </a:r>
          </a:p>
        </p:txBody>
      </p:sp>
      <p:sp>
        <p:nvSpPr>
          <p:cNvPr id="58370" name="文本占位符 2">
            <a:extLst>
              <a:ext uri="{FF2B5EF4-FFF2-40B4-BE49-F238E27FC236}">
                <a16:creationId xmlns:a16="http://schemas.microsoft.com/office/drawing/2014/main" id="{DC9859ED-42B1-4E53-B2FE-73D738E9EEAA}"/>
              </a:ext>
            </a:extLst>
          </p:cNvPr>
          <p:cNvSpPr>
            <a:spLocks noGrp="1" noChangeArrowheads="1"/>
          </p:cNvSpPr>
          <p:nvPr>
            <p:ph idx="1"/>
          </p:nvPr>
        </p:nvSpPr>
        <p:spPr>
          <a:xfrm>
            <a:off x="1276350" y="1222375"/>
            <a:ext cx="6562725" cy="3398838"/>
          </a:xfrm>
        </p:spPr>
        <p:txBody>
          <a:bodyPr/>
          <a:lstStyle/>
          <a:p>
            <a:pPr>
              <a:buFontTx/>
              <a:buNone/>
            </a:pPr>
            <a:r>
              <a:rPr lang="en-US" altLang="zh-CN" sz="2100" b="1">
                <a:solidFill>
                  <a:schemeClr val="hlink"/>
                </a:solidFill>
                <a:latin typeface="楷体_GB2312" pitchFamily="49" charset="-122"/>
                <a:ea typeface="楷体_GB2312" pitchFamily="49" charset="-122"/>
              </a:rPr>
              <a:t>CELT  </a:t>
            </a:r>
            <a:r>
              <a:rPr lang="zh-CN" altLang="en-US" sz="2100" b="1">
                <a:solidFill>
                  <a:schemeClr val="hlink"/>
                </a:solidFill>
                <a:latin typeface="楷体_GB2312" pitchFamily="49" charset="-122"/>
                <a:ea typeface="楷体_GB2312" pitchFamily="49" charset="-122"/>
              </a:rPr>
              <a:t>加州超大望远镜    </a:t>
            </a:r>
            <a:r>
              <a:rPr lang="en-US" altLang="zh-CN" sz="2100" b="1">
                <a:solidFill>
                  <a:schemeClr val="hlink"/>
                </a:solidFill>
                <a:latin typeface="楷体_GB2312" pitchFamily="49" charset="-122"/>
                <a:ea typeface="楷体_GB2312" pitchFamily="49" charset="-122"/>
              </a:rPr>
              <a:t>30</a:t>
            </a:r>
            <a:r>
              <a:rPr lang="zh-CN" altLang="en-US" sz="2100" b="1">
                <a:solidFill>
                  <a:schemeClr val="hlink"/>
                </a:solidFill>
                <a:latin typeface="楷体_GB2312" pitchFamily="49" charset="-122"/>
                <a:ea typeface="楷体_GB2312" pitchFamily="49" charset="-122"/>
              </a:rPr>
              <a:t>米  美 里克天文台</a:t>
            </a:r>
          </a:p>
          <a:p>
            <a:pPr>
              <a:buFontTx/>
              <a:buNone/>
            </a:pPr>
            <a:r>
              <a:rPr lang="en-US" altLang="zh-CN" sz="2100" b="1">
                <a:solidFill>
                  <a:schemeClr val="hlink"/>
                </a:solidFill>
                <a:latin typeface="楷体_GB2312" pitchFamily="49" charset="-122"/>
                <a:ea typeface="楷体_GB2312" pitchFamily="49" charset="-122"/>
              </a:rPr>
              <a:t>GSMT  </a:t>
            </a:r>
            <a:r>
              <a:rPr lang="zh-CN" altLang="en-US" sz="2100" b="1">
                <a:solidFill>
                  <a:schemeClr val="hlink"/>
                </a:solidFill>
                <a:latin typeface="楷体_GB2312" pitchFamily="49" charset="-122"/>
                <a:ea typeface="楷体_GB2312" pitchFamily="49" charset="-122"/>
              </a:rPr>
              <a:t>巨型拼嵌望远镜   </a:t>
            </a:r>
            <a:r>
              <a:rPr lang="en-US" altLang="zh-CN" sz="2100" b="1">
                <a:solidFill>
                  <a:schemeClr val="hlink"/>
                </a:solidFill>
                <a:latin typeface="楷体_GB2312" pitchFamily="49" charset="-122"/>
                <a:ea typeface="楷体_GB2312" pitchFamily="49" charset="-122"/>
              </a:rPr>
              <a:t>30</a:t>
            </a:r>
            <a:r>
              <a:rPr lang="zh-CN" altLang="en-US" sz="2100" b="1">
                <a:solidFill>
                  <a:schemeClr val="hlink"/>
                </a:solidFill>
                <a:latin typeface="楷体_GB2312" pitchFamily="49" charset="-122"/>
                <a:ea typeface="楷体_GB2312" pitchFamily="49" charset="-122"/>
              </a:rPr>
              <a:t>米  美 麦克唐纳</a:t>
            </a:r>
          </a:p>
          <a:p>
            <a:pPr>
              <a:buFontTx/>
              <a:buNone/>
            </a:pPr>
            <a:r>
              <a:rPr lang="en-US" altLang="zh-CN" sz="2100" b="1">
                <a:solidFill>
                  <a:schemeClr val="hlink"/>
                </a:solidFill>
                <a:latin typeface="楷体_GB2312" pitchFamily="49" charset="-122"/>
                <a:ea typeface="楷体_GB2312" pitchFamily="49" charset="-122"/>
              </a:rPr>
              <a:t>ELT   </a:t>
            </a:r>
            <a:r>
              <a:rPr lang="zh-CN" altLang="en-US" sz="2100" b="1">
                <a:solidFill>
                  <a:schemeClr val="hlink"/>
                </a:solidFill>
                <a:latin typeface="楷体_GB2312" pitchFamily="49" charset="-122"/>
                <a:ea typeface="楷体_GB2312" pitchFamily="49" charset="-122"/>
              </a:rPr>
              <a:t>超大望远镜   </a:t>
            </a:r>
            <a:r>
              <a:rPr lang="en-US" altLang="zh-CN" sz="2100" b="1">
                <a:solidFill>
                  <a:schemeClr val="hlink"/>
                </a:solidFill>
                <a:latin typeface="楷体_GB2312" pitchFamily="49" charset="-122"/>
                <a:ea typeface="楷体_GB2312" pitchFamily="49" charset="-122"/>
              </a:rPr>
              <a:t>50</a:t>
            </a:r>
            <a:r>
              <a:rPr lang="zh-CN" altLang="en-US" sz="2100" b="1">
                <a:solidFill>
                  <a:schemeClr val="hlink"/>
                </a:solidFill>
                <a:latin typeface="楷体_GB2312" pitchFamily="49" charset="-122"/>
                <a:ea typeface="楷体_GB2312" pitchFamily="49" charset="-122"/>
              </a:rPr>
              <a:t>米   瑞典  伦德天文台 </a:t>
            </a:r>
          </a:p>
          <a:p>
            <a:pPr>
              <a:buFontTx/>
              <a:buNone/>
            </a:pPr>
            <a:r>
              <a:rPr lang="en-US" altLang="zh-CN" sz="2100" b="1">
                <a:solidFill>
                  <a:schemeClr val="hlink"/>
                </a:solidFill>
                <a:latin typeface="楷体_GB2312" pitchFamily="49" charset="-122"/>
                <a:ea typeface="楷体_GB2312" pitchFamily="49" charset="-122"/>
              </a:rPr>
              <a:t>MAXAT  </a:t>
            </a:r>
            <a:r>
              <a:rPr lang="zh-CN" altLang="en-US" sz="2100" b="1">
                <a:solidFill>
                  <a:schemeClr val="hlink"/>
                </a:solidFill>
                <a:latin typeface="楷体_GB2312" pitchFamily="49" charset="-122"/>
                <a:ea typeface="楷体_GB2312" pitchFamily="49" charset="-122"/>
              </a:rPr>
              <a:t>极大口径望远镜 </a:t>
            </a:r>
            <a:r>
              <a:rPr lang="en-US" altLang="zh-CN" sz="2100" b="1">
                <a:solidFill>
                  <a:schemeClr val="hlink"/>
                </a:solidFill>
                <a:latin typeface="楷体_GB2312" pitchFamily="49" charset="-122"/>
                <a:ea typeface="楷体_GB2312" pitchFamily="49" charset="-122"/>
              </a:rPr>
              <a:t>50</a:t>
            </a:r>
            <a:r>
              <a:rPr lang="zh-CN" altLang="en-US" sz="2100" b="1">
                <a:solidFill>
                  <a:schemeClr val="hlink"/>
                </a:solidFill>
                <a:latin typeface="楷体_GB2312" pitchFamily="49" charset="-122"/>
                <a:ea typeface="楷体_GB2312" pitchFamily="49" charset="-122"/>
              </a:rPr>
              <a:t>米 美  国立天文台</a:t>
            </a:r>
          </a:p>
          <a:p>
            <a:pPr>
              <a:buFontTx/>
              <a:buNone/>
            </a:pPr>
            <a:r>
              <a:rPr lang="en-US" altLang="zh-CN" sz="2100" b="1">
                <a:solidFill>
                  <a:schemeClr val="hlink"/>
                </a:solidFill>
                <a:latin typeface="楷体_GB2312" pitchFamily="49" charset="-122"/>
                <a:ea typeface="楷体_GB2312" pitchFamily="49" charset="-122"/>
              </a:rPr>
              <a:t>OWL  </a:t>
            </a:r>
            <a:r>
              <a:rPr lang="zh-CN" altLang="en-US" sz="2100" b="1">
                <a:solidFill>
                  <a:schemeClr val="hlink"/>
                </a:solidFill>
                <a:latin typeface="楷体_GB2312" pitchFamily="49" charset="-122"/>
                <a:ea typeface="楷体_GB2312" pitchFamily="49" charset="-122"/>
              </a:rPr>
              <a:t>超凡望远镜 </a:t>
            </a:r>
            <a:r>
              <a:rPr lang="en-US" altLang="zh-CN" sz="2100" b="1">
                <a:solidFill>
                  <a:schemeClr val="hlink"/>
                </a:solidFill>
                <a:latin typeface="楷体_GB2312" pitchFamily="49" charset="-122"/>
                <a:ea typeface="楷体_GB2312" pitchFamily="49" charset="-122"/>
              </a:rPr>
              <a:t>100</a:t>
            </a:r>
            <a:r>
              <a:rPr lang="zh-CN" altLang="en-US" sz="2100" b="1">
                <a:solidFill>
                  <a:schemeClr val="hlink"/>
                </a:solidFill>
                <a:latin typeface="楷体_GB2312" pitchFamily="49" charset="-122"/>
                <a:ea typeface="楷体_GB2312" pitchFamily="49" charset="-122"/>
              </a:rPr>
              <a:t>米  欧南台   </a:t>
            </a:r>
          </a:p>
          <a:p>
            <a:pPr>
              <a:buFontTx/>
              <a:buNone/>
            </a:pPr>
            <a:r>
              <a:rPr lang="en-US" altLang="zh-CN" sz="2100" b="1">
                <a:solidFill>
                  <a:schemeClr val="hlink"/>
                </a:solidFill>
                <a:latin typeface="楷体_GB2312" pitchFamily="49" charset="-122"/>
                <a:ea typeface="楷体_GB2312" pitchFamily="49" charset="-122"/>
              </a:rPr>
              <a:t>FAST </a:t>
            </a:r>
            <a:r>
              <a:rPr lang="zh-CN" altLang="en-US" sz="2100" b="1">
                <a:solidFill>
                  <a:schemeClr val="hlink"/>
                </a:solidFill>
                <a:latin typeface="楷体_GB2312" pitchFamily="49" charset="-122"/>
                <a:ea typeface="楷体_GB2312" pitchFamily="49" charset="-122"/>
              </a:rPr>
              <a:t>射电望远镜  </a:t>
            </a:r>
            <a:r>
              <a:rPr lang="en-US" altLang="zh-CN" sz="2100" b="1">
                <a:solidFill>
                  <a:schemeClr val="hlink"/>
                </a:solidFill>
                <a:latin typeface="楷体_GB2312" pitchFamily="49" charset="-122"/>
                <a:ea typeface="楷体_GB2312" pitchFamily="49" charset="-122"/>
              </a:rPr>
              <a:t>500</a:t>
            </a:r>
            <a:r>
              <a:rPr lang="zh-CN" altLang="en-US" sz="2100" b="1">
                <a:solidFill>
                  <a:schemeClr val="hlink"/>
                </a:solidFill>
                <a:latin typeface="楷体_GB2312" pitchFamily="49" charset="-122"/>
                <a:ea typeface="楷体_GB2312" pitchFamily="49" charset="-122"/>
              </a:rPr>
              <a:t>米 中国贵州</a:t>
            </a:r>
          </a:p>
          <a:p>
            <a:pPr>
              <a:buFontTx/>
              <a:buNone/>
            </a:pPr>
            <a:r>
              <a:rPr lang="en-US" altLang="zh-CN" sz="2100" b="1">
                <a:solidFill>
                  <a:schemeClr val="hlink"/>
                </a:solidFill>
                <a:latin typeface="楷体_GB2312" pitchFamily="49" charset="-122"/>
                <a:ea typeface="楷体_GB2312" pitchFamily="49" charset="-122"/>
              </a:rPr>
              <a:t>1KM  </a:t>
            </a:r>
            <a:r>
              <a:rPr lang="zh-CN" altLang="en-US" sz="2100" b="1">
                <a:solidFill>
                  <a:schemeClr val="hlink"/>
                </a:solidFill>
                <a:latin typeface="楷体_GB2312" pitchFamily="49" charset="-122"/>
                <a:ea typeface="楷体_GB2312" pitchFamily="49" charset="-122"/>
              </a:rPr>
              <a:t>射电望远镜  多国         </a:t>
            </a:r>
          </a:p>
        </p:txBody>
      </p:sp>
      <p:sp>
        <p:nvSpPr>
          <p:cNvPr id="75779" name="日期占位符 3">
            <a:extLst>
              <a:ext uri="{FF2B5EF4-FFF2-40B4-BE49-F238E27FC236}">
                <a16:creationId xmlns:a16="http://schemas.microsoft.com/office/drawing/2014/main" id="{DFAEDDBB-B6AC-450E-8E3D-12B148C71C39}"/>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图片 1" descr="Image013">
            <a:extLst>
              <a:ext uri="{FF2B5EF4-FFF2-40B4-BE49-F238E27FC236}">
                <a16:creationId xmlns:a16="http://schemas.microsoft.com/office/drawing/2014/main" id="{CB7D4984-C6BC-4CED-8687-EFA7814E6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681038"/>
            <a:ext cx="291623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4" name="图片 2" descr="Image015">
            <a:extLst>
              <a:ext uri="{FF2B5EF4-FFF2-40B4-BE49-F238E27FC236}">
                <a16:creationId xmlns:a16="http://schemas.microsoft.com/office/drawing/2014/main" id="{82E6903C-B407-4BB9-A96A-0B977DF29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1546225"/>
            <a:ext cx="183515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3" descr="Image014">
            <a:extLst>
              <a:ext uri="{FF2B5EF4-FFF2-40B4-BE49-F238E27FC236}">
                <a16:creationId xmlns:a16="http://schemas.microsoft.com/office/drawing/2014/main" id="{AA92C86D-D699-4CEC-8121-A631CC371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895600"/>
            <a:ext cx="3014663"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文本框 4">
            <a:extLst>
              <a:ext uri="{FF2B5EF4-FFF2-40B4-BE49-F238E27FC236}">
                <a16:creationId xmlns:a16="http://schemas.microsoft.com/office/drawing/2014/main" id="{B8ABA0AF-4D18-4E31-8ADD-CB3E3C898F01}"/>
              </a:ext>
            </a:extLst>
          </p:cNvPr>
          <p:cNvSpPr txBox="1">
            <a:spLocks noChangeArrowheads="1"/>
          </p:cNvSpPr>
          <p:nvPr/>
        </p:nvSpPr>
        <p:spPr bwMode="auto">
          <a:xfrm>
            <a:off x="1657350" y="1828800"/>
            <a:ext cx="1371600" cy="366713"/>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0">
                <a:solidFill>
                  <a:schemeClr val="hlink"/>
                </a:solidFill>
                <a:latin typeface="Times New Roman" panose="02020603050405020304" pitchFamily="18" charset="0"/>
              </a:rPr>
              <a:t>GSMT(30m)</a:t>
            </a:r>
          </a:p>
        </p:txBody>
      </p:sp>
      <p:sp>
        <p:nvSpPr>
          <p:cNvPr id="59397" name="文本框 5">
            <a:extLst>
              <a:ext uri="{FF2B5EF4-FFF2-40B4-BE49-F238E27FC236}">
                <a16:creationId xmlns:a16="http://schemas.microsoft.com/office/drawing/2014/main" id="{F2E349B0-9955-4328-8EC0-FF21E8E25773}"/>
              </a:ext>
            </a:extLst>
          </p:cNvPr>
          <p:cNvSpPr txBox="1">
            <a:spLocks noChangeArrowheads="1"/>
          </p:cNvSpPr>
          <p:nvPr/>
        </p:nvSpPr>
        <p:spPr bwMode="auto">
          <a:xfrm>
            <a:off x="5813425" y="681038"/>
            <a:ext cx="1373188" cy="36512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0">
                <a:solidFill>
                  <a:schemeClr val="hlink"/>
                </a:solidFill>
                <a:latin typeface="Times New Roman" panose="02020603050405020304" pitchFamily="18" charset="0"/>
              </a:rPr>
              <a:t>ELT(30m)</a:t>
            </a:r>
          </a:p>
        </p:txBody>
      </p:sp>
      <p:sp>
        <p:nvSpPr>
          <p:cNvPr id="59398" name="文本框 6">
            <a:extLst>
              <a:ext uri="{FF2B5EF4-FFF2-40B4-BE49-F238E27FC236}">
                <a16:creationId xmlns:a16="http://schemas.microsoft.com/office/drawing/2014/main" id="{42BAFEB8-EEDD-4E6B-B966-0D2CA2DDF22D}"/>
              </a:ext>
            </a:extLst>
          </p:cNvPr>
          <p:cNvSpPr txBox="1">
            <a:spLocks noChangeArrowheads="1"/>
          </p:cNvSpPr>
          <p:nvPr/>
        </p:nvSpPr>
        <p:spPr bwMode="auto">
          <a:xfrm>
            <a:off x="4114800" y="2800350"/>
            <a:ext cx="1371600" cy="366713"/>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0">
                <a:solidFill>
                  <a:schemeClr val="hlink"/>
                </a:solidFill>
                <a:latin typeface="Times New Roman" panose="02020603050405020304" pitchFamily="18" charset="0"/>
              </a:rPr>
              <a:t>OWL(100m)</a:t>
            </a:r>
          </a:p>
        </p:txBody>
      </p:sp>
      <p:sp>
        <p:nvSpPr>
          <p:cNvPr id="76807" name="日期占位符 7">
            <a:extLst>
              <a:ext uri="{FF2B5EF4-FFF2-40B4-BE49-F238E27FC236}">
                <a16:creationId xmlns:a16="http://schemas.microsoft.com/office/drawing/2014/main" id="{256C99E7-A67B-427C-B65C-A0E7B288BB81}"/>
              </a:ext>
            </a:extLst>
          </p:cNvPr>
          <p:cNvSpPr>
            <a:spLocks noGrp="1"/>
          </p:cNvSpPr>
          <p:nvPr>
            <p:ph type="dt" sz="quarter" idx="10"/>
          </p:nvPr>
        </p:nvSpPr>
        <p:spPr>
          <a:xfrm>
            <a:off x="1485900" y="4684713"/>
            <a:ext cx="1600200" cy="357187"/>
          </a:xfrm>
        </p:spPr>
        <p:txBody>
          <a:bodyPr/>
          <a:lstStyle/>
          <a:p>
            <a:r>
              <a:rPr lang="zh-CN" altLang="en-US"/>
              <a:t>普通天文学</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a:extLst>
              <a:ext uri="{FF2B5EF4-FFF2-40B4-BE49-F238E27FC236}">
                <a16:creationId xmlns:a16="http://schemas.microsoft.com/office/drawing/2014/main" id="{C3873847-5AFA-46F3-82C8-4A4ABCCF91F1}"/>
              </a:ext>
            </a:extLst>
          </p:cNvPr>
          <p:cNvSpPr>
            <a:spLocks noGrp="1" noChangeArrowheads="1"/>
          </p:cNvSpPr>
          <p:nvPr>
            <p:ph type="title"/>
          </p:nvPr>
        </p:nvSpPr>
        <p:spPr/>
        <p:txBody>
          <a:bodyPr/>
          <a:lstStyle/>
          <a:p>
            <a:r>
              <a:rPr lang="zh-CN" altLang="en-US"/>
              <a:t>小型天文望远镜使用</a:t>
            </a:r>
          </a:p>
        </p:txBody>
      </p:sp>
      <p:sp>
        <p:nvSpPr>
          <p:cNvPr id="77826" name="日期占位符 2">
            <a:extLst>
              <a:ext uri="{FF2B5EF4-FFF2-40B4-BE49-F238E27FC236}">
                <a16:creationId xmlns:a16="http://schemas.microsoft.com/office/drawing/2014/main" id="{E2489F9A-FCA5-445E-BE6E-31E4193D91A1}"/>
              </a:ext>
            </a:extLst>
          </p:cNvPr>
          <p:cNvSpPr>
            <a:spLocks noGrp="1"/>
          </p:cNvSpPr>
          <p:nvPr>
            <p:ph type="dt" sz="quarter" idx="10"/>
          </p:nvPr>
        </p:nvSpPr>
        <p:spPr>
          <a:xfrm>
            <a:off x="1485900" y="4684713"/>
            <a:ext cx="1600200" cy="357187"/>
          </a:xfrm>
        </p:spPr>
        <p:txBody>
          <a:bodyPr/>
          <a:lstStyle/>
          <a:p>
            <a:r>
              <a:rPr lang="zh-CN" altLang="en-US"/>
              <a:t>普通天文学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733D4C6F-3B97-46E9-9BEE-F9EAB0C75170}"/>
              </a:ext>
            </a:extLst>
          </p:cNvPr>
          <p:cNvSpPr>
            <a:spLocks noGrp="1" noChangeArrowheads="1"/>
          </p:cNvSpPr>
          <p:nvPr>
            <p:ph type="title"/>
          </p:nvPr>
        </p:nvSpPr>
        <p:spPr>
          <a:xfrm>
            <a:off x="1371600" y="0"/>
            <a:ext cx="4743450" cy="571500"/>
          </a:xfrm>
        </p:spPr>
        <p:txBody>
          <a:bodyPr/>
          <a:lstStyle/>
          <a:p>
            <a:r>
              <a:rPr lang="zh-CN" altLang="en-US" sz="2400" b="1">
                <a:solidFill>
                  <a:schemeClr val="accent2"/>
                </a:solidFill>
                <a:latin typeface="华文行楷" panose="02010800040101010101" pitchFamily="2" charset="-122"/>
                <a:ea typeface="华文行楷" panose="02010800040101010101" pitchFamily="2" charset="-122"/>
              </a:rPr>
              <a:t>§</a:t>
            </a:r>
            <a:r>
              <a:rPr lang="en-US" altLang="zh-CN" sz="2400" b="1">
                <a:solidFill>
                  <a:schemeClr val="accent2"/>
                </a:solidFill>
                <a:latin typeface="华文行楷" panose="02010800040101010101" pitchFamily="2" charset="-122"/>
                <a:ea typeface="华文行楷" panose="02010800040101010101" pitchFamily="2" charset="-122"/>
              </a:rPr>
              <a:t>5.2  </a:t>
            </a:r>
            <a:r>
              <a:rPr lang="zh-CN" altLang="en-US" sz="2400" b="1">
                <a:solidFill>
                  <a:schemeClr val="accent2"/>
                </a:solidFill>
                <a:latin typeface="华文行楷" panose="02010800040101010101" pitchFamily="2" charset="-122"/>
                <a:ea typeface="华文行楷" panose="02010800040101010101" pitchFamily="2" charset="-122"/>
              </a:rPr>
              <a:t>天文光学观测仪器系统</a:t>
            </a:r>
            <a:r>
              <a:rPr lang="zh-CN" altLang="en-US" b="1">
                <a:solidFill>
                  <a:srgbClr val="CC3300"/>
                </a:solidFill>
              </a:rPr>
              <a:t> </a:t>
            </a:r>
          </a:p>
        </p:txBody>
      </p:sp>
      <p:sp>
        <p:nvSpPr>
          <p:cNvPr id="9218" name="文本占位符 2">
            <a:extLst>
              <a:ext uri="{FF2B5EF4-FFF2-40B4-BE49-F238E27FC236}">
                <a16:creationId xmlns:a16="http://schemas.microsoft.com/office/drawing/2014/main" id="{E7D48486-9DE6-497D-81BC-01D12AF50436}"/>
              </a:ext>
            </a:extLst>
          </p:cNvPr>
          <p:cNvSpPr>
            <a:spLocks noGrp="1" noChangeArrowheads="1"/>
          </p:cNvSpPr>
          <p:nvPr>
            <p:ph idx="1"/>
          </p:nvPr>
        </p:nvSpPr>
        <p:spPr>
          <a:xfrm>
            <a:off x="1143000" y="628650"/>
            <a:ext cx="6858000" cy="4516438"/>
          </a:xfrm>
        </p:spPr>
        <p:txBody>
          <a:bodyPr/>
          <a:lstStyle/>
          <a:p>
            <a:pPr marL="571500" indent="-571500" algn="just">
              <a:lnSpc>
                <a:spcPct val="130000"/>
              </a:lnSpc>
            </a:pPr>
            <a:r>
              <a:rPr lang="zh-CN" altLang="en-US" sz="2100" b="1">
                <a:latin typeface="楷体_GB2312" pitchFamily="49" charset="-122"/>
                <a:ea typeface="楷体_GB2312" pitchFamily="49" charset="-122"/>
              </a:rPr>
              <a:t>天文观测是通过天文观测仪器系统来接收天体的信息</a:t>
            </a:r>
            <a:r>
              <a:rPr lang="en-US" altLang="zh-CN" sz="2100" b="1">
                <a:latin typeface="楷体_GB2312" pitchFamily="49" charset="-122"/>
                <a:ea typeface="楷体_GB2312" pitchFamily="49" charset="-122"/>
              </a:rPr>
              <a:t>--</a:t>
            </a:r>
            <a:r>
              <a:rPr lang="zh-CN" altLang="en-US" sz="2100" b="1">
                <a:latin typeface="楷体_GB2312" pitchFamily="49" charset="-122"/>
                <a:ea typeface="楷体_GB2312" pitchFamily="49" charset="-122"/>
              </a:rPr>
              <a:t>电磁辐射的。</a:t>
            </a:r>
          </a:p>
          <a:p>
            <a:pPr marL="571500" indent="-571500" algn="just">
              <a:lnSpc>
                <a:spcPct val="130000"/>
              </a:lnSpc>
            </a:pPr>
            <a:r>
              <a:rPr lang="zh-CN" altLang="en-US" sz="2100" b="1">
                <a:latin typeface="楷体_GB2312" pitchFamily="49" charset="-122"/>
                <a:ea typeface="楷体_GB2312" pitchFamily="49" charset="-122"/>
              </a:rPr>
              <a:t>一个</a:t>
            </a:r>
            <a:r>
              <a:rPr lang="zh-CN" altLang="en-US" sz="2100" b="1" u="sng">
                <a:latin typeface="楷体_GB2312" pitchFamily="49" charset="-122"/>
                <a:ea typeface="楷体_GB2312" pitchFamily="49" charset="-122"/>
              </a:rPr>
              <a:t>完整的</a:t>
            </a:r>
            <a:r>
              <a:rPr lang="zh-CN" altLang="en-US" sz="2100" b="1">
                <a:latin typeface="楷体_GB2312" pitchFamily="49" charset="-122"/>
                <a:ea typeface="楷体_GB2312" pitchFamily="49" charset="-122"/>
              </a:rPr>
              <a:t>天文</a:t>
            </a:r>
            <a:r>
              <a:rPr lang="zh-CN" altLang="en-US" sz="2100" b="1" u="sng">
                <a:latin typeface="楷体_GB2312" pitchFamily="49" charset="-122"/>
                <a:ea typeface="楷体_GB2312" pitchFamily="49" charset="-122"/>
              </a:rPr>
              <a:t>光学</a:t>
            </a:r>
            <a:r>
              <a:rPr lang="zh-CN" altLang="en-US" sz="2100" b="1">
                <a:latin typeface="楷体_GB2312" pitchFamily="49" charset="-122"/>
                <a:ea typeface="楷体_GB2312" pitchFamily="49" charset="-122"/>
              </a:rPr>
              <a:t>观测仪器系统包括：</a:t>
            </a:r>
          </a:p>
          <a:p>
            <a:pPr marL="571500" indent="-571500">
              <a:lnSpc>
                <a:spcPct val="130000"/>
              </a:lnSpc>
              <a:buClr>
                <a:schemeClr val="tx1"/>
              </a:buClr>
              <a:buFont typeface="Wingdings" panose="05000000000000000000" pitchFamily="2" charset="2"/>
              <a:buAutoNum type="arabicPeriod"/>
            </a:pPr>
            <a:r>
              <a:rPr lang="zh-CN" altLang="en-US" sz="1800" b="1">
                <a:solidFill>
                  <a:srgbClr val="0033CC"/>
                </a:solidFill>
                <a:latin typeface="楷体_GB2312" pitchFamily="49" charset="-122"/>
                <a:ea typeface="楷体_GB2312" pitchFamily="49" charset="-122"/>
              </a:rPr>
              <a:t>望远镜：</a:t>
            </a:r>
            <a:r>
              <a:rPr lang="zh-CN" altLang="en-US" sz="1800" b="1">
                <a:latin typeface="楷体_GB2312" pitchFamily="49" charset="-122"/>
                <a:ea typeface="楷体_GB2312" pitchFamily="49" charset="-122"/>
              </a:rPr>
              <a:t>收集天体的辐射</a:t>
            </a:r>
          </a:p>
          <a:p>
            <a:pPr marL="571500" indent="-571500">
              <a:lnSpc>
                <a:spcPct val="130000"/>
              </a:lnSpc>
              <a:buClr>
                <a:schemeClr val="tx1"/>
              </a:buClr>
              <a:buFont typeface="Wingdings" panose="05000000000000000000" pitchFamily="2" charset="2"/>
              <a:buAutoNum type="arabicPeriod"/>
            </a:pPr>
            <a:r>
              <a:rPr lang="zh-CN" altLang="en-US" sz="1800" b="1">
                <a:solidFill>
                  <a:srgbClr val="0033CC"/>
                </a:solidFill>
                <a:latin typeface="楷体_GB2312" pitchFamily="49" charset="-122"/>
                <a:ea typeface="楷体_GB2312" pitchFamily="49" charset="-122"/>
              </a:rPr>
              <a:t>辐射分析仪：</a:t>
            </a:r>
            <a:r>
              <a:rPr lang="zh-CN" altLang="en-US" sz="1800" b="1">
                <a:latin typeface="楷体_GB2312" pitchFamily="49" charset="-122"/>
                <a:ea typeface="楷体_GB2312" pitchFamily="49" charset="-122"/>
              </a:rPr>
              <a:t>根据研究目的，对天体辐射先进行必要的处理，如摄谱仪，滤光片，偏振计等；</a:t>
            </a:r>
          </a:p>
          <a:p>
            <a:pPr marL="571500" indent="-571500">
              <a:lnSpc>
                <a:spcPct val="130000"/>
              </a:lnSpc>
              <a:buClr>
                <a:schemeClr val="tx1"/>
              </a:buClr>
              <a:buFont typeface="Wingdings" panose="05000000000000000000" pitchFamily="2" charset="2"/>
              <a:buAutoNum type="arabicPeriod"/>
            </a:pPr>
            <a:r>
              <a:rPr lang="zh-CN" altLang="en-US" sz="1800" b="1">
                <a:solidFill>
                  <a:srgbClr val="0033CC"/>
                </a:solidFill>
                <a:latin typeface="楷体_GB2312" pitchFamily="49" charset="-122"/>
                <a:ea typeface="楷体_GB2312" pitchFamily="49" charset="-122"/>
              </a:rPr>
              <a:t>辐射探测器：</a:t>
            </a:r>
            <a:r>
              <a:rPr lang="zh-CN" altLang="en-US" sz="1800" b="1">
                <a:latin typeface="楷体_GB2312" pitchFamily="49" charset="-122"/>
                <a:ea typeface="楷体_GB2312" pitchFamily="49" charset="-122"/>
              </a:rPr>
              <a:t>常用的辐射探测器除了眼睛以外有照相底片、光电倍增管、电荷耦合器件</a:t>
            </a:r>
            <a:r>
              <a:rPr lang="en-US" altLang="zh-CN" sz="1800" b="1">
                <a:latin typeface="楷体_GB2312" pitchFamily="49" charset="-122"/>
                <a:ea typeface="楷体_GB2312" pitchFamily="49" charset="-122"/>
              </a:rPr>
              <a:t>(CCD)</a:t>
            </a:r>
            <a:r>
              <a:rPr lang="zh-CN" altLang="en-US" sz="1800" b="1">
                <a:latin typeface="楷体_GB2312" pitchFamily="49" charset="-122"/>
                <a:ea typeface="楷体_GB2312" pitchFamily="49" charset="-122"/>
              </a:rPr>
              <a:t>等。</a:t>
            </a:r>
          </a:p>
          <a:p>
            <a:pPr marL="571500" indent="-571500">
              <a:lnSpc>
                <a:spcPct val="130000"/>
              </a:lnSpc>
              <a:buClr>
                <a:schemeClr val="tx1"/>
              </a:buClr>
              <a:buFont typeface="Wingdings" panose="05000000000000000000" pitchFamily="2" charset="2"/>
              <a:buAutoNum type="arabicPeriod"/>
            </a:pPr>
            <a:r>
              <a:rPr lang="zh-CN" altLang="en-US" sz="1800" b="1">
                <a:solidFill>
                  <a:srgbClr val="0033CC"/>
                </a:solidFill>
                <a:latin typeface="楷体_GB2312" pitchFamily="49" charset="-122"/>
                <a:ea typeface="楷体_GB2312" pitchFamily="49" charset="-122"/>
              </a:rPr>
              <a:t>计算机：</a:t>
            </a:r>
            <a:r>
              <a:rPr lang="zh-CN" altLang="en-US" sz="1800" b="1">
                <a:latin typeface="楷体_GB2312" pitchFamily="49" charset="-122"/>
                <a:ea typeface="楷体_GB2312" pitchFamily="49" charset="-122"/>
              </a:rPr>
              <a:t>控制以上三种设备，实时处理和分析观测资料；</a:t>
            </a:r>
          </a:p>
        </p:txBody>
      </p:sp>
      <p:sp>
        <p:nvSpPr>
          <p:cNvPr id="16387" name="日期占位符 3">
            <a:extLst>
              <a:ext uri="{FF2B5EF4-FFF2-40B4-BE49-F238E27FC236}">
                <a16:creationId xmlns:a16="http://schemas.microsoft.com/office/drawing/2014/main" id="{E8E5CD58-2EC8-46FB-9CB5-DE9026D6007D}"/>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占位符 1">
            <a:extLst>
              <a:ext uri="{FF2B5EF4-FFF2-40B4-BE49-F238E27FC236}">
                <a16:creationId xmlns:a16="http://schemas.microsoft.com/office/drawing/2014/main" id="{FA5237F3-CF42-41D5-BEC4-7EE96478F124}"/>
              </a:ext>
            </a:extLst>
          </p:cNvPr>
          <p:cNvSpPr>
            <a:spLocks noGrp="1" noChangeArrowheads="1"/>
          </p:cNvSpPr>
          <p:nvPr>
            <p:ph idx="1"/>
          </p:nvPr>
        </p:nvSpPr>
        <p:spPr>
          <a:xfrm>
            <a:off x="1331913" y="1058863"/>
            <a:ext cx="6510337" cy="2830512"/>
          </a:xfrm>
        </p:spPr>
        <p:txBody>
          <a:bodyPr/>
          <a:lstStyle/>
          <a:p>
            <a:pPr>
              <a:buFontTx/>
              <a:buNone/>
            </a:pPr>
            <a:r>
              <a:rPr lang="en-US" altLang="zh-CN"/>
              <a:t>  </a:t>
            </a:r>
            <a:r>
              <a:rPr lang="zh-CN" altLang="en-US" sz="2700" b="1">
                <a:latin typeface="楷体_GB2312" pitchFamily="49" charset="-122"/>
                <a:ea typeface="楷体_GB2312" pitchFamily="49" charset="-122"/>
              </a:rPr>
              <a:t>望远镜按各波段天体辐射的范围可分为</a:t>
            </a:r>
            <a:r>
              <a:rPr lang="en-US" altLang="zh-CN" sz="2700" b="1">
                <a:latin typeface="楷体_GB2312" pitchFamily="49" charset="-122"/>
                <a:ea typeface="楷体_GB2312" pitchFamily="49" charset="-122"/>
              </a:rPr>
              <a:t>:</a:t>
            </a:r>
          </a:p>
          <a:p>
            <a:pPr>
              <a:buFontTx/>
              <a:buNone/>
            </a:pPr>
            <a:r>
              <a:rPr lang="en-US" altLang="zh-CN" sz="2700" b="1">
                <a:latin typeface="楷体_GB2312" pitchFamily="49" charset="-122"/>
                <a:ea typeface="楷体_GB2312" pitchFamily="49" charset="-122"/>
              </a:rPr>
              <a:t>                               </a:t>
            </a:r>
          </a:p>
          <a:p>
            <a:pPr>
              <a:buFontTx/>
              <a:buNone/>
            </a:pPr>
            <a:r>
              <a:rPr lang="en-US" altLang="zh-CN" sz="2700" b="1">
                <a:latin typeface="楷体_GB2312" pitchFamily="49" charset="-122"/>
                <a:ea typeface="楷体_GB2312" pitchFamily="49" charset="-122"/>
              </a:rPr>
              <a:t>            </a:t>
            </a:r>
            <a:r>
              <a:rPr lang="zh-CN" altLang="en-US" sz="2700" b="1">
                <a:latin typeface="楷体_GB2312" pitchFamily="49" charset="-122"/>
                <a:ea typeface="楷体_GB2312" pitchFamily="49" charset="-122"/>
              </a:rPr>
              <a:t>光学望远镜  </a:t>
            </a:r>
          </a:p>
          <a:p>
            <a:pPr>
              <a:buFontTx/>
              <a:buNone/>
            </a:pPr>
            <a:r>
              <a:rPr lang="zh-CN" altLang="en-US" sz="2700" b="1">
                <a:latin typeface="楷体_GB2312" pitchFamily="49" charset="-122"/>
                <a:ea typeface="楷体_GB2312" pitchFamily="49" charset="-122"/>
              </a:rPr>
              <a:t>            射电望远镜 </a:t>
            </a:r>
          </a:p>
          <a:p>
            <a:pPr>
              <a:buFontTx/>
              <a:buNone/>
            </a:pPr>
            <a:r>
              <a:rPr lang="zh-CN" altLang="en-US" sz="2700" b="1">
                <a:latin typeface="楷体_GB2312" pitchFamily="49" charset="-122"/>
                <a:ea typeface="楷体_GB2312" pitchFamily="49" charset="-122"/>
              </a:rPr>
              <a:t>            空间探测望远镜</a:t>
            </a:r>
          </a:p>
          <a:p>
            <a:endParaRPr lang="zh-CN" altLang="en-US" sz="2700" b="1">
              <a:latin typeface="楷体_GB2312" pitchFamily="49" charset="-122"/>
              <a:ea typeface="楷体_GB2312" pitchFamily="49" charset="-122"/>
            </a:endParaRPr>
          </a:p>
        </p:txBody>
      </p:sp>
      <p:sp>
        <p:nvSpPr>
          <p:cNvPr id="10242" name="左大括号 2">
            <a:extLst>
              <a:ext uri="{FF2B5EF4-FFF2-40B4-BE49-F238E27FC236}">
                <a16:creationId xmlns:a16="http://schemas.microsoft.com/office/drawing/2014/main" id="{5114FAD9-E024-4EBC-84D6-F8AE9B7DBE2C}"/>
              </a:ext>
            </a:extLst>
          </p:cNvPr>
          <p:cNvSpPr>
            <a:spLocks/>
          </p:cNvSpPr>
          <p:nvPr/>
        </p:nvSpPr>
        <p:spPr bwMode="auto">
          <a:xfrm>
            <a:off x="3275013" y="2139950"/>
            <a:ext cx="55562" cy="1243013"/>
          </a:xfrm>
          <a:prstGeom prst="leftBrace">
            <a:avLst>
              <a:gd name="adj1" fmla="val 186120"/>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Verdana" panose="020B0604030504040204" pitchFamily="34" charset="0"/>
            </a:endParaRPr>
          </a:p>
        </p:txBody>
      </p:sp>
      <p:sp>
        <p:nvSpPr>
          <p:cNvPr id="17411" name="日期占位符 3">
            <a:extLst>
              <a:ext uri="{FF2B5EF4-FFF2-40B4-BE49-F238E27FC236}">
                <a16:creationId xmlns:a16="http://schemas.microsoft.com/office/drawing/2014/main" id="{76A95746-77FF-4E59-B4F4-5E3C30A3F6F1}"/>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矩形 1">
            <a:extLst>
              <a:ext uri="{FF2B5EF4-FFF2-40B4-BE49-F238E27FC236}">
                <a16:creationId xmlns:a16="http://schemas.microsoft.com/office/drawing/2014/main" id="{96406922-C2CA-4455-A345-F8298F8A57B9}"/>
              </a:ext>
            </a:extLst>
          </p:cNvPr>
          <p:cNvSpPr>
            <a:spLocks noChangeArrowheads="1"/>
          </p:cNvSpPr>
          <p:nvPr/>
        </p:nvSpPr>
        <p:spPr bwMode="auto">
          <a:xfrm>
            <a:off x="1438275" y="736600"/>
            <a:ext cx="3187700"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hlink"/>
              </a:buClr>
              <a:buSzPct val="70000"/>
              <a:buFont typeface="Wingdings" panose="05000000000000000000" pitchFamily="2" charset="2"/>
              <a:buNone/>
            </a:pPr>
            <a:r>
              <a:rPr lang="en-US" altLang="zh-CN" sz="1800">
                <a:solidFill>
                  <a:schemeClr val="accent2"/>
                </a:solidFill>
                <a:latin typeface="楷体_GB2312" pitchFamily="49" charset="-122"/>
                <a:ea typeface="楷体_GB2312" pitchFamily="49" charset="-122"/>
              </a:rPr>
              <a:t>    1608</a:t>
            </a:r>
            <a:r>
              <a:rPr lang="zh-CN" altLang="en-US" sz="1800">
                <a:solidFill>
                  <a:schemeClr val="accent2"/>
                </a:solidFill>
                <a:latin typeface="楷体_GB2312" pitchFamily="49" charset="-122"/>
                <a:ea typeface="楷体_GB2312" pitchFamily="49" charset="-122"/>
              </a:rPr>
              <a:t>年，荷兰眼镜商利波尔希偶然发现用两块镜片可以看清远处的景物，受此启发，制造了人类历史上第一架望远镜。</a:t>
            </a:r>
            <a:r>
              <a:rPr lang="zh-CN" altLang="en-US" sz="2400" b="0">
                <a:solidFill>
                  <a:schemeClr val="tx1"/>
                </a:solidFill>
                <a:latin typeface="Verdana" panose="020B0604030504040204" pitchFamily="34" charset="0"/>
              </a:rPr>
              <a:t> </a:t>
            </a:r>
          </a:p>
          <a:p>
            <a:pPr>
              <a:spcBef>
                <a:spcPct val="20000"/>
              </a:spcBef>
              <a:buClr>
                <a:schemeClr val="hlink"/>
              </a:buClr>
              <a:buSzPct val="70000"/>
              <a:buFont typeface="Wingdings" panose="05000000000000000000" pitchFamily="2" charset="2"/>
              <a:buNone/>
            </a:pPr>
            <a:r>
              <a:rPr lang="zh-CN" altLang="en-US" sz="1800">
                <a:solidFill>
                  <a:schemeClr val="accent2"/>
                </a:solidFill>
                <a:latin typeface="楷体_GB2312" pitchFamily="49" charset="-122"/>
                <a:ea typeface="楷体_GB2312" pitchFamily="49" charset="-122"/>
              </a:rPr>
              <a:t>    </a:t>
            </a:r>
            <a:r>
              <a:rPr lang="en-US" altLang="zh-CN" sz="1800">
                <a:solidFill>
                  <a:schemeClr val="accent2"/>
                </a:solidFill>
                <a:latin typeface="楷体_GB2312" pitchFamily="49" charset="-122"/>
                <a:ea typeface="楷体_GB2312" pitchFamily="49" charset="-122"/>
              </a:rPr>
              <a:t>1609</a:t>
            </a:r>
            <a:r>
              <a:rPr lang="zh-CN" altLang="en-US" sz="1800">
                <a:solidFill>
                  <a:schemeClr val="accent2"/>
                </a:solidFill>
                <a:latin typeface="楷体_GB2312" pitchFamily="49" charset="-122"/>
                <a:ea typeface="楷体_GB2312" pitchFamily="49" charset="-122"/>
              </a:rPr>
              <a:t>年意大利天文学家伽利略首次将自制的口径</a:t>
            </a:r>
            <a:r>
              <a:rPr lang="en-US" altLang="zh-CN" sz="1800">
                <a:solidFill>
                  <a:schemeClr val="accent2"/>
                </a:solidFill>
                <a:latin typeface="楷体_GB2312" pitchFamily="49" charset="-122"/>
                <a:ea typeface="楷体_GB2312" pitchFamily="49" charset="-122"/>
              </a:rPr>
              <a:t>4.4cm</a:t>
            </a:r>
            <a:r>
              <a:rPr lang="zh-CN" altLang="en-US" sz="1800">
                <a:solidFill>
                  <a:schemeClr val="accent2"/>
                </a:solidFill>
                <a:latin typeface="楷体_GB2312" pitchFamily="49" charset="-122"/>
                <a:ea typeface="楷体_GB2312" pitchFamily="49" charset="-122"/>
              </a:rPr>
              <a:t>望远镜指向天空。观测到月球表面的环形山和“月海”，还发现银河是由无数恒星组成并发现木星周围有</a:t>
            </a:r>
            <a:r>
              <a:rPr lang="en-US" altLang="zh-CN" sz="1800">
                <a:solidFill>
                  <a:schemeClr val="accent2"/>
                </a:solidFill>
                <a:latin typeface="楷体_GB2312" pitchFamily="49" charset="-122"/>
                <a:ea typeface="楷体_GB2312" pitchFamily="49" charset="-122"/>
              </a:rPr>
              <a:t>4</a:t>
            </a:r>
            <a:r>
              <a:rPr lang="zh-CN" altLang="en-US" sz="1800">
                <a:solidFill>
                  <a:schemeClr val="accent2"/>
                </a:solidFill>
                <a:latin typeface="楷体_GB2312" pitchFamily="49" charset="-122"/>
                <a:ea typeface="楷体_GB2312" pitchFamily="49" charset="-122"/>
              </a:rPr>
              <a:t>颗卫星、土星光环等。</a:t>
            </a:r>
            <a:r>
              <a:rPr lang="zh-CN" altLang="en-US" sz="2100">
                <a:solidFill>
                  <a:schemeClr val="tx1"/>
                </a:solidFill>
                <a:latin typeface="楷体_GB2312" pitchFamily="49" charset="-122"/>
                <a:ea typeface="楷体_GB2312" pitchFamily="49" charset="-122"/>
              </a:rPr>
              <a:t>   </a:t>
            </a:r>
          </a:p>
          <a:p>
            <a:pPr>
              <a:spcBef>
                <a:spcPct val="20000"/>
              </a:spcBef>
              <a:buClr>
                <a:schemeClr val="hlink"/>
              </a:buClr>
              <a:buSzPct val="70000"/>
              <a:buFont typeface="Wingdings" panose="05000000000000000000" pitchFamily="2" charset="2"/>
              <a:buNone/>
            </a:pPr>
            <a:r>
              <a:rPr lang="zh-CN" altLang="en-US" sz="1800">
                <a:solidFill>
                  <a:schemeClr val="accent2"/>
                </a:solidFill>
                <a:latin typeface="楷体_GB2312" pitchFamily="49" charset="-122"/>
                <a:ea typeface="楷体_GB2312" pitchFamily="49" charset="-122"/>
              </a:rPr>
              <a:t>    </a:t>
            </a:r>
          </a:p>
        </p:txBody>
      </p:sp>
      <p:sp>
        <p:nvSpPr>
          <p:cNvPr id="11266" name="矩形 2">
            <a:extLst>
              <a:ext uri="{FF2B5EF4-FFF2-40B4-BE49-F238E27FC236}">
                <a16:creationId xmlns:a16="http://schemas.microsoft.com/office/drawing/2014/main" id="{8B97FDC6-8062-41E8-BF37-A5BCDCD3A2AA}"/>
              </a:ext>
            </a:extLst>
          </p:cNvPr>
          <p:cNvSpPr>
            <a:spLocks noChangeArrowheads="1"/>
          </p:cNvSpPr>
          <p:nvPr/>
        </p:nvSpPr>
        <p:spPr bwMode="auto">
          <a:xfrm>
            <a:off x="1385888" y="195263"/>
            <a:ext cx="6172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b="1">
                <a:solidFill>
                  <a:srgbClr val="FFCC00"/>
                </a:solidFill>
                <a:latin typeface="Arial" panose="020B0604020202020204" pitchFamily="34" charset="0"/>
                <a:ea typeface="宋体" panose="02010600030101010101" pitchFamily="2" charset="-122"/>
              </a:defRPr>
            </a:lvl1pPr>
            <a:lvl2pPr>
              <a:defRPr sz="3200" b="1">
                <a:solidFill>
                  <a:srgbClr val="FFCC00"/>
                </a:solidFill>
                <a:latin typeface="Arial" panose="020B0604020202020204" pitchFamily="34" charset="0"/>
                <a:ea typeface="宋体" panose="02010600030101010101" pitchFamily="2" charset="-122"/>
              </a:defRPr>
            </a:lvl2pPr>
            <a:lvl3pPr>
              <a:defRPr sz="3200" b="1">
                <a:solidFill>
                  <a:srgbClr val="FFCC00"/>
                </a:solidFill>
                <a:latin typeface="Arial" panose="020B0604020202020204" pitchFamily="34" charset="0"/>
                <a:ea typeface="宋体" panose="02010600030101010101" pitchFamily="2" charset="-122"/>
              </a:defRPr>
            </a:lvl3pPr>
            <a:lvl4pPr>
              <a:defRPr sz="3200" b="1">
                <a:solidFill>
                  <a:srgbClr val="FFCC00"/>
                </a:solidFill>
                <a:latin typeface="Arial" panose="020B0604020202020204" pitchFamily="34" charset="0"/>
                <a:ea typeface="宋体" panose="02010600030101010101" pitchFamily="2" charset="-122"/>
              </a:defRPr>
            </a:lvl4pPr>
            <a:lvl5pPr>
              <a:defRPr sz="3200" b="1">
                <a:solidFill>
                  <a:srgbClr val="FFCC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3200" b="1">
                <a:solidFill>
                  <a:srgbClr val="FFCC00"/>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400">
                <a:solidFill>
                  <a:schemeClr val="accent2"/>
                </a:solidFill>
                <a:latin typeface="华文行楷" panose="02010800040101010101" pitchFamily="2" charset="-122"/>
                <a:ea typeface="华文行楷" panose="02010800040101010101" pitchFamily="2" charset="-122"/>
              </a:rPr>
              <a:t>§</a:t>
            </a:r>
            <a:r>
              <a:rPr lang="en-US" altLang="zh-CN" sz="2400">
                <a:solidFill>
                  <a:schemeClr val="accent2"/>
                </a:solidFill>
                <a:latin typeface="华文行楷" panose="02010800040101010101" pitchFamily="2" charset="-122"/>
                <a:ea typeface="华文行楷" panose="02010800040101010101" pitchFamily="2" charset="-122"/>
              </a:rPr>
              <a:t>5.3 </a:t>
            </a:r>
            <a:r>
              <a:rPr lang="zh-CN" altLang="en-US" sz="2400">
                <a:solidFill>
                  <a:schemeClr val="accent2"/>
                </a:solidFill>
                <a:latin typeface="华文行楷" panose="02010800040101010101" pitchFamily="2" charset="-122"/>
                <a:ea typeface="华文行楷" panose="02010800040101010101" pitchFamily="2" charset="-122"/>
              </a:rPr>
              <a:t>天文光学望远镜</a:t>
            </a:r>
          </a:p>
          <a:p>
            <a:pPr>
              <a:lnSpc>
                <a:spcPct val="135000"/>
              </a:lnSpc>
              <a:spcBef>
                <a:spcPct val="20000"/>
              </a:spcBef>
            </a:pPr>
            <a:endParaRPr lang="zh-CN" altLang="en-US" sz="1800">
              <a:solidFill>
                <a:schemeClr val="accent2"/>
              </a:solidFill>
              <a:latin typeface="楷体_GB2312" pitchFamily="49" charset="-122"/>
              <a:ea typeface="楷体_GB2312" pitchFamily="49" charset="-122"/>
            </a:endParaRPr>
          </a:p>
        </p:txBody>
      </p:sp>
      <p:pic>
        <p:nvPicPr>
          <p:cNvPr id="11267" name="图片 3">
            <a:extLst>
              <a:ext uri="{FF2B5EF4-FFF2-40B4-BE49-F238E27FC236}">
                <a16:creationId xmlns:a16="http://schemas.microsoft.com/office/drawing/2014/main" id="{03CA5638-AFD7-4CBA-AA48-B85918F4E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75" y="736600"/>
            <a:ext cx="2716213"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日期占位符 4">
            <a:extLst>
              <a:ext uri="{FF2B5EF4-FFF2-40B4-BE49-F238E27FC236}">
                <a16:creationId xmlns:a16="http://schemas.microsoft.com/office/drawing/2014/main" id="{6948AA7E-0D4D-4FF5-8908-C378B4F7E1F3}"/>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40C01F2F-B5FC-4DFF-894D-35FA53803FB2}"/>
              </a:ext>
            </a:extLst>
          </p:cNvPr>
          <p:cNvSpPr>
            <a:spLocks noGrp="1" noChangeArrowheads="1"/>
          </p:cNvSpPr>
          <p:nvPr>
            <p:ph type="title"/>
          </p:nvPr>
        </p:nvSpPr>
        <p:spPr/>
        <p:txBody>
          <a:bodyPr/>
          <a:lstStyle/>
          <a:p>
            <a:endParaRPr lang="zh-CN" altLang="zh-CN"/>
          </a:p>
        </p:txBody>
      </p:sp>
      <p:pic>
        <p:nvPicPr>
          <p:cNvPr id="12290" name="图片 2" descr="IMG_4702">
            <a:extLst>
              <a:ext uri="{FF2B5EF4-FFF2-40B4-BE49-F238E27FC236}">
                <a16:creationId xmlns:a16="http://schemas.microsoft.com/office/drawing/2014/main" id="{1EFEA75D-9ABE-492A-B2A2-F68CFA8EE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7100888"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内容占位符 3">
            <a:extLst>
              <a:ext uri="{FF2B5EF4-FFF2-40B4-BE49-F238E27FC236}">
                <a16:creationId xmlns:a16="http://schemas.microsoft.com/office/drawing/2014/main" id="{6A163DAC-6779-492D-B32A-13D947C20B2A}"/>
              </a:ext>
            </a:extLst>
          </p:cNvPr>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23963" y="87313"/>
            <a:ext cx="3032125" cy="1554162"/>
          </a:xfrm>
          <a:extLst>
            <a:ext uri="{91240B29-F687-4F45-9708-019B960494DF}">
              <a14:hiddenLine xmlns:a14="http://schemas.microsoft.com/office/drawing/2010/main" w="38100">
                <a:solidFill>
                  <a:srgbClr val="000000"/>
                </a:solidFill>
                <a:miter lim="800000"/>
                <a:headEnd/>
                <a:tailEnd/>
              </a14:hiddenLine>
            </a:ext>
          </a:extLst>
        </p:spPr>
      </p:pic>
      <p:sp>
        <p:nvSpPr>
          <p:cNvPr id="19460" name="日期占位符 4">
            <a:extLst>
              <a:ext uri="{FF2B5EF4-FFF2-40B4-BE49-F238E27FC236}">
                <a16:creationId xmlns:a16="http://schemas.microsoft.com/office/drawing/2014/main" id="{C7F84BC2-1901-4E5E-84FB-76FAE1433A42}"/>
              </a:ext>
            </a:extLst>
          </p:cNvPr>
          <p:cNvSpPr>
            <a:spLocks noGrp="1"/>
          </p:cNvSpPr>
          <p:nvPr>
            <p:ph type="dt" sz="quarter" idx="10"/>
          </p:nvPr>
        </p:nvSpPr>
        <p:spPr>
          <a:xfrm>
            <a:off x="1485900" y="4684713"/>
            <a:ext cx="1600200" cy="357187"/>
          </a:xfrm>
        </p:spPr>
        <p:txBody>
          <a:bodyPr/>
          <a:lstStyle/>
          <a:p>
            <a:r>
              <a:rPr lang="zh-CN" altLang="en-US">
                <a:solidFill>
                  <a:schemeClr val="tx1"/>
                </a:solidFill>
              </a:rPr>
              <a:t>普通天文学</a:t>
            </a:r>
          </a:p>
        </p:txBody>
      </p:sp>
    </p:spTree>
  </p:cSld>
  <p:clrMapOvr>
    <a:masterClrMapping/>
  </p:clrMapOvr>
</p:sld>
</file>

<file path=ppt/theme/theme1.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2954</Words>
  <Characters>0</Characters>
  <Application>Microsoft Office PowerPoint</Application>
  <DocSecurity>0</DocSecurity>
  <PresentationFormat>全屏显示(16:9)</PresentationFormat>
  <Lines>0</Lines>
  <Paragraphs>253</Paragraphs>
  <Slides>53</Slides>
  <Notes>3</Notes>
  <HiddenSlides>0</HiddenSlides>
  <MMClips>0</MMClips>
  <ScaleCrop>false</ScaleCrop>
  <HeadingPairs>
    <vt:vector size="6" baseType="variant">
      <vt:variant>
        <vt:lpstr>已用的字体</vt:lpstr>
      </vt:variant>
      <vt:variant>
        <vt:i4>31</vt:i4>
      </vt:variant>
      <vt:variant>
        <vt:lpstr>主题</vt:lpstr>
      </vt:variant>
      <vt:variant>
        <vt:i4>2</vt:i4>
      </vt:variant>
      <vt:variant>
        <vt:lpstr>幻灯片标题</vt:lpstr>
      </vt:variant>
      <vt:variant>
        <vt:i4>53</vt:i4>
      </vt:variant>
    </vt:vector>
  </HeadingPairs>
  <TitlesOfParts>
    <vt:vector size="86" baseType="lpstr">
      <vt:lpstr>Arial</vt:lpstr>
      <vt:lpstr>宋体</vt:lpstr>
      <vt:lpstr>Wingdings</vt:lpstr>
      <vt:lpstr>Arial</vt:lpstr>
      <vt:lpstr>宋体</vt:lpstr>
      <vt:lpstr>楷体_GB2312</vt:lpstr>
      <vt:lpstr>Times New Roman</vt:lpstr>
      <vt:lpstr>Verdana</vt:lpstr>
      <vt:lpstr>Wingdings</vt:lpstr>
      <vt:lpstr>华文行楷</vt:lpstr>
      <vt:lpstr>隶书</vt:lpstr>
      <vt:lpstr>仿宋_GB2312</vt:lpstr>
      <vt:lpstr>长城仿宋</vt:lpstr>
      <vt:lpstr>Tahoma</vt:lpstr>
      <vt:lpstr>黑体</vt:lpstr>
      <vt:lpstr>Arial Narrow</vt:lpstr>
      <vt:lpstr>Marlett</vt:lpstr>
      <vt:lpstr>Arial Unicode MS</vt:lpstr>
      <vt:lpstr>创艺简行楷</vt:lpstr>
      <vt:lpstr>华文新魏</vt:lpstr>
      <vt:lpstr>新宋体</vt:lpstr>
      <vt:lpstr>仿宋</vt:lpstr>
      <vt:lpstr>微软雅黑</vt:lpstr>
      <vt:lpstr>Calibri</vt:lpstr>
      <vt:lpstr>楷体</vt:lpstr>
      <vt:lpstr>新宋体</vt:lpstr>
      <vt:lpstr>仿宋</vt:lpstr>
      <vt:lpstr>宋体</vt:lpstr>
      <vt:lpstr>微软雅黑</vt:lpstr>
      <vt:lpstr>微软雅黑</vt:lpstr>
      <vt:lpstr>Arial Unicode MS</vt:lpstr>
      <vt:lpstr>1_自定义设计方案</vt:lpstr>
      <vt:lpstr>自定义设计方案</vt:lpstr>
      <vt:lpstr>PowerPoint 演示文稿</vt:lpstr>
      <vt:lpstr>PowerPoint 演示文稿</vt:lpstr>
      <vt:lpstr> §5.1 地球大气的观测窗口 天体发出的电磁辐射不是所有的辐射都能到达地面，因为地球被一层厚达1000多千米的大气包围着, 可挡住太阳的短波辐射；免遭大多小行星和彗星的撞击，然而它也像一个“屏障”阻碍着某些电磁辐射的通过。</vt:lpstr>
      <vt:lpstr>PowerPoint 演示文稿</vt:lpstr>
      <vt:lpstr>  空间天文的发展，使我们破“窗”而出，到大气外去进行全波段的天文观测。</vt:lpstr>
      <vt:lpstr>§5.2  天文光学观测仪器系统 </vt:lpstr>
      <vt:lpstr>PowerPoint 演示文稿</vt:lpstr>
      <vt:lpstr>PowerPoint 演示文稿</vt:lpstr>
      <vt:lpstr>PowerPoint 演示文稿</vt:lpstr>
      <vt:lpstr>PowerPoint 演示文稿</vt:lpstr>
      <vt:lpstr>PowerPoint 演示文稿</vt:lpstr>
      <vt:lpstr>1. 有效口径(D)：</vt:lpstr>
      <vt:lpstr>PowerPoint 演示文稿</vt:lpstr>
      <vt:lpstr>PowerPoint 演示文稿</vt:lpstr>
      <vt:lpstr>PowerPoint 演示文稿</vt:lpstr>
      <vt:lpstr>凯克望远镜(Keck I &amp; II) </vt:lpstr>
      <vt:lpstr>云南丽江高美古站 2.4米望远镜</vt:lpstr>
      <vt:lpstr>蟹状星云图像</vt:lpstr>
      <vt:lpstr>2. 光力 (A)： </vt:lpstr>
      <vt:lpstr>  3. 放大率与底片比例尺：</vt:lpstr>
      <vt:lpstr>    照像望远镜在焦面获得天体的像，像平面上1毫米对应天空有多大角直径(角秒)，叫做“底片比例尺”，采用 ″/mm为单位。</vt:lpstr>
      <vt:lpstr>4.视场(ω)    望远镜的成像良好区域所对应的天空角直径的范围叫望远镜的视场，用角度(ω°)表示。望远镜系统若像差大，视场边上的像就很差，成像的良好区小，自然视场就小。</vt:lpstr>
      <vt:lpstr>5.贯穿本领：</vt:lpstr>
      <vt:lpstr>根据光的衍射原理，分辨角由如下公式确定，          δ= 1.22λ/D   或  δ″= 0.25λ(μm)/D(m)  式中D为望远镜的口径；λ为入射光的波长。若分辨角δ用角秒为单位(1弧度=206265″)，用目视望远镜最敏感的波长λ=555nm代入，则有：δ″= 140″ / D(mm) </vt:lpstr>
      <vt:lpstr>   物理楼望远镜D=310mm,   则                   δ″= 140″/310=0.45″(理论值)   兴隆2.16m望远镜D=2160mm,          δ″= 140″/2160=0.06″(理论值)   由于地球大气存在湍流影响加上望远镜的光学镜面会有像差，   所以实际的分辨本领远低于理论值。</vt:lpstr>
      <vt:lpstr>Detail becomes clearer in the Andromeda Galaxy(M31) as the angular resolution is improved some 600 times, from (a) 10', to (b) 1', (c) 5", and (d) 1". </vt:lpstr>
      <vt:lpstr>二、天文光学望远镜的类型 </vt:lpstr>
      <vt:lpstr>PowerPoint 演示文稿</vt:lpstr>
      <vt:lpstr>1、折射望远镜</vt:lpstr>
      <vt:lpstr>PowerPoint 演示文稿</vt:lpstr>
      <vt:lpstr>    折射望远镜的成像质量比反射望远镜好，视场较大，使用方便，易于维护，中小型天文望远镜及许多专用仪器多采用折射系统。</vt:lpstr>
      <vt:lpstr>    1897年制造的1.02米（美国叶凯士天文台）的折射镜仍是世界之最。        </vt:lpstr>
      <vt:lpstr>主焦点式：反射镜为抛物面</vt:lpstr>
      <vt:lpstr>       对制造反射镜的材料只要求膨胀系数较小、应力小和便于磨制。磨好的反射镜一般在表面镀一层铝膜，铝膜在200-900nm波段范围的反射率都大于80%，因而除光学波段外，反射望远镜还适于对近红外和近紫外波段进行研究。</vt:lpstr>
      <vt:lpstr>PowerPoint 演示文稿</vt:lpstr>
      <vt:lpstr>3、折反望远镜</vt:lpstr>
      <vt:lpstr>     施密特望远镜是折反射系统，系统中的主镜为一个球面反射镜，在球心处，物镜的前面还配置了一个改正透镜，用以改正反射镜的像差。这种系统是一个可以得到大视场的优质成像系统。一般施密特望远镜有效视场可达5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VLA甚大阵27面30公里</vt:lpstr>
      <vt:lpstr>       哈勃空间望远镜：1990年4月25日由航天飞机发现者号送入太空。望远镜口径2.4米,总重12.5吨,研制历时13年,耗资21亿美元,空间轨道高度600公里。</vt:lpstr>
      <vt:lpstr>PowerPoint 演示文稿</vt:lpstr>
      <vt:lpstr>IRAS (Infrared Astronomy Satellite) 红外天文卫星</vt:lpstr>
      <vt:lpstr>EUVE  (Extreme Ultraviolet Explorer远紫外探测器) and FUSE (Far Ultraviolet Spectroscopic Explorer远紫外分光探测器)</vt:lpstr>
      <vt:lpstr>CGRO (Compton Gamma Ray Observatory) γ射线天文台</vt:lpstr>
      <vt:lpstr>未来世界大望远镜</vt:lpstr>
      <vt:lpstr>PowerPoint 演示文稿</vt:lpstr>
      <vt:lpstr>小型天文望远镜使用</vt:lpstr>
    </vt:vector>
  </TitlesOfParts>
  <Manager/>
  <Company>nenu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天文学的回顾与展望</dc:title>
  <dc:subject/>
  <dc:creator>choi_heeju</dc:creator>
  <cp:keywords/>
  <dc:description/>
  <cp:lastModifiedBy>张伯望</cp:lastModifiedBy>
  <cp:revision>67</cp:revision>
  <dcterms:created xsi:type="dcterms:W3CDTF">2004-04-12T01:16:16Z</dcterms:created>
  <dcterms:modified xsi:type="dcterms:W3CDTF">2017-09-08T05:06:27Z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y fmtid="{D5CDD505-2E9C-101B-9397-08002B2CF9AE}" pid="3" name="NXTAG2">
    <vt:lpwstr>0008002ecc0100000000010262a00207f7000400038000</vt:lpwstr>
  </property>
</Properties>
</file>