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sldIdLst>
    <p:sldId id="431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74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13" r:id="rId27"/>
    <p:sldId id="414" r:id="rId28"/>
    <p:sldId id="399" r:id="rId29"/>
    <p:sldId id="401" r:id="rId30"/>
    <p:sldId id="402" r:id="rId31"/>
    <p:sldId id="403" r:id="rId32"/>
    <p:sldId id="408" r:id="rId33"/>
    <p:sldId id="432" r:id="rId34"/>
    <p:sldId id="412" r:id="rId35"/>
    <p:sldId id="433" r:id="rId36"/>
    <p:sldId id="404" r:id="rId37"/>
    <p:sldId id="40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6699"/>
    <a:srgbClr val="66CCFF"/>
    <a:srgbClr val="33CCFF"/>
    <a:srgbClr val="99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029960-77C9-42A9-8AD8-A578CF7E1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>
                <a:latin typeface="Times New Roman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AA0171-CA29-4A67-BF28-A4B069260B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Times New Roman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4753D7D-BB83-4609-959A-AE1E3629CCC5}"/>
              </a:ext>
            </a:extLst>
          </p:cNvPr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AE96F43-4998-4699-AB13-94D25BC13FB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F6B73FF-2B18-4507-9210-DB822B74E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>
                <a:latin typeface="Times New Roman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868DA09-7DB8-4042-BF46-B53A915CE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59557036-B883-4EDE-8058-10A42D92C714}" type="slidenum">
              <a:rPr lang="en-US" altLang="x-none"/>
              <a:pPr/>
              <a:t>‹#›</a:t>
            </a:fld>
            <a:endParaRPr lang="en-US" altLang="x-none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F0CAB4-CE97-407F-9479-78199C68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C56B2B-3356-4A38-A370-BFAEF120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2D510-A0EA-42EC-9B1B-0F10F09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A6E97-EBAE-40D5-9522-AEADABAF3C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8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522539-CEC4-4568-B823-5310DC9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05FF18-D975-4201-9386-224536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884781-F344-49F6-8506-0D31972A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F4727-EBCB-47E1-A10F-3D86FC661C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06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43472-A7E4-4F8C-90E6-BEADD23C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32A90C-5D52-4680-B4C5-880483A7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BC3BB8-7078-43C9-99B8-570F5A57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2E9AD-3A1C-45E3-B4D6-02CF36E18F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67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0ABA34-00CD-43BB-8663-863C6017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1A65C-AA38-4B43-9C23-8445FE7B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6FF7E8-292C-4DEE-906E-3B1559C6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EE9B8-4DA6-42E2-906F-E1F4952802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5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061063-E1C6-4D59-A76E-772DFDFA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5792C-CDFB-421D-ABD7-A8491199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BC917-C150-4385-A285-5B2D93CE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CC791-F376-47F6-B22E-E39756168B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32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99C8F-CFB4-4C7E-9DF1-BE8F7A3D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6D562-2693-4288-BE7C-0879AEE2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329DD-D73E-4BE3-8411-7343A35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625B2-366A-4620-816D-AABBCDA88C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16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FAF991-330D-4213-9E98-7455B09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982581-0174-48F9-A0E4-CAEAC6E7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131FA2-DF50-4432-8791-3D068DF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D7F9D-5686-466F-A3DB-A30F0EE564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3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05281F-28B6-4475-96FA-ABE8FB77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F3426D-629C-4155-9845-F923408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86601F-E4EB-4985-9FF2-523B0568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F2183-697D-4770-8F89-9691C5DB1F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9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5481EE-F8C3-42E1-ABBA-8AF882E0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42C7784-22B9-49D6-8C1B-AA973DF6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47F518-C7C0-49F2-A4E7-D6EA2AA3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8B8E5-A481-4FE1-BC41-D23164462E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40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29628-99F7-4B17-B681-4A766A69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217B0-B944-4DB0-A946-7A032BA1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23ECC-3D3D-4D9D-8F72-4C37B4D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787C-931C-4F31-92BF-2C84DC824B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40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19C81-956C-4E72-A414-6992B3AF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BA3BA-DD14-4A31-9B25-21D0DDB4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1CE86-582A-4246-97E7-9564C67F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3B191-7427-4C38-B991-254EC15F9A3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34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1D7669-C883-43DB-A734-A3758251DB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8FB5BA-B7E9-4AB3-9D2B-B3F10B065E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7A016A-379F-46CA-B23E-4D2982588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楷体_GB2312" pitchFamily="1" charset="-122"/>
              </a:defRPr>
            </a:lvl1pPr>
          </a:lstStyle>
          <a:p>
            <a:r>
              <a:rPr lang="zh-CN" altLang="en-US"/>
              <a:t>普通天文学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BD012C-8EBA-4B61-B6F7-9EF078010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CEC618-DA2F-4C58-92E3-A410402D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latin typeface="Arial" charset="0"/>
                <a:ea typeface="宋体" charset="-122"/>
                <a:cs typeface="+mn-ea"/>
              </a:defRPr>
            </a:lvl1pPr>
          </a:lstStyle>
          <a:p>
            <a:fld id="{F7816116-25E1-48FD-BD45-CECB974803D8}" type="slidenum">
              <a:rPr lang="en-US" altLang="x-none"/>
              <a:pPr/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book.qq.com/a/20070724/000033_1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bbs.cn.yimg.com/user_img/200609/29/freeunixx_1159489066803534.jp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aike.baidu.com/image/a005b33488e23af7d0a2d38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mil.news.mop.com/pic/o/2007/0306/17098240.shtml#pic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pp.sms888.net/web/apps/diynew.php?uid=4188&amp;url=http://www.dabaoku.net/fengjing/guowai/aijijinzita/001aa.jp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app.sms888.net/web/apps/diynew.php?uid=4188&amp;url=http://www.dabaoku.net/fengjing/guowai/aijijinzita/016ap.jp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日期占位符 3">
            <a:extLst>
              <a:ext uri="{FF2B5EF4-FFF2-40B4-BE49-F238E27FC236}">
                <a16:creationId xmlns:a16="http://schemas.microsoft.com/office/drawing/2014/main" id="{6C8A92B6-CB1D-4588-AE87-E58A9B4B4A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id="{C4D2466C-188B-4E1A-93B0-45216B2E22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B8EEC38-3849-46FD-8D39-620986CA3D5A}" type="slidenum">
              <a:rPr lang="en-US" altLang="zh-CN" sz="1400"/>
              <a:pPr algn="r"/>
              <a:t>1</a:t>
            </a:fld>
            <a:endParaRPr lang="en-US" altLang="zh-CN" sz="1400"/>
          </a:p>
        </p:txBody>
      </p:sp>
      <p:pic>
        <p:nvPicPr>
          <p:cNvPr id="3075" name="Picture 2" descr="Wolfgang3_freight_Anopha_1024">
            <a:extLst>
              <a:ext uri="{FF2B5EF4-FFF2-40B4-BE49-F238E27FC236}">
                <a16:creationId xmlns:a16="http://schemas.microsoft.com/office/drawing/2014/main" id="{66BF0983-5FA0-4D68-9114-9358C799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8025" y="-889000"/>
            <a:ext cx="11229975" cy="85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>
            <a:extLst>
              <a:ext uri="{FF2B5EF4-FFF2-40B4-BE49-F238E27FC236}">
                <a16:creationId xmlns:a16="http://schemas.microsoft.com/office/drawing/2014/main" id="{8310BAB9-ECA8-48E6-A275-DFD167E088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466725" y="836613"/>
            <a:ext cx="8278813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第十章 地外文明探索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120AFEF4-DD40-449F-83E3-CA70F30B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4851400"/>
            <a:ext cx="8321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对科学家来说，生命是自然界中最令人惊讶的现象</a:t>
            </a:r>
          </a:p>
          <a:p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-------《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上帝与新物理学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日期占位符 3">
            <a:extLst>
              <a:ext uri="{FF2B5EF4-FFF2-40B4-BE49-F238E27FC236}">
                <a16:creationId xmlns:a16="http://schemas.microsoft.com/office/drawing/2014/main" id="{C9B20C04-6930-4385-8E5D-F7CF9E8E91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2FF4FC8-C7FD-484E-AEC8-0B1DA263A6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04762B3-19CB-4004-B085-C66D1EA1C91F}" type="slidenum">
              <a:rPr lang="en-US" altLang="zh-CN" sz="1400"/>
              <a:pPr algn="r"/>
              <a:t>10</a:t>
            </a:fld>
            <a:endParaRPr lang="en-US" altLang="zh-CN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2D077BF-5E4D-4B12-94CC-AC748D669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2292" name="Picture 3" descr="5023438">
            <a:hlinkClick r:id="rId2"/>
            <a:extLst>
              <a:ext uri="{FF2B5EF4-FFF2-40B4-BE49-F238E27FC236}">
                <a16:creationId xmlns:a16="http://schemas.microsoft.com/office/drawing/2014/main" id="{C785C3CF-0338-4D81-9576-4636C768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>
            <a:extLst>
              <a:ext uri="{FF2B5EF4-FFF2-40B4-BE49-F238E27FC236}">
                <a16:creationId xmlns:a16="http://schemas.microsoft.com/office/drawing/2014/main" id="{5F6655D2-6F2D-4EAE-9FE9-A33DBE61B3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BE43740A-03B1-4A21-A009-AF23DFABB3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7944489-E1D9-48C1-BF96-846257891053}" type="slidenum">
              <a:rPr lang="en-US" altLang="zh-CN" sz="1400"/>
              <a:pPr algn="r"/>
              <a:t>11</a:t>
            </a:fld>
            <a:endParaRPr lang="en-US" altLang="zh-CN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3B33BD-0DE9-4881-B0AD-C26AA74F17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412875"/>
            <a:ext cx="5975350" cy="12969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玛雅人的库库尔坎金字塔 </a:t>
            </a:r>
          </a:p>
        </p:txBody>
      </p:sp>
      <p:pic>
        <p:nvPicPr>
          <p:cNvPr id="13316" name="Picture 3" descr="F200603231441039336211593">
            <a:extLst>
              <a:ext uri="{FF2B5EF4-FFF2-40B4-BE49-F238E27FC236}">
                <a16:creationId xmlns:a16="http://schemas.microsoft.com/office/drawing/2014/main" id="{BD38FD37-4C21-417E-A3E1-340DD1A6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>
            <a:extLst>
              <a:ext uri="{FF2B5EF4-FFF2-40B4-BE49-F238E27FC236}">
                <a16:creationId xmlns:a16="http://schemas.microsoft.com/office/drawing/2014/main" id="{32421DD8-E540-4E11-BB3B-B60C1781C4F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7D87DDDD-B482-41ED-B4BD-B600BF6F3C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4C1C5CA4-C9DE-42B6-9A84-29C107888AA9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36695DF-3371-4307-B8CB-8D14F5289C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DCCBB5A-9626-4303-8FCB-F52D846FE8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4341" name="Picture 4" descr="freeunixx_1159489066803534">
            <a:hlinkClick r:id="rId2" tooltip="想去看看——墨西哥的金字塔(组图)"/>
            <a:extLst>
              <a:ext uri="{FF2B5EF4-FFF2-40B4-BE49-F238E27FC236}">
                <a16:creationId xmlns:a16="http://schemas.microsoft.com/office/drawing/2014/main" id="{1A3D732F-D710-431B-B382-9F9E1686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>
            <a:extLst>
              <a:ext uri="{FF2B5EF4-FFF2-40B4-BE49-F238E27FC236}">
                <a16:creationId xmlns:a16="http://schemas.microsoft.com/office/drawing/2014/main" id="{DAB0D0F1-A481-44F4-B8E1-383808DD67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1F832BEB-0666-459F-9F2C-9EA04E985E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8C69273-2D1D-4E97-B2C3-5B8447E35870}" type="slidenum">
              <a:rPr lang="en-US" altLang="zh-CN" sz="1400"/>
              <a:pPr algn="r"/>
              <a:t>13</a:t>
            </a:fld>
            <a:endParaRPr lang="en-US" altLang="zh-CN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853C27E-AC16-44C3-BB72-1BB44CD518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5364" name="Picture 3" descr="F200603231441041954488151">
            <a:extLst>
              <a:ext uri="{FF2B5EF4-FFF2-40B4-BE49-F238E27FC236}">
                <a16:creationId xmlns:a16="http://schemas.microsoft.com/office/drawing/2014/main" id="{7120AD30-033F-42A4-A844-A1AD4FA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00213"/>
            <a:ext cx="898842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日期占位符 3">
            <a:extLst>
              <a:ext uri="{FF2B5EF4-FFF2-40B4-BE49-F238E27FC236}">
                <a16:creationId xmlns:a16="http://schemas.microsoft.com/office/drawing/2014/main" id="{B201E590-70A9-4BE5-81D0-92022DE2C6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0720C08C-0B0B-47B9-9E28-2DDFBC0D4D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03C9BDB-C27E-47BC-99D9-6B3FD0EF1DB5}" type="slidenum">
              <a:rPr lang="en-US" altLang="zh-CN" sz="1400"/>
              <a:pPr algn="r"/>
              <a:t>14</a:t>
            </a:fld>
            <a:endParaRPr lang="en-US" altLang="zh-CN" sz="140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DA7B0AC-2E3A-456D-975B-56AA13FD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92375"/>
            <a:ext cx="7086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国际天文学联合会</a:t>
            </a:r>
          </a:p>
          <a:p>
            <a:r>
              <a:rPr lang="zh-CN" altLang="en-US" sz="32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寻找地外文明委员会 </a:t>
            </a:r>
          </a:p>
          <a:p>
            <a:r>
              <a:rPr lang="zh-CN" altLang="en-US" sz="32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SETI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 sz="2000" b="1"/>
              <a:t>Search for Extraterresteial Intelligent Life</a:t>
            </a:r>
            <a:r>
              <a:rPr lang="zh-CN" altLang="en-US" b="1"/>
              <a:t>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b="1"/>
          </a:p>
          <a:p>
            <a:endParaRPr lang="en-US" altLang="zh-CN" sz="3200" b="1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>
            <a:extLst>
              <a:ext uri="{FF2B5EF4-FFF2-40B4-BE49-F238E27FC236}">
                <a16:creationId xmlns:a16="http://schemas.microsoft.com/office/drawing/2014/main" id="{3E9CEC9F-ED41-4EAF-8AA9-7DB1F2EEC8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BA9306DA-8EEA-4146-A9AB-2C658331BB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F137B35-DBC8-4075-8545-719054A97CEB}" type="slidenum">
              <a:rPr lang="en-US" altLang="zh-CN" sz="1400"/>
              <a:pPr algn="r"/>
              <a:t>15</a:t>
            </a:fld>
            <a:endParaRPr lang="en-US" altLang="zh-CN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1B3E282-15ED-4887-A66E-17267C871A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7772400" cy="4217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地壳结构合适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地球四季合适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距离太阳合适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自身质量合适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化学组成合适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大气成份合适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有</a:t>
            </a:r>
            <a:r>
              <a:rPr lang="en-US" altLang="zh-CN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DNA</a:t>
            </a: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种子来源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有水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99FA9E7-5DD0-483D-9D4B-FCBEC541B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 sz="3600">
                <a:ea typeface="楷体_GB2312" pitchFamily="1" charset="-122"/>
              </a:rPr>
              <a:t>地球上产生人类文明的条件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占位符 3">
            <a:extLst>
              <a:ext uri="{FF2B5EF4-FFF2-40B4-BE49-F238E27FC236}">
                <a16:creationId xmlns:a16="http://schemas.microsoft.com/office/drawing/2014/main" id="{323BF752-58B6-4390-80D9-CB4871CA79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D2281BE5-38ED-4679-A2B3-87BDA8ED288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E360DCA-2243-4D7B-9BED-F88F2A51822E}" type="slidenum">
              <a:rPr lang="en-US" altLang="zh-CN" sz="1400"/>
              <a:pPr algn="r"/>
              <a:t>16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FAF61AA-74B1-4862-B9C9-45E6A8D11A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6207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1" charset="-122"/>
              </a:rPr>
              <a:t>生命的定义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999D779-E08E-485E-9070-101B9A0B1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7859712" cy="4525963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卡尔</a:t>
            </a:r>
            <a:r>
              <a:rPr lang="en-US" altLang="zh-CN">
                <a:solidFill>
                  <a:schemeClr val="tx2"/>
                </a:solidFill>
                <a:ea typeface="楷体_GB2312" pitchFamily="1" charset="-122"/>
              </a:rPr>
              <a:t>·</a:t>
            </a: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萨根 </a:t>
            </a:r>
            <a:r>
              <a:rPr lang="en-US" altLang="zh-CN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: </a:t>
            </a:r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>
                <a:ea typeface="楷体_GB2312" pitchFamily="1" charset="-122"/>
              </a:rPr>
              <a:t>“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任何具有复制，变异</a:t>
            </a:r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和变异之复制能力的</a:t>
            </a:r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系统</a:t>
            </a:r>
            <a:r>
              <a:rPr lang="zh-CN" altLang="en-US">
                <a:ea typeface="楷体_GB2312" pitchFamily="1" charset="-122"/>
              </a:rPr>
              <a:t>”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pic>
        <p:nvPicPr>
          <p:cNvPr id="2" name="Picture 14" descr="a005b33488e23af7d0a2d386">
            <a:hlinkClick r:id="rId2"/>
            <a:extLst>
              <a:ext uri="{FF2B5EF4-FFF2-40B4-BE49-F238E27FC236}">
                <a16:creationId xmlns:a16="http://schemas.microsoft.com/office/drawing/2014/main" id="{A773E357-4E67-4072-9DB1-0E2798FB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05038"/>
            <a:ext cx="2665413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>
            <a:extLst>
              <a:ext uri="{FF2B5EF4-FFF2-40B4-BE49-F238E27FC236}">
                <a16:creationId xmlns:a16="http://schemas.microsoft.com/office/drawing/2014/main" id="{3D82B77A-317F-492B-A57A-C27E780CFC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F5E3F954-8C8F-45FC-8E6E-AFB78CC08C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0C85209-C48C-4743-8F29-4FCD74284C18}" type="slidenum">
              <a:rPr lang="en-US" altLang="zh-CN" sz="1400"/>
              <a:pPr algn="r"/>
              <a:t>17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29ADF90-161A-428C-88A4-68D85C6814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349500"/>
            <a:ext cx="7345362" cy="1143000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 sz="3600">
                <a:ea typeface="楷体_GB2312" pitchFamily="1" charset="-122"/>
              </a:rPr>
              <a:t>太阳系内有没有另外的生命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占位符 1">
            <a:extLst>
              <a:ext uri="{FF2B5EF4-FFF2-40B4-BE49-F238E27FC236}">
                <a16:creationId xmlns:a16="http://schemas.microsoft.com/office/drawing/2014/main" id="{430959D6-A1C1-4503-BA5D-B995D220E8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DBF47C44-6867-4249-B66F-F7A211465E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189E1B48-0CEE-4988-B325-2F7396F47C95}" type="slidenum">
              <a:rPr lang="en-US" altLang="zh-CN" sz="1400"/>
              <a:pPr algn="r"/>
              <a:t>18</a:t>
            </a:fld>
            <a:endParaRPr lang="en-US" altLang="zh-CN" sz="1400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61D7D7E-32FD-4974-BC45-6E308F7B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占位符 3">
            <a:extLst>
              <a:ext uri="{FF2B5EF4-FFF2-40B4-BE49-F238E27FC236}">
                <a16:creationId xmlns:a16="http://schemas.microsoft.com/office/drawing/2014/main" id="{EC84921F-9F9D-4C27-9692-97F7AB6231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3781D004-5DFB-4C98-8EC5-F2BD1BEC91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F5470F3-54B2-4E52-9B0E-088F9F60C83B}" type="slidenum">
              <a:rPr lang="en-US" altLang="zh-CN" sz="1400"/>
              <a:pPr algn="r"/>
              <a:t>19</a:t>
            </a:fld>
            <a:endParaRPr lang="en-US" altLang="zh-CN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D26835B-F3B1-41B5-9D06-BD31DEDD5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1" charset="-122"/>
              </a:rPr>
              <a:t>最有希望的近邻－火星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日期占位符 3">
            <a:extLst>
              <a:ext uri="{FF2B5EF4-FFF2-40B4-BE49-F238E27FC236}">
                <a16:creationId xmlns:a16="http://schemas.microsoft.com/office/drawing/2014/main" id="{7893D90F-F551-461A-BDE8-63B0B75696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94C53007-5422-44C0-B764-FC4681FB68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5F2A718-6757-4F91-BC11-F5E7D501CED4}" type="slidenum">
              <a:rPr lang="en-US" altLang="zh-CN" sz="1400"/>
              <a:pPr algn="r"/>
              <a:t>2</a:t>
            </a:fld>
            <a:endParaRPr lang="en-US" altLang="zh-CN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F95FD1B-1210-46C6-979F-E19B8C1C84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7002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1" charset="-122"/>
              </a:rPr>
              <a:t>外星人到访过地球吗？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占位符 3">
            <a:extLst>
              <a:ext uri="{FF2B5EF4-FFF2-40B4-BE49-F238E27FC236}">
                <a16:creationId xmlns:a16="http://schemas.microsoft.com/office/drawing/2014/main" id="{00DB5007-635D-4A6F-921B-9CB7EEA560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DAA0467-F87E-41A7-BEF8-CE7416FA87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E53BD5CA-D6E5-48B5-8974-5499F6A53D71}" type="slidenum">
              <a:rPr lang="en-US" altLang="zh-CN" sz="1400"/>
              <a:pPr algn="r"/>
              <a:t>20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A785C1-C77B-4A00-9A76-400A795335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64163" y="2276475"/>
            <a:ext cx="3455987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ea typeface="楷体_GB2312" pitchFamily="1" charset="-122"/>
              </a:rPr>
              <a:t>    </a:t>
            </a:r>
            <a:r>
              <a:rPr lang="zh-CN" altLang="en-US" sz="2400" b="1">
                <a:ea typeface="楷体_GB2312" pitchFamily="1" charset="-122"/>
              </a:rPr>
              <a:t>萤火一号是中国火星探测计划中的第一颗火星探测器。火星在古代被称为‘荧惑’，中国第一颗火星探测器取其谐音，命名为‘萤火一号’。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br>
              <a:rPr lang="zh-CN" altLang="en-US" sz="2400" b="1">
                <a:ea typeface="楷体_GB2312" pitchFamily="1" charset="-122"/>
              </a:rPr>
            </a:br>
            <a:endParaRPr lang="zh-CN" altLang="en-US" sz="2400" b="1">
              <a:ea typeface="楷体_GB2312" pitchFamily="1" charset="-122"/>
            </a:endParaRPr>
          </a:p>
        </p:txBody>
      </p:sp>
      <p:pic>
        <p:nvPicPr>
          <p:cNvPr id="22532" name="Picture 3" descr="d048added5b8984bccbf1aea">
            <a:extLst>
              <a:ext uri="{FF2B5EF4-FFF2-40B4-BE49-F238E27FC236}">
                <a16:creationId xmlns:a16="http://schemas.microsoft.com/office/drawing/2014/main" id="{7ECBE2A2-07AF-418E-9E79-C00CBED1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4608512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>
            <a:extLst>
              <a:ext uri="{FF2B5EF4-FFF2-40B4-BE49-F238E27FC236}">
                <a16:creationId xmlns:a16="http://schemas.microsoft.com/office/drawing/2014/main" id="{EC865EF6-420E-47AB-B986-FCA5C59FFA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A360D221-364C-4672-922A-91D9779B09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2E21926-FAC7-45CA-840F-19995C7F773F}" type="slidenum">
              <a:rPr lang="en-US" altLang="zh-CN" sz="1400"/>
              <a:pPr algn="r"/>
              <a:t>21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D497E0C-32E4-47F5-ADC1-46BCC59F07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楷体_GB2312" pitchFamily="1" charset="-122"/>
              </a:rPr>
              <a:t>土星的卫星</a:t>
            </a:r>
          </a:p>
        </p:txBody>
      </p:sp>
      <p:pic>
        <p:nvPicPr>
          <p:cNvPr id="23556" name="Picture 3" descr="有史以来最壮美的土星照片(6)">
            <a:hlinkClick r:id="rId2"/>
            <a:extLst>
              <a:ext uri="{FF2B5EF4-FFF2-40B4-BE49-F238E27FC236}">
                <a16:creationId xmlns:a16="http://schemas.microsoft.com/office/drawing/2014/main" id="{61A46781-D437-4A3C-93F1-84D14AEC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640763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占位符 1">
            <a:extLst>
              <a:ext uri="{FF2B5EF4-FFF2-40B4-BE49-F238E27FC236}">
                <a16:creationId xmlns:a16="http://schemas.microsoft.com/office/drawing/2014/main" id="{9F67CB55-8D5F-428D-A199-A2887BB01C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53EB24DD-2CDB-4983-811D-7B3679460A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8AC5918-5F0F-4E15-997A-B31FB0DB7485}" type="slidenum">
              <a:rPr lang="en-US" altLang="zh-CN" sz="1400"/>
              <a:pPr algn="r"/>
              <a:t>22</a:t>
            </a:fld>
            <a:endParaRPr lang="en-US" altLang="zh-CN" sz="1400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9B827C18-019A-4C37-80D7-04B58154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8680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3">
            <a:extLst>
              <a:ext uri="{FF2B5EF4-FFF2-40B4-BE49-F238E27FC236}">
                <a16:creationId xmlns:a16="http://schemas.microsoft.com/office/drawing/2014/main" id="{CB7CF2E8-69EF-423A-9885-B4980A8A508A}"/>
              </a:ext>
            </a:extLst>
          </p:cNvPr>
          <p:cNvSpPr/>
          <p:nvPr/>
        </p:nvSpPr>
        <p:spPr>
          <a:xfrm>
            <a:off x="539750" y="490538"/>
            <a:ext cx="3095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宋体" charset="-122"/>
                <a:cs typeface="+mn-ea"/>
              </a:rPr>
              <a:t>提坦上的山脉和沙丘</a:t>
            </a:r>
            <a:r>
              <a:rPr lang="zh-CN" altLang="en-US" noProof="1">
                <a:solidFill>
                  <a:schemeClr val="bg1"/>
                </a:solidFill>
                <a:latin typeface="Arial" charset="0"/>
                <a:ea typeface="宋体" charset="-122"/>
                <a:cs typeface="+mn-ea"/>
              </a:rPr>
              <a:t> </a:t>
            </a:r>
            <a:endParaRPr lang="zh-CN" altLang="en-US" noProof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A379A24-F4A0-4866-8A33-0C2D065C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048375"/>
            <a:ext cx="674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NASA</a:t>
            </a:r>
            <a:r>
              <a:rPr lang="zh-CN" altLang="en-US" sz="2400" b="1"/>
              <a:t>称土卫六存在生命迹象 </a:t>
            </a:r>
            <a:r>
              <a:rPr lang="en-US" altLang="zh-CN" sz="2400" b="1"/>
              <a:t>40</a:t>
            </a:r>
            <a:r>
              <a:rPr lang="zh-CN" altLang="en-US" sz="2400" b="1"/>
              <a:t>亿年后可供移居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占位符 3">
            <a:extLst>
              <a:ext uri="{FF2B5EF4-FFF2-40B4-BE49-F238E27FC236}">
                <a16:creationId xmlns:a16="http://schemas.microsoft.com/office/drawing/2014/main" id="{6524575F-6257-4B67-907A-C58405DB5C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DAE4EF7E-9318-4644-944A-488B955552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632DD33-D58B-4033-8CC2-F9667A307FE8}" type="slidenum">
              <a:rPr lang="en-US" altLang="zh-CN" sz="1400"/>
              <a:pPr algn="r"/>
              <a:t>23</a:t>
            </a:fld>
            <a:endParaRPr lang="en-US" altLang="zh-CN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DFD254D-83F3-4E78-B343-6802C97CF9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09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1" charset="-122"/>
              </a:rPr>
              <a:t>有趣的木星卫星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占位符 1">
            <a:extLst>
              <a:ext uri="{FF2B5EF4-FFF2-40B4-BE49-F238E27FC236}">
                <a16:creationId xmlns:a16="http://schemas.microsoft.com/office/drawing/2014/main" id="{EAA2CB16-94FC-4239-A1CD-0D303CEF40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2F58B446-492E-4AD7-9D73-3CF14F1DA9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EDBE0D0-95BE-4FCF-9E08-F0BFE4087655}" type="slidenum">
              <a:rPr lang="en-US" altLang="zh-CN" sz="1400"/>
              <a:pPr algn="r"/>
              <a:t>24</a:t>
            </a:fld>
            <a:endParaRPr lang="en-US" altLang="zh-CN" sz="1400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FF9D5D75-597F-4025-A457-A46DC3CD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占位符 3">
            <a:extLst>
              <a:ext uri="{FF2B5EF4-FFF2-40B4-BE49-F238E27FC236}">
                <a16:creationId xmlns:a16="http://schemas.microsoft.com/office/drawing/2014/main" id="{6DD70C73-6DB8-44C1-B5B9-0AC3719F8B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47001DCB-AC70-4A73-BCC6-797921C830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8BFAEB8-8FA4-46BB-BB8C-E1679B7E7388}" type="slidenum">
              <a:rPr lang="en-US" altLang="zh-CN" sz="1400"/>
              <a:pPr algn="r"/>
              <a:t>25</a:t>
            </a:fld>
            <a:endParaRPr lang="en-US" altLang="zh-CN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D30E4AF-F746-4CCE-8ECB-C1DC4B996B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7772400" cy="24971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结论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 太阳系内还没有真正意义的生命，但为人类提供了开发太阳系的空间。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占位符 3">
            <a:extLst>
              <a:ext uri="{FF2B5EF4-FFF2-40B4-BE49-F238E27FC236}">
                <a16:creationId xmlns:a16="http://schemas.microsoft.com/office/drawing/2014/main" id="{46A3D4B7-AE5E-4E12-9292-A6F2F0D276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470792C-3550-4D9F-B17C-5A1C62C285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756331E-F4B4-4DDF-9E62-EBD30DDE9979}" type="slidenum">
              <a:rPr lang="en-US" altLang="zh-CN" sz="1400"/>
              <a:pPr algn="r"/>
              <a:t>26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B2622E0-F73F-4455-AB74-3CD240EA13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太阳系之外的行星有无生命</a:t>
            </a:r>
            <a:r>
              <a:rPr lang="en-US" altLang="zh-CN"/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占位符 3">
            <a:extLst>
              <a:ext uri="{FF2B5EF4-FFF2-40B4-BE49-F238E27FC236}">
                <a16:creationId xmlns:a16="http://schemas.microsoft.com/office/drawing/2014/main" id="{4A974E52-FAE8-4A79-A53E-CA66672C72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BA11FE5C-5046-4820-A810-2BD73C199E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FC68112-8812-48B2-AFA3-EACDCC625D8C}" type="slidenum">
              <a:rPr lang="en-US" altLang="zh-CN" sz="1400"/>
              <a:pPr algn="r"/>
              <a:t>27</a:t>
            </a:fld>
            <a:endParaRPr lang="en-US" altLang="zh-CN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DDA6F2D-AD27-43A4-B46B-2E07F70827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D6D17C5-626F-4FD0-9AF0-483B1C0329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9701" name="Picture 4" descr="W020050915291022544954">
            <a:extLst>
              <a:ext uri="{FF2B5EF4-FFF2-40B4-BE49-F238E27FC236}">
                <a16:creationId xmlns:a16="http://schemas.microsoft.com/office/drawing/2014/main" id="{59E6F88C-E36A-4BBC-9FD8-E831AEC4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7993062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5">
            <a:extLst>
              <a:ext uri="{FF2B5EF4-FFF2-40B4-BE49-F238E27FC236}">
                <a16:creationId xmlns:a16="http://schemas.microsoft.com/office/drawing/2014/main" id="{DBDA0BC8-4C42-40E1-90F2-9FF684A8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5488"/>
            <a:ext cx="889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美国宇航局斯皮策科研中心提供的类太阳系恒星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行星系统发育的早期状态图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占位符 3">
            <a:extLst>
              <a:ext uri="{FF2B5EF4-FFF2-40B4-BE49-F238E27FC236}">
                <a16:creationId xmlns:a16="http://schemas.microsoft.com/office/drawing/2014/main" id="{6EFD871C-1530-4356-A2C4-303CA12419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247D601B-BE8C-4DBC-B4F2-7FC0E95388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D49FC0A-8593-40AB-A565-250E3239F7B6}" type="slidenum">
              <a:rPr lang="en-US" altLang="zh-CN" sz="1400"/>
              <a:pPr algn="r"/>
              <a:t>28</a:t>
            </a:fld>
            <a:endParaRPr lang="en-US" altLang="zh-CN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DB7D7BA-15EB-4861-B2D0-3B6BF4E9C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25538"/>
            <a:ext cx="8208962" cy="453707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星际分子的发现</a:t>
            </a:r>
          </a:p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天文发现星际空间存在大量的有机分子，如氢、氧、碳、氮、硫、硅等。</a:t>
            </a:r>
          </a:p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前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种元素是组成生命单元的细胞的蛋白质和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DNA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的最基本的元素。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DNA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是细胞核中的一种复杂的分子，储存了生命个体过程的信息。发生着孕育生命进化的过程。</a:t>
            </a:r>
          </a:p>
          <a:p>
            <a:pPr eaLnBrk="1" hangingPunct="1"/>
            <a:endParaRPr lang="en-US" altLang="zh-CN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占位符 3">
            <a:extLst>
              <a:ext uri="{FF2B5EF4-FFF2-40B4-BE49-F238E27FC236}">
                <a16:creationId xmlns:a16="http://schemas.microsoft.com/office/drawing/2014/main" id="{1F696CE6-2B98-4AD9-BE7F-F0742AC5BE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27CE5AB5-597A-4C8F-B9D3-087FA518AA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B13DFC0-8148-4D96-8856-3CE31E4ED341}" type="slidenum">
              <a:rPr lang="en-US" altLang="zh-CN" sz="1400"/>
              <a:pPr algn="r"/>
              <a:t>29</a:t>
            </a:fld>
            <a:endParaRPr lang="en-US" altLang="zh-CN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03F7122-96A0-4873-9E1C-C5629FD31A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836613"/>
            <a:ext cx="8229600" cy="633412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ea typeface="楷体_GB2312" pitchFamily="1" charset="-122"/>
              </a:rPr>
              <a:t>产生外星人的概率有多大</a:t>
            </a:r>
            <a:br>
              <a:rPr lang="zh-CN" altLang="en-US" sz="3600">
                <a:ea typeface="楷体_GB2312" pitchFamily="1" charset="-122"/>
              </a:rPr>
            </a:br>
            <a:r>
              <a:rPr lang="zh-CN" altLang="en-US" sz="4000"/>
              <a:t>      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3C8C78-5667-4F9E-BF88-B40DBF4B92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绿岸公式</a:t>
            </a:r>
            <a:r>
              <a:rPr lang="en-US" altLang="zh-CN" sz="36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德雷克公式</a:t>
            </a:r>
            <a:r>
              <a:rPr lang="en-US" altLang="zh-CN" sz="36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1" hangingPunct="1"/>
            <a:endParaRPr lang="en-US" altLang="zh-CN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3600">
                <a:latin typeface="楷体_GB2312" pitchFamily="1" charset="-122"/>
                <a:ea typeface="楷体_GB2312" pitchFamily="1" charset="-122"/>
              </a:rPr>
              <a:t>N=R*×Fp×Ne×Fl×Fi×Fc×L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日期占位符 3">
            <a:extLst>
              <a:ext uri="{FF2B5EF4-FFF2-40B4-BE49-F238E27FC236}">
                <a16:creationId xmlns:a16="http://schemas.microsoft.com/office/drawing/2014/main" id="{B3E134AD-7C9D-4D9F-9E2B-6723DCCA0B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1D932A0D-EA58-4763-84B5-AC65C8FB84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E7BF7BD7-A52E-468C-8702-1370C2B5CBF7}" type="slidenum">
              <a:rPr lang="en-US" altLang="zh-CN" sz="1400"/>
              <a:pPr algn="r"/>
              <a:t>3</a:t>
            </a:fld>
            <a:endParaRPr lang="en-US" altLang="zh-CN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01F10E0-46BB-4351-9F32-821977218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  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en-US" altLang="zh-CN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UFO --- </a:t>
            </a:r>
            <a:r>
              <a:rPr lang="zh-CN" altLang="en-US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不明飞行物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埃及金字塔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英国巨石阵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玛雅人的天文台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6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占位符 3">
            <a:extLst>
              <a:ext uri="{FF2B5EF4-FFF2-40B4-BE49-F238E27FC236}">
                <a16:creationId xmlns:a16="http://schemas.microsoft.com/office/drawing/2014/main" id="{CCD6FF4D-0C05-44E7-85AC-30C9215ED4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812F3009-4A98-4B2F-881E-C9FA8931EF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AAF5819-F267-429C-B65A-030DE35A1E42}" type="slidenum">
              <a:rPr lang="en-US" altLang="zh-CN" sz="1400"/>
              <a:pPr algn="r"/>
              <a:t>30</a:t>
            </a:fld>
            <a:endParaRPr lang="en-US" altLang="zh-CN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09B0CBC-C6D3-47ED-B6FD-34C3880278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8200"/>
            <a:ext cx="8077200" cy="5638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N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有人的地球数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R*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银河系内一年诞生的恒星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F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恒星中有行星的概率 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行星中具备产生生命条件的概率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F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产生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DNA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的概率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F</a:t>
            </a:r>
            <a:r>
              <a:rPr lang="en-US" altLang="zh-CN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进化到有智慧生命的概率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Fc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具有通讯能力的概率</a:t>
            </a:r>
          </a:p>
          <a:p>
            <a:pPr eaLnBrk="1" hangingPunct="1"/>
            <a:r>
              <a:rPr lang="en-US" altLang="zh-CN">
                <a:latin typeface="楷体_GB2312" pitchFamily="1" charset="-122"/>
                <a:ea typeface="楷体_GB2312" pitchFamily="1" charset="-122"/>
              </a:rPr>
              <a:t>L </a:t>
            </a:r>
            <a:r>
              <a:rPr lang="en-US" altLang="zh-CN">
                <a:ea typeface="楷体_GB2312" pitchFamily="1" charset="-122"/>
              </a:rPr>
              <a:t>–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文明社会的平均寿命</a:t>
            </a:r>
          </a:p>
          <a:p>
            <a:pPr eaLnBrk="1" hangingPunct="1"/>
            <a:endParaRPr lang="zh-CN" altLang="en-US"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占位符 3">
            <a:extLst>
              <a:ext uri="{FF2B5EF4-FFF2-40B4-BE49-F238E27FC236}">
                <a16:creationId xmlns:a16="http://schemas.microsoft.com/office/drawing/2014/main" id="{59FD220F-2795-44AA-BA42-93359C5C3E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C4451CD5-B109-4303-BC4C-1C0CF6E545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6A702E1-97D1-4E3E-A553-8D90FD092963}" type="slidenum">
              <a:rPr lang="en-US" altLang="zh-CN" sz="1400"/>
              <a:pPr algn="r"/>
              <a:t>31</a:t>
            </a:fld>
            <a:endParaRPr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507DDA7-B445-44F3-B5DC-16CF779E74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ea typeface="楷体_GB2312" pitchFamily="1" charset="-122"/>
              </a:rPr>
              <a:t>银河系内有多少个太阳系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/>
              <a:t>        </a:t>
            </a:r>
            <a:r>
              <a:rPr lang="en-US" altLang="zh-CN" sz="3600"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en-US" altLang="zh-CN" sz="3600">
                <a:latin typeface="楷体_GB2312" pitchFamily="1" charset="-122"/>
                <a:ea typeface="楷体_GB2312" pitchFamily="1" charset="-122"/>
              </a:rPr>
              <a:t>5000</a:t>
            </a: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万个 </a:t>
            </a:r>
          </a:p>
          <a:p>
            <a:pPr eaLnBrk="1" hangingPunct="1"/>
            <a:endParaRPr lang="en-US" altLang="zh-CN" sz="360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占位符 1">
            <a:extLst>
              <a:ext uri="{FF2B5EF4-FFF2-40B4-BE49-F238E27FC236}">
                <a16:creationId xmlns:a16="http://schemas.microsoft.com/office/drawing/2014/main" id="{19925D8D-D1F6-4549-984C-C69CA38EDD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BDCD212-310C-40F8-9AED-5B4628EF0C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DCE0E4B-1516-41B0-A3E6-982C42997528}" type="slidenum">
              <a:rPr lang="en-US" altLang="zh-CN" sz="1400"/>
              <a:pPr algn="r"/>
              <a:t>32</a:t>
            </a:fld>
            <a:endParaRPr lang="en-US" altLang="zh-CN" sz="1400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2F8D91F4-25BE-4DFC-B119-AC94863C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57150"/>
            <a:ext cx="6858000" cy="697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占位符 1">
            <a:extLst>
              <a:ext uri="{FF2B5EF4-FFF2-40B4-BE49-F238E27FC236}">
                <a16:creationId xmlns:a16="http://schemas.microsoft.com/office/drawing/2014/main" id="{F1F4052D-33D1-497A-876F-BB4CC5521C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288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5842" name="灯片编号占位符 2">
            <a:extLst>
              <a:ext uri="{FF2B5EF4-FFF2-40B4-BE49-F238E27FC236}">
                <a16:creationId xmlns:a16="http://schemas.microsoft.com/office/drawing/2014/main" id="{5B6B5386-19D4-4F7F-9F3A-D98D1D37EC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133FEFC9-45B8-44FB-BEE4-F2A37BDCB471}" type="slidenum">
              <a:rPr lang="en-US" altLang="zh-CN" sz="1400"/>
              <a:pPr algn="r"/>
              <a:t>33</a:t>
            </a:fld>
            <a:endParaRPr lang="en-US" altLang="zh-CN" sz="1400"/>
          </a:p>
        </p:txBody>
      </p:sp>
      <p:sp>
        <p:nvSpPr>
          <p:cNvPr id="35843" name="矩形 3">
            <a:extLst>
              <a:ext uri="{FF2B5EF4-FFF2-40B4-BE49-F238E27FC236}">
                <a16:creationId xmlns:a16="http://schemas.microsoft.com/office/drawing/2014/main" id="{D3BB3DB1-A965-4894-BE92-3B220973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758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甚大阵射电望远镜（</a:t>
            </a:r>
            <a:r>
              <a:rPr lang="en-US" altLang="zh-CN" sz="2400" b="1"/>
              <a:t>Very Large Array，</a:t>
            </a:r>
            <a:r>
              <a:rPr lang="zh-CN" altLang="en-US" sz="2400" b="1"/>
              <a:t>缩写为</a:t>
            </a:r>
            <a:r>
              <a:rPr lang="en-US" altLang="zh-CN" sz="2400" b="1"/>
              <a:t>VLA</a:t>
            </a:r>
            <a:r>
              <a:rPr lang="zh-CN" altLang="en-US" sz="2400" b="1"/>
              <a:t>）</a:t>
            </a:r>
          </a:p>
        </p:txBody>
      </p:sp>
      <p:pic>
        <p:nvPicPr>
          <p:cNvPr id="35844" name="Picture 2" descr="C:\Users\ibm\Pictures\5a53af35h9e1fabd20f95&amp;690.jpg">
            <a:extLst>
              <a:ext uri="{FF2B5EF4-FFF2-40B4-BE49-F238E27FC236}">
                <a16:creationId xmlns:a16="http://schemas.microsoft.com/office/drawing/2014/main" id="{25B509B3-B40B-48C9-B70B-A5AF8185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572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占位符 1">
            <a:extLst>
              <a:ext uri="{FF2B5EF4-FFF2-40B4-BE49-F238E27FC236}">
                <a16:creationId xmlns:a16="http://schemas.microsoft.com/office/drawing/2014/main" id="{A46BCB90-F8E8-4FF3-8356-0215701A3F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DABF09DC-6D48-40E4-8E46-45EDC8C9AE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EC88F5C-1553-4F13-BEBC-35E70626AA8E}" type="slidenum">
              <a:rPr lang="en-US" altLang="zh-CN" sz="1400"/>
              <a:pPr algn="r"/>
              <a:t>34</a:t>
            </a:fld>
            <a:endParaRPr lang="en-US" altLang="zh-CN" sz="1400"/>
          </a:p>
        </p:txBody>
      </p:sp>
      <p:pic>
        <p:nvPicPr>
          <p:cNvPr id="36867" name="Picture 2" descr="fast">
            <a:extLst>
              <a:ext uri="{FF2B5EF4-FFF2-40B4-BE49-F238E27FC236}">
                <a16:creationId xmlns:a16="http://schemas.microsoft.com/office/drawing/2014/main" id="{E9F9E8F8-D0DD-47F3-839E-D4515C37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占位符 1">
            <a:extLst>
              <a:ext uri="{FF2B5EF4-FFF2-40B4-BE49-F238E27FC236}">
                <a16:creationId xmlns:a16="http://schemas.microsoft.com/office/drawing/2014/main" id="{DFE6E2C9-7E11-4950-80CA-FF628063F6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7890" name="灯片编号占位符 2">
            <a:extLst>
              <a:ext uri="{FF2B5EF4-FFF2-40B4-BE49-F238E27FC236}">
                <a16:creationId xmlns:a16="http://schemas.microsoft.com/office/drawing/2014/main" id="{3D5E9C53-FC1E-4477-AE73-070DEF9A0B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820C63C1-C44D-4E09-9C68-01EA626E4218}" type="slidenum">
              <a:rPr lang="en-US" altLang="zh-CN" sz="1400"/>
              <a:pPr algn="r"/>
              <a:t>35</a:t>
            </a:fld>
            <a:endParaRPr lang="en-US" altLang="zh-CN" sz="1400"/>
          </a:p>
        </p:txBody>
      </p:sp>
      <p:sp>
        <p:nvSpPr>
          <p:cNvPr id="37891" name="矩形 10">
            <a:extLst>
              <a:ext uri="{FF2B5EF4-FFF2-40B4-BE49-F238E27FC236}">
                <a16:creationId xmlns:a16="http://schemas.microsoft.com/office/drawing/2014/main" id="{0F385BFE-4282-4D00-AA4D-D13ECAC6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60350"/>
            <a:ext cx="77041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NASA</a:t>
            </a:r>
            <a:r>
              <a:rPr lang="zh-CN" altLang="en-US" sz="2800" b="1"/>
              <a:t>证实发现首颗适合居住类地行星 </a:t>
            </a:r>
            <a:endParaRPr lang="en-US" altLang="zh-CN" sz="2800" b="1"/>
          </a:p>
          <a:p>
            <a:r>
              <a:rPr lang="zh-CN" altLang="en-US" sz="2800" b="1"/>
              <a:t>可能是人类移居太阳系外的最佳选择</a:t>
            </a:r>
            <a:endParaRPr lang="en-US" altLang="zh-CN" sz="2800" b="1"/>
          </a:p>
          <a:p>
            <a:endParaRPr lang="zh-CN" altLang="en-US" sz="2800"/>
          </a:p>
          <a:p>
            <a:r>
              <a:rPr lang="zh-CN" altLang="en-US" sz="2800"/>
              <a:t>　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美国航天局2011年12月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日宣布，科学家们利用“开普勒”太空望远镜在距地球约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600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光年的一个恒星系统中新发现了一颗宜居行星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800"/>
              <a:t> “开普勒</a:t>
            </a:r>
            <a:r>
              <a:rPr lang="en-US" altLang="zh-CN" sz="2800"/>
              <a:t>-22b”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2" name="矩形 11">
            <a:extLst>
              <a:ext uri="{FF2B5EF4-FFF2-40B4-BE49-F238E27FC236}">
                <a16:creationId xmlns:a16="http://schemas.microsoft.com/office/drawing/2014/main" id="{655B5AFF-DF7B-4458-A71D-1F1BB44F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13100"/>
            <a:ext cx="75596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  行星的半径约是地球的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倍，距地球约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600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光年，它环绕恒星开普勒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运转，同母恒星的距离比地球距太阳少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15%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，轨道半径是地球轨道的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85%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，公转周期为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289.9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个地球日。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它也是迄今发现的最小且最适于表面存在液态水的行星，可能会成为人类未来的居住地之一。</a:t>
            </a:r>
          </a:p>
        </p:txBody>
      </p:sp>
      <p:pic>
        <p:nvPicPr>
          <p:cNvPr id="37893" name="Picture 8" descr="C:\Users\ibm\Pictures\u=2185561343,557334298&amp;fm=0&amp;gp=0.jpg">
            <a:extLst>
              <a:ext uri="{FF2B5EF4-FFF2-40B4-BE49-F238E27FC236}">
                <a16:creationId xmlns:a16="http://schemas.microsoft.com/office/drawing/2014/main" id="{E9596ED6-9861-45AE-9E63-FDC27655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8913"/>
            <a:ext cx="15843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日期占位符 1">
            <a:extLst>
              <a:ext uri="{FF2B5EF4-FFF2-40B4-BE49-F238E27FC236}">
                <a16:creationId xmlns:a16="http://schemas.microsoft.com/office/drawing/2014/main" id="{27B4A4CB-7654-488B-91E1-84FC3C3855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6F9A15A2-FE3C-4C5E-851F-E6DED85A70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1F78D871-DD6B-4155-961E-6239E6E04481}" type="slidenum">
              <a:rPr lang="en-US" altLang="zh-CN" sz="1400"/>
              <a:pPr algn="r"/>
              <a:t>36</a:t>
            </a:fld>
            <a:endParaRPr lang="en-US" altLang="zh-CN" sz="1400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FB231EF3-8B71-41D3-A479-C9EA6EC9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占位符 3">
            <a:extLst>
              <a:ext uri="{FF2B5EF4-FFF2-40B4-BE49-F238E27FC236}">
                <a16:creationId xmlns:a16="http://schemas.microsoft.com/office/drawing/2014/main" id="{F4D0ADB1-D43F-4EB3-A852-6EDDD7CD53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F22FF040-EB42-40DA-869C-70EC512F50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8D3C1D0-D845-496D-9551-0637838B5616}" type="slidenum">
              <a:rPr lang="en-US" altLang="zh-CN" sz="1400"/>
              <a:pPr algn="r"/>
              <a:t>37</a:t>
            </a:fld>
            <a:endParaRPr lang="en-US" altLang="zh-CN" sz="1400"/>
          </a:p>
        </p:txBody>
      </p:sp>
      <p:pic>
        <p:nvPicPr>
          <p:cNvPr id="39939" name="Picture 2" descr="Plaque">
            <a:extLst>
              <a:ext uri="{FF2B5EF4-FFF2-40B4-BE49-F238E27FC236}">
                <a16:creationId xmlns:a16="http://schemas.microsoft.com/office/drawing/2014/main" id="{B121A1CF-32E5-4F48-8237-D437E544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81075"/>
            <a:ext cx="547052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>
            <a:extLst>
              <a:ext uri="{FF2B5EF4-FFF2-40B4-BE49-F238E27FC236}">
                <a16:creationId xmlns:a16="http://schemas.microsoft.com/office/drawing/2014/main" id="{6F9E9A73-AC72-4285-87A8-451504675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7704137" cy="865187"/>
          </a:xfrm>
        </p:spPr>
        <p:txBody>
          <a:bodyPr/>
          <a:lstStyle/>
          <a:p>
            <a:pPr eaLnBrk="1" hangingPunct="1"/>
            <a:r>
              <a:rPr lang="zh-CN" altLang="en-US" sz="3600"/>
              <a:t>先锋</a:t>
            </a:r>
            <a:r>
              <a:rPr lang="en-US" altLang="zh-CN" sz="3600"/>
              <a:t>10</a:t>
            </a:r>
            <a:r>
              <a:rPr lang="zh-CN" altLang="en-US" sz="3600"/>
              <a:t>号携带的地球名片</a:t>
            </a:r>
            <a:endParaRPr lang="zh-CN" altLang="en-US" sz="360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日期占位符 3">
            <a:extLst>
              <a:ext uri="{FF2B5EF4-FFF2-40B4-BE49-F238E27FC236}">
                <a16:creationId xmlns:a16="http://schemas.microsoft.com/office/drawing/2014/main" id="{43AE4C40-D652-462B-BDC1-3425BA4976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19BD6D0-8688-42D9-93F7-A1B32688E7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EBD7438B-8DDF-4332-BB5B-E7045C331BD3}" type="slidenum">
              <a:rPr lang="en-US" altLang="zh-CN" sz="1400"/>
              <a:pPr algn="r"/>
              <a:t>4</a:t>
            </a:fld>
            <a:endParaRPr lang="en-US" altLang="zh-CN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7FDF5BE-CDB6-4262-8A62-EBF983DFC8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C117D9-228B-4933-ACB9-6AFD61EDDA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149" name="Picture 4" descr="70F9C1D01C">
            <a:extLst>
              <a:ext uri="{FF2B5EF4-FFF2-40B4-BE49-F238E27FC236}">
                <a16:creationId xmlns:a16="http://schemas.microsoft.com/office/drawing/2014/main" id="{78363BF2-7447-4D9D-A0D3-CD2D54A1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日期占位符 3">
            <a:extLst>
              <a:ext uri="{FF2B5EF4-FFF2-40B4-BE49-F238E27FC236}">
                <a16:creationId xmlns:a16="http://schemas.microsoft.com/office/drawing/2014/main" id="{0D324018-EC9F-4277-8547-17EE0A760D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F5A6439C-B1D5-49E1-A1F1-4802F6065B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37BCDF9-255E-457C-88AC-9295449D183C}" type="slidenum">
              <a:rPr lang="en-US" altLang="zh-CN" sz="1400"/>
              <a:pPr algn="r"/>
              <a:t>5</a:t>
            </a:fld>
            <a:endParaRPr lang="en-US" altLang="zh-CN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9AAC6E9-3738-43C8-BA27-B5BA8EE32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97C98EB-A775-4C08-9AB6-4F024F629B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7173" name="Picture 4" descr="A0AD649C11">
            <a:extLst>
              <a:ext uri="{FF2B5EF4-FFF2-40B4-BE49-F238E27FC236}">
                <a16:creationId xmlns:a16="http://schemas.microsoft.com/office/drawing/2014/main" id="{009EEE75-A513-41A2-926E-C78BD2C9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0"/>
            <a:ext cx="8316913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3">
            <a:extLst>
              <a:ext uri="{FF2B5EF4-FFF2-40B4-BE49-F238E27FC236}">
                <a16:creationId xmlns:a16="http://schemas.microsoft.com/office/drawing/2014/main" id="{46FEA39F-C069-4B75-BB61-5A8DD602A6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001593C8-975B-4858-A4F3-EC833C57EC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CE0EE63-E5BD-4F6D-8A78-BAEFD03A362C}" type="slidenum">
              <a:rPr lang="en-US" altLang="zh-CN" sz="1400"/>
              <a:pPr algn="r"/>
              <a:t>6</a:t>
            </a:fld>
            <a:endParaRPr lang="en-US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1B96A30-B8E3-44D5-B0D8-71931A3C46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C42B6AA-5E8B-499F-9CF7-F54956B256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8197" name="Picture 4" descr="853909ADEC">
            <a:extLst>
              <a:ext uri="{FF2B5EF4-FFF2-40B4-BE49-F238E27FC236}">
                <a16:creationId xmlns:a16="http://schemas.microsoft.com/office/drawing/2014/main" id="{6DEB4F6A-42D8-48E6-B934-D7E92BF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038"/>
            <a:ext cx="8988425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日期占位符 3">
            <a:extLst>
              <a:ext uri="{FF2B5EF4-FFF2-40B4-BE49-F238E27FC236}">
                <a16:creationId xmlns:a16="http://schemas.microsoft.com/office/drawing/2014/main" id="{98088523-CB50-4952-9C5B-708121773C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420C487-6A94-410C-B16B-83B48EA280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6767BA9-F04C-4716-A2E9-6418E885D61E}" type="slidenum">
              <a:rPr lang="en-US" altLang="zh-CN" sz="1400"/>
              <a:pPr algn="r"/>
              <a:t>7</a:t>
            </a:fld>
            <a:endParaRPr lang="en-US" altLang="zh-CN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9836977-DBA4-461F-9FD6-01C5D23A77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9D6BA42-8395-4738-8A97-6F5502FFFF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9221" name="Picture 4" descr="埃及金字塔 ">
            <a:hlinkClick r:id="rId2"/>
            <a:extLst>
              <a:ext uri="{FF2B5EF4-FFF2-40B4-BE49-F238E27FC236}">
                <a16:creationId xmlns:a16="http://schemas.microsoft.com/office/drawing/2014/main" id="{675BE14D-C9CA-4FC7-8037-6D9C9E20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日期占位符 3">
            <a:extLst>
              <a:ext uri="{FF2B5EF4-FFF2-40B4-BE49-F238E27FC236}">
                <a16:creationId xmlns:a16="http://schemas.microsoft.com/office/drawing/2014/main" id="{E4776E53-DB6F-4FED-92BB-1C8B2FB714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5D2C0F2-01E9-4A50-8F77-632F57314D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238BA60-2FE9-4E5A-B6B1-33DD984F3B2E}" type="slidenum">
              <a:rPr lang="en-US" altLang="zh-CN" sz="1400"/>
              <a:pPr algn="r"/>
              <a:t>8</a:t>
            </a:fld>
            <a:endParaRPr lang="en-US" altLang="zh-CN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8A547E2-C58E-4037-9258-1A42281B52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3691F1C-1F97-48FB-9D6D-454DB01F67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0245" name="Picture 4" descr="埃及金字塔 ">
            <a:hlinkClick r:id="rId2"/>
            <a:extLst>
              <a:ext uri="{FF2B5EF4-FFF2-40B4-BE49-F238E27FC236}">
                <a16:creationId xmlns:a16="http://schemas.microsoft.com/office/drawing/2014/main" id="{7F436DF7-DBCF-4ADB-B79D-A8F14D0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日期占位符 1">
            <a:extLst>
              <a:ext uri="{FF2B5EF4-FFF2-40B4-BE49-F238E27FC236}">
                <a16:creationId xmlns:a16="http://schemas.microsoft.com/office/drawing/2014/main" id="{D77D64CA-4CC8-4F0D-9D6F-6A407D08D5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b="1">
                <a:ea typeface="楷体_GB2312" pitchFamily="1" charset="-122"/>
              </a:rPr>
              <a:t>普通天文学</a:t>
            </a:r>
          </a:p>
        </p:txBody>
      </p:sp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AB4153AD-FEED-4A13-9D6E-A8922DB781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113BAEB7-72CC-43C8-9A09-6D434923309C}" type="slidenum">
              <a:rPr lang="en-US" altLang="zh-CN" sz="1400"/>
              <a:pPr algn="r"/>
              <a:t>9</a:t>
            </a:fld>
            <a:endParaRPr lang="en-US" altLang="zh-CN" sz="1400"/>
          </a:p>
        </p:txBody>
      </p:sp>
      <p:pic>
        <p:nvPicPr>
          <p:cNvPr id="11267" name="Picture 2" descr="Stonehenge">
            <a:extLst>
              <a:ext uri="{FF2B5EF4-FFF2-40B4-BE49-F238E27FC236}">
                <a16:creationId xmlns:a16="http://schemas.microsoft.com/office/drawing/2014/main" id="{FF50C889-5999-4ABB-BEB8-D8799FD2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614</Words>
  <Characters>0</Characters>
  <Application>Microsoft Office PowerPoint</Application>
  <DocSecurity>0</DocSecurity>
  <PresentationFormat>全屏显示(4:3)</PresentationFormat>
  <Lines>0</Lines>
  <Paragraphs>140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楷体_GB2312</vt:lpstr>
      <vt:lpstr>楷体</vt:lpstr>
      <vt:lpstr>新宋体</vt:lpstr>
      <vt:lpstr>新宋体</vt:lpstr>
      <vt:lpstr>宋体</vt:lpstr>
      <vt:lpstr>微软雅黑</vt:lpstr>
      <vt:lpstr>Calibri</vt:lpstr>
      <vt:lpstr>1_默认设计模板</vt:lpstr>
      <vt:lpstr>   第十章 地外文明探索</vt:lpstr>
      <vt:lpstr>外星人到访过地球吗？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地球上产生人类文明的条件</vt:lpstr>
      <vt:lpstr>生命的定义</vt:lpstr>
      <vt:lpstr> 太阳系内有没有另外的生命</vt:lpstr>
      <vt:lpstr>PowerPoint 演示文稿</vt:lpstr>
      <vt:lpstr>最有希望的近邻－火星</vt:lpstr>
      <vt:lpstr>PowerPoint 演示文稿</vt:lpstr>
      <vt:lpstr>土星的卫星</vt:lpstr>
      <vt:lpstr>PowerPoint 演示文稿</vt:lpstr>
      <vt:lpstr>有趣的木星卫星</vt:lpstr>
      <vt:lpstr>PowerPoint 演示文稿</vt:lpstr>
      <vt:lpstr>PowerPoint 演示文稿</vt:lpstr>
      <vt:lpstr>太阳系之外的行星有无生命?</vt:lpstr>
      <vt:lpstr>PowerPoint 演示文稿</vt:lpstr>
      <vt:lpstr>PowerPoint 演示文稿</vt:lpstr>
      <vt:lpstr>产生外星人的概率有多大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先锋10号携带的地球名片</vt:lpstr>
    </vt:vector>
  </TitlesOfParts>
  <Manager/>
  <Company>kk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星系演示</dc:title>
  <dc:subject/>
  <dc:creator>sun yanchun</dc:creator>
  <cp:keywords/>
  <dc:description/>
  <cp:lastModifiedBy>张伯望</cp:lastModifiedBy>
  <cp:revision>84</cp:revision>
  <dcterms:created xsi:type="dcterms:W3CDTF">2002-06-26T09:01:34Z</dcterms:created>
  <dcterms:modified xsi:type="dcterms:W3CDTF">2017-09-08T05:15:04Z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