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sldIdLst>
    <p:sldId id="297" r:id="rId2"/>
    <p:sldId id="346" r:id="rId3"/>
    <p:sldId id="273" r:id="rId4"/>
    <p:sldId id="274" r:id="rId5"/>
    <p:sldId id="275" r:id="rId6"/>
    <p:sldId id="276" r:id="rId7"/>
    <p:sldId id="301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324" r:id="rId23"/>
    <p:sldId id="388" r:id="rId24"/>
    <p:sldId id="389" r:id="rId25"/>
    <p:sldId id="302" r:id="rId26"/>
    <p:sldId id="303" r:id="rId27"/>
    <p:sldId id="304" r:id="rId28"/>
    <p:sldId id="305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20" r:id="rId41"/>
    <p:sldId id="318" r:id="rId42"/>
    <p:sldId id="319" r:id="rId43"/>
    <p:sldId id="321" r:id="rId44"/>
    <p:sldId id="294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2289" autoAdjust="0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>
        <p:guide orient="horz" pos="218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D011A4-7250-45FE-866D-E6E7FDEAD8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2EB3A7-FA06-491C-B342-B59B75DDB4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6AFAF9-9BF6-47F3-A595-E0D5AA9E1C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EAF83-5E06-4491-AFB6-4281A0E5C0E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856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B066A9-E77C-4F5C-A3B8-CE9BF0DAD9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312927-183B-49BD-85C5-666DEDD0B5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7452B0-3F92-4AE0-B3F0-E9BF29E359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63145-39A3-448F-AC7A-D4E0AB6BFB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53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53D33A-C422-4C6D-9FBE-DF20C90725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19B3FD-EAC1-4F89-97CB-54BB6C690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32F59-E940-4C27-B29F-50F2B3BB08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98032C-CD15-435D-BBF1-E03BE8B6EF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182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540802-BCDC-4DFF-9B4F-04F4F1F7C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A33EA5-9D7F-4F0B-BE12-2148332E8A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1B408E-91C0-4B7E-859D-3057BB5EF0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8A890-F7C0-4AD6-ADBE-25ED2A7EB0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320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DA50758-7C71-4AF3-9493-9076DEA487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024E6FB-71CD-4BF3-8F21-128ECFAADB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7698335-4C2F-46ED-83B7-FB2DB676CF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6F0C13-A029-4809-825E-362125EDD1C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71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45BE08-A3DD-4FDA-BE27-05E82D9DA5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65F109-8F28-47BD-9C91-8BD2F6098E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0AD20D-6270-4C72-A4BE-3B35BF3ABA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E2F77-C598-4E9F-A75E-DAF2D6C69A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79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4CA90A-9B71-4193-931C-3AACFFDF98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A37591-8CE9-49BA-8A32-DA073A144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45ADBC-FBC6-46EB-91D7-0438EFEAEA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BA760-9DE8-4328-9221-D654A953C8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2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481FA-4F3C-459F-95EF-990E68B4DB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47D97-5661-4670-81E7-5116D7B864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E5D7F-E5F6-4BE6-98FD-B4315F5644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EA6C9A-95BA-48D4-94AE-7953ABE02C5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3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B1F0421-EF16-4A7E-9BD2-EC0E48AEC9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3FAD9F-C664-4377-8F04-8A5FDE1C16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EED945-92B2-4394-AA65-A1F606ED9E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3F34F-0792-47F3-82B4-A4FB6D9089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55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F5AF378-2F24-44CB-BA20-AB41A35FD3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96D6E0-EFBE-4466-9A23-F499FA4EEC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9C4E1D-369C-4296-AF62-959507EBBE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1769B-EA21-4E8E-9253-610CC88B85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52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CD37516-4CA5-40BB-8CEE-0D7F8CB7CD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F3311A3-5A0B-4595-8FCE-C288679435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78A05C-145C-4304-A8C4-B72C70B206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1C363-7580-454A-A8EE-C2ED20A71C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94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8F2E5-2689-4A93-AA82-0C6E9A4752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B91E2-9095-4E2E-90C8-8D959C4391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4C291-3E4B-4B45-BB2F-61B9330B25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51A8E-F1E7-4478-9E28-1DEDFA60FA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89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225B2-59F9-4527-8A4B-72B3F43732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10CF2C-ED60-41C1-9725-6F9020B62F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84A87-2253-4F6F-A9AA-D09144C900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17518D-5FE1-4ED0-9380-1C4E3A18E1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37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CCF0319-F7EC-4212-B8A4-32CF359A26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0365180-0A5E-4CE6-9625-A1C6AB128A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5412" name="Rectangle 4">
            <a:extLst>
              <a:ext uri="{FF2B5EF4-FFF2-40B4-BE49-F238E27FC236}">
                <a16:creationId xmlns:a16="http://schemas.microsoft.com/office/drawing/2014/main" id="{08FDF32B-98FD-401A-AC12-8D9DFA62072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 b="1">
                <a:latin typeface="楷体_GB2312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145413" name="Rectangle 5">
            <a:extLst>
              <a:ext uri="{FF2B5EF4-FFF2-40B4-BE49-F238E27FC236}">
                <a16:creationId xmlns:a16="http://schemas.microsoft.com/office/drawing/2014/main" id="{8CFE8CB7-1AD9-42C9-B23C-03B59DDFDF6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4" name="Rectangle 6">
            <a:extLst>
              <a:ext uri="{FF2B5EF4-FFF2-40B4-BE49-F238E27FC236}">
                <a16:creationId xmlns:a16="http://schemas.microsoft.com/office/drawing/2014/main" id="{7F2E817F-B415-4145-A84A-3F464FF4153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 dirty="0">
                <a:latin typeface="Arial" charset="0"/>
                <a:ea typeface="宋体" pitchFamily="2" charset="-122"/>
                <a:cs typeface="+mn-ea"/>
              </a:defRPr>
            </a:lvl1pPr>
          </a:lstStyle>
          <a:p>
            <a:fld id="{400D5B7E-B433-49B2-9806-CEACE1F297BD}" type="slidenum">
              <a:rPr lang="zh-CN" altLang="en-US"/>
              <a:pPr/>
              <a:t>‹#›</a:t>
            </a:fld>
            <a:endParaRPr lang="en-US" alt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60" r:id="rId12"/>
    <p:sldLayoutId id="214748365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日期占位符 1">
            <a:extLst>
              <a:ext uri="{FF2B5EF4-FFF2-40B4-BE49-F238E27FC236}">
                <a16:creationId xmlns:a16="http://schemas.microsoft.com/office/drawing/2014/main" id="{1E55E5D4-F4B3-48F9-A7BC-32DF329C481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pic>
        <p:nvPicPr>
          <p:cNvPr id="2050" name="Picture 2" descr="j0144743">
            <a:extLst>
              <a:ext uri="{FF2B5EF4-FFF2-40B4-BE49-F238E27FC236}">
                <a16:creationId xmlns:a16="http://schemas.microsoft.com/office/drawing/2014/main" id="{EA174869-B834-4EB1-BC3C-E183B5D88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25"/>
            <a:ext cx="9144000" cy="703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1" name="Rectangle 3">
            <a:extLst>
              <a:ext uri="{FF2B5EF4-FFF2-40B4-BE49-F238E27FC236}">
                <a16:creationId xmlns:a16="http://schemas.microsoft.com/office/drawing/2014/main" id="{B79540F3-2375-4878-AC12-736F63F8E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1171575"/>
            <a:ext cx="648335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4000" b="1">
                <a:solidFill>
                  <a:schemeClr val="bg1"/>
                </a:solidFill>
                <a:latin typeface="楷体_GB2312" pitchFamily="49" charset="-122"/>
              </a:rPr>
              <a:t>第四章 天文观测时间系统</a:t>
            </a: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 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DE9E1EE-1CAC-46F2-855B-AE5EF4C6C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3468688"/>
            <a:ext cx="865505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时间的本质：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      时间是建立在物质的运动和变化的基础上的，时间和空间都是物质存在的基本形式，物质的运动与变化永远是在时间和空间中进行的。脱离了物质，脱离了物质的运动和变化，时间和空间都将是毫无意义的。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日期占位符 3">
            <a:extLst>
              <a:ext uri="{FF2B5EF4-FFF2-40B4-BE49-F238E27FC236}">
                <a16:creationId xmlns:a16="http://schemas.microsoft.com/office/drawing/2014/main" id="{8FE456AC-B85D-4872-9FDB-6F34AC4334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B1357B1-F1B5-4F91-9888-E2494052D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90575"/>
            <a:ext cx="3433763" cy="325438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2、平太阳时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8F49E1E-E155-4234-A7A0-DE7293A631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3575" y="1617663"/>
            <a:ext cx="7772400" cy="26495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定义：以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平太阳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的周日视运动为依据建立的时间系统。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时间单位：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平太阳日</a:t>
            </a:r>
            <a:r>
              <a:rPr lang="en-US" altLang="zh-CN" sz="2800" b="1">
                <a:ea typeface="楷体_GB2312" pitchFamily="49" charset="-122"/>
              </a:rPr>
              <a:t>—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平太阳连续两次下中天的时间间隔。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起始点：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下中天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平太阳时以平太阳的时角度量。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 = t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+12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h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日期占位符 3">
            <a:extLst>
              <a:ext uri="{FF2B5EF4-FFF2-40B4-BE49-F238E27FC236}">
                <a16:creationId xmlns:a16="http://schemas.microsoft.com/office/drawing/2014/main" id="{6CF1FB8C-1839-4C4A-A418-353FE5A5890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A7259A81-23C7-46AD-A432-548D4632C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450" y="622300"/>
            <a:ext cx="2392363" cy="346075"/>
          </a:xfrm>
        </p:spPr>
        <p:txBody>
          <a:bodyPr/>
          <a:lstStyle/>
          <a:p>
            <a:pPr eaLnBrk="1" hangingPunct="1"/>
            <a:br>
              <a:rPr lang="zh-CN" altLang="en-US" sz="3600">
                <a:ea typeface="华文行楷" panose="02010800040101010101" pitchFamily="2" charset="-122"/>
              </a:rPr>
            </a:br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四、时差</a:t>
            </a:r>
            <a:b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</a:br>
            <a:endParaRPr lang="zh-CN" altLang="en-US" sz="320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1356534-234D-4C82-B6BF-DF7DA3C439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981200"/>
            <a:ext cx="8118475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时差：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η= t 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ea typeface="楷体_GB2312" pitchFamily="49" charset="-122"/>
              </a:rPr>
              <a:t>–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t 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m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时差的零点与极大值：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（一年中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η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四次为零，四次为极大值）</a:t>
            </a:r>
          </a:p>
        </p:txBody>
      </p:sp>
      <p:graphicFrame>
        <p:nvGraphicFramePr>
          <p:cNvPr id="101415" name="Group 39">
            <a:extLst>
              <a:ext uri="{FF2B5EF4-FFF2-40B4-BE49-F238E27FC236}">
                <a16:creationId xmlns:a16="http://schemas.microsoft.com/office/drawing/2014/main" id="{36FE678F-E9F9-4264-801D-4824A38B40AD}"/>
              </a:ext>
            </a:extLst>
          </p:cNvPr>
          <p:cNvGraphicFramePr>
            <a:graphicFrameLocks noGrp="1"/>
          </p:cNvGraphicFramePr>
          <p:nvPr/>
        </p:nvGraphicFramePr>
        <p:xfrm>
          <a:off x="587375" y="3979863"/>
          <a:ext cx="8153400" cy="1778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日期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6.15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-14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+3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48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-6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+16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412" name="Rectangle 36">
            <a:extLst>
              <a:ext uri="{FF2B5EF4-FFF2-40B4-BE49-F238E27FC236}">
                <a16:creationId xmlns:a16="http://schemas.microsoft.com/office/drawing/2014/main" id="{BE49EBE9-BA1F-4A1E-8524-338001DFA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65263"/>
            <a:ext cx="58991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真太阳的时角与平太阳的时角之差。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日期占位符 3">
            <a:extLst>
              <a:ext uri="{FF2B5EF4-FFF2-40B4-BE49-F238E27FC236}">
                <a16:creationId xmlns:a16="http://schemas.microsoft.com/office/drawing/2014/main" id="{304C1EBC-0D55-4AA3-A03A-E943EC9ED1E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AF936120-5F3D-494D-AA92-125690765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550" y="549275"/>
            <a:ext cx="4043363" cy="577850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chemeClr val="folHlink"/>
                </a:solidFill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五、天体的出没时刻 </a:t>
            </a:r>
            <a:endParaRPr lang="zh-CN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21CE9C6-F7F6-4117-92DA-EC8C81EF70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3838" y="1550988"/>
            <a:ext cx="8229600" cy="3467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/>
              <a:t>    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天体的出没时间是变化的，不掌握它的规律和特点也不能顺利进行天文观测。由于地球绕日公转一周需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日，所以太阳在天球上沿着黄道每天大约东移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1°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即每天提前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分钟降落地平，因此同是一颗星，第二天就比前一天早升起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分钟。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例：某恒星，在一个月前于晚上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时升起，问该恒星今天大约在晚上（   ）升起。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(A)  8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时  （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时    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(C)  12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时   （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 不是在晚上升起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日期占位符 3">
            <a:extLst>
              <a:ext uri="{FF2B5EF4-FFF2-40B4-BE49-F238E27FC236}">
                <a16:creationId xmlns:a16="http://schemas.microsoft.com/office/drawing/2014/main" id="{37700EDA-38EF-4572-B24A-097E994DB3B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83D2AEC-A604-4427-BD1C-6621EF048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913" y="530225"/>
            <a:ext cx="6518275" cy="719138"/>
          </a:xfrm>
        </p:spPr>
        <p:txBody>
          <a:bodyPr/>
          <a:lstStyle/>
          <a:p>
            <a:pPr eaLnBrk="1" hangingPunct="1"/>
            <a:r>
              <a:rPr lang="en-US" altLang="zh-CN" sz="3600" b="1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§4.2 </a:t>
            </a:r>
            <a:r>
              <a:rPr lang="zh-CN" altLang="en-US" sz="3600" b="1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地方时、世界时、区时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07A4A16-9C06-4DE8-B976-D83FECD3CF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113" y="1844675"/>
            <a:ext cx="8031162" cy="42814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计量系统的地方性</a:t>
            </a:r>
          </a:p>
          <a:p>
            <a:pPr eaLnBrk="1" hangingPunct="1">
              <a:buFontTx/>
              <a:buNone/>
            </a:pPr>
            <a:r>
              <a:rPr lang="zh-CN" altLang="en-US" sz="3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恒星时、真太阳时、平太阳时是以春分点、真太阳、平太阳为参考点，以过当地子午圈的时刻为起算点，以时角量的。</a:t>
            </a:r>
          </a:p>
          <a:p>
            <a:pPr eaLnBrk="1" hangingPunct="1">
              <a:buFontTx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对于观测者，只要位于不同的地理经圈，就对应不同的天子午圈，因此，参考点过不同的天子午圈，所得时刻不同。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日期占位符 3">
            <a:extLst>
              <a:ext uri="{FF2B5EF4-FFF2-40B4-BE49-F238E27FC236}">
                <a16:creationId xmlns:a16="http://schemas.microsoft.com/office/drawing/2014/main" id="{6C56907D-24C3-42B6-9E80-001D3E98B7A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89A9EB04-5804-4B36-AB3A-FC67043E8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0688" y="746125"/>
            <a:ext cx="3378200" cy="36671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、地方时：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F61E41D-8970-409A-96CC-9AE4AA9E0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598613"/>
            <a:ext cx="8208962" cy="37798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定义：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以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本地子午面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为起算平面，根据任意量时天体所确定的时间。（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 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⊙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地方时与地方经度的关系：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在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同一计时系统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内，任意两地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同一瞬间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测得的地方时之差，在数值上等于这两地的地方经度之差。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λ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-λ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= m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latin typeface="Arial Black" panose="020B0A04020102020204" pitchFamily="34" charset="0"/>
                <a:ea typeface="楷体_GB2312" pitchFamily="49" charset="-122"/>
              </a:rPr>
              <a:t>–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= s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sz="2800" b="1">
                <a:latin typeface="Arial Black" panose="020B0A04020102020204" pitchFamily="34" charset="0"/>
                <a:ea typeface="楷体_GB2312" pitchFamily="49" charset="-122"/>
              </a:rPr>
              <a:t>–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s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= t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sz="2800" b="1">
                <a:latin typeface="Arial Black" panose="020B0A04020102020204" pitchFamily="34" charset="0"/>
                <a:ea typeface="楷体_GB2312" pitchFamily="49" charset="-122"/>
              </a:rPr>
              <a:t>–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t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日期占位符 3">
            <a:extLst>
              <a:ext uri="{FF2B5EF4-FFF2-40B4-BE49-F238E27FC236}">
                <a16:creationId xmlns:a16="http://schemas.microsoft.com/office/drawing/2014/main" id="{492106E6-4DC5-4714-A4A4-6964455A1D1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FA803643-F0AC-4280-A22A-5CCA07A38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0675" y="703263"/>
            <a:ext cx="4152900" cy="501650"/>
          </a:xfrm>
        </p:spPr>
        <p:txBody>
          <a:bodyPr/>
          <a:lstStyle/>
          <a:p>
            <a:pPr eaLnBrk="1" hangingPunct="1"/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、世界时与区时：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6C2BE53-6137-4796-BD50-BFD6432599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938" y="1414463"/>
            <a:ext cx="7772400" cy="3968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/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世界时：（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⊙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）以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本初子午线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为标准的地方时为世界时。  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λ= 0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 - M = △λ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+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东、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-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西 ） 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 - S = △λ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+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东、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-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西 ）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区时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： 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h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）为平时系统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（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λ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= N15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把全球分成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个时区，每区跨经度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，各区把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中央经线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的地方时作为本区统一使用的标准时。这样的区域称为时区 ；这样的时间称为区时</a:t>
            </a:r>
            <a:r>
              <a:rPr lang="zh-CN" altLang="en-US" sz="2800" b="1"/>
              <a:t>。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>
            <a:extLst>
              <a:ext uri="{FF2B5EF4-FFF2-40B4-BE49-F238E27FC236}">
                <a16:creationId xmlns:a16="http://schemas.microsoft.com/office/drawing/2014/main" id="{20EE424F-E85D-4A90-91A2-AC628516773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3874BA5D-FA3C-4E4E-8865-4FF6911A4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61938" y="254000"/>
            <a:ext cx="7042151" cy="914400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3、国际日期变更线——日界线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CCB917C-5A7F-4777-830A-359F778CBB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1128713"/>
            <a:ext cx="7772400" cy="25066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日界线：太平洋中经度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180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线（避开陆地与岛屿画出的一条国际日期变更线）。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  日界线东西两侧是东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时区与西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时区重合的区域，时分秒相同，但日期相差一天。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  由西向东每过一个时区，就要增加一个小时，因此，由西向东越过日界限，日期减少一天；而由东向西越过日界限，日期增加一天。</a:t>
            </a:r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2C57E8EB-0334-42A8-940A-C27AF2E502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8700" y="3678238"/>
          <a:ext cx="4999038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BMP 图像" r:id="rId3" imgW="3780952" imgH="3057143" progId="Paint.Picture">
                  <p:embed/>
                </p:oleObj>
              </mc:Choice>
              <mc:Fallback>
                <p:oleObj name="BMP 图像" r:id="rId3" imgW="3780952" imgH="305714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678238"/>
                        <a:ext cx="4999038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日期占位符 1">
            <a:extLst>
              <a:ext uri="{FF2B5EF4-FFF2-40B4-BE49-F238E27FC236}">
                <a16:creationId xmlns:a16="http://schemas.microsoft.com/office/drawing/2014/main" id="{AE4ECD56-9454-4ED4-90A9-EFFF27F87E5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5A79DEA-A3AA-402D-8545-D55985BA7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1263650"/>
            <a:ext cx="7920037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/>
            <a:r>
              <a:rPr lang="zh-CN" altLang="en-US" sz="2800" b="1">
                <a:latin typeface="楷体_GB2312" pitchFamily="49" charset="-122"/>
              </a:rPr>
              <a:t>为了统一全球的日期，国际上规定，在太平洋中以</a:t>
            </a:r>
            <a:r>
              <a:rPr lang="en-US" altLang="zh-CN" sz="2800" b="1">
                <a:latin typeface="楷体_GB2312" pitchFamily="49" charset="-122"/>
              </a:rPr>
              <a:t>180°</a:t>
            </a:r>
            <a:r>
              <a:rPr lang="zh-CN" altLang="en-US" sz="2800" b="1">
                <a:latin typeface="楷体_GB2312" pitchFamily="49" charset="-122"/>
              </a:rPr>
              <a:t>经线为准，避开陆地和岛屿画一条国际日期变更线，叫做日界线。在南太平洋上</a:t>
            </a:r>
            <a:r>
              <a:rPr lang="en-US" altLang="zh-CN" sz="2800" b="1">
                <a:latin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</a:rPr>
              <a:t>有三个岛屿</a:t>
            </a:r>
            <a:r>
              <a:rPr lang="en-US" altLang="zh-CN" sz="2800" b="1">
                <a:latin typeface="楷体_GB2312" pitchFamily="49" charset="-122"/>
              </a:rPr>
              <a:t>- </a:t>
            </a:r>
            <a:r>
              <a:rPr lang="zh-CN" altLang="en-US" sz="2800" b="1">
                <a:latin typeface="楷体_GB2312" pitchFamily="49" charset="-122"/>
              </a:rPr>
              <a:t>汤加塔布岛</a:t>
            </a:r>
            <a:r>
              <a:rPr lang="en-US" altLang="zh-CN" sz="2800" b="1">
                <a:latin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</a:rPr>
              <a:t>瓦鸟群岛和查塔姆群岛</a:t>
            </a:r>
            <a:r>
              <a:rPr lang="en-US" altLang="zh-CN" sz="2800" b="1">
                <a:latin typeface="楷体_GB2312" pitchFamily="49" charset="-122"/>
              </a:rPr>
              <a:t>.</a:t>
            </a:r>
            <a:r>
              <a:rPr lang="zh-CN" altLang="en-US" sz="2800" b="1">
                <a:latin typeface="楷体_GB2312" pitchFamily="49" charset="-122"/>
              </a:rPr>
              <a:t>这三个岛屿散落在西经</a:t>
            </a:r>
            <a:r>
              <a:rPr lang="en-US" altLang="zh-CN" sz="2800" b="1">
                <a:latin typeface="楷体_GB2312" pitchFamily="49" charset="-122"/>
              </a:rPr>
              <a:t>175°</a:t>
            </a:r>
            <a:r>
              <a:rPr lang="zh-CN" altLang="en-US" sz="2800" b="1">
                <a:latin typeface="楷体_GB2312" pitchFamily="49" charset="-122"/>
              </a:rPr>
              <a:t>附近</a:t>
            </a:r>
            <a:r>
              <a:rPr lang="en-US" altLang="zh-CN" sz="2800" b="1">
                <a:latin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</a:rPr>
              <a:t>如果国际日期变更线沿着</a:t>
            </a:r>
            <a:r>
              <a:rPr lang="en-US" altLang="zh-CN" sz="2800" b="1">
                <a:latin typeface="楷体_GB2312" pitchFamily="49" charset="-122"/>
              </a:rPr>
              <a:t>180°</a:t>
            </a:r>
            <a:r>
              <a:rPr lang="zh-CN" altLang="en-US" sz="2800" b="1">
                <a:latin typeface="楷体_GB2312" pitchFamily="49" charset="-122"/>
              </a:rPr>
              <a:t>经线直划下去</a:t>
            </a:r>
            <a:r>
              <a:rPr lang="en-US" altLang="zh-CN" sz="2800" b="1">
                <a:latin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</a:rPr>
              <a:t>这三个岛屿将是世界上最后迎接新世纪曙光的地方</a:t>
            </a:r>
            <a:r>
              <a:rPr lang="en-US" altLang="zh-CN" sz="2800" b="1">
                <a:latin typeface="楷体_GB2312" pitchFamily="49" charset="-122"/>
              </a:rPr>
              <a:t>.</a:t>
            </a:r>
            <a:r>
              <a:rPr lang="zh-CN" altLang="en-US" sz="2800" b="1">
                <a:latin typeface="楷体_GB2312" pitchFamily="49" charset="-122"/>
              </a:rPr>
              <a:t>为了避免一个国家分属两个半球带来时间的混乱</a:t>
            </a:r>
            <a:r>
              <a:rPr lang="en-US" altLang="zh-CN" sz="2800" b="1">
                <a:latin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</a:rPr>
              <a:t>把这三个群岛都划入东半球</a:t>
            </a:r>
            <a:r>
              <a:rPr lang="en-US" altLang="zh-CN" sz="2800" b="1">
                <a:latin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</a:rPr>
              <a:t>归入东经</a:t>
            </a:r>
            <a:r>
              <a:rPr lang="en-US" altLang="zh-CN" sz="2800" b="1">
                <a:latin typeface="楷体_GB2312" pitchFamily="49" charset="-122"/>
              </a:rPr>
              <a:t>180°,</a:t>
            </a:r>
            <a:r>
              <a:rPr lang="zh-CN" altLang="en-US" sz="2800" b="1">
                <a:latin typeface="楷体_GB2312" pitchFamily="49" charset="-122"/>
              </a:rPr>
              <a:t>这样</a:t>
            </a:r>
            <a:r>
              <a:rPr lang="en-US" altLang="zh-CN" sz="2800" b="1">
                <a:latin typeface="楷体_GB2312" pitchFamily="49" charset="-122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汤加和新西兰</a:t>
            </a:r>
            <a:r>
              <a:rPr lang="zh-CN" altLang="en-US" sz="2800" b="1">
                <a:latin typeface="楷体_GB2312" pitchFamily="49" charset="-122"/>
              </a:rPr>
              <a:t>的一些岛屿上的国民最先敲响每年的新年钟声</a:t>
            </a:r>
            <a:r>
              <a:rPr lang="en-US" altLang="zh-CN" sz="2800" b="1">
                <a:latin typeface="楷体_GB2312" pitchFamily="49" charset="-122"/>
              </a:rPr>
              <a:t>.</a:t>
            </a:r>
          </a:p>
          <a:p>
            <a:pPr algn="just"/>
            <a:r>
              <a:rPr lang="en-US" altLang="zh-CN" sz="2400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>
            <a:extLst>
              <a:ext uri="{FF2B5EF4-FFF2-40B4-BE49-F238E27FC236}">
                <a16:creationId xmlns:a16="http://schemas.microsoft.com/office/drawing/2014/main" id="{C2D01187-58A9-4D26-8A74-C6FB2737AAE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5948ECE4-50A0-4668-924E-A8CF7E466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07950" y="447675"/>
            <a:ext cx="6699250" cy="606425"/>
          </a:xfrm>
        </p:spPr>
        <p:txBody>
          <a:bodyPr/>
          <a:lstStyle/>
          <a:p>
            <a:pPr eaLnBrk="1" hangingPunct="1"/>
            <a:r>
              <a:rPr lang="en-US" altLang="zh-CN" sz="3600" b="1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§4.3  </a:t>
            </a:r>
            <a:r>
              <a:rPr lang="zh-CN" altLang="en-US" sz="3600" b="1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恒星时与平时的换算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F6A6442-9FCA-43BD-9305-7FDAFF5EF6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20863"/>
            <a:ext cx="8229600" cy="3481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S、ｍ是两个不同的时间计量系统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1.时间单位不同：１恒星日≠１平太阳日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2.起始点不同：上中天；下中天</a:t>
            </a:r>
          </a:p>
          <a:p>
            <a:pPr eaLnBrk="1" hangingPunct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　　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因此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两时间计量系统的时刻不同，时间间隔也不同。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　   时间间隔换算与时刻换算。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日期占位符 3">
            <a:extLst>
              <a:ext uri="{FF2B5EF4-FFF2-40B4-BE49-F238E27FC236}">
                <a16:creationId xmlns:a16="http://schemas.microsoft.com/office/drawing/2014/main" id="{12711B38-939A-4BC9-9F51-8ED6DBA1EAC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E504D635-8D17-4552-AABB-63859B90C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838" y="358775"/>
            <a:ext cx="7416800" cy="9144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ea typeface="楷体_GB2312" pitchFamily="49" charset="-122"/>
              </a:rPr>
              <a:t>一、时间间隔的换算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AEA1CE0-28FB-47B1-BCAC-1E18EAE354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3725" y="1609725"/>
            <a:ext cx="8550275" cy="43957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回归年：平太阳连续两次过春分点的时间间隔。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回归年＝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365.2422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平太阳日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366.2422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恒星日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恒星日＝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365.2422 /366.2422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366.2422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=0.9972696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平太阳日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366.2422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平太阳日＝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366.2422 /365.2422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365.2422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=1.0027379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恒星日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　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365.2422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内容占位符 2">
            <a:extLst>
              <a:ext uri="{FF2B5EF4-FFF2-40B4-BE49-F238E27FC236}">
                <a16:creationId xmlns:a16="http://schemas.microsoft.com/office/drawing/2014/main" id="{66163080-4A32-4273-B56C-CA21451E4F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zh-CN" b="1"/>
              <a:t>前言：计量时间基本原则</a:t>
            </a:r>
          </a:p>
          <a:p>
            <a:pPr marL="0" indent="0">
              <a:buFontTx/>
              <a:buNone/>
            </a:pPr>
            <a:r>
              <a:rPr lang="en-US" altLang="zh-CN" b="1"/>
              <a:t>1.</a:t>
            </a:r>
            <a:r>
              <a:rPr lang="zh-CN" altLang="en-US" b="1"/>
              <a:t>恒星时与太阳时</a:t>
            </a:r>
            <a:endParaRPr lang="en-US" altLang="zh-CN" b="1"/>
          </a:p>
          <a:p>
            <a:pPr marL="0" indent="0">
              <a:buFontTx/>
              <a:buNone/>
            </a:pPr>
            <a:r>
              <a:rPr lang="en-US" altLang="zh-CN" b="1"/>
              <a:t>2.</a:t>
            </a:r>
            <a:r>
              <a:rPr lang="zh-CN" altLang="en-US" b="1"/>
              <a:t>地方时、世界时、区时</a:t>
            </a:r>
          </a:p>
          <a:p>
            <a:pPr marL="0" indent="0">
              <a:buFontTx/>
              <a:buNone/>
            </a:pPr>
            <a:r>
              <a:rPr lang="en-US" altLang="zh-CN" b="1"/>
              <a:t>3.</a:t>
            </a:r>
            <a:r>
              <a:rPr lang="zh-CN" altLang="en-US" b="1"/>
              <a:t>恒星时与平时的换算</a:t>
            </a:r>
            <a:endParaRPr lang="zh-CN" altLang="en-US" b="1">
              <a:sym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altLang="zh-CN" b="1">
                <a:sym typeface="Arial" panose="020B0604020202020204" pitchFamily="34" charset="0"/>
              </a:rPr>
              <a:t>4.</a:t>
            </a:r>
            <a:r>
              <a:rPr lang="zh-CN" altLang="en-US" b="1">
                <a:sym typeface="Arial" panose="020B0604020202020204" pitchFamily="34" charset="0"/>
              </a:rPr>
              <a:t>现代时间服务</a:t>
            </a:r>
          </a:p>
          <a:p>
            <a:pPr marL="0" indent="0">
              <a:buFontTx/>
              <a:buNone/>
            </a:pPr>
            <a:r>
              <a:rPr lang="en-US" altLang="zh-CN" b="1">
                <a:sym typeface="Arial" panose="020B0604020202020204" pitchFamily="34" charset="0"/>
              </a:rPr>
              <a:t>5.</a:t>
            </a:r>
            <a:r>
              <a:rPr lang="zh-CN" altLang="en-US" b="1">
                <a:sym typeface="Arial" panose="020B0604020202020204" pitchFamily="34" charset="0"/>
              </a:rPr>
              <a:t>历法</a:t>
            </a:r>
          </a:p>
          <a:p>
            <a:pPr marL="0" indent="0">
              <a:buFontTx/>
              <a:buNone/>
            </a:pPr>
            <a:r>
              <a:rPr lang="zh-CN" altLang="en-US" b="1">
                <a:sym typeface="Arial" panose="020B0604020202020204" pitchFamily="34" charset="0"/>
              </a:rPr>
              <a:t>练习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日期占位符 3">
            <a:extLst>
              <a:ext uri="{FF2B5EF4-FFF2-40B4-BE49-F238E27FC236}">
                <a16:creationId xmlns:a16="http://schemas.microsoft.com/office/drawing/2014/main" id="{FAB3A5E9-641F-4AF0-B143-68CA3A246A0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6E511A7-DC2E-44C0-BB02-60DC2523F2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175" y="136525"/>
            <a:ext cx="7772400" cy="9906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二、平时时刻与恒星时时刻的换算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0BFB94B-5285-4FFA-854C-1B08DF400D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079500"/>
            <a:ext cx="7586663" cy="3544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、格林尼治的时刻换算：（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λ=0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）已知平时求恒星时：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M→S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  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365.2422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）已知恒星时求平时：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S→M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366.2422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是当日世界时为零时所对应的恒星时。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是当日或前一日恒星时为零时所对应的世界时。</a:t>
            </a:r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EA8813E4-59C9-449A-B2D4-FC4EA06E5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9900" y="4030663"/>
            <a:ext cx="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1509" name="Line 5">
            <a:extLst>
              <a:ext uri="{FF2B5EF4-FFF2-40B4-BE49-F238E27FC236}">
                <a16:creationId xmlns:a16="http://schemas.microsoft.com/office/drawing/2014/main" id="{332DC112-6666-4BAF-BC42-FFB686262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7738" y="4173538"/>
            <a:ext cx="67691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6F6E363E-6A42-4E77-BD9B-0B1A6FA1C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8463" y="4030663"/>
            <a:ext cx="0" cy="2873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86645483-4903-4795-8B02-BEA3307FA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4030663"/>
            <a:ext cx="0" cy="2873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id="{B225B85B-A1E7-4792-8657-837F19C20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1075" y="4030663"/>
            <a:ext cx="0" cy="2873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id="{0C7399D6-A1D8-4503-9917-A4E5226AF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4246563"/>
            <a:ext cx="8651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S=0</a:t>
            </a:r>
          </a:p>
        </p:txBody>
      </p:sp>
      <p:sp>
        <p:nvSpPr>
          <p:cNvPr id="21514" name="Text Box 10">
            <a:extLst>
              <a:ext uri="{FF2B5EF4-FFF2-40B4-BE49-F238E27FC236}">
                <a16:creationId xmlns:a16="http://schemas.microsoft.com/office/drawing/2014/main" id="{480F97A4-5345-42AA-85CD-C8147774A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173538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4012CE39-5F1D-4339-9D29-80C4E2755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175" y="4008438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21516" name="Text Box 12">
            <a:extLst>
              <a:ext uri="{FF2B5EF4-FFF2-40B4-BE49-F238E27FC236}">
                <a16:creationId xmlns:a16="http://schemas.microsoft.com/office/drawing/2014/main" id="{F9BB5622-B7F6-45F6-B7B1-8F66AEC42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0" y="3690938"/>
            <a:ext cx="444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21517" name="Text Box 13">
            <a:extLst>
              <a:ext uri="{FF2B5EF4-FFF2-40B4-BE49-F238E27FC236}">
                <a16:creationId xmlns:a16="http://schemas.microsoft.com/office/drawing/2014/main" id="{C3EDA5A7-4975-45C3-8A04-7B7EC3ABC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5" y="34909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8" name="Text Box 14">
            <a:extLst>
              <a:ext uri="{FF2B5EF4-FFF2-40B4-BE49-F238E27FC236}">
                <a16:creationId xmlns:a16="http://schemas.microsoft.com/office/drawing/2014/main" id="{69E7C42E-C162-4579-8CF8-4C09152BA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688" y="3670300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19" name="Text Box 15">
            <a:extLst>
              <a:ext uri="{FF2B5EF4-FFF2-40B4-BE49-F238E27FC236}">
                <a16:creationId xmlns:a16="http://schemas.microsoft.com/office/drawing/2014/main" id="{71F7D7D2-7046-48F9-A094-C8C2A9C85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3741738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日期占位符 3">
            <a:extLst>
              <a:ext uri="{FF2B5EF4-FFF2-40B4-BE49-F238E27FC236}">
                <a16:creationId xmlns:a16="http://schemas.microsoft.com/office/drawing/2014/main" id="{2703BD3F-A769-422D-9F45-2B490CA8FF9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D80DFD36-221F-4946-951E-55272FA17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73050" y="198438"/>
            <a:ext cx="6781800" cy="685800"/>
          </a:xfrm>
        </p:spPr>
        <p:txBody>
          <a:bodyPr/>
          <a:lstStyle/>
          <a:p>
            <a:pPr eaLnBrk="1" hangingPunct="1"/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、任意经度区的时刻的换算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BA8A600-177E-4F7C-8F40-C57C107FA9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906463"/>
            <a:ext cx="8137525" cy="4748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/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λ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λ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）已知区时化地方恒星时：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365.2422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＋（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365.2422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λ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）已知地方平时化地方恒星时：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＋（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λ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365.2422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λ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＋（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λ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365.2422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）已知地方恒星时换地方平时：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366.2422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＋（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λ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366.2422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λ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－（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λ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366.2422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日期占位符 3">
            <a:extLst>
              <a:ext uri="{FF2B5EF4-FFF2-40B4-BE49-F238E27FC236}">
                <a16:creationId xmlns:a16="http://schemas.microsoft.com/office/drawing/2014/main" id="{734E4D9C-29B7-46C3-BF6C-39F49790129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80EDA09-A81A-49EC-8DFE-23EEDBF2D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088" y="198438"/>
            <a:ext cx="5389562" cy="836612"/>
          </a:xfrm>
        </p:spPr>
        <p:txBody>
          <a:bodyPr/>
          <a:lstStyle/>
          <a:p>
            <a:pPr eaLnBrk="1" hangingPunct="1"/>
            <a:r>
              <a:rPr lang="en-US" altLang="zh-CN" sz="3600" b="1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§4.4  </a:t>
            </a:r>
            <a:r>
              <a:rPr lang="zh-CN" altLang="en-US" sz="3600" b="1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现代时间服务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DB64199-2EBA-4BD7-A368-936949A71D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8913" y="1038225"/>
            <a:ext cx="8766175" cy="53990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0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时间计量工作可以概括为：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测时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守时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授时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三项内容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测时</a:t>
            </a:r>
            <a:r>
              <a:rPr lang="zh-CN" altLang="en-US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测定恒星的瞬时位置，经过归算获得准确时刻（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日晷、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圭表、中星仪、等高仪）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守时</a:t>
            </a:r>
            <a:r>
              <a:rPr lang="zh-CN" altLang="en-US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用守时工具把所测时间持续下去（滴漏、沙漏、计时香、天文钟、石英钟、原子钟）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授时</a:t>
            </a:r>
            <a:r>
              <a:rPr lang="zh-CN" altLang="en-US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：（时间服务、播时）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把测得的时间用各种手段播报出去（鸣锣击鼓、无线电报时、电视系统授时）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日期占位符 1">
            <a:extLst>
              <a:ext uri="{FF2B5EF4-FFF2-40B4-BE49-F238E27FC236}">
                <a16:creationId xmlns:a16="http://schemas.microsoft.com/office/drawing/2014/main" id="{89F587FE-C2ED-4D2C-80B6-69B6EEC8B2A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天文学</a:t>
            </a:r>
            <a:endParaRPr lang="en-US" altLang="zh-CN"/>
          </a:p>
        </p:txBody>
      </p:sp>
      <p:pic>
        <p:nvPicPr>
          <p:cNvPr id="24578" name="图片 2">
            <a:extLst>
              <a:ext uri="{FF2B5EF4-FFF2-40B4-BE49-F238E27FC236}">
                <a16:creationId xmlns:a16="http://schemas.microsoft.com/office/drawing/2014/main" id="{4B3D6447-5F0B-4BAA-AE1C-53CB0CC50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651000"/>
            <a:ext cx="3438525" cy="25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文本框 4">
            <a:extLst>
              <a:ext uri="{FF2B5EF4-FFF2-40B4-BE49-F238E27FC236}">
                <a16:creationId xmlns:a16="http://schemas.microsoft.com/office/drawing/2014/main" id="{AC75A040-971B-40C0-982A-0937E1566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5075238"/>
            <a:ext cx="57705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日晷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---</a:t>
            </a:r>
            <a:r>
              <a:rPr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我国古代流传下来的测定真太阳时的仪器。</a:t>
            </a:r>
          </a:p>
          <a:p>
            <a:pPr eaLnBrk="0" hangingPunct="0"/>
            <a:r>
              <a:rPr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由晷针和刻有</a:t>
            </a:r>
            <a:r>
              <a:rPr lang="en-US" altLang="zh-CN" sz="2000" b="1">
                <a:solidFill>
                  <a:schemeClr val="accent2"/>
                </a:solidFill>
              </a:rPr>
              <a:t>“</a:t>
            </a:r>
            <a:r>
              <a:rPr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时刻</a:t>
            </a:r>
            <a:r>
              <a:rPr lang="en-US" altLang="zh-CN" sz="2000" b="1">
                <a:solidFill>
                  <a:schemeClr val="accent2"/>
                </a:solidFill>
              </a:rPr>
              <a:t>”</a:t>
            </a:r>
            <a:r>
              <a:rPr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线的晷面组成。</a:t>
            </a:r>
          </a:p>
        </p:txBody>
      </p:sp>
      <p:pic>
        <p:nvPicPr>
          <p:cNvPr id="24580" name="图片 3">
            <a:extLst>
              <a:ext uri="{FF2B5EF4-FFF2-40B4-BE49-F238E27FC236}">
                <a16:creationId xmlns:a16="http://schemas.microsoft.com/office/drawing/2014/main" id="{AA559417-4A6E-4254-B35B-134B3432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1681163"/>
            <a:ext cx="3152775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27BBA268-DB68-4918-A0AD-44C9FB316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2425" y="4745038"/>
            <a:ext cx="4638675" cy="752475"/>
          </a:xfrm>
        </p:spPr>
        <p:txBody>
          <a:bodyPr/>
          <a:lstStyle/>
          <a:p>
            <a:r>
              <a:rPr lang="zh-CN" altLang="en-US" sz="1800" b="1">
                <a:solidFill>
                  <a:schemeClr val="accent2"/>
                </a:solidFill>
              </a:rPr>
              <a:t>圭表</a:t>
            </a:r>
            <a:r>
              <a:rPr lang="en-US" altLang="zh-CN" sz="1800" b="1">
                <a:solidFill>
                  <a:schemeClr val="accent2"/>
                </a:solidFill>
              </a:rPr>
              <a:t>---圭表是测定正午的日影长度以定节令，定回归年或阳历年。</a:t>
            </a:r>
            <a:r>
              <a:rPr lang="zh-CN" altLang="en-US" sz="1800" b="1">
                <a:solidFill>
                  <a:schemeClr val="accent2"/>
                </a:solidFill>
              </a:rPr>
              <a:t>由圭和表组成。</a:t>
            </a:r>
          </a:p>
        </p:txBody>
      </p:sp>
      <p:sp>
        <p:nvSpPr>
          <p:cNvPr id="25602" name="日期占位符 3">
            <a:extLst>
              <a:ext uri="{FF2B5EF4-FFF2-40B4-BE49-F238E27FC236}">
                <a16:creationId xmlns:a16="http://schemas.microsoft.com/office/drawing/2014/main" id="{0B053500-E311-4814-8C2A-9255DF101A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天文学</a:t>
            </a:r>
            <a:endParaRPr lang="en-US" altLang="zh-CN"/>
          </a:p>
        </p:txBody>
      </p:sp>
      <p:pic>
        <p:nvPicPr>
          <p:cNvPr id="25603" name="内容占位符 4">
            <a:extLst>
              <a:ext uri="{FF2B5EF4-FFF2-40B4-BE49-F238E27FC236}">
                <a16:creationId xmlns:a16="http://schemas.microsoft.com/office/drawing/2014/main" id="{42A9513C-C526-443C-90CA-AC6763ACB30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225" y="730250"/>
            <a:ext cx="4086225" cy="3567113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74F41B-E8D1-436A-A608-DC6CD84E0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630238"/>
            <a:ext cx="3625850" cy="36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4C7D61-65CF-4E29-B373-D7D6A8A5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4989513"/>
            <a:ext cx="2851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河南登封观星台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--</a:t>
            </a:r>
            <a:r>
              <a:rPr lang="en-US" altLang="zh-CN" b="1">
                <a:solidFill>
                  <a:schemeClr val="accent2"/>
                </a:solidFill>
                <a:sym typeface="宋体" panose="02010600030101010101" pitchFamily="2" charset="-122"/>
              </a:rPr>
              <a:t>“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大圭表</a:t>
            </a:r>
            <a:r>
              <a:rPr lang="en-US" altLang="zh-CN" b="1">
                <a:solidFill>
                  <a:schemeClr val="accent2"/>
                </a:solidFill>
                <a:sym typeface="宋体" panose="02010600030101010101" pitchFamily="2" charset="-122"/>
              </a:rPr>
              <a:t>”</a:t>
            </a:r>
            <a:endParaRPr lang="zh-CN" altLang="en-US" b="1">
              <a:solidFill>
                <a:schemeClr val="accent2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日期占位符 3">
            <a:extLst>
              <a:ext uri="{FF2B5EF4-FFF2-40B4-BE49-F238E27FC236}">
                <a16:creationId xmlns:a16="http://schemas.microsoft.com/office/drawing/2014/main" id="{0B93A8E3-31C4-46E7-A916-7B20A39BC74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8688527-90DA-41B1-A4F7-06A2A46DD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3368675" cy="323850"/>
          </a:xfrm>
        </p:spPr>
        <p:txBody>
          <a:bodyPr/>
          <a:lstStyle/>
          <a:p>
            <a:pPr eaLnBrk="1" hangingPunct="1"/>
            <a:r>
              <a:rPr lang="zh-CN" altLang="en-US" sz="4000"/>
              <a:t>     </a:t>
            </a:r>
            <a:r>
              <a:rPr lang="en-US" altLang="zh-CN" sz="3600" b="1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§4.5 </a:t>
            </a:r>
            <a:r>
              <a:rPr lang="zh-CN" altLang="en-US" sz="3600" b="1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历法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879B2D3-6427-4964-B05D-FBFD07B8D1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6588" y="881063"/>
            <a:ext cx="815975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一、制历的基本原则：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、历法：推算年、月、日的时间长度，协调它们的关系，制定一定的时间序列法则。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年：以地球公转为依据、四季变化的周期。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 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回归年＝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365.2422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平日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月：以月球公转为依据、月相变化的周期。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 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朔望月＝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29.5306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平日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日：以地球自转为依据、昼夜交替的周期 。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这是三种完全独立的运动，没有简单的通约关系，日是基本单位不能分割，这种整日数的年和月为历年、历月。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日期占位符 3">
            <a:extLst>
              <a:ext uri="{FF2B5EF4-FFF2-40B4-BE49-F238E27FC236}">
                <a16:creationId xmlns:a16="http://schemas.microsoft.com/office/drawing/2014/main" id="{83D1CBA6-7295-4408-95B5-D48EA93E9A1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C5C03C6-FD14-41D7-8494-7FD76ABB1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" y="808038"/>
            <a:ext cx="5035550" cy="465137"/>
          </a:xfrm>
        </p:spPr>
        <p:txBody>
          <a:bodyPr/>
          <a:lstStyle/>
          <a:p>
            <a:pPr eaLnBrk="1" hangingPunct="1"/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、历法的制定原则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3EFF908-5E6D-4D00-BA09-62E38D0C2A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900238"/>
            <a:ext cx="8229600" cy="34464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）尽可能准确反映天文客观规律的历法，才能正确的反映天象和四季变化。</a:t>
            </a:r>
          </a:p>
          <a:p>
            <a:pPr eaLnBrk="1" hangingPunct="1">
              <a:buFontTx/>
              <a:buNone/>
            </a:pP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）日历要简单、明了、易记。宁可牺牲精度以满足简单。</a:t>
            </a:r>
          </a:p>
          <a:p>
            <a:pPr eaLnBrk="1" hangingPunct="1">
              <a:buFontTx/>
              <a:buNone/>
            </a:pP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）有通用性，能为广大地区所接受。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日期占位符 3">
            <a:extLst>
              <a:ext uri="{FF2B5EF4-FFF2-40B4-BE49-F238E27FC236}">
                <a16:creationId xmlns:a16="http://schemas.microsoft.com/office/drawing/2014/main" id="{503B3FC3-10D7-4410-8A80-42672C5F9B5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DF47D09-B2DF-4064-9DCE-2F75EE1CF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5913" y="981075"/>
            <a:ext cx="4645025" cy="506413"/>
          </a:xfrm>
        </p:spPr>
        <p:txBody>
          <a:bodyPr/>
          <a:lstStyle/>
          <a:p>
            <a:pPr eaLnBrk="1" hangingPunct="1"/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、主要有三种类型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2BD57D0-2125-46BE-BEC2-585286D1AE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3725" y="1935163"/>
            <a:ext cx="7807325" cy="2482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）太阴历：（回历）以朔望月为基本单位。</a:t>
            </a:r>
          </a:p>
          <a:p>
            <a:pPr eaLnBrk="1" hangingPunct="1"/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）太阳历：（公历）以回归年为基本单位。</a:t>
            </a:r>
          </a:p>
          <a:p>
            <a:pPr eaLnBrk="1" hangingPunct="1"/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）阴阳历：（农历）以朔望月计月，以回归年计年，二者兼顾。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日期占位符 3">
            <a:extLst>
              <a:ext uri="{FF2B5EF4-FFF2-40B4-BE49-F238E27FC236}">
                <a16:creationId xmlns:a16="http://schemas.microsoft.com/office/drawing/2014/main" id="{913A8153-C347-4615-9134-B0542E6F15E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B31F44D5-8CF8-460D-868C-6F78BCB74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6513" y="773113"/>
            <a:ext cx="4954588" cy="530225"/>
          </a:xfrm>
        </p:spPr>
        <p:txBody>
          <a:bodyPr/>
          <a:lstStyle/>
          <a:p>
            <a:pPr eaLnBrk="1" hangingPunct="1"/>
            <a:r>
              <a:rPr lang="zh-CN" altLang="en-US" sz="3200" b="1">
                <a:ea typeface="楷体_GB2312" pitchFamily="49" charset="-122"/>
              </a:rPr>
              <a:t>二、太阴历（回历）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E27F6E7-1237-4EAE-B16D-A8E1ED7059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8775" y="1593850"/>
            <a:ext cx="8591550" cy="33416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/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定义：以朔望月为基础，朔望月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=29.5306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日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规定：每年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个月，大月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天 、小月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29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天，平均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29.5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天。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个太阴月：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29.5×12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354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日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个朔望月：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29.5306×12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354.36708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日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     一年 相差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小时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秒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置闰：为保证每年的年初与月初都为残月，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年加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个闰日。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日期占位符 1">
            <a:extLst>
              <a:ext uri="{FF2B5EF4-FFF2-40B4-BE49-F238E27FC236}">
                <a16:creationId xmlns:a16="http://schemas.microsoft.com/office/drawing/2014/main" id="{2B258D44-0F47-47CD-828F-A492556973B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1DDE2FF-9A70-464B-822E-DF30A4C503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66700" y="696913"/>
            <a:ext cx="8299450" cy="4941887"/>
          </a:xfrm>
        </p:spPr>
        <p:txBody>
          <a:bodyPr/>
          <a:lstStyle/>
          <a:p>
            <a:pPr eaLnBrk="1" hangingPunct="1"/>
            <a:endParaRPr lang="zh-CN" altLang="en-US" sz="4000"/>
          </a:p>
          <a:p>
            <a:pPr eaLnBrk="1" hangingPunct="1">
              <a:buFontTx/>
              <a:buNone/>
            </a:pPr>
            <a:r>
              <a:rPr lang="zh-CN" altLang="en-US" sz="3600"/>
              <a:t>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优点：日期与月相吻合的较好</a:t>
            </a:r>
            <a:br>
              <a:rPr lang="zh-CN" altLang="en-US" sz="2800" b="1">
                <a:latin typeface="楷体_GB2312" pitchFamily="49" charset="-122"/>
                <a:ea typeface="楷体_GB2312" pitchFamily="49" charset="-122"/>
              </a:rPr>
            </a:b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缺点：历年长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354 11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30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354.3666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日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与回归年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365.2422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比，一年就相差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日左右 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年就要短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个月，约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年就会出现月序与季节倒置的现象。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因此，岁首逐年提前，与季节完全脱节。目前只有少数伊斯兰国家和地区在宗教节日上使用。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日期占位符 3">
            <a:extLst>
              <a:ext uri="{FF2B5EF4-FFF2-40B4-BE49-F238E27FC236}">
                <a16:creationId xmlns:a16="http://schemas.microsoft.com/office/drawing/2014/main" id="{29AECBD0-E4CD-4076-B219-8B13A8B371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8ADBE273-61E8-42A9-B1BB-DDF972AD5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9288" y="358775"/>
            <a:ext cx="7772400" cy="687388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chemeClr val="accent2"/>
                </a:solidFill>
                <a:ea typeface="华文行楷" panose="02010800040101010101" pitchFamily="2" charset="-122"/>
              </a:rPr>
              <a:t>计量时间的基本原则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31120F3-37F0-43CA-835C-2EA1426B49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385888"/>
            <a:ext cx="79248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时间计量包含：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既有差别又有联系的两个内容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时刻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：事物运动中，某一状态发生的瞬间。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间隔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：事物某一运动过程所经历的时间。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建立时间系统的目的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判别和排列事件发生的先后顺序和运动的快慢。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基本原则：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选择某一运动规律已掌握，运动状态可观测到的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具体事物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选取该事物的某一运动过程为时间的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基本单位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选取该事物的某一运动状态为时间计量的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起算点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000" b="1" baseline="-25000">
                <a:latin typeface="楷体_GB2312" pitchFamily="49" charset="-122"/>
                <a:ea typeface="楷体_GB2312" pitchFamily="49" charset="-122"/>
              </a:rPr>
              <a:t>    </a:t>
            </a:r>
            <a:endParaRPr lang="zh-CN" altLang="en-US" sz="20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日期占位符 3">
            <a:extLst>
              <a:ext uri="{FF2B5EF4-FFF2-40B4-BE49-F238E27FC236}">
                <a16:creationId xmlns:a16="http://schemas.microsoft.com/office/drawing/2014/main" id="{EDDE63BA-343C-415C-9B6D-970F055564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EEE6014F-6D9A-4EEA-A41A-5A1476FD3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82563" y="261938"/>
            <a:ext cx="7696201" cy="1066800"/>
          </a:xfrm>
        </p:spPr>
        <p:txBody>
          <a:bodyPr/>
          <a:lstStyle/>
          <a:p>
            <a:pPr eaLnBrk="1" hangingPunct="1"/>
            <a:r>
              <a:rPr lang="zh-CN" altLang="en-US" sz="3200" b="1">
                <a:ea typeface="楷体_GB2312" pitchFamily="49" charset="-122"/>
              </a:rPr>
              <a:t>三、太阳历（公历）起源于古埃及</a:t>
            </a:r>
            <a:r>
              <a:rPr lang="zh-CN" altLang="en-US"/>
              <a:t> 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A7930D0-33EE-400A-A8E7-3FB095589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2600" y="1274763"/>
            <a:ext cx="8151813" cy="4152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/>
              <a:t>   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现公历（格里高利历）的前身是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儒略历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，是罗马的儒略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凯撒于公元前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年仿照古埃及历法制定的。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儒略历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定义：以回归年为基础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  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回归年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=365.2422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日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规定：每年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个月，大月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天（单）、小月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天（双）、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月（处决人犯的月份）平年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29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天。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置闰：每隔三年一闰，闰年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天，加在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月。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平均 历年长：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365  1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365.25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回归年长：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365.2422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日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     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400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年差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天。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年首：每年冬至后第十天。      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日期占位符 3">
            <a:extLst>
              <a:ext uri="{FF2B5EF4-FFF2-40B4-BE49-F238E27FC236}">
                <a16:creationId xmlns:a16="http://schemas.microsoft.com/office/drawing/2014/main" id="{30C026AE-4B52-48EE-B5BA-3B72C85E43F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61E5E9B0-0F4D-44DF-B049-9A972006C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638" y="760413"/>
            <a:ext cx="8064500" cy="1511300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儒略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凯撒于公元前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年逝世，掌权的僧侣把</a:t>
            </a:r>
            <a:r>
              <a:rPr lang="zh-CN" altLang="en-US" sz="2800" b="1">
                <a:ea typeface="楷体_GB2312" pitchFamily="49" charset="-122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每隔三年一闰</a:t>
            </a:r>
            <a:r>
              <a:rPr lang="zh-CN" altLang="en-US" sz="2800" b="1">
                <a:ea typeface="楷体_GB2312" pitchFamily="49" charset="-12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误解为</a:t>
            </a:r>
            <a:r>
              <a:rPr lang="zh-CN" altLang="en-US" sz="2800" b="1">
                <a:ea typeface="楷体_GB2312" pitchFamily="49" charset="-122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每三年一闰</a:t>
            </a:r>
            <a:r>
              <a:rPr lang="zh-CN" altLang="en-US" sz="2800" b="1">
                <a:ea typeface="楷体_GB2312" pitchFamily="49" charset="-12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。这样在短短的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年，就多了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个闰年。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51DE8FE-478B-4430-8812-5F87FA8AA5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4950" y="2386013"/>
            <a:ext cx="8229600" cy="25003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奥古斯特对历法又一次改革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公元前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、从公元前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年到公元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年不再闰年，把多闰的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年扣回。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、将他出生的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月改成大月，有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为大月（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天），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月为小月（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天），平年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天。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日期占位符 3">
            <a:extLst>
              <a:ext uri="{FF2B5EF4-FFF2-40B4-BE49-F238E27FC236}">
                <a16:creationId xmlns:a16="http://schemas.microsoft.com/office/drawing/2014/main" id="{FEF3B43A-9C51-42E8-BEBB-078E2439964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0987591D-74A8-4579-B09F-6A7091FCD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03238"/>
            <a:ext cx="8064500" cy="1512887"/>
          </a:xfrm>
        </p:spPr>
        <p:txBody>
          <a:bodyPr/>
          <a:lstStyle/>
          <a:p>
            <a:pPr algn="l" eaLnBrk="1" hangingPunct="1"/>
            <a:r>
              <a:rPr lang="zh-CN" altLang="en-US" sz="4000"/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公元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1582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年：测得太阳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日过春分点比规定的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日提早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天，历日与天象不符，必对历法进行修正。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84C1EBC-94CC-4D34-817E-21954D116F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2057400"/>
            <a:ext cx="8591550" cy="368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格里历：罗马教皇格里高利十三世对历法又作了一次重大改革，定形为今天的公历。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、规定：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1582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日的第二天为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日。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、改为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400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97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闰：凡是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年数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可被四整除的为闰年，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世纪年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要被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400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整除才是闰年。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格里历平均历年长：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365 97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400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365.2425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回归年长：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365.2422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 25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.9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  ；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52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48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／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400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   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3300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年才差一天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日期占位符 3">
            <a:extLst>
              <a:ext uri="{FF2B5EF4-FFF2-40B4-BE49-F238E27FC236}">
                <a16:creationId xmlns:a16="http://schemas.microsoft.com/office/drawing/2014/main" id="{3F067696-7E8F-44D0-B209-D53D96CFE2D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DF82D0AA-D540-42EC-85FE-F4C700A91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782638"/>
            <a:ext cx="3679825" cy="307975"/>
          </a:xfrm>
        </p:spPr>
        <p:txBody>
          <a:bodyPr/>
          <a:lstStyle/>
          <a:p>
            <a:pPr eaLnBrk="1" hangingPunct="1"/>
            <a:r>
              <a:rPr lang="zh-CN" altLang="en-US" sz="2800" b="1">
                <a:ea typeface="楷体_GB2312" pitchFamily="49" charset="-122"/>
              </a:rPr>
              <a:t>优点：与季节相吻合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E17CB1C-DC88-4C2A-AC4D-4DE9FBBDEB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46175"/>
            <a:ext cx="8820150" cy="3965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800"/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缺点：月只是一个过渡单位，与月相无关。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我国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1912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年采用格里历，但不用其纪年，直到解放后才采用。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纪年：公历的纪元是人为的、带有宗教色彩。在公元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532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年罗马教皇宣布基督诞生的那一年为公元元年。而不是儒略凯萨下令修改历日的开始时间。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在公元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532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年后宣布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532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年前一年为元年。是出自宗教的需要，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是闰年周期数；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是朔望月周期数；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是星期的天数。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4×19×7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532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，保证复活节过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532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年会在同一日期、同一月相、同一星期序数重复出现。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日期占位符 3">
            <a:extLst>
              <a:ext uri="{FF2B5EF4-FFF2-40B4-BE49-F238E27FC236}">
                <a16:creationId xmlns:a16="http://schemas.microsoft.com/office/drawing/2014/main" id="{3E1A03AB-2859-4AAE-BA78-347ED623BDA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19D731C5-E904-47CB-8486-A7E2725F3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984250"/>
            <a:ext cx="7848600" cy="395288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星期的概念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E4C14E1-77A6-46D5-9186-1BDA05955B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738" y="1760538"/>
            <a:ext cx="7772400" cy="2711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/>
              <a:t>  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体现了不同民族文化的奇特结合。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 人类命运受星辰影响最初来自巴比伦，他们认为：日、月、火、水、木、金、土星逐日轮流主管天上的事务，人们逐日轮流祭拜，七天一循环，慢慢就形成了星期。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我国古代把日、月和五星称为七曜，为日曜日、月曜日、火曜日、水曜日、木曜日、金曜日、土曜日，后来就称星期几。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日期占位符 3">
            <a:extLst>
              <a:ext uri="{FF2B5EF4-FFF2-40B4-BE49-F238E27FC236}">
                <a16:creationId xmlns:a16="http://schemas.microsoft.com/office/drawing/2014/main" id="{6BA5E4C8-6063-4309-94DB-E51BFC9FF61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BA14C69-9EB1-40AD-ACF5-10BBB76F2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288" y="860425"/>
            <a:ext cx="6256337" cy="488950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四、阴阳历： （中国农历）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0F9009C-7EC6-498C-A2A5-DB593DB3D1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3413" y="1441450"/>
            <a:ext cx="8196262" cy="421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中国农历是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1911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年辛亥革命以前的实行的传统历法，已有几千年的历史。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朔望月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=29.5306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日。规定：以月相朔所在的那一天为每月的初一，下次的日期为下一月初一。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历月长：大月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天、小月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29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天，大小月不固定， 依实际天象推算。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历年长：使其平均历年长与回归年长尽量一致。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置闰：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年加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个闰月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平年 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个月  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354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355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天。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闰年 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个月  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383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384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天。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日期占位符 3">
            <a:extLst>
              <a:ext uri="{FF2B5EF4-FFF2-40B4-BE49-F238E27FC236}">
                <a16:creationId xmlns:a16="http://schemas.microsoft.com/office/drawing/2014/main" id="{9F8ED471-5FAD-4F95-ABCE-F25E8496FC8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32E4C8D8-3839-4B51-8E62-4A2A2B6D0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01613" y="1081088"/>
            <a:ext cx="3106738" cy="323850"/>
          </a:xfrm>
        </p:spPr>
        <p:txBody>
          <a:bodyPr/>
          <a:lstStyle/>
          <a:p>
            <a:pPr eaLnBrk="1" hangingPunct="1"/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闰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A61CE94-6550-4A61-BC85-4F26004D9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7513" y="2043113"/>
            <a:ext cx="8229600" cy="3298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个回归年长：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365.2422×19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6939.6018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个历年长：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29.5306×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19×12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6939.68865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      19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年相差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05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04 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 eaLnBrk="1" hangingPunct="1">
              <a:buFontTx/>
              <a:buNone/>
            </a:pP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FB898D3E-F694-4CD1-8D05-89A40DCBC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5011738"/>
            <a:ext cx="6167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latin typeface="楷体_GB2312" pitchFamily="49" charset="-122"/>
              </a:rPr>
              <a:t>闰月大致在第</a:t>
            </a:r>
            <a:r>
              <a:rPr lang="en-US" altLang="zh-CN" sz="2400" b="1">
                <a:latin typeface="楷体_GB2312" pitchFamily="49" charset="-122"/>
              </a:rPr>
              <a:t>3</a:t>
            </a:r>
            <a:r>
              <a:rPr lang="zh-CN" altLang="en-US" sz="2400" b="1">
                <a:latin typeface="楷体_GB2312" pitchFamily="49" charset="-122"/>
              </a:rPr>
              <a:t>、</a:t>
            </a:r>
            <a:r>
              <a:rPr lang="en-US" altLang="zh-CN" sz="2400" b="1">
                <a:latin typeface="楷体_GB2312" pitchFamily="49" charset="-122"/>
              </a:rPr>
              <a:t>6</a:t>
            </a:r>
            <a:r>
              <a:rPr lang="zh-CN" altLang="en-US" sz="2400" b="1">
                <a:latin typeface="楷体_GB2312" pitchFamily="49" charset="-122"/>
              </a:rPr>
              <a:t>、</a:t>
            </a:r>
            <a:r>
              <a:rPr lang="en-US" altLang="zh-CN" sz="2400" b="1">
                <a:latin typeface="楷体_GB2312" pitchFamily="49" charset="-122"/>
              </a:rPr>
              <a:t>9</a:t>
            </a:r>
            <a:r>
              <a:rPr lang="zh-CN" altLang="en-US" sz="2400" b="1">
                <a:latin typeface="楷体_GB2312" pitchFamily="49" charset="-122"/>
              </a:rPr>
              <a:t>、</a:t>
            </a:r>
            <a:r>
              <a:rPr lang="en-US" altLang="zh-CN" sz="2400" b="1">
                <a:latin typeface="楷体_GB2312" pitchFamily="49" charset="-122"/>
              </a:rPr>
              <a:t>11</a:t>
            </a:r>
            <a:r>
              <a:rPr lang="zh-CN" altLang="en-US" sz="2400" b="1">
                <a:latin typeface="楷体_GB2312" pitchFamily="49" charset="-122"/>
              </a:rPr>
              <a:t>、</a:t>
            </a:r>
            <a:r>
              <a:rPr lang="en-US" altLang="zh-CN" sz="2400" b="1">
                <a:latin typeface="楷体_GB2312" pitchFamily="49" charset="-122"/>
              </a:rPr>
              <a:t>14</a:t>
            </a:r>
            <a:r>
              <a:rPr lang="zh-CN" altLang="en-US" sz="2400" b="1">
                <a:latin typeface="楷体_GB2312" pitchFamily="49" charset="-122"/>
              </a:rPr>
              <a:t>、</a:t>
            </a:r>
            <a:r>
              <a:rPr lang="en-US" altLang="zh-CN" sz="2400" b="1">
                <a:latin typeface="楷体_GB2312" pitchFamily="49" charset="-122"/>
              </a:rPr>
              <a:t>17</a:t>
            </a:r>
            <a:r>
              <a:rPr lang="zh-CN" altLang="en-US" sz="2400" b="1">
                <a:latin typeface="楷体_GB2312" pitchFamily="49" charset="-122"/>
              </a:rPr>
              <a:t>、</a:t>
            </a:r>
            <a:r>
              <a:rPr lang="en-US" altLang="zh-CN" sz="2400" b="1">
                <a:latin typeface="楷体_GB2312" pitchFamily="49" charset="-122"/>
              </a:rPr>
              <a:t>19</a:t>
            </a:r>
            <a:r>
              <a:rPr lang="zh-CN" altLang="en-US" sz="2400" b="1">
                <a:latin typeface="楷体_GB2312" pitchFamily="49" charset="-122"/>
              </a:rPr>
              <a:t>年。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日期占位符 3">
            <a:extLst>
              <a:ext uri="{FF2B5EF4-FFF2-40B4-BE49-F238E27FC236}">
                <a16:creationId xmlns:a16="http://schemas.microsoft.com/office/drawing/2014/main" id="{1D365C82-94C2-4217-8850-D9BFCE41650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DBDEA24-67CB-4D25-A0CD-710A71467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900" y="501650"/>
            <a:ext cx="7669213" cy="1063625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二十四节气</a:t>
            </a:r>
            <a:br>
              <a:rPr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  农历中表示太阳位置的特殊方法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9B96D49-FB1D-4822-9005-B771087662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4175" y="1854200"/>
            <a:ext cx="8370888" cy="4267200"/>
          </a:xfrm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每一节气太阳黄经均匀增加</a:t>
            </a:r>
            <a:r>
              <a:rPr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度，但时间间隔不同。</a:t>
            </a:r>
          </a:p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节气          中气           节气         中气</a:t>
            </a:r>
          </a:p>
          <a:p>
            <a:pPr eaLnBrk="1" hangingPunct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立春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315 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雨水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330 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惊蛰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345 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春分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 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清明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15 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谷雨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30 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立夏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45 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小满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60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芒种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75 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夏至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90 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小暑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105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大暑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120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立秋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135 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处暑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150 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白露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165 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秋分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180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寒露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195 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霜降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210 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立冬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225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小雪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240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大雪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255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冬至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270 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小寒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285 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大寒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330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日期占位符 3">
            <a:extLst>
              <a:ext uri="{FF2B5EF4-FFF2-40B4-BE49-F238E27FC236}">
                <a16:creationId xmlns:a16="http://schemas.microsoft.com/office/drawing/2014/main" id="{C22F4958-1C85-49B9-B050-47260FEDC51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4FC1E53D-F9D5-4828-A339-ECC65E941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857250"/>
            <a:ext cx="3746500" cy="835025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chemeClr val="accent2"/>
                </a:solidFill>
              </a:rPr>
              <a:t>二十四节气歌</a:t>
            </a:r>
            <a:br>
              <a:rPr lang="zh-CN" altLang="en-US" sz="3200" b="1">
                <a:solidFill>
                  <a:schemeClr val="accent2"/>
                </a:solidFill>
              </a:rPr>
            </a:b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E47B22B-FE10-46D9-966F-53046084FE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08163"/>
            <a:ext cx="7537450" cy="33575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/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春雨惊春清谷天，   夏满芒夏暑相连。</a:t>
            </a:r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秋处露秋寒霜降，   冬雪雪冬小大寒。</a:t>
            </a:r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每月两节不变更，   最多不差一两天。</a:t>
            </a:r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上半年来六、廿一， 下半年来八、廿三。</a:t>
            </a:r>
          </a:p>
          <a:p>
            <a:pPr eaLnBrk="1" hangingPunct="1">
              <a:buFontTx/>
              <a:buNone/>
            </a:pPr>
            <a:endParaRPr lang="zh-CN" altLang="en-US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0B2EE58C-5FDA-4946-9AE0-5D5F5BE93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"/>
            <a:ext cx="8229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宋体" pitchFamily="2" charset="-122"/>
              </a:rPr>
              <a:t>     </a:t>
            </a:r>
            <a:r>
              <a:rPr kumimoji="1" lang="zh-CN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宋体" pitchFamily="2" charset="-122"/>
              </a:rPr>
              <a:t> </a:t>
            </a:r>
            <a:endParaRPr kumimoji="1"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39270" name="Line 6">
            <a:extLst>
              <a:ext uri="{FF2B5EF4-FFF2-40B4-BE49-F238E27FC236}">
                <a16:creationId xmlns:a16="http://schemas.microsoft.com/office/drawing/2014/main" id="{0832A9EA-9C84-4E7F-B296-EC86AE54B6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03475" y="3387725"/>
            <a:ext cx="936625" cy="1584325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9271" name="Rectangle 7">
            <a:extLst>
              <a:ext uri="{FF2B5EF4-FFF2-40B4-BE49-F238E27FC236}">
                <a16:creationId xmlns:a16="http://schemas.microsoft.com/office/drawing/2014/main" id="{CF221198-54B3-4BFE-A429-DCA05948A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5097463"/>
            <a:ext cx="2492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3300"/>
                </a:solidFill>
                <a:ea typeface="宋体" panose="02010600030101010101" pitchFamily="2" charset="-122"/>
              </a:rPr>
              <a:t>9</a:t>
            </a:r>
            <a:r>
              <a:rPr lang="zh-CN" altLang="en-US" sz="3200" b="1">
                <a:solidFill>
                  <a:srgbClr val="FF3300"/>
                </a:solidFill>
                <a:ea typeface="宋体" panose="02010600030101010101" pitchFamily="2" charset="-122"/>
              </a:rPr>
              <a:t>月</a:t>
            </a:r>
            <a:r>
              <a:rPr lang="en-US" altLang="zh-CN" sz="3200" b="1">
                <a:solidFill>
                  <a:srgbClr val="FF3300"/>
                </a:solidFill>
                <a:ea typeface="宋体" panose="02010600030101010101" pitchFamily="2" charset="-122"/>
              </a:rPr>
              <a:t>23</a:t>
            </a:r>
            <a:r>
              <a:rPr lang="zh-CN" altLang="en-US" sz="3200" b="1">
                <a:solidFill>
                  <a:srgbClr val="FF3300"/>
                </a:solidFill>
                <a:ea typeface="宋体" panose="02010600030101010101" pitchFamily="2" charset="-122"/>
              </a:rPr>
              <a:t>日秋分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日期占位符 3">
            <a:extLst>
              <a:ext uri="{FF2B5EF4-FFF2-40B4-BE49-F238E27FC236}">
                <a16:creationId xmlns:a16="http://schemas.microsoft.com/office/drawing/2014/main" id="{46174E73-9300-41A6-8E0D-7B138EF10E7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03AA2418-6912-41BA-9CFA-EC9537A45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777875"/>
            <a:ext cx="6248400" cy="569913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农历的闰月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95EBED5-C6D0-46C9-837B-140C17BD2E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263" y="1624013"/>
            <a:ext cx="8370887" cy="3556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/>
              <a:t>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只能加在无中气的月份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农历月：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29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天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二十四节气的平均间隔：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365.2422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30.4368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日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   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30.4368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29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30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这样无中气的月为闰月，前一月是几月就闰几月。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日期占位符 4">
            <a:extLst>
              <a:ext uri="{FF2B5EF4-FFF2-40B4-BE49-F238E27FC236}">
                <a16:creationId xmlns:a16="http://schemas.microsoft.com/office/drawing/2014/main" id="{82534AF1-91E7-42B8-86E0-EC572A6D1F9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C08FE9E6-B9DD-4F27-8972-A1347C57D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772400" cy="908050"/>
          </a:xfrm>
        </p:spPr>
        <p:txBody>
          <a:bodyPr/>
          <a:lstStyle/>
          <a:p>
            <a:pPr eaLnBrk="1" hangingPunct="1"/>
            <a:r>
              <a:rPr lang="zh-CN" altLang="en-US"/>
              <a:t> </a:t>
            </a:r>
            <a:endParaRPr lang="zh-CN" altLang="en-US" sz="4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6695579-42E1-46A6-9AF1-F524CB022D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7988" y="220663"/>
            <a:ext cx="8424862" cy="64087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§4.1 </a:t>
            </a:r>
            <a:r>
              <a:rPr lang="zh-CN" altLang="en-US" sz="3600" b="1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恒星时与太阳时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一、恒星时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：以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春分点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的周日视运动为依据建立的时间系统。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时间单位：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恒星日</a:t>
            </a:r>
            <a:r>
              <a:rPr lang="en-US" altLang="zh-CN" sz="2800" b="1">
                <a:ea typeface="楷体_GB2312" pitchFamily="49" charset="-122"/>
              </a:rPr>
              <a:t>—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春分点连续两次上中天的时间间隔。    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起始点：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上中天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恒星时在数值上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等于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春分点的时角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 = t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r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 α+ t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当任一恒星时上中天时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t=0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；即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s=α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000" baseline="-25000">
                <a:latin typeface="宋体" panose="02010600030101010101" pitchFamily="2" charset="-122"/>
              </a:rPr>
              <a:t>    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28A08B7-C6F3-41AB-9CC2-10FB28DF08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3600" y="3000375"/>
            <a:ext cx="3514725" cy="3587750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日期占位符 3">
            <a:extLst>
              <a:ext uri="{FF2B5EF4-FFF2-40B4-BE49-F238E27FC236}">
                <a16:creationId xmlns:a16="http://schemas.microsoft.com/office/drawing/2014/main" id="{FC3BBE6C-CECB-4977-BA52-FC2DA87AB01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88BB1CEC-A8CA-47E1-A266-85945801D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825" y="582613"/>
            <a:ext cx="7848600" cy="487362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ea typeface="楷体_GB2312" pitchFamily="49" charset="-122"/>
              </a:rPr>
              <a:t>优点：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D803B80-B3E8-48ED-89AC-2468E2CEB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5313" y="1573213"/>
            <a:ext cx="7772400" cy="3690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、以月相定日序，朔为初，两朔间隔定大小月，兼顾日月，包含着比公历更多的自然信息。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、二十四节气与阴阳历并行 ，阴阳历用于记事，二十四节气安排农时。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、月相与人类生产活动相关。</a:t>
            </a:r>
          </a:p>
          <a:p>
            <a:pPr eaLnBrk="1" hangingPunct="1">
              <a:buFontTx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缺点：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、年长不是定数。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、定朔和置闰都需专业人员，大小月没有规律。</a:t>
            </a:r>
          </a:p>
          <a:p>
            <a:pPr eaLnBrk="1" hangingPunct="1">
              <a:buFontTx/>
              <a:buNone/>
            </a:pP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日期占位符 4">
            <a:extLst>
              <a:ext uri="{FF2B5EF4-FFF2-40B4-BE49-F238E27FC236}">
                <a16:creationId xmlns:a16="http://schemas.microsoft.com/office/drawing/2014/main" id="{320D1703-DDE6-45C1-AB0B-9A44F02D932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2C6AC0E0-B2BB-49EC-9DB6-F2A3CEC53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588" y="452438"/>
            <a:ext cx="7772400" cy="792162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干支纪法 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我国历法的重要创造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4FD34E9-EF0F-462B-ABED-24691EC0F5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9075" y="1295400"/>
            <a:ext cx="8353425" cy="41671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/>
              <a:t>      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天干和地支按顺序搭配，共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60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个顺序又称</a:t>
            </a:r>
            <a:r>
              <a:rPr lang="zh-CN" altLang="en-US" sz="2400" b="1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六十花甲子</a:t>
            </a:r>
            <a:r>
              <a:rPr lang="zh-CN" altLang="en-US" sz="2400" b="1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，周而复始，循环使用。用来纪年、纪月、纪日、纪时。人出生时的年、月、日、时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组干支就是所谓的</a:t>
            </a:r>
            <a:r>
              <a:rPr lang="zh-CN" altLang="en-US" sz="2400" b="1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生辰八字</a:t>
            </a:r>
            <a:r>
              <a:rPr lang="zh-CN" altLang="en-US" sz="2400" b="1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                 干支序号表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对于任一公元年数：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天干序号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=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公元年尾数；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地支序号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（公元年数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/12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）的余数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公元年数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=6×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天干序号  －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5×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地支序号</a:t>
            </a:r>
          </a:p>
        </p:txBody>
      </p:sp>
      <p:graphicFrame>
        <p:nvGraphicFramePr>
          <p:cNvPr id="141380" name="Group 68">
            <a:extLst>
              <a:ext uri="{FF2B5EF4-FFF2-40B4-BE49-F238E27FC236}">
                <a16:creationId xmlns:a16="http://schemas.microsoft.com/office/drawing/2014/main" id="{B810772C-B7EB-4B19-BDDD-9C16B6C1669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73088" y="3059113"/>
          <a:ext cx="8208962" cy="1554162"/>
        </p:xfrm>
        <a:graphic>
          <a:graphicData uri="http://schemas.openxmlformats.org/drawingml/2006/table">
            <a:tbl>
              <a:tblPr/>
              <a:tblGrid>
                <a:gridCol w="1204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序号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天干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庚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辛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壬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癸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丙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丁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戊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己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地支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申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酉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戌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子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丑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寅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卯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辰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巳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午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未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日期占位符 3">
            <a:extLst>
              <a:ext uri="{FF2B5EF4-FFF2-40B4-BE49-F238E27FC236}">
                <a16:creationId xmlns:a16="http://schemas.microsoft.com/office/drawing/2014/main" id="{66C02E3D-D80F-44E4-854A-B4DFB85CAFF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4F8EC3EF-E7E2-44FF-AE07-27B3F15AF4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2625" y="1073150"/>
            <a:ext cx="7772400" cy="3684588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干支最早是纪日，殷商时代就有了，六十日一循环，一直纪到现在（可在万年历上查）。</a:t>
            </a:r>
          </a:p>
          <a:p>
            <a:pPr eaLnBrk="1" hangingPunct="1"/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干支纪月：大概始于春秋时代，同样是六十曰一循环，直到现在。</a:t>
            </a:r>
          </a:p>
          <a:p>
            <a:pPr eaLnBrk="1" hangingPunct="1"/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干支纪年：是从东汉章帝元和二年（公元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85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年）至今未断。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日期占位符 3">
            <a:extLst>
              <a:ext uri="{FF2B5EF4-FFF2-40B4-BE49-F238E27FC236}">
                <a16:creationId xmlns:a16="http://schemas.microsoft.com/office/drawing/2014/main" id="{462E912E-41BD-41DF-8DC0-930949780AE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A3DCCC8-7580-4622-90DC-AF4BA08C0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76225" y="1258888"/>
            <a:ext cx="5551488" cy="609600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五、 儒略日（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JD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A5199B0-3FD3-4958-BD2B-7E67F9B5AE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2788" y="2419350"/>
            <a:ext cx="7772400" cy="2381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定义：一种不用年、月的长期纪日法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起算点：公元前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4713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年儒略历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日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   世界时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点。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优点：便于计算相隔若干年两事件的天数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比如：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1997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日北京时间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时的儒略日数为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JD2450722.75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日。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日期占位符 3">
            <a:extLst>
              <a:ext uri="{FF2B5EF4-FFF2-40B4-BE49-F238E27FC236}">
                <a16:creationId xmlns:a16="http://schemas.microsoft.com/office/drawing/2014/main" id="{A7A89158-235D-4638-BD69-2681F7FFCAD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63FF9EEB-C541-4B8C-9F37-8BBF71A44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700" y="533400"/>
            <a:ext cx="8913813" cy="13462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latin typeface="宋体" panose="02010600030101010101" pitchFamily="2" charset="-122"/>
              </a:rPr>
              <a:t>练习</a:t>
            </a:r>
            <a:br>
              <a:rPr lang="zh-CN" altLang="en-US" sz="3200" b="1">
                <a:latin typeface="宋体" panose="02010600030101010101" pitchFamily="2" charset="-122"/>
              </a:rPr>
            </a:br>
            <a:br>
              <a:rPr lang="zh-CN" altLang="en-US" sz="320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、乌鲁木齐（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87 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31 </a:t>
            </a:r>
            <a:r>
              <a:rPr lang="en-US" altLang="zh-CN" sz="2800" b="1">
                <a:ea typeface="楷体_GB2312" pitchFamily="49" charset="-122"/>
              </a:rPr>
              <a:t>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）与北京（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116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19 </a:t>
            </a:r>
            <a:r>
              <a:rPr lang="en-US" altLang="zh-CN" sz="2800" b="1" baseline="30000">
                <a:ea typeface="楷体_GB2312" pitchFamily="49" charset="-122"/>
              </a:rPr>
              <a:t>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br>
              <a:rPr lang="zh-CN" altLang="en-US" sz="2800" b="1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的地方时刻之差是多少？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F0A7164-6E70-4F9D-8F07-B853A65DD0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2357438"/>
            <a:ext cx="8675687" cy="1736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、当北京（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λ=8 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）的恒星时为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8 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45 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时，某地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的恒星时指在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 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30 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，问：该地的经度是多少？   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λ</a:t>
            </a:r>
            <a:r>
              <a:rPr lang="en-US" altLang="zh-CN" sz="2800" b="1" baseline="-250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-λ</a:t>
            </a:r>
            <a:r>
              <a:rPr lang="en-US" altLang="zh-CN" sz="2800" b="1" baseline="-250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= m</a:t>
            </a:r>
            <a:r>
              <a:rPr lang="en-US" altLang="zh-CN" sz="2800" b="1" baseline="-250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Arial Black" panose="020B0A04020102020204" pitchFamily="34" charset="0"/>
                <a:ea typeface="楷体_GB2312" pitchFamily="49" charset="-122"/>
              </a:rPr>
              <a:t>–</a:t>
            </a:r>
            <a:r>
              <a:rPr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 baseline="-250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= S</a:t>
            </a:r>
            <a:r>
              <a:rPr lang="en-US" altLang="zh-CN" sz="2800" b="1" baseline="-250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sz="2800" b="1">
                <a:solidFill>
                  <a:schemeClr val="accent2"/>
                </a:solidFill>
                <a:latin typeface="Arial Black" panose="020B0A04020102020204" pitchFamily="34" charset="0"/>
                <a:ea typeface="楷体_GB2312" pitchFamily="49" charset="-122"/>
              </a:rPr>
              <a:t>–</a:t>
            </a:r>
            <a:r>
              <a:rPr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S</a:t>
            </a:r>
            <a:r>
              <a:rPr lang="en-US" altLang="zh-CN" sz="2800" b="1" baseline="-250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B43AA97-527E-4A8F-A697-01169749D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3876675"/>
            <a:ext cx="76057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latin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</a:rPr>
              <a:t>、某人</a:t>
            </a:r>
            <a:r>
              <a:rPr lang="en-US" altLang="zh-CN" sz="2800" b="1">
                <a:latin typeface="楷体_GB2312" pitchFamily="49" charset="-122"/>
              </a:rPr>
              <a:t>10</a:t>
            </a:r>
            <a:r>
              <a:rPr lang="zh-CN" altLang="en-US" sz="2800" b="1">
                <a:latin typeface="楷体_GB2312" pitchFamily="49" charset="-122"/>
              </a:rPr>
              <a:t>月</a:t>
            </a:r>
            <a:r>
              <a:rPr lang="en-US" altLang="zh-CN" sz="2800" b="1">
                <a:latin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</a:rPr>
              <a:t>日</a:t>
            </a:r>
            <a:r>
              <a:rPr lang="en-US" altLang="zh-CN" sz="2800" b="1">
                <a:latin typeface="楷体_GB2312" pitchFamily="49" charset="-122"/>
              </a:rPr>
              <a:t>9</a:t>
            </a:r>
            <a:r>
              <a:rPr lang="zh-CN" altLang="en-US" sz="2800" b="1">
                <a:latin typeface="楷体_GB2312" pitchFamily="49" charset="-122"/>
              </a:rPr>
              <a:t>时从北京飞往纽约（西五区）</a:t>
            </a:r>
            <a:r>
              <a:rPr lang="en-US" altLang="zh-CN" sz="2800" b="1">
                <a:latin typeface="楷体_GB2312" pitchFamily="49" charset="-122"/>
              </a:rPr>
              <a:t>11</a:t>
            </a:r>
            <a:r>
              <a:rPr lang="zh-CN" altLang="en-US" sz="2800" b="1">
                <a:latin typeface="楷体_GB2312" pitchFamily="49" charset="-122"/>
              </a:rPr>
              <a:t>小时后到达，当地时间为几月几日几时？</a:t>
            </a:r>
          </a:p>
        </p:txBody>
      </p:sp>
      <p:sp>
        <p:nvSpPr>
          <p:cNvPr id="46085" name="Rectangle 8">
            <a:extLst>
              <a:ext uri="{FF2B5EF4-FFF2-40B4-BE49-F238E27FC236}">
                <a16:creationId xmlns:a16="http://schemas.microsoft.com/office/drawing/2014/main" id="{FB121E1A-F6F6-4A9D-A431-7897ACF2C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4943475"/>
            <a:ext cx="75057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>
                <a:latin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</a:rPr>
              <a:t>、设赤经等于</a:t>
            </a:r>
            <a:r>
              <a:rPr lang="en-US" altLang="zh-CN" sz="2800" b="1">
                <a:latin typeface="楷体_GB2312" pitchFamily="49" charset="-122"/>
              </a:rPr>
              <a:t>18</a:t>
            </a:r>
            <a:r>
              <a:rPr lang="en-US" altLang="zh-CN" sz="2800" b="1" baseline="30000">
                <a:latin typeface="楷体_GB2312" pitchFamily="49" charset="-122"/>
              </a:rPr>
              <a:t>h</a:t>
            </a:r>
            <a:r>
              <a:rPr lang="zh-CN" altLang="en-US" sz="2800" b="1">
                <a:latin typeface="楷体_GB2312" pitchFamily="49" charset="-122"/>
              </a:rPr>
              <a:t>的恒星，在晚上</a:t>
            </a:r>
            <a:r>
              <a:rPr lang="en-US" altLang="zh-CN" sz="2800" b="1">
                <a:latin typeface="楷体_GB2312" pitchFamily="49" charset="-122"/>
              </a:rPr>
              <a:t>8</a:t>
            </a:r>
            <a:r>
              <a:rPr lang="en-US" altLang="zh-CN" sz="2800" b="1" baseline="30000">
                <a:latin typeface="楷体_GB2312" pitchFamily="49" charset="-122"/>
              </a:rPr>
              <a:t>h</a:t>
            </a:r>
            <a:r>
              <a:rPr lang="zh-CN" altLang="en-US" sz="2800" b="1">
                <a:latin typeface="楷体_GB2312" pitchFamily="49" charset="-122"/>
              </a:rPr>
              <a:t>位于子午圈。问当时大概是几月几日？</a:t>
            </a:r>
            <a:r>
              <a:rPr lang="en-US" altLang="zh-CN" sz="2800" b="1">
                <a:latin typeface="楷体_GB2312" pitchFamily="49" charset="-122"/>
              </a:rPr>
              <a:t>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日期占位符 4">
            <a:extLst>
              <a:ext uri="{FF2B5EF4-FFF2-40B4-BE49-F238E27FC236}">
                <a16:creationId xmlns:a16="http://schemas.microsoft.com/office/drawing/2014/main" id="{F69EDDF9-6FE5-4B26-A8DC-89F7193322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FE27FAD-3CB8-4293-9E37-2720DF6FC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76263"/>
            <a:ext cx="3024188" cy="576262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二、真太阳时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9A5A2F1-3FD5-4FE5-A3E3-06420E2EE92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7350" y="1422400"/>
            <a:ext cx="7864475" cy="42449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：以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太阳视圆面中心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的周日视运动为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依据建立的时间系统。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时间单位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真太阳日</a:t>
            </a:r>
            <a:r>
              <a:rPr lang="en-US" altLang="zh-CN" sz="2800" b="1">
                <a:ea typeface="楷体_GB2312" pitchFamily="49" charset="-122"/>
              </a:rPr>
              <a:t>—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真太阳连续两次上中天的时间间隔。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起始点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下中天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真太阳时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以真太阳的时角度量：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 baseline="-25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⊙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＝ 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 b="1" baseline="-25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⊙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 sz="2800" b="1" baseline="30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= t + 12</a:t>
            </a:r>
            <a:r>
              <a:rPr lang="en-US" altLang="zh-CN" sz="2800" b="1" baseline="30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endParaRPr lang="en-US" altLang="zh-CN" sz="28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C38D65C-B5D8-4E12-8C9E-6E5E1FD7026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0913" y="3111500"/>
            <a:ext cx="3298825" cy="304323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日期占位符 5">
            <a:extLst>
              <a:ext uri="{FF2B5EF4-FFF2-40B4-BE49-F238E27FC236}">
                <a16:creationId xmlns:a16="http://schemas.microsoft.com/office/drawing/2014/main" id="{A6023241-3B67-4481-A7AF-25C52730D00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ADE0025-68BD-4B98-8C2F-E41D095D1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492125"/>
            <a:ext cx="3814762" cy="1816100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、真太阳时比恒星时每日约长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分钟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D67466C-E1E6-4EC0-B0D9-CDF31BEB00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6375" y="2122488"/>
            <a:ext cx="40386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太阳在周日视运动的同时，又以逆时针方向做周年视运动，每日在黄道上自西向东约运行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度，因此真太阳时比恒星时约长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分钟</a:t>
            </a:r>
            <a:r>
              <a:rPr lang="zh-CN" altLang="en-US" sz="2800" b="1"/>
              <a:t>。</a:t>
            </a:r>
          </a:p>
          <a:p>
            <a:pPr eaLnBrk="1" hangingPunct="1">
              <a:buFontTx/>
              <a:buNone/>
            </a:pPr>
            <a:r>
              <a:rPr lang="en-US" altLang="zh-CN" sz="2800" b="1"/>
              <a:t>    m</a:t>
            </a:r>
            <a:r>
              <a:rPr lang="en-US" altLang="zh-CN" sz="2800" b="1" baseline="-25000"/>
              <a:t>⊙</a:t>
            </a:r>
            <a:r>
              <a:rPr lang="en-US" altLang="zh-CN" sz="2800" b="1"/>
              <a:t> ≈ s </a:t>
            </a:r>
            <a:r>
              <a:rPr lang="zh-CN" altLang="en-US" sz="2800" b="1"/>
              <a:t>＋</a:t>
            </a:r>
            <a:r>
              <a:rPr lang="en-US" altLang="zh-CN" sz="2800" b="1"/>
              <a:t>3</a:t>
            </a:r>
            <a:r>
              <a:rPr lang="en-US" altLang="zh-CN" sz="2800" b="1" baseline="30000"/>
              <a:t>m</a:t>
            </a:r>
            <a:r>
              <a:rPr lang="en-US" altLang="zh-CN" sz="2800" b="1"/>
              <a:t>56</a:t>
            </a:r>
            <a:r>
              <a:rPr lang="en-US" altLang="zh-CN" sz="2800" b="1" baseline="30000"/>
              <a:t>s</a:t>
            </a:r>
          </a:p>
        </p:txBody>
      </p:sp>
      <p:sp>
        <p:nvSpPr>
          <p:cNvPr id="7172" name="Oval 4">
            <a:extLst>
              <a:ext uri="{FF2B5EF4-FFF2-40B4-BE49-F238E27FC236}">
                <a16:creationId xmlns:a16="http://schemas.microsoft.com/office/drawing/2014/main" id="{E50C6087-6C14-4328-BC34-67262A40E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00600"/>
            <a:ext cx="2286000" cy="1676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173" name="Oval 5">
            <a:extLst>
              <a:ext uri="{FF2B5EF4-FFF2-40B4-BE49-F238E27FC236}">
                <a16:creationId xmlns:a16="http://schemas.microsoft.com/office/drawing/2014/main" id="{BC33A362-2B57-4DF2-AAE4-6EC07F11B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886200"/>
            <a:ext cx="3048000" cy="2743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529B7C47-E373-4E21-A79D-D6473CFD9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22600"/>
            <a:ext cx="3048000" cy="2819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175" name="Oval 7">
            <a:extLst>
              <a:ext uri="{FF2B5EF4-FFF2-40B4-BE49-F238E27FC236}">
                <a16:creationId xmlns:a16="http://schemas.microsoft.com/office/drawing/2014/main" id="{8AD38CA7-9A44-4385-B6A0-7FA856FCF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962400"/>
            <a:ext cx="3429000" cy="2286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176" name="AutoShape 8">
            <a:extLst>
              <a:ext uri="{FF2B5EF4-FFF2-40B4-BE49-F238E27FC236}">
                <a16:creationId xmlns:a16="http://schemas.microsoft.com/office/drawing/2014/main" id="{C0345FB8-0524-4857-A7D1-4E33AD85B8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140200" y="1765300"/>
            <a:ext cx="3962400" cy="3733800"/>
          </a:xfrm>
          <a:prstGeom prst="flowChartOr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rot="10800000" wrap="none" anchor="ctr"/>
          <a:lstStyle/>
          <a:p>
            <a:pPr algn="ctr"/>
            <a:r>
              <a:rPr lang="zh-CN" altLang="en-US"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北极点</a:t>
            </a: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4A632C9E-7D6C-440D-BD63-0E981405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370840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子午线</a:t>
            </a:r>
          </a:p>
        </p:txBody>
      </p:sp>
      <p:sp>
        <p:nvSpPr>
          <p:cNvPr id="7178" name="Oval 10">
            <a:extLst>
              <a:ext uri="{FF2B5EF4-FFF2-40B4-BE49-F238E27FC236}">
                <a16:creationId xmlns:a16="http://schemas.microsoft.com/office/drawing/2014/main" id="{AF7CF9D6-A466-4C71-837C-4A938602664D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885113" y="3133725"/>
            <a:ext cx="304800" cy="228600"/>
          </a:xfrm>
          <a:prstGeom prst="ellipse">
            <a:avLst/>
          </a:prstGeom>
          <a:solidFill>
            <a:srgbClr val="FF33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rot="10800000" wrap="none" anchor="ctr"/>
          <a:lstStyle/>
          <a:p>
            <a:pPr algn="ctr"/>
            <a:endParaRPr lang="zh-CN" altLang="en-US" sz="24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35F8E50C-FC31-4943-9637-718A7E5C5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050" y="3492500"/>
            <a:ext cx="874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春分点</a:t>
            </a:r>
          </a:p>
        </p:txBody>
      </p:sp>
      <p:sp>
        <p:nvSpPr>
          <p:cNvPr id="7180" name="Oval 12">
            <a:extLst>
              <a:ext uri="{FF2B5EF4-FFF2-40B4-BE49-F238E27FC236}">
                <a16:creationId xmlns:a16="http://schemas.microsoft.com/office/drawing/2014/main" id="{49FB5599-4707-4008-B6DC-992A7E29906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027988" y="3636963"/>
            <a:ext cx="73025" cy="71437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181" name="Line 13">
            <a:extLst>
              <a:ext uri="{FF2B5EF4-FFF2-40B4-BE49-F238E27FC236}">
                <a16:creationId xmlns:a16="http://schemas.microsoft.com/office/drawing/2014/main" id="{94982122-954B-404C-A3BC-937168FB59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56550" y="2773363"/>
            <a:ext cx="80963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182" name="Line 14">
            <a:extLst>
              <a:ext uri="{FF2B5EF4-FFF2-40B4-BE49-F238E27FC236}">
                <a16:creationId xmlns:a16="http://schemas.microsoft.com/office/drawing/2014/main" id="{C21B5637-4071-40AE-BEC4-1BA2F531DF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01013" y="3708400"/>
            <a:ext cx="1587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183" name="Rectangle 15">
            <a:extLst>
              <a:ext uri="{FF2B5EF4-FFF2-40B4-BE49-F238E27FC236}">
                <a16:creationId xmlns:a16="http://schemas.microsoft.com/office/drawing/2014/main" id="{FE8CC1FA-EB02-4344-8D75-4B594DF24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2844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周年</a:t>
            </a:r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id="{988EDF46-BB95-4D63-835B-5B986F528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39258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周日</a:t>
            </a:r>
          </a:p>
        </p:txBody>
      </p:sp>
      <p:sp>
        <p:nvSpPr>
          <p:cNvPr id="7185" name="Rectangle 17">
            <a:extLst>
              <a:ext uri="{FF2B5EF4-FFF2-40B4-BE49-F238E27FC236}">
                <a16:creationId xmlns:a16="http://schemas.microsoft.com/office/drawing/2014/main" id="{339EB342-B2F5-4DBB-AC5E-FA7E4EC18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959350"/>
            <a:ext cx="1042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赤道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日期占位符 3">
            <a:extLst>
              <a:ext uri="{FF2B5EF4-FFF2-40B4-BE49-F238E27FC236}">
                <a16:creationId xmlns:a16="http://schemas.microsoft.com/office/drawing/2014/main" id="{4474B373-D7EE-43E6-9C22-DCF16CEEC8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pic>
        <p:nvPicPr>
          <p:cNvPr id="8194" name="Picture 4">
            <a:extLst>
              <a:ext uri="{FF2B5EF4-FFF2-40B4-BE49-F238E27FC236}">
                <a16:creationId xmlns:a16="http://schemas.microsoft.com/office/drawing/2014/main" id="{C0E30046-D80C-4961-BB38-ACB21F94FA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313" y="1687513"/>
            <a:ext cx="4197350" cy="3973512"/>
          </a:xfrm>
        </p:spPr>
      </p:pic>
      <p:pic>
        <p:nvPicPr>
          <p:cNvPr id="8195" name="Picture 5" descr="sidereal">
            <a:extLst>
              <a:ext uri="{FF2B5EF4-FFF2-40B4-BE49-F238E27FC236}">
                <a16:creationId xmlns:a16="http://schemas.microsoft.com/office/drawing/2014/main" id="{E40DE0B5-700F-4CAF-880C-A36987AC6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1719263"/>
            <a:ext cx="4206875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6">
            <a:extLst>
              <a:ext uri="{FF2B5EF4-FFF2-40B4-BE49-F238E27FC236}">
                <a16:creationId xmlns:a16="http://schemas.microsoft.com/office/drawing/2014/main" id="{42B838D8-66CA-4098-BA2A-F344B17B5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563563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太阳时和恒星时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日期占位符 5">
            <a:extLst>
              <a:ext uri="{FF2B5EF4-FFF2-40B4-BE49-F238E27FC236}">
                <a16:creationId xmlns:a16="http://schemas.microsoft.com/office/drawing/2014/main" id="{51ED5B3E-E0DC-4C6F-A7C4-0B305AB9E92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755B518-1583-4D16-9005-720FB2421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9400" y="401638"/>
            <a:ext cx="4489450" cy="522287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、真太阳时的缺陷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71A7B2E-DCF4-43AC-9234-BF77D57CD65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84225" y="1022350"/>
            <a:ext cx="7502525" cy="1787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）、太阳在黄道上的运动不均匀。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（地球公转轨道为椭圆）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）、即使太阳在黄道上运动均匀，由于黄赤交角的存在，投影在赤道上的太阳时角变化也不均匀。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B1C1CFA-4723-478F-B5D8-E0034720B34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6450" y="3644900"/>
            <a:ext cx="3692525" cy="2308225"/>
          </a:xfrm>
        </p:spPr>
      </p:pic>
      <p:pic>
        <p:nvPicPr>
          <p:cNvPr id="9221" name="Picture 5" descr="seasons-1">
            <a:extLst>
              <a:ext uri="{FF2B5EF4-FFF2-40B4-BE49-F238E27FC236}">
                <a16:creationId xmlns:a16="http://schemas.microsoft.com/office/drawing/2014/main" id="{155B2510-3E0D-4AFC-8F1B-E16AA9073459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5075" y="3662363"/>
            <a:ext cx="3132138" cy="233521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日期占位符 4">
            <a:extLst>
              <a:ext uri="{FF2B5EF4-FFF2-40B4-BE49-F238E27FC236}">
                <a16:creationId xmlns:a16="http://schemas.microsoft.com/office/drawing/2014/main" id="{47876E9F-6CDC-4A22-8627-D58BD4E1C8D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/>
              <a:t>普通天文学</a:t>
            </a:r>
            <a:endParaRPr lang="en-US" altLang="zh-CN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6F7FAF0-5FF6-40D3-995C-6351ADD0E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606425"/>
            <a:ext cx="2759075" cy="627063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三、平太阳时</a:t>
            </a:r>
            <a:endParaRPr lang="zh-CN" altLang="en-US" sz="3200" b="1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BD7F682-92F6-4EBA-9F90-A2409E0E18B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663700"/>
            <a:ext cx="8066088" cy="36909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1.平太阳：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引入的一个假想参考点。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在黄道上建立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第一个辅助点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在黄道上均匀运动，其速度等于真太阳的平均速度，并与真太阳同时过近日点和远日点。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在赤道上建立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第二个辅助点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在赤道上匀速运动，其速度等于真太阳的平均速度，与第一辅助点同时过春分点和秋分点。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第二个辅助点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为在赤道上做匀速运动的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平太阳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8C742F88-1D5F-4D42-81E3-CDFF0699D4E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5413" y="522288"/>
            <a:ext cx="3046412" cy="27114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3696</Words>
  <Application>Microsoft Office PowerPoint</Application>
  <PresentationFormat>全屏显示(4:3)</PresentationFormat>
  <Paragraphs>411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2" baseType="lpstr">
      <vt:lpstr>Arial</vt:lpstr>
      <vt:lpstr>宋体</vt:lpstr>
      <vt:lpstr>Wingdings</vt:lpstr>
      <vt:lpstr>Times New Roman</vt:lpstr>
      <vt:lpstr>楷体_GB2312</vt:lpstr>
      <vt:lpstr>宋体</vt:lpstr>
      <vt:lpstr>Calibri</vt:lpstr>
      <vt:lpstr>华文行楷</vt:lpstr>
      <vt:lpstr>Verdana</vt:lpstr>
      <vt:lpstr>Arial Black</vt:lpstr>
      <vt:lpstr>Wingdings</vt:lpstr>
      <vt:lpstr>新宋体</vt:lpstr>
      <vt:lpstr>微软雅黑</vt:lpstr>
      <vt:lpstr>新宋体</vt:lpstr>
      <vt:lpstr>宋体</vt:lpstr>
      <vt:lpstr>微软雅黑</vt:lpstr>
      <vt:lpstr>自定义设计方案</vt:lpstr>
      <vt:lpstr>画笔图片</vt:lpstr>
      <vt:lpstr>PowerPoint 演示文稿</vt:lpstr>
      <vt:lpstr>PowerPoint 演示文稿</vt:lpstr>
      <vt:lpstr>计量时间的基本原则</vt:lpstr>
      <vt:lpstr> </vt:lpstr>
      <vt:lpstr>二、真太阳时</vt:lpstr>
      <vt:lpstr>1、真太阳时比恒星时每日约长4分钟</vt:lpstr>
      <vt:lpstr>PowerPoint 演示文稿</vt:lpstr>
      <vt:lpstr>2、真太阳时的缺陷</vt:lpstr>
      <vt:lpstr>三、平太阳时</vt:lpstr>
      <vt:lpstr>2、平太阳时</vt:lpstr>
      <vt:lpstr> 四、时差 </vt:lpstr>
      <vt:lpstr>   五、天体的出没时刻 </vt:lpstr>
      <vt:lpstr>§4.2 地方时、世界时、区时</vt:lpstr>
      <vt:lpstr> 1、地方时：</vt:lpstr>
      <vt:lpstr>2、世界时与区时：</vt:lpstr>
      <vt:lpstr>3、国际日期变更线——日界线</vt:lpstr>
      <vt:lpstr>PowerPoint 演示文稿</vt:lpstr>
      <vt:lpstr>§4.3  恒星时与平时的换算</vt:lpstr>
      <vt:lpstr>一、时间间隔的换算</vt:lpstr>
      <vt:lpstr>二、平时时刻与恒星时时刻的换算</vt:lpstr>
      <vt:lpstr>2、任意经度区的时刻的换算</vt:lpstr>
      <vt:lpstr>§4.4  现代时间服务</vt:lpstr>
      <vt:lpstr>PowerPoint 演示文稿</vt:lpstr>
      <vt:lpstr>圭表---圭表是测定正午的日影长度以定节令，定回归年或阳历年。由圭和表组成。</vt:lpstr>
      <vt:lpstr>     §4.5 历法</vt:lpstr>
      <vt:lpstr>2、历法的制定原则</vt:lpstr>
      <vt:lpstr>3、主要有三种类型</vt:lpstr>
      <vt:lpstr>二、太阴历（回历）</vt:lpstr>
      <vt:lpstr>PowerPoint 演示文稿</vt:lpstr>
      <vt:lpstr>三、太阳历（公历）起源于古埃及 </vt:lpstr>
      <vt:lpstr>   儒略.凯撒于公元前45年逝世，掌权的僧侣把“每隔三年一闰”误解为“每三年一闰”。这样在短短的33年，就多了3个闰年。</vt:lpstr>
      <vt:lpstr>  公元1582年：测得太阳3月11日过春分点比规定的3月21日提早10天，历日与天象不符，必对历法进行修正。</vt:lpstr>
      <vt:lpstr>优点：与季节相吻合</vt:lpstr>
      <vt:lpstr>星期的概念</vt:lpstr>
      <vt:lpstr>四、阴阳历： （中国农历）</vt:lpstr>
      <vt:lpstr>19年7闰：</vt:lpstr>
      <vt:lpstr>    二十四节气       农历中表示太阳位置的特殊方法</vt:lpstr>
      <vt:lpstr>二十四节气歌 </vt:lpstr>
      <vt:lpstr>农历的闰月</vt:lpstr>
      <vt:lpstr>优点：</vt:lpstr>
      <vt:lpstr>干支纪法   我国历法的重要创造</vt:lpstr>
      <vt:lpstr>PowerPoint 演示文稿</vt:lpstr>
      <vt:lpstr>五、 儒略日（JD）</vt:lpstr>
      <vt:lpstr>练习  1、乌鲁木齐（87 031 ’E）与北京（116019 ’E） 的地方时刻之差是多少？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Mr.Hope</dc:creator>
  <cp:lastModifiedBy>张伯望</cp:lastModifiedBy>
  <cp:revision>1</cp:revision>
  <dcterms:modified xsi:type="dcterms:W3CDTF">2017-09-08T05:06:39Z</dcterms:modified>
</cp:coreProperties>
</file>