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3.xml" ContentType="application/vnd.openxmlformats-officedocument.themeOverr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7"/>
  </p:notesMasterIdLst>
  <p:sldIdLst>
    <p:sldId id="256" r:id="rId2"/>
    <p:sldId id="342" r:id="rId3"/>
    <p:sldId id="349" r:id="rId4"/>
    <p:sldId id="343" r:id="rId5"/>
    <p:sldId id="315" r:id="rId6"/>
    <p:sldId id="323" r:id="rId7"/>
    <p:sldId id="350" r:id="rId8"/>
    <p:sldId id="271" r:id="rId9"/>
    <p:sldId id="316" r:id="rId10"/>
    <p:sldId id="337" r:id="rId11"/>
    <p:sldId id="334" r:id="rId12"/>
    <p:sldId id="272" r:id="rId13"/>
    <p:sldId id="273" r:id="rId14"/>
    <p:sldId id="275" r:id="rId15"/>
    <p:sldId id="351" r:id="rId16"/>
    <p:sldId id="286" r:id="rId17"/>
    <p:sldId id="345" r:id="rId18"/>
    <p:sldId id="317" r:id="rId19"/>
    <p:sldId id="326" r:id="rId20"/>
    <p:sldId id="288" r:id="rId21"/>
    <p:sldId id="346" r:id="rId22"/>
    <p:sldId id="289" r:id="rId23"/>
    <p:sldId id="290" r:id="rId24"/>
    <p:sldId id="291" r:id="rId25"/>
    <p:sldId id="292" r:id="rId26"/>
    <p:sldId id="293" r:id="rId27"/>
    <p:sldId id="294" r:id="rId28"/>
    <p:sldId id="295" r:id="rId29"/>
    <p:sldId id="296" r:id="rId30"/>
    <p:sldId id="297" r:id="rId31"/>
    <p:sldId id="298" r:id="rId32"/>
    <p:sldId id="299" r:id="rId33"/>
    <p:sldId id="348" r:id="rId34"/>
    <p:sldId id="300" r:id="rId35"/>
    <p:sldId id="301" r:id="rId36"/>
    <p:sldId id="302" r:id="rId37"/>
    <p:sldId id="303" r:id="rId38"/>
    <p:sldId id="304" r:id="rId39"/>
    <p:sldId id="305" r:id="rId40"/>
    <p:sldId id="307" r:id="rId41"/>
    <p:sldId id="309" r:id="rId42"/>
    <p:sldId id="325" r:id="rId43"/>
    <p:sldId id="311" r:id="rId44"/>
    <p:sldId id="329" r:id="rId45"/>
    <p:sldId id="335" r:id="rId4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CC"/>
    <a:srgbClr val="003399"/>
    <a:srgbClr val="FF0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6757" autoAdjust="0"/>
  </p:normalViewPr>
  <p:slideViewPr>
    <p:cSldViewPr>
      <p:cViewPr varScale="1">
        <p:scale>
          <a:sx n="84" d="100"/>
          <a:sy n="84" d="100"/>
        </p:scale>
        <p:origin x="1354" y="48"/>
      </p:cViewPr>
      <p:guideLst>
        <p:guide orient="horz" pos="2160"/>
        <p:guide pos="2880"/>
      </p:guideLst>
    </p:cSldViewPr>
  </p:slid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10" Type="http://schemas.openxmlformats.org/officeDocument/2006/relationships/image" Target="../media/image30.wmf"/><Relationship Id="rId4" Type="http://schemas.openxmlformats.org/officeDocument/2006/relationships/image" Target="../media/image24.wmf"/><Relationship Id="rId9"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endParaRPr lang="en-US" altLang="zh-CN"/>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3D01366-C932-4784-AF5E-DE38C29B1E3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p:spPr>
        <p:txBody>
          <a:bodyPr/>
          <a:lstStyle/>
          <a:p>
            <a:endParaRPr lang="zh-CN" altLang="en-US" smtClean="0"/>
          </a:p>
        </p:txBody>
      </p:sp>
      <p:sp>
        <p:nvSpPr>
          <p:cNvPr id="25604"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8D1D0A-3D4A-43B5-8875-071DA8ABB7BE}" type="slidenum">
              <a:rPr lang="en-US" altLang="zh-CN" smtClean="0"/>
              <a:pPr/>
              <a:t>5</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3408363" y="469900"/>
            <a:ext cx="3149600" cy="2362200"/>
          </a:xfrm>
          <a:ln/>
        </p:spPr>
      </p:sp>
      <p:sp>
        <p:nvSpPr>
          <p:cNvPr id="68611" name="Rectangle 3"/>
          <p:cNvSpPr>
            <a:spLocks noGrp="1" noRot="1" noChangeArrowheads="1"/>
          </p:cNvSpPr>
          <p:nvPr>
            <p:ph type="body" idx="1"/>
          </p:nvPr>
        </p:nvSpPr>
        <p:spPr>
          <a:xfrm>
            <a:off x="996950" y="2990850"/>
            <a:ext cx="7967663" cy="2832100"/>
          </a:xfrm>
          <a:noFill/>
        </p:spPr>
        <p:txBody>
          <a:bodyPr/>
          <a:lstStyle/>
          <a:p>
            <a:pPr eaLnBrk="1" hangingPunct="1"/>
            <a:r>
              <a:rPr lang="zh-CN" altLang="en-US" smtClean="0"/>
              <a:t>晶体易沿着一些固定的面生长。 </a:t>
            </a:r>
            <a:r>
              <a:rPr lang="en-US" altLang="zh-CN" smtClean="0"/>
              <a:t>B c d </a:t>
            </a:r>
            <a:r>
              <a:rPr lang="zh-CN" altLang="en-US" smtClean="0"/>
              <a:t>图如何从</a:t>
            </a:r>
            <a:r>
              <a:rPr lang="en-US" altLang="zh-CN" smtClean="0"/>
              <a:t>a</a:t>
            </a:r>
            <a:r>
              <a:rPr lang="zh-CN" altLang="en-US" smtClean="0"/>
              <a:t>图获得</a:t>
            </a: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9B151AC-6A95-4D0D-8CDE-DCD07F3A9ADD}" type="slidenum">
              <a:rPr lang="en-US" altLang="zh-CN" smtClean="0"/>
              <a:pPr>
                <a:spcBef>
                  <a:spcPct val="0"/>
                </a:spcBef>
              </a:pPr>
              <a:t>43</a:t>
            </a:fld>
            <a:endParaRPr lang="en-US" altLang="zh-CN" smtClean="0"/>
          </a:p>
        </p:txBody>
      </p:sp>
      <p:sp>
        <p:nvSpPr>
          <p:cNvPr id="7885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0AB8820D-0E39-4A56-B468-2DD4A9875701}" type="slidenum">
              <a:rPr kumimoji="1" lang="en-US" altLang="zh-TW">
                <a:ea typeface="PMingLiU" pitchFamily="18" charset="-120"/>
              </a:rPr>
              <a:pPr algn="r" eaLnBrk="1" hangingPunct="1">
                <a:spcBef>
                  <a:spcPct val="0"/>
                </a:spcBef>
              </a:pPr>
              <a:t>43</a:t>
            </a:fld>
            <a:endParaRPr kumimoji="1" lang="en-US" altLang="zh-TW">
              <a:ea typeface="PMingLiU" pitchFamily="18" charset="-120"/>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r>
              <a:rPr lang="zh-CN" altLang="en-US" smtClean="0"/>
              <a:t>加</a:t>
            </a:r>
            <a:r>
              <a:rPr lang="en-US" altLang="zh-CN" smtClean="0"/>
              <a:t>Blackboard </a:t>
            </a:r>
            <a:r>
              <a:rPr lang="zh-CN" altLang="en-US" smtClean="0"/>
              <a:t>的截屏，期是考试或期中测试计划尝试在该平台上进行！每人只给</a:t>
            </a:r>
            <a:r>
              <a:rPr lang="en-US" altLang="zh-CN" smtClean="0"/>
              <a:t>2</a:t>
            </a:r>
            <a:r>
              <a:rPr lang="zh-CN" altLang="en-US" smtClean="0"/>
              <a:t>次机会！开放的时间不会长，应该</a:t>
            </a:r>
            <a:r>
              <a:rPr lang="en-US" altLang="zh-CN" smtClean="0"/>
              <a:t>5</a:t>
            </a:r>
            <a:r>
              <a:rPr lang="zh-CN" altLang="en-US" smtClean="0"/>
              <a:t>天以内。期中考试与期末考试没有联系！本学期固体物理期末考试尝试“教考分离”！请大家平时认真学习！期中考试是任课老师测试平时教学环节用！</a:t>
            </a:r>
          </a:p>
        </p:txBody>
      </p:sp>
      <p:sp>
        <p:nvSpPr>
          <p:cNvPr id="31748"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90EFD3E-B0D6-4DF8-A7CD-99769BF4CADE}" type="slidenum">
              <a:rPr lang="en-US" altLang="zh-CN" smtClean="0"/>
              <a:pPr/>
              <a:t>10</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p:spPr>
        <p:txBody>
          <a:bodyPr/>
          <a:lstStyle/>
          <a:p>
            <a:endParaRPr lang="zh-CN" altLang="en-US" smtClean="0"/>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6D21831-4DD1-45D0-8454-5A238CE8B96A}" type="slidenum">
              <a:rPr lang="en-US" altLang="zh-CN" smtClean="0"/>
              <a:pPr/>
              <a:t>11</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3408363" y="469900"/>
            <a:ext cx="3149600" cy="2362200"/>
          </a:xfrm>
          <a:ln/>
        </p:spPr>
      </p:sp>
      <p:sp>
        <p:nvSpPr>
          <p:cNvPr id="51203" name="Rectangle 3"/>
          <p:cNvSpPr>
            <a:spLocks noGrp="1" noRot="1" noChangeArrowheads="1"/>
          </p:cNvSpPr>
          <p:nvPr>
            <p:ph type="body" idx="1"/>
          </p:nvPr>
        </p:nvSpPr>
        <p:spPr>
          <a:xfrm>
            <a:off x="996950" y="2990850"/>
            <a:ext cx="7967663" cy="2832100"/>
          </a:xfrm>
          <a:noFill/>
        </p:spPr>
        <p:txBody>
          <a:bodyPr/>
          <a:lstStyle/>
          <a:p>
            <a:pPr eaLnBrk="1" hangingPunct="1"/>
            <a:r>
              <a:rPr lang="zh-CN" altLang="en-US" smtClean="0"/>
              <a:t>晶体：小范围内，具有固定的键长、键角，具有平移对称性。</a:t>
            </a:r>
          </a:p>
          <a:p>
            <a:pPr eaLnBrk="1" hangingPunct="1"/>
            <a:r>
              <a:rPr lang="zh-CN" altLang="en-US" smtClean="0"/>
              <a:t>准晶体：具有相对固定的键长、键角，但不具有长程平移对称性</a:t>
            </a:r>
          </a:p>
          <a:p>
            <a:pPr eaLnBrk="1" hangingPunct="1"/>
            <a:r>
              <a:rPr lang="zh-CN" altLang="en-US" smtClean="0"/>
              <a:t>非晶体： 小范围内，原子间的作用健长、键角近似相同。但从长程看，不具有周期性。</a:t>
            </a:r>
            <a:r>
              <a:rPr lang="en-US" altLang="zh-CN" smtClean="0"/>
              <a:t>【</a:t>
            </a:r>
            <a:r>
              <a:rPr lang="zh-CN" altLang="en-US" smtClean="0"/>
              <a:t>非晶体并非杂乱无章的</a:t>
            </a:r>
            <a:r>
              <a:rPr lang="en-US" altLang="zh-CN" smtClean="0"/>
              <a:t>】</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DD6192C-B735-4E98-9290-A3C275D88A5D}" type="slidenum">
              <a:rPr lang="en-US" altLang="zh-CN" smtClean="0"/>
              <a:pPr>
                <a:spcBef>
                  <a:spcPct val="0"/>
                </a:spcBef>
              </a:pPr>
              <a:t>27</a:t>
            </a:fld>
            <a:endParaRPr lang="en-US" altLang="zh-CN"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r>
              <a:rPr lang="zh-CN" altLang="en-US" smtClean="0"/>
              <a:t>可回</a:t>
            </a:r>
            <a:r>
              <a:rPr lang="en-US" altLang="zh-CN" smtClean="0"/>
              <a:t>17</a:t>
            </a:r>
            <a:r>
              <a:rPr lang="zh-CN" altLang="en-US" smtClean="0"/>
              <a:t>屏观看</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3408363" y="469900"/>
            <a:ext cx="3149600" cy="2362200"/>
          </a:xfrm>
          <a:ln/>
        </p:spPr>
      </p:sp>
      <p:sp>
        <p:nvSpPr>
          <p:cNvPr id="58371" name="Rectangle 3"/>
          <p:cNvSpPr>
            <a:spLocks noGrp="1" noRot="1" noChangeArrowheads="1"/>
          </p:cNvSpPr>
          <p:nvPr>
            <p:ph type="body" idx="1"/>
          </p:nvPr>
        </p:nvSpPr>
        <p:spPr>
          <a:xfrm>
            <a:off x="996950" y="2990850"/>
            <a:ext cx="7967663" cy="2832100"/>
          </a:xfrm>
          <a:noFill/>
        </p:spPr>
        <p:txBody>
          <a:bodyPr/>
          <a:lstStyle/>
          <a:p>
            <a:pPr eaLnBrk="1" hangingPunct="1"/>
            <a:r>
              <a:rPr lang="zh-CN" altLang="en-US" sz="2400" smtClean="0"/>
              <a:t>长程取向性，某位置，然后略旋一个角度</a:t>
            </a: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F6F4533-35D6-4737-96FD-AF4B3E6F91D1}" type="slidenum">
              <a:rPr lang="en-US" altLang="zh-CN" smtClean="0"/>
              <a:pPr>
                <a:spcBef>
                  <a:spcPct val="0"/>
                </a:spcBef>
              </a:pPr>
              <a:t>31</a:t>
            </a:fld>
            <a:endParaRPr lang="en-US" altLang="zh-CN" smtClean="0"/>
          </a:p>
        </p:txBody>
      </p:sp>
      <p:sp>
        <p:nvSpPr>
          <p:cNvPr id="6246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34A8CA9E-CF63-4017-8752-D536F2EE3CF2}" type="slidenum">
              <a:rPr kumimoji="1" lang="en-US" altLang="zh-TW">
                <a:ea typeface="PMingLiU" pitchFamily="18" charset="-120"/>
              </a:rPr>
              <a:pPr algn="r" eaLnBrk="1" hangingPunct="1">
                <a:spcBef>
                  <a:spcPct val="0"/>
                </a:spcBef>
              </a:pPr>
              <a:t>31</a:t>
            </a:fld>
            <a:endParaRPr kumimoji="1" lang="en-US" altLang="zh-TW">
              <a:ea typeface="PMingLiU" pitchFamily="18" charset="-120"/>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19AD1AA-8096-4357-9D14-E8AE84391A3F}" type="slidenum">
              <a:rPr lang="en-US" altLang="zh-CN" smtClean="0"/>
              <a:pPr>
                <a:spcBef>
                  <a:spcPct val="0"/>
                </a:spcBef>
              </a:pPr>
              <a:t>32</a:t>
            </a:fld>
            <a:endParaRPr lang="en-US" altLang="zh-CN" smtClean="0"/>
          </a:p>
        </p:txBody>
      </p:sp>
      <p:sp>
        <p:nvSpPr>
          <p:cNvPr id="6451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5DAA6802-FFEE-4D39-A8F4-C78F5DAB2577}" type="slidenum">
              <a:rPr kumimoji="1" lang="en-US" altLang="zh-TW">
                <a:ea typeface="PMingLiU" pitchFamily="18" charset="-120"/>
              </a:rPr>
              <a:pPr algn="r" eaLnBrk="1" hangingPunct="1">
                <a:spcBef>
                  <a:spcPct val="0"/>
                </a:spcBef>
              </a:pPr>
              <a:t>32</a:t>
            </a:fld>
            <a:endParaRPr kumimoji="1" lang="en-US" altLang="zh-TW">
              <a:ea typeface="PMingLiU" pitchFamily="18" charset="-120"/>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46FDDDA-2BA6-448C-AF0B-C363D955B4FF}" type="slidenum">
              <a:rPr lang="en-US" altLang="zh-CN" smtClean="0"/>
              <a:pPr>
                <a:spcBef>
                  <a:spcPct val="0"/>
                </a:spcBef>
              </a:pPr>
              <a:t>33</a:t>
            </a:fld>
            <a:endParaRPr lang="en-US" altLang="zh-CN" smtClean="0"/>
          </a:p>
        </p:txBody>
      </p:sp>
      <p:sp>
        <p:nvSpPr>
          <p:cNvPr id="6656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F0F846E0-F3BC-4004-A8B9-B3E32C18FC65}" type="slidenum">
              <a:rPr kumimoji="1" lang="en-US" altLang="zh-TW">
                <a:ea typeface="PMingLiU" pitchFamily="18" charset="-120"/>
              </a:rPr>
              <a:pPr algn="r" eaLnBrk="1" hangingPunct="1">
                <a:spcBef>
                  <a:spcPct val="0"/>
                </a:spcBef>
              </a:pPr>
              <a:t>33</a:t>
            </a:fld>
            <a:endParaRPr kumimoji="1" lang="en-US" altLang="zh-TW">
              <a:ea typeface="PMingLiU" pitchFamily="18" charset="-120"/>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3"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4"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3114AAC-FBA5-4DD7-8B9F-26ED2FB743F8}" type="slidenum">
              <a:rPr lang="en-US" altLang="zh-CN"/>
              <a:pPr>
                <a:defRPr/>
              </a:pPr>
              <a:t>‹#›</a:t>
            </a:fld>
            <a:endParaRPr lang="en-US" altLang="zh-CN"/>
          </a:p>
        </p:txBody>
      </p:sp>
    </p:spTree>
    <p:extLst>
      <p:ext uri="{BB962C8B-B14F-4D97-AF65-F5344CB8AC3E}">
        <p14:creationId xmlns:p14="http://schemas.microsoft.com/office/powerpoint/2010/main" val="10229764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4"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5"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A9AAA623-078E-4251-88CB-C4ADCF252CE9}" type="slidenum">
              <a:rPr lang="en-US" altLang="zh-CN"/>
              <a:pPr>
                <a:defRPr/>
              </a:pPr>
              <a:t>‹#›</a:t>
            </a:fld>
            <a:endParaRPr lang="en-US" altLang="zh-CN"/>
          </a:p>
        </p:txBody>
      </p:sp>
    </p:spTree>
    <p:extLst>
      <p:ext uri="{BB962C8B-B14F-4D97-AF65-F5344CB8AC3E}">
        <p14:creationId xmlns:p14="http://schemas.microsoft.com/office/powerpoint/2010/main" val="11232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3"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4"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3114AAC-FBA5-4DD7-8B9F-26ED2FB743F8}" type="slidenum">
              <a:rPr lang="en-US" altLang="zh-CN"/>
              <a:pPr>
                <a:defRPr/>
              </a:pPr>
              <a:t>‹#›</a:t>
            </a:fld>
            <a:endParaRPr lang="en-US" altLang="zh-CN"/>
          </a:p>
        </p:txBody>
      </p:sp>
    </p:spTree>
    <p:extLst>
      <p:ext uri="{BB962C8B-B14F-4D97-AF65-F5344CB8AC3E}">
        <p14:creationId xmlns:p14="http://schemas.microsoft.com/office/powerpoint/2010/main" val="2644655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6"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7"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F777D76D-07EB-4979-BE2E-D2613F64E399}" type="slidenum">
              <a:rPr lang="en-US" altLang="zh-CN"/>
              <a:pPr>
                <a:defRPr/>
              </a:pPr>
              <a:t>‹#›</a:t>
            </a:fld>
            <a:endParaRPr lang="en-US" altLang="zh-CN"/>
          </a:p>
        </p:txBody>
      </p:sp>
    </p:spTree>
    <p:extLst>
      <p:ext uri="{BB962C8B-B14F-4D97-AF65-F5344CB8AC3E}">
        <p14:creationId xmlns:p14="http://schemas.microsoft.com/office/powerpoint/2010/main" val="1695882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6"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7"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798E387-233F-42DE-B4D2-6BEF37865E00}" type="slidenum">
              <a:rPr lang="en-US" altLang="zh-CN"/>
              <a:pPr>
                <a:defRPr/>
              </a:pPr>
              <a:t>‹#›</a:t>
            </a:fld>
            <a:endParaRPr lang="en-US" altLang="zh-CN"/>
          </a:p>
        </p:txBody>
      </p:sp>
    </p:spTree>
    <p:extLst>
      <p:ext uri="{BB962C8B-B14F-4D97-AF65-F5344CB8AC3E}">
        <p14:creationId xmlns:p14="http://schemas.microsoft.com/office/powerpoint/2010/main" val="58554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B6C984F7-ED67-4B76-B15B-9366F7FD12F2}" type="slidenum">
              <a:rPr lang="en-US" altLang="zh-CN"/>
              <a:pPr>
                <a:defRPr/>
              </a:pPr>
              <a:t>‹#›</a:t>
            </a:fld>
            <a:endParaRPr lang="en-US" altLang="zh-CN"/>
          </a:p>
        </p:txBody>
      </p:sp>
    </p:spTree>
    <p:extLst>
      <p:ext uri="{BB962C8B-B14F-4D97-AF65-F5344CB8AC3E}">
        <p14:creationId xmlns:p14="http://schemas.microsoft.com/office/powerpoint/2010/main" val="1866576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5981090C-A110-434A-9825-774F88B04888}" type="slidenum">
              <a:rPr lang="en-US" altLang="zh-CN"/>
              <a:pPr>
                <a:defRPr/>
              </a:pPr>
              <a:t>‹#›</a:t>
            </a:fld>
            <a:endParaRPr lang="en-US" altLang="zh-CN"/>
          </a:p>
        </p:txBody>
      </p:sp>
    </p:spTree>
    <p:extLst>
      <p:ext uri="{BB962C8B-B14F-4D97-AF65-F5344CB8AC3E}">
        <p14:creationId xmlns:p14="http://schemas.microsoft.com/office/powerpoint/2010/main" val="747260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42913" y="103188"/>
            <a:ext cx="8243887" cy="5953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4"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5"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40D42492-9935-47D6-B4C2-F8C553730D42}" type="slidenum">
              <a:rPr lang="en-US" altLang="zh-CN"/>
              <a:pPr>
                <a:defRPr/>
              </a:pPr>
              <a:t>‹#›</a:t>
            </a:fld>
            <a:endParaRPr lang="en-US" altLang="zh-CN"/>
          </a:p>
        </p:txBody>
      </p:sp>
    </p:spTree>
    <p:extLst>
      <p:ext uri="{BB962C8B-B14F-4D97-AF65-F5344CB8AC3E}">
        <p14:creationId xmlns:p14="http://schemas.microsoft.com/office/powerpoint/2010/main" val="2033209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42913" y="103188"/>
            <a:ext cx="8243887" cy="131445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03663"/>
            <a:ext cx="4038600" cy="215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7"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8"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3D130D7-BA7A-4EEF-BD11-5F3D0170EA4A}" type="slidenum">
              <a:rPr lang="en-US" altLang="zh-CN"/>
              <a:pPr>
                <a:defRPr/>
              </a:pPr>
              <a:t>‹#›</a:t>
            </a:fld>
            <a:endParaRPr lang="en-US" altLang="zh-CN"/>
          </a:p>
        </p:txBody>
      </p:sp>
    </p:spTree>
    <p:extLst>
      <p:ext uri="{BB962C8B-B14F-4D97-AF65-F5344CB8AC3E}">
        <p14:creationId xmlns:p14="http://schemas.microsoft.com/office/powerpoint/2010/main" val="18244771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16632"/>
            <a:ext cx="9143999" cy="1301006"/>
          </a:xfrm>
          <a:solidFill>
            <a:schemeClr val="bg1"/>
          </a:solidFill>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456113"/>
          </a:xfrm>
        </p:spPr>
        <p:txBody>
          <a:bodyPr/>
          <a:lstStyle/>
          <a:p>
            <a:pPr lvl="0"/>
            <a:endParaRPr lang="zh-CN" altLang="en-US" noProof="0" dirty="0" smtClean="0"/>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F17E6AB9-D015-440A-838C-91A5BA2781A5}" type="slidenum">
              <a:rPr lang="en-US" altLang="zh-CN"/>
              <a:pPr>
                <a:defRPr/>
              </a:pPr>
              <a:t>‹#›</a:t>
            </a:fld>
            <a:endParaRPr lang="en-US" altLang="zh-CN"/>
          </a:p>
        </p:txBody>
      </p:sp>
    </p:spTree>
    <p:extLst>
      <p:ext uri="{BB962C8B-B14F-4D97-AF65-F5344CB8AC3E}">
        <p14:creationId xmlns:p14="http://schemas.microsoft.com/office/powerpoint/2010/main" val="14640289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42913" y="103188"/>
            <a:ext cx="8243887" cy="131445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03663"/>
            <a:ext cx="4038600" cy="215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03663"/>
            <a:ext cx="4038600" cy="215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8"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9"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44F1C907-0F88-453A-AF61-05EF95471CA1}" type="slidenum">
              <a:rPr lang="en-US" altLang="zh-CN"/>
              <a:pPr>
                <a:defRPr/>
              </a:pPr>
              <a:t>‹#›</a:t>
            </a:fld>
            <a:endParaRPr lang="en-US" altLang="zh-CN"/>
          </a:p>
        </p:txBody>
      </p:sp>
    </p:spTree>
    <p:extLst>
      <p:ext uri="{BB962C8B-B14F-4D97-AF65-F5344CB8AC3E}">
        <p14:creationId xmlns:p14="http://schemas.microsoft.com/office/powerpoint/2010/main" val="3548132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7595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8" name="Rectangle 46"/>
          <p:cNvSpPr>
            <a:spLocks noGrp="1" noChangeArrowheads="1"/>
          </p:cNvSpPr>
          <p:nvPr>
            <p:ph idx="1"/>
          </p:nvPr>
        </p:nvSpPr>
        <p:spPr bwMode="auto">
          <a:xfrm>
            <a:off x="456042" y="832792"/>
            <a:ext cx="8230758" cy="554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32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a:def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4065368590"/>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7" name="标题 6"/>
          <p:cNvSpPr>
            <a:spLocks noGrp="1"/>
          </p:cNvSpPr>
          <p:nvPr>
            <p:ph type="title"/>
          </p:nvPr>
        </p:nvSpPr>
        <p:spPr>
          <a:xfrm>
            <a:off x="457200" y="44624"/>
            <a:ext cx="8229600" cy="994122"/>
          </a:xfrm>
        </p:spPr>
        <p:txBody>
          <a:bodyPr/>
          <a:lstStyle>
            <a:lvl1pPr>
              <a:defRPr sz="4800" b="1">
                <a:solidFill>
                  <a:srgbClr val="00006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extLst/>
          </a:lstStyle>
          <a:p>
            <a:r>
              <a:rPr lang="zh-CN" altLang="en-US" dirty="0" smtClean="0"/>
              <a:t>单击此处编辑母版标题样式</a:t>
            </a:r>
            <a:endParaRPr lang="en-US" dirty="0"/>
          </a:p>
        </p:txBody>
      </p:sp>
    </p:spTree>
    <p:extLst>
      <p:ext uri="{BB962C8B-B14F-4D97-AF65-F5344CB8AC3E}">
        <p14:creationId xmlns:p14="http://schemas.microsoft.com/office/powerpoint/2010/main" val="169442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8" name="Rectangle 46"/>
          <p:cNvSpPr>
            <a:spLocks noGrp="1" noChangeArrowheads="1"/>
          </p:cNvSpPr>
          <p:nvPr>
            <p:ph idx="1"/>
          </p:nvPr>
        </p:nvSpPr>
        <p:spPr bwMode="auto">
          <a:xfrm>
            <a:off x="456042" y="832792"/>
            <a:ext cx="8230758" cy="554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32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a:def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7121375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8" name="Rectangle 46"/>
          <p:cNvSpPr>
            <a:spLocks noGrp="1" noChangeArrowheads="1"/>
          </p:cNvSpPr>
          <p:nvPr>
            <p:ph idx="1"/>
          </p:nvPr>
        </p:nvSpPr>
        <p:spPr bwMode="auto">
          <a:xfrm>
            <a:off x="456042" y="832792"/>
            <a:ext cx="8230758" cy="554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32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a:def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228802028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Rectangle 45"/>
          <p:cNvSpPr>
            <a:spLocks noGrp="1" noChangeArrowheads="1"/>
          </p:cNvSpPr>
          <p:nvPr>
            <p:ph type="title"/>
          </p:nvPr>
        </p:nvSpPr>
        <p:spPr bwMode="auto">
          <a:xfrm>
            <a:off x="457200" y="832792"/>
            <a:ext cx="8229600" cy="68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dirty="0" smtClean="0"/>
              <a:t>单击此处编辑母版标题样式</a:t>
            </a:r>
          </a:p>
        </p:txBody>
      </p:sp>
      <p:sp>
        <p:nvSpPr>
          <p:cNvPr id="8" name="Rectangle 46"/>
          <p:cNvSpPr>
            <a:spLocks noGrp="1" noChangeArrowheads="1"/>
          </p:cNvSpPr>
          <p:nvPr>
            <p:ph idx="1"/>
          </p:nvPr>
        </p:nvSpPr>
        <p:spPr bwMode="auto">
          <a:xfrm>
            <a:off x="456042" y="1600200"/>
            <a:ext cx="8230758"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123565458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3295" name="Rectangle 47"/>
          <p:cNvSpPr>
            <a:spLocks noGrp="1" noChangeArrowheads="1"/>
          </p:cNvSpPr>
          <p:nvPr>
            <p:ph type="ctrTitle"/>
          </p:nvPr>
        </p:nvSpPr>
        <p:spPr>
          <a:xfrm>
            <a:off x="2455863" y="596900"/>
            <a:ext cx="6192837" cy="35814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5200" b="1"/>
            </a:lvl1pPr>
          </a:lstStyle>
          <a:p>
            <a:pPr lvl="0"/>
            <a:r>
              <a:rPr lang="zh-CN" altLang="en-US" noProof="0" smtClean="0"/>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smtClean="0"/>
              <a:t>单击此处编辑母版副标题样式</a:t>
            </a:r>
          </a:p>
        </p:txBody>
      </p:sp>
      <p:sp>
        <p:nvSpPr>
          <p:cNvPr id="4" name="Rectangle 44"/>
          <p:cNvSpPr>
            <a:spLocks noGrp="1" noChangeArrowheads="1"/>
          </p:cNvSpPr>
          <p:nvPr>
            <p:ph type="dt" sz="half" idx="10"/>
          </p:nvPr>
        </p:nvSpPr>
        <p:spPr>
          <a:xfrm>
            <a:off x="457200" y="6248400"/>
            <a:ext cx="2133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5" name="Rectangle 4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6" name="Rectangle 46"/>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F603B01C-C089-44C7-B5D1-0A8D637600DF}" type="slidenum">
              <a:rPr lang="en-US" altLang="zh-CN"/>
              <a:pPr>
                <a:defRPr/>
              </a:pPr>
              <a:t>‹#›</a:t>
            </a:fld>
            <a:endParaRPr lang="en-US" altLang="zh-CN"/>
          </a:p>
        </p:txBody>
      </p:sp>
    </p:spTree>
    <p:extLst>
      <p:ext uri="{BB962C8B-B14F-4D97-AF65-F5344CB8AC3E}">
        <p14:creationId xmlns:p14="http://schemas.microsoft.com/office/powerpoint/2010/main" val="369529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F95F5825-1371-4E7B-B542-973538AFA33E}" type="slidenum">
              <a:rPr lang="en-US" altLang="zh-CN"/>
              <a:pPr>
                <a:defRPr/>
              </a:pPr>
              <a:t>‹#›</a:t>
            </a:fld>
            <a:endParaRPr lang="en-US" altLang="zh-CN"/>
          </a:p>
        </p:txBody>
      </p:sp>
    </p:spTree>
    <p:extLst>
      <p:ext uri="{BB962C8B-B14F-4D97-AF65-F5344CB8AC3E}">
        <p14:creationId xmlns:p14="http://schemas.microsoft.com/office/powerpoint/2010/main" val="1957157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lnSpc>
                <a:spcPct val="125000"/>
              </a:lnSpc>
              <a:spcBef>
                <a:spcPts val="0"/>
              </a:spcBef>
              <a:defRPr sz="2800"/>
            </a:lvl1pPr>
            <a:lvl2pPr>
              <a:lnSpc>
                <a:spcPct val="125000"/>
              </a:lnSpc>
              <a:spcBef>
                <a:spcPts val="0"/>
              </a:spcBef>
              <a:defRPr sz="2400"/>
            </a:lvl2pPr>
            <a:lvl3pPr>
              <a:lnSpc>
                <a:spcPct val="125000"/>
              </a:lnSpc>
              <a:spcBef>
                <a:spcPts val="0"/>
              </a:spcBef>
              <a:defRPr sz="2000"/>
            </a:lvl3pPr>
            <a:lvl4pPr>
              <a:lnSpc>
                <a:spcPct val="125000"/>
              </a:lnSpc>
              <a:spcBef>
                <a:spcPts val="0"/>
              </a:spcBef>
              <a:defRPr sz="1800"/>
            </a:lvl4pPr>
            <a:lvl5pPr>
              <a:lnSpc>
                <a:spcPct val="125000"/>
              </a:lnSpc>
              <a:spcBef>
                <a:spcPts val="0"/>
              </a:spcBef>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2800" smtClean="0"/>
            </a:lvl1pPr>
            <a:lvl2pPr>
              <a:defRPr lang="zh-CN" altLang="en-US" sz="2400" smtClean="0"/>
            </a:lvl2pPr>
            <a:lvl3pPr>
              <a:defRPr lang="zh-CN" altLang="en-US" sz="2000" smtClean="0"/>
            </a:lvl3pPr>
            <a:lvl4pPr>
              <a:defRPr lang="zh-CN" altLang="en-US" sz="1800" smtClean="0"/>
            </a:lvl4pPr>
            <a:lvl5pPr>
              <a:defRPr lang="zh-CN" altLang="en-US"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6"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7"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1C98EB6F-9FDB-44CD-8DE2-5140960A5661}" type="slidenum">
              <a:rPr lang="en-US" altLang="zh-CN"/>
              <a:pPr>
                <a:defRPr/>
              </a:pPr>
              <a:t>‹#›</a:t>
            </a:fld>
            <a:endParaRPr lang="en-US" altLang="zh-CN"/>
          </a:p>
        </p:txBody>
      </p:sp>
    </p:spTree>
    <p:extLst>
      <p:ext uri="{BB962C8B-B14F-4D97-AF65-F5344CB8AC3E}">
        <p14:creationId xmlns:p14="http://schemas.microsoft.com/office/powerpoint/2010/main" val="1776261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8"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宋体" pitchFamily="2" charset="-122"/>
              </a:defRPr>
            </a:lvl1pPr>
          </a:lstStyle>
          <a:p>
            <a:pPr>
              <a:defRPr/>
            </a:pPr>
            <a:endParaRPr lang="en-US" altLang="zh-CN"/>
          </a:p>
        </p:txBody>
      </p:sp>
      <p:sp>
        <p:nvSpPr>
          <p:cNvPr id="9"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F4192C8F-C6FB-456E-B6A2-C6C84CC51D07}" type="slidenum">
              <a:rPr lang="en-US" altLang="zh-CN"/>
              <a:pPr>
                <a:defRPr/>
              </a:pPr>
              <a:t>‹#›</a:t>
            </a:fld>
            <a:endParaRPr lang="en-US" altLang="zh-CN"/>
          </a:p>
        </p:txBody>
      </p:sp>
    </p:spTree>
    <p:extLst>
      <p:ext uri="{BB962C8B-B14F-4D97-AF65-F5344CB8AC3E}">
        <p14:creationId xmlns:p14="http://schemas.microsoft.com/office/powerpoint/2010/main" val="195203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3"/>
          <a:srcRect/>
          <a:stretch>
            <a:fillRect/>
          </a:stretch>
        </a:blipFill>
        <a:effectLst/>
      </p:bgPr>
    </p:bg>
    <p:spTree>
      <p:nvGrpSpPr>
        <p:cNvPr id="1" name=""/>
        <p:cNvGrpSpPr/>
        <p:nvPr/>
      </p:nvGrpSpPr>
      <p:grpSpPr>
        <a:xfrm>
          <a:off x="0" y="0"/>
          <a:ext cx="0" cy="0"/>
          <a:chOff x="0" y="0"/>
          <a:chExt cx="0" cy="0"/>
        </a:xfrm>
      </p:grpSpPr>
      <p:sp>
        <p:nvSpPr>
          <p:cNvPr id="52269" name="Rectangle 45"/>
          <p:cNvSpPr>
            <a:spLocks noGrp="1" noChangeArrowheads="1"/>
          </p:cNvSpPr>
          <p:nvPr>
            <p:ph type="title"/>
          </p:nvPr>
        </p:nvSpPr>
        <p:spPr bwMode="auto">
          <a:xfrm>
            <a:off x="457200" y="833438"/>
            <a:ext cx="82296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46"/>
          <p:cNvSpPr>
            <a:spLocks noGrp="1" noChangeArrowheads="1"/>
          </p:cNvSpPr>
          <p:nvPr>
            <p:ph type="body" idx="1"/>
          </p:nvPr>
        </p:nvSpPr>
        <p:spPr bwMode="auto">
          <a:xfrm>
            <a:off x="455613" y="1600200"/>
            <a:ext cx="8231187"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4" name="Text Box 55"/>
          <p:cNvSpPr txBox="1">
            <a:spLocks noChangeArrowheads="1"/>
          </p:cNvSpPr>
          <p:nvPr userDrawn="1"/>
        </p:nvSpPr>
        <p:spPr bwMode="auto">
          <a:xfrm>
            <a:off x="6804025" y="260350"/>
            <a:ext cx="2339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defRPr/>
            </a:pPr>
            <a:r>
              <a:rPr lang="zh-CN" altLang="en-US" sz="2000" dirty="0" smtClean="0">
                <a:solidFill>
                  <a:srgbClr val="00006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a:t>
            </a:r>
            <a:r>
              <a:rPr lang="en-US" altLang="zh-CN" sz="2000" dirty="0" smtClean="0">
                <a:solidFill>
                  <a:srgbClr val="00006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a:t>
            </a:r>
            <a:r>
              <a:rPr lang="zh-CN" altLang="en-US" sz="2000" dirty="0" smtClean="0">
                <a:solidFill>
                  <a:srgbClr val="00006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章 绪论</a:t>
            </a:r>
          </a:p>
        </p:txBody>
      </p:sp>
      <p:sp>
        <p:nvSpPr>
          <p:cNvPr id="1035" name="Rectangle 56"/>
          <p:cNvSpPr>
            <a:spLocks noChangeArrowheads="1"/>
          </p:cNvSpPr>
          <p:nvPr userDrawn="1"/>
        </p:nvSpPr>
        <p:spPr bwMode="auto">
          <a:xfrm>
            <a:off x="34925" y="93663"/>
            <a:ext cx="74676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nSpc>
                <a:spcPct val="125000"/>
              </a:lnSpc>
              <a:spcBef>
                <a:spcPts val="0"/>
              </a:spcBef>
              <a:defRPr/>
            </a:pPr>
            <a:r>
              <a:rPr kumimoji="1" lang="zh-CN" altLang="en-US" dirty="0" smtClean="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  固体物理</a:t>
            </a:r>
          </a:p>
        </p:txBody>
      </p:sp>
      <p:sp>
        <p:nvSpPr>
          <p:cNvPr id="52282" name="Text Box 58"/>
          <p:cNvSpPr txBox="1">
            <a:spLocks noChangeArrowheads="1"/>
          </p:cNvSpPr>
          <p:nvPr userDrawn="1"/>
        </p:nvSpPr>
        <p:spPr bwMode="auto">
          <a:xfrm>
            <a:off x="6300788" y="6524625"/>
            <a:ext cx="2843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1600" dirty="0">
                <a:solidFill>
                  <a:srgbClr val="000066"/>
                </a:solidFill>
                <a:effectLst>
                  <a:outerShdw blurRad="38100" dist="38100" dir="2700000" algn="tl">
                    <a:srgbClr val="C0C0C0"/>
                  </a:outerShdw>
                </a:effectLst>
                <a:latin typeface="楷体_GB2312"/>
                <a:ea typeface="华文新魏" pitchFamily="2" charset="-122"/>
              </a:rPr>
              <a:t>东北师范大学物理学院</a:t>
            </a:r>
          </a:p>
        </p:txBody>
      </p:sp>
    </p:spTree>
  </p:cSld>
  <p:clrMap bg1="lt1" tx1="dk1" bg2="lt2" tx2="dk2" accent1="accent1" accent2="accent2" accent3="accent3" accent4="accent4" accent5="accent5" accent6="accent6" hlink="hlink" folHlink="folHlink"/>
  <p:sldLayoutIdLst>
    <p:sldLayoutId id="2147483867" r:id="rId1"/>
    <p:sldLayoutId id="2147483866"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47" r:id="rId21"/>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26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cs typeface="+mn-cs"/>
        </a:defRPr>
      </a:lvl1pPr>
      <a:lvl2pPr marL="742950" indent="-285750" algn="l" rtl="0" eaLnBrk="0" fontAlgn="base" hangingPunct="0">
        <a:spcBef>
          <a:spcPct val="20000"/>
        </a:spcBef>
        <a:spcAft>
          <a:spcPct val="0"/>
        </a:spcAft>
        <a:buChar char="–"/>
        <a:defRPr sz="25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2pPr>
      <a:lvl3pPr marL="1143000" indent="-228600" algn="l" rtl="0" eaLnBrk="0" fontAlgn="base" hangingPunct="0">
        <a:spcBef>
          <a:spcPct val="20000"/>
        </a:spcBef>
        <a:spcAft>
          <a:spcPct val="0"/>
        </a:spcAft>
        <a:buChar char="•"/>
        <a:defRPr sz="24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3pPr>
      <a:lvl4pPr marL="1600200" indent="-228600" algn="l" rtl="0" eaLnBrk="0" fontAlgn="base" hangingPunct="0">
        <a:spcBef>
          <a:spcPct val="20000"/>
        </a:spcBef>
        <a:spcAft>
          <a:spcPct val="0"/>
        </a:spcAft>
        <a:buChar char="–"/>
        <a:defRPr sz="23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4pPr>
      <a:lvl5pPr marL="2057400" indent="-228600" algn="l" rtl="0" eaLnBrk="0" fontAlgn="base" hangingPunct="0">
        <a:spcBef>
          <a:spcPct val="20000"/>
        </a:spcBef>
        <a:spcAft>
          <a:spcPct val="0"/>
        </a:spcAft>
        <a:buChar char="»"/>
        <a:defRPr sz="22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6.bin"/><Relationship Id="rId18" Type="http://schemas.openxmlformats.org/officeDocument/2006/relationships/image" Target="../media/image28.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25.wmf"/><Relationship Id="rId17" Type="http://schemas.openxmlformats.org/officeDocument/2006/relationships/oleObject" Target="../embeddings/oleObject8.bin"/><Relationship Id="rId2" Type="http://schemas.openxmlformats.org/officeDocument/2006/relationships/slideLayout" Target="../slideLayouts/slideLayout11.xml"/><Relationship Id="rId16" Type="http://schemas.openxmlformats.org/officeDocument/2006/relationships/image" Target="../media/image27.wmf"/><Relationship Id="rId20" Type="http://schemas.openxmlformats.org/officeDocument/2006/relationships/image" Target="../media/image29.wmf"/><Relationship Id="rId1" Type="http://schemas.openxmlformats.org/officeDocument/2006/relationships/vmlDrawing" Target="../drawings/vmlDrawing1.vml"/><Relationship Id="rId6" Type="http://schemas.openxmlformats.org/officeDocument/2006/relationships/image" Target="../media/image2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24.wmf"/><Relationship Id="rId19" Type="http://schemas.openxmlformats.org/officeDocument/2006/relationships/oleObject" Target="../embeddings/oleObject9.bin"/><Relationship Id="rId4" Type="http://schemas.openxmlformats.org/officeDocument/2006/relationships/image" Target="../media/image21.wmf"/><Relationship Id="rId9" Type="http://schemas.openxmlformats.org/officeDocument/2006/relationships/oleObject" Target="../embeddings/oleObject4.bin"/><Relationship Id="rId14" Type="http://schemas.openxmlformats.org/officeDocument/2006/relationships/image" Target="../media/image26.wmf"/><Relationship Id="rId22" Type="http://schemas.openxmlformats.org/officeDocument/2006/relationships/image" Target="../media/image30.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0" y="0"/>
            <a:ext cx="9144000" cy="6858000"/>
          </a:xfrm>
          <a:prstGeom prst="rect">
            <a:avLst/>
          </a:prstGeom>
          <a:solidFill>
            <a:schemeClr val="bg1"/>
          </a:solidFill>
          <a:ln w="19050" cap="flat" cmpd="sng" algn="ctr">
            <a:solidFill>
              <a:schemeClr val="tx1"/>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1C1C1C"/>
              </a:solidFill>
              <a:effectLst/>
              <a:latin typeface="Times New Roman" pitchFamily="18" charset="0"/>
              <a:ea typeface="宋体" pitchFamily="2" charset="-122"/>
            </a:endParaRPr>
          </a:p>
        </p:txBody>
      </p:sp>
      <p:sp>
        <p:nvSpPr>
          <p:cNvPr id="21506" name="Rectangle 4"/>
          <p:cNvSpPr>
            <a:spLocks noChangeArrowheads="1"/>
          </p:cNvSpPr>
          <p:nvPr/>
        </p:nvSpPr>
        <p:spPr bwMode="auto">
          <a:xfrm>
            <a:off x="0" y="981075"/>
            <a:ext cx="9144000" cy="166528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45791" dir="3378596" algn="ctr" rotWithShape="0">
                    <a:srgbClr val="993366"/>
                  </a:outerShdw>
                </a:effectLst>
              </a14:hiddenEffects>
            </a:ext>
          </a:extLst>
        </p:spPr>
        <p:txBody>
          <a:bodyPr anchor="b"/>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zh-CN" altLang="en-US" sz="6600" dirty="0">
                <a:latin typeface="微软雅黑" panose="020B0503020204020204" pitchFamily="34" charset="-122"/>
              </a:rPr>
              <a:t>固体物理学</a:t>
            </a:r>
          </a:p>
        </p:txBody>
      </p:sp>
      <p:sp>
        <p:nvSpPr>
          <p:cNvPr id="21507" name="Rectangle 5"/>
          <p:cNvSpPr>
            <a:spLocks noChangeArrowheads="1"/>
          </p:cNvSpPr>
          <p:nvPr/>
        </p:nvSpPr>
        <p:spPr bwMode="auto">
          <a:xfrm>
            <a:off x="1944688" y="3141663"/>
            <a:ext cx="5688012"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buFontTx/>
              <a:buNone/>
            </a:pPr>
            <a:r>
              <a:rPr lang="zh-CN" altLang="en-US" sz="3200" dirty="0">
                <a:latin typeface="微软雅黑" panose="020B0503020204020204" pitchFamily="34" charset="-122"/>
              </a:rPr>
              <a:t>教材</a:t>
            </a:r>
            <a:r>
              <a:rPr lang="en-US" altLang="zh-CN" sz="3200" dirty="0">
                <a:latin typeface="微软雅黑" panose="020B0503020204020204" pitchFamily="34" charset="-122"/>
              </a:rPr>
              <a:t>:《 </a:t>
            </a:r>
            <a:r>
              <a:rPr lang="zh-CN" altLang="en-US" sz="3200" dirty="0">
                <a:latin typeface="微软雅黑" panose="020B0503020204020204" pitchFamily="34" charset="-122"/>
              </a:rPr>
              <a:t>固体物理学  </a:t>
            </a:r>
            <a:r>
              <a:rPr lang="en-US" altLang="zh-CN" sz="3200" dirty="0">
                <a:latin typeface="微软雅黑" panose="020B0503020204020204" pitchFamily="34" charset="-122"/>
              </a:rPr>
              <a:t>》</a:t>
            </a:r>
          </a:p>
          <a:p>
            <a:pPr algn="ctr" eaLnBrk="1" hangingPunct="1">
              <a:buFontTx/>
              <a:buNone/>
            </a:pPr>
            <a:r>
              <a:rPr lang="en-US" altLang="zh-CN" sz="3200" dirty="0">
                <a:latin typeface="微软雅黑" panose="020B0503020204020204" pitchFamily="34" charset="-122"/>
              </a:rPr>
              <a:t>——</a:t>
            </a:r>
            <a:r>
              <a:rPr lang="zh-CN" altLang="en-US" sz="1800" dirty="0">
                <a:latin typeface="微软雅黑" panose="020B0503020204020204" pitchFamily="34" charset="-122"/>
              </a:rPr>
              <a:t>黄昆原著 韩汝琪改编</a:t>
            </a:r>
            <a:r>
              <a:rPr lang="en-US" altLang="zh-CN" sz="1800" dirty="0">
                <a:latin typeface="微软雅黑" panose="020B0503020204020204" pitchFamily="34" charset="-122"/>
              </a:rPr>
              <a:t>,</a:t>
            </a:r>
            <a:r>
              <a:rPr lang="zh-CN" altLang="en-US" sz="1800" dirty="0">
                <a:latin typeface="微软雅黑" panose="020B0503020204020204" pitchFamily="34" charset="-122"/>
              </a:rPr>
              <a:t>高等教育出版社</a:t>
            </a:r>
          </a:p>
          <a:p>
            <a:pPr algn="ctr" eaLnBrk="1" hangingPunct="1">
              <a:buFontTx/>
              <a:buNone/>
            </a:pPr>
            <a:r>
              <a:rPr lang="zh-CN" altLang="en-US" sz="3200" dirty="0">
                <a:latin typeface="微软雅黑" panose="020B0503020204020204" pitchFamily="34" charset="-122"/>
              </a:rPr>
              <a:t>  </a:t>
            </a:r>
          </a:p>
          <a:p>
            <a:pPr algn="ctr" eaLnBrk="1" hangingPunct="1">
              <a:buFontTx/>
              <a:buNone/>
            </a:pPr>
            <a:r>
              <a:rPr lang="zh-CN" altLang="en-US" sz="3200" dirty="0">
                <a:latin typeface="微软雅黑" panose="020B0503020204020204" pitchFamily="34" charset="-122"/>
              </a:rPr>
              <a:t>主讲教师：李兴华</a:t>
            </a:r>
            <a:endParaRPr lang="en-US" altLang="zh-CN" sz="3200" dirty="0">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a:xfrm>
            <a:off x="755650" y="1916113"/>
            <a:ext cx="7848600" cy="5329237"/>
          </a:xfrm>
          <a:noFill/>
          <a:extLst>
            <a:ext uri="{909E8E84-426E-40DD-AFC4-6F175D3DCCD1}">
              <a14:hiddenFill xmlns:a14="http://schemas.microsoft.com/office/drawing/2010/main">
                <a:solidFill>
                  <a:srgbClr val="BBE0E3"/>
                </a:solidFill>
              </a14:hiddenFill>
            </a:ext>
          </a:extLst>
        </p:spPr>
        <p:txBody>
          <a:bodyPr/>
          <a:lstStyle/>
          <a:p>
            <a:pPr eaLnBrk="1" hangingPunct="1">
              <a:lnSpc>
                <a:spcPct val="120000"/>
              </a:lnSpc>
              <a:buClr>
                <a:srgbClr val="FF6600"/>
              </a:buClr>
              <a:buFont typeface="Wingdings" panose="05000000000000000000" pitchFamily="2" charset="2"/>
              <a:buChar char="æ"/>
            </a:pPr>
            <a:r>
              <a:rPr lang="zh-CN" altLang="en-US" sz="2400" dirty="0" smtClean="0">
                <a:effectLst/>
                <a:latin typeface="微软雅黑" panose="020B0503020204020204" pitchFamily="34" charset="-122"/>
              </a:rPr>
              <a:t>不无故缺勤，不迟到，不早退．有事请假．</a:t>
            </a:r>
          </a:p>
          <a:p>
            <a:pPr lvl="1" eaLnBrk="1" hangingPunct="1">
              <a:lnSpc>
                <a:spcPct val="120000"/>
              </a:lnSpc>
              <a:buClr>
                <a:srgbClr val="FF6600"/>
              </a:buClr>
              <a:buFont typeface="Wingdings" panose="05000000000000000000" pitchFamily="2" charset="2"/>
              <a:buChar char="æ"/>
            </a:pPr>
            <a:r>
              <a:rPr lang="zh-CN" altLang="en-US" sz="2400" dirty="0" smtClean="0">
                <a:solidFill>
                  <a:srgbClr val="800000"/>
                </a:solidFill>
                <a:effectLst/>
                <a:latin typeface="微软雅黑" panose="020B0503020204020204" pitchFamily="34" charset="-122"/>
              </a:rPr>
              <a:t>因“洽谈会”、“试讲”等原因缺课务必写请假条，导员签字，交由任课老师保留。</a:t>
            </a:r>
          </a:p>
          <a:p>
            <a:pPr eaLnBrk="1" hangingPunct="1">
              <a:lnSpc>
                <a:spcPct val="120000"/>
              </a:lnSpc>
              <a:buClr>
                <a:srgbClr val="FF6600"/>
              </a:buClr>
              <a:buFont typeface="Wingdings" panose="05000000000000000000" pitchFamily="2" charset="2"/>
              <a:buChar char="æ"/>
            </a:pPr>
            <a:r>
              <a:rPr lang="zh-CN" altLang="en-US" sz="2400" dirty="0" smtClean="0">
                <a:effectLst/>
                <a:latin typeface="微软雅黑" panose="020B0503020204020204" pitchFamily="34" charset="-122"/>
              </a:rPr>
              <a:t>保持良好的课堂纪律和课堂秩序．</a:t>
            </a:r>
          </a:p>
          <a:p>
            <a:pPr eaLnBrk="1" hangingPunct="1">
              <a:lnSpc>
                <a:spcPct val="120000"/>
              </a:lnSpc>
              <a:buClr>
                <a:srgbClr val="FF6600"/>
              </a:buClr>
              <a:buFont typeface="Wingdings" panose="05000000000000000000" pitchFamily="2" charset="2"/>
              <a:buChar char="æ"/>
            </a:pPr>
            <a:r>
              <a:rPr lang="zh-CN" altLang="en-US" sz="2400" dirty="0" smtClean="0">
                <a:effectLst/>
                <a:latin typeface="微软雅黑" panose="020B0503020204020204" pitchFamily="34" charset="-122"/>
              </a:rPr>
              <a:t>成绩构成：</a:t>
            </a:r>
          </a:p>
          <a:p>
            <a:pPr lvl="1" eaLnBrk="1" hangingPunct="1">
              <a:lnSpc>
                <a:spcPct val="120000"/>
              </a:lnSpc>
              <a:buClr>
                <a:srgbClr val="FF6600"/>
              </a:buClr>
              <a:buFont typeface="Wingdings" panose="05000000000000000000" pitchFamily="2" charset="2"/>
              <a:buChar char="æ"/>
            </a:pPr>
            <a:r>
              <a:rPr lang="zh-CN" altLang="en-US" sz="2000" dirty="0" smtClean="0">
                <a:solidFill>
                  <a:srgbClr val="800000"/>
                </a:solidFill>
                <a:effectLst/>
                <a:latin typeface="微软雅黑" panose="020B0503020204020204" pitchFamily="34" charset="-122"/>
              </a:rPr>
              <a:t>最终成绩＝平时成绩（</a:t>
            </a:r>
            <a:r>
              <a:rPr lang="en-US" altLang="zh-CN" sz="2000" dirty="0" smtClean="0">
                <a:solidFill>
                  <a:srgbClr val="800000"/>
                </a:solidFill>
                <a:effectLst/>
                <a:latin typeface="微软雅黑" panose="020B0503020204020204" pitchFamily="34" charset="-122"/>
              </a:rPr>
              <a:t>30</a:t>
            </a:r>
            <a:r>
              <a:rPr lang="zh-CN" altLang="en-US" sz="2000" dirty="0" smtClean="0">
                <a:solidFill>
                  <a:srgbClr val="800000"/>
                </a:solidFill>
                <a:effectLst/>
                <a:latin typeface="微软雅黑" panose="020B0503020204020204" pitchFamily="34" charset="-122"/>
              </a:rPr>
              <a:t>％）＋考试成绩（</a:t>
            </a:r>
            <a:r>
              <a:rPr lang="en-US" altLang="zh-CN" sz="2000" dirty="0" smtClean="0">
                <a:solidFill>
                  <a:srgbClr val="800000"/>
                </a:solidFill>
                <a:effectLst/>
                <a:latin typeface="微软雅黑" panose="020B0503020204020204" pitchFamily="34" charset="-122"/>
              </a:rPr>
              <a:t>70</a:t>
            </a:r>
            <a:r>
              <a:rPr lang="zh-CN" altLang="en-US" sz="2000" dirty="0" smtClean="0">
                <a:solidFill>
                  <a:srgbClr val="800000"/>
                </a:solidFill>
                <a:effectLst/>
                <a:latin typeface="微软雅黑" panose="020B0503020204020204" pitchFamily="34" charset="-122"/>
              </a:rPr>
              <a:t>％）．</a:t>
            </a:r>
          </a:p>
          <a:p>
            <a:pPr eaLnBrk="1" hangingPunct="1">
              <a:lnSpc>
                <a:spcPct val="120000"/>
              </a:lnSpc>
              <a:buClr>
                <a:srgbClr val="FF6600"/>
              </a:buClr>
              <a:buFont typeface="Wingdings" panose="05000000000000000000" pitchFamily="2" charset="2"/>
              <a:buChar char="æ"/>
            </a:pPr>
            <a:r>
              <a:rPr lang="zh-CN" altLang="en-US" sz="2400" dirty="0" smtClean="0">
                <a:solidFill>
                  <a:srgbClr val="800000"/>
                </a:solidFill>
                <a:effectLst/>
                <a:latin typeface="微软雅黑" panose="020B0503020204020204" pitchFamily="34" charset="-122"/>
              </a:rPr>
              <a:t>平时成绩（</a:t>
            </a:r>
            <a:r>
              <a:rPr lang="en-US" altLang="zh-CN" sz="2400" dirty="0" smtClean="0">
                <a:solidFill>
                  <a:srgbClr val="800000"/>
                </a:solidFill>
                <a:effectLst/>
                <a:latin typeface="微软雅黑" panose="020B0503020204020204" pitchFamily="34" charset="-122"/>
              </a:rPr>
              <a:t>30</a:t>
            </a:r>
            <a:r>
              <a:rPr lang="zh-CN" altLang="en-US" sz="2400" dirty="0" smtClean="0">
                <a:solidFill>
                  <a:srgbClr val="800000"/>
                </a:solidFill>
                <a:effectLst/>
                <a:latin typeface="微软雅黑" panose="020B0503020204020204" pitchFamily="34" charset="-122"/>
              </a:rPr>
              <a:t>％）包含出勤、作业</a:t>
            </a:r>
            <a:r>
              <a:rPr lang="en-US" altLang="zh-CN" sz="2400" dirty="0" smtClean="0">
                <a:solidFill>
                  <a:srgbClr val="800000"/>
                </a:solidFill>
                <a:effectLst/>
                <a:latin typeface="微软雅黑" panose="020B0503020204020204" pitchFamily="34" charset="-122"/>
              </a:rPr>
              <a:t>(</a:t>
            </a:r>
            <a:r>
              <a:rPr lang="zh-CN" altLang="en-US" sz="2400" dirty="0" smtClean="0">
                <a:solidFill>
                  <a:srgbClr val="800000"/>
                </a:solidFill>
                <a:effectLst/>
                <a:latin typeface="微软雅黑" panose="020B0503020204020204" pitchFamily="34" charset="-122"/>
              </a:rPr>
              <a:t>纸质</a:t>
            </a:r>
            <a:r>
              <a:rPr lang="en-US" altLang="zh-CN" sz="2400" dirty="0" smtClean="0">
                <a:solidFill>
                  <a:srgbClr val="800000"/>
                </a:solidFill>
                <a:effectLst/>
                <a:latin typeface="微软雅黑" panose="020B0503020204020204" pitchFamily="34" charset="-122"/>
              </a:rPr>
              <a:t>+BB)</a:t>
            </a:r>
            <a:r>
              <a:rPr lang="zh-CN" altLang="en-US" sz="2400" dirty="0" smtClean="0">
                <a:solidFill>
                  <a:srgbClr val="800000"/>
                </a:solidFill>
                <a:effectLst/>
                <a:latin typeface="微软雅黑" panose="020B0503020204020204" pitchFamily="34" charset="-122"/>
              </a:rPr>
              <a:t>、期中考试</a:t>
            </a:r>
            <a:r>
              <a:rPr lang="en-US" altLang="zh-CN" sz="2400" dirty="0" smtClean="0">
                <a:solidFill>
                  <a:srgbClr val="800000"/>
                </a:solidFill>
                <a:effectLst/>
                <a:latin typeface="微软雅黑" panose="020B0503020204020204" pitchFamily="34" charset="-122"/>
              </a:rPr>
              <a:t>(</a:t>
            </a:r>
            <a:r>
              <a:rPr lang="zh-CN" altLang="en-US" sz="2400" dirty="0" smtClean="0">
                <a:solidFill>
                  <a:srgbClr val="800000"/>
                </a:solidFill>
                <a:effectLst/>
                <a:latin typeface="微软雅黑" panose="020B0503020204020204" pitchFamily="34" charset="-122"/>
              </a:rPr>
              <a:t>形式待定</a:t>
            </a:r>
            <a:r>
              <a:rPr lang="en-US" altLang="zh-CN" sz="2400" dirty="0" smtClean="0">
                <a:solidFill>
                  <a:srgbClr val="800000"/>
                </a:solidFill>
                <a:effectLst/>
                <a:latin typeface="微软雅黑" panose="020B0503020204020204" pitchFamily="34" charset="-122"/>
              </a:rPr>
              <a:t>,BB)</a:t>
            </a:r>
            <a:r>
              <a:rPr lang="zh-CN" altLang="en-US" sz="2400" dirty="0" smtClean="0">
                <a:solidFill>
                  <a:srgbClr val="800000"/>
                </a:solidFill>
                <a:effectLst/>
                <a:latin typeface="微软雅黑" panose="020B0503020204020204" pitchFamily="34" charset="-122"/>
              </a:rPr>
              <a:t>。</a:t>
            </a:r>
          </a:p>
          <a:p>
            <a:pPr eaLnBrk="1" hangingPunct="1">
              <a:lnSpc>
                <a:spcPct val="120000"/>
              </a:lnSpc>
              <a:buClr>
                <a:srgbClr val="FF6600"/>
              </a:buClr>
              <a:buFont typeface="Wingdings" panose="05000000000000000000" pitchFamily="2" charset="2"/>
              <a:buChar char="æ"/>
            </a:pPr>
            <a:r>
              <a:rPr lang="zh-CN" altLang="en-US" sz="2400" dirty="0" smtClean="0">
                <a:effectLst/>
                <a:latin typeface="微软雅黑" panose="020B0503020204020204" pitchFamily="34" charset="-122"/>
              </a:rPr>
              <a:t>本课程本学期约</a:t>
            </a:r>
            <a:r>
              <a:rPr lang="en-US" altLang="zh-CN" sz="2400" dirty="0" smtClean="0">
                <a:effectLst/>
                <a:latin typeface="微软雅黑" panose="020B0503020204020204" pitchFamily="34" charset="-122"/>
              </a:rPr>
              <a:t>57</a:t>
            </a:r>
            <a:r>
              <a:rPr lang="zh-CN" altLang="en-US" sz="2400" dirty="0" smtClean="0">
                <a:effectLst/>
                <a:latin typeface="微软雅黑" panose="020B0503020204020204" pitchFamily="34" charset="-122"/>
              </a:rPr>
              <a:t>学时．</a:t>
            </a:r>
          </a:p>
        </p:txBody>
      </p:sp>
      <p:sp>
        <p:nvSpPr>
          <p:cNvPr id="30723" name="Text Box 3"/>
          <p:cNvSpPr txBox="1">
            <a:spLocks noChangeArrowheads="1"/>
          </p:cNvSpPr>
          <p:nvPr/>
        </p:nvSpPr>
        <p:spPr bwMode="auto">
          <a:xfrm>
            <a:off x="1547813" y="1050925"/>
            <a:ext cx="5688012"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pPr>
            <a:r>
              <a:rPr lang="zh-CN" altLang="en-US" sz="4000">
                <a:latin typeface="微软雅黑" panose="020B0503020204020204" pitchFamily="34" charset="-122"/>
              </a:rPr>
              <a:t>教 学 要 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iterate type="wd">
                                    <p:tmPct val="10000"/>
                                  </p:iterate>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blinds(vertical)">
                                      <p:cBhvr>
                                        <p:cTn id="7" dur="500"/>
                                        <p:tgtEl>
                                          <p:spTgt spid="16386">
                                            <p:txEl>
                                              <p:pRg st="0" end="0"/>
                                            </p:txEl>
                                          </p:spTgt>
                                        </p:tgtEl>
                                      </p:cBhvr>
                                    </p:animEffect>
                                  </p:childTnLst>
                                </p:cTn>
                              </p:par>
                              <p:par>
                                <p:cTn id="8" presetID="3" presetClass="entr" presetSubtype="5" fill="hold" grpId="0" nodeType="withEffect">
                                  <p:stCondLst>
                                    <p:cond delay="0"/>
                                  </p:stCondLst>
                                  <p:iterate type="wd">
                                    <p:tmPct val="10000"/>
                                  </p:iterate>
                                  <p:childTnLst>
                                    <p:set>
                                      <p:cBhvr>
                                        <p:cTn id="9" dur="1" fill="hold">
                                          <p:stCondLst>
                                            <p:cond delay="0"/>
                                          </p:stCondLst>
                                        </p:cTn>
                                        <p:tgtEl>
                                          <p:spTgt spid="16386">
                                            <p:txEl>
                                              <p:pRg st="1" end="1"/>
                                            </p:txEl>
                                          </p:spTgt>
                                        </p:tgtEl>
                                        <p:attrNameLst>
                                          <p:attrName>style.visibility</p:attrName>
                                        </p:attrNameLst>
                                      </p:cBhvr>
                                      <p:to>
                                        <p:strVal val="visible"/>
                                      </p:to>
                                    </p:set>
                                    <p:animEffect transition="in" filter="blinds(vertical)">
                                      <p:cBhvr>
                                        <p:cTn id="10" dur="500"/>
                                        <p:tgtEl>
                                          <p:spTgt spid="16386">
                                            <p:txEl>
                                              <p:pRg st="1" end="1"/>
                                            </p:txEl>
                                          </p:spTgt>
                                        </p:tgtEl>
                                      </p:cBhvr>
                                    </p:animEffect>
                                  </p:childTnLst>
                                </p:cTn>
                              </p:par>
                            </p:childTnLst>
                          </p:cTn>
                        </p:par>
                        <p:par>
                          <p:cTn id="11" fill="hold" nodeType="afterGroup">
                            <p:stCondLst>
                              <p:cond delay="1500"/>
                            </p:stCondLst>
                            <p:childTnLst>
                              <p:par>
                                <p:cTn id="12" presetID="3" presetClass="entr" presetSubtype="5" fill="hold" grpId="0" nodeType="afterEffect">
                                  <p:stCondLst>
                                    <p:cond delay="0"/>
                                  </p:stCondLst>
                                  <p:iterate type="wd">
                                    <p:tmPct val="10000"/>
                                  </p:iterate>
                                  <p:childTnLst>
                                    <p:set>
                                      <p:cBhvr>
                                        <p:cTn id="13" dur="1" fill="hold">
                                          <p:stCondLst>
                                            <p:cond delay="0"/>
                                          </p:stCondLst>
                                        </p:cTn>
                                        <p:tgtEl>
                                          <p:spTgt spid="16386">
                                            <p:txEl>
                                              <p:pRg st="2" end="2"/>
                                            </p:txEl>
                                          </p:spTgt>
                                        </p:tgtEl>
                                        <p:attrNameLst>
                                          <p:attrName>style.visibility</p:attrName>
                                        </p:attrNameLst>
                                      </p:cBhvr>
                                      <p:to>
                                        <p:strVal val="visible"/>
                                      </p:to>
                                    </p:set>
                                    <p:animEffect transition="in" filter="blinds(vertical)">
                                      <p:cBhvr>
                                        <p:cTn id="14" dur="500"/>
                                        <p:tgtEl>
                                          <p:spTgt spid="16386">
                                            <p:txEl>
                                              <p:pRg st="2" end="2"/>
                                            </p:txEl>
                                          </p:spTgt>
                                        </p:tgtEl>
                                      </p:cBhvr>
                                    </p:animEffect>
                                  </p:childTnLst>
                                </p:cTn>
                              </p:par>
                            </p:childTnLst>
                          </p:cTn>
                        </p:par>
                        <p:par>
                          <p:cTn id="15" fill="hold" nodeType="afterGroup">
                            <p:stCondLst>
                              <p:cond delay="2350"/>
                            </p:stCondLst>
                            <p:childTnLst>
                              <p:par>
                                <p:cTn id="16" presetID="3" presetClass="entr" presetSubtype="5" fill="hold" grpId="0" nodeType="afterEffect">
                                  <p:stCondLst>
                                    <p:cond delay="0"/>
                                  </p:stCondLst>
                                  <p:iterate type="wd">
                                    <p:tmPct val="10000"/>
                                  </p:iterate>
                                  <p:childTnLst>
                                    <p:set>
                                      <p:cBhvr>
                                        <p:cTn id="17" dur="1" fill="hold">
                                          <p:stCondLst>
                                            <p:cond delay="0"/>
                                          </p:stCondLst>
                                        </p:cTn>
                                        <p:tgtEl>
                                          <p:spTgt spid="16386">
                                            <p:txEl>
                                              <p:pRg st="3" end="3"/>
                                            </p:txEl>
                                          </p:spTgt>
                                        </p:tgtEl>
                                        <p:attrNameLst>
                                          <p:attrName>style.visibility</p:attrName>
                                        </p:attrNameLst>
                                      </p:cBhvr>
                                      <p:to>
                                        <p:strVal val="visible"/>
                                      </p:to>
                                    </p:set>
                                    <p:animEffect transition="in" filter="blinds(vertical)">
                                      <p:cBhvr>
                                        <p:cTn id="18" dur="500"/>
                                        <p:tgtEl>
                                          <p:spTgt spid="16386">
                                            <p:txEl>
                                              <p:pRg st="3" end="3"/>
                                            </p:txEl>
                                          </p:spTgt>
                                        </p:tgtEl>
                                      </p:cBhvr>
                                    </p:animEffect>
                                  </p:childTnLst>
                                </p:cTn>
                              </p:par>
                              <p:par>
                                <p:cTn id="19" presetID="3" presetClass="entr" presetSubtype="5" fill="hold" grpId="0" nodeType="withEffect">
                                  <p:stCondLst>
                                    <p:cond delay="0"/>
                                  </p:stCondLst>
                                  <p:iterate type="wd">
                                    <p:tmPct val="10000"/>
                                  </p:iterate>
                                  <p:childTnLst>
                                    <p:set>
                                      <p:cBhvr>
                                        <p:cTn id="20" dur="1" fill="hold">
                                          <p:stCondLst>
                                            <p:cond delay="0"/>
                                          </p:stCondLst>
                                        </p:cTn>
                                        <p:tgtEl>
                                          <p:spTgt spid="16386">
                                            <p:txEl>
                                              <p:pRg st="4" end="4"/>
                                            </p:txEl>
                                          </p:spTgt>
                                        </p:tgtEl>
                                        <p:attrNameLst>
                                          <p:attrName>style.visibility</p:attrName>
                                        </p:attrNameLst>
                                      </p:cBhvr>
                                      <p:to>
                                        <p:strVal val="visible"/>
                                      </p:to>
                                    </p:set>
                                    <p:animEffect transition="in" filter="blinds(vertical)">
                                      <p:cBhvr>
                                        <p:cTn id="21" dur="500"/>
                                        <p:tgtEl>
                                          <p:spTgt spid="16386">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iterate type="wd">
                                    <p:tmPct val="10000"/>
                                  </p:iterate>
                                  <p:childTnLst>
                                    <p:set>
                                      <p:cBhvr>
                                        <p:cTn id="25" dur="1" fill="hold">
                                          <p:stCondLst>
                                            <p:cond delay="0"/>
                                          </p:stCondLst>
                                        </p:cTn>
                                        <p:tgtEl>
                                          <p:spTgt spid="16386">
                                            <p:txEl>
                                              <p:pRg st="5" end="5"/>
                                            </p:txEl>
                                          </p:spTgt>
                                        </p:tgtEl>
                                        <p:attrNameLst>
                                          <p:attrName>style.visibility</p:attrName>
                                        </p:attrNameLst>
                                      </p:cBhvr>
                                      <p:to>
                                        <p:strVal val="visible"/>
                                      </p:to>
                                    </p:set>
                                    <p:animEffect transition="in" filter="blinds(vertical)">
                                      <p:cBhvr>
                                        <p:cTn id="26" dur="500"/>
                                        <p:tgtEl>
                                          <p:spTgt spid="16386">
                                            <p:txEl>
                                              <p:pRg st="5" end="5"/>
                                            </p:txEl>
                                          </p:spTgt>
                                        </p:tgtEl>
                                      </p:cBhvr>
                                    </p:animEffect>
                                  </p:childTnLst>
                                </p:cTn>
                              </p:par>
                            </p:childTnLst>
                          </p:cTn>
                        </p:par>
                        <p:par>
                          <p:cTn id="27" fill="hold" nodeType="afterGroup">
                            <p:stCondLst>
                              <p:cond delay="1700"/>
                            </p:stCondLst>
                            <p:childTnLst>
                              <p:par>
                                <p:cTn id="28" presetID="3" presetClass="entr" presetSubtype="10" fill="hold" grpId="0" nodeType="afterEffect">
                                  <p:stCondLst>
                                    <p:cond delay="0"/>
                                  </p:stCondLst>
                                  <p:iterate type="wd">
                                    <p:tmPct val="10000"/>
                                  </p:iterate>
                                  <p:childTnLst>
                                    <p:set>
                                      <p:cBhvr>
                                        <p:cTn id="29" dur="1" fill="hold">
                                          <p:stCondLst>
                                            <p:cond delay="0"/>
                                          </p:stCondLst>
                                        </p:cTn>
                                        <p:tgtEl>
                                          <p:spTgt spid="16386">
                                            <p:txEl>
                                              <p:pRg st="6" end="6"/>
                                            </p:txEl>
                                          </p:spTgt>
                                        </p:tgtEl>
                                        <p:attrNameLst>
                                          <p:attrName>style.visibility</p:attrName>
                                        </p:attrNameLst>
                                      </p:cBhvr>
                                      <p:to>
                                        <p:strVal val="visible"/>
                                      </p:to>
                                    </p:set>
                                    <p:animEffect transition="in" filter="blinds(horizontal)">
                                      <p:cBhvr>
                                        <p:cTn id="30" dur="500"/>
                                        <p:tgtEl>
                                          <p:spTgt spid="163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6725" y="908050"/>
            <a:ext cx="8229600" cy="682625"/>
          </a:xfrm>
        </p:spPr>
        <p:txBody>
          <a:bodyPr/>
          <a:lstStyle/>
          <a:p>
            <a:pPr>
              <a:defRPr/>
            </a:pPr>
            <a:r>
              <a:rPr lang="zh-CN" altLang="en-US" dirty="0" smtClean="0"/>
              <a:t>作业与答疑说明</a:t>
            </a:r>
          </a:p>
        </p:txBody>
      </p:sp>
      <p:sp>
        <p:nvSpPr>
          <p:cNvPr id="36868" name="矩形 2"/>
          <p:cNvSpPr>
            <a:spLocks noChangeArrowheads="1"/>
          </p:cNvSpPr>
          <p:nvPr/>
        </p:nvSpPr>
        <p:spPr bwMode="auto">
          <a:xfrm>
            <a:off x="683460" y="1700760"/>
            <a:ext cx="821531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0"/>
              </a:spcBef>
              <a:buFontTx/>
              <a:buNone/>
              <a:defRPr/>
            </a:pPr>
            <a:r>
              <a:rPr lang="zh-CN" altLang="en-US" sz="2400" dirty="0">
                <a:latin typeface="微软雅黑" panose="020B0503020204020204" pitchFamily="34" charset="-122"/>
              </a:rPr>
              <a:t>课后练习题、读书笔记、课后思考题</a:t>
            </a:r>
            <a:endParaRPr lang="en-US" altLang="zh-CN" sz="2400" dirty="0">
              <a:latin typeface="微软雅黑" panose="020B0503020204020204" pitchFamily="34" charset="-122"/>
            </a:endParaRPr>
          </a:p>
          <a:p>
            <a:pPr eaLnBrk="1" hangingPunct="1">
              <a:lnSpc>
                <a:spcPct val="150000"/>
              </a:lnSpc>
              <a:spcBef>
                <a:spcPct val="0"/>
              </a:spcBef>
              <a:buFontTx/>
              <a:buNone/>
              <a:defRPr/>
            </a:pPr>
            <a:r>
              <a:rPr lang="zh-CN" altLang="en-US" sz="2400" dirty="0">
                <a:solidFill>
                  <a:srgbClr val="800000"/>
                </a:solidFill>
                <a:latin typeface="微软雅黑" panose="020B0503020204020204" pitchFamily="34" charset="-122"/>
              </a:rPr>
              <a:t>请认真练习！独立完成！真正学会知识！</a:t>
            </a:r>
          </a:p>
          <a:p>
            <a:pPr eaLnBrk="1" hangingPunct="1">
              <a:lnSpc>
                <a:spcPct val="150000"/>
              </a:lnSpc>
              <a:spcBef>
                <a:spcPct val="0"/>
              </a:spcBef>
              <a:buNone/>
            </a:pPr>
            <a:r>
              <a:rPr lang="zh-CN" altLang="en-US" sz="2400" dirty="0" smtClean="0">
                <a:solidFill>
                  <a:srgbClr val="0000CC"/>
                </a:solidFill>
                <a:latin typeface="微软雅黑" panose="020B0503020204020204" pitchFamily="34" charset="-122"/>
              </a:rPr>
              <a:t>请同学选一位科代表为联络人，并留电话号码！</a:t>
            </a:r>
          </a:p>
          <a:p>
            <a:pPr eaLnBrk="1" hangingPunct="1">
              <a:lnSpc>
                <a:spcPct val="150000"/>
              </a:lnSpc>
              <a:spcBef>
                <a:spcPct val="0"/>
              </a:spcBef>
              <a:buFontTx/>
              <a:buNone/>
            </a:pPr>
            <a:r>
              <a:rPr lang="zh-CN" altLang="en-US" sz="2400" dirty="0" smtClean="0">
                <a:solidFill>
                  <a:srgbClr val="800000"/>
                </a:solidFill>
                <a:latin typeface="微软雅黑" panose="020B0503020204020204" pitchFamily="34" charset="-122"/>
              </a:rPr>
              <a:t>固定</a:t>
            </a:r>
            <a:r>
              <a:rPr lang="zh-CN" altLang="en-US" sz="2400" dirty="0">
                <a:solidFill>
                  <a:srgbClr val="800000"/>
                </a:solidFill>
                <a:latin typeface="微软雅黑" panose="020B0503020204020204" pitchFamily="34" charset="-122"/>
              </a:rPr>
              <a:t>答疑地点：</a:t>
            </a:r>
            <a:r>
              <a:rPr lang="zh-CN" altLang="en-US" sz="2400" dirty="0">
                <a:latin typeface="微软雅黑" panose="020B0503020204020204" pitchFamily="34" charset="-122"/>
              </a:rPr>
              <a:t>逸夫科技馆</a:t>
            </a:r>
            <a:r>
              <a:rPr lang="en-US" altLang="zh-CN" sz="2400" dirty="0">
                <a:latin typeface="微软雅黑" panose="020B0503020204020204" pitchFamily="34" charset="-122"/>
              </a:rPr>
              <a:t>533</a:t>
            </a:r>
            <a:r>
              <a:rPr lang="zh-CN" altLang="en-US" sz="2400" dirty="0">
                <a:latin typeface="微软雅黑" panose="020B0503020204020204" pitchFamily="34" charset="-122"/>
              </a:rPr>
              <a:t>；</a:t>
            </a:r>
            <a:endParaRPr lang="en-US" altLang="zh-CN" sz="2400" dirty="0">
              <a:latin typeface="微软雅黑" panose="020B0503020204020204" pitchFamily="34" charset="-122"/>
            </a:endParaRPr>
          </a:p>
          <a:p>
            <a:pPr eaLnBrk="1" hangingPunct="1">
              <a:lnSpc>
                <a:spcPct val="150000"/>
              </a:lnSpc>
              <a:spcBef>
                <a:spcPct val="0"/>
              </a:spcBef>
              <a:buFontTx/>
              <a:buNone/>
            </a:pPr>
            <a:r>
              <a:rPr lang="zh-CN" altLang="en-US" sz="2400" dirty="0">
                <a:solidFill>
                  <a:srgbClr val="800000"/>
                </a:solidFill>
                <a:latin typeface="微软雅黑" panose="020B0503020204020204" pitchFamily="34" charset="-122"/>
              </a:rPr>
              <a:t>网络答疑：</a:t>
            </a:r>
            <a:r>
              <a:rPr lang="zh-CN" altLang="en-US" sz="2400" dirty="0">
                <a:latin typeface="微软雅黑" panose="020B0503020204020204" pitchFamily="34" charset="-122"/>
              </a:rPr>
              <a:t>随时留言，有时间必回。如长时间不回，可能因事忘记，请再次提醒以下。</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755650" y="1169988"/>
            <a:ext cx="6840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黄昆简介</a:t>
            </a:r>
          </a:p>
        </p:txBody>
      </p:sp>
      <p:sp>
        <p:nvSpPr>
          <p:cNvPr id="38915" name="Text Box 4"/>
          <p:cNvSpPr txBox="1">
            <a:spLocks noChangeArrowheads="1"/>
          </p:cNvSpPr>
          <p:nvPr/>
        </p:nvSpPr>
        <p:spPr bwMode="auto">
          <a:xfrm>
            <a:off x="539750" y="1773238"/>
            <a:ext cx="6697663"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2400" dirty="0">
                <a:latin typeface="微软雅黑" panose="020B0503020204020204" pitchFamily="34" charset="-122"/>
              </a:rPr>
              <a:t>黄昆院士是世界著名的物理学家</a:t>
            </a:r>
            <a:endParaRPr lang="en-US" altLang="zh-CN" sz="2400" dirty="0">
              <a:latin typeface="微软雅黑" panose="020B0503020204020204" pitchFamily="34" charset="-122"/>
            </a:endParaRPr>
          </a:p>
          <a:p>
            <a:pPr eaLnBrk="1" hangingPunct="1">
              <a:spcBef>
                <a:spcPct val="50000"/>
              </a:spcBef>
              <a:buFontTx/>
              <a:buNone/>
            </a:pPr>
            <a:r>
              <a:rPr lang="zh-CN" altLang="en-US" sz="2400" dirty="0">
                <a:latin typeface="微软雅黑" panose="020B0503020204020204" pitchFamily="34" charset="-122"/>
              </a:rPr>
              <a:t>中国固体物理学和半导体物理学的奠基人之一</a:t>
            </a:r>
            <a:endParaRPr lang="en-US" altLang="zh-CN" sz="2400" dirty="0">
              <a:latin typeface="微软雅黑" panose="020B0503020204020204" pitchFamily="34" charset="-122"/>
            </a:endParaRPr>
          </a:p>
          <a:p>
            <a:pPr eaLnBrk="1" hangingPunct="1">
              <a:spcBef>
                <a:spcPct val="50000"/>
              </a:spcBef>
              <a:buFontTx/>
              <a:buNone/>
            </a:pPr>
            <a:r>
              <a:rPr lang="zh-CN" altLang="en-US" sz="2400" dirty="0">
                <a:latin typeface="微软雅黑" panose="020B0503020204020204" pitchFamily="34" charset="-122"/>
              </a:rPr>
              <a:t>对固体物理学作出了许多开拓性的重大贡献。</a:t>
            </a:r>
          </a:p>
          <a:p>
            <a:pPr marL="0" lvl="1" eaLnBrk="1" hangingPunct="1">
              <a:spcBef>
                <a:spcPct val="50000"/>
              </a:spcBef>
              <a:buFontTx/>
              <a:buNone/>
            </a:pPr>
            <a:r>
              <a:rPr lang="zh-CN" altLang="en-US" sz="2400" dirty="0">
                <a:latin typeface="微软雅黑" panose="020B0503020204020204" pitchFamily="34" charset="-122"/>
              </a:rPr>
              <a:t>黄散射</a:t>
            </a:r>
            <a:r>
              <a:rPr lang="en-US" altLang="zh-CN" sz="1800" dirty="0">
                <a:solidFill>
                  <a:srgbClr val="800000"/>
                </a:solidFill>
                <a:latin typeface="微软雅黑" panose="020B0503020204020204" pitchFamily="34" charset="-122"/>
              </a:rPr>
              <a:t>——</a:t>
            </a:r>
            <a:r>
              <a:rPr lang="en-US" altLang="zh-CN" sz="2400" dirty="0">
                <a:solidFill>
                  <a:srgbClr val="800000"/>
                </a:solidFill>
                <a:latin typeface="微软雅黑" panose="020B0503020204020204" pitchFamily="34" charset="-122"/>
              </a:rPr>
              <a:t>20</a:t>
            </a:r>
            <a:r>
              <a:rPr lang="zh-CN" altLang="en-US" sz="2400" dirty="0">
                <a:solidFill>
                  <a:srgbClr val="800000"/>
                </a:solidFill>
                <a:latin typeface="微软雅黑" panose="020B0503020204020204" pitchFamily="34" charset="-122"/>
              </a:rPr>
              <a:t>世纪</a:t>
            </a:r>
            <a:r>
              <a:rPr lang="en-US" altLang="zh-CN" sz="2400" dirty="0">
                <a:solidFill>
                  <a:srgbClr val="800000"/>
                </a:solidFill>
                <a:latin typeface="微软雅黑" panose="020B0503020204020204" pitchFamily="34" charset="-122"/>
              </a:rPr>
              <a:t>40</a:t>
            </a:r>
            <a:r>
              <a:rPr lang="zh-CN" altLang="en-US" sz="2400" dirty="0">
                <a:solidFill>
                  <a:srgbClr val="800000"/>
                </a:solidFill>
                <a:latin typeface="微软雅黑" panose="020B0503020204020204" pitchFamily="34" charset="-122"/>
              </a:rPr>
              <a:t>年代，黄昆提出的固体中杂质缺陷导致</a:t>
            </a:r>
            <a:r>
              <a:rPr lang="en-US" altLang="zh-CN" sz="2400" dirty="0">
                <a:solidFill>
                  <a:srgbClr val="800000"/>
                </a:solidFill>
                <a:latin typeface="微软雅黑" panose="020B0503020204020204" pitchFamily="34" charset="-122"/>
              </a:rPr>
              <a:t>X</a:t>
            </a:r>
            <a:r>
              <a:rPr lang="zh-CN" altLang="en-US" sz="2400" dirty="0">
                <a:solidFill>
                  <a:srgbClr val="800000"/>
                </a:solidFill>
                <a:latin typeface="微软雅黑" panose="020B0503020204020204" pitchFamily="34" charset="-122"/>
              </a:rPr>
              <a:t>光散射的理论，自</a:t>
            </a:r>
            <a:r>
              <a:rPr lang="en-US" altLang="zh-CN" sz="2400" dirty="0">
                <a:solidFill>
                  <a:srgbClr val="800000"/>
                </a:solidFill>
                <a:latin typeface="微软雅黑" panose="020B0503020204020204" pitchFamily="34" charset="-122"/>
              </a:rPr>
              <a:t>20</a:t>
            </a:r>
            <a:r>
              <a:rPr lang="zh-CN" altLang="en-US" sz="2400" dirty="0">
                <a:solidFill>
                  <a:srgbClr val="800000"/>
                </a:solidFill>
                <a:latin typeface="微软雅黑" panose="020B0503020204020204" pitchFamily="34" charset="-122"/>
              </a:rPr>
              <a:t>世纪</a:t>
            </a:r>
            <a:r>
              <a:rPr lang="en-US" altLang="zh-CN" sz="2400" dirty="0">
                <a:solidFill>
                  <a:srgbClr val="800000"/>
                </a:solidFill>
                <a:latin typeface="微软雅黑" panose="020B0503020204020204" pitchFamily="34" charset="-122"/>
              </a:rPr>
              <a:t>60</a:t>
            </a:r>
            <a:r>
              <a:rPr lang="zh-CN" altLang="en-US" sz="2400" dirty="0">
                <a:solidFill>
                  <a:srgbClr val="800000"/>
                </a:solidFill>
                <a:latin typeface="微软雅黑" panose="020B0503020204020204" pitchFamily="34" charset="-122"/>
              </a:rPr>
              <a:t>年代起为外国学者证实并得到应用；</a:t>
            </a:r>
          </a:p>
          <a:p>
            <a:pPr marL="0" lvl="1" eaLnBrk="1" hangingPunct="1">
              <a:spcBef>
                <a:spcPct val="50000"/>
              </a:spcBef>
              <a:buFontTx/>
              <a:buNone/>
            </a:pPr>
            <a:r>
              <a:rPr lang="zh-CN" altLang="en-US" sz="2400" dirty="0">
                <a:latin typeface="微软雅黑" panose="020B0503020204020204" pitchFamily="34" charset="-122"/>
              </a:rPr>
              <a:t>黄</a:t>
            </a:r>
            <a:r>
              <a:rPr lang="en-US" altLang="zh-CN" sz="2400" dirty="0">
                <a:latin typeface="微软雅黑" panose="020B0503020204020204" pitchFamily="34" charset="-122"/>
              </a:rPr>
              <a:t>-</a:t>
            </a:r>
            <a:r>
              <a:rPr lang="zh-CN" altLang="en-US" sz="2400" dirty="0">
                <a:latin typeface="微软雅黑" panose="020B0503020204020204" pitchFamily="34" charset="-122"/>
              </a:rPr>
              <a:t>里斯理论</a:t>
            </a:r>
            <a:r>
              <a:rPr lang="en-US" altLang="zh-CN" sz="1800" dirty="0">
                <a:solidFill>
                  <a:srgbClr val="800000"/>
                </a:solidFill>
                <a:latin typeface="微软雅黑" panose="020B0503020204020204" pitchFamily="34" charset="-122"/>
              </a:rPr>
              <a:t>——</a:t>
            </a:r>
            <a:r>
              <a:rPr lang="en-US" altLang="zh-CN" sz="2400" dirty="0">
                <a:solidFill>
                  <a:srgbClr val="800000"/>
                </a:solidFill>
                <a:latin typeface="微软雅黑" panose="020B0503020204020204" pitchFamily="34" charset="-122"/>
              </a:rPr>
              <a:t>1950</a:t>
            </a:r>
            <a:r>
              <a:rPr lang="zh-CN" altLang="en-US" sz="2400" dirty="0">
                <a:solidFill>
                  <a:srgbClr val="800000"/>
                </a:solidFill>
                <a:latin typeface="微软雅黑" panose="020B0503020204020204" pitchFamily="34" charset="-122"/>
              </a:rPr>
              <a:t>年，他同夫人艾夫里斯（李爱扶）合作，新手卡次提出多声子的辐射和无辐射的理论，被国际学术界称为“黄</a:t>
            </a:r>
            <a:r>
              <a:rPr lang="en-US" altLang="zh-CN" sz="2400" dirty="0">
                <a:solidFill>
                  <a:srgbClr val="800000"/>
                </a:solidFill>
                <a:latin typeface="微软雅黑" panose="020B0503020204020204" pitchFamily="34" charset="-122"/>
              </a:rPr>
              <a:t>-</a:t>
            </a:r>
            <a:r>
              <a:rPr lang="zh-CN" altLang="en-US" sz="2400" dirty="0">
                <a:solidFill>
                  <a:srgbClr val="800000"/>
                </a:solidFill>
                <a:latin typeface="微软雅黑" panose="020B0503020204020204" pitchFamily="34" charset="-122"/>
              </a:rPr>
              <a:t>佩卡尔理论”或“黄</a:t>
            </a:r>
            <a:r>
              <a:rPr lang="en-US" altLang="zh-CN" sz="2400" dirty="0">
                <a:solidFill>
                  <a:srgbClr val="800000"/>
                </a:solidFill>
                <a:latin typeface="微软雅黑" panose="020B0503020204020204" pitchFamily="34" charset="-122"/>
              </a:rPr>
              <a:t>-</a:t>
            </a:r>
            <a:r>
              <a:rPr lang="zh-CN" altLang="en-US" sz="2400" dirty="0">
                <a:solidFill>
                  <a:srgbClr val="800000"/>
                </a:solidFill>
                <a:latin typeface="微软雅黑" panose="020B0503020204020204" pitchFamily="34" charset="-122"/>
              </a:rPr>
              <a:t>里斯理论”；</a:t>
            </a:r>
            <a:endParaRPr lang="en-US" altLang="zh-CN" sz="2400" dirty="0">
              <a:solidFill>
                <a:srgbClr val="800000"/>
              </a:solidFill>
              <a:latin typeface="微软雅黑" panose="020B0503020204020204" pitchFamily="34" charset="-122"/>
            </a:endParaRPr>
          </a:p>
        </p:txBody>
      </p:sp>
      <p:pic>
        <p:nvPicPr>
          <p:cNvPr id="389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1630363"/>
            <a:ext cx="147955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0" y="6237389"/>
            <a:ext cx="9144000" cy="648000"/>
          </a:xfrm>
          <a:prstGeom prst="rect">
            <a:avLst/>
          </a:prstGeom>
          <a:solidFill>
            <a:schemeClr val="bg1"/>
          </a:solidFill>
        </p:spPr>
        <p:txBody>
          <a:bodyPr>
            <a:spAutoFit/>
          </a:bodyPr>
          <a:lstStyle/>
          <a:p>
            <a:pPr algn="ctr">
              <a:defRPr/>
            </a:pPr>
            <a:r>
              <a:rPr lang="en-US" altLang="zh-CN" sz="2800" b="1" dirty="0">
                <a:solidFill>
                  <a:srgbClr val="0000CC"/>
                </a:solidFill>
                <a:effectLst>
                  <a:outerShdw blurRad="38100" dist="38100" dir="2700000" algn="tl">
                    <a:srgbClr val="000000">
                      <a:alpha val="43137"/>
                    </a:srgbClr>
                  </a:outerShdw>
                </a:effectLst>
              </a:rPr>
              <a:t>http://news.sohu.com/s2005/rwhuangkun.shtml</a:t>
            </a:r>
            <a:endParaRPr lang="zh-CN" altLang="en-US" sz="2800" b="1" dirty="0">
              <a:solidFill>
                <a:srgbClr val="0000CC"/>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683873" y="901625"/>
            <a:ext cx="78486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2400" dirty="0">
                <a:solidFill>
                  <a:srgbClr val="800000"/>
                </a:solidFill>
                <a:latin typeface="微软雅黑" panose="020B0503020204020204" pitchFamily="34" charset="-122"/>
              </a:rPr>
              <a:t>黄方程</a:t>
            </a:r>
            <a:r>
              <a:rPr lang="en-US" altLang="zh-CN" sz="2400" dirty="0">
                <a:solidFill>
                  <a:srgbClr val="800000"/>
                </a:solidFill>
                <a:latin typeface="微软雅黑" panose="020B0503020204020204" pitchFamily="34" charset="-122"/>
              </a:rPr>
              <a:t>——1951</a:t>
            </a:r>
            <a:r>
              <a:rPr lang="zh-CN" altLang="en-US" sz="2400" dirty="0">
                <a:solidFill>
                  <a:srgbClr val="800000"/>
                </a:solidFill>
                <a:latin typeface="微软雅黑" panose="020B0503020204020204" pitchFamily="34" charset="-122"/>
              </a:rPr>
              <a:t>年，黄昆首次提出晶体中声子和电磁波的耦合振荡模式</a:t>
            </a:r>
            <a:r>
              <a:rPr lang="en-US" altLang="zh-CN" sz="2400" dirty="0">
                <a:solidFill>
                  <a:srgbClr val="800000"/>
                </a:solidFill>
                <a:latin typeface="微软雅黑" panose="020B0503020204020204" pitchFamily="34" charset="-122"/>
              </a:rPr>
              <a:t>,</a:t>
            </a:r>
            <a:r>
              <a:rPr lang="zh-CN" altLang="en-US" sz="2400" dirty="0">
                <a:solidFill>
                  <a:srgbClr val="800000"/>
                </a:solidFill>
                <a:latin typeface="微软雅黑" panose="020B0503020204020204" pitchFamily="34" charset="-122"/>
              </a:rPr>
              <a:t>后为拉曼散射实验所证实，被命名为一种元激发</a:t>
            </a:r>
            <a:r>
              <a:rPr lang="en-US" altLang="zh-CN" sz="2400" dirty="0">
                <a:solidFill>
                  <a:srgbClr val="800000"/>
                </a:solidFill>
                <a:latin typeface="微软雅黑" panose="020B0503020204020204" pitchFamily="34" charset="-122"/>
              </a:rPr>
              <a:t>——</a:t>
            </a:r>
            <a:r>
              <a:rPr lang="zh-CN" altLang="en-US" sz="2400" dirty="0">
                <a:solidFill>
                  <a:srgbClr val="800000"/>
                </a:solidFill>
                <a:latin typeface="微软雅黑" panose="020B0503020204020204" pitchFamily="34" charset="-122"/>
              </a:rPr>
              <a:t>极化激元，所提出的运动方程，被国际 上称为“黄方程”；</a:t>
            </a:r>
          </a:p>
          <a:p>
            <a:pPr eaLnBrk="1" hangingPunct="1">
              <a:spcBef>
                <a:spcPct val="50000"/>
              </a:spcBef>
              <a:buFontTx/>
              <a:buNone/>
            </a:pPr>
            <a:r>
              <a:rPr lang="en-US" altLang="zh-CN" sz="2400" dirty="0">
                <a:latin typeface="微软雅黑" panose="020B0503020204020204" pitchFamily="34" charset="-122"/>
              </a:rPr>
              <a:t>《</a:t>
            </a:r>
            <a:r>
              <a:rPr lang="zh-CN" altLang="en-US" sz="2400" dirty="0">
                <a:latin typeface="微软雅黑" panose="020B0503020204020204" pitchFamily="34" charset="-122"/>
              </a:rPr>
              <a:t>晶体动力学理论</a:t>
            </a:r>
            <a:r>
              <a:rPr lang="en-US" altLang="zh-CN" sz="2400" dirty="0">
                <a:latin typeface="微软雅黑" panose="020B0503020204020204" pitchFamily="34" charset="-122"/>
              </a:rPr>
              <a:t>》——</a:t>
            </a:r>
            <a:r>
              <a:rPr lang="zh-CN" altLang="en-US" sz="2400" dirty="0">
                <a:latin typeface="微软雅黑" panose="020B0503020204020204" pitchFamily="34" charset="-122"/>
              </a:rPr>
              <a:t>黄昆与世界著名科学家诺贝尔奖获得者玻恩教授合著的</a:t>
            </a:r>
            <a:r>
              <a:rPr lang="en-US" altLang="zh-CN" sz="2400" dirty="0">
                <a:latin typeface="微软雅黑" panose="020B0503020204020204" pitchFamily="34" charset="-122"/>
              </a:rPr>
              <a:t>《</a:t>
            </a:r>
            <a:r>
              <a:rPr lang="zh-CN" altLang="en-US" sz="2400" dirty="0">
                <a:latin typeface="微软雅黑" panose="020B0503020204020204" pitchFamily="34" charset="-122"/>
              </a:rPr>
              <a:t>晶体动力学理论</a:t>
            </a:r>
            <a:r>
              <a:rPr lang="en-US" altLang="zh-CN" sz="2400" dirty="0">
                <a:latin typeface="微软雅黑" panose="020B0503020204020204" pitchFamily="34" charset="-122"/>
              </a:rPr>
              <a:t>》</a:t>
            </a:r>
            <a:r>
              <a:rPr lang="zh-CN" altLang="en-US" sz="2400" dirty="0">
                <a:latin typeface="微软雅黑" panose="020B0503020204020204" pitchFamily="34" charset="-122"/>
              </a:rPr>
              <a:t>，</a:t>
            </a:r>
            <a:r>
              <a:rPr lang="en-US" altLang="zh-CN" sz="2400" dirty="0">
                <a:latin typeface="微软雅黑" panose="020B0503020204020204" pitchFamily="34" charset="-122"/>
              </a:rPr>
              <a:t>1954</a:t>
            </a:r>
            <a:r>
              <a:rPr lang="zh-CN" altLang="en-US" sz="2400" dirty="0">
                <a:latin typeface="微软雅黑" panose="020B0503020204020204" pitchFamily="34" charset="-122"/>
              </a:rPr>
              <a:t>年由牛津大学出版社出版，成为该分支学科的基本理论著作，是该领域科学工作者的必读之书。</a:t>
            </a:r>
          </a:p>
          <a:p>
            <a:pPr eaLnBrk="1" hangingPunct="1">
              <a:spcBef>
                <a:spcPct val="50000"/>
              </a:spcBef>
              <a:buFontTx/>
              <a:buNone/>
            </a:pPr>
            <a:r>
              <a:rPr lang="en-US" altLang="zh-CN" sz="2400" dirty="0">
                <a:solidFill>
                  <a:srgbClr val="800000"/>
                </a:solidFill>
                <a:latin typeface="微软雅黑" panose="020B0503020204020204" pitchFamily="34" charset="-122"/>
              </a:rPr>
              <a:t>《</a:t>
            </a:r>
            <a:r>
              <a:rPr lang="zh-CN" altLang="en-US" sz="2400" dirty="0">
                <a:solidFill>
                  <a:srgbClr val="800000"/>
                </a:solidFill>
                <a:latin typeface="微软雅黑" panose="020B0503020204020204" pitchFamily="34" charset="-122"/>
              </a:rPr>
              <a:t>固体物理学</a:t>
            </a:r>
            <a:r>
              <a:rPr lang="en-US" altLang="zh-CN" sz="2400" dirty="0" smtClean="0">
                <a:solidFill>
                  <a:srgbClr val="800000"/>
                </a:solidFill>
                <a:latin typeface="微软雅黑" panose="020B0503020204020204" pitchFamily="34" charset="-122"/>
              </a:rPr>
              <a:t>》</a:t>
            </a:r>
            <a:r>
              <a:rPr lang="en-US" altLang="zh-CN" sz="2400" dirty="0" smtClean="0">
                <a:latin typeface="微软雅黑" panose="020B0503020204020204" pitchFamily="34" charset="-122"/>
              </a:rPr>
              <a:t>《</a:t>
            </a:r>
            <a:r>
              <a:rPr lang="zh-CN" altLang="en-US" sz="2400" dirty="0">
                <a:latin typeface="微软雅黑" panose="020B0503020204020204" pitchFamily="34" charset="-122"/>
              </a:rPr>
              <a:t>半导体物理学</a:t>
            </a:r>
            <a:r>
              <a:rPr lang="en-US" altLang="zh-CN" sz="2400" dirty="0" smtClean="0">
                <a:latin typeface="微软雅黑" panose="020B0503020204020204" pitchFamily="34" charset="-122"/>
              </a:rPr>
              <a:t>》</a:t>
            </a:r>
            <a:r>
              <a:rPr lang="zh-CN" altLang="en-US" sz="2400" dirty="0" smtClean="0">
                <a:latin typeface="微软雅黑" panose="020B0503020204020204" pitchFamily="34" charset="-122"/>
              </a:rPr>
              <a:t>。</a:t>
            </a:r>
            <a:r>
              <a:rPr lang="zh-CN" altLang="en-US" sz="2400" dirty="0">
                <a:latin typeface="微软雅黑" panose="020B0503020204020204" pitchFamily="34" charset="-122"/>
              </a:rPr>
              <a:t>。。。。</a:t>
            </a:r>
            <a:r>
              <a:rPr lang="zh-CN" altLang="en-US" sz="2400" dirty="0" smtClean="0">
                <a:latin typeface="微软雅黑" panose="020B0503020204020204" pitchFamily="34" charset="-122"/>
              </a:rPr>
              <a:t>。</a:t>
            </a:r>
            <a:endParaRPr lang="zh-CN" altLang="en-US" sz="2400" dirty="0">
              <a:latin typeface="微软雅黑" panose="020B0503020204020204" pitchFamily="34" charset="-122"/>
            </a:endParaRP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73" y="4797190"/>
            <a:ext cx="7707540" cy="1926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790461" y="980660"/>
            <a:ext cx="788610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1977</a:t>
            </a:r>
            <a:r>
              <a:rPr lang="zh-CN" altLang="en-US" sz="2400" b="1" dirty="0">
                <a:latin typeface="微软雅黑" panose="020B0503020204020204" pitchFamily="34" charset="-122"/>
                <a:ea typeface="微软雅黑" panose="020B0503020204020204" pitchFamily="34" charset="-122"/>
              </a:rPr>
              <a:t>年，黄昆调任中国科学院半导体研究所所长。十多年中，他与年轻的同事合作，先后在</a:t>
            </a:r>
            <a:r>
              <a:rPr lang="zh-CN" altLang="en-US" sz="2400" b="1" dirty="0">
                <a:solidFill>
                  <a:srgbClr val="800000"/>
                </a:solidFill>
                <a:latin typeface="微软雅黑" panose="020B0503020204020204" pitchFamily="34" charset="-122"/>
                <a:ea typeface="微软雅黑" panose="020B0503020204020204" pitchFamily="34" charset="-122"/>
              </a:rPr>
              <a:t>多声子跃迁理论</a:t>
            </a:r>
            <a:r>
              <a:rPr lang="zh-CN" altLang="en-US" sz="2400" b="1" dirty="0">
                <a:latin typeface="微软雅黑" panose="020B0503020204020204" pitchFamily="34" charset="-122"/>
                <a:ea typeface="微软雅黑" panose="020B0503020204020204" pitchFamily="34" charset="-122"/>
              </a:rPr>
              <a:t>和</a:t>
            </a:r>
            <a:r>
              <a:rPr lang="zh-CN" altLang="en-US" sz="2400" b="1" dirty="0">
                <a:solidFill>
                  <a:srgbClr val="800000"/>
                </a:solidFill>
                <a:latin typeface="微软雅黑" panose="020B0503020204020204" pitchFamily="34" charset="-122"/>
                <a:ea typeface="微软雅黑" panose="020B0503020204020204" pitchFamily="34" charset="-122"/>
              </a:rPr>
              <a:t>量子阱超晶格理论</a:t>
            </a:r>
            <a:r>
              <a:rPr lang="zh-CN" altLang="en-US" sz="2400" b="1" dirty="0">
                <a:latin typeface="微软雅黑" panose="020B0503020204020204" pitchFamily="34" charset="-122"/>
                <a:ea typeface="微软雅黑" panose="020B0503020204020204" pitchFamily="34" charset="-122"/>
              </a:rPr>
              <a:t>方面取得新的成就</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eaLnBrk="1" hangingPunct="1">
              <a:spcBef>
                <a:spcPct val="50000"/>
              </a:spcBef>
              <a:defRPr/>
            </a:pPr>
            <a:r>
              <a:rPr lang="zh-CN" altLang="en-US" sz="2400" b="1" dirty="0" smtClean="0">
                <a:latin typeface="微软雅黑" panose="020B0503020204020204" pitchFamily="34" charset="-122"/>
                <a:ea typeface="微软雅黑" panose="020B0503020204020204" pitchFamily="34" charset="-122"/>
              </a:rPr>
              <a:t>以</a:t>
            </a:r>
            <a:r>
              <a:rPr lang="zh-CN" altLang="en-US" sz="2400" b="1" dirty="0">
                <a:latin typeface="微软雅黑" panose="020B0503020204020204" pitchFamily="34" charset="-122"/>
                <a:ea typeface="微软雅黑" panose="020B0503020204020204" pitchFamily="34" charset="-122"/>
              </a:rPr>
              <a:t>他为学术带头人，半导体研究所成立了我国半导体超晶格国家重点实验室，开创并发展了我国在这一材料学和固体物理学中的崭新领域的研究工作</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eaLnBrk="1" hangingPunct="1">
              <a:spcBef>
                <a:spcPct val="50000"/>
              </a:spcBef>
              <a:defRPr/>
            </a:pPr>
            <a:r>
              <a:rPr lang="en-US" altLang="zh-CN" sz="2400" b="1" dirty="0" smtClean="0">
                <a:latin typeface="微软雅黑" panose="020B0503020204020204" pitchFamily="34" charset="-122"/>
                <a:ea typeface="微软雅黑" panose="020B0503020204020204" pitchFamily="34" charset="-122"/>
              </a:rPr>
              <a:t>1980</a:t>
            </a:r>
            <a:r>
              <a:rPr lang="zh-CN" altLang="en-US" sz="2400" b="1" dirty="0" smtClean="0">
                <a:latin typeface="微软雅黑" panose="020B0503020204020204" pitchFamily="34" charset="-122"/>
                <a:ea typeface="微软雅黑" panose="020B0503020204020204" pitchFamily="34" charset="-122"/>
              </a:rPr>
              <a:t>年以来，黄昆与人合作发表了</a:t>
            </a:r>
            <a:r>
              <a:rPr lang="en-US" altLang="zh-CN" sz="2400" b="1" dirty="0" smtClean="0">
                <a:solidFill>
                  <a:srgbClr val="8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zh-CN" altLang="en-US" sz="2400" b="1" dirty="0" smtClean="0">
                <a:solidFill>
                  <a:srgbClr val="8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无辐射跃迁的绝热近似和静态耦合理论</a:t>
            </a:r>
            <a:r>
              <a:rPr lang="en-US" altLang="zh-CN" sz="2400" b="1" dirty="0" smtClean="0">
                <a:solidFill>
                  <a:srgbClr val="8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等论文，解决了二十多年来国际上在此理论发展中存在的疑难问题。</a:t>
            </a:r>
          </a:p>
          <a:p>
            <a:pPr eaLnBrk="1" hangingPunct="1">
              <a:spcBef>
                <a:spcPct val="50000"/>
              </a:spcBef>
              <a:defRPr/>
            </a:pPr>
            <a:r>
              <a:rPr lang="en-US" altLang="zh-CN" sz="2400" b="1" dirty="0" smtClean="0">
                <a:latin typeface="微软雅黑" panose="020B0503020204020204" pitchFamily="34" charset="-122"/>
                <a:ea typeface="微软雅黑" panose="020B0503020204020204" pitchFamily="34" charset="-122"/>
              </a:rPr>
              <a:t>2002</a:t>
            </a:r>
            <a:r>
              <a:rPr lang="zh-CN" altLang="en-US" sz="2400" b="1" dirty="0" smtClean="0">
                <a:latin typeface="微软雅黑" panose="020B0503020204020204" pitchFamily="34" charset="-122"/>
                <a:ea typeface="微软雅黑" panose="020B0503020204020204" pitchFamily="34" charset="-122"/>
              </a:rPr>
              <a:t>年，为表彰其领域在固体物理学的杰出成就和贡献，黄昆荣获</a:t>
            </a:r>
            <a:r>
              <a:rPr lang="en-US" altLang="zh-CN" sz="2400" b="1" dirty="0" smtClean="0">
                <a:solidFill>
                  <a:srgbClr val="800000"/>
                </a:solidFill>
                <a:latin typeface="微软雅黑" panose="020B0503020204020204" pitchFamily="34" charset="-122"/>
                <a:ea typeface="微软雅黑" panose="020B0503020204020204" pitchFamily="34" charset="-122"/>
              </a:rPr>
              <a:t>2001</a:t>
            </a:r>
            <a:r>
              <a:rPr lang="zh-CN" altLang="en-US" sz="2400" b="1" dirty="0" smtClean="0">
                <a:solidFill>
                  <a:srgbClr val="800000"/>
                </a:solidFill>
                <a:latin typeface="微软雅黑" panose="020B0503020204020204" pitchFamily="34" charset="-122"/>
                <a:ea typeface="微软雅黑" panose="020B0503020204020204" pitchFamily="34" charset="-122"/>
              </a:rPr>
              <a:t>年度国家最高科技奖</a:t>
            </a:r>
            <a:r>
              <a:rPr lang="zh-CN" altLang="en-US" sz="2400" b="1" dirty="0" smtClean="0">
                <a:latin typeface="微软雅黑" panose="020B0503020204020204" pitchFamily="34" charset="-122"/>
                <a:ea typeface="微软雅黑" panose="020B0503020204020204" pitchFamily="34" charset="-122"/>
              </a:rPr>
              <a:t>。</a:t>
            </a:r>
          </a:p>
          <a:p>
            <a:pPr eaLnBrk="1" hangingPunct="1">
              <a:spcBef>
                <a:spcPct val="50000"/>
              </a:spcBef>
              <a:defRPr/>
            </a:pPr>
            <a:r>
              <a:rPr lang="zh-CN" altLang="en-US" sz="2400" b="1" dirty="0" smtClean="0">
                <a:latin typeface="微软雅黑" panose="020B0503020204020204" pitchFamily="34" charset="-122"/>
                <a:ea typeface="微软雅黑" panose="020B0503020204020204" pitchFamily="34" charset="-122"/>
              </a:rPr>
              <a:t>中国科学院院士黄昆因病医治无效，于</a:t>
            </a:r>
            <a:r>
              <a:rPr lang="en-US" altLang="zh-CN" sz="2400" b="1" dirty="0" smtClean="0">
                <a:solidFill>
                  <a:srgbClr val="800000"/>
                </a:solidFill>
                <a:latin typeface="微软雅黑" panose="020B0503020204020204" pitchFamily="34" charset="-122"/>
                <a:ea typeface="微软雅黑" panose="020B0503020204020204" pitchFamily="34" charset="-122"/>
              </a:rPr>
              <a:t>2005</a:t>
            </a:r>
            <a:r>
              <a:rPr lang="zh-CN" altLang="en-US" sz="2400" b="1" dirty="0" smtClean="0">
                <a:solidFill>
                  <a:srgbClr val="800000"/>
                </a:solidFill>
                <a:latin typeface="微软雅黑" panose="020B0503020204020204" pitchFamily="34" charset="-122"/>
                <a:ea typeface="微软雅黑" panose="020B0503020204020204" pitchFamily="34" charset="-122"/>
              </a:rPr>
              <a:t>年</a:t>
            </a:r>
            <a:r>
              <a:rPr lang="en-US" altLang="zh-CN" sz="2400" b="1" dirty="0" smtClean="0">
                <a:solidFill>
                  <a:srgbClr val="800000"/>
                </a:solidFill>
                <a:latin typeface="微软雅黑" panose="020B0503020204020204" pitchFamily="34" charset="-122"/>
                <a:ea typeface="微软雅黑" panose="020B0503020204020204" pitchFamily="34" charset="-122"/>
              </a:rPr>
              <a:t>7</a:t>
            </a:r>
            <a:r>
              <a:rPr lang="zh-CN" altLang="en-US" sz="2400" b="1" dirty="0" smtClean="0">
                <a:solidFill>
                  <a:srgbClr val="800000"/>
                </a:solidFill>
                <a:latin typeface="微软雅黑" panose="020B0503020204020204" pitchFamily="34" charset="-122"/>
                <a:ea typeface="微软雅黑" panose="020B0503020204020204" pitchFamily="34" charset="-122"/>
              </a:rPr>
              <a:t>月</a:t>
            </a:r>
            <a:r>
              <a:rPr lang="en-US" altLang="zh-CN" sz="2400" b="1" dirty="0" smtClean="0">
                <a:solidFill>
                  <a:srgbClr val="800000"/>
                </a:solidFill>
                <a:latin typeface="微软雅黑" panose="020B0503020204020204" pitchFamily="34" charset="-122"/>
                <a:ea typeface="微软雅黑" panose="020B0503020204020204" pitchFamily="34" charset="-122"/>
              </a:rPr>
              <a:t>6</a:t>
            </a:r>
            <a:r>
              <a:rPr lang="zh-CN" altLang="en-US" sz="2400" b="1" dirty="0" smtClean="0">
                <a:solidFill>
                  <a:srgbClr val="800000"/>
                </a:solidFill>
                <a:latin typeface="微软雅黑" panose="020B0503020204020204" pitchFamily="34" charset="-122"/>
                <a:ea typeface="微软雅黑" panose="020B0503020204020204" pitchFamily="34" charset="-122"/>
              </a:rPr>
              <a:t>日</a:t>
            </a:r>
            <a:r>
              <a:rPr lang="en-US" altLang="zh-CN" sz="2400" b="1" dirty="0" smtClean="0">
                <a:solidFill>
                  <a:srgbClr val="800000"/>
                </a:solidFill>
                <a:latin typeface="微软雅黑" panose="020B0503020204020204" pitchFamily="34" charset="-122"/>
                <a:ea typeface="微软雅黑" panose="020B0503020204020204" pitchFamily="34" charset="-122"/>
              </a:rPr>
              <a:t>16</a:t>
            </a:r>
            <a:r>
              <a:rPr lang="zh-CN" altLang="en-US" sz="2400" b="1" dirty="0" smtClean="0">
                <a:solidFill>
                  <a:srgbClr val="800000"/>
                </a:solidFill>
                <a:latin typeface="微软雅黑" panose="020B0503020204020204" pitchFamily="34" charset="-122"/>
                <a:ea typeface="微软雅黑" panose="020B0503020204020204" pitchFamily="34" charset="-122"/>
              </a:rPr>
              <a:t>时</a:t>
            </a:r>
            <a:r>
              <a:rPr lang="en-US" altLang="zh-CN" sz="2400" b="1" dirty="0" smtClean="0">
                <a:solidFill>
                  <a:srgbClr val="800000"/>
                </a:solidFill>
                <a:latin typeface="微软雅黑" panose="020B0503020204020204" pitchFamily="34" charset="-122"/>
                <a:ea typeface="微软雅黑" panose="020B0503020204020204" pitchFamily="34" charset="-122"/>
              </a:rPr>
              <a:t>18</a:t>
            </a:r>
            <a:r>
              <a:rPr lang="zh-CN" altLang="en-US" sz="2400" b="1" dirty="0" smtClean="0">
                <a:solidFill>
                  <a:srgbClr val="800000"/>
                </a:solidFill>
                <a:latin typeface="微软雅黑" panose="020B0503020204020204" pitchFamily="34" charset="-122"/>
                <a:ea typeface="微软雅黑" panose="020B0503020204020204" pitchFamily="34" charset="-122"/>
              </a:rPr>
              <a:t>分</a:t>
            </a:r>
            <a:r>
              <a:rPr lang="zh-CN" altLang="en-US" sz="2400" b="1" dirty="0" smtClean="0">
                <a:latin typeface="微软雅黑" panose="020B0503020204020204" pitchFamily="34" charset="-122"/>
                <a:ea typeface="微软雅黑" panose="020B0503020204020204" pitchFamily="34" charset="-122"/>
              </a:rPr>
              <a:t>在北京逝世，享年</a:t>
            </a:r>
            <a:r>
              <a:rPr lang="en-US" altLang="zh-CN" sz="2400" b="1" dirty="0" smtClean="0">
                <a:latin typeface="微软雅黑" panose="020B0503020204020204" pitchFamily="34" charset="-122"/>
                <a:ea typeface="微软雅黑" panose="020B0503020204020204" pitchFamily="34" charset="-122"/>
              </a:rPr>
              <a:t>86</a:t>
            </a:r>
            <a:r>
              <a:rPr lang="zh-CN" altLang="en-US" sz="2400" b="1" dirty="0" smtClean="0">
                <a:latin typeface="微软雅黑" panose="020B0503020204020204" pitchFamily="34" charset="-122"/>
                <a:ea typeface="微软雅黑" panose="020B0503020204020204" pitchFamily="34" charset="-122"/>
              </a:rPr>
              <a:t>岁。</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bwMode="auto">
          <a:xfrm>
            <a:off x="412570" y="5765800"/>
            <a:ext cx="8425170" cy="1060449"/>
          </a:xfrm>
          <a:prstGeom prst="roundRect">
            <a:avLst>
              <a:gd name="adj" fmla="val 5369"/>
            </a:avLst>
          </a:prstGeom>
          <a:solidFill>
            <a:schemeClr val="bg2"/>
          </a:solidFill>
          <a:ln w="19050" cap="flat" cmpd="sng" algn="ctr">
            <a:solidFill>
              <a:schemeClr val="tx1"/>
            </a:solidFill>
            <a:prstDash val="dash"/>
            <a:round/>
            <a:headEnd type="none" w="med" len="med"/>
            <a:tailEnd type="triangl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1C1C1C"/>
              </a:solidFill>
              <a:effectLst/>
              <a:latin typeface="Times New Roman" pitchFamily="18" charset="0"/>
              <a:ea typeface="宋体" pitchFamily="2" charset="-122"/>
            </a:endParaRPr>
          </a:p>
        </p:txBody>
      </p:sp>
      <p:sp>
        <p:nvSpPr>
          <p:cNvPr id="26" name="圆角矩形 25"/>
          <p:cNvSpPr/>
          <p:nvPr/>
        </p:nvSpPr>
        <p:spPr bwMode="auto">
          <a:xfrm>
            <a:off x="395420" y="4591051"/>
            <a:ext cx="8425170" cy="1060449"/>
          </a:xfrm>
          <a:prstGeom prst="roundRect">
            <a:avLst>
              <a:gd name="adj" fmla="val 5369"/>
            </a:avLst>
          </a:prstGeom>
          <a:solidFill>
            <a:schemeClr val="bg2"/>
          </a:solidFill>
          <a:ln w="19050" cap="flat" cmpd="sng" algn="ctr">
            <a:solidFill>
              <a:schemeClr val="tx1"/>
            </a:solidFill>
            <a:prstDash val="dash"/>
            <a:round/>
            <a:headEnd type="none" w="med" len="med"/>
            <a:tailEnd type="triangl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1C1C1C"/>
              </a:solidFill>
              <a:effectLst/>
              <a:latin typeface="Times New Roman" pitchFamily="18" charset="0"/>
              <a:ea typeface="宋体" pitchFamily="2" charset="-122"/>
            </a:endParaRPr>
          </a:p>
        </p:txBody>
      </p:sp>
      <p:sp>
        <p:nvSpPr>
          <p:cNvPr id="2" name="圆角矩形 1"/>
          <p:cNvSpPr/>
          <p:nvPr/>
        </p:nvSpPr>
        <p:spPr bwMode="auto">
          <a:xfrm>
            <a:off x="395420" y="1482972"/>
            <a:ext cx="8425170" cy="3010875"/>
          </a:xfrm>
          <a:prstGeom prst="roundRect">
            <a:avLst>
              <a:gd name="adj" fmla="val 5369"/>
            </a:avLst>
          </a:prstGeom>
          <a:solidFill>
            <a:schemeClr val="bg2"/>
          </a:solidFill>
          <a:ln w="19050" cap="flat" cmpd="sng" algn="ctr">
            <a:solidFill>
              <a:schemeClr val="tx1"/>
            </a:solidFill>
            <a:prstDash val="dash"/>
            <a:round/>
            <a:headEnd type="none" w="med" len="med"/>
            <a:tailEnd type="triangl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1C1C1C"/>
              </a:solidFill>
              <a:effectLst/>
              <a:latin typeface="Times New Roman" pitchFamily="18" charset="0"/>
              <a:ea typeface="宋体" pitchFamily="2" charset="-122"/>
            </a:endParaRPr>
          </a:p>
        </p:txBody>
      </p:sp>
      <p:sp>
        <p:nvSpPr>
          <p:cNvPr id="41986" name="文本框 3"/>
          <p:cNvSpPr txBox="1">
            <a:spLocks noChangeArrowheads="1"/>
          </p:cNvSpPr>
          <p:nvPr/>
        </p:nvSpPr>
        <p:spPr bwMode="auto">
          <a:xfrm>
            <a:off x="1903642" y="836640"/>
            <a:ext cx="47660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lang="zh-CN" altLang="en-US" sz="3200" dirty="0">
                <a:latin typeface="微软雅黑" panose="020B0503020204020204" pitchFamily="34" charset="-122"/>
              </a:rPr>
              <a:t>固体</a:t>
            </a:r>
            <a:r>
              <a:rPr lang="en-US" altLang="zh-CN" sz="3200" dirty="0">
                <a:latin typeface="微软雅黑" panose="020B0503020204020204" pitchFamily="34" charset="-122"/>
              </a:rPr>
              <a:t>——</a:t>
            </a:r>
            <a:r>
              <a:rPr lang="zh-CN" altLang="en-US" sz="3200" dirty="0">
                <a:latin typeface="微软雅黑" panose="020B0503020204020204" pitchFamily="34" charset="-122"/>
              </a:rPr>
              <a:t>物理学中的认知</a:t>
            </a:r>
          </a:p>
        </p:txBody>
      </p:sp>
      <p:sp>
        <p:nvSpPr>
          <p:cNvPr id="41987" name="文本框 4"/>
          <p:cNvSpPr txBox="1">
            <a:spLocks noChangeArrowheads="1"/>
          </p:cNvSpPr>
          <p:nvPr/>
        </p:nvSpPr>
        <p:spPr bwMode="auto">
          <a:xfrm>
            <a:off x="658813" y="5032010"/>
            <a:ext cx="17224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lang="zh-CN" altLang="en-US" sz="2400">
                <a:latin typeface="微软雅黑" panose="020B0503020204020204" pitchFamily="34" charset="-122"/>
              </a:rPr>
              <a:t>直接的感知</a:t>
            </a:r>
          </a:p>
        </p:txBody>
      </p:sp>
      <p:sp>
        <p:nvSpPr>
          <p:cNvPr id="41988" name="文本框 5"/>
          <p:cNvSpPr txBox="1">
            <a:spLocks noChangeArrowheads="1"/>
          </p:cNvSpPr>
          <p:nvPr/>
        </p:nvSpPr>
        <p:spPr bwMode="auto">
          <a:xfrm>
            <a:off x="3013075" y="5032010"/>
            <a:ext cx="20304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lang="zh-CN" altLang="en-US" sz="2400">
                <a:latin typeface="微软雅黑" panose="020B0503020204020204" pitchFamily="34" charset="-122"/>
              </a:rPr>
              <a:t>物理量的测量</a:t>
            </a:r>
          </a:p>
        </p:txBody>
      </p:sp>
      <p:sp>
        <p:nvSpPr>
          <p:cNvPr id="41989" name="文本框 6"/>
          <p:cNvSpPr txBox="1">
            <a:spLocks noChangeArrowheads="1"/>
          </p:cNvSpPr>
          <p:nvPr/>
        </p:nvSpPr>
        <p:spPr bwMode="auto">
          <a:xfrm>
            <a:off x="5729288" y="5032010"/>
            <a:ext cx="2339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lang="zh-CN" altLang="en-US" sz="2400">
                <a:latin typeface="微软雅黑" panose="020B0503020204020204" pitchFamily="34" charset="-122"/>
              </a:rPr>
              <a:t>物理假设的产生</a:t>
            </a:r>
          </a:p>
        </p:txBody>
      </p:sp>
      <p:sp>
        <p:nvSpPr>
          <p:cNvPr id="41990" name="文本框 7"/>
          <p:cNvSpPr txBox="1">
            <a:spLocks noChangeArrowheads="1"/>
          </p:cNvSpPr>
          <p:nvPr/>
        </p:nvSpPr>
        <p:spPr bwMode="auto">
          <a:xfrm>
            <a:off x="4573588" y="4581160"/>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lang="zh-CN" altLang="en-US" sz="2400" dirty="0">
                <a:latin typeface="微软雅黑" panose="020B0503020204020204" pitchFamily="34" charset="-122"/>
              </a:rPr>
              <a:t>思考的过程</a:t>
            </a:r>
          </a:p>
        </p:txBody>
      </p:sp>
      <p:sp>
        <p:nvSpPr>
          <p:cNvPr id="41991" name="文本框 8"/>
          <p:cNvSpPr txBox="1">
            <a:spLocks noChangeArrowheads="1"/>
          </p:cNvSpPr>
          <p:nvPr/>
        </p:nvSpPr>
        <p:spPr bwMode="auto">
          <a:xfrm>
            <a:off x="658813" y="2414588"/>
            <a:ext cx="2743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lang="zh-CN" altLang="en-US" sz="2400">
                <a:latin typeface="微软雅黑" panose="020B0503020204020204" pitchFamily="34" charset="-122"/>
              </a:rPr>
              <a:t>世界</a:t>
            </a:r>
            <a:r>
              <a:rPr lang="en-US" altLang="zh-CN" sz="2400">
                <a:latin typeface="微软雅黑" panose="020B0503020204020204" pitchFamily="34" charset="-122"/>
              </a:rPr>
              <a:t>——</a:t>
            </a:r>
            <a:r>
              <a:rPr lang="zh-CN" altLang="en-US" sz="2400">
                <a:latin typeface="微软雅黑" panose="020B0503020204020204" pitchFamily="34" charset="-122"/>
              </a:rPr>
              <a:t>物质</a:t>
            </a:r>
            <a:r>
              <a:rPr lang="en-US" altLang="zh-CN" sz="2400">
                <a:latin typeface="微软雅黑" panose="020B0503020204020204" pitchFamily="34" charset="-122"/>
              </a:rPr>
              <a:t>——</a:t>
            </a:r>
            <a:endParaRPr lang="zh-CN" altLang="en-US" sz="2400">
              <a:latin typeface="微软雅黑" panose="020B0503020204020204" pitchFamily="34" charset="-122"/>
            </a:endParaRPr>
          </a:p>
        </p:txBody>
      </p:sp>
      <p:sp>
        <p:nvSpPr>
          <p:cNvPr id="10" name="上弧形箭头 9"/>
          <p:cNvSpPr/>
          <p:nvPr/>
        </p:nvSpPr>
        <p:spPr>
          <a:xfrm>
            <a:off x="1373188" y="1946275"/>
            <a:ext cx="749300" cy="32702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tx1"/>
              </a:solidFill>
              <a:latin typeface="微软雅黑" panose="020B0503020204020204" pitchFamily="34" charset="-122"/>
              <a:ea typeface="微软雅黑" panose="020B0503020204020204" pitchFamily="34" charset="-122"/>
            </a:endParaRPr>
          </a:p>
        </p:txBody>
      </p:sp>
      <p:sp>
        <p:nvSpPr>
          <p:cNvPr id="41993" name="文本框 10"/>
          <p:cNvSpPr txBox="1">
            <a:spLocks noChangeArrowheads="1"/>
          </p:cNvSpPr>
          <p:nvPr/>
        </p:nvSpPr>
        <p:spPr bwMode="auto">
          <a:xfrm>
            <a:off x="1373188" y="1484313"/>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lang="zh-CN" altLang="en-US" sz="2400">
                <a:latin typeface="微软雅黑" panose="020B0503020204020204" pitchFamily="34" charset="-122"/>
              </a:rPr>
              <a:t>感受</a:t>
            </a:r>
          </a:p>
        </p:txBody>
      </p:sp>
      <p:sp>
        <p:nvSpPr>
          <p:cNvPr id="41994" name="文本框 11"/>
          <p:cNvSpPr txBox="1">
            <a:spLocks noChangeArrowheads="1"/>
          </p:cNvSpPr>
          <p:nvPr/>
        </p:nvSpPr>
        <p:spPr bwMode="auto">
          <a:xfrm>
            <a:off x="728663" y="3059113"/>
            <a:ext cx="2339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lang="zh-CN" altLang="en-US" sz="2400" dirty="0">
                <a:solidFill>
                  <a:srgbClr val="800000"/>
                </a:solidFill>
                <a:latin typeface="微软雅黑" panose="020B0503020204020204" pitchFamily="34" charset="-122"/>
              </a:rPr>
              <a:t>能感受的东西？</a:t>
            </a:r>
          </a:p>
        </p:txBody>
      </p:sp>
      <p:sp>
        <p:nvSpPr>
          <p:cNvPr id="13" name="上弧形箭头 12"/>
          <p:cNvSpPr/>
          <p:nvPr/>
        </p:nvSpPr>
        <p:spPr>
          <a:xfrm>
            <a:off x="2554288" y="1916113"/>
            <a:ext cx="720725" cy="34766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tx1"/>
              </a:solidFill>
              <a:latin typeface="微软雅黑" panose="020B0503020204020204" pitchFamily="34" charset="-122"/>
              <a:ea typeface="微软雅黑" panose="020B0503020204020204" pitchFamily="34" charset="-122"/>
            </a:endParaRPr>
          </a:p>
        </p:txBody>
      </p:sp>
      <p:sp>
        <p:nvSpPr>
          <p:cNvPr id="41996" name="文本框 13"/>
          <p:cNvSpPr txBox="1">
            <a:spLocks noChangeArrowheads="1"/>
          </p:cNvSpPr>
          <p:nvPr/>
        </p:nvSpPr>
        <p:spPr bwMode="auto">
          <a:xfrm>
            <a:off x="3222625" y="2141538"/>
            <a:ext cx="44942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lang="zh-CN" altLang="en-US" sz="2400" dirty="0">
                <a:latin typeface="微软雅黑" panose="020B0503020204020204" pitchFamily="34" charset="-122"/>
              </a:rPr>
              <a:t>感受的现象：</a:t>
            </a:r>
            <a:endParaRPr lang="en-US" altLang="zh-CN" sz="2400" dirty="0">
              <a:latin typeface="微软雅黑" panose="020B0503020204020204" pitchFamily="34" charset="-122"/>
            </a:endParaRPr>
          </a:p>
          <a:p>
            <a:pPr>
              <a:spcBef>
                <a:spcPct val="0"/>
              </a:spcBef>
              <a:buFontTx/>
              <a:buNone/>
            </a:pPr>
            <a:r>
              <a:rPr lang="zh-CN" altLang="en-US" sz="2400" dirty="0">
                <a:latin typeface="微软雅黑" panose="020B0503020204020204" pitchFamily="34" charset="-122"/>
              </a:rPr>
              <a:t>冷、暖</a:t>
            </a:r>
            <a:endParaRPr lang="en-US" altLang="zh-CN" sz="2400" dirty="0">
              <a:latin typeface="微软雅黑" panose="020B0503020204020204" pitchFamily="34" charset="-122"/>
            </a:endParaRPr>
          </a:p>
          <a:p>
            <a:pPr>
              <a:spcBef>
                <a:spcPct val="0"/>
              </a:spcBef>
              <a:buFontTx/>
              <a:buNone/>
            </a:pPr>
            <a:r>
              <a:rPr lang="zh-CN" altLang="en-US" sz="2400" dirty="0">
                <a:latin typeface="微软雅黑" panose="020B0503020204020204" pitchFamily="34" charset="-122"/>
              </a:rPr>
              <a:t>粗涩、细滑</a:t>
            </a:r>
            <a:endParaRPr lang="en-US" altLang="zh-CN" sz="2400" dirty="0">
              <a:latin typeface="微软雅黑" panose="020B0503020204020204" pitchFamily="34" charset="-122"/>
            </a:endParaRPr>
          </a:p>
          <a:p>
            <a:pPr>
              <a:spcBef>
                <a:spcPct val="0"/>
              </a:spcBef>
              <a:buFontTx/>
              <a:buNone/>
            </a:pPr>
            <a:r>
              <a:rPr lang="zh-CN" altLang="en-US" sz="2400" dirty="0">
                <a:latin typeface="微软雅黑" panose="020B0503020204020204" pitchFamily="34" charset="-122"/>
              </a:rPr>
              <a:t>大小、方圆、规则不规则</a:t>
            </a:r>
            <a:endParaRPr lang="en-US" altLang="zh-CN" sz="2400" dirty="0">
              <a:latin typeface="微软雅黑" panose="020B0503020204020204" pitchFamily="34" charset="-122"/>
            </a:endParaRPr>
          </a:p>
          <a:p>
            <a:pPr>
              <a:spcBef>
                <a:spcPct val="0"/>
              </a:spcBef>
              <a:buFontTx/>
              <a:buNone/>
            </a:pPr>
            <a:r>
              <a:rPr lang="zh-CN" altLang="en-US" sz="2400" dirty="0">
                <a:latin typeface="微软雅黑" panose="020B0503020204020204" pitchFamily="34" charset="-122"/>
              </a:rPr>
              <a:t>色彩</a:t>
            </a:r>
            <a:endParaRPr lang="en-US" altLang="zh-CN" sz="2400" dirty="0">
              <a:latin typeface="微软雅黑" panose="020B0503020204020204" pitchFamily="34" charset="-122"/>
            </a:endParaRPr>
          </a:p>
          <a:p>
            <a:pPr>
              <a:spcBef>
                <a:spcPct val="0"/>
              </a:spcBef>
              <a:buFontTx/>
              <a:buNone/>
            </a:pPr>
            <a:endParaRPr lang="zh-CN" altLang="en-US" sz="2400" dirty="0">
              <a:latin typeface="微软雅黑" panose="020B0503020204020204" pitchFamily="34" charset="-122"/>
            </a:endParaRPr>
          </a:p>
        </p:txBody>
      </p:sp>
      <p:sp>
        <p:nvSpPr>
          <p:cNvPr id="15" name="右大括号 14"/>
          <p:cNvSpPr/>
          <p:nvPr/>
        </p:nvSpPr>
        <p:spPr>
          <a:xfrm>
            <a:off x="5729288" y="2579688"/>
            <a:ext cx="215900" cy="576262"/>
          </a:xfrm>
          <a:prstGeom prst="rightBrace">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latin typeface="微软雅黑" panose="020B0503020204020204" pitchFamily="34" charset="-122"/>
              <a:ea typeface="微软雅黑" panose="020B0503020204020204" pitchFamily="34" charset="-122"/>
            </a:endParaRPr>
          </a:p>
        </p:txBody>
      </p:sp>
      <p:sp>
        <p:nvSpPr>
          <p:cNvPr id="41998" name="文本框 16"/>
          <p:cNvSpPr txBox="1">
            <a:spLocks noChangeArrowheads="1"/>
          </p:cNvSpPr>
          <p:nvPr/>
        </p:nvSpPr>
        <p:spPr bwMode="auto">
          <a:xfrm>
            <a:off x="6111875" y="2513013"/>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lang="zh-CN" altLang="en-US" sz="2400">
                <a:latin typeface="微软雅黑" panose="020B0503020204020204" pitchFamily="34" charset="-122"/>
              </a:rPr>
              <a:t>身体</a:t>
            </a:r>
          </a:p>
        </p:txBody>
      </p:sp>
      <p:sp>
        <p:nvSpPr>
          <p:cNvPr id="41999" name="文本框 17"/>
          <p:cNvSpPr txBox="1">
            <a:spLocks noChangeArrowheads="1"/>
          </p:cNvSpPr>
          <p:nvPr/>
        </p:nvSpPr>
        <p:spPr bwMode="auto">
          <a:xfrm>
            <a:off x="7083425" y="3140960"/>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lang="zh-CN" altLang="en-US" sz="2400" dirty="0">
                <a:latin typeface="微软雅黑" panose="020B0503020204020204" pitchFamily="34" charset="-122"/>
              </a:rPr>
              <a:t>视觉</a:t>
            </a:r>
          </a:p>
        </p:txBody>
      </p:sp>
      <p:sp>
        <p:nvSpPr>
          <p:cNvPr id="42000" name="文本框 18"/>
          <p:cNvSpPr txBox="1">
            <a:spLocks noChangeArrowheads="1"/>
          </p:cNvSpPr>
          <p:nvPr/>
        </p:nvSpPr>
        <p:spPr bwMode="auto">
          <a:xfrm>
            <a:off x="7083425" y="3831158"/>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lang="zh-CN" altLang="en-US" sz="2400" dirty="0">
                <a:latin typeface="微软雅黑" panose="020B0503020204020204" pitchFamily="34" charset="-122"/>
              </a:rPr>
              <a:t>听觉</a:t>
            </a:r>
          </a:p>
        </p:txBody>
      </p:sp>
      <p:sp>
        <p:nvSpPr>
          <p:cNvPr id="20" name="右大括号 19"/>
          <p:cNvSpPr/>
          <p:nvPr/>
        </p:nvSpPr>
        <p:spPr>
          <a:xfrm>
            <a:off x="6840538" y="3095625"/>
            <a:ext cx="215900" cy="576263"/>
          </a:xfrm>
          <a:prstGeom prst="rightBrace">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latin typeface="微软雅黑" panose="020B0503020204020204" pitchFamily="34" charset="-122"/>
              <a:ea typeface="微软雅黑" panose="020B0503020204020204" pitchFamily="34" charset="-122"/>
            </a:endParaRPr>
          </a:p>
        </p:txBody>
      </p:sp>
      <p:sp>
        <p:nvSpPr>
          <p:cNvPr id="21" name="右大括号 20"/>
          <p:cNvSpPr/>
          <p:nvPr/>
        </p:nvSpPr>
        <p:spPr>
          <a:xfrm>
            <a:off x="6848475" y="3789050"/>
            <a:ext cx="215900" cy="576263"/>
          </a:xfrm>
          <a:prstGeom prst="rightBrace">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latin typeface="微软雅黑" panose="020B0503020204020204" pitchFamily="34" charset="-122"/>
              <a:ea typeface="微软雅黑" panose="020B0503020204020204" pitchFamily="34" charset="-122"/>
            </a:endParaRPr>
          </a:p>
        </p:txBody>
      </p:sp>
      <p:sp>
        <p:nvSpPr>
          <p:cNvPr id="42003" name="文本框 21"/>
          <p:cNvSpPr txBox="1">
            <a:spLocks noChangeArrowheads="1"/>
          </p:cNvSpPr>
          <p:nvPr/>
        </p:nvSpPr>
        <p:spPr bwMode="auto">
          <a:xfrm>
            <a:off x="3238500" y="3987800"/>
            <a:ext cx="1289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lang="en-US" altLang="zh-CN" sz="2400">
                <a:latin typeface="微软雅黑" panose="020B0503020204020204" pitchFamily="34" charset="-122"/>
              </a:rPr>
              <a:t>……</a:t>
            </a:r>
            <a:endParaRPr lang="zh-CN" altLang="en-US" sz="2400">
              <a:latin typeface="微软雅黑" panose="020B0503020204020204" pitchFamily="34" charset="-122"/>
            </a:endParaRPr>
          </a:p>
        </p:txBody>
      </p:sp>
      <p:sp>
        <p:nvSpPr>
          <p:cNvPr id="42004" name="文本框 22"/>
          <p:cNvSpPr txBox="1">
            <a:spLocks noChangeArrowheads="1"/>
          </p:cNvSpPr>
          <p:nvPr/>
        </p:nvSpPr>
        <p:spPr bwMode="auto">
          <a:xfrm>
            <a:off x="6345238" y="1570038"/>
            <a:ext cx="17240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lang="zh-CN" altLang="en-US" sz="2400">
                <a:latin typeface="微软雅黑" panose="020B0503020204020204" pitchFamily="34" charset="-122"/>
              </a:rPr>
              <a:t>五官的作用</a:t>
            </a:r>
            <a:endParaRPr lang="en-US" altLang="zh-CN" sz="2400">
              <a:latin typeface="微软雅黑" panose="020B0503020204020204" pitchFamily="34" charset="-122"/>
            </a:endParaRPr>
          </a:p>
          <a:p>
            <a:pPr>
              <a:spcBef>
                <a:spcPct val="0"/>
              </a:spcBef>
              <a:buFontTx/>
              <a:buNone/>
            </a:pPr>
            <a:r>
              <a:rPr lang="zh-CN" altLang="en-US" sz="2400">
                <a:latin typeface="微软雅黑" panose="020B0503020204020204" pitchFamily="34" charset="-122"/>
              </a:rPr>
              <a:t>感受与分辨</a:t>
            </a:r>
          </a:p>
        </p:txBody>
      </p:sp>
      <p:sp>
        <p:nvSpPr>
          <p:cNvPr id="42005" name="文本框 27"/>
          <p:cNvSpPr txBox="1">
            <a:spLocks noChangeArrowheads="1"/>
          </p:cNvSpPr>
          <p:nvPr/>
        </p:nvSpPr>
        <p:spPr bwMode="auto">
          <a:xfrm>
            <a:off x="658813" y="4581314"/>
            <a:ext cx="2339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lang="zh-CN" altLang="en-US" sz="2400" dirty="0">
                <a:solidFill>
                  <a:srgbClr val="800000"/>
                </a:solidFill>
                <a:latin typeface="微软雅黑" panose="020B0503020204020204" pitchFamily="34" charset="-122"/>
              </a:rPr>
              <a:t>能思考的东西？</a:t>
            </a:r>
          </a:p>
        </p:txBody>
      </p:sp>
      <p:sp>
        <p:nvSpPr>
          <p:cNvPr id="42006" name="文本框 23"/>
          <p:cNvSpPr txBox="1">
            <a:spLocks noChangeArrowheads="1"/>
          </p:cNvSpPr>
          <p:nvPr/>
        </p:nvSpPr>
        <p:spPr bwMode="auto">
          <a:xfrm>
            <a:off x="681038" y="5949350"/>
            <a:ext cx="29384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lang="zh-CN" altLang="en-US" sz="2400" dirty="0">
                <a:latin typeface="微软雅黑" panose="020B0503020204020204" pitchFamily="34" charset="-122"/>
              </a:rPr>
              <a:t>固体</a:t>
            </a:r>
            <a:endParaRPr lang="en-US" altLang="zh-CN" sz="2400" dirty="0">
              <a:latin typeface="微软雅黑" panose="020B0503020204020204" pitchFamily="34" charset="-122"/>
            </a:endParaRPr>
          </a:p>
          <a:p>
            <a:pPr>
              <a:spcBef>
                <a:spcPct val="0"/>
              </a:spcBef>
              <a:buFontTx/>
              <a:buNone/>
            </a:pPr>
            <a:r>
              <a:rPr lang="zh-CN" altLang="en-US" sz="2400" dirty="0">
                <a:latin typeface="微软雅黑" panose="020B0503020204020204" pitchFamily="34" charset="-122"/>
              </a:rPr>
              <a:t>液体</a:t>
            </a:r>
            <a:r>
              <a:rPr lang="en-US" altLang="zh-CN" sz="2400" dirty="0">
                <a:latin typeface="微软雅黑" panose="020B0503020204020204" pitchFamily="34" charset="-122"/>
              </a:rPr>
              <a:t>/</a:t>
            </a:r>
            <a:r>
              <a:rPr lang="zh-CN" altLang="en-US" sz="2400" dirty="0">
                <a:latin typeface="微软雅黑" panose="020B0503020204020204" pitchFamily="34" charset="-122"/>
              </a:rPr>
              <a:t>气体</a:t>
            </a:r>
            <a:r>
              <a:rPr lang="en-US" altLang="zh-CN" sz="2400" dirty="0">
                <a:latin typeface="微软雅黑" panose="020B0503020204020204" pitchFamily="34" charset="-122"/>
              </a:rPr>
              <a:t>/</a:t>
            </a:r>
            <a:r>
              <a:rPr lang="zh-CN" altLang="en-US" sz="2400" dirty="0">
                <a:latin typeface="微软雅黑" panose="020B0503020204020204" pitchFamily="34" charset="-122"/>
              </a:rPr>
              <a:t>等离子体</a:t>
            </a:r>
          </a:p>
        </p:txBody>
      </p:sp>
      <p:sp>
        <p:nvSpPr>
          <p:cNvPr id="25" name="右箭头 24"/>
          <p:cNvSpPr/>
          <p:nvPr/>
        </p:nvSpPr>
        <p:spPr>
          <a:xfrm>
            <a:off x="2614613" y="6064665"/>
            <a:ext cx="1397000" cy="190500"/>
          </a:xfrm>
          <a:prstGeom prst="rightArrow">
            <a:avLst/>
          </a:prstGeom>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latin typeface="微软雅黑" panose="020B0503020204020204" pitchFamily="34" charset="-122"/>
              <a:ea typeface="微软雅黑" panose="020B0503020204020204" pitchFamily="34" charset="-122"/>
            </a:endParaRPr>
          </a:p>
        </p:txBody>
      </p:sp>
      <p:sp>
        <p:nvSpPr>
          <p:cNvPr id="42008" name="文本框 25"/>
          <p:cNvSpPr txBox="1">
            <a:spLocks noChangeArrowheads="1"/>
          </p:cNvSpPr>
          <p:nvPr/>
        </p:nvSpPr>
        <p:spPr bwMode="auto">
          <a:xfrm>
            <a:off x="4298950" y="5939253"/>
            <a:ext cx="38782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lang="zh-CN" altLang="en-US" sz="2400">
                <a:solidFill>
                  <a:srgbClr val="0000CC"/>
                </a:solidFill>
                <a:latin typeface="微软雅黑" panose="020B0503020204020204" pitchFamily="34" charset="-122"/>
              </a:rPr>
              <a:t>有规则的：人造的，天然的</a:t>
            </a:r>
            <a:endParaRPr lang="en-US" altLang="zh-CN" sz="2400">
              <a:solidFill>
                <a:srgbClr val="0000CC"/>
              </a:solidFill>
              <a:latin typeface="微软雅黑" panose="020B0503020204020204" pitchFamily="34" charset="-122"/>
            </a:endParaRPr>
          </a:p>
          <a:p>
            <a:pPr>
              <a:spcBef>
                <a:spcPct val="0"/>
              </a:spcBef>
              <a:buFontTx/>
              <a:buNone/>
            </a:pPr>
            <a:r>
              <a:rPr lang="zh-CN" altLang="en-US" sz="2400">
                <a:solidFill>
                  <a:srgbClr val="0000CC"/>
                </a:solidFill>
                <a:latin typeface="微软雅黑" panose="020B0503020204020204" pitchFamily="34" charset="-122"/>
              </a:rPr>
              <a:t>无规则的</a:t>
            </a:r>
            <a:endParaRPr lang="en-US" altLang="zh-CN" sz="2400">
              <a:solidFill>
                <a:srgbClr val="0000CC"/>
              </a:solidFill>
              <a:latin typeface="微软雅黑" panose="020B0503020204020204" pitchFamily="34" charset="-122"/>
            </a:endParaRPr>
          </a:p>
        </p:txBody>
      </p:sp>
    </p:spTree>
    <p:extLst>
      <p:ext uri="{BB962C8B-B14F-4D97-AF65-F5344CB8AC3E}">
        <p14:creationId xmlns:p14="http://schemas.microsoft.com/office/powerpoint/2010/main" val="1423770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bwMode="auto">
          <a:xfrm>
            <a:off x="395420" y="1006476"/>
            <a:ext cx="8353160" cy="3660774"/>
          </a:xfrm>
          <a:prstGeom prst="roundRect">
            <a:avLst>
              <a:gd name="adj" fmla="val 5369"/>
            </a:avLst>
          </a:prstGeom>
          <a:solidFill>
            <a:schemeClr val="bg2"/>
          </a:solidFill>
          <a:ln w="19050" cap="flat" cmpd="sng" algn="ctr">
            <a:solidFill>
              <a:schemeClr val="tx1"/>
            </a:solidFill>
            <a:prstDash val="dash"/>
            <a:round/>
            <a:headEnd type="none" w="med" len="med"/>
            <a:tailEnd type="triangl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1C1C1C"/>
              </a:solidFill>
              <a:effectLst/>
              <a:latin typeface="Times New Roman" pitchFamily="18" charset="0"/>
              <a:ea typeface="宋体" pitchFamily="2" charset="-122"/>
            </a:endParaRPr>
          </a:p>
        </p:txBody>
      </p:sp>
      <p:sp>
        <p:nvSpPr>
          <p:cNvPr id="26626" name="Rectangle 2"/>
          <p:cNvSpPr>
            <a:spLocks noGrp="1" noChangeArrowheads="1"/>
          </p:cNvSpPr>
          <p:nvPr>
            <p:ph idx="1"/>
          </p:nvPr>
        </p:nvSpPr>
        <p:spPr>
          <a:xfrm>
            <a:off x="414338" y="1208088"/>
            <a:ext cx="8190222" cy="3301062"/>
          </a:xfrm>
        </p:spPr>
        <p:txBody>
          <a:bodyPr/>
          <a:lstStyle/>
          <a:p>
            <a:pPr eaLnBrk="1" hangingPunct="1">
              <a:defRPr/>
            </a:pPr>
            <a:r>
              <a:rPr lang="zh-CN" altLang="en-US" dirty="0" smtClean="0">
                <a:solidFill>
                  <a:srgbClr val="003399"/>
                </a:solidFill>
                <a:latin typeface="微软雅黑" panose="020B0503020204020204" pitchFamily="34" charset="-122"/>
              </a:rPr>
              <a:t>量子力学</a:t>
            </a:r>
          </a:p>
          <a:p>
            <a:pPr eaLnBrk="1" hangingPunct="1">
              <a:buFontTx/>
              <a:buNone/>
              <a:defRPr/>
            </a:pPr>
            <a:r>
              <a:rPr lang="zh-CN" altLang="en-US" dirty="0" smtClean="0">
                <a:solidFill>
                  <a:srgbClr val="000000"/>
                </a:solidFill>
                <a:latin typeface="微软雅黑" panose="020B0503020204020204" pitchFamily="34" charset="-122"/>
              </a:rPr>
              <a:t>   </a:t>
            </a:r>
            <a:r>
              <a:rPr lang="zh-CN" altLang="en-US" sz="2000" dirty="0" smtClean="0">
                <a:solidFill>
                  <a:srgbClr val="000000"/>
                </a:solidFill>
                <a:latin typeface="微软雅黑" panose="020B0503020204020204" pitchFamily="34" charset="-122"/>
              </a:rPr>
              <a:t>研究微观粒子的运动规律的物理学分支学科，它主要研究原子、分子、凝聚态物质，以及原子核和基本粒子的结构、性质的基础理论，它与相对论一起构成了现代物理学的理论基础。</a:t>
            </a:r>
            <a:r>
              <a:rPr lang="zh-CN" altLang="en-US" dirty="0" smtClean="0">
                <a:solidFill>
                  <a:srgbClr val="000000"/>
                </a:solidFill>
                <a:latin typeface="微软雅黑" panose="020B0503020204020204" pitchFamily="34" charset="-122"/>
              </a:rPr>
              <a:t> </a:t>
            </a:r>
          </a:p>
          <a:p>
            <a:pPr eaLnBrk="1" hangingPunct="1">
              <a:defRPr/>
            </a:pPr>
            <a:r>
              <a:rPr lang="zh-CN" altLang="en-US" dirty="0" smtClean="0">
                <a:solidFill>
                  <a:srgbClr val="003399"/>
                </a:solidFill>
                <a:latin typeface="微软雅黑" panose="020B0503020204020204" pitchFamily="34" charset="-122"/>
              </a:rPr>
              <a:t>原子物理</a:t>
            </a:r>
          </a:p>
          <a:p>
            <a:pPr eaLnBrk="1" hangingPunct="1">
              <a:buFontTx/>
              <a:buNone/>
              <a:defRPr/>
            </a:pPr>
            <a:r>
              <a:rPr lang="zh-CN" altLang="en-US" dirty="0" smtClean="0">
                <a:solidFill>
                  <a:srgbClr val="000000"/>
                </a:solidFill>
                <a:latin typeface="微软雅黑" panose="020B0503020204020204" pitchFamily="34" charset="-122"/>
              </a:rPr>
              <a:t>   </a:t>
            </a:r>
            <a:r>
              <a:rPr lang="zh-CN" altLang="en-US" sz="2000" dirty="0" smtClean="0">
                <a:solidFill>
                  <a:srgbClr val="000000"/>
                </a:solidFill>
                <a:latin typeface="微软雅黑" panose="020B0503020204020204" pitchFamily="34" charset="-122"/>
              </a:rPr>
              <a:t>研究原子的结构、运动规律及相互作用的物理学分支。它主要研究：原子的电子结构；原子光谱；原子之间或与其他物质的碰撞过程和相互作用。 </a:t>
            </a:r>
          </a:p>
        </p:txBody>
      </p:sp>
      <p:sp>
        <p:nvSpPr>
          <p:cNvPr id="43011" name="Text Box 3"/>
          <p:cNvSpPr txBox="1">
            <a:spLocks noChangeArrowheads="1"/>
          </p:cNvSpPr>
          <p:nvPr/>
        </p:nvSpPr>
        <p:spPr bwMode="auto">
          <a:xfrm>
            <a:off x="395420" y="4868863"/>
            <a:ext cx="842517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50000"/>
              </a:spcBef>
              <a:buFontTx/>
              <a:buNone/>
            </a:pPr>
            <a:r>
              <a:rPr lang="zh-CN" altLang="en-US" sz="3200" dirty="0">
                <a:latin typeface="微软雅黑" panose="020B0503020204020204" pitchFamily="34" charset="-122"/>
              </a:rPr>
              <a:t>大量的原子和分子组合成固体时结构和性质如何？就是</a:t>
            </a:r>
            <a:r>
              <a:rPr lang="zh-CN" altLang="en-US" sz="3200" u="sng" dirty="0">
                <a:solidFill>
                  <a:srgbClr val="800000"/>
                </a:solidFill>
                <a:latin typeface="微软雅黑" panose="020B0503020204020204" pitchFamily="34" charset="-122"/>
              </a:rPr>
              <a:t>固体物理学</a:t>
            </a:r>
            <a:r>
              <a:rPr lang="zh-CN" altLang="en-US" sz="3200" dirty="0">
                <a:latin typeface="微软雅黑" panose="020B0503020204020204" pitchFamily="34" charset="-122"/>
              </a:rPr>
              <a:t>需要解决的基本问题。</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6"/>
          <p:cNvSpPr txBox="1">
            <a:spLocks noChangeArrowheads="1"/>
          </p:cNvSpPr>
          <p:nvPr/>
        </p:nvSpPr>
        <p:spPr bwMode="auto">
          <a:xfrm>
            <a:off x="342900" y="5919788"/>
            <a:ext cx="541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lang="zh-CN" altLang="en-US" sz="2400" dirty="0">
                <a:latin typeface="微软雅黑" panose="020B0503020204020204" pitchFamily="34" charset="-122"/>
              </a:rPr>
              <a:t>天然的矿石，很多具有规则的几何外形</a:t>
            </a:r>
          </a:p>
        </p:txBody>
      </p:sp>
      <p:sp>
        <p:nvSpPr>
          <p:cNvPr id="44035" name="文本框 7"/>
          <p:cNvSpPr txBox="1">
            <a:spLocks noChangeArrowheads="1"/>
          </p:cNvSpPr>
          <p:nvPr/>
        </p:nvSpPr>
        <p:spPr bwMode="auto">
          <a:xfrm>
            <a:off x="342900" y="6373813"/>
            <a:ext cx="43731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spcBef>
                <a:spcPct val="0"/>
              </a:spcBef>
              <a:buFontTx/>
              <a:buNone/>
            </a:pPr>
            <a:r>
              <a:rPr lang="zh-CN" altLang="en-US" sz="2400" dirty="0" smtClean="0">
                <a:latin typeface="微软雅黑" panose="020B0503020204020204" pitchFamily="34" charset="-122"/>
              </a:rPr>
              <a:t>原子论</a:t>
            </a:r>
            <a:r>
              <a:rPr lang="zh-CN" altLang="en-US" sz="2400" dirty="0" smtClean="0">
                <a:solidFill>
                  <a:srgbClr val="800000"/>
                </a:solidFill>
                <a:latin typeface="微软雅黑" panose="020B0503020204020204" pitchFamily="34" charset="-122"/>
              </a:rPr>
              <a:t>（理论假设）</a:t>
            </a:r>
            <a:endParaRPr lang="zh-CN" altLang="en-US" sz="2400" dirty="0">
              <a:solidFill>
                <a:srgbClr val="800000"/>
              </a:solidFill>
              <a:latin typeface="微软雅黑" panose="020B0503020204020204" pitchFamily="34" charset="-122"/>
            </a:endParaRPr>
          </a:p>
        </p:txBody>
      </p:sp>
      <p:sp>
        <p:nvSpPr>
          <p:cNvPr id="9" name="右大括号 8"/>
          <p:cNvSpPr/>
          <p:nvPr/>
        </p:nvSpPr>
        <p:spPr>
          <a:xfrm>
            <a:off x="5708651" y="6007117"/>
            <a:ext cx="104775" cy="803275"/>
          </a:xfrm>
          <a:prstGeom prst="rightBrace">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latin typeface="微软雅黑" panose="020B0503020204020204" pitchFamily="34" charset="-122"/>
              <a:ea typeface="微软雅黑" panose="020B0503020204020204" pitchFamily="34" charset="-122"/>
            </a:endParaRPr>
          </a:p>
        </p:txBody>
      </p:sp>
      <p:sp>
        <p:nvSpPr>
          <p:cNvPr id="10" name="文本框 9"/>
          <p:cNvSpPr txBox="1"/>
          <p:nvPr/>
        </p:nvSpPr>
        <p:spPr>
          <a:xfrm>
            <a:off x="5813426" y="6120140"/>
            <a:ext cx="3057247" cy="523220"/>
          </a:xfrm>
          <a:prstGeom prst="rect">
            <a:avLst/>
          </a:prstGeom>
          <a:noFill/>
        </p:spPr>
        <p:txBody>
          <a:bodyPr wrap="none">
            <a:spAutoFit/>
          </a:bodyPr>
          <a:lstStyle/>
          <a:p>
            <a:pPr>
              <a:defRPr/>
            </a:pPr>
            <a:r>
              <a:rPr lang="zh-CN" altLang="en-US" sz="2800" b="1" dirty="0">
                <a:solidFill>
                  <a:srgbClr val="8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固体组成的规则性</a:t>
            </a:r>
          </a:p>
        </p:txBody>
      </p:sp>
      <p:grpSp>
        <p:nvGrpSpPr>
          <p:cNvPr id="13" name="Group 8"/>
          <p:cNvGrpSpPr>
            <a:grpSpLocks/>
          </p:cNvGrpSpPr>
          <p:nvPr/>
        </p:nvGrpSpPr>
        <p:grpSpPr bwMode="auto">
          <a:xfrm>
            <a:off x="250825" y="981060"/>
            <a:ext cx="8353425" cy="4954603"/>
            <a:chOff x="421" y="397"/>
            <a:chExt cx="4954" cy="3259"/>
          </a:xfrm>
        </p:grpSpPr>
        <p:sp>
          <p:nvSpPr>
            <p:cNvPr id="44039" name="Rectangle 6"/>
            <p:cNvSpPr>
              <a:spLocks noChangeArrowheads="1"/>
            </p:cNvSpPr>
            <p:nvPr/>
          </p:nvSpPr>
          <p:spPr bwMode="auto">
            <a:xfrm>
              <a:off x="421" y="397"/>
              <a:ext cx="4954" cy="44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a:spcBef>
                  <a:spcPct val="0"/>
                </a:spcBef>
                <a:buFontTx/>
                <a:buNone/>
              </a:pPr>
              <a:r>
                <a:rPr lang="zh-CN" altLang="en-US" sz="3200">
                  <a:latin typeface="微软雅黑" panose="020B0503020204020204" pitchFamily="34" charset="-122"/>
                </a:rPr>
                <a:t>石墨（上）和金刚石（下）晶体结构</a:t>
              </a:r>
            </a:p>
          </p:txBody>
        </p:sp>
        <p:pic>
          <p:nvPicPr>
            <p:cNvPr id="44040" name="Picture 7" descr="412 石墨和金刚石晶体结构图"/>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 y="890"/>
              <a:ext cx="4854" cy="27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395420" y="4077090"/>
            <a:ext cx="8353160" cy="2452344"/>
          </a:xfrm>
          <a:prstGeom prst="roundRect">
            <a:avLst>
              <a:gd name="adj" fmla="val 5369"/>
            </a:avLst>
          </a:prstGeom>
          <a:solidFill>
            <a:schemeClr val="bg2"/>
          </a:solidFill>
          <a:ln w="19050" cap="flat" cmpd="sng" algn="ctr">
            <a:solidFill>
              <a:schemeClr val="tx1"/>
            </a:solidFill>
            <a:prstDash val="dash"/>
            <a:round/>
            <a:headEnd type="none" w="med" len="med"/>
            <a:tailEnd type="triangl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1C1C1C"/>
              </a:solidFill>
              <a:effectLst/>
              <a:latin typeface="Times New Roman" pitchFamily="18" charset="0"/>
              <a:ea typeface="宋体" pitchFamily="2" charset="-122"/>
            </a:endParaRPr>
          </a:p>
        </p:txBody>
      </p:sp>
      <p:sp>
        <p:nvSpPr>
          <p:cNvPr id="23554" name="Rectangle 2"/>
          <p:cNvSpPr>
            <a:spLocks noGrp="1" noChangeArrowheads="1"/>
          </p:cNvSpPr>
          <p:nvPr>
            <p:ph type="title"/>
          </p:nvPr>
        </p:nvSpPr>
        <p:spPr>
          <a:xfrm>
            <a:off x="466725" y="404813"/>
            <a:ext cx="8229600" cy="1143000"/>
          </a:xfrm>
        </p:spPr>
        <p:txBody>
          <a:bodyPr/>
          <a:lstStyle/>
          <a:p>
            <a:pPr>
              <a:defRPr/>
            </a:pPr>
            <a:r>
              <a:rPr lang="zh-CN" altLang="en-US" sz="3600" dirty="0" smtClean="0">
                <a:solidFill>
                  <a:srgbClr val="800000"/>
                </a:solidFill>
                <a:latin typeface="微软雅黑" panose="020B0503020204020204" pitchFamily="34" charset="-122"/>
              </a:rPr>
              <a:t>感兴趣的问题？</a:t>
            </a:r>
          </a:p>
        </p:txBody>
      </p:sp>
      <p:sp>
        <p:nvSpPr>
          <p:cNvPr id="23555" name="Rectangle 3"/>
          <p:cNvSpPr>
            <a:spLocks noGrp="1" noChangeArrowheads="1"/>
          </p:cNvSpPr>
          <p:nvPr>
            <p:ph idx="1"/>
          </p:nvPr>
        </p:nvSpPr>
        <p:spPr>
          <a:xfrm>
            <a:off x="455613" y="1600201"/>
            <a:ext cx="8231187" cy="2476890"/>
          </a:xfrm>
        </p:spPr>
        <p:txBody>
          <a:bodyPr/>
          <a:lstStyle/>
          <a:p>
            <a:pPr>
              <a:defRPr/>
            </a:pPr>
            <a:r>
              <a:rPr lang="zh-CN" altLang="en-US" dirty="0" smtClean="0">
                <a:latin typeface="微软雅黑" panose="020B0503020204020204" pitchFamily="34" charset="-122"/>
              </a:rPr>
              <a:t>为什么金刚石与石墨的性质截然不同？</a:t>
            </a:r>
          </a:p>
          <a:p>
            <a:pPr>
              <a:defRPr/>
            </a:pPr>
            <a:r>
              <a:rPr lang="zh-CN" altLang="en-US" dirty="0" smtClean="0">
                <a:latin typeface="微软雅黑" panose="020B0503020204020204" pitchFamily="34" charset="-122"/>
              </a:rPr>
              <a:t>为什么水具有反常膨胀性质？</a:t>
            </a:r>
          </a:p>
          <a:p>
            <a:pPr>
              <a:defRPr/>
            </a:pPr>
            <a:r>
              <a:rPr lang="zh-CN" altLang="en-US" dirty="0" smtClean="0">
                <a:latin typeface="微软雅黑" panose="020B0503020204020204" pitchFamily="34" charset="-122"/>
              </a:rPr>
              <a:t>为什么半导体、导体和绝缘体具有不同的导电性？</a:t>
            </a:r>
          </a:p>
          <a:p>
            <a:pPr>
              <a:defRPr/>
            </a:pPr>
            <a:r>
              <a:rPr lang="zh-CN" altLang="en-US" dirty="0" smtClean="0">
                <a:latin typeface="微软雅黑" panose="020B0503020204020204" pitchFamily="34" charset="-122"/>
              </a:rPr>
              <a:t>为什么具有纳米涂层的布料、玻璃等具有自洁性？</a:t>
            </a:r>
          </a:p>
          <a:p>
            <a:pPr>
              <a:defRPr/>
            </a:pPr>
            <a:r>
              <a:rPr lang="zh-CN" altLang="en-US" dirty="0" smtClean="0">
                <a:latin typeface="微软雅黑" panose="020B0503020204020204" pitchFamily="34" charset="-122"/>
              </a:rPr>
              <a:t>为什么。。。。。。</a:t>
            </a:r>
          </a:p>
        </p:txBody>
      </p:sp>
      <p:sp>
        <p:nvSpPr>
          <p:cNvPr id="2" name="文本框 1"/>
          <p:cNvSpPr txBox="1"/>
          <p:nvPr/>
        </p:nvSpPr>
        <p:spPr>
          <a:xfrm>
            <a:off x="1014935" y="4149100"/>
            <a:ext cx="7128990" cy="2308324"/>
          </a:xfrm>
          <a:prstGeom prst="rect">
            <a:avLst/>
          </a:prstGeom>
          <a:noFill/>
        </p:spPr>
        <p:txBody>
          <a:bodyPr wrap="square">
            <a:spAutoFit/>
          </a:bodyPr>
          <a:lstStyle/>
          <a:p>
            <a:pPr algn="ctr">
              <a:defRPr/>
            </a:pPr>
            <a:r>
              <a:rPr lang="zh-CN" altLang="en-US" sz="3600" b="1" dirty="0">
                <a:solidFill>
                  <a:srgbClr val="8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宏观的</a:t>
            </a:r>
            <a:r>
              <a:rPr lang="zh-CN" altLang="en-US" sz="3600" b="1" dirty="0" smtClean="0">
                <a:solidFill>
                  <a:srgbClr val="8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物理性质</a:t>
            </a:r>
            <a:endParaRPr lang="en-US" altLang="zh-CN" sz="3600" b="1" dirty="0" smtClean="0">
              <a:solidFill>
                <a:srgbClr val="8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defRPr/>
            </a:pPr>
            <a:r>
              <a:rPr lang="zh-CN" altLang="en-US" sz="36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a:t>
            </a:r>
            <a:endParaRPr lang="en-US" altLang="zh-CN" sz="36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defRPr/>
            </a:pPr>
            <a:r>
              <a:rPr lang="zh-CN" altLang="en-US" sz="3600" b="1" dirty="0" smtClean="0">
                <a:solidFill>
                  <a:srgbClr val="0033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微观</a:t>
            </a:r>
            <a:r>
              <a:rPr lang="zh-CN" altLang="en-US" sz="3600" b="1" dirty="0">
                <a:solidFill>
                  <a:srgbClr val="0033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的结构与</a:t>
            </a:r>
            <a:r>
              <a:rPr lang="zh-CN" altLang="en-US" sz="3600" b="1" dirty="0" smtClean="0">
                <a:solidFill>
                  <a:srgbClr val="0033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组成</a:t>
            </a:r>
            <a:endParaRPr lang="en-US" altLang="zh-CN" sz="3600" b="1" dirty="0" smtClean="0">
              <a:solidFill>
                <a:srgbClr val="0033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defRPr/>
            </a:pPr>
            <a:r>
              <a:rPr lang="zh-CN" altLang="en-US" sz="36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endParaRPr lang="zh-CN" altLang="en-US" sz="3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457200" y="1016000"/>
            <a:ext cx="8229600" cy="681038"/>
          </a:xfrm>
        </p:spPr>
        <p:txBody>
          <a:bodyPr/>
          <a:lstStyle/>
          <a:p>
            <a:pPr>
              <a:defRPr/>
            </a:pPr>
            <a:r>
              <a:rPr lang="zh-CN" altLang="en-US" dirty="0" smtClean="0"/>
              <a:t>从宏观到</a:t>
            </a:r>
            <a:r>
              <a:rPr lang="zh-CN" altLang="en-US" dirty="0"/>
              <a:t>微观</a:t>
            </a:r>
            <a:endParaRPr lang="zh-CN" altLang="en-US" dirty="0" smtClean="0"/>
          </a:p>
        </p:txBody>
      </p:sp>
      <p:pic>
        <p:nvPicPr>
          <p:cNvPr id="46083" name="Picture 3" descr="C:\Users\Administrator.ZGC-20130926GJY\Desktop\固体碳维度.jpg"/>
          <p:cNvPicPr>
            <a:picLocks noChangeAspect="1" noChangeArrowheads="1"/>
          </p:cNvPicPr>
          <p:nvPr/>
        </p:nvPicPr>
        <p:blipFill>
          <a:blip r:embed="rId2">
            <a:extLst>
              <a:ext uri="{28A0092B-C50C-407E-A947-70E740481C1C}">
                <a14:useLocalDpi xmlns:a14="http://schemas.microsoft.com/office/drawing/2010/main" val="0"/>
              </a:ext>
            </a:extLst>
          </a:blip>
          <a:srcRect l="11894" t="3267" r="5695" b="6622"/>
          <a:stretch>
            <a:fillRect/>
          </a:stretch>
        </p:blipFill>
        <p:spPr bwMode="auto">
          <a:xfrm>
            <a:off x="1116013" y="1724025"/>
            <a:ext cx="6911975"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417067" y="1196690"/>
            <a:ext cx="8331513" cy="5328740"/>
          </a:xfrm>
          <a:prstGeom prst="roundRect">
            <a:avLst>
              <a:gd name="adj" fmla="val 4017"/>
            </a:avLst>
          </a:prstGeom>
          <a:solidFill>
            <a:schemeClr val="bg2"/>
          </a:solidFill>
          <a:ln w="19050" cap="flat" cmpd="sng" algn="ctr">
            <a:solidFill>
              <a:schemeClr val="tx1"/>
            </a:solidFill>
            <a:prstDash val="dash"/>
            <a:round/>
            <a:headEnd type="none" w="med" len="med"/>
            <a:tailEnd type="triangl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1C1C1C"/>
              </a:solidFill>
              <a:effectLst/>
              <a:latin typeface="Times New Roman" pitchFamily="18" charset="0"/>
              <a:ea typeface="宋体" pitchFamily="2" charset="-122"/>
            </a:endParaRPr>
          </a:p>
        </p:txBody>
      </p:sp>
      <p:sp>
        <p:nvSpPr>
          <p:cNvPr id="5" name="文本框 4"/>
          <p:cNvSpPr txBox="1"/>
          <p:nvPr/>
        </p:nvSpPr>
        <p:spPr>
          <a:xfrm>
            <a:off x="619336" y="1504293"/>
            <a:ext cx="5046574" cy="4547848"/>
          </a:xfrm>
          <a:prstGeom prst="rect">
            <a:avLst/>
          </a:prstGeom>
          <a:noFill/>
        </p:spPr>
        <p:txBody>
          <a:bodyPr wrap="none">
            <a:spAutoFit/>
          </a:bodyPr>
          <a:lstStyle/>
          <a:p>
            <a:pPr>
              <a:lnSpc>
                <a:spcPct val="125000"/>
              </a:lnSpc>
              <a:defRPr/>
            </a:pPr>
            <a:r>
              <a:rPr lang="zh-CN" altLang="en-US" sz="2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李兴华</a:t>
            </a:r>
            <a:endParaRPr lang="en-US" altLang="zh-CN" sz="2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125000"/>
              </a:lnSpc>
              <a:defRPr/>
            </a:pPr>
            <a:r>
              <a:rPr lang="en-US" altLang="zh-CN" sz="2600" b="1"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TEL</a:t>
            </a:r>
            <a:r>
              <a:rPr lang="zh-CN" altLang="en-US" sz="2600" b="1"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18744029591</a:t>
            </a:r>
          </a:p>
          <a:p>
            <a:pPr>
              <a:lnSpc>
                <a:spcPct val="125000"/>
              </a:lnSpc>
              <a:defRPr/>
            </a:pPr>
            <a:r>
              <a:rPr lang="en-US" altLang="zh-CN" sz="2600" b="1" dirty="0">
                <a:solidFill>
                  <a:srgbClr val="8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QQ</a:t>
            </a:r>
            <a:r>
              <a:rPr lang="zh-CN" altLang="en-US" sz="2600" b="1" dirty="0">
                <a:solidFill>
                  <a:srgbClr val="8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277929437</a:t>
            </a:r>
            <a:br>
              <a:rPr lang="en-US" altLang="zh-CN" sz="2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2600" b="1"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Email</a:t>
            </a:r>
            <a:r>
              <a:rPr lang="zh-CN" altLang="en-US" sz="2600" b="1"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lixh781@nenu.edu.cn</a:t>
            </a:r>
          </a:p>
          <a:p>
            <a:pPr>
              <a:lnSpc>
                <a:spcPct val="125000"/>
              </a:lnSpc>
              <a:defRPr/>
            </a:pPr>
            <a:r>
              <a:rPr lang="en-US" altLang="zh-CN" sz="2600" b="1" dirty="0">
                <a:solidFill>
                  <a:srgbClr val="8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Office</a:t>
            </a:r>
            <a:r>
              <a:rPr lang="zh-CN" altLang="en-US" sz="2600" b="1" dirty="0">
                <a:solidFill>
                  <a:srgbClr val="8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逸夫科技馆</a:t>
            </a:r>
            <a:r>
              <a:rPr lang="en-US" altLang="zh-CN" sz="2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533</a:t>
            </a:r>
          </a:p>
          <a:p>
            <a:pPr>
              <a:lnSpc>
                <a:spcPct val="125000"/>
              </a:lnSpc>
              <a:defRPr/>
            </a:pPr>
            <a:r>
              <a:rPr lang="zh-CN" altLang="en-US" sz="2600" b="1"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群功能：</a:t>
            </a:r>
            <a:r>
              <a:rPr lang="zh-CN" altLang="en-US" sz="2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方便信息交流</a:t>
            </a:r>
            <a:endParaRPr lang="en-US" altLang="zh-CN" sz="2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125000"/>
              </a:lnSpc>
              <a:defRPr/>
            </a:pPr>
            <a:r>
              <a:rPr lang="zh-CN" altLang="en-US" sz="2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发布课程相关信息</a:t>
            </a:r>
            <a:endParaRPr lang="en-US" altLang="zh-CN" sz="2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125000"/>
              </a:lnSpc>
              <a:defRPr/>
            </a:pPr>
            <a:r>
              <a:rPr lang="zh-CN" altLang="en-US" sz="2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发布课程相关课件</a:t>
            </a:r>
            <a:endParaRPr lang="en-US" altLang="zh-CN" sz="2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125000"/>
              </a:lnSpc>
              <a:defRPr/>
            </a:pPr>
            <a:r>
              <a:rPr lang="zh-CN" altLang="en-US" sz="2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相关问题提问与解答</a:t>
            </a:r>
          </a:p>
        </p:txBody>
      </p:sp>
      <p:sp>
        <p:nvSpPr>
          <p:cNvPr id="2" name="文本框 1"/>
          <p:cNvSpPr txBox="1"/>
          <p:nvPr/>
        </p:nvSpPr>
        <p:spPr>
          <a:xfrm>
            <a:off x="5360988" y="0"/>
            <a:ext cx="3027362" cy="646113"/>
          </a:xfrm>
          <a:prstGeom prst="rect">
            <a:avLst/>
          </a:prstGeom>
          <a:solidFill>
            <a:schemeClr val="bg1"/>
          </a:solidFill>
        </p:spPr>
        <p:txBody>
          <a:bodyPr>
            <a:spAutoFit/>
          </a:bodyPr>
          <a:lstStyle/>
          <a:p>
            <a:pPr>
              <a:defRPr/>
            </a:pPr>
            <a:r>
              <a:rPr lang="zh-CN" altLang="en-US" b="1"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加群提供学</a:t>
            </a:r>
            <a:r>
              <a:rPr lang="zh-CN" altLang="en-US" b="1" dirty="0" smtClean="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号</a:t>
            </a:r>
            <a:r>
              <a:rPr lang="en-US" altLang="zh-CN" b="1" dirty="0" smtClean="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姓名</a:t>
            </a:r>
            <a:r>
              <a:rPr lang="zh-CN" altLang="en-US" b="1"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b="1"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defRPr/>
            </a:pPr>
            <a:r>
              <a:rPr lang="zh-CN" altLang="en-US" b="1"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群名片学</a:t>
            </a:r>
            <a:r>
              <a:rPr lang="zh-CN" altLang="en-US" b="1" dirty="0" smtClean="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号</a:t>
            </a:r>
            <a:r>
              <a:rPr lang="en-US" altLang="zh-CN" b="1" dirty="0" smtClean="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姓名</a:t>
            </a:r>
            <a:endParaRPr lang="zh-CN" altLang="en-US" b="1"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5910" y="1504293"/>
            <a:ext cx="2880400" cy="3696089"/>
          </a:xfrm>
          <a:prstGeom prst="rect">
            <a:avLst/>
          </a:prstGeom>
        </p:spPr>
      </p:pic>
      <p:pic>
        <p:nvPicPr>
          <p:cNvPr id="6" name="图片 5"/>
          <p:cNvPicPr>
            <a:picLocks noChangeAspect="1"/>
          </p:cNvPicPr>
          <p:nvPr/>
        </p:nvPicPr>
        <p:blipFill>
          <a:blip r:embed="rId3"/>
          <a:stretch>
            <a:fillRect/>
          </a:stretch>
        </p:blipFill>
        <p:spPr>
          <a:xfrm>
            <a:off x="4849130" y="5310181"/>
            <a:ext cx="3719325" cy="104956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title"/>
          </p:nvPr>
        </p:nvSpPr>
        <p:spPr>
          <a:xfrm>
            <a:off x="395288" y="1050925"/>
            <a:ext cx="8243887" cy="649288"/>
          </a:xfrm>
        </p:spPr>
        <p:txBody>
          <a:bodyPr/>
          <a:lstStyle/>
          <a:p>
            <a:pPr eaLnBrk="1" hangingPunct="1">
              <a:defRPr/>
            </a:pPr>
            <a:r>
              <a:rPr lang="zh-CN" altLang="en-US" dirty="0" smtClean="0">
                <a:latin typeface="微软雅黑" panose="020B0503020204020204" pitchFamily="34" charset="-122"/>
              </a:rPr>
              <a:t>固体物理学研究对象及内容</a:t>
            </a:r>
          </a:p>
        </p:txBody>
      </p:sp>
      <p:sp>
        <p:nvSpPr>
          <p:cNvPr id="47107" name="Rectangle 6"/>
          <p:cNvSpPr>
            <a:spLocks noGrp="1" noChangeArrowheads="1"/>
          </p:cNvSpPr>
          <p:nvPr>
            <p:ph idx="1"/>
          </p:nvPr>
        </p:nvSpPr>
        <p:spPr>
          <a:xfrm>
            <a:off x="107950" y="1196975"/>
            <a:ext cx="8281988" cy="5734050"/>
          </a:xfrm>
        </p:spPr>
        <p:txBody>
          <a:bodyPr/>
          <a:lstStyle/>
          <a:p>
            <a:pPr eaLnBrk="1" hangingPunct="1">
              <a:lnSpc>
                <a:spcPct val="110000"/>
              </a:lnSpc>
              <a:spcBef>
                <a:spcPct val="0"/>
              </a:spcBef>
              <a:buFontTx/>
              <a:buNone/>
            </a:pPr>
            <a:r>
              <a:rPr lang="en-US" altLang="zh-CN" sz="2400" smtClean="0">
                <a:effectLst/>
                <a:latin typeface="微软雅黑" panose="020B0503020204020204" pitchFamily="34" charset="-122"/>
              </a:rPr>
              <a:t>        </a:t>
            </a:r>
          </a:p>
          <a:p>
            <a:pPr algn="just" eaLnBrk="1" hangingPunct="1">
              <a:lnSpc>
                <a:spcPct val="110000"/>
              </a:lnSpc>
              <a:spcBef>
                <a:spcPct val="0"/>
              </a:spcBef>
              <a:buFontTx/>
              <a:buNone/>
            </a:pPr>
            <a:r>
              <a:rPr lang="zh-CN" altLang="en-US" sz="2400" smtClean="0">
                <a:solidFill>
                  <a:srgbClr val="C00000"/>
                </a:solidFill>
                <a:effectLst/>
                <a:latin typeface="微软雅黑" panose="020B0503020204020204" pitchFamily="34" charset="-122"/>
              </a:rPr>
              <a:t>研究对象：</a:t>
            </a:r>
          </a:p>
          <a:p>
            <a:pPr algn="just" eaLnBrk="1" hangingPunct="1">
              <a:lnSpc>
                <a:spcPct val="110000"/>
              </a:lnSpc>
              <a:spcBef>
                <a:spcPct val="0"/>
              </a:spcBef>
              <a:buFontTx/>
              <a:buNone/>
            </a:pPr>
            <a:r>
              <a:rPr lang="zh-CN" altLang="en-US" sz="2400" smtClean="0">
                <a:solidFill>
                  <a:srgbClr val="0033CC"/>
                </a:solidFill>
                <a:effectLst/>
                <a:latin typeface="微软雅黑" panose="020B0503020204020204" pitchFamily="34" charset="-122"/>
              </a:rPr>
              <a:t>      </a:t>
            </a:r>
            <a:r>
              <a:rPr lang="zh-CN" altLang="en-US" sz="2400" smtClean="0">
                <a:effectLst/>
                <a:latin typeface="微软雅黑" panose="020B0503020204020204" pitchFamily="34" charset="-122"/>
              </a:rPr>
              <a:t>组成固体的原子、离子、电子等的相互作用及运动规律，并阐明其特性与用途。</a:t>
            </a:r>
          </a:p>
          <a:p>
            <a:pPr algn="just" eaLnBrk="1" hangingPunct="1">
              <a:lnSpc>
                <a:spcPct val="110000"/>
              </a:lnSpc>
              <a:spcBef>
                <a:spcPct val="0"/>
              </a:spcBef>
              <a:buFontTx/>
              <a:buNone/>
            </a:pPr>
            <a:r>
              <a:rPr lang="zh-CN" altLang="en-US" sz="2400" smtClean="0">
                <a:solidFill>
                  <a:srgbClr val="C00000"/>
                </a:solidFill>
                <a:effectLst/>
                <a:latin typeface="微软雅黑" panose="020B0503020204020204" pitchFamily="34" charset="-122"/>
              </a:rPr>
              <a:t>研究内容：</a:t>
            </a:r>
          </a:p>
          <a:p>
            <a:pPr algn="just" eaLnBrk="1" hangingPunct="1">
              <a:lnSpc>
                <a:spcPct val="110000"/>
              </a:lnSpc>
              <a:spcBef>
                <a:spcPct val="0"/>
              </a:spcBef>
              <a:buFontTx/>
              <a:buNone/>
            </a:pPr>
            <a:r>
              <a:rPr lang="zh-CN" altLang="en-US" sz="2400" smtClean="0">
                <a:solidFill>
                  <a:srgbClr val="C00000"/>
                </a:solidFill>
                <a:effectLst/>
                <a:latin typeface="微软雅黑" panose="020B0503020204020204" pitchFamily="34" charset="-122"/>
              </a:rPr>
              <a:t>固体物理学</a:t>
            </a:r>
            <a:r>
              <a:rPr lang="zh-CN" altLang="en-US" sz="2400" smtClean="0">
                <a:solidFill>
                  <a:srgbClr val="000000"/>
                </a:solidFill>
                <a:effectLst/>
                <a:latin typeface="微软雅黑" panose="020B0503020204020204" pitchFamily="34" charset="-122"/>
              </a:rPr>
              <a:t>是用自然科学的基本原理解释物体的宏观性质的科学。课程的重点，是研究固体的</a:t>
            </a:r>
            <a:r>
              <a:rPr lang="zh-CN" altLang="en-US" sz="2400" smtClean="0">
                <a:solidFill>
                  <a:srgbClr val="0000CC"/>
                </a:solidFill>
                <a:effectLst/>
                <a:latin typeface="微软雅黑" panose="020B0503020204020204" pitchFamily="34" charset="-122"/>
              </a:rPr>
              <a:t>物理性质</a:t>
            </a:r>
            <a:r>
              <a:rPr lang="zh-CN" altLang="en-US" sz="2400" smtClean="0">
                <a:solidFill>
                  <a:srgbClr val="000000"/>
                </a:solidFill>
                <a:effectLst/>
                <a:latin typeface="微软雅黑" panose="020B0503020204020204" pitchFamily="34" charset="-122"/>
              </a:rPr>
              <a:t>、内部</a:t>
            </a:r>
            <a:r>
              <a:rPr lang="zh-CN" altLang="en-US" sz="2400" smtClean="0">
                <a:solidFill>
                  <a:srgbClr val="0000CC"/>
                </a:solidFill>
                <a:effectLst/>
                <a:latin typeface="微软雅黑" panose="020B0503020204020204" pitchFamily="34" charset="-122"/>
              </a:rPr>
              <a:t>微观结构</a:t>
            </a:r>
            <a:r>
              <a:rPr lang="zh-CN" altLang="en-US" sz="2400" smtClean="0">
                <a:solidFill>
                  <a:srgbClr val="000000"/>
                </a:solidFill>
                <a:effectLst/>
                <a:latin typeface="微软雅黑" panose="020B0503020204020204" pitchFamily="34" charset="-122"/>
              </a:rPr>
              <a:t>以及</a:t>
            </a:r>
            <a:r>
              <a:rPr lang="zh-CN" altLang="en-US" sz="2400" smtClean="0">
                <a:solidFill>
                  <a:srgbClr val="0000CC"/>
                </a:solidFill>
                <a:effectLst/>
                <a:latin typeface="微软雅黑" panose="020B0503020204020204" pitchFamily="34" charset="-122"/>
              </a:rPr>
              <a:t>内部的</a:t>
            </a:r>
            <a:r>
              <a:rPr lang="zh-CN" altLang="en-US" sz="2400" smtClean="0">
                <a:solidFill>
                  <a:srgbClr val="000000"/>
                </a:solidFill>
                <a:effectLst/>
                <a:latin typeface="微软雅黑" panose="020B0503020204020204" pitchFamily="34" charset="-122"/>
              </a:rPr>
              <a:t>微观世界的</a:t>
            </a:r>
            <a:r>
              <a:rPr lang="zh-CN" altLang="en-US" sz="2400" smtClean="0">
                <a:solidFill>
                  <a:srgbClr val="0000CC"/>
                </a:solidFill>
                <a:effectLst/>
                <a:latin typeface="微软雅黑" panose="020B0503020204020204" pitchFamily="34" charset="-122"/>
              </a:rPr>
              <a:t>运动规律</a:t>
            </a:r>
            <a:r>
              <a:rPr lang="zh-CN" altLang="en-US" sz="2400" smtClean="0">
                <a:solidFill>
                  <a:srgbClr val="000000"/>
                </a:solidFill>
                <a:effectLst/>
                <a:latin typeface="微软雅黑" panose="020B0503020204020204" pitchFamily="34" charset="-122"/>
              </a:rPr>
              <a:t>之间的关系。   </a:t>
            </a:r>
          </a:p>
          <a:p>
            <a:pPr algn="just" eaLnBrk="1" hangingPunct="1">
              <a:lnSpc>
                <a:spcPct val="110000"/>
              </a:lnSpc>
              <a:spcBef>
                <a:spcPct val="0"/>
              </a:spcBef>
              <a:buFontTx/>
              <a:buNone/>
            </a:pPr>
            <a:r>
              <a:rPr lang="zh-CN" altLang="en-US" sz="2400" smtClean="0">
                <a:solidFill>
                  <a:srgbClr val="C00000"/>
                </a:solidFill>
                <a:effectLst/>
                <a:latin typeface="微软雅黑" panose="020B0503020204020204" pitchFamily="34" charset="-122"/>
              </a:rPr>
              <a:t>微观世界的基本规律</a:t>
            </a:r>
            <a:r>
              <a:rPr lang="zh-CN" altLang="en-US" sz="2400" smtClean="0">
                <a:effectLst/>
                <a:latin typeface="微软雅黑" panose="020B0503020204020204" pitchFamily="34" charset="-122"/>
              </a:rPr>
              <a:t>，包含力学 、电磁学、热学、统计物理、量子力学、量子电动力学和量子统计；固体的宏观性质有力学性质、热性质、声性质、电性质、磁性质、光性质</a:t>
            </a:r>
            <a:endParaRPr lang="en-US" altLang="zh-CN" sz="2400" smtClean="0">
              <a:effectLst/>
              <a:latin typeface="微软雅黑" panose="020B0503020204020204" pitchFamily="34" charset="-122"/>
            </a:endParaRPr>
          </a:p>
          <a:p>
            <a:pPr algn="just" eaLnBrk="1" hangingPunct="1">
              <a:lnSpc>
                <a:spcPct val="110000"/>
              </a:lnSpc>
              <a:spcBef>
                <a:spcPct val="0"/>
              </a:spcBef>
              <a:buFontTx/>
              <a:buNone/>
            </a:pPr>
            <a:r>
              <a:rPr lang="zh-CN" altLang="en-US" sz="2400" smtClean="0">
                <a:solidFill>
                  <a:srgbClr val="0000CC"/>
                </a:solidFill>
                <a:effectLst/>
                <a:latin typeface="微软雅黑" panose="020B0503020204020204" pitchFamily="34" charset="-122"/>
              </a:rPr>
              <a:t>所以，固体物理学是一个联结微观世界和固体宏观性质的桥梁。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title"/>
          </p:nvPr>
        </p:nvSpPr>
        <p:spPr>
          <a:xfrm>
            <a:off x="395288" y="1050925"/>
            <a:ext cx="8243887" cy="649288"/>
          </a:xfrm>
        </p:spPr>
        <p:txBody>
          <a:bodyPr/>
          <a:lstStyle/>
          <a:p>
            <a:pPr eaLnBrk="1" hangingPunct="1">
              <a:defRPr/>
            </a:pPr>
            <a:r>
              <a:rPr lang="zh-CN" altLang="en-US" dirty="0" smtClean="0">
                <a:latin typeface="微软雅黑" panose="020B0503020204020204" pitchFamily="34" charset="-122"/>
              </a:rPr>
              <a:t>固体物理学研究对象及内容</a:t>
            </a:r>
          </a:p>
        </p:txBody>
      </p:sp>
      <p:pic>
        <p:nvPicPr>
          <p:cNvPr id="14341" name="Picture 5" descr="C:\Users\Administrator.ZGC-20130926GJY\Desktop\固体物理研究对象.jpg"/>
          <p:cNvPicPr>
            <a:picLocks noChangeAspect="1" noChangeArrowheads="1"/>
          </p:cNvPicPr>
          <p:nvPr/>
        </p:nvPicPr>
        <p:blipFill>
          <a:blip r:embed="rId2">
            <a:extLst>
              <a:ext uri="{28A0092B-C50C-407E-A947-70E740481C1C}">
                <a14:useLocalDpi xmlns:a14="http://schemas.microsoft.com/office/drawing/2010/main" val="0"/>
              </a:ext>
            </a:extLst>
          </a:blip>
          <a:srcRect l="-69" t="2673" b="12115"/>
          <a:stretch>
            <a:fillRect/>
          </a:stretch>
        </p:blipFill>
        <p:spPr bwMode="auto">
          <a:xfrm>
            <a:off x="466725" y="1844675"/>
            <a:ext cx="835342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457200" y="2060575"/>
            <a:ext cx="82296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r>
              <a:rPr lang="zh-CN" altLang="en-US" sz="2800" dirty="0" smtClean="0">
                <a:solidFill>
                  <a:srgbClr val="C00000"/>
                </a:solidFill>
                <a:effectLst>
                  <a:outerShdw blurRad="38100" dist="38100" dir="2700000" algn="tl">
                    <a:srgbClr val="000000">
                      <a:alpha val="43137"/>
                    </a:srgbClr>
                  </a:outerShdw>
                </a:effectLst>
                <a:latin typeface="微软雅黑" panose="020B0503020204020204" pitchFamily="34" charset="-122"/>
              </a:rPr>
              <a:t>固体：</a:t>
            </a:r>
            <a:r>
              <a:rPr lang="zh-CN" altLang="en-US" sz="2800" dirty="0" smtClean="0">
                <a:latin typeface="微软雅黑" panose="020B0503020204020204" pitchFamily="34" charset="-122"/>
              </a:rPr>
              <a:t>大量原子（</a:t>
            </a:r>
            <a:r>
              <a:rPr lang="en-US" altLang="zh-CN" sz="2800" dirty="0" smtClean="0">
                <a:latin typeface="微软雅黑" panose="020B0503020204020204" pitchFamily="34" charset="-122"/>
              </a:rPr>
              <a:t>10</a:t>
            </a:r>
            <a:r>
              <a:rPr lang="en-US" altLang="zh-CN" sz="2800" baseline="30000" dirty="0" smtClean="0">
                <a:latin typeface="微软雅黑" panose="020B0503020204020204" pitchFamily="34" charset="-122"/>
              </a:rPr>
              <a:t>23</a:t>
            </a:r>
            <a:r>
              <a:rPr lang="en-US" altLang="zh-CN" sz="2800" dirty="0" smtClean="0">
                <a:latin typeface="微软雅黑" panose="020B0503020204020204" pitchFamily="34" charset="-122"/>
              </a:rPr>
              <a:t>/cm</a:t>
            </a:r>
            <a:r>
              <a:rPr lang="en-US" altLang="zh-CN" sz="2800" baseline="30000" dirty="0" smtClean="0">
                <a:latin typeface="微软雅黑" panose="020B0503020204020204" pitchFamily="34" charset="-122"/>
              </a:rPr>
              <a:t>3</a:t>
            </a:r>
            <a:r>
              <a:rPr lang="zh-CN" altLang="en-US" sz="2800" dirty="0" smtClean="0">
                <a:latin typeface="微软雅黑" panose="020B0503020204020204" pitchFamily="34" charset="-122"/>
              </a:rPr>
              <a:t>）按照一定方式聚集（排列）在一起所显示出来的一种宏观表现形式。</a:t>
            </a:r>
          </a:p>
        </p:txBody>
      </p:sp>
      <p:sp>
        <p:nvSpPr>
          <p:cNvPr id="35843" name="Rectangle 3"/>
          <p:cNvSpPr>
            <a:spLocks noChangeArrowheads="1"/>
          </p:cNvSpPr>
          <p:nvPr/>
        </p:nvSpPr>
        <p:spPr bwMode="auto">
          <a:xfrm>
            <a:off x="466725" y="4010025"/>
            <a:ext cx="8220075" cy="1579563"/>
          </a:xfrm>
          <a:prstGeom prst="rect">
            <a:avLst/>
          </a:prstGeom>
          <a:noFill/>
          <a:ln w="38100">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zh-CN" sz="3200" b="1" dirty="0" smtClean="0">
                <a:solidFill>
                  <a:srgbClr val="FFFF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根据各原子聚集方式</a:t>
            </a:r>
            <a:r>
              <a:rPr lang="en-US" altLang="zh-CN" sz="3200" b="1" dirty="0" smtClean="0">
                <a:latin typeface="微软雅黑" panose="020B0503020204020204" pitchFamily="34" charset="-122"/>
                <a:ea typeface="微软雅黑" panose="020B0503020204020204" pitchFamily="34" charset="-122"/>
              </a:rPr>
              <a:t>(</a:t>
            </a:r>
            <a:r>
              <a:rPr lang="zh-CN" altLang="en-US" sz="3200" b="1" dirty="0" smtClean="0">
                <a:latin typeface="微软雅黑" panose="020B0503020204020204" pitchFamily="34" charset="-122"/>
                <a:ea typeface="微软雅黑" panose="020B0503020204020204" pitchFamily="34" charset="-122"/>
              </a:rPr>
              <a:t>排列方式</a:t>
            </a:r>
            <a:r>
              <a:rPr lang="en-US" altLang="zh-CN" sz="3200" b="1" dirty="0" smtClean="0">
                <a:latin typeface="微软雅黑" panose="020B0503020204020204" pitchFamily="34" charset="-122"/>
                <a:ea typeface="微软雅黑" panose="020B0503020204020204" pitchFamily="34" charset="-122"/>
              </a:rPr>
              <a:t>)</a:t>
            </a:r>
            <a:r>
              <a:rPr lang="zh-CN" altLang="en-US" sz="3200" b="1" dirty="0" smtClean="0">
                <a:latin typeface="微软雅黑" panose="020B0503020204020204" pitchFamily="34" charset="-122"/>
                <a:ea typeface="微软雅黑" panose="020B0503020204020204" pitchFamily="34" charset="-122"/>
              </a:rPr>
              <a:t>的不同，固体通常可分为</a:t>
            </a:r>
            <a:r>
              <a:rPr lang="zh-CN" altLang="en-US" sz="3200" b="1" dirty="0" smtClean="0">
                <a:solidFill>
                  <a:srgbClr val="FFFF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3200" b="1" dirty="0" smtClean="0">
                <a:solidFill>
                  <a:srgbClr val="C00000"/>
                </a:solidFill>
                <a:latin typeface="微软雅黑" panose="020B0503020204020204" pitchFamily="34" charset="-122"/>
                <a:ea typeface="微软雅黑" panose="020B0503020204020204" pitchFamily="34" charset="-122"/>
              </a:rPr>
              <a:t>晶体（单晶、多晶）、非晶体、准晶体、液晶等。</a:t>
            </a:r>
          </a:p>
        </p:txBody>
      </p:sp>
      <p:sp>
        <p:nvSpPr>
          <p:cNvPr id="2" name="标题 1"/>
          <p:cNvSpPr>
            <a:spLocks noGrp="1"/>
          </p:cNvSpPr>
          <p:nvPr>
            <p:ph type="title"/>
          </p:nvPr>
        </p:nvSpPr>
        <p:spPr/>
        <p:txBody>
          <a:bodyPr/>
          <a:lstStyle/>
          <a:p>
            <a:pPr>
              <a:defRPr/>
            </a:pPr>
            <a:r>
              <a:rPr lang="zh-CN" altLang="en-US" sz="3600" dirty="0" smtClean="0"/>
              <a:t>固体的分类</a:t>
            </a:r>
            <a:endParaRPr lang="zh-CN" altLang="en-US" sz="3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684213" y="2535238"/>
            <a:ext cx="1143000" cy="45720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2400">
                <a:latin typeface="微软雅黑" panose="020B0503020204020204" pitchFamily="34" charset="-122"/>
              </a:rPr>
              <a:t>固体</a:t>
            </a:r>
          </a:p>
        </p:txBody>
      </p:sp>
      <p:sp>
        <p:nvSpPr>
          <p:cNvPr id="36867" name="AutoShape 3"/>
          <p:cNvSpPr>
            <a:spLocks/>
          </p:cNvSpPr>
          <p:nvPr/>
        </p:nvSpPr>
        <p:spPr bwMode="auto">
          <a:xfrm>
            <a:off x="1474788" y="1916113"/>
            <a:ext cx="200025" cy="1944687"/>
          </a:xfrm>
          <a:prstGeom prst="leftBrace">
            <a:avLst>
              <a:gd name="adj1" fmla="val 96952"/>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36868" name="Text Box 4"/>
          <p:cNvSpPr txBox="1">
            <a:spLocks noChangeArrowheads="1"/>
          </p:cNvSpPr>
          <p:nvPr/>
        </p:nvSpPr>
        <p:spPr bwMode="auto">
          <a:xfrm>
            <a:off x="1744663" y="1844675"/>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2400">
                <a:latin typeface="微软雅黑" panose="020B0503020204020204" pitchFamily="34" charset="-122"/>
              </a:rPr>
              <a:t>晶  体</a:t>
            </a:r>
            <a:r>
              <a:rPr lang="en-US" altLang="zh-CN" sz="2400">
                <a:latin typeface="微软雅黑" panose="020B0503020204020204" pitchFamily="34" charset="-122"/>
              </a:rPr>
              <a:t>:</a:t>
            </a:r>
          </a:p>
        </p:txBody>
      </p:sp>
      <p:sp>
        <p:nvSpPr>
          <p:cNvPr id="36869" name="Text Box 5"/>
          <p:cNvSpPr txBox="1">
            <a:spLocks noChangeArrowheads="1"/>
          </p:cNvSpPr>
          <p:nvPr/>
        </p:nvSpPr>
        <p:spPr bwMode="auto">
          <a:xfrm>
            <a:off x="1673225" y="2462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2400">
                <a:latin typeface="微软雅黑" panose="020B0503020204020204" pitchFamily="34" charset="-122"/>
              </a:rPr>
              <a:t>非晶体</a:t>
            </a:r>
            <a:r>
              <a:rPr lang="en-US" altLang="zh-CN" sz="2400">
                <a:latin typeface="微软雅黑" panose="020B0503020204020204" pitchFamily="34" charset="-122"/>
              </a:rPr>
              <a:t>:</a:t>
            </a:r>
          </a:p>
        </p:txBody>
      </p:sp>
      <p:sp>
        <p:nvSpPr>
          <p:cNvPr id="36870" name="Text Box 6"/>
          <p:cNvSpPr txBox="1">
            <a:spLocks noChangeArrowheads="1"/>
          </p:cNvSpPr>
          <p:nvPr/>
        </p:nvSpPr>
        <p:spPr bwMode="auto">
          <a:xfrm>
            <a:off x="1674813" y="29670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2400">
                <a:latin typeface="微软雅黑" panose="020B0503020204020204" pitchFamily="34" charset="-122"/>
              </a:rPr>
              <a:t>准晶体</a:t>
            </a:r>
            <a:r>
              <a:rPr lang="en-US" altLang="zh-CN" sz="2400">
                <a:latin typeface="微软雅黑" panose="020B0503020204020204" pitchFamily="34" charset="-122"/>
              </a:rPr>
              <a:t>:</a:t>
            </a:r>
          </a:p>
        </p:txBody>
      </p:sp>
      <p:sp>
        <p:nvSpPr>
          <p:cNvPr id="36871" name="Text Box 7"/>
          <p:cNvSpPr txBox="1">
            <a:spLocks noChangeArrowheads="1"/>
          </p:cNvSpPr>
          <p:nvPr/>
        </p:nvSpPr>
        <p:spPr bwMode="auto">
          <a:xfrm>
            <a:off x="2894013" y="1844675"/>
            <a:ext cx="180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2400">
                <a:solidFill>
                  <a:srgbClr val="C00000"/>
                </a:solidFill>
                <a:latin typeface="微软雅黑" panose="020B0503020204020204" pitchFamily="34" charset="-122"/>
              </a:rPr>
              <a:t>长程有序</a:t>
            </a:r>
          </a:p>
        </p:txBody>
      </p:sp>
      <p:sp>
        <p:nvSpPr>
          <p:cNvPr id="36872" name="Text Box 8"/>
          <p:cNvSpPr txBox="1">
            <a:spLocks noChangeArrowheads="1"/>
          </p:cNvSpPr>
          <p:nvPr/>
        </p:nvSpPr>
        <p:spPr bwMode="auto">
          <a:xfrm>
            <a:off x="2894013" y="2462213"/>
            <a:ext cx="487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2400">
                <a:latin typeface="微软雅黑" panose="020B0503020204020204" pitchFamily="34" charset="-122"/>
              </a:rPr>
              <a:t>不具有长程序的特点</a:t>
            </a:r>
            <a:r>
              <a:rPr lang="en-US" altLang="zh-CN" sz="2400">
                <a:latin typeface="微软雅黑" panose="020B0503020204020204" pitchFamily="34" charset="-122"/>
              </a:rPr>
              <a:t>,</a:t>
            </a:r>
            <a:r>
              <a:rPr lang="zh-CN" altLang="en-US" sz="2400">
                <a:latin typeface="微软雅黑" panose="020B0503020204020204" pitchFamily="34" charset="-122"/>
              </a:rPr>
              <a:t>短程有序。</a:t>
            </a:r>
          </a:p>
        </p:txBody>
      </p:sp>
      <p:sp>
        <p:nvSpPr>
          <p:cNvPr id="36873" name="Text Box 9"/>
          <p:cNvSpPr txBox="1">
            <a:spLocks noChangeArrowheads="1"/>
          </p:cNvSpPr>
          <p:nvPr/>
        </p:nvSpPr>
        <p:spPr bwMode="auto">
          <a:xfrm>
            <a:off x="2971800" y="2967038"/>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2400">
                <a:latin typeface="微软雅黑" panose="020B0503020204020204" pitchFamily="34" charset="-122"/>
              </a:rPr>
              <a:t>有长程取向性，而没有长程的平移对称性。</a:t>
            </a:r>
          </a:p>
        </p:txBody>
      </p:sp>
      <p:grpSp>
        <p:nvGrpSpPr>
          <p:cNvPr id="36874" name="Group 10"/>
          <p:cNvGrpSpPr>
            <a:grpSpLocks/>
          </p:cNvGrpSpPr>
          <p:nvPr/>
        </p:nvGrpSpPr>
        <p:grpSpPr bwMode="auto">
          <a:xfrm>
            <a:off x="4419600" y="1598613"/>
            <a:ext cx="1752600" cy="919162"/>
            <a:chOff x="0" y="0"/>
            <a:chExt cx="1104" cy="579"/>
          </a:xfrm>
        </p:grpSpPr>
        <p:sp>
          <p:nvSpPr>
            <p:cNvPr id="50193" name="AutoShape 11"/>
            <p:cNvSpPr>
              <a:spLocks/>
            </p:cNvSpPr>
            <p:nvPr/>
          </p:nvSpPr>
          <p:spPr bwMode="auto">
            <a:xfrm>
              <a:off x="0" y="90"/>
              <a:ext cx="136" cy="413"/>
            </a:xfrm>
            <a:prstGeom prst="leftBrace">
              <a:avLst>
                <a:gd name="adj1" fmla="val 49994"/>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50194" name="Text Box 12"/>
            <p:cNvSpPr txBox="1">
              <a:spLocks noChangeArrowheads="1"/>
            </p:cNvSpPr>
            <p:nvPr/>
          </p:nvSpPr>
          <p:spPr bwMode="auto">
            <a:xfrm>
              <a:off x="188" y="0"/>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2400">
                  <a:latin typeface="微软雅黑" panose="020B0503020204020204" pitchFamily="34" charset="-122"/>
                </a:rPr>
                <a:t>单晶体</a:t>
              </a:r>
            </a:p>
          </p:txBody>
        </p:sp>
        <p:sp>
          <p:nvSpPr>
            <p:cNvPr id="50195" name="Text Box 13"/>
            <p:cNvSpPr txBox="1">
              <a:spLocks noChangeArrowheads="1"/>
            </p:cNvSpPr>
            <p:nvPr/>
          </p:nvSpPr>
          <p:spPr bwMode="auto">
            <a:xfrm>
              <a:off x="192" y="291"/>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2400">
                  <a:latin typeface="微软雅黑" panose="020B0503020204020204" pitchFamily="34" charset="-122"/>
                </a:rPr>
                <a:t>多晶体</a:t>
              </a:r>
            </a:p>
          </p:txBody>
        </p:sp>
      </p:grpSp>
      <p:sp>
        <p:nvSpPr>
          <p:cNvPr id="36878" name="Text Box 14"/>
          <p:cNvSpPr txBox="1">
            <a:spLocks noChangeArrowheads="1"/>
          </p:cNvSpPr>
          <p:nvPr/>
        </p:nvSpPr>
        <p:spPr bwMode="auto">
          <a:xfrm>
            <a:off x="2362200" y="3975100"/>
            <a:ext cx="6450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2400">
                <a:solidFill>
                  <a:srgbClr val="C00000"/>
                </a:solidFill>
                <a:latin typeface="微软雅黑" panose="020B0503020204020204" pitchFamily="34" charset="-122"/>
              </a:rPr>
              <a:t>至少在微米量级范围内原子排列具有周期性。</a:t>
            </a:r>
          </a:p>
        </p:txBody>
      </p:sp>
      <p:sp>
        <p:nvSpPr>
          <p:cNvPr id="36879" name="Rectangle 15"/>
          <p:cNvSpPr>
            <a:spLocks noChangeArrowheads="1"/>
          </p:cNvSpPr>
          <p:nvPr/>
        </p:nvSpPr>
        <p:spPr bwMode="auto">
          <a:xfrm>
            <a:off x="914400" y="3975100"/>
            <a:ext cx="1489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zh-CN" altLang="en-US" sz="2400">
                <a:latin typeface="微软雅黑" panose="020B0503020204020204" pitchFamily="34" charset="-122"/>
              </a:rPr>
              <a:t>长程有序</a:t>
            </a:r>
            <a:r>
              <a:rPr lang="en-US" altLang="zh-CN" sz="2400">
                <a:latin typeface="微软雅黑" panose="020B0503020204020204" pitchFamily="34" charset="-122"/>
              </a:rPr>
              <a:t>:</a:t>
            </a:r>
          </a:p>
        </p:txBody>
      </p:sp>
      <p:sp>
        <p:nvSpPr>
          <p:cNvPr id="50189" name="Text Box 16"/>
          <p:cNvSpPr txBox="1">
            <a:spLocks noChangeArrowheads="1"/>
          </p:cNvSpPr>
          <p:nvPr/>
        </p:nvSpPr>
        <p:spPr bwMode="auto">
          <a:xfrm>
            <a:off x="2066925" y="1081088"/>
            <a:ext cx="495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zh-CN" sz="3600">
                <a:latin typeface="微软雅黑" panose="020B0503020204020204" pitchFamily="34" charset="-122"/>
              </a:rPr>
              <a:t>固体的分类 </a:t>
            </a:r>
            <a:r>
              <a:rPr lang="en-US" altLang="zh-CN" sz="3600">
                <a:latin typeface="微软雅黑" panose="020B0503020204020204" pitchFamily="34" charset="-122"/>
              </a:rPr>
              <a:t>(</a:t>
            </a:r>
            <a:r>
              <a:rPr lang="zh-CN" altLang="zh-CN" sz="3600">
                <a:latin typeface="微软雅黑" panose="020B0503020204020204" pitchFamily="34" charset="-122"/>
              </a:rPr>
              <a:t>按结构</a:t>
            </a:r>
            <a:r>
              <a:rPr lang="en-US" altLang="zh-CN" sz="3600">
                <a:latin typeface="微软雅黑" panose="020B0503020204020204" pitchFamily="34" charset="-122"/>
              </a:rPr>
              <a:t>)</a:t>
            </a:r>
          </a:p>
        </p:txBody>
      </p:sp>
      <p:sp>
        <p:nvSpPr>
          <p:cNvPr id="36881" name="Text Box 17"/>
          <p:cNvSpPr txBox="1">
            <a:spLocks noChangeArrowheads="1"/>
          </p:cNvSpPr>
          <p:nvPr/>
        </p:nvSpPr>
        <p:spPr bwMode="auto">
          <a:xfrm>
            <a:off x="1673225" y="3473450"/>
            <a:ext cx="1473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zh-CN" altLang="en-US" sz="2400">
                <a:latin typeface="微软雅黑" panose="020B0503020204020204" pitchFamily="34" charset="-122"/>
              </a:rPr>
              <a:t>液    晶：</a:t>
            </a:r>
          </a:p>
        </p:txBody>
      </p:sp>
      <p:sp>
        <p:nvSpPr>
          <p:cNvPr id="36882" name="Rectangle 18"/>
          <p:cNvSpPr>
            <a:spLocks noChangeArrowheads="1"/>
          </p:cNvSpPr>
          <p:nvPr/>
        </p:nvSpPr>
        <p:spPr bwMode="auto">
          <a:xfrm>
            <a:off x="2979738" y="3471863"/>
            <a:ext cx="5699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zh-CN" altLang="en-US" sz="2400">
                <a:latin typeface="微软雅黑" panose="020B0503020204020204" pitchFamily="34" charset="-122"/>
              </a:rPr>
              <a:t>一定温度下，具有一、二维的长程有序。</a:t>
            </a:r>
          </a:p>
        </p:txBody>
      </p:sp>
      <p:pic>
        <p:nvPicPr>
          <p:cNvPr id="50192" name="Picture 19" descr="C:\Users\Administrator.ZGC-20130926GJY\Desktop\非晶体-多晶体-单晶体.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0" y="4432300"/>
            <a:ext cx="643890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dissolve">
                                      <p:cBhvr>
                                        <p:cTn id="7" dur="500"/>
                                        <p:tgtEl>
                                          <p:spTgt spid="36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867"/>
                                        </p:tgtEl>
                                        <p:attrNameLst>
                                          <p:attrName>style.visibility</p:attrName>
                                        </p:attrNameLst>
                                      </p:cBhvr>
                                      <p:to>
                                        <p:strVal val="visible"/>
                                      </p:to>
                                    </p:set>
                                    <p:animEffect transition="in" filter="dissolve">
                                      <p:cBhvr>
                                        <p:cTn id="12" dur="500"/>
                                        <p:tgtEl>
                                          <p:spTgt spid="368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868"/>
                                        </p:tgtEl>
                                        <p:attrNameLst>
                                          <p:attrName>style.visibility</p:attrName>
                                        </p:attrNameLst>
                                      </p:cBhvr>
                                      <p:to>
                                        <p:strVal val="visible"/>
                                      </p:to>
                                    </p:set>
                                    <p:animEffect transition="in" filter="dissolve">
                                      <p:cBhvr>
                                        <p:cTn id="17" dur="500"/>
                                        <p:tgtEl>
                                          <p:spTgt spid="368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6869"/>
                                        </p:tgtEl>
                                        <p:attrNameLst>
                                          <p:attrName>style.visibility</p:attrName>
                                        </p:attrNameLst>
                                      </p:cBhvr>
                                      <p:to>
                                        <p:strVal val="visible"/>
                                      </p:to>
                                    </p:set>
                                    <p:animEffect transition="in" filter="dissolve">
                                      <p:cBhvr>
                                        <p:cTn id="22" dur="500"/>
                                        <p:tgtEl>
                                          <p:spTgt spid="368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6870"/>
                                        </p:tgtEl>
                                        <p:attrNameLst>
                                          <p:attrName>style.visibility</p:attrName>
                                        </p:attrNameLst>
                                      </p:cBhvr>
                                      <p:to>
                                        <p:strVal val="visible"/>
                                      </p:to>
                                    </p:set>
                                    <p:animEffect transition="in" filter="dissolve">
                                      <p:cBhvr>
                                        <p:cTn id="27" dur="500"/>
                                        <p:tgtEl>
                                          <p:spTgt spid="368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6881"/>
                                        </p:tgtEl>
                                        <p:attrNameLst>
                                          <p:attrName>style.visibility</p:attrName>
                                        </p:attrNameLst>
                                      </p:cBhvr>
                                      <p:to>
                                        <p:strVal val="visible"/>
                                      </p:to>
                                    </p:set>
                                    <p:animEffect transition="in" filter="checkerboard(across)">
                                      <p:cBhvr>
                                        <p:cTn id="32" dur="500"/>
                                        <p:tgtEl>
                                          <p:spTgt spid="368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6871"/>
                                        </p:tgtEl>
                                        <p:attrNameLst>
                                          <p:attrName>style.visibility</p:attrName>
                                        </p:attrNameLst>
                                      </p:cBhvr>
                                      <p:to>
                                        <p:strVal val="visible"/>
                                      </p:to>
                                    </p:set>
                                    <p:animEffect transition="in" filter="dissolve">
                                      <p:cBhvr>
                                        <p:cTn id="37" dur="500"/>
                                        <p:tgtEl>
                                          <p:spTgt spid="368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6879"/>
                                        </p:tgtEl>
                                        <p:attrNameLst>
                                          <p:attrName>style.visibility</p:attrName>
                                        </p:attrNameLst>
                                      </p:cBhvr>
                                      <p:to>
                                        <p:strVal val="visible"/>
                                      </p:to>
                                    </p:set>
                                    <p:animEffect transition="in" filter="dissolve">
                                      <p:cBhvr>
                                        <p:cTn id="42" dur="500"/>
                                        <p:tgtEl>
                                          <p:spTgt spid="3687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6878"/>
                                        </p:tgtEl>
                                        <p:attrNameLst>
                                          <p:attrName>style.visibility</p:attrName>
                                        </p:attrNameLst>
                                      </p:cBhvr>
                                      <p:to>
                                        <p:strVal val="visible"/>
                                      </p:to>
                                    </p:set>
                                    <p:animEffect transition="in" filter="dissolve">
                                      <p:cBhvr>
                                        <p:cTn id="47" dur="500"/>
                                        <p:tgtEl>
                                          <p:spTgt spid="3687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36874"/>
                                        </p:tgtEl>
                                        <p:attrNameLst>
                                          <p:attrName>style.visibility</p:attrName>
                                        </p:attrNameLst>
                                      </p:cBhvr>
                                      <p:to>
                                        <p:strVal val="visible"/>
                                      </p:to>
                                    </p:set>
                                    <p:animEffect transition="in" filter="dissolve">
                                      <p:cBhvr>
                                        <p:cTn id="52" dur="500"/>
                                        <p:tgtEl>
                                          <p:spTgt spid="3687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6872"/>
                                        </p:tgtEl>
                                        <p:attrNameLst>
                                          <p:attrName>style.visibility</p:attrName>
                                        </p:attrNameLst>
                                      </p:cBhvr>
                                      <p:to>
                                        <p:strVal val="visible"/>
                                      </p:to>
                                    </p:set>
                                    <p:animEffect transition="in" filter="dissolve">
                                      <p:cBhvr>
                                        <p:cTn id="57" dur="500"/>
                                        <p:tgtEl>
                                          <p:spTgt spid="3687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6873"/>
                                        </p:tgtEl>
                                        <p:attrNameLst>
                                          <p:attrName>style.visibility</p:attrName>
                                        </p:attrNameLst>
                                      </p:cBhvr>
                                      <p:to>
                                        <p:strVal val="visible"/>
                                      </p:to>
                                    </p:set>
                                    <p:animEffect transition="in" filter="dissolve">
                                      <p:cBhvr>
                                        <p:cTn id="62" dur="500"/>
                                        <p:tgtEl>
                                          <p:spTgt spid="3687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6882"/>
                                        </p:tgtEl>
                                        <p:attrNameLst>
                                          <p:attrName>style.visibility</p:attrName>
                                        </p:attrNameLst>
                                      </p:cBhvr>
                                      <p:to>
                                        <p:strVal val="visible"/>
                                      </p:to>
                                    </p:set>
                                    <p:animEffect transition="in" filter="dissolve">
                                      <p:cBhvr>
                                        <p:cTn id="67" dur="500"/>
                                        <p:tgtEl>
                                          <p:spTgt spid="36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867" grpId="0" animBg="1"/>
      <p:bldP spid="36868" grpId="0" autoUpdateAnimBg="0"/>
      <p:bldP spid="36869" grpId="0" autoUpdateAnimBg="0"/>
      <p:bldP spid="36870" grpId="0" autoUpdateAnimBg="0"/>
      <p:bldP spid="36871" grpId="0" autoUpdateAnimBg="0"/>
      <p:bldP spid="36872" grpId="0" autoUpdateAnimBg="0"/>
      <p:bldP spid="36873" grpId="0" autoUpdateAnimBg="0"/>
      <p:bldP spid="36878" grpId="0" autoUpdateAnimBg="0"/>
      <p:bldP spid="36879" grpId="0" autoUpdateAnimBg="0"/>
      <p:bldP spid="36881" grpId="0" autoUpdateAnimBg="0"/>
      <p:bldP spid="3688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95288" y="1844675"/>
            <a:ext cx="8064500" cy="153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42900">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90000"/>
              </a:lnSpc>
              <a:spcBef>
                <a:spcPct val="0"/>
              </a:spcBef>
              <a:buFontTx/>
              <a:buNone/>
            </a:pPr>
            <a:r>
              <a:rPr lang="en-US" altLang="zh-CN" sz="2200">
                <a:latin typeface="微软雅黑" panose="020B0503020204020204" pitchFamily="34" charset="-122"/>
              </a:rPr>
              <a:t>    </a:t>
            </a:r>
            <a:r>
              <a:rPr lang="zh-CN" altLang="en-US" sz="2200">
                <a:latin typeface="微软雅黑" panose="020B0503020204020204" pitchFamily="34" charset="-122"/>
              </a:rPr>
              <a:t>原子在微米级范围内是有序排列的，则该范围的晶体称之为晶粒（颗粒）。</a:t>
            </a:r>
          </a:p>
          <a:p>
            <a:pPr eaLnBrk="1" hangingPunct="1">
              <a:lnSpc>
                <a:spcPct val="90000"/>
              </a:lnSpc>
              <a:spcBef>
                <a:spcPct val="0"/>
              </a:spcBef>
              <a:buFontTx/>
              <a:buNone/>
            </a:pPr>
            <a:r>
              <a:rPr lang="zh-CN" altLang="en-US" sz="2200">
                <a:latin typeface="微软雅黑" panose="020B0503020204020204" pitchFamily="34" charset="-122"/>
              </a:rPr>
              <a:t>    晶体内的晶粒排列若是混乱的，这样的晶体称之为多晶体。若是遵守同一规律，这种晶体称为单晶体。</a:t>
            </a:r>
          </a:p>
        </p:txBody>
      </p:sp>
      <p:sp>
        <p:nvSpPr>
          <p:cNvPr id="52227" name="Rectangle 3"/>
          <p:cNvSpPr>
            <a:spLocks noChangeArrowheads="1"/>
          </p:cNvSpPr>
          <p:nvPr/>
        </p:nvSpPr>
        <p:spPr bwMode="auto">
          <a:xfrm>
            <a:off x="827088" y="4579938"/>
            <a:ext cx="7705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zh-CN" altLang="zh-CN" sz="2800" b="0">
                <a:latin typeface="微软雅黑" panose="020B0503020204020204" pitchFamily="34" charset="-122"/>
              </a:rPr>
              <a:t>     </a:t>
            </a:r>
          </a:p>
        </p:txBody>
      </p:sp>
      <p:sp>
        <p:nvSpPr>
          <p:cNvPr id="39940" name="Text Box 4"/>
          <p:cNvSpPr txBox="1">
            <a:spLocks noChangeArrowheads="1"/>
          </p:cNvSpPr>
          <p:nvPr/>
        </p:nvSpPr>
        <p:spPr bwMode="auto">
          <a:xfrm>
            <a:off x="1331913" y="36195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2400">
                <a:latin typeface="微软雅黑" panose="020B0503020204020204" pitchFamily="34" charset="-122"/>
              </a:rPr>
              <a:t>晶  体</a:t>
            </a:r>
            <a:r>
              <a:rPr lang="en-US" altLang="zh-CN" sz="2400">
                <a:latin typeface="微软雅黑" panose="020B0503020204020204" pitchFamily="34" charset="-122"/>
              </a:rPr>
              <a:t>:</a:t>
            </a:r>
          </a:p>
        </p:txBody>
      </p:sp>
      <p:sp>
        <p:nvSpPr>
          <p:cNvPr id="39941" name="AutoShape 5"/>
          <p:cNvSpPr>
            <a:spLocks/>
          </p:cNvSpPr>
          <p:nvPr/>
        </p:nvSpPr>
        <p:spPr bwMode="auto">
          <a:xfrm>
            <a:off x="2627313" y="3508375"/>
            <a:ext cx="152400" cy="762000"/>
          </a:xfrm>
          <a:prstGeom prst="leftBrace">
            <a:avLst>
              <a:gd name="adj1" fmla="val 49861"/>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b="0">
              <a:latin typeface="微软雅黑" panose="020B0503020204020204" pitchFamily="34" charset="-122"/>
            </a:endParaRPr>
          </a:p>
        </p:txBody>
      </p:sp>
      <p:sp>
        <p:nvSpPr>
          <p:cNvPr id="39942" name="Text Box 6"/>
          <p:cNvSpPr txBox="1">
            <a:spLocks noChangeArrowheads="1"/>
          </p:cNvSpPr>
          <p:nvPr/>
        </p:nvSpPr>
        <p:spPr bwMode="auto">
          <a:xfrm>
            <a:off x="2925763" y="3403600"/>
            <a:ext cx="330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2400">
                <a:latin typeface="微软雅黑" panose="020B0503020204020204" pitchFamily="34" charset="-122"/>
              </a:rPr>
              <a:t>单晶体： 各向异性</a:t>
            </a:r>
          </a:p>
        </p:txBody>
      </p:sp>
      <p:sp>
        <p:nvSpPr>
          <p:cNvPr id="39943" name="Text Box 7"/>
          <p:cNvSpPr txBox="1">
            <a:spLocks noChangeArrowheads="1"/>
          </p:cNvSpPr>
          <p:nvPr/>
        </p:nvSpPr>
        <p:spPr bwMode="auto">
          <a:xfrm>
            <a:off x="2932113" y="3889375"/>
            <a:ext cx="2935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2400">
                <a:latin typeface="微软雅黑" panose="020B0503020204020204" pitchFamily="34" charset="-122"/>
              </a:rPr>
              <a:t>多晶体： 各向同性</a:t>
            </a:r>
          </a:p>
        </p:txBody>
      </p:sp>
      <p:sp>
        <p:nvSpPr>
          <p:cNvPr id="52232" name="Text Box 8"/>
          <p:cNvSpPr txBox="1">
            <a:spLocks noChangeArrowheads="1"/>
          </p:cNvSpPr>
          <p:nvPr/>
        </p:nvSpPr>
        <p:spPr bwMode="auto">
          <a:xfrm>
            <a:off x="395288" y="1331913"/>
            <a:ext cx="32686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en-US" altLang="zh-CN" sz="3200">
                <a:latin typeface="微软雅黑" panose="020B0503020204020204" pitchFamily="34" charset="-122"/>
              </a:rPr>
              <a:t>A. </a:t>
            </a:r>
            <a:r>
              <a:rPr lang="zh-CN" altLang="zh-CN" sz="3200">
                <a:latin typeface="微软雅黑" panose="020B0503020204020204" pitchFamily="34" charset="-122"/>
              </a:rPr>
              <a:t>晶体 </a:t>
            </a:r>
            <a:r>
              <a:rPr lang="en-US" altLang="zh-CN">
                <a:latin typeface="微软雅黑" panose="020B0503020204020204" pitchFamily="34" charset="-122"/>
              </a:rPr>
              <a:t>(</a:t>
            </a:r>
            <a:r>
              <a:rPr lang="zh-CN" altLang="zh-CN">
                <a:latin typeface="微软雅黑" panose="020B0503020204020204" pitchFamily="34" charset="-122"/>
              </a:rPr>
              <a:t>长程有序</a:t>
            </a:r>
            <a:r>
              <a:rPr lang="en-US" altLang="zh-CN">
                <a:latin typeface="微软雅黑" panose="020B0503020204020204" pitchFamily="34" charset="-122"/>
              </a:rPr>
              <a:t>)</a:t>
            </a:r>
          </a:p>
        </p:txBody>
      </p:sp>
      <p:pic>
        <p:nvPicPr>
          <p:cNvPr id="52233" name="Picture 19" descr="C:\Users\Administrator.ZGC-20130926GJY\Desktop\非晶体-多晶体-单晶体.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4432300"/>
            <a:ext cx="643890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9940"/>
                                        </p:tgtEl>
                                        <p:attrNameLst>
                                          <p:attrName>style.visibility</p:attrName>
                                        </p:attrNameLst>
                                      </p:cBhvr>
                                      <p:to>
                                        <p:strVal val="visible"/>
                                      </p:to>
                                    </p:set>
                                    <p:animEffect transition="in" filter="dissolve">
                                      <p:cBhvr>
                                        <p:cTn id="15" dur="500"/>
                                        <p:tgtEl>
                                          <p:spTgt spid="3994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9941"/>
                                        </p:tgtEl>
                                        <p:attrNameLst>
                                          <p:attrName>style.visibility</p:attrName>
                                        </p:attrNameLst>
                                      </p:cBhvr>
                                      <p:to>
                                        <p:strVal val="visible"/>
                                      </p:to>
                                    </p:set>
                                    <p:animEffect transition="in" filter="dissolve">
                                      <p:cBhvr>
                                        <p:cTn id="20" dur="500"/>
                                        <p:tgtEl>
                                          <p:spTgt spid="3994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9942"/>
                                        </p:tgtEl>
                                        <p:attrNameLst>
                                          <p:attrName>style.visibility</p:attrName>
                                        </p:attrNameLst>
                                      </p:cBhvr>
                                      <p:to>
                                        <p:strVal val="visible"/>
                                      </p:to>
                                    </p:set>
                                    <p:animEffect transition="in" filter="dissolve">
                                      <p:cBhvr>
                                        <p:cTn id="25" dur="500"/>
                                        <p:tgtEl>
                                          <p:spTgt spid="3994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9943"/>
                                        </p:tgtEl>
                                        <p:attrNameLst>
                                          <p:attrName>style.visibility</p:attrName>
                                        </p:attrNameLst>
                                      </p:cBhvr>
                                      <p:to>
                                        <p:strVal val="visible"/>
                                      </p:to>
                                    </p:set>
                                    <p:animEffect transition="in" filter="dissolve">
                                      <p:cBhvr>
                                        <p:cTn id="30" dur="500"/>
                                        <p:tgtEl>
                                          <p:spTgt spid="3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autoUpdateAnimBg="0"/>
      <p:bldP spid="39940" grpId="0" autoUpdateAnimBg="0"/>
      <p:bldP spid="39941" grpId="0" animBg="1"/>
      <p:bldP spid="39942" grpId="0" autoUpdateAnimBg="0"/>
      <p:bldP spid="3994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95288" y="2419350"/>
            <a:ext cx="8280400" cy="295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lnSpc>
                <a:spcPct val="90000"/>
              </a:lnSpc>
              <a:spcBef>
                <a:spcPct val="20000"/>
              </a:spcBef>
              <a:defRPr/>
            </a:pPr>
            <a:r>
              <a:rPr 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原子在微米级范围内遵循规律的、周期性的排列－－理想晶体。</a:t>
            </a:r>
          </a:p>
          <a:p>
            <a:pPr marL="342900" indent="-342900" eaLnBrk="1" hangingPunct="1">
              <a:lnSpc>
                <a:spcPct val="90000"/>
              </a:lnSpc>
              <a:spcBef>
                <a:spcPct val="20000"/>
              </a:spcBef>
              <a:defRPr/>
            </a:pPr>
            <a:r>
              <a:rPr 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p>
          <a:p>
            <a:pPr marL="342900" indent="-342900" eaLnBrk="1" hangingPunct="1">
              <a:lnSpc>
                <a:spcPct val="90000"/>
              </a:lnSpc>
              <a:spcBef>
                <a:spcPct val="20000"/>
              </a:spcBef>
              <a:defRPr/>
            </a:pPr>
            <a:r>
              <a:rPr 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实际的晶体有两重要因素破坏此条件：</a:t>
            </a:r>
          </a:p>
          <a:p>
            <a:pPr marL="342900" indent="-342900" eaLnBrk="1" hangingPunct="1">
              <a:lnSpc>
                <a:spcPct val="90000"/>
              </a:lnSpc>
              <a:spcBef>
                <a:spcPct val="20000"/>
              </a:spcBef>
              <a:defRPr/>
            </a:pPr>
            <a:r>
              <a:rPr 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1.</a:t>
            </a:r>
            <a:r>
              <a:rPr 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边界上：</a:t>
            </a:r>
          </a:p>
          <a:p>
            <a:pPr marL="342900" indent="-342900" eaLnBrk="1" hangingPunct="1">
              <a:lnSpc>
                <a:spcPct val="90000"/>
              </a:lnSpc>
              <a:spcBef>
                <a:spcPct val="20000"/>
              </a:spcBef>
              <a:defRPr/>
            </a:pPr>
            <a:r>
              <a:rPr 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2.</a:t>
            </a:r>
            <a:r>
              <a:rPr 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晶体内部：杂质和缺陷。</a:t>
            </a:r>
          </a:p>
        </p:txBody>
      </p:sp>
      <p:sp>
        <p:nvSpPr>
          <p:cNvPr id="40963" name="Text Box 3"/>
          <p:cNvSpPr txBox="1">
            <a:spLocks noChangeArrowheads="1"/>
          </p:cNvSpPr>
          <p:nvPr/>
        </p:nvSpPr>
        <p:spPr bwMode="auto">
          <a:xfrm>
            <a:off x="2195513" y="1409700"/>
            <a:ext cx="4464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sz="32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实际晶体与理想晶体</a:t>
            </a:r>
            <a:endParaRPr lang="zh-CN" sz="26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3252" name="Rectangle 4"/>
          <p:cNvSpPr>
            <a:spLocks noChangeArrowheads="1"/>
          </p:cNvSpPr>
          <p:nvPr/>
        </p:nvSpPr>
        <p:spPr bwMode="auto">
          <a:xfrm>
            <a:off x="827088" y="4792663"/>
            <a:ext cx="7705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zh-CN" altLang="zh-CN" sz="2800">
                <a:latin typeface="微软雅黑" panose="020B0503020204020204"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33438"/>
            <a:ext cx="8229600" cy="681037"/>
          </a:xfrm>
        </p:spPr>
        <p:txBody>
          <a:bodyPr/>
          <a:lstStyle/>
          <a:p>
            <a:pPr>
              <a:defRPr/>
            </a:pPr>
            <a:r>
              <a:rPr lang="zh-CN" altLang="en-US" dirty="0" smtClean="0"/>
              <a:t>晶体的判断标准</a:t>
            </a:r>
            <a:endParaRPr lang="zh-CN" altLang="en-US" dirty="0"/>
          </a:p>
        </p:txBody>
      </p:sp>
      <p:sp>
        <p:nvSpPr>
          <p:cNvPr id="54275" name="Rectangle 2"/>
          <p:cNvSpPr>
            <a:spLocks noGrp="1" noChangeArrowheads="1"/>
          </p:cNvSpPr>
          <p:nvPr>
            <p:ph idx="1"/>
          </p:nvPr>
        </p:nvSpPr>
        <p:spPr>
          <a:xfrm>
            <a:off x="455613" y="1600200"/>
            <a:ext cx="8231187" cy="4456113"/>
          </a:xfrm>
        </p:spPr>
        <p:txBody>
          <a:bodyPr/>
          <a:lstStyle/>
          <a:p>
            <a:pPr eaLnBrk="1" hangingPunct="1">
              <a:lnSpc>
                <a:spcPct val="150000"/>
              </a:lnSpc>
              <a:buFontTx/>
              <a:buNone/>
            </a:pPr>
            <a:r>
              <a:rPr lang="en-US" altLang="zh-CN" sz="2800" smtClean="0">
                <a:solidFill>
                  <a:srgbClr val="F4E5C0"/>
                </a:solidFill>
                <a:effectLst/>
                <a:latin typeface="微软雅黑" panose="020B0503020204020204" pitchFamily="34" charset="-122"/>
              </a:rPr>
              <a:t>    </a:t>
            </a:r>
            <a:r>
              <a:rPr lang="zh-CN" altLang="en-US" sz="2800" smtClean="0">
                <a:solidFill>
                  <a:srgbClr val="C00000"/>
                </a:solidFill>
                <a:effectLst/>
                <a:latin typeface="微软雅黑" panose="020B0503020204020204" pitchFamily="34" charset="-122"/>
              </a:rPr>
              <a:t>不能根据固体的外形特点来判断一种固体是否是晶体，</a:t>
            </a:r>
            <a:r>
              <a:rPr lang="zh-CN" altLang="en-US" sz="2800" smtClean="0">
                <a:effectLst/>
                <a:latin typeface="微软雅黑" panose="020B0503020204020204" pitchFamily="34" charset="-122"/>
              </a:rPr>
              <a:t>应当根据固体内部原子排列的规律性来判断一种固体是否是晶体。若一种固体在微观大范围内（微米数量级）原子的排列是</a:t>
            </a:r>
            <a:r>
              <a:rPr lang="zh-CN" altLang="en-US" sz="2800" smtClean="0">
                <a:solidFill>
                  <a:srgbClr val="0000CC"/>
                </a:solidFill>
                <a:effectLst/>
                <a:latin typeface="微软雅黑" panose="020B0503020204020204" pitchFamily="34" charset="-122"/>
              </a:rPr>
              <a:t>有规律的、周期性的</a:t>
            </a:r>
            <a:r>
              <a:rPr lang="zh-CN" altLang="en-US" sz="2800" smtClean="0">
                <a:effectLst/>
                <a:latin typeface="微软雅黑" panose="020B0503020204020204" pitchFamily="34" charset="-122"/>
              </a:rPr>
              <a:t>则称为晶体，反之则不是晶体。</a:t>
            </a:r>
          </a:p>
          <a:p>
            <a:pPr eaLnBrk="1" hangingPunct="1">
              <a:lnSpc>
                <a:spcPct val="150000"/>
              </a:lnSpc>
              <a:buFontTx/>
              <a:buNone/>
            </a:pPr>
            <a:r>
              <a:rPr lang="zh-CN" altLang="en-US" sz="2800" smtClean="0">
                <a:solidFill>
                  <a:srgbClr val="FF0000"/>
                </a:solidFill>
                <a:effectLst/>
                <a:latin typeface="微软雅黑" panose="020B0503020204020204" pitchFamily="34" charset="-122"/>
              </a:rPr>
              <a:t>            </a:t>
            </a:r>
          </a:p>
          <a:p>
            <a:pPr eaLnBrk="1" hangingPunct="1">
              <a:lnSpc>
                <a:spcPct val="150000"/>
              </a:lnSpc>
              <a:buFontTx/>
              <a:buNone/>
            </a:pPr>
            <a:endParaRPr lang="en-US" altLang="zh-CN" sz="2800" smtClean="0">
              <a:solidFill>
                <a:srgbClr val="FF0000"/>
              </a:solidFill>
              <a:effectLst/>
              <a:latin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009650" y="4238625"/>
            <a:ext cx="411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en-US" altLang="zh-CN" sz="2000">
                <a:latin typeface="微软雅黑" panose="020B0503020204020204" pitchFamily="34" charset="-122"/>
              </a:rPr>
              <a:t>(a)</a:t>
            </a:r>
            <a:r>
              <a:rPr lang="zh-CN" altLang="en-US" sz="2000">
                <a:latin typeface="微软雅黑" panose="020B0503020204020204" pitchFamily="34" charset="-122"/>
              </a:rPr>
              <a:t>晶体结构的规则网格</a:t>
            </a:r>
          </a:p>
        </p:txBody>
      </p:sp>
      <p:sp>
        <p:nvSpPr>
          <p:cNvPr id="43011" name="Text Box 3"/>
          <p:cNvSpPr txBox="1">
            <a:spLocks noChangeArrowheads="1"/>
          </p:cNvSpPr>
          <p:nvPr/>
        </p:nvSpPr>
        <p:spPr bwMode="auto">
          <a:xfrm>
            <a:off x="323850" y="4783138"/>
            <a:ext cx="83820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70000"/>
              </a:lnSpc>
              <a:spcBef>
                <a:spcPct val="50000"/>
              </a:spcBef>
              <a:buFontTx/>
              <a:buNone/>
            </a:pPr>
            <a:r>
              <a:rPr lang="zh-CN" altLang="zh-CN" sz="2200">
                <a:solidFill>
                  <a:srgbClr val="000000"/>
                </a:solidFill>
                <a:latin typeface="微软雅黑" panose="020B0503020204020204" pitchFamily="34" charset="-122"/>
              </a:rPr>
              <a:t>    非晶体中原子排列不具有长程的周期性，但基本保留了原子排列的短程序，即近邻原子的数目和种类、近邻原子之间的距离</a:t>
            </a:r>
            <a:r>
              <a:rPr lang="en-US" altLang="zh-CN" sz="2200">
                <a:solidFill>
                  <a:srgbClr val="000000"/>
                </a:solidFill>
                <a:latin typeface="微软雅黑" panose="020B0503020204020204" pitchFamily="34" charset="-122"/>
              </a:rPr>
              <a:t>(</a:t>
            </a:r>
            <a:r>
              <a:rPr lang="zh-CN" altLang="zh-CN" sz="2200">
                <a:solidFill>
                  <a:srgbClr val="000000"/>
                </a:solidFill>
                <a:latin typeface="微软雅黑" panose="020B0503020204020204" pitchFamily="34" charset="-122"/>
              </a:rPr>
              <a:t>键长</a:t>
            </a:r>
            <a:r>
              <a:rPr lang="en-US" altLang="zh-CN" sz="2200">
                <a:solidFill>
                  <a:srgbClr val="000000"/>
                </a:solidFill>
                <a:latin typeface="微软雅黑" panose="020B0503020204020204" pitchFamily="34" charset="-122"/>
              </a:rPr>
              <a:t>)</a:t>
            </a:r>
            <a:r>
              <a:rPr lang="zh-CN" altLang="zh-CN" sz="2200">
                <a:solidFill>
                  <a:srgbClr val="000000"/>
                </a:solidFill>
                <a:latin typeface="微软雅黑" panose="020B0503020204020204" pitchFamily="34" charset="-122"/>
              </a:rPr>
              <a:t>、近邻原子配置的几何方位</a:t>
            </a:r>
            <a:r>
              <a:rPr lang="en-US" altLang="zh-CN" sz="2200">
                <a:solidFill>
                  <a:srgbClr val="000000"/>
                </a:solidFill>
                <a:latin typeface="微软雅黑" panose="020B0503020204020204" pitchFamily="34" charset="-122"/>
              </a:rPr>
              <a:t>(</a:t>
            </a:r>
            <a:r>
              <a:rPr lang="zh-CN" altLang="zh-CN" sz="2200">
                <a:solidFill>
                  <a:srgbClr val="000000"/>
                </a:solidFill>
                <a:latin typeface="微软雅黑" panose="020B0503020204020204" pitchFamily="34" charset="-122"/>
              </a:rPr>
              <a:t>键角</a:t>
            </a:r>
            <a:r>
              <a:rPr lang="en-US" altLang="zh-CN" sz="2200">
                <a:solidFill>
                  <a:srgbClr val="000000"/>
                </a:solidFill>
                <a:latin typeface="微软雅黑" panose="020B0503020204020204" pitchFamily="34" charset="-122"/>
              </a:rPr>
              <a:t>)</a:t>
            </a:r>
            <a:r>
              <a:rPr lang="zh-CN" altLang="zh-CN" sz="2200">
                <a:solidFill>
                  <a:srgbClr val="000000"/>
                </a:solidFill>
                <a:latin typeface="微软雅黑" panose="020B0503020204020204" pitchFamily="34" charset="-122"/>
              </a:rPr>
              <a:t>都与晶体相近。</a:t>
            </a:r>
          </a:p>
        </p:txBody>
      </p:sp>
      <p:pic>
        <p:nvPicPr>
          <p:cNvPr id="55300"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b="10260"/>
          <a:stretch>
            <a:fillRect/>
          </a:stretch>
        </p:blipFill>
        <p:spPr bwMode="auto">
          <a:xfrm>
            <a:off x="1927225" y="1700213"/>
            <a:ext cx="451961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Text Box 5"/>
          <p:cNvSpPr txBox="1">
            <a:spLocks noChangeArrowheads="1"/>
          </p:cNvSpPr>
          <p:nvPr/>
        </p:nvSpPr>
        <p:spPr bwMode="auto">
          <a:xfrm>
            <a:off x="4198938" y="4238625"/>
            <a:ext cx="449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en-US" altLang="zh-CN" sz="2000">
                <a:latin typeface="微软雅黑" panose="020B0503020204020204" pitchFamily="34" charset="-122"/>
              </a:rPr>
              <a:t>(b)</a:t>
            </a:r>
            <a:r>
              <a:rPr lang="zh-CN" altLang="en-US" sz="2000">
                <a:latin typeface="微软雅黑" panose="020B0503020204020204" pitchFamily="34" charset="-122"/>
              </a:rPr>
              <a:t>非晶体结构的无规则网格</a:t>
            </a:r>
          </a:p>
        </p:txBody>
      </p:sp>
      <p:sp>
        <p:nvSpPr>
          <p:cNvPr id="43014" name="Text Box 6"/>
          <p:cNvSpPr txBox="1">
            <a:spLocks noChangeArrowheads="1"/>
          </p:cNvSpPr>
          <p:nvPr/>
        </p:nvSpPr>
        <p:spPr bwMode="auto">
          <a:xfrm>
            <a:off x="414338" y="1120775"/>
            <a:ext cx="60055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sz="32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B. </a:t>
            </a:r>
            <a:r>
              <a:rPr lang="zh-CN" sz="32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非晶体</a:t>
            </a:r>
            <a:r>
              <a:rPr lang="en-US" sz="2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zh-CN" sz="2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短程基本有序，长程无序</a:t>
            </a:r>
            <a:r>
              <a:rPr lang="en-US" sz="2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dissolve">
                                      <p:cBhvr>
                                        <p:cTn id="7" dur="500"/>
                                        <p:tgtEl>
                                          <p:spTgt spid="43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3013"/>
                                        </p:tgtEl>
                                        <p:attrNameLst>
                                          <p:attrName>style.visibility</p:attrName>
                                        </p:attrNameLst>
                                      </p:cBhvr>
                                      <p:to>
                                        <p:strVal val="visible"/>
                                      </p:to>
                                    </p:set>
                                    <p:animEffect transition="in" filter="dissolve">
                                      <p:cBhvr>
                                        <p:cTn id="12" dur="500"/>
                                        <p:tgtEl>
                                          <p:spTgt spid="430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3011"/>
                                        </p:tgtEl>
                                        <p:attrNameLst>
                                          <p:attrName>style.visibility</p:attrName>
                                        </p:attrNameLst>
                                      </p:cBhvr>
                                      <p:to>
                                        <p:strVal val="visible"/>
                                      </p:to>
                                    </p:set>
                                    <p:animEffect transition="in" filter="dissolve">
                                      <p:cBhvr>
                                        <p:cTn id="17" dur="5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P spid="43011" grpId="0" autoUpdateAnimBg="0"/>
      <p:bldP spid="4301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2"/>
          <p:cNvGrpSpPr>
            <a:grpSpLocks/>
          </p:cNvGrpSpPr>
          <p:nvPr/>
        </p:nvGrpSpPr>
        <p:grpSpPr bwMode="auto">
          <a:xfrm>
            <a:off x="2339975" y="1762125"/>
            <a:ext cx="3886200" cy="3455988"/>
            <a:chOff x="0" y="0"/>
            <a:chExt cx="2448" cy="2177"/>
          </a:xfrm>
        </p:grpSpPr>
        <p:sp>
          <p:nvSpPr>
            <p:cNvPr id="57349" name="Text Box 3"/>
            <p:cNvSpPr txBox="1">
              <a:spLocks noChangeArrowheads="1"/>
            </p:cNvSpPr>
            <p:nvPr/>
          </p:nvSpPr>
          <p:spPr bwMode="auto">
            <a:xfrm>
              <a:off x="556" y="235"/>
              <a:ext cx="1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endParaRPr lang="zh-CN" altLang="zh-CN" sz="2400">
                <a:latin typeface="微软雅黑" panose="020B0503020204020204" pitchFamily="34" charset="-122"/>
              </a:endParaRPr>
            </a:p>
          </p:txBody>
        </p:sp>
        <p:sp>
          <p:nvSpPr>
            <p:cNvPr id="57350" name="Text Box 4"/>
            <p:cNvSpPr txBox="1">
              <a:spLocks noChangeArrowheads="1"/>
            </p:cNvSpPr>
            <p:nvPr/>
          </p:nvSpPr>
          <p:spPr bwMode="auto">
            <a:xfrm>
              <a:off x="890" y="411"/>
              <a:ext cx="1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endParaRPr lang="zh-CN" altLang="zh-CN" sz="2400">
                <a:latin typeface="微软雅黑" panose="020B0503020204020204" pitchFamily="34" charset="-122"/>
              </a:endParaRPr>
            </a:p>
          </p:txBody>
        </p:sp>
        <p:sp>
          <p:nvSpPr>
            <p:cNvPr id="57351" name="Text Box 5"/>
            <p:cNvSpPr txBox="1">
              <a:spLocks noChangeArrowheads="1"/>
            </p:cNvSpPr>
            <p:nvPr/>
          </p:nvSpPr>
          <p:spPr bwMode="auto">
            <a:xfrm>
              <a:off x="278" y="469"/>
              <a:ext cx="19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endParaRPr lang="zh-CN" altLang="zh-CN" sz="2400">
                <a:latin typeface="微软雅黑" panose="020B0503020204020204" pitchFamily="34" charset="-122"/>
              </a:endParaRPr>
            </a:p>
          </p:txBody>
        </p:sp>
        <p:pic>
          <p:nvPicPr>
            <p:cNvPr id="57352" name="Picture 6" descr="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448" cy="1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Text Box 7"/>
            <p:cNvSpPr txBox="1">
              <a:spLocks noChangeArrowheads="1"/>
            </p:cNvSpPr>
            <p:nvPr/>
          </p:nvSpPr>
          <p:spPr bwMode="auto">
            <a:xfrm>
              <a:off x="500" y="1927"/>
              <a:ext cx="16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en-US" altLang="zh-CN" sz="2000">
                  <a:latin typeface="微软雅黑" panose="020B0503020204020204" pitchFamily="34" charset="-122"/>
                </a:rPr>
                <a:t>(c)Penrose</a:t>
              </a:r>
              <a:r>
                <a:rPr lang="zh-CN" altLang="en-US" sz="2000">
                  <a:latin typeface="微软雅黑" panose="020B0503020204020204" pitchFamily="34" charset="-122"/>
                </a:rPr>
                <a:t>拼接图案</a:t>
              </a:r>
            </a:p>
          </p:txBody>
        </p:sp>
      </p:grpSp>
      <p:sp>
        <p:nvSpPr>
          <p:cNvPr id="45064" name="Text Box 8"/>
          <p:cNvSpPr txBox="1">
            <a:spLocks noChangeArrowheads="1"/>
          </p:cNvSpPr>
          <p:nvPr/>
        </p:nvSpPr>
        <p:spPr bwMode="auto">
          <a:xfrm>
            <a:off x="533400" y="5181600"/>
            <a:ext cx="80772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60000"/>
              </a:lnSpc>
              <a:spcBef>
                <a:spcPct val="50000"/>
              </a:spcBef>
              <a:buFontTx/>
              <a:buNone/>
            </a:pPr>
            <a:r>
              <a:rPr lang="zh-CN" altLang="zh-CN" sz="2400" dirty="0">
                <a:solidFill>
                  <a:srgbClr val="000000"/>
                </a:solidFill>
                <a:latin typeface="微软雅黑" panose="020B0503020204020204" pitchFamily="34" charset="-122"/>
              </a:rPr>
              <a:t>    准晶体具有长程的取向序，但没有长程的平移对称序，可以</a:t>
            </a:r>
            <a:r>
              <a:rPr lang="zh-CN" altLang="zh-CN" sz="2400" dirty="0" smtClean="0">
                <a:solidFill>
                  <a:srgbClr val="000000"/>
                </a:solidFill>
                <a:latin typeface="微软雅黑" panose="020B0503020204020204" pitchFamily="34" charset="-122"/>
              </a:rPr>
              <a:t>用</a:t>
            </a:r>
            <a:r>
              <a:rPr lang="en-US" altLang="zh-CN" sz="2400" dirty="0" smtClean="0">
                <a:solidFill>
                  <a:srgbClr val="000000"/>
                </a:solidFill>
                <a:latin typeface="微软雅黑" panose="020B0503020204020204" pitchFamily="34" charset="-122"/>
              </a:rPr>
              <a:t>Penrose</a:t>
            </a:r>
            <a:r>
              <a:rPr lang="zh-CN" altLang="zh-CN" sz="2400" dirty="0" smtClean="0">
                <a:solidFill>
                  <a:srgbClr val="000000"/>
                </a:solidFill>
                <a:latin typeface="微软雅黑" panose="020B0503020204020204" pitchFamily="34" charset="-122"/>
              </a:rPr>
              <a:t>拼接</a:t>
            </a:r>
            <a:r>
              <a:rPr lang="zh-CN" altLang="zh-CN" sz="2400" dirty="0">
                <a:solidFill>
                  <a:srgbClr val="000000"/>
                </a:solidFill>
                <a:latin typeface="微软雅黑" panose="020B0503020204020204" pitchFamily="34" charset="-122"/>
              </a:rPr>
              <a:t>图案显示其结构特点。</a:t>
            </a:r>
            <a:r>
              <a:rPr lang="en-US" altLang="zh-CN" sz="1800" dirty="0">
                <a:solidFill>
                  <a:srgbClr val="000000"/>
                </a:solidFill>
                <a:latin typeface="微软雅黑" panose="020B0503020204020204" pitchFamily="34" charset="-122"/>
              </a:rPr>
              <a:t>【5</a:t>
            </a:r>
            <a:r>
              <a:rPr lang="zh-CN" altLang="zh-CN" sz="1800" dirty="0">
                <a:solidFill>
                  <a:srgbClr val="000000"/>
                </a:solidFill>
                <a:latin typeface="微软雅黑" panose="020B0503020204020204" pitchFamily="34" charset="-122"/>
              </a:rPr>
              <a:t>重对称轴</a:t>
            </a:r>
            <a:r>
              <a:rPr lang="en-US" altLang="zh-CN" sz="1800" dirty="0">
                <a:solidFill>
                  <a:srgbClr val="000000"/>
                </a:solidFill>
                <a:latin typeface="微软雅黑" panose="020B0503020204020204" pitchFamily="34" charset="-122"/>
              </a:rPr>
              <a:t>】</a:t>
            </a:r>
          </a:p>
        </p:txBody>
      </p:sp>
      <p:sp>
        <p:nvSpPr>
          <p:cNvPr id="57348" name="Text Box 9"/>
          <p:cNvSpPr txBox="1">
            <a:spLocks noChangeArrowheads="1"/>
          </p:cNvSpPr>
          <p:nvPr/>
        </p:nvSpPr>
        <p:spPr bwMode="auto">
          <a:xfrm>
            <a:off x="395288" y="1182688"/>
            <a:ext cx="28813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en-US" altLang="zh-CN" sz="3200">
                <a:latin typeface="微软雅黑" panose="020B0503020204020204" pitchFamily="34" charset="-122"/>
              </a:rPr>
              <a:t>C. </a:t>
            </a:r>
            <a:r>
              <a:rPr lang="zh-CN" altLang="zh-CN" sz="3200">
                <a:latin typeface="微软雅黑" panose="020B0503020204020204" pitchFamily="34" charset="-122"/>
              </a:rPr>
              <a:t>准晶体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064"/>
                                        </p:tgtEl>
                                        <p:attrNameLst>
                                          <p:attrName>style.visibility</p:attrName>
                                        </p:attrNameLst>
                                      </p:cBhvr>
                                      <p:to>
                                        <p:strVal val="visible"/>
                                      </p:to>
                                    </p:set>
                                    <p:animEffect transition="in" filter="dissolve">
                                      <p:cBhvr>
                                        <p:cTn id="7" dur="500"/>
                                        <p:tgtEl>
                                          <p:spTgt spid="45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95288" y="1052513"/>
            <a:ext cx="23764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en-US" altLang="zh-CN" sz="3200">
                <a:latin typeface="微软雅黑" panose="020B0503020204020204" pitchFamily="34" charset="-122"/>
              </a:rPr>
              <a:t>D. </a:t>
            </a:r>
            <a:r>
              <a:rPr lang="zh-CN" altLang="zh-CN" sz="3200">
                <a:latin typeface="微软雅黑" panose="020B0503020204020204" pitchFamily="34" charset="-122"/>
              </a:rPr>
              <a:t>液晶</a:t>
            </a:r>
          </a:p>
        </p:txBody>
      </p:sp>
      <p:sp>
        <p:nvSpPr>
          <p:cNvPr id="47107" name="Rectangle 3"/>
          <p:cNvSpPr>
            <a:spLocks noChangeArrowheads="1"/>
          </p:cNvSpPr>
          <p:nvPr/>
        </p:nvSpPr>
        <p:spPr bwMode="auto">
          <a:xfrm>
            <a:off x="557213" y="1776413"/>
            <a:ext cx="7902575"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nSpc>
                <a:spcPct val="120000"/>
              </a:lnSpc>
              <a:spcBef>
                <a:spcPct val="0"/>
              </a:spcBef>
              <a:buFont typeface="Monotype Sorts" pitchFamily="2" charset="2"/>
              <a:buNone/>
            </a:pPr>
            <a:r>
              <a:rPr lang="zh-CN" altLang="en-US">
                <a:solidFill>
                  <a:srgbClr val="000000"/>
                </a:solidFill>
                <a:latin typeface="微软雅黑" panose="020B0503020204020204" pitchFamily="34" charset="-122"/>
                <a:sym typeface="Monotype Sorts" pitchFamily="2" charset="2"/>
              </a:rPr>
              <a:t>一些晶体当加热至某一温度</a:t>
            </a:r>
            <a:r>
              <a:rPr lang="en-US" altLang="zh-CN">
                <a:solidFill>
                  <a:srgbClr val="000000"/>
                </a:solidFill>
                <a:latin typeface="微软雅黑" panose="020B0503020204020204" pitchFamily="34" charset="-122"/>
                <a:sym typeface="Monotype Sorts" pitchFamily="2" charset="2"/>
              </a:rPr>
              <a:t>T</a:t>
            </a:r>
            <a:r>
              <a:rPr lang="en-US" altLang="zh-CN" baseline="-25000">
                <a:solidFill>
                  <a:srgbClr val="000000"/>
                </a:solidFill>
                <a:latin typeface="微软雅黑" panose="020B0503020204020204" pitchFamily="34" charset="-122"/>
                <a:sym typeface="Monotype Sorts" pitchFamily="2" charset="2"/>
              </a:rPr>
              <a:t>1</a:t>
            </a:r>
            <a:r>
              <a:rPr lang="zh-CN" altLang="en-US">
                <a:solidFill>
                  <a:srgbClr val="000000"/>
                </a:solidFill>
                <a:latin typeface="微软雅黑" panose="020B0503020204020204" pitchFamily="34" charset="-122"/>
                <a:sym typeface="Monotype Sorts" pitchFamily="2" charset="2"/>
              </a:rPr>
              <a:t>时</a:t>
            </a:r>
            <a:r>
              <a:rPr lang="en-US" altLang="zh-CN">
                <a:solidFill>
                  <a:srgbClr val="000000"/>
                </a:solidFill>
                <a:latin typeface="微软雅黑" panose="020B0503020204020204" pitchFamily="34" charset="-122"/>
                <a:sym typeface="Monotype Sorts" pitchFamily="2" charset="2"/>
              </a:rPr>
              <a:t>, </a:t>
            </a:r>
            <a:r>
              <a:rPr lang="zh-CN" altLang="en-US">
                <a:solidFill>
                  <a:srgbClr val="000000"/>
                </a:solidFill>
                <a:latin typeface="微软雅黑" panose="020B0503020204020204" pitchFamily="34" charset="-122"/>
                <a:sym typeface="Monotype Sorts" pitchFamily="2" charset="2"/>
              </a:rPr>
              <a:t>转变为介于固体与液体之间的物质</a:t>
            </a:r>
            <a:r>
              <a:rPr lang="en-US" altLang="zh-CN">
                <a:solidFill>
                  <a:srgbClr val="000000"/>
                </a:solidFill>
                <a:latin typeface="微软雅黑" panose="020B0503020204020204" pitchFamily="34" charset="-122"/>
                <a:sym typeface="Monotype Sorts" pitchFamily="2" charset="2"/>
              </a:rPr>
              <a:t>,</a:t>
            </a:r>
            <a:r>
              <a:rPr lang="en-US" altLang="zh-CN">
                <a:latin typeface="微软雅黑" panose="020B0503020204020204" pitchFamily="34" charset="-122"/>
                <a:sym typeface="Monotype Sorts" pitchFamily="2" charset="2"/>
              </a:rPr>
              <a:t> </a:t>
            </a:r>
            <a:r>
              <a:rPr lang="zh-CN" altLang="en-US">
                <a:solidFill>
                  <a:srgbClr val="C00000"/>
                </a:solidFill>
                <a:latin typeface="微软雅黑" panose="020B0503020204020204" pitchFamily="34" charset="-122"/>
                <a:sym typeface="Monotype Sorts" pitchFamily="2" charset="2"/>
              </a:rPr>
              <a:t>且在一维或二维方向上具有长程有序特点。</a:t>
            </a:r>
          </a:p>
        </p:txBody>
      </p:sp>
      <p:sp>
        <p:nvSpPr>
          <p:cNvPr id="47108" name="Rectangle 4"/>
          <p:cNvSpPr>
            <a:spLocks noChangeArrowheads="1"/>
          </p:cNvSpPr>
          <p:nvPr/>
        </p:nvSpPr>
        <p:spPr bwMode="auto">
          <a:xfrm>
            <a:off x="252413" y="5084763"/>
            <a:ext cx="8640762" cy="17176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defRPr/>
            </a:pPr>
            <a:r>
              <a:rPr lang="zh-CN" sz="24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Monotype Sorts" pitchFamily="2" charset="2"/>
              </a:rPr>
              <a:t>天然液晶很少，大部分液晶是合成的</a:t>
            </a:r>
            <a:r>
              <a:rPr lang="zh-CN" sz="24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Monotype Sorts" pitchFamily="2" charset="2"/>
              </a:rPr>
              <a:t>。液晶经常随外界条件改变而改变。</a:t>
            </a:r>
          </a:p>
          <a:p>
            <a:pPr>
              <a:lnSpc>
                <a:spcPct val="110000"/>
              </a:lnSpc>
              <a:defRPr/>
            </a:pPr>
            <a:r>
              <a:rPr lang="en-US" altLang="zh-CN" sz="24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Monotype Sorts" pitchFamily="2" charset="2"/>
              </a:rPr>
              <a:t>      </a:t>
            </a:r>
            <a:r>
              <a:rPr lang="zh-CN" sz="24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Monotype Sorts" pitchFamily="2" charset="2"/>
              </a:rPr>
              <a:t>部分液晶常态下透明，加电压混浊－</a:t>
            </a:r>
            <a:r>
              <a:rPr lang="en-US" sz="24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Monotype Sorts" pitchFamily="2" charset="2"/>
              </a:rPr>
              <a:t>&gt;</a:t>
            </a:r>
            <a:r>
              <a:rPr lang="zh-CN" sz="24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Monotype Sorts" pitchFamily="2" charset="2"/>
              </a:rPr>
              <a:t>显示器件。</a:t>
            </a:r>
          </a:p>
          <a:p>
            <a:pPr>
              <a:lnSpc>
                <a:spcPct val="110000"/>
              </a:lnSpc>
              <a:defRPr/>
            </a:pPr>
            <a:r>
              <a:rPr lang="zh-CN" sz="24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Monotype Sorts" pitchFamily="2" charset="2"/>
              </a:rPr>
              <a:t>      部分液晶颜色随温度变化</a:t>
            </a:r>
            <a:r>
              <a:rPr lang="zh-CN" sz="24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Wingdings" pitchFamily="2" charset="2"/>
              </a:rPr>
              <a:t></a:t>
            </a:r>
            <a:r>
              <a:rPr lang="zh-CN" sz="24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Monotype Sorts" pitchFamily="2" charset="2"/>
              </a:rPr>
              <a:t>可用于探温。</a:t>
            </a:r>
            <a:r>
              <a:rPr 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Monotype Sorts" pitchFamily="2" charset="2"/>
              </a:rPr>
              <a:t> </a:t>
            </a:r>
          </a:p>
        </p:txBody>
      </p:sp>
      <p:pic>
        <p:nvPicPr>
          <p:cNvPr id="59397" name="Picture 6" descr="5f79498f026da2b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292475"/>
            <a:ext cx="2193925" cy="164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8" descr="c6ff31fc9d259113_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3284538"/>
            <a:ext cx="2303462"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blinds(horizontal)">
                                      <p:cBhvr>
                                        <p:cTn id="7" dur="500"/>
                                        <p:tgtEl>
                                          <p:spTgt spid="471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108"/>
                                        </p:tgtEl>
                                        <p:attrNameLst>
                                          <p:attrName>style.visibility</p:attrName>
                                        </p:attrNameLst>
                                      </p:cBhvr>
                                      <p:to>
                                        <p:strVal val="visible"/>
                                      </p:to>
                                    </p:set>
                                    <p:animEffect transition="in" filter="dissolve">
                                      <p:cBhvr>
                                        <p:cTn id="12" dur="500"/>
                                        <p:tgtEl>
                                          <p:spTgt spid="4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utoUpdateAnimBg="0"/>
      <p:bldP spid="4710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2545" t="3627" r="1604"/>
          <a:stretch/>
        </p:blipFill>
        <p:spPr>
          <a:xfrm>
            <a:off x="504006" y="1268700"/>
            <a:ext cx="8137130" cy="3826344"/>
          </a:xfrm>
          <a:prstGeom prst="rect">
            <a:avLst/>
          </a:prstGeom>
        </p:spPr>
      </p:pic>
    </p:spTree>
    <p:extLst>
      <p:ext uri="{BB962C8B-B14F-4D97-AF65-F5344CB8AC3E}">
        <p14:creationId xmlns:p14="http://schemas.microsoft.com/office/powerpoint/2010/main" val="656250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zh-CN" altLang="en-US" sz="3600" smtClean="0">
                <a:effectLst>
                  <a:outerShdw blurRad="38100" dist="38100" dir="2700000" algn="tl">
                    <a:srgbClr val="000000">
                      <a:alpha val="43137"/>
                    </a:srgbClr>
                  </a:outerShdw>
                </a:effectLst>
                <a:latin typeface="微软雅黑" panose="020B0503020204020204" pitchFamily="34" charset="-122"/>
              </a:rPr>
              <a:t>固体物理的发展过程</a:t>
            </a:r>
          </a:p>
        </p:txBody>
      </p:sp>
      <p:sp>
        <p:nvSpPr>
          <p:cNvPr id="60419" name="Text Box 3"/>
          <p:cNvSpPr txBox="1">
            <a:spLocks noChangeArrowheads="1"/>
          </p:cNvSpPr>
          <p:nvPr/>
        </p:nvSpPr>
        <p:spPr bwMode="auto">
          <a:xfrm>
            <a:off x="395288" y="2060575"/>
            <a:ext cx="2520950" cy="2289175"/>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3600">
                <a:solidFill>
                  <a:srgbClr val="000000"/>
                </a:solidFill>
                <a:latin typeface="微软雅黑" panose="020B0503020204020204" pitchFamily="34" charset="-122"/>
              </a:rPr>
              <a:t>观察实验</a:t>
            </a:r>
          </a:p>
          <a:p>
            <a:pPr eaLnBrk="1" hangingPunct="1">
              <a:spcBef>
                <a:spcPct val="50000"/>
              </a:spcBef>
              <a:buFontTx/>
              <a:buNone/>
            </a:pPr>
            <a:r>
              <a:rPr lang="zh-CN" altLang="en-US" sz="3600">
                <a:solidFill>
                  <a:srgbClr val="000000"/>
                </a:solidFill>
                <a:latin typeface="微软雅黑" panose="020B0503020204020204" pitchFamily="34" charset="-122"/>
              </a:rPr>
              <a:t>总结规律</a:t>
            </a:r>
          </a:p>
          <a:p>
            <a:pPr eaLnBrk="1" hangingPunct="1">
              <a:spcBef>
                <a:spcPct val="50000"/>
              </a:spcBef>
              <a:buFontTx/>
              <a:buNone/>
            </a:pPr>
            <a:r>
              <a:rPr lang="zh-CN" altLang="en-US" sz="3600">
                <a:solidFill>
                  <a:srgbClr val="000000"/>
                </a:solidFill>
                <a:latin typeface="微软雅黑" panose="020B0503020204020204" pitchFamily="34" charset="-122"/>
              </a:rPr>
              <a:t>奠定基础</a:t>
            </a:r>
          </a:p>
        </p:txBody>
      </p:sp>
      <p:sp>
        <p:nvSpPr>
          <p:cNvPr id="48132" name="Text Box 4"/>
          <p:cNvSpPr txBox="1">
            <a:spLocks noChangeArrowheads="1"/>
          </p:cNvSpPr>
          <p:nvPr/>
        </p:nvSpPr>
        <p:spPr bwMode="auto">
          <a:xfrm>
            <a:off x="587375" y="4579938"/>
            <a:ext cx="8208963" cy="210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3600" b="1">
                <a:solidFill>
                  <a:srgbClr val="000000"/>
                </a:solidFill>
                <a:latin typeface="微软雅黑" panose="020B0503020204020204" pitchFamily="34" charset="-122"/>
                <a:ea typeface="微软雅黑" panose="020B0503020204020204" pitchFamily="34" charset="-122"/>
              </a:rPr>
              <a:t>晶体规则的几何外形引起人们的注意：</a:t>
            </a:r>
          </a:p>
          <a:p>
            <a:pPr lvl="2" eaLnBrk="1" hangingPunct="1">
              <a:defRPr/>
            </a:pPr>
            <a:r>
              <a:rPr lang="zh-CN" altLang="en-US" sz="3200" b="1">
                <a:solidFill>
                  <a:srgbClr val="FF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发现</a:t>
            </a:r>
            <a:r>
              <a:rPr lang="zh-CN" altLang="en-US" sz="3200" b="1">
                <a:solidFill>
                  <a:schemeClr val="tx2"/>
                </a:solidFill>
                <a:latin typeface="微软雅黑" panose="020B0503020204020204" pitchFamily="34" charset="-122"/>
                <a:ea typeface="微软雅黑" panose="020B0503020204020204" pitchFamily="34" charset="-122"/>
              </a:rPr>
              <a:t>晶体的外形对称性与其物理性质有关系，外形的规则性可能是内部规则性的反映。</a:t>
            </a:r>
          </a:p>
        </p:txBody>
      </p:sp>
      <p:sp>
        <p:nvSpPr>
          <p:cNvPr id="48133" name="Rectangle 5"/>
          <p:cNvSpPr>
            <a:spLocks noChangeArrowheads="1"/>
          </p:cNvSpPr>
          <p:nvPr/>
        </p:nvSpPr>
        <p:spPr bwMode="auto">
          <a:xfrm>
            <a:off x="755650" y="5011738"/>
            <a:ext cx="7848600" cy="1066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b="1">
                <a:solidFill>
                  <a:srgbClr val="000000"/>
                </a:solidFill>
                <a:latin typeface="微软雅黑" panose="020B0503020204020204" pitchFamily="34" charset="-122"/>
                <a:ea typeface="微软雅黑" panose="020B0503020204020204" pitchFamily="34" charset="-122"/>
              </a:rPr>
              <a:t>17</a:t>
            </a:r>
            <a:r>
              <a:rPr lang="zh-CN" altLang="en-US" sz="3200" b="1">
                <a:solidFill>
                  <a:srgbClr val="000000"/>
                </a:solidFill>
                <a:latin typeface="微软雅黑" panose="020B0503020204020204" pitchFamily="34" charset="-122"/>
                <a:ea typeface="微软雅黑" panose="020B0503020204020204" pitchFamily="34" charset="-122"/>
              </a:rPr>
              <a:t>世纪，惠更斯提出椭球堆砌模型：</a:t>
            </a:r>
          </a:p>
          <a:p>
            <a:pPr lvl="2" eaLnBrk="1" hangingPunct="1">
              <a:defRPr/>
            </a:pPr>
            <a:r>
              <a:rPr lang="zh-CN" altLang="en-US" sz="3200" b="1">
                <a:solidFill>
                  <a:srgbClr val="FF0066"/>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解释</a:t>
            </a:r>
            <a:r>
              <a:rPr lang="zh-CN" altLang="en-US" sz="3200" b="1">
                <a:solidFill>
                  <a:schemeClr val="tx2"/>
                </a:solidFill>
                <a:latin typeface="微软雅黑" panose="020B0503020204020204" pitchFamily="34" charset="-122"/>
                <a:ea typeface="微软雅黑" panose="020B0503020204020204" pitchFamily="34" charset="-122"/>
              </a:rPr>
              <a:t>方解石的双折射性质和解理面。</a:t>
            </a:r>
          </a:p>
        </p:txBody>
      </p:sp>
      <p:sp>
        <p:nvSpPr>
          <p:cNvPr id="48134" name="Text Box 6"/>
          <p:cNvSpPr txBox="1">
            <a:spLocks noChangeArrowheads="1"/>
          </p:cNvSpPr>
          <p:nvPr/>
        </p:nvSpPr>
        <p:spPr bwMode="auto">
          <a:xfrm>
            <a:off x="3851275" y="2563813"/>
            <a:ext cx="1368425" cy="1311275"/>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4000">
                <a:latin typeface="微软雅黑" panose="020B0503020204020204" pitchFamily="34" charset="-122"/>
              </a:rPr>
              <a:t>提出模型</a:t>
            </a:r>
          </a:p>
        </p:txBody>
      </p:sp>
      <p:sp>
        <p:nvSpPr>
          <p:cNvPr id="48135" name="AutoShape 7"/>
          <p:cNvSpPr>
            <a:spLocks noChangeArrowheads="1"/>
          </p:cNvSpPr>
          <p:nvPr/>
        </p:nvSpPr>
        <p:spPr bwMode="auto">
          <a:xfrm>
            <a:off x="2916238" y="2924175"/>
            <a:ext cx="935037" cy="576263"/>
          </a:xfrm>
          <a:prstGeom prst="rightArrow">
            <a:avLst>
              <a:gd name="adj1" fmla="val 50000"/>
              <a:gd name="adj2" fmla="val 40565"/>
            </a:avLst>
          </a:prstGeom>
          <a:solidFill>
            <a:schemeClr val="tx1"/>
          </a:solidFill>
          <a:ln w="9525">
            <a:solidFill>
              <a:schemeClr val="tx1"/>
            </a:solidFill>
            <a:miter lim="800000"/>
            <a:headEnd/>
            <a:tailEnd/>
          </a:ln>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48136" name="Rectangle 8"/>
          <p:cNvSpPr>
            <a:spLocks noChangeArrowheads="1"/>
          </p:cNvSpPr>
          <p:nvPr/>
        </p:nvSpPr>
        <p:spPr bwMode="auto">
          <a:xfrm>
            <a:off x="647700" y="5084763"/>
            <a:ext cx="8496300" cy="106838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600" b="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18</a:t>
            </a:r>
            <a:r>
              <a:rPr lang="zh-CN" altLang="en-US" sz="3600" b="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世纪</a:t>
            </a:r>
            <a:r>
              <a:rPr lang="zh-CN" altLang="en-US" sz="3600" b="1">
                <a:solidFill>
                  <a:srgbClr val="000000"/>
                </a:solidFill>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阿羽衣认为：方解石晶体是由相同的，平行六面形的小”基石“有规则重复堆砌而成；</a:t>
            </a:r>
          </a:p>
        </p:txBody>
      </p:sp>
      <p:sp>
        <p:nvSpPr>
          <p:cNvPr id="48137" name="Rectangle 9"/>
          <p:cNvSpPr>
            <a:spLocks noChangeArrowheads="1"/>
          </p:cNvSpPr>
          <p:nvPr/>
        </p:nvSpPr>
        <p:spPr bwMode="auto">
          <a:xfrm>
            <a:off x="539750" y="5011738"/>
            <a:ext cx="8604250" cy="143986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spcBef>
                <a:spcPct val="20000"/>
              </a:spcBef>
              <a:defRPr/>
            </a:pPr>
            <a:r>
              <a:rPr lang="en-US" altLang="zh-CN" sz="3600" b="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19</a:t>
            </a:r>
            <a:r>
              <a:rPr lang="zh-CN" altLang="en-US" sz="3600" b="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世纪中叶</a:t>
            </a:r>
            <a:r>
              <a:rPr lang="zh-CN" altLang="en-US" sz="3600" b="1">
                <a:solidFill>
                  <a:srgbClr val="000000"/>
                </a:solidFill>
                <a:latin typeface="微软雅黑" panose="020B0503020204020204" pitchFamily="34" charset="-122"/>
                <a:ea typeface="微软雅黑" panose="020B0503020204020204" pitchFamily="34" charset="-122"/>
              </a:rPr>
              <a:t>，</a:t>
            </a:r>
            <a:r>
              <a:rPr lang="zh-CN" altLang="en-US" sz="2800" b="1">
                <a:solidFill>
                  <a:srgbClr val="0033CC"/>
                </a:solidFill>
                <a:latin typeface="微软雅黑" panose="020B0503020204020204" pitchFamily="34" charset="-122"/>
                <a:ea typeface="微软雅黑" panose="020B0503020204020204" pitchFamily="34" charset="-122"/>
              </a:rPr>
              <a:t>布喇菲（</a:t>
            </a:r>
            <a:r>
              <a:rPr lang="en-US" altLang="zh-CN" sz="2800" b="1">
                <a:solidFill>
                  <a:srgbClr val="0033CC"/>
                </a:solidFill>
                <a:latin typeface="微软雅黑" panose="020B0503020204020204" pitchFamily="34" charset="-122"/>
                <a:ea typeface="微软雅黑" panose="020B0503020204020204" pitchFamily="34" charset="-122"/>
              </a:rPr>
              <a:t>Brabais</a:t>
            </a:r>
            <a:r>
              <a:rPr lang="zh-CN" altLang="en-US" sz="2800" b="1">
                <a:solidFill>
                  <a:srgbClr val="0033CC"/>
                </a:solidFill>
                <a:latin typeface="微软雅黑" panose="020B0503020204020204" pitchFamily="34" charset="-122"/>
                <a:ea typeface="微软雅黑" panose="020B0503020204020204" pitchFamily="34" charset="-122"/>
              </a:rPr>
              <a:t>）提出空间点阵学说：概括晶格周期性特征；</a:t>
            </a:r>
          </a:p>
          <a:p>
            <a:pPr eaLnBrk="1" hangingPunct="1">
              <a:lnSpc>
                <a:spcPct val="90000"/>
              </a:lnSpc>
              <a:spcBef>
                <a:spcPct val="20000"/>
              </a:spcBef>
              <a:defRPr/>
            </a:pPr>
            <a:endParaRPr lang="en-US" altLang="zh-CN" sz="2800" b="1">
              <a:solidFill>
                <a:srgbClr val="0033CC"/>
              </a:solidFill>
              <a:latin typeface="微软雅黑" panose="020B0503020204020204" pitchFamily="34" charset="-122"/>
              <a:ea typeface="微软雅黑" panose="020B0503020204020204" pitchFamily="34" charset="-122"/>
            </a:endParaRPr>
          </a:p>
        </p:txBody>
      </p:sp>
      <p:sp>
        <p:nvSpPr>
          <p:cNvPr id="48138" name="Rectangle 10"/>
          <p:cNvSpPr>
            <a:spLocks noChangeArrowheads="1"/>
          </p:cNvSpPr>
          <p:nvPr/>
        </p:nvSpPr>
        <p:spPr bwMode="auto">
          <a:xfrm>
            <a:off x="539750" y="5011738"/>
            <a:ext cx="8281988" cy="149542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6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19</a:t>
            </a:r>
            <a:r>
              <a:rPr lang="zh-CN" altLang="en-US" sz="36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世纪末</a:t>
            </a:r>
            <a:r>
              <a:rPr lang="zh-CN" altLang="en-US" sz="3600" b="1" dirty="0">
                <a:latin typeface="微软雅黑" panose="020B0503020204020204" pitchFamily="34" charset="-122"/>
                <a:ea typeface="微软雅黑" panose="020B0503020204020204" pitchFamily="34" charset="-122"/>
              </a:rPr>
              <a:t>，</a:t>
            </a:r>
            <a:r>
              <a:rPr lang="zh-CN" altLang="en-US" sz="2800" b="1" dirty="0">
                <a:solidFill>
                  <a:srgbClr val="000066"/>
                </a:solidFill>
                <a:latin typeface="微软雅黑" panose="020B0503020204020204" pitchFamily="34" charset="-122"/>
                <a:ea typeface="微软雅黑" panose="020B0503020204020204" pitchFamily="34" charset="-122"/>
              </a:rPr>
              <a:t>费多洛夫，熊夫利，巴罗等发展了关于晶体微观几何结构理论体系，为进一步研究晶体结构的规律提供理论依据。</a:t>
            </a:r>
          </a:p>
        </p:txBody>
      </p:sp>
      <p:sp>
        <p:nvSpPr>
          <p:cNvPr id="48139" name="AutoShape 11"/>
          <p:cNvSpPr>
            <a:spLocks noChangeArrowheads="1"/>
          </p:cNvSpPr>
          <p:nvPr/>
        </p:nvSpPr>
        <p:spPr bwMode="auto">
          <a:xfrm>
            <a:off x="5651500" y="2924175"/>
            <a:ext cx="935038" cy="576263"/>
          </a:xfrm>
          <a:prstGeom prst="rightArrow">
            <a:avLst>
              <a:gd name="adj1" fmla="val 50000"/>
              <a:gd name="adj2" fmla="val 40565"/>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48140" name="Text Box 12"/>
          <p:cNvSpPr txBox="1">
            <a:spLocks noChangeArrowheads="1"/>
          </p:cNvSpPr>
          <p:nvPr/>
        </p:nvSpPr>
        <p:spPr bwMode="auto">
          <a:xfrm>
            <a:off x="6659563" y="2636838"/>
            <a:ext cx="1655762" cy="1311275"/>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4000">
                <a:latin typeface="微软雅黑" panose="020B0503020204020204" pitchFamily="34" charset="-122"/>
              </a:rPr>
              <a:t>完善体系</a:t>
            </a:r>
          </a:p>
        </p:txBody>
      </p:sp>
      <p:grpSp>
        <p:nvGrpSpPr>
          <p:cNvPr id="48141" name="Group 13"/>
          <p:cNvGrpSpPr>
            <a:grpSpLocks/>
          </p:cNvGrpSpPr>
          <p:nvPr/>
        </p:nvGrpSpPr>
        <p:grpSpPr bwMode="auto">
          <a:xfrm>
            <a:off x="5292725" y="1916113"/>
            <a:ext cx="3600450" cy="2590800"/>
            <a:chOff x="4025" y="724"/>
            <a:chExt cx="2268" cy="1632"/>
          </a:xfrm>
        </p:grpSpPr>
        <p:pic>
          <p:nvPicPr>
            <p:cNvPr id="6043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 y="724"/>
              <a:ext cx="2268" cy="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3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 y="1961"/>
              <a:ext cx="1864"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2"/>
                                        </p:tgtEl>
                                        <p:attrNameLst>
                                          <p:attrName>style.visibility</p:attrName>
                                        </p:attrNameLst>
                                      </p:cBhvr>
                                      <p:to>
                                        <p:strVal val="visible"/>
                                      </p:to>
                                    </p:set>
                                  </p:childTnLst>
                                  <p:subTnLst>
                                    <p:set>
                                      <p:cBhvr override="childStyle">
                                        <p:cTn dur="1" fill="hold" display="0" masterRel="nextClick" afterEffect="1"/>
                                        <p:tgtEl>
                                          <p:spTgt spid="4813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3"/>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813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134"/>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48136"/>
                                        </p:tgtEl>
                                        <p:attrNameLst>
                                          <p:attrName>style.visibility</p:attrName>
                                        </p:attrNameLst>
                                      </p:cBhvr>
                                      <p:to>
                                        <p:strVal val="visible"/>
                                      </p:to>
                                    </p:set>
                                  </p:childTnLst>
                                  <p:subTnLst>
                                    <p:set>
                                      <p:cBhvr override="childStyle">
                                        <p:cTn dur="1" fill="hold" display="0" masterRel="nextClick" afterEffect="1"/>
                                        <p:tgtEl>
                                          <p:spTgt spid="48136"/>
                                        </p:tgtEl>
                                        <p:attrNameLst>
                                          <p:attrName>style.visibility</p:attrName>
                                        </p:attrNameLst>
                                      </p:cBhvr>
                                      <p:to>
                                        <p:strVal val="hidden"/>
                                      </p:to>
                                    </p:set>
                                  </p:sub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48141"/>
                                        </p:tgtEl>
                                        <p:attrNameLst>
                                          <p:attrName>style.visibility</p:attrName>
                                        </p:attrNameLst>
                                      </p:cBhvr>
                                      <p:to>
                                        <p:strVal val="visible"/>
                                      </p:to>
                                    </p:set>
                                  </p:childTnLst>
                                  <p:subTnLst>
                                    <p:set>
                                      <p:cBhvr override="childStyle">
                                        <p:cTn dur="1" fill="hold" display="0" masterRel="nextClick" afterEffect="1"/>
                                        <p:tgtEl>
                                          <p:spTgt spid="48141"/>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8137"/>
                                        </p:tgtEl>
                                        <p:attrNameLst>
                                          <p:attrName>style.visibility</p:attrName>
                                        </p:attrNameLst>
                                      </p:cBhvr>
                                      <p:to>
                                        <p:strVal val="visible"/>
                                      </p:to>
                                    </p:set>
                                  </p:childTnLst>
                                  <p:subTnLst>
                                    <p:set>
                                      <p:cBhvr override="childStyle">
                                        <p:cTn dur="1" fill="hold" display="0" masterRel="nextClick" afterEffect="1"/>
                                        <p:tgtEl>
                                          <p:spTgt spid="48137"/>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8138"/>
                                        </p:tgtEl>
                                        <p:attrNameLst>
                                          <p:attrName>style.visibility</p:attrName>
                                        </p:attrNameLst>
                                      </p:cBhvr>
                                      <p:to>
                                        <p:strVal val="visible"/>
                                      </p:to>
                                    </p:set>
                                  </p:childTnLst>
                                </p:cTn>
                              </p:par>
                            </p:childTnLst>
                          </p:cTn>
                        </p:par>
                        <p:par>
                          <p:cTn id="32" fill="hold" nodeType="afterGroup">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48139"/>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48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P spid="48133" grpId="0" animBg="1"/>
      <p:bldP spid="48134" grpId="0" animBg="1"/>
      <p:bldP spid="48135" grpId="0" animBg="1"/>
      <p:bldP spid="48136" grpId="0" animBg="1"/>
      <p:bldP spid="48137" grpId="0" animBg="1"/>
      <p:bldP spid="48138" grpId="0" animBg="1"/>
      <p:bldP spid="48139" grpId="0" animBg="1"/>
      <p:bldP spid="4814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3"/>
          <p:cNvSpPr txBox="1">
            <a:spLocks noChangeArrowheads="1"/>
          </p:cNvSpPr>
          <p:nvPr/>
        </p:nvSpPr>
        <p:spPr bwMode="auto">
          <a:xfrm>
            <a:off x="0" y="1463675"/>
            <a:ext cx="769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pPr>
            <a:r>
              <a:rPr kumimoji="1" lang="zh-CN" altLang="en-US" sz="2800">
                <a:solidFill>
                  <a:srgbClr val="000000"/>
                </a:solidFill>
                <a:latin typeface="微软雅黑" panose="020B0503020204020204" pitchFamily="34" charset="-122"/>
              </a:rPr>
              <a:t>晶体外形对称性和晶体物理性质关系</a:t>
            </a:r>
          </a:p>
        </p:txBody>
      </p:sp>
      <p:sp>
        <p:nvSpPr>
          <p:cNvPr id="65540" name="Text Box 4"/>
          <p:cNvSpPr txBox="1">
            <a:spLocks noChangeArrowheads="1"/>
          </p:cNvSpPr>
          <p:nvPr/>
        </p:nvSpPr>
        <p:spPr bwMode="auto">
          <a:xfrm>
            <a:off x="1066800" y="2260600"/>
            <a:ext cx="7162800" cy="426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5000"/>
              </a:spcBef>
            </a:pPr>
            <a:r>
              <a:rPr kumimoji="1" lang="en-US" altLang="zh-CN" sz="2400">
                <a:solidFill>
                  <a:srgbClr val="000000"/>
                </a:solidFill>
                <a:latin typeface="微软雅黑" panose="020B0503020204020204" pitchFamily="34" charset="-122"/>
              </a:rPr>
              <a:t>1669</a:t>
            </a:r>
            <a:r>
              <a:rPr kumimoji="1" lang="zh-CN" altLang="en-US" sz="2400">
                <a:solidFill>
                  <a:srgbClr val="000000"/>
                </a:solidFill>
                <a:latin typeface="微软雅黑" panose="020B0503020204020204" pitchFamily="34" charset="-122"/>
              </a:rPr>
              <a:t>年，</a:t>
            </a:r>
            <a:r>
              <a:rPr kumimoji="1" lang="en-US" altLang="zh-CN" sz="2400">
                <a:solidFill>
                  <a:srgbClr val="000000"/>
                </a:solidFill>
                <a:latin typeface="微软雅黑" panose="020B0503020204020204" pitchFamily="34" charset="-122"/>
              </a:rPr>
              <a:t>N. Steno, </a:t>
            </a:r>
            <a:r>
              <a:rPr kumimoji="1" lang="zh-CN" altLang="en-US" sz="2400">
                <a:solidFill>
                  <a:srgbClr val="000000"/>
                </a:solidFill>
                <a:latin typeface="微软雅黑" panose="020B0503020204020204" pitchFamily="34" charset="-122"/>
              </a:rPr>
              <a:t>晶面角守恒定律</a:t>
            </a:r>
          </a:p>
          <a:p>
            <a:pPr eaLnBrk="1" hangingPunct="1">
              <a:spcBef>
                <a:spcPct val="55000"/>
              </a:spcBef>
            </a:pPr>
            <a:r>
              <a:rPr kumimoji="1" lang="en-US" altLang="zh-CN" sz="2400">
                <a:solidFill>
                  <a:srgbClr val="000000"/>
                </a:solidFill>
                <a:latin typeface="微软雅黑" panose="020B0503020204020204" pitchFamily="34" charset="-122"/>
              </a:rPr>
              <a:t>1678</a:t>
            </a:r>
            <a:r>
              <a:rPr kumimoji="1" lang="zh-CN" altLang="en-US" sz="2400">
                <a:solidFill>
                  <a:srgbClr val="000000"/>
                </a:solidFill>
                <a:latin typeface="微软雅黑" panose="020B0503020204020204" pitchFamily="34" charset="-122"/>
              </a:rPr>
              <a:t>年，</a:t>
            </a:r>
            <a:r>
              <a:rPr kumimoji="1" lang="en-US" altLang="zh-CN" sz="2400">
                <a:solidFill>
                  <a:srgbClr val="000000"/>
                </a:solidFill>
                <a:latin typeface="微软雅黑" panose="020B0503020204020204" pitchFamily="34" charset="-122"/>
              </a:rPr>
              <a:t>C. Huygens</a:t>
            </a:r>
            <a:r>
              <a:rPr kumimoji="1" lang="zh-CN" altLang="en-US" sz="2400">
                <a:solidFill>
                  <a:srgbClr val="000000"/>
                </a:solidFill>
                <a:latin typeface="微软雅黑" panose="020B0503020204020204" pitchFamily="34" charset="-122"/>
              </a:rPr>
              <a:t>，椭球堆积模型解释方解石的解理面和双折射现象</a:t>
            </a:r>
          </a:p>
          <a:p>
            <a:pPr eaLnBrk="1" hangingPunct="1">
              <a:spcBef>
                <a:spcPct val="55000"/>
              </a:spcBef>
            </a:pPr>
            <a:r>
              <a:rPr kumimoji="1" lang="en-US" altLang="zh-CN" sz="2400">
                <a:solidFill>
                  <a:srgbClr val="000000"/>
                </a:solidFill>
                <a:latin typeface="微软雅黑" panose="020B0503020204020204" pitchFamily="34" charset="-122"/>
              </a:rPr>
              <a:t>1784</a:t>
            </a:r>
            <a:r>
              <a:rPr kumimoji="1" lang="zh-CN" altLang="en-US" sz="2400">
                <a:solidFill>
                  <a:srgbClr val="000000"/>
                </a:solidFill>
                <a:latin typeface="微软雅黑" panose="020B0503020204020204" pitchFamily="34" charset="-122"/>
              </a:rPr>
              <a:t>年，</a:t>
            </a:r>
            <a:r>
              <a:rPr kumimoji="1" lang="en-US" altLang="zh-CN" sz="2400">
                <a:solidFill>
                  <a:srgbClr val="000000"/>
                </a:solidFill>
                <a:latin typeface="微软雅黑" panose="020B0503020204020204" pitchFamily="34" charset="-122"/>
              </a:rPr>
              <a:t>R J Hauy, </a:t>
            </a:r>
            <a:r>
              <a:rPr kumimoji="1" lang="zh-CN" altLang="en-US" sz="2400">
                <a:solidFill>
                  <a:srgbClr val="000000"/>
                </a:solidFill>
                <a:latin typeface="微软雅黑" panose="020B0503020204020204" pitchFamily="34" charset="-122"/>
              </a:rPr>
              <a:t>多面体平行堆砌成晶体</a:t>
            </a:r>
          </a:p>
          <a:p>
            <a:pPr eaLnBrk="1" hangingPunct="1">
              <a:spcBef>
                <a:spcPct val="55000"/>
              </a:spcBef>
            </a:pPr>
            <a:r>
              <a:rPr kumimoji="1" lang="en-US" altLang="zh-CN" sz="2400">
                <a:solidFill>
                  <a:srgbClr val="000000"/>
                </a:solidFill>
                <a:latin typeface="微软雅黑" panose="020B0503020204020204" pitchFamily="34" charset="-122"/>
              </a:rPr>
              <a:t>1848</a:t>
            </a:r>
            <a:r>
              <a:rPr kumimoji="1" lang="zh-CN" altLang="en-US" sz="2400">
                <a:solidFill>
                  <a:srgbClr val="000000"/>
                </a:solidFill>
                <a:latin typeface="微软雅黑" panose="020B0503020204020204" pitchFamily="34" charset="-122"/>
              </a:rPr>
              <a:t>年，</a:t>
            </a:r>
            <a:r>
              <a:rPr kumimoji="1" lang="en-US" altLang="zh-CN" sz="2400">
                <a:solidFill>
                  <a:srgbClr val="000000"/>
                </a:solidFill>
                <a:latin typeface="微软雅黑" panose="020B0503020204020204" pitchFamily="34" charset="-122"/>
              </a:rPr>
              <a:t>A. Bravais, </a:t>
            </a:r>
            <a:r>
              <a:rPr kumimoji="1" lang="zh-CN" altLang="en-US" sz="2400">
                <a:solidFill>
                  <a:srgbClr val="000000"/>
                </a:solidFill>
                <a:latin typeface="微软雅黑" panose="020B0503020204020204" pitchFamily="34" charset="-122"/>
              </a:rPr>
              <a:t>十四种布拉菲格子</a:t>
            </a:r>
          </a:p>
          <a:p>
            <a:pPr eaLnBrk="1" hangingPunct="1">
              <a:spcBef>
                <a:spcPct val="55000"/>
              </a:spcBef>
            </a:pPr>
            <a:r>
              <a:rPr kumimoji="1" lang="en-US" altLang="zh-CN" sz="2400">
                <a:solidFill>
                  <a:srgbClr val="000000"/>
                </a:solidFill>
                <a:latin typeface="微软雅黑" panose="020B0503020204020204" pitchFamily="34" charset="-122"/>
              </a:rPr>
              <a:t>1889</a:t>
            </a:r>
            <a:r>
              <a:rPr kumimoji="1" lang="zh-CN" altLang="en-US" sz="2400">
                <a:solidFill>
                  <a:srgbClr val="000000"/>
                </a:solidFill>
                <a:latin typeface="微软雅黑" panose="020B0503020204020204" pitchFamily="34" charset="-122"/>
              </a:rPr>
              <a:t>年，费多洛夫</a:t>
            </a:r>
            <a:r>
              <a:rPr kumimoji="1" lang="en-US" altLang="zh-CN" sz="2400">
                <a:solidFill>
                  <a:srgbClr val="000000"/>
                </a:solidFill>
                <a:latin typeface="微软雅黑" panose="020B0503020204020204" pitchFamily="34" charset="-122"/>
              </a:rPr>
              <a:t>230</a:t>
            </a:r>
            <a:r>
              <a:rPr kumimoji="1" lang="zh-CN" altLang="en-US" sz="2400">
                <a:solidFill>
                  <a:srgbClr val="000000"/>
                </a:solidFill>
                <a:latin typeface="微软雅黑" panose="020B0503020204020204" pitchFamily="34" charset="-122"/>
              </a:rPr>
              <a:t>空间群</a:t>
            </a:r>
          </a:p>
          <a:p>
            <a:pPr eaLnBrk="1" hangingPunct="1">
              <a:spcBef>
                <a:spcPct val="55000"/>
              </a:spcBef>
            </a:pPr>
            <a:r>
              <a:rPr kumimoji="1" lang="zh-CN" altLang="en-US" sz="2400">
                <a:solidFill>
                  <a:srgbClr val="000000"/>
                </a:solidFill>
                <a:latin typeface="微软雅黑" panose="020B0503020204020204" pitchFamily="34" charset="-122"/>
              </a:rPr>
              <a:t>经验规律：</a:t>
            </a:r>
            <a:r>
              <a:rPr kumimoji="1" lang="en-US" altLang="zh-CN" sz="2400">
                <a:solidFill>
                  <a:srgbClr val="000000"/>
                </a:solidFill>
                <a:latin typeface="微软雅黑" panose="020B0503020204020204" pitchFamily="34" charset="-122"/>
              </a:rPr>
              <a:t>Dulong-petit, Wiedemann-Franz</a:t>
            </a:r>
          </a:p>
          <a:p>
            <a:pPr eaLnBrk="1" hangingPunct="1">
              <a:spcBef>
                <a:spcPct val="55000"/>
              </a:spcBef>
            </a:pPr>
            <a:r>
              <a:rPr kumimoji="1" lang="zh-CN" altLang="en-US" sz="2400">
                <a:solidFill>
                  <a:srgbClr val="000000"/>
                </a:solidFill>
                <a:latin typeface="微软雅黑" panose="020B0503020204020204" pitchFamily="34" charset="-122"/>
              </a:rPr>
              <a:t>金属自由电子论</a:t>
            </a:r>
          </a:p>
        </p:txBody>
      </p:sp>
      <p:sp>
        <p:nvSpPr>
          <p:cNvPr id="4" name="Rectangle 2"/>
          <p:cNvSpPr txBox="1">
            <a:spLocks noChangeArrowheads="1"/>
          </p:cNvSpPr>
          <p:nvPr/>
        </p:nvSpPr>
        <p:spPr>
          <a:xfrm>
            <a:off x="457200" y="833438"/>
            <a:ext cx="8229600" cy="681037"/>
          </a:xfrm>
          <a:prstGeom prst="rect">
            <a:avLst/>
          </a:prstGeom>
        </p:spPr>
        <p:txBody>
          <a:bodyPr/>
          <a:lstStyle>
            <a:lvl1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a:lstStyle>
          <a:p>
            <a:pPr eaLnBrk="1" hangingPunct="1">
              <a:defRPr/>
            </a:pPr>
            <a:r>
              <a:rPr lang="zh-CN" altLang="en-US" sz="3600" kern="0" smtClean="0">
                <a:effectLst>
                  <a:outerShdw blurRad="38100" dist="38100" dir="2700000" algn="tl">
                    <a:srgbClr val="000000">
                      <a:alpha val="43137"/>
                    </a:srgbClr>
                  </a:outerShdw>
                </a:effectLst>
                <a:latin typeface="微软雅黑" panose="020B0503020204020204" pitchFamily="34" charset="-122"/>
              </a:rPr>
              <a:t>固体物理的发展过程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iterate type="wd">
                                    <p:tmPct val="100000"/>
                                  </p:iterate>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blinds(horizontal)">
                                      <p:cBhvr>
                                        <p:cTn id="7" dur="1000"/>
                                        <p:tgtEl>
                                          <p:spTgt spid="65539">
                                            <p:txEl>
                                              <p:pRg st="0" end="0"/>
                                            </p:txEl>
                                          </p:spTgt>
                                        </p:tgtEl>
                                      </p:cBhvr>
                                    </p:animEffect>
                                  </p:childTnLst>
                                </p:cTn>
                              </p:par>
                            </p:childTnLst>
                          </p:cTn>
                        </p:par>
                        <p:par>
                          <p:cTn id="8" fill="hold" nodeType="afterGroup">
                            <p:stCondLst>
                              <p:cond delay="16000"/>
                            </p:stCondLst>
                            <p:childTnLst>
                              <p:par>
                                <p:cTn id="9" presetID="3" presetClass="entr" presetSubtype="10" fill="hold" grpId="0" nodeType="afterEffect">
                                  <p:stCondLst>
                                    <p:cond delay="0"/>
                                  </p:stCondLst>
                                  <p:iterate type="wd">
                                    <p:tmPct val="100000"/>
                                  </p:iterate>
                                  <p:childTnLst>
                                    <p:set>
                                      <p:cBhvr>
                                        <p:cTn id="10" dur="1" fill="hold">
                                          <p:stCondLst>
                                            <p:cond delay="0"/>
                                          </p:stCondLst>
                                        </p:cTn>
                                        <p:tgtEl>
                                          <p:spTgt spid="65540">
                                            <p:txEl>
                                              <p:pRg st="0" end="0"/>
                                            </p:txEl>
                                          </p:spTgt>
                                        </p:tgtEl>
                                        <p:attrNameLst>
                                          <p:attrName>style.visibility</p:attrName>
                                        </p:attrNameLst>
                                      </p:cBhvr>
                                      <p:to>
                                        <p:strVal val="visible"/>
                                      </p:to>
                                    </p:set>
                                    <p:animEffect transition="in" filter="blinds(horizontal)">
                                      <p:cBhvr>
                                        <p:cTn id="11" dur="1000"/>
                                        <p:tgtEl>
                                          <p:spTgt spid="65540">
                                            <p:txEl>
                                              <p:pRg st="0" end="0"/>
                                            </p:txEl>
                                          </p:spTgt>
                                        </p:tgtEl>
                                      </p:cBhvr>
                                    </p:animEffect>
                                  </p:childTnLst>
                                </p:cTn>
                              </p:par>
                            </p:childTnLst>
                          </p:cTn>
                        </p:par>
                        <p:par>
                          <p:cTn id="12" fill="hold" nodeType="afterGroup">
                            <p:stCondLst>
                              <p:cond delay="30000"/>
                            </p:stCondLst>
                            <p:childTnLst>
                              <p:par>
                                <p:cTn id="13" presetID="3" presetClass="entr" presetSubtype="10" fill="hold" grpId="0" nodeType="afterEffect">
                                  <p:stCondLst>
                                    <p:cond delay="0"/>
                                  </p:stCondLst>
                                  <p:iterate type="wd">
                                    <p:tmPct val="100000"/>
                                  </p:iterate>
                                  <p:childTnLst>
                                    <p:set>
                                      <p:cBhvr>
                                        <p:cTn id="14" dur="1" fill="hold">
                                          <p:stCondLst>
                                            <p:cond delay="0"/>
                                          </p:stCondLst>
                                        </p:cTn>
                                        <p:tgtEl>
                                          <p:spTgt spid="65540">
                                            <p:txEl>
                                              <p:pRg st="1" end="1"/>
                                            </p:txEl>
                                          </p:spTgt>
                                        </p:tgtEl>
                                        <p:attrNameLst>
                                          <p:attrName>style.visibility</p:attrName>
                                        </p:attrNameLst>
                                      </p:cBhvr>
                                      <p:to>
                                        <p:strVal val="visible"/>
                                      </p:to>
                                    </p:set>
                                    <p:animEffect transition="in" filter="blinds(horizontal)">
                                      <p:cBhvr>
                                        <p:cTn id="15" dur="1000"/>
                                        <p:tgtEl>
                                          <p:spTgt spid="65540">
                                            <p:txEl>
                                              <p:pRg st="1" end="1"/>
                                            </p:txEl>
                                          </p:spTgt>
                                        </p:tgtEl>
                                      </p:cBhvr>
                                    </p:animEffect>
                                  </p:childTnLst>
                                </p:cTn>
                              </p:par>
                            </p:childTnLst>
                          </p:cTn>
                        </p:par>
                        <p:par>
                          <p:cTn id="16" fill="hold" nodeType="afterGroup">
                            <p:stCondLst>
                              <p:cond delay="58000"/>
                            </p:stCondLst>
                            <p:childTnLst>
                              <p:par>
                                <p:cTn id="17" presetID="3" presetClass="entr" presetSubtype="10" fill="hold" grpId="0" nodeType="afterEffect">
                                  <p:stCondLst>
                                    <p:cond delay="0"/>
                                  </p:stCondLst>
                                  <p:iterate type="wd">
                                    <p:tmPct val="100000"/>
                                  </p:iterate>
                                  <p:childTnLst>
                                    <p:set>
                                      <p:cBhvr>
                                        <p:cTn id="18" dur="1" fill="hold">
                                          <p:stCondLst>
                                            <p:cond delay="0"/>
                                          </p:stCondLst>
                                        </p:cTn>
                                        <p:tgtEl>
                                          <p:spTgt spid="65540">
                                            <p:txEl>
                                              <p:pRg st="2" end="2"/>
                                            </p:txEl>
                                          </p:spTgt>
                                        </p:tgtEl>
                                        <p:attrNameLst>
                                          <p:attrName>style.visibility</p:attrName>
                                        </p:attrNameLst>
                                      </p:cBhvr>
                                      <p:to>
                                        <p:strVal val="visible"/>
                                      </p:to>
                                    </p:set>
                                    <p:animEffect transition="in" filter="blinds(horizontal)">
                                      <p:cBhvr>
                                        <p:cTn id="19" dur="1000"/>
                                        <p:tgtEl>
                                          <p:spTgt spid="65540">
                                            <p:txEl>
                                              <p:pRg st="2" end="2"/>
                                            </p:txEl>
                                          </p:spTgt>
                                        </p:tgtEl>
                                      </p:cBhvr>
                                    </p:animEffect>
                                  </p:childTnLst>
                                </p:cTn>
                              </p:par>
                            </p:childTnLst>
                          </p:cTn>
                        </p:par>
                        <p:par>
                          <p:cTn id="20" fill="hold" nodeType="afterGroup">
                            <p:stCondLst>
                              <p:cond delay="75000"/>
                            </p:stCondLst>
                            <p:childTnLst>
                              <p:par>
                                <p:cTn id="21" presetID="3" presetClass="entr" presetSubtype="10" fill="hold" grpId="0" nodeType="afterEffect">
                                  <p:stCondLst>
                                    <p:cond delay="0"/>
                                  </p:stCondLst>
                                  <p:iterate type="wd">
                                    <p:tmPct val="100000"/>
                                  </p:iterate>
                                  <p:childTnLst>
                                    <p:set>
                                      <p:cBhvr>
                                        <p:cTn id="22" dur="1" fill="hold">
                                          <p:stCondLst>
                                            <p:cond delay="0"/>
                                          </p:stCondLst>
                                        </p:cTn>
                                        <p:tgtEl>
                                          <p:spTgt spid="65540">
                                            <p:txEl>
                                              <p:pRg st="3" end="3"/>
                                            </p:txEl>
                                          </p:spTgt>
                                        </p:tgtEl>
                                        <p:attrNameLst>
                                          <p:attrName>style.visibility</p:attrName>
                                        </p:attrNameLst>
                                      </p:cBhvr>
                                      <p:to>
                                        <p:strVal val="visible"/>
                                      </p:to>
                                    </p:set>
                                    <p:animEffect transition="in" filter="blinds(horizontal)">
                                      <p:cBhvr>
                                        <p:cTn id="23" dur="1000"/>
                                        <p:tgtEl>
                                          <p:spTgt spid="65540">
                                            <p:txEl>
                                              <p:pRg st="3" end="3"/>
                                            </p:txEl>
                                          </p:spTgt>
                                        </p:tgtEl>
                                      </p:cBhvr>
                                    </p:animEffect>
                                  </p:childTnLst>
                                </p:cTn>
                              </p:par>
                            </p:childTnLst>
                          </p:cTn>
                        </p:par>
                        <p:par>
                          <p:cTn id="24" fill="hold" nodeType="afterGroup">
                            <p:stCondLst>
                              <p:cond delay="90000"/>
                            </p:stCondLst>
                            <p:childTnLst>
                              <p:par>
                                <p:cTn id="25" presetID="3" presetClass="entr" presetSubtype="10" fill="hold" grpId="0" nodeType="afterEffect">
                                  <p:stCondLst>
                                    <p:cond delay="0"/>
                                  </p:stCondLst>
                                  <p:iterate type="wd">
                                    <p:tmPct val="100000"/>
                                  </p:iterate>
                                  <p:childTnLst>
                                    <p:set>
                                      <p:cBhvr>
                                        <p:cTn id="26" dur="1" fill="hold">
                                          <p:stCondLst>
                                            <p:cond delay="0"/>
                                          </p:stCondLst>
                                        </p:cTn>
                                        <p:tgtEl>
                                          <p:spTgt spid="65540">
                                            <p:txEl>
                                              <p:pRg st="4" end="4"/>
                                            </p:txEl>
                                          </p:spTgt>
                                        </p:tgtEl>
                                        <p:attrNameLst>
                                          <p:attrName>style.visibility</p:attrName>
                                        </p:attrNameLst>
                                      </p:cBhvr>
                                      <p:to>
                                        <p:strVal val="visible"/>
                                      </p:to>
                                    </p:set>
                                    <p:animEffect transition="in" filter="blinds(horizontal)">
                                      <p:cBhvr>
                                        <p:cTn id="27" dur="1000"/>
                                        <p:tgtEl>
                                          <p:spTgt spid="65540">
                                            <p:txEl>
                                              <p:pRg st="4" end="4"/>
                                            </p:txEl>
                                          </p:spTgt>
                                        </p:tgtEl>
                                      </p:cBhvr>
                                    </p:animEffect>
                                  </p:childTnLst>
                                </p:cTn>
                              </p:par>
                            </p:childTnLst>
                          </p:cTn>
                        </p:par>
                        <p:par>
                          <p:cTn id="28" fill="hold" nodeType="afterGroup">
                            <p:stCondLst>
                              <p:cond delay="101000"/>
                            </p:stCondLst>
                            <p:childTnLst>
                              <p:par>
                                <p:cTn id="29" presetID="3" presetClass="entr" presetSubtype="10" fill="hold" grpId="0" nodeType="afterEffect">
                                  <p:stCondLst>
                                    <p:cond delay="0"/>
                                  </p:stCondLst>
                                  <p:iterate type="wd">
                                    <p:tmPct val="100000"/>
                                  </p:iterate>
                                  <p:childTnLst>
                                    <p:set>
                                      <p:cBhvr>
                                        <p:cTn id="30" dur="1" fill="hold">
                                          <p:stCondLst>
                                            <p:cond delay="0"/>
                                          </p:stCondLst>
                                        </p:cTn>
                                        <p:tgtEl>
                                          <p:spTgt spid="65540">
                                            <p:txEl>
                                              <p:pRg st="5" end="5"/>
                                            </p:txEl>
                                          </p:spTgt>
                                        </p:tgtEl>
                                        <p:attrNameLst>
                                          <p:attrName>style.visibility</p:attrName>
                                        </p:attrNameLst>
                                      </p:cBhvr>
                                      <p:to>
                                        <p:strVal val="visible"/>
                                      </p:to>
                                    </p:set>
                                    <p:animEffect transition="in" filter="blinds(horizontal)">
                                      <p:cBhvr>
                                        <p:cTn id="31" dur="1000"/>
                                        <p:tgtEl>
                                          <p:spTgt spid="65540">
                                            <p:txEl>
                                              <p:pRg st="5" end="5"/>
                                            </p:txEl>
                                          </p:spTgt>
                                        </p:tgtEl>
                                      </p:cBhvr>
                                    </p:animEffect>
                                  </p:childTnLst>
                                </p:cTn>
                              </p:par>
                            </p:childTnLst>
                          </p:cTn>
                        </p:par>
                        <p:par>
                          <p:cTn id="32" fill="hold" nodeType="afterGroup">
                            <p:stCondLst>
                              <p:cond delay="109000"/>
                            </p:stCondLst>
                            <p:childTnLst>
                              <p:par>
                                <p:cTn id="33" presetID="3" presetClass="entr" presetSubtype="10" fill="hold" grpId="0" nodeType="afterEffect">
                                  <p:stCondLst>
                                    <p:cond delay="0"/>
                                  </p:stCondLst>
                                  <p:iterate type="wd">
                                    <p:tmPct val="100000"/>
                                  </p:iterate>
                                  <p:childTnLst>
                                    <p:set>
                                      <p:cBhvr>
                                        <p:cTn id="34" dur="1" fill="hold">
                                          <p:stCondLst>
                                            <p:cond delay="0"/>
                                          </p:stCondLst>
                                        </p:cTn>
                                        <p:tgtEl>
                                          <p:spTgt spid="65540">
                                            <p:txEl>
                                              <p:pRg st="6" end="6"/>
                                            </p:txEl>
                                          </p:spTgt>
                                        </p:tgtEl>
                                        <p:attrNameLst>
                                          <p:attrName>style.visibility</p:attrName>
                                        </p:attrNameLst>
                                      </p:cBhvr>
                                      <p:to>
                                        <p:strVal val="visible"/>
                                      </p:to>
                                    </p:set>
                                    <p:animEffect transition="in" filter="blinds(horizontal)">
                                      <p:cBhvr>
                                        <p:cTn id="35" dur="1000"/>
                                        <p:tgtEl>
                                          <p:spTgt spid="655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P spid="65540"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533400" y="1536700"/>
            <a:ext cx="7564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pPr>
            <a:r>
              <a:rPr kumimoji="1" lang="zh-CN" altLang="en-US" sz="2800">
                <a:solidFill>
                  <a:srgbClr val="000000"/>
                </a:solidFill>
                <a:latin typeface="微软雅黑" panose="020B0503020204020204" pitchFamily="34" charset="-122"/>
              </a:rPr>
              <a:t>晶体结构的实验证实</a:t>
            </a:r>
          </a:p>
        </p:txBody>
      </p:sp>
      <p:sp>
        <p:nvSpPr>
          <p:cNvPr id="67587" name="Text Box 3"/>
          <p:cNvSpPr txBox="1">
            <a:spLocks noChangeArrowheads="1"/>
          </p:cNvSpPr>
          <p:nvPr/>
        </p:nvSpPr>
        <p:spPr bwMode="auto">
          <a:xfrm>
            <a:off x="1066800" y="2117725"/>
            <a:ext cx="7564438"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pPr>
            <a:r>
              <a:rPr kumimoji="1" lang="en-US" altLang="zh-CN" sz="2800">
                <a:solidFill>
                  <a:srgbClr val="000000"/>
                </a:solidFill>
                <a:latin typeface="微软雅黑" panose="020B0503020204020204" pitchFamily="34" charset="-122"/>
              </a:rPr>
              <a:t>1912</a:t>
            </a:r>
            <a:r>
              <a:rPr kumimoji="1" lang="zh-CN" altLang="en-US" sz="2800">
                <a:solidFill>
                  <a:srgbClr val="000000"/>
                </a:solidFill>
                <a:latin typeface="微软雅黑" panose="020B0503020204020204" pitchFamily="34" charset="-122"/>
              </a:rPr>
              <a:t>年，</a:t>
            </a:r>
            <a:r>
              <a:rPr kumimoji="1" lang="en-US" altLang="zh-CN" sz="2800">
                <a:solidFill>
                  <a:srgbClr val="000000"/>
                </a:solidFill>
                <a:latin typeface="微软雅黑" panose="020B0503020204020204" pitchFamily="34" charset="-122"/>
              </a:rPr>
              <a:t>M. von Laue, </a:t>
            </a:r>
            <a:r>
              <a:rPr kumimoji="1" lang="zh-CN" altLang="en-US" sz="2800">
                <a:solidFill>
                  <a:srgbClr val="000000"/>
                </a:solidFill>
                <a:latin typeface="微软雅黑" panose="020B0503020204020204" pitchFamily="34" charset="-122"/>
              </a:rPr>
              <a:t>晶体可以作为</a:t>
            </a:r>
            <a:r>
              <a:rPr kumimoji="1" lang="en-US" altLang="zh-CN" sz="2800">
                <a:solidFill>
                  <a:srgbClr val="000000"/>
                </a:solidFill>
                <a:latin typeface="微软雅黑" panose="020B0503020204020204" pitchFamily="34" charset="-122"/>
              </a:rPr>
              <a:t>x</a:t>
            </a:r>
            <a:r>
              <a:rPr kumimoji="1" lang="zh-CN" altLang="en-US" sz="2800">
                <a:solidFill>
                  <a:srgbClr val="000000"/>
                </a:solidFill>
                <a:latin typeface="微软雅黑" panose="020B0503020204020204" pitchFamily="34" charset="-122"/>
              </a:rPr>
              <a:t>射线的衍射光栅</a:t>
            </a:r>
          </a:p>
          <a:p>
            <a:pPr eaLnBrk="1" hangingPunct="1">
              <a:spcBef>
                <a:spcPct val="0"/>
              </a:spcBef>
            </a:pPr>
            <a:r>
              <a:rPr kumimoji="1" lang="zh-CN" altLang="en-US" sz="2800">
                <a:solidFill>
                  <a:srgbClr val="000000"/>
                </a:solidFill>
                <a:latin typeface="微软雅黑" panose="020B0503020204020204" pitchFamily="34" charset="-122"/>
              </a:rPr>
              <a:t>电子衍射</a:t>
            </a:r>
          </a:p>
          <a:p>
            <a:pPr eaLnBrk="1" hangingPunct="1">
              <a:spcBef>
                <a:spcPct val="0"/>
              </a:spcBef>
            </a:pPr>
            <a:r>
              <a:rPr kumimoji="1" lang="en-US" altLang="zh-CN" sz="2800">
                <a:solidFill>
                  <a:srgbClr val="000000"/>
                </a:solidFill>
                <a:latin typeface="微软雅黑" panose="020B0503020204020204" pitchFamily="34" charset="-122"/>
              </a:rPr>
              <a:t>X</a:t>
            </a:r>
            <a:r>
              <a:rPr kumimoji="1" lang="zh-CN" altLang="en-US" sz="2800">
                <a:solidFill>
                  <a:srgbClr val="000000"/>
                </a:solidFill>
                <a:latin typeface="微软雅黑" panose="020B0503020204020204" pitchFamily="34" charset="-122"/>
              </a:rPr>
              <a:t>射线能谱，高分辨透射电镜</a:t>
            </a:r>
          </a:p>
          <a:p>
            <a:pPr eaLnBrk="1" hangingPunct="1">
              <a:spcBef>
                <a:spcPct val="0"/>
              </a:spcBef>
            </a:pPr>
            <a:r>
              <a:rPr kumimoji="1" lang="zh-CN" altLang="en-US" sz="2800">
                <a:solidFill>
                  <a:srgbClr val="000000"/>
                </a:solidFill>
                <a:latin typeface="微软雅黑" panose="020B0503020204020204" pitchFamily="34" charset="-122"/>
              </a:rPr>
              <a:t>扫描探针显微镜</a:t>
            </a:r>
          </a:p>
        </p:txBody>
      </p:sp>
      <p:sp>
        <p:nvSpPr>
          <p:cNvPr id="67588" name="Text Box 4"/>
          <p:cNvSpPr txBox="1">
            <a:spLocks noChangeArrowheads="1"/>
          </p:cNvSpPr>
          <p:nvPr/>
        </p:nvSpPr>
        <p:spPr bwMode="auto">
          <a:xfrm>
            <a:off x="533400" y="4970463"/>
            <a:ext cx="7564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pPr>
            <a:r>
              <a:rPr kumimoji="1" lang="zh-CN" altLang="en-US" sz="2800">
                <a:solidFill>
                  <a:srgbClr val="000000"/>
                </a:solidFill>
                <a:latin typeface="微软雅黑" panose="020B0503020204020204" pitchFamily="34" charset="-122"/>
              </a:rPr>
              <a:t>半导体物理，半导体器件，集成电路</a:t>
            </a:r>
          </a:p>
        </p:txBody>
      </p:sp>
      <p:sp>
        <p:nvSpPr>
          <p:cNvPr id="67589" name="Text Box 5"/>
          <p:cNvSpPr txBox="1">
            <a:spLocks noChangeArrowheads="1"/>
          </p:cNvSpPr>
          <p:nvPr/>
        </p:nvSpPr>
        <p:spPr bwMode="auto">
          <a:xfrm>
            <a:off x="533400" y="5511800"/>
            <a:ext cx="7564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pPr>
            <a:r>
              <a:rPr kumimoji="1" lang="zh-CN" altLang="en-US" sz="2800">
                <a:solidFill>
                  <a:srgbClr val="000000"/>
                </a:solidFill>
                <a:latin typeface="微软雅黑" panose="020B0503020204020204" pitchFamily="34" charset="-122"/>
              </a:rPr>
              <a:t>高温材料，超硬材料</a:t>
            </a:r>
          </a:p>
        </p:txBody>
      </p:sp>
      <p:sp>
        <p:nvSpPr>
          <p:cNvPr id="67590" name="Text Box 6"/>
          <p:cNvSpPr txBox="1">
            <a:spLocks noChangeArrowheads="1"/>
          </p:cNvSpPr>
          <p:nvPr/>
        </p:nvSpPr>
        <p:spPr bwMode="auto">
          <a:xfrm>
            <a:off x="533400" y="6062663"/>
            <a:ext cx="7564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pPr>
            <a:r>
              <a:rPr kumimoji="1" lang="zh-CN" altLang="en-US" sz="2800">
                <a:solidFill>
                  <a:srgbClr val="000000"/>
                </a:solidFill>
                <a:latin typeface="微软雅黑" panose="020B0503020204020204" pitchFamily="34" charset="-122"/>
              </a:rPr>
              <a:t>与其他学科相互促进</a:t>
            </a:r>
          </a:p>
        </p:txBody>
      </p:sp>
      <p:sp>
        <p:nvSpPr>
          <p:cNvPr id="67591" name="Text Box 7"/>
          <p:cNvSpPr txBox="1">
            <a:spLocks noChangeArrowheads="1"/>
          </p:cNvSpPr>
          <p:nvPr/>
        </p:nvSpPr>
        <p:spPr bwMode="auto">
          <a:xfrm>
            <a:off x="533400" y="4437063"/>
            <a:ext cx="7564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pPr>
            <a:r>
              <a:rPr kumimoji="1" lang="zh-CN" altLang="en-US" sz="2800">
                <a:solidFill>
                  <a:srgbClr val="000000"/>
                </a:solidFill>
                <a:latin typeface="微软雅黑" panose="020B0503020204020204" pitchFamily="34" charset="-122"/>
              </a:rPr>
              <a:t>理论研究进展：固体量子理论、晶格动力学</a:t>
            </a:r>
          </a:p>
        </p:txBody>
      </p:sp>
      <p:sp>
        <p:nvSpPr>
          <p:cNvPr id="24" name="Rectangle 2"/>
          <p:cNvSpPr txBox="1">
            <a:spLocks noChangeArrowheads="1"/>
          </p:cNvSpPr>
          <p:nvPr/>
        </p:nvSpPr>
        <p:spPr>
          <a:xfrm>
            <a:off x="457200" y="833438"/>
            <a:ext cx="8229600" cy="681037"/>
          </a:xfrm>
          <a:prstGeom prst="rect">
            <a:avLst/>
          </a:prstGeom>
        </p:spPr>
        <p:txBody>
          <a:bodyPr/>
          <a:lstStyle>
            <a:lvl1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a:lstStyle>
          <a:p>
            <a:pPr eaLnBrk="1" hangingPunct="1">
              <a:defRPr/>
            </a:pPr>
            <a:r>
              <a:rPr lang="zh-CN" altLang="en-US" sz="3600" kern="0" dirty="0" smtClean="0">
                <a:effectLst>
                  <a:outerShdw blurRad="38100" dist="38100" dir="2700000" algn="tl">
                    <a:srgbClr val="000000">
                      <a:alpha val="43137"/>
                    </a:srgbClr>
                  </a:outerShdw>
                </a:effectLst>
                <a:latin typeface="微软雅黑" panose="020B0503020204020204" pitchFamily="34" charset="-122"/>
              </a:rPr>
              <a:t>固体物理的发展过程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iterate type="wd">
                                    <p:tmPct val="100000"/>
                                  </p:iterate>
                                  <p:childTnLst>
                                    <p:set>
                                      <p:cBhvr>
                                        <p:cTn id="6" dur="1" fill="hold">
                                          <p:stCondLst>
                                            <p:cond delay="0"/>
                                          </p:stCondLst>
                                        </p:cTn>
                                        <p:tgtEl>
                                          <p:spTgt spid="67586">
                                            <p:txEl>
                                              <p:pRg st="0" end="0"/>
                                            </p:txEl>
                                          </p:spTgt>
                                        </p:tgtEl>
                                        <p:attrNameLst>
                                          <p:attrName>style.visibility</p:attrName>
                                        </p:attrNameLst>
                                      </p:cBhvr>
                                      <p:to>
                                        <p:strVal val="visible"/>
                                      </p:to>
                                    </p:set>
                                    <p:animEffect transition="in" filter="blinds(horizontal)">
                                      <p:cBhvr>
                                        <p:cTn id="7" dur="500"/>
                                        <p:tgtEl>
                                          <p:spTgt spid="675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iterate type="wd">
                                    <p:tmPct val="100000"/>
                                  </p:iterate>
                                  <p:childTnLst>
                                    <p:set>
                                      <p:cBhvr>
                                        <p:cTn id="11" dur="1" fill="hold">
                                          <p:stCondLst>
                                            <p:cond delay="0"/>
                                          </p:stCondLst>
                                        </p:cTn>
                                        <p:tgtEl>
                                          <p:spTgt spid="67587">
                                            <p:txEl>
                                              <p:pRg st="0" end="0"/>
                                            </p:txEl>
                                          </p:spTgt>
                                        </p:tgtEl>
                                        <p:attrNameLst>
                                          <p:attrName>style.visibility</p:attrName>
                                        </p:attrNameLst>
                                      </p:cBhvr>
                                      <p:to>
                                        <p:strVal val="visible"/>
                                      </p:to>
                                    </p:set>
                                    <p:animEffect transition="in" filter="blinds(horizontal)">
                                      <p:cBhvr>
                                        <p:cTn id="12" dur="500"/>
                                        <p:tgtEl>
                                          <p:spTgt spid="675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iterate type="wd">
                                    <p:tmPct val="100000"/>
                                  </p:iterate>
                                  <p:childTnLst>
                                    <p:set>
                                      <p:cBhvr>
                                        <p:cTn id="16" dur="1" fill="hold">
                                          <p:stCondLst>
                                            <p:cond delay="0"/>
                                          </p:stCondLst>
                                        </p:cTn>
                                        <p:tgtEl>
                                          <p:spTgt spid="67587">
                                            <p:txEl>
                                              <p:pRg st="1" end="1"/>
                                            </p:txEl>
                                          </p:spTgt>
                                        </p:tgtEl>
                                        <p:attrNameLst>
                                          <p:attrName>style.visibility</p:attrName>
                                        </p:attrNameLst>
                                      </p:cBhvr>
                                      <p:to>
                                        <p:strVal val="visible"/>
                                      </p:to>
                                    </p:set>
                                    <p:animEffect transition="in" filter="blinds(horizontal)">
                                      <p:cBhvr>
                                        <p:cTn id="17" dur="500"/>
                                        <p:tgtEl>
                                          <p:spTgt spid="6758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iterate type="wd">
                                    <p:tmPct val="100000"/>
                                  </p:iterate>
                                  <p:childTnLst>
                                    <p:set>
                                      <p:cBhvr>
                                        <p:cTn id="21" dur="1" fill="hold">
                                          <p:stCondLst>
                                            <p:cond delay="0"/>
                                          </p:stCondLst>
                                        </p:cTn>
                                        <p:tgtEl>
                                          <p:spTgt spid="67587">
                                            <p:txEl>
                                              <p:pRg st="2" end="2"/>
                                            </p:txEl>
                                          </p:spTgt>
                                        </p:tgtEl>
                                        <p:attrNameLst>
                                          <p:attrName>style.visibility</p:attrName>
                                        </p:attrNameLst>
                                      </p:cBhvr>
                                      <p:to>
                                        <p:strVal val="visible"/>
                                      </p:to>
                                    </p:set>
                                    <p:animEffect transition="in" filter="blinds(horizontal)">
                                      <p:cBhvr>
                                        <p:cTn id="22" dur="500"/>
                                        <p:tgtEl>
                                          <p:spTgt spid="6758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iterate type="wd">
                                    <p:tmPct val="100000"/>
                                  </p:iterate>
                                  <p:childTnLst>
                                    <p:set>
                                      <p:cBhvr>
                                        <p:cTn id="26" dur="1" fill="hold">
                                          <p:stCondLst>
                                            <p:cond delay="0"/>
                                          </p:stCondLst>
                                        </p:cTn>
                                        <p:tgtEl>
                                          <p:spTgt spid="67587">
                                            <p:txEl>
                                              <p:pRg st="3" end="3"/>
                                            </p:txEl>
                                          </p:spTgt>
                                        </p:tgtEl>
                                        <p:attrNameLst>
                                          <p:attrName>style.visibility</p:attrName>
                                        </p:attrNameLst>
                                      </p:cBhvr>
                                      <p:to>
                                        <p:strVal val="visible"/>
                                      </p:to>
                                    </p:set>
                                    <p:animEffect transition="in" filter="blinds(horizontal)">
                                      <p:cBhvr>
                                        <p:cTn id="27" dur="500"/>
                                        <p:tgtEl>
                                          <p:spTgt spid="6758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iterate type="wd">
                                    <p:tmPct val="100000"/>
                                  </p:iterate>
                                  <p:childTnLst>
                                    <p:set>
                                      <p:cBhvr>
                                        <p:cTn id="31" dur="1" fill="hold">
                                          <p:stCondLst>
                                            <p:cond delay="0"/>
                                          </p:stCondLst>
                                        </p:cTn>
                                        <p:tgtEl>
                                          <p:spTgt spid="67591">
                                            <p:txEl>
                                              <p:pRg st="0" end="0"/>
                                            </p:txEl>
                                          </p:spTgt>
                                        </p:tgtEl>
                                        <p:attrNameLst>
                                          <p:attrName>style.visibility</p:attrName>
                                        </p:attrNameLst>
                                      </p:cBhvr>
                                      <p:to>
                                        <p:strVal val="visible"/>
                                      </p:to>
                                    </p:set>
                                    <p:animEffect transition="in" filter="blinds(horizontal)">
                                      <p:cBhvr>
                                        <p:cTn id="32" dur="1000"/>
                                        <p:tgtEl>
                                          <p:spTgt spid="6759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iterate type="wd">
                                    <p:tmPct val="100000"/>
                                  </p:iterate>
                                  <p:childTnLst>
                                    <p:set>
                                      <p:cBhvr>
                                        <p:cTn id="36" dur="1" fill="hold">
                                          <p:stCondLst>
                                            <p:cond delay="0"/>
                                          </p:stCondLst>
                                        </p:cTn>
                                        <p:tgtEl>
                                          <p:spTgt spid="67588">
                                            <p:txEl>
                                              <p:pRg st="0" end="0"/>
                                            </p:txEl>
                                          </p:spTgt>
                                        </p:tgtEl>
                                        <p:attrNameLst>
                                          <p:attrName>style.visibility</p:attrName>
                                        </p:attrNameLst>
                                      </p:cBhvr>
                                      <p:to>
                                        <p:strVal val="visible"/>
                                      </p:to>
                                    </p:set>
                                    <p:animEffect transition="in" filter="blinds(horizontal)">
                                      <p:cBhvr>
                                        <p:cTn id="37" dur="1000"/>
                                        <p:tgtEl>
                                          <p:spTgt spid="6758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iterate type="wd">
                                    <p:tmPct val="100000"/>
                                  </p:iterate>
                                  <p:childTnLst>
                                    <p:set>
                                      <p:cBhvr>
                                        <p:cTn id="41" dur="1" fill="hold">
                                          <p:stCondLst>
                                            <p:cond delay="0"/>
                                          </p:stCondLst>
                                        </p:cTn>
                                        <p:tgtEl>
                                          <p:spTgt spid="67589">
                                            <p:txEl>
                                              <p:pRg st="0" end="0"/>
                                            </p:txEl>
                                          </p:spTgt>
                                        </p:tgtEl>
                                        <p:attrNameLst>
                                          <p:attrName>style.visibility</p:attrName>
                                        </p:attrNameLst>
                                      </p:cBhvr>
                                      <p:to>
                                        <p:strVal val="visible"/>
                                      </p:to>
                                    </p:set>
                                    <p:animEffect transition="in" filter="blinds(horizontal)">
                                      <p:cBhvr>
                                        <p:cTn id="42" dur="1000"/>
                                        <p:tgtEl>
                                          <p:spTgt spid="67589">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iterate type="wd">
                                    <p:tmPct val="100000"/>
                                  </p:iterate>
                                  <p:childTnLst>
                                    <p:set>
                                      <p:cBhvr>
                                        <p:cTn id="46" dur="1" fill="hold">
                                          <p:stCondLst>
                                            <p:cond delay="0"/>
                                          </p:stCondLst>
                                        </p:cTn>
                                        <p:tgtEl>
                                          <p:spTgt spid="67590">
                                            <p:txEl>
                                              <p:pRg st="0" end="0"/>
                                            </p:txEl>
                                          </p:spTgt>
                                        </p:tgtEl>
                                        <p:attrNameLst>
                                          <p:attrName>style.visibility</p:attrName>
                                        </p:attrNameLst>
                                      </p:cBhvr>
                                      <p:to>
                                        <p:strVal val="visible"/>
                                      </p:to>
                                    </p:set>
                                    <p:animEffect transition="in" filter="blinds(horizontal)">
                                      <p:cBhvr>
                                        <p:cTn id="47" dur="1000"/>
                                        <p:tgtEl>
                                          <p:spTgt spid="675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build="p" autoUpdateAnimBg="0"/>
      <p:bldP spid="67587" grpId="0" build="p" autoUpdateAnimBg="0"/>
      <p:bldP spid="67588" grpId="0" build="p" autoUpdateAnimBg="0"/>
      <p:bldP spid="67589" grpId="0" build="p" autoUpdateAnimBg="0"/>
      <p:bldP spid="67590" grpId="0" build="p" autoUpdateAnimBg="0"/>
      <p:bldP spid="6759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9"/>
          <p:cNvGrpSpPr>
            <a:grpSpLocks/>
          </p:cNvGrpSpPr>
          <p:nvPr/>
        </p:nvGrpSpPr>
        <p:grpSpPr bwMode="auto">
          <a:xfrm>
            <a:off x="895350" y="1485900"/>
            <a:ext cx="7432675" cy="1684338"/>
            <a:chOff x="431" y="1842"/>
            <a:chExt cx="4763" cy="1028"/>
          </a:xfrm>
        </p:grpSpPr>
        <p:sp>
          <p:nvSpPr>
            <p:cNvPr id="2" name="Rectangle 13"/>
            <p:cNvSpPr>
              <a:spLocks noChangeArrowheads="1"/>
            </p:cNvSpPr>
            <p:nvPr/>
          </p:nvSpPr>
          <p:spPr bwMode="auto">
            <a:xfrm>
              <a:off x="431" y="2105"/>
              <a:ext cx="4763" cy="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24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索末菲</a:t>
              </a:r>
              <a:r>
                <a:rPr lang="zh-CN" altLang="en-US" sz="2400" b="1" dirty="0">
                  <a:latin typeface="微软雅黑" panose="020B0503020204020204" pitchFamily="34" charset="-122"/>
                  <a:ea typeface="微软雅黑" panose="020B0503020204020204" pitchFamily="34" charset="-122"/>
                </a:rPr>
                <a:t>在特鲁德和洛伦兹的金属自由电子论的基础上提出固体量子论</a:t>
              </a:r>
              <a:r>
                <a:rPr lang="en-US" altLang="zh-CN" sz="2400" b="1" dirty="0">
                  <a:latin typeface="微软雅黑" panose="020B0503020204020204" pitchFamily="34" charset="-122"/>
                  <a:ea typeface="微软雅黑" panose="020B0503020204020204" pitchFamily="34" charset="-122"/>
                </a:rPr>
                <a:t>;</a:t>
              </a:r>
            </a:p>
          </p:txBody>
        </p:sp>
        <p:sp>
          <p:nvSpPr>
            <p:cNvPr id="51214" name="Rectangle 14"/>
            <p:cNvSpPr>
              <a:spLocks noChangeArrowheads="1"/>
            </p:cNvSpPr>
            <p:nvPr/>
          </p:nvSpPr>
          <p:spPr bwMode="auto">
            <a:xfrm>
              <a:off x="431" y="1842"/>
              <a:ext cx="352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24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爱因斯坦</a:t>
              </a:r>
              <a:r>
                <a:rPr lang="zh-CN" altLang="en-US" sz="2400" b="1" dirty="0">
                  <a:latin typeface="微软雅黑" panose="020B0503020204020204" pitchFamily="34" charset="-122"/>
                  <a:ea typeface="微软雅黑" panose="020B0503020204020204" pitchFamily="34" charset="-122"/>
                </a:rPr>
                <a:t>引进量子化概念研究晶格振动</a:t>
              </a:r>
              <a:r>
                <a:rPr lang="en-US" altLang="zh-CN" sz="2400" b="1" dirty="0">
                  <a:latin typeface="微软雅黑" panose="020B0503020204020204" pitchFamily="34" charset="-122"/>
                  <a:ea typeface="微软雅黑" panose="020B0503020204020204" pitchFamily="34" charset="-122"/>
                </a:rPr>
                <a:t>;</a:t>
              </a:r>
            </a:p>
          </p:txBody>
        </p:sp>
        <p:sp>
          <p:nvSpPr>
            <p:cNvPr id="51215" name="Rectangle 15"/>
            <p:cNvSpPr>
              <a:spLocks noChangeArrowheads="1"/>
            </p:cNvSpPr>
            <p:nvPr/>
          </p:nvSpPr>
          <p:spPr bwMode="auto">
            <a:xfrm>
              <a:off x="431" y="2588"/>
              <a:ext cx="1950"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24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费米</a:t>
              </a:r>
              <a:r>
                <a:rPr lang="zh-CN" altLang="en-US" sz="2400" b="1" dirty="0">
                  <a:latin typeface="微软雅黑" panose="020B0503020204020204" pitchFamily="34" charset="-122"/>
                  <a:ea typeface="微软雅黑" panose="020B0503020204020204" pitchFamily="34" charset="-122"/>
                </a:rPr>
                <a:t>发展了统计理论</a:t>
              </a:r>
              <a:r>
                <a:rPr lang="en-US" altLang="zh-CN" sz="2400" b="1" dirty="0">
                  <a:latin typeface="微软雅黑" panose="020B0503020204020204" pitchFamily="34" charset="-122"/>
                  <a:ea typeface="微软雅黑" panose="020B0503020204020204" pitchFamily="34" charset="-122"/>
                </a:rPr>
                <a:t>;</a:t>
              </a:r>
            </a:p>
          </p:txBody>
        </p:sp>
      </p:grpSp>
      <p:sp>
        <p:nvSpPr>
          <p:cNvPr id="17" name="Rectangle 22"/>
          <p:cNvSpPr>
            <a:spLocks noChangeArrowheads="1"/>
          </p:cNvSpPr>
          <p:nvPr/>
        </p:nvSpPr>
        <p:spPr bwMode="auto">
          <a:xfrm>
            <a:off x="896938" y="3306763"/>
            <a:ext cx="7856537" cy="144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4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20</a:t>
            </a:r>
            <a:r>
              <a:rPr lang="zh-CN" altLang="en-US" sz="24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世纪三十年代，</a:t>
            </a:r>
            <a:r>
              <a:rPr lang="zh-CN" altLang="en-US" sz="2400" b="1" dirty="0">
                <a:latin typeface="微软雅黑" panose="020B0503020204020204" pitchFamily="34" charset="-122"/>
                <a:ea typeface="微软雅黑" panose="020B0503020204020204" pitchFamily="34" charset="-122"/>
              </a:rPr>
              <a:t>建立</a:t>
            </a:r>
            <a:r>
              <a:rPr lang="zh-CN" altLang="en-US" sz="2400" b="1" dirty="0">
                <a:solidFill>
                  <a:srgbClr val="0000CC"/>
                </a:solidFill>
                <a:latin typeface="微软雅黑" panose="020B0503020204020204" pitchFamily="34" charset="-122"/>
                <a:ea typeface="微软雅黑" panose="020B0503020204020204" pitchFamily="34" charset="-122"/>
              </a:rPr>
              <a:t>固体电子态理论（能带论）和晶格动力学</a:t>
            </a:r>
            <a:r>
              <a:rPr lang="en-US" altLang="zh-CN" sz="2400" b="1" dirty="0">
                <a:solidFill>
                  <a:srgbClr val="0000CC"/>
                </a:solidFill>
                <a:latin typeface="微软雅黑" panose="020B0503020204020204" pitchFamily="34" charset="-122"/>
                <a:ea typeface="微软雅黑" panose="020B0503020204020204" pitchFamily="34" charset="-122"/>
              </a:rPr>
              <a:t>;</a:t>
            </a:r>
          </a:p>
          <a:p>
            <a:pPr lvl="2" eaLnBrk="1" hangingPunct="1">
              <a:defRPr/>
            </a:pPr>
            <a:r>
              <a:rPr lang="en-US" altLang="zh-CN" sz="2000" b="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C00000"/>
                </a:solidFill>
                <a:latin typeface="微软雅黑" panose="020B0503020204020204" pitchFamily="34" charset="-122"/>
                <a:ea typeface="微软雅黑" panose="020B0503020204020204" pitchFamily="34" charset="-122"/>
              </a:rPr>
              <a:t>能带论</a:t>
            </a:r>
            <a:r>
              <a:rPr lang="zh-CN" altLang="en-US" sz="2000" b="1" dirty="0">
                <a:solidFill>
                  <a:srgbClr val="002060"/>
                </a:solidFill>
                <a:latin typeface="微软雅黑" panose="020B0503020204020204" pitchFamily="34" charset="-122"/>
                <a:ea typeface="微软雅黑" panose="020B0503020204020204" pitchFamily="34" charset="-122"/>
              </a:rPr>
              <a:t>带来固体物理学发展史的一次飞跃；提出了导电的微观机理，指出了导体，绝缘体与半导体的区别</a:t>
            </a:r>
            <a:r>
              <a:rPr lang="zh-CN" altLang="en-US" sz="2000" b="1" dirty="0">
                <a:solidFill>
                  <a:srgbClr val="0033CC"/>
                </a:solidFill>
                <a:latin typeface="微软雅黑" panose="020B0503020204020204" pitchFamily="34" charset="-122"/>
                <a:ea typeface="微软雅黑" panose="020B0503020204020204" pitchFamily="34" charset="-122"/>
              </a:rPr>
              <a:t>。</a:t>
            </a:r>
          </a:p>
        </p:txBody>
      </p:sp>
      <p:sp>
        <p:nvSpPr>
          <p:cNvPr id="18" name="Rectangle 23"/>
          <p:cNvSpPr>
            <a:spLocks noChangeArrowheads="1"/>
          </p:cNvSpPr>
          <p:nvPr/>
        </p:nvSpPr>
        <p:spPr bwMode="auto">
          <a:xfrm>
            <a:off x="896938" y="4914900"/>
            <a:ext cx="7635875" cy="175418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4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20</a:t>
            </a:r>
            <a:r>
              <a:rPr lang="zh-CN" altLang="en-US" sz="24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世纪四十年代末，五十年代初，</a:t>
            </a:r>
            <a:r>
              <a:rPr lang="zh-CN" altLang="en-US" sz="2400" b="1" dirty="0">
                <a:latin typeface="微软雅黑" panose="020B0503020204020204" pitchFamily="34" charset="-122"/>
                <a:ea typeface="微软雅黑" panose="020B0503020204020204" pitchFamily="34" charset="-122"/>
              </a:rPr>
              <a:t>以锗、硅为代表的半导体单晶出现，并制成晶体三极管，产生</a:t>
            </a:r>
            <a:r>
              <a:rPr lang="zh-CN" altLang="en-US" sz="2400" b="1" dirty="0">
                <a:solidFill>
                  <a:srgbClr val="0000CC"/>
                </a:solidFill>
                <a:latin typeface="微软雅黑" panose="020B0503020204020204" pitchFamily="34" charset="-122"/>
                <a:ea typeface="微软雅黑" panose="020B0503020204020204" pitchFamily="34" charset="-122"/>
              </a:rPr>
              <a:t>半导体物理。</a:t>
            </a:r>
          </a:p>
          <a:p>
            <a:pPr lvl="2" eaLnBrk="1" hangingPunct="1">
              <a:defRPr/>
            </a:pPr>
            <a:r>
              <a:rPr lang="en-US" altLang="zh-CN" sz="2000" b="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C00000"/>
                </a:solidFill>
                <a:latin typeface="微软雅黑" panose="020B0503020204020204" pitchFamily="34" charset="-122"/>
                <a:ea typeface="微软雅黑" panose="020B0503020204020204" pitchFamily="34" charset="-122"/>
              </a:rPr>
              <a:t>半导体物理</a:t>
            </a:r>
            <a:r>
              <a:rPr lang="zh-CN" altLang="en-US" sz="2000" b="1" dirty="0">
                <a:solidFill>
                  <a:srgbClr val="002060"/>
                </a:solidFill>
                <a:latin typeface="微软雅黑" panose="020B0503020204020204" pitchFamily="34" charset="-122"/>
                <a:ea typeface="微软雅黑" panose="020B0503020204020204" pitchFamily="34" charset="-122"/>
              </a:rPr>
              <a:t>标志固体物理学发展过程中的又一次飞跃，在半导体物理带动下，固体物理获得较大发展。无论是实验方法上，还是理论分析上都适应了客观需要。</a:t>
            </a:r>
          </a:p>
        </p:txBody>
      </p:sp>
      <p:sp>
        <p:nvSpPr>
          <p:cNvPr id="19" name="Rectangle 2"/>
          <p:cNvSpPr txBox="1">
            <a:spLocks noChangeArrowheads="1"/>
          </p:cNvSpPr>
          <p:nvPr/>
        </p:nvSpPr>
        <p:spPr>
          <a:xfrm>
            <a:off x="457200" y="833438"/>
            <a:ext cx="8229600" cy="681037"/>
          </a:xfrm>
          <a:prstGeom prst="rect">
            <a:avLst/>
          </a:prstGeom>
        </p:spPr>
        <p:txBody>
          <a:bodyPr/>
          <a:lstStyle>
            <a:lvl1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a:lstStyle>
          <a:p>
            <a:pPr eaLnBrk="1" hangingPunct="1">
              <a:defRPr/>
            </a:pPr>
            <a:r>
              <a:rPr lang="zh-CN" altLang="en-US" sz="3600" kern="0" dirty="0" smtClean="0">
                <a:effectLst>
                  <a:outerShdw blurRad="38100" dist="38100" dir="2700000" algn="tl">
                    <a:srgbClr val="000000">
                      <a:alpha val="43137"/>
                    </a:srgbClr>
                  </a:outerShdw>
                </a:effectLst>
                <a:latin typeface="微软雅黑" panose="020B0503020204020204" pitchFamily="34" charset="-122"/>
              </a:rPr>
              <a:t>固体物理的发展过程</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446088" y="2693988"/>
            <a:ext cx="4848225" cy="120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50000"/>
              </a:spcBef>
              <a:buFontTx/>
              <a:buNone/>
            </a:pPr>
            <a:r>
              <a:rPr lang="zh-CN" altLang="zh-CN" sz="2400">
                <a:latin typeface="微软雅黑" panose="020B0503020204020204" pitchFamily="34" charset="-122"/>
              </a:rPr>
              <a:t>    </a:t>
            </a:r>
            <a:r>
              <a:rPr lang="zh-CN" altLang="en-US" sz="2400">
                <a:latin typeface="微软雅黑" panose="020B0503020204020204" pitchFamily="34" charset="-122"/>
              </a:rPr>
              <a:t>晶体所具有的自发地形成封闭凸多面体的能力称为自限性。</a:t>
            </a:r>
          </a:p>
        </p:txBody>
      </p:sp>
      <p:sp>
        <p:nvSpPr>
          <p:cNvPr id="53251" name="Text Box 3"/>
          <p:cNvSpPr txBox="1">
            <a:spLocks noChangeArrowheads="1"/>
          </p:cNvSpPr>
          <p:nvPr/>
        </p:nvSpPr>
        <p:spPr bwMode="auto">
          <a:xfrm>
            <a:off x="4413250" y="2541588"/>
            <a:ext cx="137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endParaRPr lang="zh-CN" altLang="zh-CN" sz="2800">
              <a:latin typeface="微软雅黑" panose="020B0503020204020204" pitchFamily="34" charset="-122"/>
            </a:endParaRPr>
          </a:p>
        </p:txBody>
      </p:sp>
      <p:grpSp>
        <p:nvGrpSpPr>
          <p:cNvPr id="53252" name="Group 4"/>
          <p:cNvGrpSpPr>
            <a:grpSpLocks/>
          </p:cNvGrpSpPr>
          <p:nvPr/>
        </p:nvGrpSpPr>
        <p:grpSpPr bwMode="auto">
          <a:xfrm>
            <a:off x="5275263" y="1196975"/>
            <a:ext cx="2879725" cy="3079750"/>
            <a:chOff x="0" y="0"/>
            <a:chExt cx="2363" cy="2736"/>
          </a:xfrm>
        </p:grpSpPr>
        <p:sp>
          <p:nvSpPr>
            <p:cNvPr id="67593" name="Text Box 5"/>
            <p:cNvSpPr txBox="1">
              <a:spLocks noChangeArrowheads="1"/>
            </p:cNvSpPr>
            <p:nvPr/>
          </p:nvSpPr>
          <p:spPr bwMode="auto">
            <a:xfrm>
              <a:off x="671" y="671"/>
              <a:ext cx="1298"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endParaRPr lang="zh-CN" altLang="zh-CN" sz="2400">
                <a:latin typeface="微软雅黑" panose="020B0503020204020204" pitchFamily="34" charset="-122"/>
              </a:endParaRPr>
            </a:p>
          </p:txBody>
        </p:sp>
        <p:sp>
          <p:nvSpPr>
            <p:cNvPr id="67594" name="Text Box 6"/>
            <p:cNvSpPr txBox="1">
              <a:spLocks noChangeArrowheads="1"/>
            </p:cNvSpPr>
            <p:nvPr/>
          </p:nvSpPr>
          <p:spPr bwMode="auto">
            <a:xfrm>
              <a:off x="624" y="625"/>
              <a:ext cx="1534"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endParaRPr lang="zh-CN" altLang="zh-CN" sz="2400">
                <a:latin typeface="微软雅黑" panose="020B0503020204020204" pitchFamily="34" charset="-122"/>
              </a:endParaRPr>
            </a:p>
          </p:txBody>
        </p:sp>
        <p:pic>
          <p:nvPicPr>
            <p:cNvPr id="67595" name="Picture 7"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363" cy="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7596" name="Group 8"/>
            <p:cNvGrpSpPr>
              <a:grpSpLocks/>
            </p:cNvGrpSpPr>
            <p:nvPr/>
          </p:nvGrpSpPr>
          <p:grpSpPr bwMode="auto">
            <a:xfrm>
              <a:off x="97" y="194"/>
              <a:ext cx="1102" cy="1037"/>
              <a:chOff x="0" y="0"/>
              <a:chExt cx="1102" cy="1037"/>
            </a:xfrm>
          </p:grpSpPr>
          <p:sp>
            <p:nvSpPr>
              <p:cNvPr id="67597" name="Text Box 9"/>
              <p:cNvSpPr txBox="1">
                <a:spLocks noChangeArrowheads="1"/>
              </p:cNvSpPr>
              <p:nvPr/>
            </p:nvSpPr>
            <p:spPr bwMode="auto">
              <a:xfrm>
                <a:off x="383" y="382"/>
                <a:ext cx="336"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en-US" altLang="zh-CN" sz="2400">
                    <a:solidFill>
                      <a:srgbClr val="FFFF00"/>
                    </a:solidFill>
                    <a:latin typeface="微软雅黑" panose="020B0503020204020204" pitchFamily="34" charset="-122"/>
                  </a:rPr>
                  <a:t>1</a:t>
                </a:r>
              </a:p>
            </p:txBody>
          </p:sp>
          <p:sp>
            <p:nvSpPr>
              <p:cNvPr id="67598" name="Text Box 10"/>
              <p:cNvSpPr txBox="1">
                <a:spLocks noChangeArrowheads="1"/>
              </p:cNvSpPr>
              <p:nvPr/>
            </p:nvSpPr>
            <p:spPr bwMode="auto">
              <a:xfrm>
                <a:off x="0" y="334"/>
                <a:ext cx="24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en-US" altLang="zh-CN" sz="2400">
                    <a:solidFill>
                      <a:srgbClr val="FFFF00"/>
                    </a:solidFill>
                    <a:latin typeface="微软雅黑" panose="020B0503020204020204" pitchFamily="34" charset="-122"/>
                  </a:rPr>
                  <a:t>a</a:t>
                </a:r>
              </a:p>
            </p:txBody>
          </p:sp>
          <p:sp>
            <p:nvSpPr>
              <p:cNvPr id="67599" name="Text Box 11"/>
              <p:cNvSpPr txBox="1">
                <a:spLocks noChangeArrowheads="1"/>
              </p:cNvSpPr>
              <p:nvPr/>
            </p:nvSpPr>
            <p:spPr bwMode="auto">
              <a:xfrm>
                <a:off x="626" y="382"/>
                <a:ext cx="428"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en-US" altLang="zh-CN" sz="2400">
                    <a:solidFill>
                      <a:srgbClr val="FFFF00"/>
                    </a:solidFill>
                    <a:latin typeface="微软雅黑" panose="020B0503020204020204" pitchFamily="34" charset="-122"/>
                  </a:rPr>
                  <a:t>b</a:t>
                </a:r>
              </a:p>
            </p:txBody>
          </p:sp>
          <p:sp>
            <p:nvSpPr>
              <p:cNvPr id="67600" name="Text Box 12"/>
              <p:cNvSpPr txBox="1">
                <a:spLocks noChangeArrowheads="1"/>
              </p:cNvSpPr>
              <p:nvPr/>
            </p:nvSpPr>
            <p:spPr bwMode="auto">
              <a:xfrm>
                <a:off x="289" y="672"/>
                <a:ext cx="28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en-US" altLang="zh-CN" sz="2400">
                    <a:solidFill>
                      <a:srgbClr val="FFFF00"/>
                    </a:solidFill>
                    <a:latin typeface="微软雅黑" panose="020B0503020204020204" pitchFamily="34" charset="-122"/>
                  </a:rPr>
                  <a:t>c</a:t>
                </a:r>
              </a:p>
            </p:txBody>
          </p:sp>
          <p:sp>
            <p:nvSpPr>
              <p:cNvPr id="67601" name="Text Box 13"/>
              <p:cNvSpPr txBox="1">
                <a:spLocks noChangeArrowheads="1"/>
              </p:cNvSpPr>
              <p:nvPr/>
            </p:nvSpPr>
            <p:spPr bwMode="auto">
              <a:xfrm>
                <a:off x="289" y="0"/>
                <a:ext cx="381"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en-US" altLang="zh-CN" sz="2400">
                    <a:solidFill>
                      <a:srgbClr val="FFFF00"/>
                    </a:solidFill>
                    <a:latin typeface="微软雅黑" panose="020B0503020204020204" pitchFamily="34" charset="-122"/>
                  </a:rPr>
                  <a:t>d</a:t>
                </a:r>
              </a:p>
            </p:txBody>
          </p:sp>
          <p:sp>
            <p:nvSpPr>
              <p:cNvPr id="67602" name="Text Box 14"/>
              <p:cNvSpPr txBox="1">
                <a:spLocks noChangeArrowheads="1"/>
              </p:cNvSpPr>
              <p:nvPr/>
            </p:nvSpPr>
            <p:spPr bwMode="auto">
              <a:xfrm>
                <a:off x="769" y="335"/>
                <a:ext cx="333"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en-US" altLang="zh-CN" sz="2400">
                    <a:solidFill>
                      <a:srgbClr val="FFFF00"/>
                    </a:solidFill>
                    <a:latin typeface="微软雅黑" panose="020B0503020204020204" pitchFamily="34" charset="-122"/>
                  </a:rPr>
                  <a:t>2</a:t>
                </a:r>
              </a:p>
            </p:txBody>
          </p:sp>
        </p:grpSp>
      </p:grpSp>
      <p:sp>
        <p:nvSpPr>
          <p:cNvPr id="67589" name="Text Box 15"/>
          <p:cNvSpPr txBox="1">
            <a:spLocks noChangeArrowheads="1"/>
          </p:cNvSpPr>
          <p:nvPr/>
        </p:nvSpPr>
        <p:spPr bwMode="auto">
          <a:xfrm>
            <a:off x="146050" y="1093788"/>
            <a:ext cx="5364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2800">
                <a:solidFill>
                  <a:srgbClr val="0000CC"/>
                </a:solidFill>
                <a:latin typeface="微软雅黑" panose="020B0503020204020204" pitchFamily="34" charset="-122"/>
              </a:rPr>
              <a:t>     晶体的宏观特性和微观特性</a:t>
            </a:r>
          </a:p>
        </p:txBody>
      </p:sp>
      <p:sp>
        <p:nvSpPr>
          <p:cNvPr id="53264" name="Rectangle 16"/>
          <p:cNvSpPr>
            <a:spLocks noChangeArrowheads="1"/>
          </p:cNvSpPr>
          <p:nvPr/>
        </p:nvSpPr>
        <p:spPr bwMode="auto">
          <a:xfrm>
            <a:off x="396875" y="2092325"/>
            <a:ext cx="1473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en-US" altLang="zh-CN" sz="2400">
                <a:latin typeface="微软雅黑" panose="020B0503020204020204" pitchFamily="34" charset="-122"/>
              </a:rPr>
              <a:t>1.</a:t>
            </a:r>
            <a:r>
              <a:rPr lang="zh-CN" altLang="en-US" sz="2400">
                <a:latin typeface="微软雅黑" panose="020B0503020204020204" pitchFamily="34" charset="-122"/>
              </a:rPr>
              <a:t>自限性</a:t>
            </a:r>
            <a:r>
              <a:rPr lang="en-US" altLang="zh-CN" sz="2400">
                <a:latin typeface="微软雅黑" panose="020B0503020204020204" pitchFamily="34" charset="-122"/>
              </a:rPr>
              <a:t>:</a:t>
            </a:r>
          </a:p>
        </p:txBody>
      </p:sp>
      <p:sp>
        <p:nvSpPr>
          <p:cNvPr id="53265" name="Rectangle 17"/>
          <p:cNvSpPr>
            <a:spLocks noChangeArrowheads="1"/>
          </p:cNvSpPr>
          <p:nvPr/>
        </p:nvSpPr>
        <p:spPr bwMode="auto">
          <a:xfrm>
            <a:off x="396875" y="5392738"/>
            <a:ext cx="8424863"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70000"/>
              </a:lnSpc>
              <a:spcBef>
                <a:spcPct val="50000"/>
              </a:spcBef>
              <a:defRPr/>
            </a:pPr>
            <a:r>
              <a:rPr 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互相平行的晶棱的共同</a:t>
            </a:r>
            <a:r>
              <a:rPr lang="zh-CN" sz="24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方向</a:t>
            </a:r>
            <a:r>
              <a:rPr 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称为该晶带的</a:t>
            </a:r>
            <a:r>
              <a:rPr lang="zh-CN" sz="2400" b="1" dirty="0">
                <a:solidFill>
                  <a:srgbClr val="C00000"/>
                </a:solidFill>
                <a:latin typeface="微软雅黑" panose="020B0503020204020204" pitchFamily="34" charset="-122"/>
                <a:ea typeface="微软雅黑" panose="020B0503020204020204" pitchFamily="34" charset="-122"/>
              </a:rPr>
              <a:t>带轴，晶轴</a:t>
            </a:r>
            <a:r>
              <a:rPr 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是重要的带轴。如右图中</a:t>
            </a:r>
            <a:r>
              <a:rPr lang="en-US" sz="24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OO</a:t>
            </a:r>
            <a:r>
              <a:rPr 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itchFamily="18" charset="0"/>
              </a:rPr>
              <a:t>´</a:t>
            </a:r>
            <a:endParaRPr 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3266" name="Rectangle 18"/>
          <p:cNvSpPr>
            <a:spLocks noChangeArrowheads="1"/>
          </p:cNvSpPr>
          <p:nvPr/>
        </p:nvSpPr>
        <p:spPr bwMode="auto">
          <a:xfrm>
            <a:off x="468313" y="4060825"/>
            <a:ext cx="8570912"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80000"/>
              </a:lnSpc>
              <a:spcBef>
                <a:spcPct val="50000"/>
              </a:spcBef>
              <a:defRPr/>
            </a:pPr>
            <a:r>
              <a:rPr 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晶面的交线称为</a:t>
            </a:r>
            <a:r>
              <a:rPr lang="zh-CN" sz="2400" b="1" dirty="0">
                <a:solidFill>
                  <a:srgbClr val="C00000"/>
                </a:solidFill>
                <a:latin typeface="微软雅黑" panose="020B0503020204020204" pitchFamily="34" charset="-122"/>
                <a:ea typeface="微软雅黑" panose="020B0503020204020204" pitchFamily="34" charset="-122"/>
              </a:rPr>
              <a:t>晶棱，晶棱互相平行</a:t>
            </a:r>
            <a:r>
              <a:rPr 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的晶面的组合称为</a:t>
            </a:r>
            <a:r>
              <a:rPr lang="zh-CN" sz="2400" b="1" dirty="0">
                <a:solidFill>
                  <a:srgbClr val="C00000"/>
                </a:solidFill>
                <a:latin typeface="微软雅黑" panose="020B0503020204020204" pitchFamily="34" charset="-122"/>
                <a:ea typeface="微软雅黑" panose="020B0503020204020204" pitchFamily="34" charset="-122"/>
              </a:rPr>
              <a:t>晶带</a:t>
            </a:r>
            <a:r>
              <a:rPr 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，如右图中</a:t>
            </a:r>
            <a:r>
              <a:rPr lang="en-US" sz="24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a</a:t>
            </a:r>
            <a:r>
              <a:rPr 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1</a:t>
            </a:r>
            <a:r>
              <a:rPr 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sz="2400" b="1" i="1" dirty="0">
                <a:effectLst>
                  <a:outerShdw blurRad="38100" dist="38100" dir="2700000" algn="tl">
                    <a:srgbClr val="C0C0C0"/>
                  </a:outerShdw>
                </a:effectLst>
                <a:latin typeface="微软雅黑" panose="020B0503020204020204" pitchFamily="34" charset="-122"/>
                <a:ea typeface="微软雅黑" panose="020B0503020204020204" pitchFamily="34" charset="-122"/>
              </a:rPr>
              <a:t>b</a:t>
            </a:r>
            <a:r>
              <a:rPr 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2</a:t>
            </a:r>
            <a:r>
              <a:rPr 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264"/>
                                        </p:tgtEl>
                                        <p:attrNameLst>
                                          <p:attrName>style.visibility</p:attrName>
                                        </p:attrNameLst>
                                      </p:cBhvr>
                                      <p:to>
                                        <p:strVal val="visible"/>
                                      </p:to>
                                    </p:set>
                                    <p:animEffect transition="in" filter="dissolve">
                                      <p:cBhvr>
                                        <p:cTn id="7" dur="500"/>
                                        <p:tgtEl>
                                          <p:spTgt spid="532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dissolve">
                                      <p:cBhvr>
                                        <p:cTn id="12" dur="500"/>
                                        <p:tgtEl>
                                          <p:spTgt spid="532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3250"/>
                                        </p:tgtEl>
                                        <p:attrNameLst>
                                          <p:attrName>style.visibility</p:attrName>
                                        </p:attrNameLst>
                                      </p:cBhvr>
                                      <p:to>
                                        <p:strVal val="visible"/>
                                      </p:to>
                                    </p:set>
                                    <p:animEffect transition="in" filter="dissolve">
                                      <p:cBhvr>
                                        <p:cTn id="17" dur="500"/>
                                        <p:tgtEl>
                                          <p:spTgt spid="532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3266"/>
                                        </p:tgtEl>
                                        <p:attrNameLst>
                                          <p:attrName>style.visibility</p:attrName>
                                        </p:attrNameLst>
                                      </p:cBhvr>
                                      <p:to>
                                        <p:strVal val="visible"/>
                                      </p:to>
                                    </p:set>
                                    <p:animEffect transition="in" filter="dissolve">
                                      <p:cBhvr>
                                        <p:cTn id="22" dur="500"/>
                                        <p:tgtEl>
                                          <p:spTgt spid="532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nodePh="1">
                                  <p:stCondLst>
                                    <p:cond delay="0"/>
                                  </p:stCondLst>
                                  <p:endCondLst>
                                    <p:cond evt="begin" delay="0">
                                      <p:tn val="25"/>
                                    </p:cond>
                                  </p:endCondLst>
                                  <p:childTnLst>
                                    <p:set>
                                      <p:cBhvr>
                                        <p:cTn id="26" dur="1" fill="hold">
                                          <p:stCondLst>
                                            <p:cond delay="0"/>
                                          </p:stCondLst>
                                        </p:cTn>
                                        <p:tgtEl>
                                          <p:spTgt spid="53251"/>
                                        </p:tgtEl>
                                        <p:attrNameLst>
                                          <p:attrName>style.visibility</p:attrName>
                                        </p:attrNameLst>
                                      </p:cBhvr>
                                      <p:to>
                                        <p:strVal val="visible"/>
                                      </p:to>
                                    </p:set>
                                    <p:animEffect transition="in" filter="dissolve">
                                      <p:cBhvr>
                                        <p:cTn id="27" dur="500"/>
                                        <p:tgtEl>
                                          <p:spTgt spid="532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3265"/>
                                        </p:tgtEl>
                                        <p:attrNameLst>
                                          <p:attrName>style.visibility</p:attrName>
                                        </p:attrNameLst>
                                      </p:cBhvr>
                                      <p:to>
                                        <p:strVal val="visible"/>
                                      </p:to>
                                    </p:set>
                                    <p:animEffect transition="in" filter="dissolve">
                                      <p:cBhvr>
                                        <p:cTn id="32" dur="500"/>
                                        <p:tgtEl>
                                          <p:spTgt spid="53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1" grpId="0" autoUpdateAnimBg="0"/>
      <p:bldP spid="53264" grpId="0" autoUpdateAnimBg="0"/>
      <p:bldP spid="53265" grpId="0" autoUpdateAnimBg="0"/>
      <p:bldP spid="5326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250825" y="125095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en-US" altLang="zh-CN" sz="2400">
                <a:latin typeface="微软雅黑" panose="020B0503020204020204" pitchFamily="34" charset="-122"/>
              </a:rPr>
              <a:t>2.</a:t>
            </a:r>
            <a:r>
              <a:rPr lang="zh-CN" altLang="en-US" sz="2400">
                <a:latin typeface="微软雅黑" panose="020B0503020204020204" pitchFamily="34" charset="-122"/>
              </a:rPr>
              <a:t>晶面角守恒定律：</a:t>
            </a:r>
          </a:p>
        </p:txBody>
      </p:sp>
      <p:sp>
        <p:nvSpPr>
          <p:cNvPr id="55299" name="Text Box 3"/>
          <p:cNvSpPr txBox="1">
            <a:spLocks noChangeArrowheads="1"/>
          </p:cNvSpPr>
          <p:nvPr/>
        </p:nvSpPr>
        <p:spPr bwMode="auto">
          <a:xfrm>
            <a:off x="827088" y="193675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2400">
                <a:latin typeface="微软雅黑" panose="020B0503020204020204" pitchFamily="34" charset="-122"/>
              </a:rPr>
              <a:t>属于同一品种的晶体，两个对应晶面间的夹角恒定不变。</a:t>
            </a:r>
          </a:p>
        </p:txBody>
      </p:sp>
      <p:pic>
        <p:nvPicPr>
          <p:cNvPr id="69636"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t="5232" b="5826"/>
          <a:stretch>
            <a:fillRect/>
          </a:stretch>
        </p:blipFill>
        <p:spPr bwMode="auto">
          <a:xfrm>
            <a:off x="7938" y="2420938"/>
            <a:ext cx="903287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Text Box 5"/>
          <p:cNvSpPr txBox="1">
            <a:spLocks noChangeArrowheads="1"/>
          </p:cNvSpPr>
          <p:nvPr/>
        </p:nvSpPr>
        <p:spPr bwMode="auto">
          <a:xfrm>
            <a:off x="323850" y="490537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sz="2400" b="1">
                <a:effectLst>
                  <a:outerShdw blurRad="38100" dist="38100" dir="2700000" algn="tl">
                    <a:srgbClr val="C0C0C0"/>
                  </a:outerShdw>
                </a:effectLst>
                <a:latin typeface="微软雅黑" panose="020B0503020204020204" pitchFamily="34" charset="-122"/>
                <a:ea typeface="微软雅黑" panose="020B0503020204020204" pitchFamily="34" charset="-122"/>
              </a:rPr>
              <a:t>石英晶体：</a:t>
            </a:r>
          </a:p>
        </p:txBody>
      </p:sp>
      <p:sp>
        <p:nvSpPr>
          <p:cNvPr id="55302" name="Text Box 6"/>
          <p:cNvSpPr txBox="1">
            <a:spLocks noChangeArrowheads="1"/>
          </p:cNvSpPr>
          <p:nvPr/>
        </p:nvSpPr>
        <p:spPr bwMode="auto">
          <a:xfrm>
            <a:off x="381000" y="5181600"/>
            <a:ext cx="8763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60000"/>
              </a:lnSpc>
              <a:spcBef>
                <a:spcPct val="50000"/>
              </a:spcBef>
              <a:buFontTx/>
              <a:buNone/>
            </a:pPr>
            <a:r>
              <a:rPr lang="zh-CN" altLang="zh-CN" sz="2400">
                <a:latin typeface="微软雅黑" panose="020B0503020204020204" pitchFamily="34" charset="-122"/>
              </a:rPr>
              <a:t>    </a:t>
            </a:r>
            <a:r>
              <a:rPr lang="en-US" altLang="zh-CN" sz="2400" i="1">
                <a:latin typeface="微软雅黑" panose="020B0503020204020204" pitchFamily="34" charset="-122"/>
              </a:rPr>
              <a:t>a</a:t>
            </a:r>
            <a:r>
              <a:rPr lang="zh-CN" altLang="en-US" sz="2400">
                <a:latin typeface="微软雅黑" panose="020B0503020204020204" pitchFamily="34" charset="-122"/>
              </a:rPr>
              <a:t>、</a:t>
            </a:r>
            <a:r>
              <a:rPr lang="en-US" altLang="zh-CN" sz="2400" i="1">
                <a:latin typeface="微软雅黑" panose="020B0503020204020204" pitchFamily="34" charset="-122"/>
              </a:rPr>
              <a:t>b</a:t>
            </a:r>
            <a:r>
              <a:rPr lang="en-US" altLang="zh-CN" sz="2400">
                <a:latin typeface="微软雅黑" panose="020B0503020204020204" pitchFamily="34" charset="-122"/>
              </a:rPr>
              <a:t> </a:t>
            </a:r>
            <a:r>
              <a:rPr lang="zh-CN" altLang="en-US" sz="2400">
                <a:latin typeface="微软雅黑" panose="020B0503020204020204" pitchFamily="34" charset="-122"/>
              </a:rPr>
              <a:t>间夹角总是</a:t>
            </a:r>
            <a:r>
              <a:rPr lang="en-US" altLang="zh-CN" sz="2400">
                <a:latin typeface="微软雅黑" panose="020B0503020204020204" pitchFamily="34" charset="-122"/>
              </a:rPr>
              <a:t>141º47´</a:t>
            </a:r>
            <a:r>
              <a:rPr lang="zh-CN" altLang="en-US" sz="2400">
                <a:latin typeface="微软雅黑" panose="020B0503020204020204" pitchFamily="34" charset="-122"/>
              </a:rPr>
              <a:t>； </a:t>
            </a:r>
            <a:r>
              <a:rPr lang="en-US" altLang="zh-CN" sz="2400" i="1">
                <a:latin typeface="微软雅黑" panose="020B0503020204020204" pitchFamily="34" charset="-122"/>
              </a:rPr>
              <a:t>a</a:t>
            </a:r>
            <a:r>
              <a:rPr lang="zh-CN" altLang="en-US" sz="2400">
                <a:latin typeface="微软雅黑" panose="020B0503020204020204" pitchFamily="34" charset="-122"/>
              </a:rPr>
              <a:t>、</a:t>
            </a:r>
            <a:r>
              <a:rPr lang="en-US" altLang="zh-CN" sz="2400" i="1">
                <a:latin typeface="微软雅黑" panose="020B0503020204020204" pitchFamily="34" charset="-122"/>
              </a:rPr>
              <a:t>c</a:t>
            </a:r>
            <a:r>
              <a:rPr lang="en-US" altLang="zh-CN" sz="2400">
                <a:latin typeface="微软雅黑" panose="020B0503020204020204" pitchFamily="34" charset="-122"/>
              </a:rPr>
              <a:t> </a:t>
            </a:r>
            <a:r>
              <a:rPr lang="zh-CN" altLang="en-US" sz="2400">
                <a:latin typeface="微软雅黑" panose="020B0503020204020204" pitchFamily="34" charset="-122"/>
              </a:rPr>
              <a:t>间夹角总是</a:t>
            </a:r>
            <a:r>
              <a:rPr lang="en-US" altLang="zh-CN" sz="2400">
                <a:latin typeface="微软雅黑" panose="020B0503020204020204" pitchFamily="34" charset="-122"/>
              </a:rPr>
              <a:t>113º08´</a:t>
            </a:r>
            <a:r>
              <a:rPr lang="zh-CN" altLang="en-US" sz="2400">
                <a:latin typeface="微软雅黑" panose="020B0503020204020204" pitchFamily="34" charset="-122"/>
              </a:rPr>
              <a:t>； </a:t>
            </a:r>
            <a:r>
              <a:rPr lang="en-US" altLang="zh-CN" sz="2400" i="1">
                <a:latin typeface="微软雅黑" panose="020B0503020204020204" pitchFamily="34" charset="-122"/>
              </a:rPr>
              <a:t>b</a:t>
            </a:r>
            <a:r>
              <a:rPr lang="zh-CN" altLang="en-US" sz="2400">
                <a:latin typeface="微软雅黑" panose="020B0503020204020204" pitchFamily="34" charset="-122"/>
              </a:rPr>
              <a:t>、</a:t>
            </a:r>
            <a:r>
              <a:rPr lang="en-US" altLang="zh-CN" sz="2400" i="1">
                <a:latin typeface="微软雅黑" panose="020B0503020204020204" pitchFamily="34" charset="-122"/>
              </a:rPr>
              <a:t>c</a:t>
            </a:r>
            <a:r>
              <a:rPr lang="en-US" altLang="zh-CN" sz="2400">
                <a:latin typeface="微软雅黑" panose="020B0503020204020204" pitchFamily="34" charset="-122"/>
              </a:rPr>
              <a:t> </a:t>
            </a:r>
            <a:r>
              <a:rPr lang="zh-CN" altLang="en-US" sz="2400">
                <a:latin typeface="微软雅黑" panose="020B0503020204020204" pitchFamily="34" charset="-122"/>
              </a:rPr>
              <a:t>间夹角总是</a:t>
            </a:r>
            <a:r>
              <a:rPr lang="en-US" altLang="zh-CN" sz="2400">
                <a:latin typeface="微软雅黑" panose="020B0503020204020204" pitchFamily="34" charset="-122"/>
              </a:rPr>
              <a:t>120º00´</a:t>
            </a:r>
            <a:r>
              <a:rPr lang="zh-CN" altLang="en-US" sz="2400">
                <a:latin typeface="微软雅黑" panose="020B0503020204020204" pitchFamily="3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dissolve">
                                      <p:cBhvr>
                                        <p:cTn id="7" dur="500"/>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301"/>
                                        </p:tgtEl>
                                        <p:attrNameLst>
                                          <p:attrName>style.visibility</p:attrName>
                                        </p:attrNameLst>
                                      </p:cBhvr>
                                      <p:to>
                                        <p:strVal val="visible"/>
                                      </p:to>
                                    </p:set>
                                    <p:animEffect transition="in" filter="dissolve">
                                      <p:cBhvr>
                                        <p:cTn id="12" dur="500"/>
                                        <p:tgtEl>
                                          <p:spTgt spid="553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5302"/>
                                        </p:tgtEl>
                                        <p:attrNameLst>
                                          <p:attrName>style.visibility</p:attrName>
                                        </p:attrNameLst>
                                      </p:cBhvr>
                                      <p:to>
                                        <p:strVal val="visible"/>
                                      </p:to>
                                    </p:set>
                                    <p:animEffect transition="in" filter="dissolve">
                                      <p:cBhvr>
                                        <p:cTn id="17"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utoUpdateAnimBg="0"/>
      <p:bldP spid="55301" grpId="0" autoUpdateAnimBg="0"/>
      <p:bldP spid="5530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395288" y="1243013"/>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en-US" altLang="zh-CN" sz="2400">
                <a:latin typeface="微软雅黑" panose="020B0503020204020204" pitchFamily="34" charset="-122"/>
              </a:rPr>
              <a:t>3.</a:t>
            </a:r>
            <a:r>
              <a:rPr lang="zh-CN" altLang="en-US" sz="2400">
                <a:latin typeface="微软雅黑" panose="020B0503020204020204" pitchFamily="34" charset="-122"/>
              </a:rPr>
              <a:t>晶体的解理性</a:t>
            </a:r>
            <a:r>
              <a:rPr lang="en-US" altLang="zh-CN" sz="2400">
                <a:latin typeface="微软雅黑" panose="020B0503020204020204" pitchFamily="34" charset="-122"/>
              </a:rPr>
              <a:t>:</a:t>
            </a:r>
          </a:p>
        </p:txBody>
      </p:sp>
      <p:sp>
        <p:nvSpPr>
          <p:cNvPr id="70659" name="Text Box 3"/>
          <p:cNvSpPr txBox="1">
            <a:spLocks noChangeArrowheads="1"/>
          </p:cNvSpPr>
          <p:nvPr/>
        </p:nvSpPr>
        <p:spPr bwMode="auto">
          <a:xfrm>
            <a:off x="304800" y="1700213"/>
            <a:ext cx="8515350" cy="132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80000"/>
              </a:lnSpc>
              <a:spcBef>
                <a:spcPct val="50000"/>
              </a:spcBef>
              <a:buFontTx/>
              <a:buNone/>
            </a:pPr>
            <a:r>
              <a:rPr lang="zh-CN" altLang="zh-CN" sz="2400">
                <a:latin typeface="微软雅黑" panose="020B0503020204020204" pitchFamily="34" charset="-122"/>
              </a:rPr>
              <a:t>    </a:t>
            </a:r>
            <a:r>
              <a:rPr lang="zh-CN" altLang="en-US" sz="2400">
                <a:latin typeface="微软雅黑" panose="020B0503020204020204" pitchFamily="34" charset="-122"/>
              </a:rPr>
              <a:t>晶体沿某些确定方位面劈裂的性质，称为晶体的解理性，这样的晶面称为</a:t>
            </a:r>
            <a:r>
              <a:rPr lang="zh-CN" altLang="en-US" sz="2400">
                <a:solidFill>
                  <a:srgbClr val="C00000"/>
                </a:solidFill>
                <a:latin typeface="微软雅黑" panose="020B0503020204020204" pitchFamily="34" charset="-122"/>
              </a:rPr>
              <a:t>解理面</a:t>
            </a:r>
            <a:r>
              <a:rPr lang="zh-CN" altLang="en-US" sz="2400">
                <a:latin typeface="微软雅黑" panose="020B0503020204020204" pitchFamily="34" charset="-122"/>
              </a:rPr>
              <a:t>。</a:t>
            </a:r>
          </a:p>
        </p:txBody>
      </p:sp>
      <p:pic>
        <p:nvPicPr>
          <p:cNvPr id="70660"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300" y="3027363"/>
            <a:ext cx="7137400"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241300" y="1185863"/>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2400" b="1" dirty="0">
                <a:latin typeface="微软雅黑" panose="020B0503020204020204" pitchFamily="34" charset="-122"/>
                <a:ea typeface="微软雅黑" panose="020B0503020204020204" pitchFamily="34" charset="-122"/>
              </a:rPr>
              <a:t>4.</a:t>
            </a:r>
            <a:r>
              <a:rPr lang="zh-CN" sz="2400" b="1" dirty="0">
                <a:latin typeface="微软雅黑" panose="020B0503020204020204" pitchFamily="34" charset="-122"/>
                <a:ea typeface="微软雅黑" panose="020B0503020204020204" pitchFamily="34" charset="-122"/>
              </a:rPr>
              <a:t>晶体的</a:t>
            </a:r>
            <a:r>
              <a:rPr lang="zh-CN" sz="24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各向异性</a:t>
            </a:r>
          </a:p>
        </p:txBody>
      </p:sp>
      <p:sp>
        <p:nvSpPr>
          <p:cNvPr id="57347" name="Text Box 3"/>
          <p:cNvSpPr txBox="1">
            <a:spLocks noChangeArrowheads="1"/>
          </p:cNvSpPr>
          <p:nvPr/>
        </p:nvSpPr>
        <p:spPr bwMode="auto">
          <a:xfrm>
            <a:off x="900113" y="1795463"/>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2400">
                <a:latin typeface="微软雅黑" panose="020B0503020204020204" pitchFamily="34" charset="-122"/>
              </a:rPr>
              <a:t>在不同方向上，晶体的物理性质不同。</a:t>
            </a:r>
          </a:p>
        </p:txBody>
      </p:sp>
      <p:grpSp>
        <p:nvGrpSpPr>
          <p:cNvPr id="57348" name="Group 4"/>
          <p:cNvGrpSpPr>
            <a:grpSpLocks/>
          </p:cNvGrpSpPr>
          <p:nvPr/>
        </p:nvGrpSpPr>
        <p:grpSpPr bwMode="auto">
          <a:xfrm>
            <a:off x="6084888" y="2190750"/>
            <a:ext cx="2828925" cy="2822575"/>
            <a:chOff x="0" y="0"/>
            <a:chExt cx="1536" cy="1584"/>
          </a:xfrm>
        </p:grpSpPr>
        <p:sp>
          <p:nvSpPr>
            <p:cNvPr id="71688" name="Oval 5"/>
            <p:cNvSpPr>
              <a:spLocks noChangeAspect="1" noChangeArrowheads="1"/>
            </p:cNvSpPr>
            <p:nvPr/>
          </p:nvSpPr>
          <p:spPr bwMode="auto">
            <a:xfrm>
              <a:off x="0" y="0"/>
              <a:ext cx="301" cy="305"/>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689" name="Oval 6"/>
            <p:cNvSpPr>
              <a:spLocks noChangeAspect="1" noChangeArrowheads="1"/>
            </p:cNvSpPr>
            <p:nvPr/>
          </p:nvSpPr>
          <p:spPr bwMode="auto">
            <a:xfrm>
              <a:off x="60" y="305"/>
              <a:ext cx="181" cy="183"/>
            </a:xfrm>
            <a:prstGeom prst="ellipse">
              <a:avLst/>
            </a:prstGeom>
            <a:solidFill>
              <a:srgbClr val="008000"/>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690" name="Oval 7"/>
            <p:cNvSpPr>
              <a:spLocks noChangeAspect="1" noChangeArrowheads="1"/>
            </p:cNvSpPr>
            <p:nvPr/>
          </p:nvSpPr>
          <p:spPr bwMode="auto">
            <a:xfrm>
              <a:off x="0" y="488"/>
              <a:ext cx="301" cy="306"/>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691" name="Oval 8"/>
            <p:cNvSpPr>
              <a:spLocks noChangeAspect="1" noChangeArrowheads="1"/>
            </p:cNvSpPr>
            <p:nvPr/>
          </p:nvSpPr>
          <p:spPr bwMode="auto">
            <a:xfrm>
              <a:off x="60" y="794"/>
              <a:ext cx="181" cy="183"/>
            </a:xfrm>
            <a:prstGeom prst="ellipse">
              <a:avLst/>
            </a:prstGeom>
            <a:solidFill>
              <a:srgbClr val="008000"/>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692" name="Oval 9"/>
            <p:cNvSpPr>
              <a:spLocks noChangeAspect="1" noChangeArrowheads="1"/>
            </p:cNvSpPr>
            <p:nvPr/>
          </p:nvSpPr>
          <p:spPr bwMode="auto">
            <a:xfrm>
              <a:off x="0" y="977"/>
              <a:ext cx="301" cy="305"/>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693" name="Oval 10"/>
            <p:cNvSpPr>
              <a:spLocks noChangeAspect="1" noChangeArrowheads="1"/>
            </p:cNvSpPr>
            <p:nvPr/>
          </p:nvSpPr>
          <p:spPr bwMode="auto">
            <a:xfrm>
              <a:off x="301" y="61"/>
              <a:ext cx="181" cy="183"/>
            </a:xfrm>
            <a:prstGeom prst="ellipse">
              <a:avLst/>
            </a:prstGeom>
            <a:solidFill>
              <a:srgbClr val="008000"/>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694" name="Oval 11"/>
            <p:cNvSpPr>
              <a:spLocks noChangeAspect="1" noChangeArrowheads="1"/>
            </p:cNvSpPr>
            <p:nvPr/>
          </p:nvSpPr>
          <p:spPr bwMode="auto">
            <a:xfrm>
              <a:off x="241" y="244"/>
              <a:ext cx="301" cy="305"/>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695" name="Oval 12"/>
            <p:cNvSpPr>
              <a:spLocks noChangeAspect="1" noChangeArrowheads="1"/>
            </p:cNvSpPr>
            <p:nvPr/>
          </p:nvSpPr>
          <p:spPr bwMode="auto">
            <a:xfrm>
              <a:off x="301" y="549"/>
              <a:ext cx="181" cy="184"/>
            </a:xfrm>
            <a:prstGeom prst="ellipse">
              <a:avLst/>
            </a:prstGeom>
            <a:solidFill>
              <a:srgbClr val="008000"/>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696" name="Oval 13"/>
            <p:cNvSpPr>
              <a:spLocks noChangeAspect="1" noChangeArrowheads="1"/>
            </p:cNvSpPr>
            <p:nvPr/>
          </p:nvSpPr>
          <p:spPr bwMode="auto">
            <a:xfrm>
              <a:off x="241" y="733"/>
              <a:ext cx="301" cy="305"/>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697" name="Oval 14"/>
            <p:cNvSpPr>
              <a:spLocks noChangeAspect="1" noChangeArrowheads="1"/>
            </p:cNvSpPr>
            <p:nvPr/>
          </p:nvSpPr>
          <p:spPr bwMode="auto">
            <a:xfrm>
              <a:off x="301" y="1038"/>
              <a:ext cx="181" cy="183"/>
            </a:xfrm>
            <a:prstGeom prst="ellipse">
              <a:avLst/>
            </a:prstGeom>
            <a:solidFill>
              <a:srgbClr val="008000"/>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698" name="Oval 15"/>
            <p:cNvSpPr>
              <a:spLocks noChangeAspect="1" noChangeArrowheads="1"/>
            </p:cNvSpPr>
            <p:nvPr/>
          </p:nvSpPr>
          <p:spPr bwMode="auto">
            <a:xfrm>
              <a:off x="483" y="0"/>
              <a:ext cx="301" cy="305"/>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699" name="Oval 16"/>
            <p:cNvSpPr>
              <a:spLocks noChangeAspect="1" noChangeArrowheads="1"/>
            </p:cNvSpPr>
            <p:nvPr/>
          </p:nvSpPr>
          <p:spPr bwMode="auto">
            <a:xfrm>
              <a:off x="543" y="305"/>
              <a:ext cx="181" cy="183"/>
            </a:xfrm>
            <a:prstGeom prst="ellipse">
              <a:avLst/>
            </a:prstGeom>
            <a:solidFill>
              <a:srgbClr val="008000"/>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700" name="Oval 17"/>
            <p:cNvSpPr>
              <a:spLocks noChangeAspect="1" noChangeArrowheads="1"/>
            </p:cNvSpPr>
            <p:nvPr/>
          </p:nvSpPr>
          <p:spPr bwMode="auto">
            <a:xfrm>
              <a:off x="483" y="488"/>
              <a:ext cx="301" cy="306"/>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701" name="Oval 18"/>
            <p:cNvSpPr>
              <a:spLocks noChangeAspect="1" noChangeArrowheads="1"/>
            </p:cNvSpPr>
            <p:nvPr/>
          </p:nvSpPr>
          <p:spPr bwMode="auto">
            <a:xfrm>
              <a:off x="543" y="794"/>
              <a:ext cx="181" cy="183"/>
            </a:xfrm>
            <a:prstGeom prst="ellipse">
              <a:avLst/>
            </a:prstGeom>
            <a:solidFill>
              <a:srgbClr val="008000"/>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702" name="Oval 19"/>
            <p:cNvSpPr>
              <a:spLocks noChangeAspect="1" noChangeArrowheads="1"/>
            </p:cNvSpPr>
            <p:nvPr/>
          </p:nvSpPr>
          <p:spPr bwMode="auto">
            <a:xfrm>
              <a:off x="483" y="977"/>
              <a:ext cx="301" cy="305"/>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703" name="Oval 20"/>
            <p:cNvSpPr>
              <a:spLocks noChangeAspect="1" noChangeArrowheads="1"/>
            </p:cNvSpPr>
            <p:nvPr/>
          </p:nvSpPr>
          <p:spPr bwMode="auto">
            <a:xfrm>
              <a:off x="784" y="61"/>
              <a:ext cx="181" cy="183"/>
            </a:xfrm>
            <a:prstGeom prst="ellipse">
              <a:avLst/>
            </a:prstGeom>
            <a:solidFill>
              <a:srgbClr val="008000"/>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704" name="Oval 21"/>
            <p:cNvSpPr>
              <a:spLocks noChangeAspect="1" noChangeArrowheads="1"/>
            </p:cNvSpPr>
            <p:nvPr/>
          </p:nvSpPr>
          <p:spPr bwMode="auto">
            <a:xfrm>
              <a:off x="724" y="244"/>
              <a:ext cx="301" cy="305"/>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705" name="Oval 22"/>
            <p:cNvSpPr>
              <a:spLocks noChangeAspect="1" noChangeArrowheads="1"/>
            </p:cNvSpPr>
            <p:nvPr/>
          </p:nvSpPr>
          <p:spPr bwMode="auto">
            <a:xfrm>
              <a:off x="784" y="549"/>
              <a:ext cx="181" cy="184"/>
            </a:xfrm>
            <a:prstGeom prst="ellipse">
              <a:avLst/>
            </a:prstGeom>
            <a:solidFill>
              <a:srgbClr val="008000"/>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706" name="Oval 23"/>
            <p:cNvSpPr>
              <a:spLocks noChangeAspect="1" noChangeArrowheads="1"/>
            </p:cNvSpPr>
            <p:nvPr/>
          </p:nvSpPr>
          <p:spPr bwMode="auto">
            <a:xfrm>
              <a:off x="724" y="733"/>
              <a:ext cx="301" cy="305"/>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707" name="Oval 24"/>
            <p:cNvSpPr>
              <a:spLocks noChangeAspect="1" noChangeArrowheads="1"/>
            </p:cNvSpPr>
            <p:nvPr/>
          </p:nvSpPr>
          <p:spPr bwMode="auto">
            <a:xfrm>
              <a:off x="784" y="1038"/>
              <a:ext cx="181" cy="183"/>
            </a:xfrm>
            <a:prstGeom prst="ellipse">
              <a:avLst/>
            </a:prstGeom>
            <a:solidFill>
              <a:srgbClr val="008000"/>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708" name="Oval 25"/>
            <p:cNvSpPr>
              <a:spLocks noChangeAspect="1" noChangeArrowheads="1"/>
            </p:cNvSpPr>
            <p:nvPr/>
          </p:nvSpPr>
          <p:spPr bwMode="auto">
            <a:xfrm>
              <a:off x="965" y="0"/>
              <a:ext cx="301" cy="305"/>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709" name="Oval 26"/>
            <p:cNvSpPr>
              <a:spLocks noChangeAspect="1" noChangeArrowheads="1"/>
            </p:cNvSpPr>
            <p:nvPr/>
          </p:nvSpPr>
          <p:spPr bwMode="auto">
            <a:xfrm>
              <a:off x="1025" y="305"/>
              <a:ext cx="181" cy="183"/>
            </a:xfrm>
            <a:prstGeom prst="ellipse">
              <a:avLst/>
            </a:prstGeom>
            <a:solidFill>
              <a:srgbClr val="008000"/>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710" name="Oval 27"/>
            <p:cNvSpPr>
              <a:spLocks noChangeAspect="1" noChangeArrowheads="1"/>
            </p:cNvSpPr>
            <p:nvPr/>
          </p:nvSpPr>
          <p:spPr bwMode="auto">
            <a:xfrm>
              <a:off x="965" y="488"/>
              <a:ext cx="301" cy="306"/>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711" name="Oval 28"/>
            <p:cNvSpPr>
              <a:spLocks noChangeAspect="1" noChangeArrowheads="1"/>
            </p:cNvSpPr>
            <p:nvPr/>
          </p:nvSpPr>
          <p:spPr bwMode="auto">
            <a:xfrm>
              <a:off x="1025" y="794"/>
              <a:ext cx="181" cy="183"/>
            </a:xfrm>
            <a:prstGeom prst="ellipse">
              <a:avLst/>
            </a:prstGeom>
            <a:solidFill>
              <a:srgbClr val="008000"/>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712" name="Oval 29"/>
            <p:cNvSpPr>
              <a:spLocks noChangeAspect="1" noChangeArrowheads="1"/>
            </p:cNvSpPr>
            <p:nvPr/>
          </p:nvSpPr>
          <p:spPr bwMode="auto">
            <a:xfrm>
              <a:off x="965" y="977"/>
              <a:ext cx="301" cy="305"/>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713" name="Line 30"/>
            <p:cNvSpPr>
              <a:spLocks noChangeShapeType="1"/>
            </p:cNvSpPr>
            <p:nvPr/>
          </p:nvSpPr>
          <p:spPr bwMode="auto">
            <a:xfrm>
              <a:off x="151" y="153"/>
              <a:ext cx="1306"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14" name="Line 31"/>
            <p:cNvSpPr>
              <a:spLocks noChangeShapeType="1"/>
            </p:cNvSpPr>
            <p:nvPr/>
          </p:nvSpPr>
          <p:spPr bwMode="auto">
            <a:xfrm>
              <a:off x="151" y="153"/>
              <a:ext cx="0" cy="1271"/>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15" name="Line 32"/>
            <p:cNvSpPr>
              <a:spLocks noChangeShapeType="1"/>
            </p:cNvSpPr>
            <p:nvPr/>
          </p:nvSpPr>
          <p:spPr bwMode="auto">
            <a:xfrm>
              <a:off x="151" y="153"/>
              <a:ext cx="1205" cy="122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16" name="Line 33"/>
            <p:cNvSpPr>
              <a:spLocks noChangeShapeType="1"/>
            </p:cNvSpPr>
            <p:nvPr/>
          </p:nvSpPr>
          <p:spPr bwMode="auto">
            <a:xfrm>
              <a:off x="151" y="641"/>
              <a:ext cx="1306"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17" name="Oval 34"/>
            <p:cNvSpPr>
              <a:spLocks noChangeAspect="1" noChangeArrowheads="1"/>
            </p:cNvSpPr>
            <p:nvPr/>
          </p:nvSpPr>
          <p:spPr bwMode="auto">
            <a:xfrm>
              <a:off x="151" y="580"/>
              <a:ext cx="602" cy="610"/>
            </a:xfrm>
            <a:prstGeom prst="ellipse">
              <a:avLst/>
            </a:prstGeom>
            <a:noFill/>
            <a:ln w="254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a:latin typeface="微软雅黑" panose="020B0503020204020204" pitchFamily="34" charset="-122"/>
              </a:endParaRPr>
            </a:p>
          </p:txBody>
        </p:sp>
        <p:sp>
          <p:nvSpPr>
            <p:cNvPr id="71718" name="Line 35"/>
            <p:cNvSpPr>
              <a:spLocks noChangeAspect="1" noChangeShapeType="1"/>
            </p:cNvSpPr>
            <p:nvPr/>
          </p:nvSpPr>
          <p:spPr bwMode="auto">
            <a:xfrm>
              <a:off x="151" y="153"/>
              <a:ext cx="1286" cy="325"/>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1719" name="Object 36"/>
            <p:cNvGraphicFramePr>
              <a:graphicFrameLocks noChangeAspect="1"/>
            </p:cNvGraphicFramePr>
            <p:nvPr/>
          </p:nvGraphicFramePr>
          <p:xfrm>
            <a:off x="90" y="69"/>
            <a:ext cx="98" cy="108"/>
          </p:xfrm>
          <a:graphic>
            <a:graphicData uri="http://schemas.openxmlformats.org/presentationml/2006/ole">
              <mc:AlternateContent xmlns:mc="http://schemas.openxmlformats.org/markup-compatibility/2006">
                <mc:Choice xmlns:v="urn:schemas-microsoft-com:vml" Requires="v">
                  <p:oleObj spid="_x0000_s71789" r:id="rId3" imgW="165387" imgH="178109" progId="Equation.3">
                    <p:embed/>
                  </p:oleObj>
                </mc:Choice>
                <mc:Fallback>
                  <p:oleObj r:id="rId3" imgW="165387" imgH="178109"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 y="69"/>
                          <a:ext cx="9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20" name="Object 37"/>
            <p:cNvGraphicFramePr>
              <a:graphicFrameLocks noChangeAspect="1"/>
            </p:cNvGraphicFramePr>
            <p:nvPr/>
          </p:nvGraphicFramePr>
          <p:xfrm>
            <a:off x="416" y="823"/>
            <a:ext cx="99" cy="108"/>
          </p:xfrm>
          <a:graphic>
            <a:graphicData uri="http://schemas.openxmlformats.org/presentationml/2006/ole">
              <mc:AlternateContent xmlns:mc="http://schemas.openxmlformats.org/markup-compatibility/2006">
                <mc:Choice xmlns:v="urn:schemas-microsoft-com:vml" Requires="v">
                  <p:oleObj spid="_x0000_s71790" r:id="rId5" imgW="165387" imgH="178109" progId="Equation.3">
                    <p:embed/>
                  </p:oleObj>
                </mc:Choice>
                <mc:Fallback>
                  <p:oleObj r:id="rId5" imgW="165387" imgH="178109" progId="Equation.3">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 y="823"/>
                          <a:ext cx="99"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1" name="Object 38"/>
            <p:cNvGraphicFramePr>
              <a:graphicFrameLocks noChangeAspect="1"/>
            </p:cNvGraphicFramePr>
            <p:nvPr/>
          </p:nvGraphicFramePr>
          <p:xfrm>
            <a:off x="47" y="565"/>
            <a:ext cx="113" cy="129"/>
          </p:xfrm>
          <a:graphic>
            <a:graphicData uri="http://schemas.openxmlformats.org/presentationml/2006/ole">
              <mc:AlternateContent xmlns:mc="http://schemas.openxmlformats.org/markup-compatibility/2006">
                <mc:Choice xmlns:v="urn:schemas-microsoft-com:vml" Requires="v">
                  <p:oleObj spid="_x0000_s71791" r:id="rId7" imgW="190914" imgH="216370" progId="Equation.3">
                    <p:embed/>
                  </p:oleObj>
                </mc:Choice>
                <mc:Fallback>
                  <p:oleObj r:id="rId7" imgW="190914" imgH="216370" progId="Equation.3">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 y="565"/>
                          <a:ext cx="113" cy="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2" name="Object 39"/>
            <p:cNvGraphicFramePr>
              <a:graphicFrameLocks noChangeAspect="1"/>
            </p:cNvGraphicFramePr>
            <p:nvPr/>
          </p:nvGraphicFramePr>
          <p:xfrm>
            <a:off x="579" y="48"/>
            <a:ext cx="149" cy="120"/>
          </p:xfrm>
          <a:graphic>
            <a:graphicData uri="http://schemas.openxmlformats.org/presentationml/2006/ole">
              <mc:AlternateContent xmlns:mc="http://schemas.openxmlformats.org/markup-compatibility/2006">
                <mc:Choice xmlns:v="urn:schemas-microsoft-com:vml" Requires="v">
                  <p:oleObj spid="_x0000_s71792" r:id="rId9" imgW="254442" imgH="203553" progId="Equation.3">
                    <p:embed/>
                  </p:oleObj>
                </mc:Choice>
                <mc:Fallback>
                  <p:oleObj r:id="rId9" imgW="254442" imgH="203553" progId="Equation.3">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 y="48"/>
                          <a:ext cx="149"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3" name="Object 40"/>
            <p:cNvGraphicFramePr>
              <a:graphicFrameLocks noChangeAspect="1"/>
            </p:cNvGraphicFramePr>
            <p:nvPr/>
          </p:nvGraphicFramePr>
          <p:xfrm>
            <a:off x="1430" y="134"/>
            <a:ext cx="85" cy="86"/>
          </p:xfrm>
          <a:graphic>
            <a:graphicData uri="http://schemas.openxmlformats.org/presentationml/2006/ole">
              <mc:AlternateContent xmlns:mc="http://schemas.openxmlformats.org/markup-compatibility/2006">
                <mc:Choice xmlns:v="urn:schemas-microsoft-com:vml" Requires="v">
                  <p:oleObj spid="_x0000_s71793" r:id="rId11" imgW="165459" imgH="165459" progId="Equation.3">
                    <p:embed/>
                  </p:oleObj>
                </mc:Choice>
                <mc:Fallback>
                  <p:oleObj r:id="rId11" imgW="165459" imgH="165459" progId="Equation.3">
                    <p:embed/>
                    <p:pic>
                      <p:nvPicPr>
                        <p:cNvPr id="0"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30" y="134"/>
                          <a:ext cx="85" cy="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4" name="Object 41"/>
            <p:cNvGraphicFramePr>
              <a:graphicFrameLocks noChangeAspect="1"/>
            </p:cNvGraphicFramePr>
            <p:nvPr/>
          </p:nvGraphicFramePr>
          <p:xfrm>
            <a:off x="1451" y="453"/>
            <a:ext cx="82" cy="90"/>
          </p:xfrm>
          <a:graphic>
            <a:graphicData uri="http://schemas.openxmlformats.org/presentationml/2006/ole">
              <mc:AlternateContent xmlns:mc="http://schemas.openxmlformats.org/markup-compatibility/2006">
                <mc:Choice xmlns:v="urn:schemas-microsoft-com:vml" Requires="v">
                  <p:oleObj spid="_x0000_s71794" r:id="rId13" imgW="165387" imgH="178109" progId="Equation.3">
                    <p:embed/>
                  </p:oleObj>
                </mc:Choice>
                <mc:Fallback>
                  <p:oleObj r:id="rId13" imgW="165387" imgH="178109" progId="Equation.3">
                    <p:embed/>
                    <p:pic>
                      <p:nvPicPr>
                        <p:cNvPr id="0" name="Object 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51" y="453"/>
                          <a:ext cx="8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25" name="Object 42"/>
            <p:cNvGraphicFramePr>
              <a:graphicFrameLocks noChangeAspect="1"/>
            </p:cNvGraphicFramePr>
            <p:nvPr/>
          </p:nvGraphicFramePr>
          <p:xfrm>
            <a:off x="1435" y="620"/>
            <a:ext cx="101" cy="117"/>
          </p:xfrm>
          <a:graphic>
            <a:graphicData uri="http://schemas.openxmlformats.org/presentationml/2006/ole">
              <mc:AlternateContent xmlns:mc="http://schemas.openxmlformats.org/markup-compatibility/2006">
                <mc:Choice xmlns:v="urn:schemas-microsoft-com:vml" Requires="v">
                  <p:oleObj spid="_x0000_s71795" r:id="rId15" imgW="190914" imgH="216370" progId="Equation.3">
                    <p:embed/>
                  </p:oleObj>
                </mc:Choice>
                <mc:Fallback>
                  <p:oleObj r:id="rId15" imgW="190914" imgH="216370" progId="Equation.3">
                    <p:embed/>
                    <p:pic>
                      <p:nvPicPr>
                        <p:cNvPr id="0" name="Object 4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35" y="620"/>
                          <a:ext cx="10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26" name="Object 43"/>
            <p:cNvGraphicFramePr>
              <a:graphicFrameLocks noChangeAspect="1"/>
            </p:cNvGraphicFramePr>
            <p:nvPr/>
          </p:nvGraphicFramePr>
          <p:xfrm>
            <a:off x="153" y="1362"/>
            <a:ext cx="107" cy="101"/>
          </p:xfrm>
          <a:graphic>
            <a:graphicData uri="http://schemas.openxmlformats.org/presentationml/2006/ole">
              <mc:AlternateContent xmlns:mc="http://schemas.openxmlformats.org/markup-compatibility/2006">
                <mc:Choice xmlns:v="urn:schemas-microsoft-com:vml" Requires="v">
                  <p:oleObj spid="_x0000_s71796" r:id="rId17" imgW="203819" imgH="191081" progId="Equation.3">
                    <p:embed/>
                  </p:oleObj>
                </mc:Choice>
                <mc:Fallback>
                  <p:oleObj r:id="rId17" imgW="203819" imgH="191081" progId="Equation.3">
                    <p:embed/>
                    <p:pic>
                      <p:nvPicPr>
                        <p:cNvPr id="0" name="Object 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3" y="1362"/>
                          <a:ext cx="107" cy="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7" name="Object 44"/>
            <p:cNvGraphicFramePr>
              <a:graphicFrameLocks noChangeAspect="1"/>
            </p:cNvGraphicFramePr>
            <p:nvPr/>
          </p:nvGraphicFramePr>
          <p:xfrm>
            <a:off x="1387" y="1319"/>
            <a:ext cx="85" cy="86"/>
          </p:xfrm>
          <a:graphic>
            <a:graphicData uri="http://schemas.openxmlformats.org/presentationml/2006/ole">
              <mc:AlternateContent xmlns:mc="http://schemas.openxmlformats.org/markup-compatibility/2006">
                <mc:Choice xmlns:v="urn:schemas-microsoft-com:vml" Requires="v">
                  <p:oleObj spid="_x0000_s71797" r:id="rId19" imgW="165459" imgH="165459" progId="Equation.3">
                    <p:embed/>
                  </p:oleObj>
                </mc:Choice>
                <mc:Fallback>
                  <p:oleObj r:id="rId19" imgW="165459" imgH="165459" progId="Equation.3">
                    <p:embed/>
                    <p:pic>
                      <p:nvPicPr>
                        <p:cNvPr id="0" name="Object 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87" y="1319"/>
                          <a:ext cx="85" cy="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8" name="Object 45"/>
            <p:cNvGraphicFramePr>
              <a:graphicFrameLocks noChangeAspect="1"/>
            </p:cNvGraphicFramePr>
            <p:nvPr/>
          </p:nvGraphicFramePr>
          <p:xfrm>
            <a:off x="118" y="1470"/>
            <a:ext cx="1156" cy="114"/>
          </p:xfrm>
          <a:graphic>
            <a:graphicData uri="http://schemas.openxmlformats.org/presentationml/2006/ole">
              <mc:AlternateContent xmlns:mc="http://schemas.openxmlformats.org/markup-compatibility/2006">
                <mc:Choice xmlns:v="urn:schemas-microsoft-com:vml" Requires="v">
                  <p:oleObj spid="_x0000_s71798" r:id="rId21" imgW="2083704" imgH="203288" progId="Equation.3">
                    <p:embed/>
                  </p:oleObj>
                </mc:Choice>
                <mc:Fallback>
                  <p:oleObj r:id="rId21" imgW="2083704" imgH="203288" progId="Equation.3">
                    <p:embed/>
                    <p:pic>
                      <p:nvPicPr>
                        <p:cNvPr id="0" name="Object 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8" y="1470"/>
                          <a:ext cx="115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7390" name="Text Box 46"/>
          <p:cNvSpPr txBox="1">
            <a:spLocks noChangeArrowheads="1"/>
          </p:cNvSpPr>
          <p:nvPr/>
        </p:nvSpPr>
        <p:spPr bwMode="auto">
          <a:xfrm>
            <a:off x="282575" y="2060575"/>
            <a:ext cx="5791200" cy="119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60000"/>
              </a:lnSpc>
              <a:spcBef>
                <a:spcPct val="50000"/>
              </a:spcBef>
              <a:buFontTx/>
              <a:buNone/>
            </a:pPr>
            <a:r>
              <a:rPr lang="zh-CN" altLang="zh-CN" sz="2400">
                <a:latin typeface="微软雅黑" panose="020B0503020204020204" pitchFamily="34" charset="-122"/>
              </a:rPr>
              <a:t>    </a:t>
            </a:r>
            <a:r>
              <a:rPr lang="zh-CN" altLang="en-US" sz="2400">
                <a:latin typeface="微软雅黑" panose="020B0503020204020204" pitchFamily="34" charset="-122"/>
              </a:rPr>
              <a:t>由右图可以看出，在不同的方向上晶体中原子排列情况不同，故其性质不同。</a:t>
            </a:r>
          </a:p>
        </p:txBody>
      </p:sp>
      <p:sp>
        <p:nvSpPr>
          <p:cNvPr id="57391" name="Text Box 47"/>
          <p:cNvSpPr txBox="1">
            <a:spLocks noChangeArrowheads="1"/>
          </p:cNvSpPr>
          <p:nvPr/>
        </p:nvSpPr>
        <p:spPr bwMode="auto">
          <a:xfrm>
            <a:off x="385763" y="4024313"/>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5.</a:t>
            </a:r>
            <a:r>
              <a:rPr 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晶体的</a:t>
            </a:r>
            <a:r>
              <a:rPr lang="zh-CN" sz="24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均匀性</a:t>
            </a:r>
          </a:p>
        </p:txBody>
      </p:sp>
      <p:sp>
        <p:nvSpPr>
          <p:cNvPr id="57392" name="Text Box 48"/>
          <p:cNvSpPr txBox="1">
            <a:spLocks noChangeArrowheads="1"/>
          </p:cNvSpPr>
          <p:nvPr/>
        </p:nvSpPr>
        <p:spPr bwMode="auto">
          <a:xfrm>
            <a:off x="366713" y="4473575"/>
            <a:ext cx="5562600" cy="119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60000"/>
              </a:lnSpc>
              <a:spcBef>
                <a:spcPct val="50000"/>
              </a:spcBef>
              <a:buFontTx/>
              <a:buNone/>
            </a:pPr>
            <a:r>
              <a:rPr lang="zh-CN" altLang="zh-CN" sz="2400">
                <a:latin typeface="微软雅黑" panose="020B0503020204020204" pitchFamily="34" charset="-122"/>
              </a:rPr>
              <a:t>    </a:t>
            </a:r>
            <a:r>
              <a:rPr lang="zh-CN" altLang="en-US" sz="2400">
                <a:latin typeface="微软雅黑" panose="020B0503020204020204" pitchFamily="34" charset="-122"/>
              </a:rPr>
              <a:t>晶体中任意两点</a:t>
            </a:r>
            <a:r>
              <a:rPr lang="en-US" altLang="zh-CN" sz="2400">
                <a:latin typeface="微软雅黑" panose="020B0503020204020204" pitchFamily="34" charset="-122"/>
              </a:rPr>
              <a:t>(</a:t>
            </a:r>
            <a:r>
              <a:rPr lang="zh-CN" altLang="en-US" sz="2400">
                <a:latin typeface="微软雅黑" panose="020B0503020204020204" pitchFamily="34" charset="-122"/>
              </a:rPr>
              <a:t>在同一方向上</a:t>
            </a:r>
            <a:r>
              <a:rPr lang="en-US" altLang="zh-CN" sz="2400">
                <a:latin typeface="微软雅黑" panose="020B0503020204020204" pitchFamily="34" charset="-122"/>
              </a:rPr>
              <a:t>)</a:t>
            </a:r>
            <a:r>
              <a:rPr lang="zh-CN" altLang="en-US" sz="2400">
                <a:latin typeface="微软雅黑" panose="020B0503020204020204" pitchFamily="34" charset="-122"/>
              </a:rPr>
              <a:t>的物理性质相同。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dissolve">
                                      <p:cBhvr>
                                        <p:cTn id="7" dur="500"/>
                                        <p:tgtEl>
                                          <p:spTgt spid="57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7348"/>
                                        </p:tgtEl>
                                        <p:attrNameLst>
                                          <p:attrName>style.visibility</p:attrName>
                                        </p:attrNameLst>
                                      </p:cBhvr>
                                      <p:to>
                                        <p:strVal val="visible"/>
                                      </p:to>
                                    </p:set>
                                    <p:animEffect transition="in" filter="dissolve">
                                      <p:cBhvr>
                                        <p:cTn id="12" dur="500"/>
                                        <p:tgtEl>
                                          <p:spTgt spid="573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7390"/>
                                        </p:tgtEl>
                                        <p:attrNameLst>
                                          <p:attrName>style.visibility</p:attrName>
                                        </p:attrNameLst>
                                      </p:cBhvr>
                                      <p:to>
                                        <p:strVal val="visible"/>
                                      </p:to>
                                    </p:set>
                                    <p:animEffect transition="in" filter="dissolve">
                                      <p:cBhvr>
                                        <p:cTn id="17" dur="500"/>
                                        <p:tgtEl>
                                          <p:spTgt spid="573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7391"/>
                                        </p:tgtEl>
                                        <p:attrNameLst>
                                          <p:attrName>style.visibility</p:attrName>
                                        </p:attrNameLst>
                                      </p:cBhvr>
                                      <p:to>
                                        <p:strVal val="visible"/>
                                      </p:to>
                                    </p:set>
                                    <p:animEffect transition="in" filter="dissolve">
                                      <p:cBhvr>
                                        <p:cTn id="22" dur="500"/>
                                        <p:tgtEl>
                                          <p:spTgt spid="573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7392"/>
                                        </p:tgtEl>
                                        <p:attrNameLst>
                                          <p:attrName>style.visibility</p:attrName>
                                        </p:attrNameLst>
                                      </p:cBhvr>
                                      <p:to>
                                        <p:strVal val="visible"/>
                                      </p:to>
                                    </p:set>
                                    <p:animEffect transition="in" filter="dissolve">
                                      <p:cBhvr>
                                        <p:cTn id="27" dur="500"/>
                                        <p:tgtEl>
                                          <p:spTgt spid="57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utoUpdateAnimBg="0"/>
      <p:bldP spid="57390" grpId="0" autoUpdateAnimBg="0"/>
      <p:bldP spid="57391" grpId="0" autoUpdateAnimBg="0"/>
      <p:bldP spid="57392"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23850" y="1123950"/>
            <a:ext cx="2819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2800" b="1">
                <a:latin typeface="微软雅黑" panose="020B0503020204020204" pitchFamily="34" charset="-122"/>
                <a:ea typeface="微软雅黑" panose="020B0503020204020204" pitchFamily="34" charset="-122"/>
              </a:rPr>
              <a:t>6.</a:t>
            </a:r>
            <a:r>
              <a:rPr lang="zh-CN" sz="2800" b="1">
                <a:latin typeface="微软雅黑" panose="020B0503020204020204" pitchFamily="34" charset="-122"/>
                <a:ea typeface="微软雅黑" panose="020B0503020204020204" pitchFamily="34" charset="-122"/>
              </a:rPr>
              <a:t>晶体的</a:t>
            </a:r>
            <a:r>
              <a:rPr lang="zh-CN" sz="2800" b="1">
                <a:effectLst>
                  <a:outerShdw blurRad="38100" dist="38100" dir="2700000" algn="tl">
                    <a:srgbClr val="C0C0C0"/>
                  </a:outerShdw>
                </a:effectLst>
                <a:latin typeface="微软雅黑" panose="020B0503020204020204" pitchFamily="34" charset="-122"/>
                <a:ea typeface="微软雅黑" panose="020B0503020204020204" pitchFamily="34" charset="-122"/>
              </a:rPr>
              <a:t>对称性</a:t>
            </a:r>
            <a:r>
              <a:rPr lang="en-US" sz="2800" b="1">
                <a:latin typeface="微软雅黑" panose="020B0503020204020204" pitchFamily="34" charset="-122"/>
                <a:ea typeface="微软雅黑" panose="020B0503020204020204" pitchFamily="34" charset="-122"/>
              </a:rPr>
              <a:t>:</a:t>
            </a:r>
          </a:p>
        </p:txBody>
      </p:sp>
      <p:sp>
        <p:nvSpPr>
          <p:cNvPr id="58371" name="Text Box 3"/>
          <p:cNvSpPr txBox="1">
            <a:spLocks noChangeArrowheads="1"/>
          </p:cNvSpPr>
          <p:nvPr/>
        </p:nvSpPr>
        <p:spPr bwMode="auto">
          <a:xfrm>
            <a:off x="381000" y="1490663"/>
            <a:ext cx="8382000"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50000"/>
              </a:lnSpc>
              <a:spcBef>
                <a:spcPct val="50000"/>
              </a:spcBef>
              <a:defRPr/>
            </a:pPr>
            <a:r>
              <a:rPr lang="zh-CN" sz="2800" b="1" dirty="0">
                <a:latin typeface="微软雅黑" panose="020B0503020204020204" pitchFamily="34" charset="-122"/>
                <a:ea typeface="微软雅黑" panose="020B0503020204020204" pitchFamily="34" charset="-122"/>
              </a:rPr>
              <a:t>    晶体在某几个特定方向上可以</a:t>
            </a:r>
            <a:r>
              <a:rPr lang="zh-CN"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异向同性</a:t>
            </a:r>
            <a:r>
              <a:rPr lang="zh-CN" sz="2800" b="1" dirty="0">
                <a:latin typeface="微软雅黑" panose="020B0503020204020204" pitchFamily="34" charset="-122"/>
                <a:ea typeface="微软雅黑" panose="020B0503020204020204" pitchFamily="34" charset="-122"/>
              </a:rPr>
              <a:t>，这种相同的性质在不同的方向上有规律地重复出现，称为</a:t>
            </a:r>
            <a:r>
              <a:rPr lang="zh-CN"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晶体的对称性</a:t>
            </a:r>
            <a:r>
              <a:rPr lang="zh-CN" sz="2800" b="1" dirty="0">
                <a:latin typeface="微软雅黑" panose="020B0503020204020204" pitchFamily="34" charset="-122"/>
                <a:ea typeface="微软雅黑" panose="020B0503020204020204" pitchFamily="34" charset="-122"/>
              </a:rPr>
              <a:t>。</a:t>
            </a:r>
          </a:p>
        </p:txBody>
      </p:sp>
      <p:sp>
        <p:nvSpPr>
          <p:cNvPr id="58372" name="Text Box 4"/>
          <p:cNvSpPr txBox="1">
            <a:spLocks noChangeArrowheads="1"/>
          </p:cNvSpPr>
          <p:nvPr/>
        </p:nvSpPr>
        <p:spPr bwMode="auto">
          <a:xfrm>
            <a:off x="323850" y="3781425"/>
            <a:ext cx="3276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en-US" altLang="zh-CN" sz="2800">
                <a:latin typeface="微软雅黑" panose="020B0503020204020204" pitchFamily="34" charset="-122"/>
              </a:rPr>
              <a:t>7.</a:t>
            </a:r>
            <a:r>
              <a:rPr lang="zh-CN" altLang="zh-CN" sz="2800">
                <a:latin typeface="微软雅黑" panose="020B0503020204020204" pitchFamily="34" charset="-122"/>
              </a:rPr>
              <a:t>晶体固定的熔点</a:t>
            </a:r>
            <a:r>
              <a:rPr lang="en-US" altLang="zh-CN" sz="2800">
                <a:latin typeface="微软雅黑" panose="020B0503020204020204" pitchFamily="34" charset="-122"/>
              </a:rPr>
              <a:t>:</a:t>
            </a:r>
          </a:p>
        </p:txBody>
      </p:sp>
      <p:sp>
        <p:nvSpPr>
          <p:cNvPr id="58373" name="Text Box 5"/>
          <p:cNvSpPr txBox="1">
            <a:spLocks noChangeArrowheads="1"/>
          </p:cNvSpPr>
          <p:nvPr/>
        </p:nvSpPr>
        <p:spPr bwMode="auto">
          <a:xfrm>
            <a:off x="457200" y="4349750"/>
            <a:ext cx="8458200" cy="20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50000"/>
              </a:spcBef>
              <a:buFontTx/>
              <a:buNone/>
            </a:pPr>
            <a:r>
              <a:rPr lang="zh-CN" altLang="zh-CN" sz="2800">
                <a:latin typeface="微软雅黑" panose="020B0503020204020204" pitchFamily="34" charset="-122"/>
              </a:rPr>
              <a:t>    </a:t>
            </a:r>
            <a:r>
              <a:rPr lang="zh-CN" altLang="en-US" sz="2800">
                <a:latin typeface="微软雅黑" panose="020B0503020204020204" pitchFamily="34" charset="-122"/>
              </a:rPr>
              <a:t>给某种晶体加热，当加热到某一特定温度时，晶体开始熔化，且在熔化过程中保持不变，直到晶体全部熔化，温度才开始上升，即晶体有固定的熔点。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dissolve">
                                      <p:cBhvr>
                                        <p:cTn id="7" dur="500"/>
                                        <p:tgtEl>
                                          <p:spTgt spid="583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372"/>
                                        </p:tgtEl>
                                        <p:attrNameLst>
                                          <p:attrName>style.visibility</p:attrName>
                                        </p:attrNameLst>
                                      </p:cBhvr>
                                      <p:to>
                                        <p:strVal val="visible"/>
                                      </p:to>
                                    </p:set>
                                    <p:animEffect transition="in" filter="dissolve">
                                      <p:cBhvr>
                                        <p:cTn id="12" dur="500"/>
                                        <p:tgtEl>
                                          <p:spTgt spid="583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8373"/>
                                        </p:tgtEl>
                                        <p:attrNameLst>
                                          <p:attrName>style.visibility</p:attrName>
                                        </p:attrNameLst>
                                      </p:cBhvr>
                                      <p:to>
                                        <p:strVal val="visible"/>
                                      </p:to>
                                    </p:set>
                                    <p:animEffect transition="in" filter="dissolve">
                                      <p:cBhvr>
                                        <p:cTn id="17" dur="500"/>
                                        <p:tgtEl>
                                          <p:spTgt spid="58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utoUpdateAnimBg="0"/>
      <p:bldP spid="58372" grpId="0" autoUpdateAnimBg="0"/>
      <p:bldP spid="5837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611188" y="3500438"/>
            <a:ext cx="6096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2400">
                <a:latin typeface="微软雅黑" panose="020B0503020204020204" pitchFamily="34" charset="-122"/>
              </a:rPr>
              <a:t>晶体为什么具有这些宏观特性呢</a:t>
            </a:r>
            <a:r>
              <a:rPr lang="en-US" altLang="zh-CN" sz="2400">
                <a:latin typeface="微软雅黑" panose="020B0503020204020204" pitchFamily="34" charset="-122"/>
              </a:rPr>
              <a:t>?</a:t>
            </a:r>
          </a:p>
        </p:txBody>
      </p:sp>
      <p:sp>
        <p:nvSpPr>
          <p:cNvPr id="59395" name="Text Box 3"/>
          <p:cNvSpPr txBox="1">
            <a:spLocks noChangeArrowheads="1"/>
          </p:cNvSpPr>
          <p:nvPr/>
        </p:nvSpPr>
        <p:spPr bwMode="auto">
          <a:xfrm>
            <a:off x="468313" y="4292600"/>
            <a:ext cx="8218487" cy="1471613"/>
          </a:xfrm>
          <a:prstGeom prst="rect">
            <a:avLst/>
          </a:prstGeom>
          <a:noFill/>
          <a:ln w="76200" cmpd="tri">
            <a:solidFill>
              <a:srgbClr val="FF0000"/>
            </a:solidFill>
            <a:miter lim="800000"/>
            <a:headEnd/>
            <a:tailEnd/>
          </a:ln>
          <a:extLst>
            <a:ext uri="{909E8E84-426E-40DD-AFC4-6F175D3DCCD1}">
              <a14:hiddenFill xmlns:a14="http://schemas.microsoft.com/office/drawing/2010/main">
                <a:solidFill>
                  <a:srgbClr val="FFFF00"/>
                </a:solidFill>
              </a14:hiddenFill>
            </a:ext>
          </a:extLst>
        </p:spPr>
        <p:txBody>
          <a:bodyPr>
            <a:spAutoFit/>
          </a:bodyPr>
          <a:lstStyle/>
          <a:p>
            <a:pPr eaLnBrk="1" hangingPunct="1">
              <a:lnSpc>
                <a:spcPct val="160000"/>
              </a:lnSpc>
              <a:spcBef>
                <a:spcPct val="50000"/>
              </a:spcBef>
              <a:defRPr/>
            </a:pPr>
            <a:r>
              <a:rPr lang="zh-CN" sz="28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晶体的宏观特性是由晶体内部结构的周期性决定的</a:t>
            </a:r>
            <a:r>
              <a:rPr lang="zh-CN" altLang="en-US" sz="28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zh-CN" sz="28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即晶体的</a:t>
            </a:r>
            <a:r>
              <a:rPr lang="zh-CN"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宏观特性</a:t>
            </a:r>
            <a:r>
              <a:rPr lang="zh-CN" sz="28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是</a:t>
            </a:r>
            <a:r>
              <a:rPr lang="zh-CN" sz="28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微观特性</a:t>
            </a:r>
            <a:r>
              <a:rPr lang="zh-CN" sz="28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的反映。</a:t>
            </a:r>
          </a:p>
        </p:txBody>
      </p:sp>
      <p:sp>
        <p:nvSpPr>
          <p:cNvPr id="59396" name="Text Box 4"/>
          <p:cNvSpPr txBox="1">
            <a:spLocks noChangeArrowheads="1"/>
          </p:cNvSpPr>
          <p:nvPr/>
        </p:nvSpPr>
        <p:spPr bwMode="auto">
          <a:xfrm>
            <a:off x="381000" y="1831975"/>
            <a:ext cx="8305800" cy="1347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70000"/>
              </a:lnSpc>
              <a:spcBef>
                <a:spcPct val="50000"/>
              </a:spcBef>
              <a:buFontTx/>
              <a:buNone/>
            </a:pPr>
            <a:r>
              <a:rPr lang="zh-CN" altLang="zh-CN" sz="2400">
                <a:latin typeface="微软雅黑" panose="020B0503020204020204" pitchFamily="34" charset="-122"/>
              </a:rPr>
              <a:t>    </a:t>
            </a:r>
            <a:r>
              <a:rPr lang="zh-CN" altLang="en-US" sz="2400">
                <a:latin typeface="微软雅黑" panose="020B0503020204020204" pitchFamily="34" charset="-122"/>
              </a:rPr>
              <a:t>自限性、晶面角守恒、解理性、晶体的各向异性、晶体的均匀性、晶体的对称性、固定的熔点。</a:t>
            </a:r>
          </a:p>
        </p:txBody>
      </p:sp>
      <p:sp>
        <p:nvSpPr>
          <p:cNvPr id="73733" name="Text Box 5"/>
          <p:cNvSpPr txBox="1">
            <a:spLocks noChangeArrowheads="1"/>
          </p:cNvSpPr>
          <p:nvPr/>
        </p:nvSpPr>
        <p:spPr bwMode="auto">
          <a:xfrm>
            <a:off x="468313" y="1093788"/>
            <a:ext cx="3671887"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3200">
                <a:latin typeface="微软雅黑" panose="020B0503020204020204" pitchFamily="34" charset="-122"/>
              </a:rPr>
              <a:t>晶体的宏观特性：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dissolve">
                                      <p:cBhvr>
                                        <p:cTn id="7" dur="500"/>
                                        <p:tgtEl>
                                          <p:spTgt spid="59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394"/>
                                        </p:tgtEl>
                                        <p:attrNameLst>
                                          <p:attrName>style.visibility</p:attrName>
                                        </p:attrNameLst>
                                      </p:cBhvr>
                                      <p:to>
                                        <p:strVal val="visible"/>
                                      </p:to>
                                    </p:set>
                                    <p:animEffect transition="in" filter="dissolve">
                                      <p:cBhvr>
                                        <p:cTn id="12" dur="500"/>
                                        <p:tgtEl>
                                          <p:spTgt spid="593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9395"/>
                                        </p:tgtEl>
                                        <p:attrNameLst>
                                          <p:attrName>style.visibility</p:attrName>
                                        </p:attrNameLst>
                                      </p:cBhvr>
                                      <p:to>
                                        <p:strVal val="visible"/>
                                      </p:to>
                                    </p:set>
                                    <p:animEffect transition="in" filter="barn(outVertical)">
                                      <p:cBhvr>
                                        <p:cTn id="17" dur="500"/>
                                        <p:tgtEl>
                                          <p:spTgt spid="5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5" grpId="0" animBg="1" autoUpdateAnimBg="0"/>
      <p:bldP spid="5939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1295503"/>
            <a:ext cx="8229600" cy="681037"/>
          </a:xfrm>
        </p:spPr>
        <p:txBody>
          <a:bodyPr/>
          <a:lstStyle/>
          <a:p>
            <a:pPr>
              <a:defRPr/>
            </a:pPr>
            <a:r>
              <a:rPr lang="zh-CN" altLang="en-US" sz="4800" dirty="0" smtClean="0"/>
              <a:t>致    谢</a:t>
            </a:r>
            <a:endParaRPr lang="zh-CN" altLang="en-US" sz="4800" dirty="0"/>
          </a:p>
        </p:txBody>
      </p:sp>
      <p:sp>
        <p:nvSpPr>
          <p:cNvPr id="5" name="文本框 4"/>
          <p:cNvSpPr txBox="1"/>
          <p:nvPr/>
        </p:nvSpPr>
        <p:spPr>
          <a:xfrm>
            <a:off x="684213" y="1976645"/>
            <a:ext cx="7586662" cy="2676525"/>
          </a:xfrm>
          <a:prstGeom prst="rect">
            <a:avLst/>
          </a:prstGeom>
          <a:noFill/>
        </p:spPr>
        <p:txBody>
          <a:bodyPr wrap="none">
            <a:spAutoFit/>
          </a:bodyPr>
          <a:lstStyle/>
          <a:p>
            <a:pPr>
              <a:lnSpc>
                <a:spcPct val="200000"/>
              </a:lnSpc>
              <a:defRPr/>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来源于贾艳老师的多年积累</a:t>
            </a: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200000"/>
              </a:lnSpc>
              <a:defRPr/>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、辛佳玉博士生帮忙修改</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模板</a:t>
            </a: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200000"/>
              </a:lnSpc>
              <a:defRPr/>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、参考相关网络课程和网络课件的内容和观点</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250825" y="1157288"/>
            <a:ext cx="2971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2000">
                <a:latin typeface="微软雅黑" panose="020B0503020204020204" pitchFamily="34" charset="-122"/>
              </a:rPr>
              <a:t>晶体的分类</a:t>
            </a:r>
          </a:p>
        </p:txBody>
      </p:sp>
      <p:sp>
        <p:nvSpPr>
          <p:cNvPr id="61443" name="Text Box 3"/>
          <p:cNvSpPr txBox="1">
            <a:spLocks noChangeArrowheads="1"/>
          </p:cNvSpPr>
          <p:nvPr/>
        </p:nvSpPr>
        <p:spPr bwMode="auto">
          <a:xfrm>
            <a:off x="3492500" y="1157288"/>
            <a:ext cx="1066800" cy="400050"/>
          </a:xfrm>
          <a:prstGeom prst="rect">
            <a:avLst/>
          </a:prstGeom>
          <a:noFill/>
          <a:ln w="76200" cmpd="tri">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lang="zh-CN" altLang="en-US" sz="2000">
                <a:latin typeface="微软雅黑" panose="020B0503020204020204" pitchFamily="34" charset="-122"/>
              </a:rPr>
              <a:t>晶  体</a:t>
            </a:r>
          </a:p>
        </p:txBody>
      </p:sp>
      <p:sp>
        <p:nvSpPr>
          <p:cNvPr id="61444" name="Text Box 4"/>
          <p:cNvSpPr txBox="1">
            <a:spLocks noChangeArrowheads="1"/>
          </p:cNvSpPr>
          <p:nvPr/>
        </p:nvSpPr>
        <p:spPr bwMode="auto">
          <a:xfrm>
            <a:off x="685800" y="2492375"/>
            <a:ext cx="146685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50000"/>
              </a:spcBef>
              <a:buFontTx/>
              <a:buNone/>
            </a:pPr>
            <a:r>
              <a:rPr lang="zh-CN" altLang="en-US" sz="2000">
                <a:latin typeface="微软雅黑" panose="020B0503020204020204" pitchFamily="34" charset="-122"/>
              </a:rPr>
              <a:t>按晶胞分立方晶系六方晶系四方晶系三方晶系正交晶系单斜晶系三斜晶系</a:t>
            </a:r>
          </a:p>
        </p:txBody>
      </p:sp>
      <p:grpSp>
        <p:nvGrpSpPr>
          <p:cNvPr id="61445" name="Group 5"/>
          <p:cNvGrpSpPr>
            <a:grpSpLocks/>
          </p:cNvGrpSpPr>
          <p:nvPr/>
        </p:nvGrpSpPr>
        <p:grpSpPr bwMode="auto">
          <a:xfrm>
            <a:off x="2667000" y="2492375"/>
            <a:ext cx="1666875" cy="1465263"/>
            <a:chOff x="0" y="0"/>
            <a:chExt cx="1200" cy="1094"/>
          </a:xfrm>
        </p:grpSpPr>
        <p:sp>
          <p:nvSpPr>
            <p:cNvPr id="74773" name="Text Box 6"/>
            <p:cNvSpPr txBox="1">
              <a:spLocks noChangeArrowheads="1"/>
            </p:cNvSpPr>
            <p:nvPr/>
          </p:nvSpPr>
          <p:spPr bwMode="auto">
            <a:xfrm>
              <a:off x="0" y="0"/>
              <a:ext cx="1200"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40000"/>
                </a:lnSpc>
                <a:spcBef>
                  <a:spcPct val="50000"/>
                </a:spcBef>
                <a:buFontTx/>
                <a:buNone/>
              </a:pPr>
              <a:r>
                <a:rPr lang="zh-CN" altLang="en-US" sz="2000">
                  <a:latin typeface="微软雅黑" panose="020B0503020204020204" pitchFamily="34" charset="-122"/>
                </a:rPr>
                <a:t>按对称性分</a:t>
              </a:r>
            </a:p>
          </p:txBody>
        </p:sp>
        <p:sp>
          <p:nvSpPr>
            <p:cNvPr id="74774" name="Text Box 7"/>
            <p:cNvSpPr txBox="1">
              <a:spLocks noChangeArrowheads="1"/>
            </p:cNvSpPr>
            <p:nvPr/>
          </p:nvSpPr>
          <p:spPr bwMode="auto">
            <a:xfrm>
              <a:off x="0" y="384"/>
              <a:ext cx="816"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40000"/>
                </a:lnSpc>
                <a:spcBef>
                  <a:spcPct val="50000"/>
                </a:spcBef>
                <a:buFontTx/>
                <a:buNone/>
              </a:pPr>
              <a:r>
                <a:rPr lang="zh-CN" altLang="en-US" sz="2000">
                  <a:latin typeface="微软雅黑" panose="020B0503020204020204" pitchFamily="34" charset="-122"/>
                </a:rPr>
                <a:t>立方体六方体</a:t>
              </a:r>
            </a:p>
          </p:txBody>
        </p:sp>
      </p:grpSp>
      <p:grpSp>
        <p:nvGrpSpPr>
          <p:cNvPr id="61448" name="Group 8"/>
          <p:cNvGrpSpPr>
            <a:grpSpLocks/>
          </p:cNvGrpSpPr>
          <p:nvPr/>
        </p:nvGrpSpPr>
        <p:grpSpPr bwMode="auto">
          <a:xfrm>
            <a:off x="1447800" y="1573213"/>
            <a:ext cx="5200650" cy="706437"/>
            <a:chOff x="0" y="0"/>
            <a:chExt cx="3744" cy="528"/>
          </a:xfrm>
        </p:grpSpPr>
        <p:sp>
          <p:nvSpPr>
            <p:cNvPr id="74767" name="Line 9"/>
            <p:cNvSpPr>
              <a:spLocks noChangeShapeType="1"/>
            </p:cNvSpPr>
            <p:nvPr/>
          </p:nvSpPr>
          <p:spPr bwMode="auto">
            <a:xfrm>
              <a:off x="1776" y="0"/>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68" name="Line 10"/>
            <p:cNvSpPr>
              <a:spLocks noChangeShapeType="1"/>
            </p:cNvSpPr>
            <p:nvPr/>
          </p:nvSpPr>
          <p:spPr bwMode="auto">
            <a:xfrm>
              <a:off x="0" y="192"/>
              <a:ext cx="37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69" name="Line 11"/>
            <p:cNvSpPr>
              <a:spLocks noChangeShapeType="1"/>
            </p:cNvSpPr>
            <p:nvPr/>
          </p:nvSpPr>
          <p:spPr bwMode="auto">
            <a:xfrm>
              <a:off x="0" y="192"/>
              <a:ext cx="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70" name="Line 12"/>
            <p:cNvSpPr>
              <a:spLocks noChangeShapeType="1"/>
            </p:cNvSpPr>
            <p:nvPr/>
          </p:nvSpPr>
          <p:spPr bwMode="auto">
            <a:xfrm>
              <a:off x="1200" y="192"/>
              <a:ext cx="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71" name="Line 13"/>
            <p:cNvSpPr>
              <a:spLocks noChangeShapeType="1"/>
            </p:cNvSpPr>
            <p:nvPr/>
          </p:nvSpPr>
          <p:spPr bwMode="auto">
            <a:xfrm>
              <a:off x="2448" y="192"/>
              <a:ext cx="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72" name="Line 14"/>
            <p:cNvSpPr>
              <a:spLocks noChangeShapeType="1"/>
            </p:cNvSpPr>
            <p:nvPr/>
          </p:nvSpPr>
          <p:spPr bwMode="auto">
            <a:xfrm>
              <a:off x="3744" y="192"/>
              <a:ext cx="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455" name="Group 15"/>
          <p:cNvGrpSpPr>
            <a:grpSpLocks/>
          </p:cNvGrpSpPr>
          <p:nvPr/>
        </p:nvGrpSpPr>
        <p:grpSpPr bwMode="auto">
          <a:xfrm>
            <a:off x="4500563" y="2492375"/>
            <a:ext cx="1400175" cy="3333750"/>
            <a:chOff x="0" y="0"/>
            <a:chExt cx="1008" cy="2488"/>
          </a:xfrm>
        </p:grpSpPr>
        <p:sp>
          <p:nvSpPr>
            <p:cNvPr id="74765" name="Text Box 16"/>
            <p:cNvSpPr txBox="1">
              <a:spLocks noChangeArrowheads="1"/>
            </p:cNvSpPr>
            <p:nvPr/>
          </p:nvSpPr>
          <p:spPr bwMode="auto">
            <a:xfrm>
              <a:off x="0" y="0"/>
              <a:ext cx="1008" cy="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50000"/>
                </a:spcBef>
                <a:buFontTx/>
                <a:buNone/>
              </a:pPr>
              <a:r>
                <a:rPr lang="zh-CN" altLang="en-US" sz="2000" dirty="0">
                  <a:latin typeface="微软雅黑" panose="020B0503020204020204" pitchFamily="34" charset="-122"/>
                </a:rPr>
                <a:t>按功能分</a:t>
              </a:r>
            </a:p>
          </p:txBody>
        </p:sp>
        <p:sp>
          <p:nvSpPr>
            <p:cNvPr id="74766" name="Text Box 17"/>
            <p:cNvSpPr txBox="1">
              <a:spLocks noChangeArrowheads="1"/>
            </p:cNvSpPr>
            <p:nvPr/>
          </p:nvSpPr>
          <p:spPr bwMode="auto">
            <a:xfrm>
              <a:off x="48" y="336"/>
              <a:ext cx="816" cy="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50000"/>
                </a:spcBef>
                <a:buFontTx/>
                <a:buNone/>
              </a:pPr>
              <a:r>
                <a:rPr lang="zh-CN" altLang="en-US" sz="2000">
                  <a:latin typeface="微软雅黑" panose="020B0503020204020204" pitchFamily="34" charset="-122"/>
                </a:rPr>
                <a:t>导体   半导体绝缘体磁介质电介质超导体</a:t>
              </a:r>
            </a:p>
          </p:txBody>
        </p:sp>
      </p:grpSp>
      <p:grpSp>
        <p:nvGrpSpPr>
          <p:cNvPr id="61458" name="Group 18"/>
          <p:cNvGrpSpPr>
            <a:grpSpLocks/>
          </p:cNvGrpSpPr>
          <p:nvPr/>
        </p:nvGrpSpPr>
        <p:grpSpPr bwMode="auto">
          <a:xfrm>
            <a:off x="6084888" y="2492375"/>
            <a:ext cx="1881187" cy="3022600"/>
            <a:chOff x="0" y="0"/>
            <a:chExt cx="1355" cy="2255"/>
          </a:xfrm>
        </p:grpSpPr>
        <p:sp>
          <p:nvSpPr>
            <p:cNvPr id="74763" name="Text Box 19"/>
            <p:cNvSpPr txBox="1">
              <a:spLocks noChangeArrowheads="1"/>
            </p:cNvSpPr>
            <p:nvPr/>
          </p:nvSpPr>
          <p:spPr bwMode="auto">
            <a:xfrm>
              <a:off x="0" y="0"/>
              <a:ext cx="1355" cy="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60000"/>
                </a:lnSpc>
                <a:spcBef>
                  <a:spcPct val="50000"/>
                </a:spcBef>
                <a:buFontTx/>
                <a:buNone/>
              </a:pPr>
              <a:r>
                <a:rPr lang="zh-CN" altLang="en-US" sz="2000">
                  <a:latin typeface="微软雅黑" panose="020B0503020204020204" pitchFamily="34" charset="-122"/>
                </a:rPr>
                <a:t>按结合方式分</a:t>
              </a:r>
            </a:p>
          </p:txBody>
        </p:sp>
        <p:sp>
          <p:nvSpPr>
            <p:cNvPr id="74764" name="Text Box 20"/>
            <p:cNvSpPr txBox="1">
              <a:spLocks noChangeArrowheads="1"/>
            </p:cNvSpPr>
            <p:nvPr/>
          </p:nvSpPr>
          <p:spPr bwMode="auto">
            <a:xfrm>
              <a:off x="11" y="336"/>
              <a:ext cx="977" cy="1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60000"/>
                </a:lnSpc>
                <a:spcBef>
                  <a:spcPct val="50000"/>
                </a:spcBef>
                <a:buFontTx/>
                <a:buNone/>
              </a:pPr>
              <a:r>
                <a:rPr lang="zh-CN" altLang="en-US" sz="2000" dirty="0">
                  <a:latin typeface="微软雅黑" panose="020B0503020204020204" pitchFamily="34" charset="-122"/>
                </a:rPr>
                <a:t>分子晶体离子晶体共价晶体金属晶体氢键晶体</a:t>
              </a:r>
            </a:p>
          </p:txBody>
        </p:sp>
      </p:grpSp>
      <p:pic>
        <p:nvPicPr>
          <p:cNvPr id="74761" name="Picture 21" descr="钻石的晶体形态"/>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4076700"/>
            <a:ext cx="211772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685800" y="5829300"/>
            <a:ext cx="1211263" cy="400050"/>
          </a:xfrm>
          <a:prstGeom prst="rect">
            <a:avLst/>
          </a:prstGeom>
          <a:noFill/>
        </p:spPr>
        <p:txBody>
          <a:bodyPr wrap="none">
            <a:spAutoFit/>
          </a:bodyPr>
          <a:lstStyle/>
          <a:p>
            <a:pPr>
              <a:defRPr/>
            </a:pPr>
            <a:r>
              <a:rPr lang="zh-CN" altLang="en-US" sz="2000" b="1"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七大晶系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dissolve">
                                      <p:cBhvr>
                                        <p:cTn id="7" dur="500"/>
                                        <p:tgtEl>
                                          <p:spTgt spid="614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1448"/>
                                        </p:tgtEl>
                                        <p:attrNameLst>
                                          <p:attrName>style.visibility</p:attrName>
                                        </p:attrNameLst>
                                      </p:cBhvr>
                                      <p:to>
                                        <p:strVal val="visible"/>
                                      </p:to>
                                    </p:set>
                                    <p:animEffect transition="in" filter="dissolve">
                                      <p:cBhvr>
                                        <p:cTn id="12" dur="500"/>
                                        <p:tgtEl>
                                          <p:spTgt spid="614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444"/>
                                        </p:tgtEl>
                                        <p:attrNameLst>
                                          <p:attrName>style.visibility</p:attrName>
                                        </p:attrNameLst>
                                      </p:cBhvr>
                                      <p:to>
                                        <p:strVal val="visible"/>
                                      </p:to>
                                    </p:set>
                                    <p:animEffect transition="in" filter="dissolve">
                                      <p:cBhvr>
                                        <p:cTn id="17" dur="500"/>
                                        <p:tgtEl>
                                          <p:spTgt spid="614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1445"/>
                                        </p:tgtEl>
                                        <p:attrNameLst>
                                          <p:attrName>style.visibility</p:attrName>
                                        </p:attrNameLst>
                                      </p:cBhvr>
                                      <p:to>
                                        <p:strVal val="visible"/>
                                      </p:to>
                                    </p:set>
                                    <p:animEffect transition="in" filter="dissolve">
                                      <p:cBhvr>
                                        <p:cTn id="22" dur="500"/>
                                        <p:tgtEl>
                                          <p:spTgt spid="614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1455"/>
                                        </p:tgtEl>
                                        <p:attrNameLst>
                                          <p:attrName>style.visibility</p:attrName>
                                        </p:attrNameLst>
                                      </p:cBhvr>
                                      <p:to>
                                        <p:strVal val="visible"/>
                                      </p:to>
                                    </p:set>
                                    <p:animEffect transition="in" filter="dissolve">
                                      <p:cBhvr>
                                        <p:cTn id="27" dur="500"/>
                                        <p:tgtEl>
                                          <p:spTgt spid="614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1458"/>
                                        </p:tgtEl>
                                        <p:attrNameLst>
                                          <p:attrName>style.visibility</p:attrName>
                                        </p:attrNameLst>
                                      </p:cBhvr>
                                      <p:to>
                                        <p:strVal val="visible"/>
                                      </p:to>
                                    </p:set>
                                    <p:animEffect transition="in" filter="dissolve">
                                      <p:cBhvr>
                                        <p:cTn id="32" dur="500"/>
                                        <p:tgtEl>
                                          <p:spTgt spid="61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nimBg="1" autoUpdateAnimBg="0"/>
      <p:bldP spid="6144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2195513" y="1058863"/>
            <a:ext cx="4464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sz="3600">
                <a:latin typeface="微软雅黑" panose="020B0503020204020204" pitchFamily="34" charset="-122"/>
              </a:rPr>
              <a:t>固体物理学科领域</a:t>
            </a:r>
          </a:p>
        </p:txBody>
      </p:sp>
      <p:sp>
        <p:nvSpPr>
          <p:cNvPr id="63491" name="Rectangle 3"/>
          <p:cNvSpPr>
            <a:spLocks noChangeArrowheads="1"/>
          </p:cNvSpPr>
          <p:nvPr/>
        </p:nvSpPr>
        <p:spPr bwMode="auto">
          <a:xfrm>
            <a:off x="412750" y="1982788"/>
            <a:ext cx="6096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a:latin typeface="微软雅黑" panose="020B0503020204020204" pitchFamily="34" charset="-122"/>
              </a:rPr>
              <a:t>金</a:t>
            </a:r>
          </a:p>
          <a:p>
            <a:pPr eaLnBrk="1" hangingPunct="1">
              <a:spcBef>
                <a:spcPct val="0"/>
              </a:spcBef>
              <a:buFontTx/>
              <a:buNone/>
            </a:pPr>
            <a:r>
              <a:rPr kumimoji="1" lang="zh-CN" altLang="en-US">
                <a:latin typeface="微软雅黑" panose="020B0503020204020204" pitchFamily="34" charset="-122"/>
              </a:rPr>
              <a:t>属</a:t>
            </a:r>
          </a:p>
          <a:p>
            <a:pPr eaLnBrk="1" hangingPunct="1">
              <a:spcBef>
                <a:spcPct val="0"/>
              </a:spcBef>
              <a:buFontTx/>
              <a:buNone/>
            </a:pPr>
            <a:r>
              <a:rPr kumimoji="1" lang="zh-CN" altLang="en-US">
                <a:latin typeface="微软雅黑" panose="020B0503020204020204" pitchFamily="34" charset="-122"/>
              </a:rPr>
              <a:t>物</a:t>
            </a:r>
          </a:p>
          <a:p>
            <a:pPr eaLnBrk="1" hangingPunct="1">
              <a:spcBef>
                <a:spcPct val="0"/>
              </a:spcBef>
              <a:buFontTx/>
              <a:buNone/>
            </a:pPr>
            <a:r>
              <a:rPr kumimoji="1" lang="zh-CN" altLang="en-US">
                <a:latin typeface="微软雅黑" panose="020B0503020204020204" pitchFamily="34" charset="-122"/>
              </a:rPr>
              <a:t>理</a:t>
            </a:r>
          </a:p>
        </p:txBody>
      </p:sp>
      <p:sp>
        <p:nvSpPr>
          <p:cNvPr id="63492" name="Rectangle 4"/>
          <p:cNvSpPr>
            <a:spLocks noChangeArrowheads="1"/>
          </p:cNvSpPr>
          <p:nvPr/>
        </p:nvSpPr>
        <p:spPr bwMode="auto">
          <a:xfrm>
            <a:off x="1174750" y="1982788"/>
            <a:ext cx="60007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a:latin typeface="微软雅黑" panose="020B0503020204020204" pitchFamily="34" charset="-122"/>
              </a:rPr>
              <a:t>半导体物理</a:t>
            </a:r>
          </a:p>
        </p:txBody>
      </p:sp>
      <p:sp>
        <p:nvSpPr>
          <p:cNvPr id="63493" name="Rectangle 5"/>
          <p:cNvSpPr>
            <a:spLocks noChangeArrowheads="1"/>
          </p:cNvSpPr>
          <p:nvPr/>
        </p:nvSpPr>
        <p:spPr bwMode="auto">
          <a:xfrm>
            <a:off x="1936750" y="1982788"/>
            <a:ext cx="549275"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a:latin typeface="微软雅黑" panose="020B0503020204020204" pitchFamily="34" charset="-122"/>
              </a:rPr>
              <a:t>晶体物理</a:t>
            </a:r>
          </a:p>
        </p:txBody>
      </p:sp>
      <p:sp>
        <p:nvSpPr>
          <p:cNvPr id="63494" name="Rectangle 6"/>
          <p:cNvSpPr>
            <a:spLocks noChangeArrowheads="1"/>
          </p:cNvSpPr>
          <p:nvPr/>
        </p:nvSpPr>
        <p:spPr bwMode="auto">
          <a:xfrm>
            <a:off x="2622550" y="1982788"/>
            <a:ext cx="60007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a:latin typeface="微软雅黑" panose="020B0503020204020204" pitchFamily="34" charset="-122"/>
              </a:rPr>
              <a:t>磁学</a:t>
            </a:r>
          </a:p>
        </p:txBody>
      </p:sp>
      <p:sp>
        <p:nvSpPr>
          <p:cNvPr id="63495" name="Rectangle 7"/>
          <p:cNvSpPr>
            <a:spLocks noChangeArrowheads="1"/>
          </p:cNvSpPr>
          <p:nvPr/>
        </p:nvSpPr>
        <p:spPr bwMode="auto">
          <a:xfrm>
            <a:off x="3232150" y="1982788"/>
            <a:ext cx="52387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a:latin typeface="微软雅黑" panose="020B0503020204020204" pitchFamily="34" charset="-122"/>
              </a:rPr>
              <a:t>电介质物理</a:t>
            </a:r>
          </a:p>
        </p:txBody>
      </p:sp>
      <p:sp>
        <p:nvSpPr>
          <p:cNvPr id="63496" name="Rectangle 8"/>
          <p:cNvSpPr>
            <a:spLocks noChangeArrowheads="1"/>
          </p:cNvSpPr>
          <p:nvPr/>
        </p:nvSpPr>
        <p:spPr bwMode="auto">
          <a:xfrm>
            <a:off x="3917950" y="1982788"/>
            <a:ext cx="676275"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a:latin typeface="微软雅黑" panose="020B0503020204020204" pitchFamily="34" charset="-122"/>
              </a:rPr>
              <a:t>液晶物理</a:t>
            </a:r>
          </a:p>
        </p:txBody>
      </p:sp>
      <p:sp>
        <p:nvSpPr>
          <p:cNvPr id="63497" name="Rectangle 9"/>
          <p:cNvSpPr>
            <a:spLocks noChangeArrowheads="1"/>
          </p:cNvSpPr>
          <p:nvPr/>
        </p:nvSpPr>
        <p:spPr bwMode="auto">
          <a:xfrm>
            <a:off x="4603750" y="1982788"/>
            <a:ext cx="5334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a:latin typeface="微软雅黑" panose="020B0503020204020204" pitchFamily="34" charset="-122"/>
              </a:rPr>
              <a:t>固体发光</a:t>
            </a:r>
          </a:p>
        </p:txBody>
      </p:sp>
      <p:sp>
        <p:nvSpPr>
          <p:cNvPr id="63498" name="Rectangle 10"/>
          <p:cNvSpPr>
            <a:spLocks noChangeArrowheads="1"/>
          </p:cNvSpPr>
          <p:nvPr/>
        </p:nvSpPr>
        <p:spPr bwMode="auto">
          <a:xfrm>
            <a:off x="5289550" y="1982788"/>
            <a:ext cx="60007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a:latin typeface="微软雅黑" panose="020B0503020204020204" pitchFamily="34" charset="-122"/>
              </a:rPr>
              <a:t>超导体物理</a:t>
            </a:r>
          </a:p>
        </p:txBody>
      </p:sp>
      <p:sp>
        <p:nvSpPr>
          <p:cNvPr id="63499" name="Rectangle 11"/>
          <p:cNvSpPr>
            <a:spLocks noChangeArrowheads="1"/>
          </p:cNvSpPr>
          <p:nvPr/>
        </p:nvSpPr>
        <p:spPr bwMode="auto">
          <a:xfrm>
            <a:off x="5975350" y="1982788"/>
            <a:ext cx="6096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a:latin typeface="微软雅黑" panose="020B0503020204020204" pitchFamily="34" charset="-122"/>
              </a:rPr>
              <a:t>固态电子学</a:t>
            </a:r>
          </a:p>
        </p:txBody>
      </p:sp>
      <p:sp>
        <p:nvSpPr>
          <p:cNvPr id="63500" name="Rectangle 12"/>
          <p:cNvSpPr>
            <a:spLocks noChangeArrowheads="1"/>
          </p:cNvSpPr>
          <p:nvPr/>
        </p:nvSpPr>
        <p:spPr bwMode="auto">
          <a:xfrm>
            <a:off x="6737350" y="1982788"/>
            <a:ext cx="609600"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a:latin typeface="微软雅黑" panose="020B0503020204020204" pitchFamily="34" charset="-122"/>
              </a:rPr>
              <a:t>固态光电子学</a:t>
            </a:r>
          </a:p>
        </p:txBody>
      </p:sp>
      <p:sp>
        <p:nvSpPr>
          <p:cNvPr id="63501" name="Rectangle 13"/>
          <p:cNvSpPr>
            <a:spLocks noChangeArrowheads="1"/>
          </p:cNvSpPr>
          <p:nvPr/>
        </p:nvSpPr>
        <p:spPr bwMode="auto">
          <a:xfrm>
            <a:off x="7423150" y="1982788"/>
            <a:ext cx="6096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dirty="0">
                <a:latin typeface="微软雅黑" panose="020B0503020204020204" pitchFamily="34" charset="-122"/>
              </a:rPr>
              <a:t>固体光谱</a:t>
            </a:r>
          </a:p>
        </p:txBody>
      </p:sp>
      <p:sp>
        <p:nvSpPr>
          <p:cNvPr id="63502" name="Rectangle 14"/>
          <p:cNvSpPr>
            <a:spLocks noChangeArrowheads="1"/>
          </p:cNvSpPr>
          <p:nvPr/>
        </p:nvSpPr>
        <p:spPr bwMode="auto">
          <a:xfrm>
            <a:off x="8032750" y="1982788"/>
            <a:ext cx="6096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a:latin typeface="微软雅黑" panose="020B0503020204020204" pitchFamily="34" charset="-122"/>
              </a:rPr>
              <a:t>强关联物理</a:t>
            </a:r>
          </a:p>
        </p:txBody>
      </p:sp>
      <p:sp>
        <p:nvSpPr>
          <p:cNvPr id="63503" name="Line 15"/>
          <p:cNvSpPr>
            <a:spLocks noChangeShapeType="1"/>
          </p:cNvSpPr>
          <p:nvPr/>
        </p:nvSpPr>
        <p:spPr bwMode="auto">
          <a:xfrm>
            <a:off x="107950" y="1830388"/>
            <a:ext cx="891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04" name="Rectangle 16"/>
          <p:cNvSpPr>
            <a:spLocks noChangeArrowheads="1"/>
          </p:cNvSpPr>
          <p:nvPr/>
        </p:nvSpPr>
        <p:spPr bwMode="auto">
          <a:xfrm>
            <a:off x="1936750" y="4341813"/>
            <a:ext cx="6096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a:latin typeface="微软雅黑" panose="020B0503020204020204" pitchFamily="34" charset="-122"/>
              </a:rPr>
              <a:t>纳米物理</a:t>
            </a:r>
          </a:p>
        </p:txBody>
      </p:sp>
      <p:sp>
        <p:nvSpPr>
          <p:cNvPr id="63505" name="Rectangle 17"/>
          <p:cNvSpPr>
            <a:spLocks noChangeArrowheads="1"/>
          </p:cNvSpPr>
          <p:nvPr/>
        </p:nvSpPr>
        <p:spPr bwMode="auto">
          <a:xfrm>
            <a:off x="412750" y="4325938"/>
            <a:ext cx="6096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a:latin typeface="微软雅黑" panose="020B0503020204020204" pitchFamily="34" charset="-122"/>
              </a:rPr>
              <a:t>表面物理</a:t>
            </a:r>
          </a:p>
        </p:txBody>
      </p:sp>
      <p:sp>
        <p:nvSpPr>
          <p:cNvPr id="63506" name="Rectangle 18"/>
          <p:cNvSpPr>
            <a:spLocks noChangeArrowheads="1"/>
          </p:cNvSpPr>
          <p:nvPr/>
        </p:nvSpPr>
        <p:spPr bwMode="auto">
          <a:xfrm>
            <a:off x="1174750" y="4325938"/>
            <a:ext cx="6096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a:latin typeface="微软雅黑" panose="020B0503020204020204" pitchFamily="34" charset="-122"/>
              </a:rPr>
              <a:t>介观物理</a:t>
            </a:r>
          </a:p>
        </p:txBody>
      </p:sp>
      <p:sp>
        <p:nvSpPr>
          <p:cNvPr id="19" name="Rectangle 16"/>
          <p:cNvSpPr>
            <a:spLocks noChangeArrowheads="1"/>
          </p:cNvSpPr>
          <p:nvPr/>
        </p:nvSpPr>
        <p:spPr bwMode="auto">
          <a:xfrm>
            <a:off x="2836863" y="4673600"/>
            <a:ext cx="24384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zh-CN" altLang="en-US">
                <a:latin typeface="微软雅黑" panose="020B0503020204020204" pitchFamily="3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animEffect transition="in" filter="dissolve">
                                      <p:cBhvr>
                                        <p:cTn id="7" dur="500"/>
                                        <p:tgtEl>
                                          <p:spTgt spid="63490">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63503"/>
                                        </p:tgtEl>
                                        <p:attrNameLst>
                                          <p:attrName>style.visibility</p:attrName>
                                        </p:attrNameLst>
                                      </p:cBhvr>
                                      <p:to>
                                        <p:strVal val="visible"/>
                                      </p:to>
                                    </p:set>
                                    <p:animEffect transition="in" filter="dissolve">
                                      <p:cBhvr>
                                        <p:cTn id="11" dur="500"/>
                                        <p:tgtEl>
                                          <p:spTgt spid="63503"/>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63491"/>
                                        </p:tgtEl>
                                        <p:attrNameLst>
                                          <p:attrName>style.visibility</p:attrName>
                                        </p:attrNameLst>
                                      </p:cBhvr>
                                      <p:to>
                                        <p:strVal val="visible"/>
                                      </p:to>
                                    </p:set>
                                    <p:animEffect transition="in" filter="dissolve">
                                      <p:cBhvr>
                                        <p:cTn id="15" dur="500"/>
                                        <p:tgtEl>
                                          <p:spTgt spid="63491"/>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63492"/>
                                        </p:tgtEl>
                                        <p:attrNameLst>
                                          <p:attrName>style.visibility</p:attrName>
                                        </p:attrNameLst>
                                      </p:cBhvr>
                                      <p:to>
                                        <p:strVal val="visible"/>
                                      </p:to>
                                    </p:set>
                                    <p:animEffect transition="in" filter="dissolve">
                                      <p:cBhvr>
                                        <p:cTn id="19" dur="500"/>
                                        <p:tgtEl>
                                          <p:spTgt spid="63492"/>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63493"/>
                                        </p:tgtEl>
                                        <p:attrNameLst>
                                          <p:attrName>style.visibility</p:attrName>
                                        </p:attrNameLst>
                                      </p:cBhvr>
                                      <p:to>
                                        <p:strVal val="visible"/>
                                      </p:to>
                                    </p:set>
                                    <p:animEffect transition="in" filter="dissolve">
                                      <p:cBhvr>
                                        <p:cTn id="23" dur="500"/>
                                        <p:tgtEl>
                                          <p:spTgt spid="63493"/>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63494"/>
                                        </p:tgtEl>
                                        <p:attrNameLst>
                                          <p:attrName>style.visibility</p:attrName>
                                        </p:attrNameLst>
                                      </p:cBhvr>
                                      <p:to>
                                        <p:strVal val="visible"/>
                                      </p:to>
                                    </p:set>
                                    <p:animEffect transition="in" filter="dissolve">
                                      <p:cBhvr>
                                        <p:cTn id="27" dur="500"/>
                                        <p:tgtEl>
                                          <p:spTgt spid="63494"/>
                                        </p:tgtEl>
                                      </p:cBhvr>
                                    </p:animEffect>
                                  </p:childTnLst>
                                </p:cTn>
                              </p:par>
                            </p:childTnLst>
                          </p:cTn>
                        </p:par>
                        <p:par>
                          <p:cTn id="28" fill="hold" nodeType="afterGroup">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63495"/>
                                        </p:tgtEl>
                                        <p:attrNameLst>
                                          <p:attrName>style.visibility</p:attrName>
                                        </p:attrNameLst>
                                      </p:cBhvr>
                                      <p:to>
                                        <p:strVal val="visible"/>
                                      </p:to>
                                    </p:set>
                                    <p:animEffect transition="in" filter="dissolve">
                                      <p:cBhvr>
                                        <p:cTn id="31" dur="500"/>
                                        <p:tgtEl>
                                          <p:spTgt spid="63495"/>
                                        </p:tgtEl>
                                      </p:cBhvr>
                                    </p:animEffect>
                                  </p:childTnLst>
                                </p:cTn>
                              </p:par>
                            </p:childTnLst>
                          </p:cTn>
                        </p:par>
                        <p:par>
                          <p:cTn id="32" fill="hold" nodeType="afterGroup">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63496"/>
                                        </p:tgtEl>
                                        <p:attrNameLst>
                                          <p:attrName>style.visibility</p:attrName>
                                        </p:attrNameLst>
                                      </p:cBhvr>
                                      <p:to>
                                        <p:strVal val="visible"/>
                                      </p:to>
                                    </p:set>
                                    <p:animEffect transition="in" filter="dissolve">
                                      <p:cBhvr>
                                        <p:cTn id="35" dur="500"/>
                                        <p:tgtEl>
                                          <p:spTgt spid="63496"/>
                                        </p:tgtEl>
                                      </p:cBhvr>
                                    </p:animEffect>
                                  </p:childTnLst>
                                </p:cTn>
                              </p:par>
                            </p:childTnLst>
                          </p:cTn>
                        </p:par>
                        <p:par>
                          <p:cTn id="36" fill="hold" nodeType="afterGroup">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63497"/>
                                        </p:tgtEl>
                                        <p:attrNameLst>
                                          <p:attrName>style.visibility</p:attrName>
                                        </p:attrNameLst>
                                      </p:cBhvr>
                                      <p:to>
                                        <p:strVal val="visible"/>
                                      </p:to>
                                    </p:set>
                                    <p:animEffect transition="in" filter="dissolve">
                                      <p:cBhvr>
                                        <p:cTn id="39" dur="500"/>
                                        <p:tgtEl>
                                          <p:spTgt spid="63497"/>
                                        </p:tgtEl>
                                      </p:cBhvr>
                                    </p:animEffect>
                                  </p:childTnLst>
                                </p:cTn>
                              </p:par>
                            </p:childTnLst>
                          </p:cTn>
                        </p:par>
                        <p:par>
                          <p:cTn id="40" fill="hold" nodeType="afterGroup">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63498"/>
                                        </p:tgtEl>
                                        <p:attrNameLst>
                                          <p:attrName>style.visibility</p:attrName>
                                        </p:attrNameLst>
                                      </p:cBhvr>
                                      <p:to>
                                        <p:strVal val="visible"/>
                                      </p:to>
                                    </p:set>
                                    <p:animEffect transition="in" filter="dissolve">
                                      <p:cBhvr>
                                        <p:cTn id="43" dur="500"/>
                                        <p:tgtEl>
                                          <p:spTgt spid="63498"/>
                                        </p:tgtEl>
                                      </p:cBhvr>
                                    </p:animEffect>
                                  </p:childTnLst>
                                </p:cTn>
                              </p:par>
                            </p:childTnLst>
                          </p:cTn>
                        </p:par>
                        <p:par>
                          <p:cTn id="44" fill="hold" nodeType="afterGroup">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63499"/>
                                        </p:tgtEl>
                                        <p:attrNameLst>
                                          <p:attrName>style.visibility</p:attrName>
                                        </p:attrNameLst>
                                      </p:cBhvr>
                                      <p:to>
                                        <p:strVal val="visible"/>
                                      </p:to>
                                    </p:set>
                                    <p:animEffect transition="in" filter="dissolve">
                                      <p:cBhvr>
                                        <p:cTn id="47" dur="500"/>
                                        <p:tgtEl>
                                          <p:spTgt spid="63499"/>
                                        </p:tgtEl>
                                      </p:cBhvr>
                                    </p:animEffect>
                                  </p:childTnLst>
                                </p:cTn>
                              </p:par>
                            </p:childTnLst>
                          </p:cTn>
                        </p:par>
                        <p:par>
                          <p:cTn id="48" fill="hold" nodeType="afterGroup">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63500"/>
                                        </p:tgtEl>
                                        <p:attrNameLst>
                                          <p:attrName>style.visibility</p:attrName>
                                        </p:attrNameLst>
                                      </p:cBhvr>
                                      <p:to>
                                        <p:strVal val="visible"/>
                                      </p:to>
                                    </p:set>
                                    <p:animEffect transition="in" filter="dissolve">
                                      <p:cBhvr>
                                        <p:cTn id="51" dur="500"/>
                                        <p:tgtEl>
                                          <p:spTgt spid="63500"/>
                                        </p:tgtEl>
                                      </p:cBhvr>
                                    </p:animEffect>
                                  </p:childTnLst>
                                </p:cTn>
                              </p:par>
                            </p:childTnLst>
                          </p:cTn>
                        </p:par>
                        <p:par>
                          <p:cTn id="52" fill="hold" nodeType="afterGroup">
                            <p:stCondLst>
                              <p:cond delay="6000"/>
                            </p:stCondLst>
                            <p:childTnLst>
                              <p:par>
                                <p:cTn id="53" presetID="9" presetClass="entr" presetSubtype="0" fill="hold" grpId="0" nodeType="afterEffect">
                                  <p:stCondLst>
                                    <p:cond delay="0"/>
                                  </p:stCondLst>
                                  <p:childTnLst>
                                    <p:set>
                                      <p:cBhvr>
                                        <p:cTn id="54" dur="1" fill="hold">
                                          <p:stCondLst>
                                            <p:cond delay="0"/>
                                          </p:stCondLst>
                                        </p:cTn>
                                        <p:tgtEl>
                                          <p:spTgt spid="63501"/>
                                        </p:tgtEl>
                                        <p:attrNameLst>
                                          <p:attrName>style.visibility</p:attrName>
                                        </p:attrNameLst>
                                      </p:cBhvr>
                                      <p:to>
                                        <p:strVal val="visible"/>
                                      </p:to>
                                    </p:set>
                                    <p:animEffect transition="in" filter="dissolve">
                                      <p:cBhvr>
                                        <p:cTn id="55" dur="500"/>
                                        <p:tgtEl>
                                          <p:spTgt spid="63501"/>
                                        </p:tgtEl>
                                      </p:cBhvr>
                                    </p:animEffect>
                                  </p:childTnLst>
                                </p:cTn>
                              </p:par>
                            </p:childTnLst>
                          </p:cTn>
                        </p:par>
                        <p:par>
                          <p:cTn id="56" fill="hold" nodeType="afterGroup">
                            <p:stCondLst>
                              <p:cond delay="6500"/>
                            </p:stCondLst>
                            <p:childTnLst>
                              <p:par>
                                <p:cTn id="57" presetID="9" presetClass="entr" presetSubtype="0" fill="hold" grpId="0" nodeType="afterEffect">
                                  <p:stCondLst>
                                    <p:cond delay="0"/>
                                  </p:stCondLst>
                                  <p:childTnLst>
                                    <p:set>
                                      <p:cBhvr>
                                        <p:cTn id="58" dur="1" fill="hold">
                                          <p:stCondLst>
                                            <p:cond delay="0"/>
                                          </p:stCondLst>
                                        </p:cTn>
                                        <p:tgtEl>
                                          <p:spTgt spid="63502"/>
                                        </p:tgtEl>
                                        <p:attrNameLst>
                                          <p:attrName>style.visibility</p:attrName>
                                        </p:attrNameLst>
                                      </p:cBhvr>
                                      <p:to>
                                        <p:strVal val="visible"/>
                                      </p:to>
                                    </p:set>
                                    <p:animEffect transition="in" filter="dissolve">
                                      <p:cBhvr>
                                        <p:cTn id="59" dur="500"/>
                                        <p:tgtEl>
                                          <p:spTgt spid="63502"/>
                                        </p:tgtEl>
                                      </p:cBhvr>
                                    </p:animEffect>
                                  </p:childTnLst>
                                </p:cTn>
                              </p:par>
                            </p:childTnLst>
                          </p:cTn>
                        </p:par>
                        <p:par>
                          <p:cTn id="60" fill="hold" nodeType="afterGroup">
                            <p:stCondLst>
                              <p:cond delay="7000"/>
                            </p:stCondLst>
                            <p:childTnLst>
                              <p:par>
                                <p:cTn id="61" presetID="9" presetClass="entr" presetSubtype="0" fill="hold" grpId="0" nodeType="afterEffect">
                                  <p:stCondLst>
                                    <p:cond delay="0"/>
                                  </p:stCondLst>
                                  <p:childTnLst>
                                    <p:set>
                                      <p:cBhvr>
                                        <p:cTn id="62" dur="1" fill="hold">
                                          <p:stCondLst>
                                            <p:cond delay="0"/>
                                          </p:stCondLst>
                                        </p:cTn>
                                        <p:tgtEl>
                                          <p:spTgt spid="63505"/>
                                        </p:tgtEl>
                                        <p:attrNameLst>
                                          <p:attrName>style.visibility</p:attrName>
                                        </p:attrNameLst>
                                      </p:cBhvr>
                                      <p:to>
                                        <p:strVal val="visible"/>
                                      </p:to>
                                    </p:set>
                                    <p:animEffect transition="in" filter="dissolve">
                                      <p:cBhvr>
                                        <p:cTn id="63" dur="500"/>
                                        <p:tgtEl>
                                          <p:spTgt spid="63505"/>
                                        </p:tgtEl>
                                      </p:cBhvr>
                                    </p:animEffect>
                                  </p:childTnLst>
                                </p:cTn>
                              </p:par>
                            </p:childTnLst>
                          </p:cTn>
                        </p:par>
                        <p:par>
                          <p:cTn id="64" fill="hold" nodeType="afterGroup">
                            <p:stCondLst>
                              <p:cond delay="7500"/>
                            </p:stCondLst>
                            <p:childTnLst>
                              <p:par>
                                <p:cTn id="65" presetID="9" presetClass="entr" presetSubtype="0" fill="hold" grpId="0" nodeType="afterEffect">
                                  <p:stCondLst>
                                    <p:cond delay="0"/>
                                  </p:stCondLst>
                                  <p:childTnLst>
                                    <p:set>
                                      <p:cBhvr>
                                        <p:cTn id="66" dur="1" fill="hold">
                                          <p:stCondLst>
                                            <p:cond delay="0"/>
                                          </p:stCondLst>
                                        </p:cTn>
                                        <p:tgtEl>
                                          <p:spTgt spid="63506"/>
                                        </p:tgtEl>
                                        <p:attrNameLst>
                                          <p:attrName>style.visibility</p:attrName>
                                        </p:attrNameLst>
                                      </p:cBhvr>
                                      <p:to>
                                        <p:strVal val="visible"/>
                                      </p:to>
                                    </p:set>
                                    <p:animEffect transition="in" filter="dissolve">
                                      <p:cBhvr>
                                        <p:cTn id="67" dur="500"/>
                                        <p:tgtEl>
                                          <p:spTgt spid="63506"/>
                                        </p:tgtEl>
                                      </p:cBhvr>
                                    </p:animEffect>
                                  </p:childTnLst>
                                </p:cTn>
                              </p:par>
                            </p:childTnLst>
                          </p:cTn>
                        </p:par>
                        <p:par>
                          <p:cTn id="68" fill="hold" nodeType="afterGroup">
                            <p:stCondLst>
                              <p:cond delay="8000"/>
                            </p:stCondLst>
                            <p:childTnLst>
                              <p:par>
                                <p:cTn id="69" presetID="9" presetClass="entr" presetSubtype="0" fill="hold" grpId="0" nodeType="afterEffect">
                                  <p:stCondLst>
                                    <p:cond delay="0"/>
                                  </p:stCondLst>
                                  <p:childTnLst>
                                    <p:set>
                                      <p:cBhvr>
                                        <p:cTn id="70" dur="1" fill="hold">
                                          <p:stCondLst>
                                            <p:cond delay="0"/>
                                          </p:stCondLst>
                                        </p:cTn>
                                        <p:tgtEl>
                                          <p:spTgt spid="63504"/>
                                        </p:tgtEl>
                                        <p:attrNameLst>
                                          <p:attrName>style.visibility</p:attrName>
                                        </p:attrNameLst>
                                      </p:cBhvr>
                                      <p:to>
                                        <p:strVal val="visible"/>
                                      </p:to>
                                    </p:set>
                                    <p:animEffect transition="in" filter="dissolve">
                                      <p:cBhvr>
                                        <p:cTn id="71" dur="500"/>
                                        <p:tgtEl>
                                          <p:spTgt spid="63504"/>
                                        </p:tgtEl>
                                      </p:cBhvr>
                                    </p:animEffect>
                                  </p:childTnLst>
                                </p:cTn>
                              </p:par>
                            </p:childTnLst>
                          </p:cTn>
                        </p:par>
                        <p:par>
                          <p:cTn id="72" fill="hold" nodeType="afterGroup">
                            <p:stCondLst>
                              <p:cond delay="8500"/>
                            </p:stCondLst>
                            <p:childTnLst>
                              <p:par>
                                <p:cTn id="73" presetID="9" presetClass="entr" presetSubtype="0" fill="hold" grpId="0" nodeType="after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dissolve">
                                      <p:cBhvr>
                                        <p:cTn id="7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autoUpdateAnimBg="0" advAuto="0"/>
      <p:bldP spid="63491" grpId="0" autoUpdateAnimBg="0"/>
      <p:bldP spid="63492" grpId="0" autoUpdateAnimBg="0"/>
      <p:bldP spid="63493" grpId="0" autoUpdateAnimBg="0"/>
      <p:bldP spid="63494" grpId="0" autoUpdateAnimBg="0"/>
      <p:bldP spid="63495" grpId="0" autoUpdateAnimBg="0"/>
      <p:bldP spid="63496" grpId="0" autoUpdateAnimBg="0"/>
      <p:bldP spid="63497" grpId="0" autoUpdateAnimBg="0"/>
      <p:bldP spid="63498" grpId="0" autoUpdateAnimBg="0"/>
      <p:bldP spid="63499" grpId="0" autoUpdateAnimBg="0"/>
      <p:bldP spid="63500" grpId="0" autoUpdateAnimBg="0"/>
      <p:bldP spid="63501" grpId="0" autoUpdateAnimBg="0"/>
      <p:bldP spid="63502" grpId="0" autoUpdateAnimBg="0"/>
      <p:bldP spid="63504" grpId="0" autoUpdateAnimBg="0"/>
      <p:bldP spid="63505" grpId="0" autoUpdateAnimBg="0"/>
      <p:bldP spid="63506" grpId="0" autoUpdateAnimBg="0"/>
      <p:bldP spid="1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Box 1"/>
          <p:cNvSpPr txBox="1">
            <a:spLocks noChangeArrowheads="1"/>
          </p:cNvSpPr>
          <p:nvPr/>
        </p:nvSpPr>
        <p:spPr bwMode="auto">
          <a:xfrm>
            <a:off x="755650" y="4187825"/>
            <a:ext cx="576263" cy="1322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zh-CN" altLang="en-US" sz="2000">
                <a:latin typeface="微软雅黑" panose="020B0503020204020204" pitchFamily="34" charset="-122"/>
              </a:rPr>
              <a:t>固</a:t>
            </a:r>
            <a:endParaRPr lang="en-US" altLang="zh-CN" sz="2000">
              <a:latin typeface="微软雅黑" panose="020B0503020204020204" pitchFamily="34" charset="-122"/>
            </a:endParaRPr>
          </a:p>
          <a:p>
            <a:pPr eaLnBrk="1" hangingPunct="1">
              <a:spcBef>
                <a:spcPct val="0"/>
              </a:spcBef>
              <a:buFontTx/>
              <a:buNone/>
            </a:pPr>
            <a:r>
              <a:rPr lang="zh-CN" altLang="en-US" sz="2000">
                <a:latin typeface="微软雅黑" panose="020B0503020204020204" pitchFamily="34" charset="-122"/>
              </a:rPr>
              <a:t>体</a:t>
            </a:r>
            <a:endParaRPr lang="en-US" altLang="zh-CN" sz="2000">
              <a:latin typeface="微软雅黑" panose="020B0503020204020204" pitchFamily="34" charset="-122"/>
            </a:endParaRPr>
          </a:p>
          <a:p>
            <a:pPr eaLnBrk="1" hangingPunct="1">
              <a:spcBef>
                <a:spcPct val="0"/>
              </a:spcBef>
              <a:buFontTx/>
              <a:buNone/>
            </a:pPr>
            <a:r>
              <a:rPr lang="zh-CN" altLang="en-US" sz="2000">
                <a:latin typeface="微软雅黑" panose="020B0503020204020204" pitchFamily="34" charset="-122"/>
              </a:rPr>
              <a:t>物</a:t>
            </a:r>
            <a:endParaRPr lang="en-US" altLang="zh-CN" sz="2000">
              <a:latin typeface="微软雅黑" panose="020B0503020204020204" pitchFamily="34" charset="-122"/>
            </a:endParaRPr>
          </a:p>
          <a:p>
            <a:pPr eaLnBrk="1" hangingPunct="1">
              <a:spcBef>
                <a:spcPct val="0"/>
              </a:spcBef>
              <a:buFontTx/>
              <a:buNone/>
            </a:pPr>
            <a:r>
              <a:rPr lang="zh-CN" altLang="en-US" sz="2000">
                <a:latin typeface="微软雅黑" panose="020B0503020204020204" pitchFamily="34" charset="-122"/>
              </a:rPr>
              <a:t>理</a:t>
            </a:r>
          </a:p>
        </p:txBody>
      </p:sp>
      <p:sp>
        <p:nvSpPr>
          <p:cNvPr id="76803" name="TextBox 3"/>
          <p:cNvSpPr txBox="1">
            <a:spLocks noChangeArrowheads="1"/>
          </p:cNvSpPr>
          <p:nvPr/>
        </p:nvSpPr>
        <p:spPr bwMode="auto">
          <a:xfrm>
            <a:off x="1635125" y="2601913"/>
            <a:ext cx="1584325"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zh-CN" altLang="en-US" sz="2000">
                <a:latin typeface="微软雅黑" panose="020B0503020204020204" pitchFamily="34" charset="-122"/>
              </a:rPr>
              <a:t>晶格理论</a:t>
            </a:r>
          </a:p>
        </p:txBody>
      </p:sp>
      <p:sp>
        <p:nvSpPr>
          <p:cNvPr id="76804" name="TextBox 4"/>
          <p:cNvSpPr txBox="1">
            <a:spLocks noChangeArrowheads="1"/>
          </p:cNvSpPr>
          <p:nvPr/>
        </p:nvSpPr>
        <p:spPr bwMode="auto">
          <a:xfrm>
            <a:off x="1649413" y="4473575"/>
            <a:ext cx="1584325"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zh-CN" altLang="en-US" sz="2000">
                <a:latin typeface="微软雅黑" panose="020B0503020204020204" pitchFamily="34" charset="-122"/>
              </a:rPr>
              <a:t>电子理论</a:t>
            </a:r>
          </a:p>
        </p:txBody>
      </p:sp>
      <p:sp>
        <p:nvSpPr>
          <p:cNvPr id="76805" name="TextBox 5"/>
          <p:cNvSpPr txBox="1">
            <a:spLocks noChangeArrowheads="1"/>
          </p:cNvSpPr>
          <p:nvPr/>
        </p:nvSpPr>
        <p:spPr bwMode="auto">
          <a:xfrm>
            <a:off x="1719263" y="5594350"/>
            <a:ext cx="5400675" cy="706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zh-CN" altLang="en-US" sz="2000" dirty="0">
                <a:latin typeface="微软雅黑" panose="020B0503020204020204" pitchFamily="34" charset="-122"/>
              </a:rPr>
              <a:t>输运理论：电子与晶格的相互作用</a:t>
            </a:r>
            <a:endParaRPr lang="en-US" altLang="zh-CN" sz="2000" dirty="0">
              <a:latin typeface="微软雅黑" panose="020B0503020204020204" pitchFamily="34" charset="-122"/>
            </a:endParaRPr>
          </a:p>
          <a:p>
            <a:pPr eaLnBrk="1" hangingPunct="1">
              <a:spcBef>
                <a:spcPct val="0"/>
              </a:spcBef>
              <a:buFontTx/>
              <a:buNone/>
            </a:pPr>
            <a:r>
              <a:rPr lang="zh-CN" altLang="en-US" sz="2000" dirty="0">
                <a:latin typeface="微软雅黑" panose="020B0503020204020204" pitchFamily="34" charset="-122"/>
              </a:rPr>
              <a:t>           。。。。。。</a:t>
            </a:r>
          </a:p>
        </p:txBody>
      </p:sp>
      <p:sp>
        <p:nvSpPr>
          <p:cNvPr id="76806" name="TextBox 6"/>
          <p:cNvSpPr txBox="1">
            <a:spLocks noChangeArrowheads="1"/>
          </p:cNvSpPr>
          <p:nvPr/>
        </p:nvSpPr>
        <p:spPr bwMode="auto">
          <a:xfrm>
            <a:off x="1765300" y="6450013"/>
            <a:ext cx="616585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zh-CN" altLang="en-US" sz="2000" dirty="0">
                <a:latin typeface="微软雅黑" panose="020B0503020204020204" pitchFamily="34" charset="-122"/>
              </a:rPr>
              <a:t>固体物理分论：半导体、磁学、超导、非线性光学等</a:t>
            </a:r>
          </a:p>
        </p:txBody>
      </p:sp>
      <p:sp>
        <p:nvSpPr>
          <p:cNvPr id="76807" name="TextBox 7"/>
          <p:cNvSpPr txBox="1">
            <a:spLocks noChangeArrowheads="1"/>
          </p:cNvSpPr>
          <p:nvPr/>
        </p:nvSpPr>
        <p:spPr bwMode="auto">
          <a:xfrm>
            <a:off x="3006725" y="3833813"/>
            <a:ext cx="4391025" cy="17543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1800" dirty="0">
                <a:latin typeface="微软雅黑" panose="020B0503020204020204" pitchFamily="34" charset="-122"/>
              </a:rPr>
              <a:t>能带理论（包括电磁场中的电子运动）</a:t>
            </a:r>
            <a:endParaRPr lang="en-US" altLang="zh-CN" sz="1800" dirty="0">
              <a:latin typeface="微软雅黑" panose="020B0503020204020204" pitchFamily="34" charset="-122"/>
            </a:endParaRPr>
          </a:p>
          <a:p>
            <a:pPr eaLnBrk="1" hangingPunct="1">
              <a:lnSpc>
                <a:spcPct val="150000"/>
              </a:lnSpc>
              <a:spcBef>
                <a:spcPct val="0"/>
              </a:spcBef>
              <a:buFontTx/>
              <a:buNone/>
            </a:pPr>
            <a:r>
              <a:rPr lang="zh-CN" altLang="en-US" sz="1800" dirty="0">
                <a:latin typeface="微软雅黑" panose="020B0503020204020204" pitchFamily="34" charset="-122"/>
              </a:rPr>
              <a:t>金属中的电子气</a:t>
            </a:r>
            <a:endParaRPr lang="en-US" altLang="zh-CN" sz="1800" dirty="0">
              <a:latin typeface="微软雅黑" panose="020B0503020204020204" pitchFamily="34" charset="-122"/>
            </a:endParaRPr>
          </a:p>
          <a:p>
            <a:pPr eaLnBrk="1" hangingPunct="1">
              <a:lnSpc>
                <a:spcPct val="150000"/>
              </a:lnSpc>
              <a:spcBef>
                <a:spcPct val="0"/>
              </a:spcBef>
              <a:buFontTx/>
              <a:buNone/>
            </a:pPr>
            <a:r>
              <a:rPr lang="zh-CN" altLang="en-US" sz="1800" dirty="0">
                <a:latin typeface="微软雅黑" panose="020B0503020204020204" pitchFamily="34" charset="-122"/>
              </a:rPr>
              <a:t>功函数、接触电势等</a:t>
            </a:r>
            <a:endParaRPr lang="en-US" altLang="zh-CN" sz="1800" dirty="0">
              <a:latin typeface="微软雅黑" panose="020B0503020204020204" pitchFamily="34" charset="-122"/>
            </a:endParaRPr>
          </a:p>
          <a:p>
            <a:pPr eaLnBrk="1" hangingPunct="1">
              <a:lnSpc>
                <a:spcPct val="150000"/>
              </a:lnSpc>
              <a:spcBef>
                <a:spcPct val="0"/>
              </a:spcBef>
              <a:buFontTx/>
              <a:buNone/>
            </a:pPr>
            <a:r>
              <a:rPr lang="zh-CN" altLang="en-US" sz="1800" dirty="0">
                <a:latin typeface="微软雅黑" panose="020B0503020204020204" pitchFamily="34" charset="-122"/>
              </a:rPr>
              <a:t>。。。。。。</a:t>
            </a:r>
          </a:p>
        </p:txBody>
      </p:sp>
      <p:sp>
        <p:nvSpPr>
          <p:cNvPr id="76808" name="TextBox 8"/>
          <p:cNvSpPr txBox="1">
            <a:spLocks noChangeArrowheads="1"/>
          </p:cNvSpPr>
          <p:nvPr/>
        </p:nvSpPr>
        <p:spPr bwMode="auto">
          <a:xfrm>
            <a:off x="3136900" y="1844768"/>
            <a:ext cx="1584325" cy="19389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1600" dirty="0">
                <a:latin typeface="微软雅黑" panose="020B0503020204020204" pitchFamily="34" charset="-122"/>
              </a:rPr>
              <a:t>晶体结构</a:t>
            </a:r>
            <a:endParaRPr lang="en-US" altLang="zh-CN" sz="1600" dirty="0">
              <a:latin typeface="微软雅黑" panose="020B0503020204020204" pitchFamily="34" charset="-122"/>
            </a:endParaRPr>
          </a:p>
          <a:p>
            <a:pPr eaLnBrk="1" hangingPunct="1">
              <a:lnSpc>
                <a:spcPct val="150000"/>
              </a:lnSpc>
              <a:spcBef>
                <a:spcPct val="0"/>
              </a:spcBef>
              <a:buFontTx/>
              <a:buNone/>
            </a:pPr>
            <a:r>
              <a:rPr lang="zh-CN" altLang="en-US" sz="1600" dirty="0">
                <a:latin typeface="微软雅黑" panose="020B0503020204020204" pitchFamily="34" charset="-122"/>
              </a:rPr>
              <a:t>晶格动力学</a:t>
            </a:r>
            <a:endParaRPr lang="en-US" altLang="zh-CN" sz="1600" dirty="0">
              <a:latin typeface="微软雅黑" panose="020B0503020204020204" pitchFamily="34" charset="-122"/>
            </a:endParaRPr>
          </a:p>
          <a:p>
            <a:pPr eaLnBrk="1" hangingPunct="1">
              <a:lnSpc>
                <a:spcPct val="150000"/>
              </a:lnSpc>
              <a:spcBef>
                <a:spcPct val="0"/>
              </a:spcBef>
              <a:buFontTx/>
              <a:buNone/>
            </a:pPr>
            <a:r>
              <a:rPr lang="zh-CN" altLang="en-US" sz="1600" dirty="0">
                <a:latin typeface="微软雅黑" panose="020B0503020204020204" pitchFamily="34" charset="-122"/>
              </a:rPr>
              <a:t>晶格热力学</a:t>
            </a:r>
            <a:endParaRPr lang="en-US" altLang="zh-CN" sz="1600" dirty="0">
              <a:latin typeface="微软雅黑" panose="020B0503020204020204" pitchFamily="34" charset="-122"/>
            </a:endParaRPr>
          </a:p>
          <a:p>
            <a:pPr eaLnBrk="1" hangingPunct="1">
              <a:lnSpc>
                <a:spcPct val="150000"/>
              </a:lnSpc>
              <a:spcBef>
                <a:spcPct val="0"/>
              </a:spcBef>
              <a:buFontTx/>
              <a:buNone/>
            </a:pPr>
            <a:r>
              <a:rPr lang="zh-CN" altLang="en-US" sz="1600" dirty="0">
                <a:latin typeface="微软雅黑" panose="020B0503020204020204" pitchFamily="34" charset="-122"/>
              </a:rPr>
              <a:t>实际晶格理论</a:t>
            </a:r>
            <a:endParaRPr lang="en-US" altLang="zh-CN" sz="1600" dirty="0">
              <a:latin typeface="微软雅黑" panose="020B0503020204020204" pitchFamily="34" charset="-122"/>
            </a:endParaRPr>
          </a:p>
          <a:p>
            <a:pPr eaLnBrk="1" hangingPunct="1">
              <a:lnSpc>
                <a:spcPct val="150000"/>
              </a:lnSpc>
              <a:spcBef>
                <a:spcPct val="0"/>
              </a:spcBef>
              <a:buFontTx/>
              <a:buNone/>
            </a:pPr>
            <a:r>
              <a:rPr lang="zh-CN" altLang="en-US" sz="1600" dirty="0">
                <a:latin typeface="微软雅黑" panose="020B0503020204020204" pitchFamily="34" charset="-122"/>
              </a:rPr>
              <a:t>。。。。。。</a:t>
            </a:r>
          </a:p>
        </p:txBody>
      </p:sp>
      <p:sp>
        <p:nvSpPr>
          <p:cNvPr id="76809" name="TextBox 9"/>
          <p:cNvSpPr txBox="1">
            <a:spLocks noChangeArrowheads="1"/>
          </p:cNvSpPr>
          <p:nvPr/>
        </p:nvSpPr>
        <p:spPr bwMode="auto">
          <a:xfrm>
            <a:off x="4889500" y="2309813"/>
            <a:ext cx="1584325"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zh-CN" altLang="en-US" sz="2000">
                <a:latin typeface="微软雅黑" panose="020B0503020204020204" pitchFamily="34" charset="-122"/>
              </a:rPr>
              <a:t>理想晶格</a:t>
            </a:r>
          </a:p>
        </p:txBody>
      </p:sp>
      <p:sp>
        <p:nvSpPr>
          <p:cNvPr id="3" name="左大括号 2"/>
          <p:cNvSpPr/>
          <p:nvPr/>
        </p:nvSpPr>
        <p:spPr>
          <a:xfrm>
            <a:off x="1331913" y="2786063"/>
            <a:ext cx="349250" cy="4013200"/>
          </a:xfrm>
          <a:prstGeom prst="leftBrace">
            <a:avLst/>
          </a:prstGeom>
          <a:solidFill>
            <a:schemeClr val="bg1"/>
          </a:solidFill>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sz="2000" b="1">
              <a:solidFill>
                <a:srgbClr val="FF0000"/>
              </a:solidFill>
              <a:latin typeface="微软雅黑" panose="020B0503020204020204" pitchFamily="34" charset="-122"/>
              <a:ea typeface="微软雅黑" panose="020B0503020204020204" pitchFamily="34" charset="-122"/>
            </a:endParaRPr>
          </a:p>
        </p:txBody>
      </p:sp>
      <p:sp>
        <p:nvSpPr>
          <p:cNvPr id="12" name="左大括号 11"/>
          <p:cNvSpPr/>
          <p:nvPr/>
        </p:nvSpPr>
        <p:spPr>
          <a:xfrm>
            <a:off x="2714625" y="2017713"/>
            <a:ext cx="349250" cy="1571625"/>
          </a:xfrm>
          <a:prstGeom prst="leftBrace">
            <a:avLst/>
          </a:prstGeom>
          <a:solidFill>
            <a:schemeClr val="bg1"/>
          </a:solidFill>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sz="2000" b="1">
              <a:solidFill>
                <a:srgbClr val="FF0000"/>
              </a:solidFill>
              <a:latin typeface="微软雅黑" panose="020B0503020204020204" pitchFamily="34" charset="-122"/>
              <a:ea typeface="微软雅黑" panose="020B0503020204020204" pitchFamily="34" charset="-122"/>
            </a:endParaRPr>
          </a:p>
        </p:txBody>
      </p:sp>
      <p:sp>
        <p:nvSpPr>
          <p:cNvPr id="11" name="右大括号 10"/>
          <p:cNvSpPr/>
          <p:nvPr/>
        </p:nvSpPr>
        <p:spPr>
          <a:xfrm>
            <a:off x="4721225" y="2017713"/>
            <a:ext cx="168275" cy="954087"/>
          </a:xfrm>
          <a:prstGeom prst="rightBrace">
            <a:avLst/>
          </a:prstGeom>
          <a:solidFill>
            <a:schemeClr val="bg1"/>
          </a:solidFill>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sz="2000" b="1">
              <a:latin typeface="微软雅黑" panose="020B0503020204020204" pitchFamily="34" charset="-122"/>
              <a:ea typeface="微软雅黑" panose="020B0503020204020204" pitchFamily="34" charset="-122"/>
            </a:endParaRPr>
          </a:p>
        </p:txBody>
      </p:sp>
      <p:sp>
        <p:nvSpPr>
          <p:cNvPr id="14" name="左大括号 13"/>
          <p:cNvSpPr/>
          <p:nvPr/>
        </p:nvSpPr>
        <p:spPr>
          <a:xfrm>
            <a:off x="2689225" y="3871913"/>
            <a:ext cx="347663" cy="1571625"/>
          </a:xfrm>
          <a:prstGeom prst="leftBrace">
            <a:avLst/>
          </a:prstGeom>
          <a:solidFill>
            <a:schemeClr val="bg1"/>
          </a:solidFill>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sz="2000" b="1">
              <a:solidFill>
                <a:srgbClr val="FF0000"/>
              </a:solidFill>
              <a:latin typeface="微软雅黑" panose="020B0503020204020204" pitchFamily="34" charset="-122"/>
              <a:ea typeface="微软雅黑" panose="020B0503020204020204" pitchFamily="34" charset="-122"/>
            </a:endParaRPr>
          </a:p>
        </p:txBody>
      </p:sp>
      <p:sp>
        <p:nvSpPr>
          <p:cNvPr id="76814" name="TextBox 12"/>
          <p:cNvSpPr txBox="1">
            <a:spLocks noChangeArrowheads="1"/>
          </p:cNvSpPr>
          <p:nvPr/>
        </p:nvSpPr>
        <p:spPr bwMode="auto">
          <a:xfrm>
            <a:off x="323850" y="908050"/>
            <a:ext cx="8424863"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zh-CN" altLang="en-US" sz="2400">
                <a:latin typeface="微软雅黑" panose="020B0503020204020204" pitchFamily="34" charset="-122"/>
              </a:rPr>
              <a:t>固体物理学研究固体材料中最基本的、具有普遍意义的问题。形成许多分支，例如：</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685800" y="2012950"/>
            <a:ext cx="77724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pPr>
            <a:r>
              <a:rPr kumimoji="1" lang="zh-CN" altLang="en-US" sz="3200" dirty="0">
                <a:solidFill>
                  <a:srgbClr val="000066"/>
                </a:solidFill>
                <a:latin typeface="微软雅黑" panose="020B0503020204020204" pitchFamily="34" charset="-122"/>
              </a:rPr>
              <a:t>理论上：是一个非常复杂的多体问题，不可能直接精确求解，需要</a:t>
            </a:r>
            <a:r>
              <a:rPr kumimoji="1" lang="zh-CN" altLang="en-US" sz="3200" u="sng" dirty="0">
                <a:solidFill>
                  <a:srgbClr val="C00000"/>
                </a:solidFill>
                <a:latin typeface="微软雅黑" panose="020B0503020204020204" pitchFamily="34" charset="-122"/>
              </a:rPr>
              <a:t>引入假说、模型和近似</a:t>
            </a:r>
            <a:r>
              <a:rPr kumimoji="1" lang="zh-CN" altLang="en-US" sz="3200" dirty="0">
                <a:solidFill>
                  <a:srgbClr val="000066"/>
                </a:solidFill>
                <a:latin typeface="微软雅黑" panose="020B0503020204020204" pitchFamily="34" charset="-122"/>
              </a:rPr>
              <a:t>。</a:t>
            </a:r>
            <a:endParaRPr kumimoji="1" lang="en-US" altLang="zh-CN" sz="3200" dirty="0">
              <a:solidFill>
                <a:srgbClr val="000066"/>
              </a:solidFill>
              <a:latin typeface="微软雅黑" panose="020B0503020204020204" pitchFamily="34" charset="-122"/>
            </a:endParaRPr>
          </a:p>
          <a:p>
            <a:pPr algn="just" eaLnBrk="1" hangingPunct="1">
              <a:spcBef>
                <a:spcPct val="0"/>
              </a:spcBef>
            </a:pPr>
            <a:endParaRPr kumimoji="1" lang="zh-CN" altLang="en-US" sz="3200" dirty="0">
              <a:solidFill>
                <a:srgbClr val="000066"/>
              </a:solidFill>
              <a:latin typeface="微软雅黑" panose="020B0503020204020204" pitchFamily="34" charset="-122"/>
            </a:endParaRPr>
          </a:p>
          <a:p>
            <a:pPr algn="just" eaLnBrk="1" hangingPunct="1">
              <a:spcBef>
                <a:spcPct val="0"/>
              </a:spcBef>
            </a:pPr>
            <a:r>
              <a:rPr kumimoji="1" lang="zh-CN" altLang="en-US" sz="3200" dirty="0">
                <a:solidFill>
                  <a:srgbClr val="000066"/>
                </a:solidFill>
                <a:latin typeface="微软雅黑" panose="020B0503020204020204" pitchFamily="34" charset="-122"/>
              </a:rPr>
              <a:t>实验上：大量的实验是固体理论的形成基础，并且是新材料、新器件诞生的主要来源。几十年来，新技术为固体物理领域的研究提供了优越的手段。</a:t>
            </a:r>
          </a:p>
        </p:txBody>
      </p:sp>
      <p:sp>
        <p:nvSpPr>
          <p:cNvPr id="71683" name="Text Box 3"/>
          <p:cNvSpPr txBox="1">
            <a:spLocks noChangeArrowheads="1"/>
          </p:cNvSpPr>
          <p:nvPr/>
        </p:nvSpPr>
        <p:spPr bwMode="auto">
          <a:xfrm>
            <a:off x="381000" y="1174750"/>
            <a:ext cx="784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pPr>
            <a:r>
              <a:rPr kumimoji="1" lang="zh-CN" altLang="en-US" sz="4000" dirty="0">
                <a:solidFill>
                  <a:srgbClr val="000000"/>
                </a:solidFill>
                <a:latin typeface="微软雅黑" panose="020B0503020204020204" pitchFamily="34" charset="-122"/>
              </a:rPr>
              <a:t>固体物理的研究方法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iterate type="wd">
                                    <p:tmPct val="100000"/>
                                  </p:iterate>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blinds(horizontal)">
                                      <p:cBhvr>
                                        <p:cTn id="7" dur="300"/>
                                        <p:tgtEl>
                                          <p:spTgt spid="71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iterate type="wd">
                                    <p:tmPct val="100000"/>
                                  </p:iterate>
                                  <p:childTnLst>
                                    <p:set>
                                      <p:cBhvr>
                                        <p:cTn id="11" dur="1" fill="hold">
                                          <p:stCondLst>
                                            <p:cond delay="0"/>
                                          </p:stCondLst>
                                        </p:cTn>
                                        <p:tgtEl>
                                          <p:spTgt spid="71682">
                                            <p:txEl>
                                              <p:pRg st="0" end="0"/>
                                            </p:txEl>
                                          </p:spTgt>
                                        </p:tgtEl>
                                        <p:attrNameLst>
                                          <p:attrName>style.visibility</p:attrName>
                                        </p:attrNameLst>
                                      </p:cBhvr>
                                      <p:to>
                                        <p:strVal val="visible"/>
                                      </p:to>
                                    </p:set>
                                    <p:animEffect transition="in" filter="blinds(horizontal)">
                                      <p:cBhvr>
                                        <p:cTn id="12" dur="300"/>
                                        <p:tgtEl>
                                          <p:spTgt spid="7168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iterate type="wd">
                                    <p:tmPct val="100000"/>
                                  </p:iterate>
                                  <p:childTnLst>
                                    <p:set>
                                      <p:cBhvr>
                                        <p:cTn id="16" dur="1" fill="hold">
                                          <p:stCondLst>
                                            <p:cond delay="0"/>
                                          </p:stCondLst>
                                        </p:cTn>
                                        <p:tgtEl>
                                          <p:spTgt spid="71682">
                                            <p:txEl>
                                              <p:pRg st="2" end="2"/>
                                            </p:txEl>
                                          </p:spTgt>
                                        </p:tgtEl>
                                        <p:attrNameLst>
                                          <p:attrName>style.visibility</p:attrName>
                                        </p:attrNameLst>
                                      </p:cBhvr>
                                      <p:to>
                                        <p:strVal val="visible"/>
                                      </p:to>
                                    </p:set>
                                    <p:animEffect transition="in" filter="blinds(horizontal)">
                                      <p:cBhvr>
                                        <p:cTn id="17" dur="300"/>
                                        <p:tgtEl>
                                          <p:spTgt spid="716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build="p" autoUpdateAnimBg="0"/>
      <p:bldP spid="7168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3084513" y="1789113"/>
            <a:ext cx="26971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zh-CN" altLang="en-US" sz="2800">
                <a:latin typeface="微软雅黑" panose="020B0503020204020204" pitchFamily="34" charset="-122"/>
              </a:rPr>
              <a:t>理论应用于模型</a:t>
            </a:r>
          </a:p>
        </p:txBody>
      </p:sp>
      <p:sp>
        <p:nvSpPr>
          <p:cNvPr id="3" name="AutoShape 7"/>
          <p:cNvSpPr>
            <a:spLocks noChangeArrowheads="1"/>
          </p:cNvSpPr>
          <p:nvPr/>
        </p:nvSpPr>
        <p:spPr bwMode="auto">
          <a:xfrm>
            <a:off x="4217988" y="2611438"/>
            <a:ext cx="431800" cy="863600"/>
          </a:xfrm>
          <a:prstGeom prst="down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2800">
              <a:latin typeface="微软雅黑" panose="020B0503020204020204" pitchFamily="34" charset="-122"/>
            </a:endParaRPr>
          </a:p>
        </p:txBody>
      </p:sp>
      <p:sp>
        <p:nvSpPr>
          <p:cNvPr id="4" name="Text Box 9"/>
          <p:cNvSpPr txBox="1">
            <a:spLocks noChangeArrowheads="1"/>
          </p:cNvSpPr>
          <p:nvPr/>
        </p:nvSpPr>
        <p:spPr bwMode="auto">
          <a:xfrm>
            <a:off x="4682250" y="2705259"/>
            <a:ext cx="16208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zh-CN" altLang="en-US" sz="2800">
                <a:latin typeface="微软雅黑" panose="020B0503020204020204" pitchFamily="34" charset="-122"/>
              </a:rPr>
              <a:t>数学方法</a:t>
            </a:r>
          </a:p>
        </p:txBody>
      </p:sp>
      <p:sp>
        <p:nvSpPr>
          <p:cNvPr id="5" name="Text Box 10"/>
          <p:cNvSpPr txBox="1">
            <a:spLocks noChangeArrowheads="1"/>
          </p:cNvSpPr>
          <p:nvPr/>
        </p:nvSpPr>
        <p:spPr bwMode="auto">
          <a:xfrm>
            <a:off x="3622675" y="3663950"/>
            <a:ext cx="16208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zh-CN" altLang="en-US" sz="2800" dirty="0">
                <a:latin typeface="微软雅黑" panose="020B0503020204020204" pitchFamily="34" charset="-122"/>
              </a:rPr>
              <a:t>理论结果</a:t>
            </a:r>
          </a:p>
        </p:txBody>
      </p:sp>
      <p:sp>
        <p:nvSpPr>
          <p:cNvPr id="6" name="AutoShape 11"/>
          <p:cNvSpPr>
            <a:spLocks noChangeArrowheads="1"/>
          </p:cNvSpPr>
          <p:nvPr/>
        </p:nvSpPr>
        <p:spPr bwMode="auto">
          <a:xfrm>
            <a:off x="4217988" y="4294188"/>
            <a:ext cx="431800" cy="863600"/>
          </a:xfrm>
          <a:prstGeom prst="down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2800">
              <a:latin typeface="微软雅黑" panose="020B0503020204020204" pitchFamily="34" charset="-122"/>
            </a:endParaRPr>
          </a:p>
        </p:txBody>
      </p:sp>
      <p:sp>
        <p:nvSpPr>
          <p:cNvPr id="7" name="AutoShape 12"/>
          <p:cNvSpPr>
            <a:spLocks/>
          </p:cNvSpPr>
          <p:nvPr/>
        </p:nvSpPr>
        <p:spPr bwMode="auto">
          <a:xfrm rot="-5400000">
            <a:off x="4289425" y="3546475"/>
            <a:ext cx="287338" cy="3887788"/>
          </a:xfrm>
          <a:prstGeom prst="rightBrace">
            <a:avLst>
              <a:gd name="adj1" fmla="val 112753"/>
              <a:gd name="adj2" fmla="val 50000"/>
            </a:avLst>
          </a:prstGeom>
          <a:noFill/>
          <a:ln w="508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2800">
              <a:latin typeface="微软雅黑" panose="020B0503020204020204" pitchFamily="34" charset="-122"/>
            </a:endParaRPr>
          </a:p>
        </p:txBody>
      </p:sp>
      <p:sp>
        <p:nvSpPr>
          <p:cNvPr id="8" name="Text Box 13"/>
          <p:cNvSpPr txBox="1">
            <a:spLocks noChangeArrowheads="1"/>
          </p:cNvSpPr>
          <p:nvPr/>
        </p:nvSpPr>
        <p:spPr bwMode="auto">
          <a:xfrm>
            <a:off x="900113" y="5895975"/>
            <a:ext cx="26987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zh-CN" altLang="en-US" sz="2800">
                <a:latin typeface="微软雅黑" panose="020B0503020204020204" pitchFamily="34" charset="-122"/>
              </a:rPr>
              <a:t>解释已存在结果</a:t>
            </a:r>
          </a:p>
        </p:txBody>
      </p:sp>
      <p:sp>
        <p:nvSpPr>
          <p:cNvPr id="9" name="Text Box 14"/>
          <p:cNvSpPr txBox="1">
            <a:spLocks noChangeArrowheads="1"/>
          </p:cNvSpPr>
          <p:nvPr/>
        </p:nvSpPr>
        <p:spPr bwMode="auto">
          <a:xfrm>
            <a:off x="5437188" y="5895975"/>
            <a:ext cx="16208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zh-CN" altLang="en-US" sz="2800">
                <a:latin typeface="微软雅黑" panose="020B0503020204020204" pitchFamily="34" charset="-122"/>
              </a:rPr>
              <a:t>实现结果</a:t>
            </a:r>
          </a:p>
        </p:txBody>
      </p:sp>
      <p:sp>
        <p:nvSpPr>
          <p:cNvPr id="10" name="Text Box 3"/>
          <p:cNvSpPr txBox="1">
            <a:spLocks noChangeArrowheads="1"/>
          </p:cNvSpPr>
          <p:nvPr/>
        </p:nvSpPr>
        <p:spPr bwMode="auto">
          <a:xfrm>
            <a:off x="755650" y="1023938"/>
            <a:ext cx="784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pPr>
            <a:r>
              <a:rPr kumimoji="1" lang="zh-CN" altLang="en-US" sz="4000">
                <a:solidFill>
                  <a:srgbClr val="000000"/>
                </a:solidFill>
                <a:latin typeface="微软雅黑" panose="020B0503020204020204" pitchFamily="34" charset="-122"/>
              </a:rPr>
              <a:t>固体物理的研究方法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iterate type="wd">
                                    <p:tmPct val="100000"/>
                                  </p:iterate>
                                  <p:childTnLst>
                                    <p:set>
                                      <p:cBhvr>
                                        <p:cTn id="44" dur="1" fill="hold">
                                          <p:stCondLst>
                                            <p:cond delay="0"/>
                                          </p:stCondLst>
                                        </p:cTn>
                                        <p:tgtEl>
                                          <p:spTgt spid="10">
                                            <p:txEl>
                                              <p:pRg st="0" end="0"/>
                                            </p:txEl>
                                          </p:spTgt>
                                        </p:tgtEl>
                                        <p:attrNameLst>
                                          <p:attrName>style.visibility</p:attrName>
                                        </p:attrNameLst>
                                      </p:cBhvr>
                                      <p:to>
                                        <p:strVal val="visible"/>
                                      </p:to>
                                    </p:set>
                                    <p:animEffect transition="in" filter="blinds(horizontal)">
                                      <p:cBhvr>
                                        <p:cTn id="45" dur="3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p:bldP spid="6" grpId="0" animBg="1"/>
      <p:bldP spid="7" grpId="0" animBg="1"/>
      <p:bldP spid="8" grpId="0"/>
      <p:bldP spid="9" grpId="0"/>
      <p:bldP spid="10"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501010"/>
            <a:ext cx="9144000" cy="1754326"/>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50000"/>
              </a:lnSpc>
              <a:defRPr/>
            </a:pPr>
            <a:r>
              <a:rPr lang="zh-CN" altLang="en-US" sz="3600" b="1" spc="50" dirty="0">
                <a:ln w="11430"/>
                <a:latin typeface="微软雅黑" panose="020B0503020204020204" pitchFamily="34" charset="-122"/>
                <a:ea typeface="微软雅黑" panose="020B0503020204020204" pitchFamily="34" charset="-122"/>
              </a:rPr>
              <a:t>了万物由我 明妙觉在身</a:t>
            </a:r>
            <a:endParaRPr lang="en-US" altLang="zh-CN" sz="3600" b="1" spc="50" dirty="0">
              <a:ln w="11430"/>
              <a:latin typeface="微软雅黑" panose="020B0503020204020204" pitchFamily="34" charset="-122"/>
              <a:ea typeface="微软雅黑" panose="020B0503020204020204" pitchFamily="34" charset="-122"/>
            </a:endParaRPr>
          </a:p>
          <a:p>
            <a:pPr algn="ctr">
              <a:lnSpc>
                <a:spcPct val="150000"/>
              </a:lnSpc>
              <a:defRPr/>
            </a:pPr>
            <a:r>
              <a:rPr lang="zh-CN" altLang="en-US" sz="3600" b="1" spc="50" dirty="0">
                <a:ln w="11430"/>
                <a:latin typeface="微软雅黑" panose="020B0503020204020204" pitchFamily="34" charset="-122"/>
                <a:ea typeface="微软雅黑" panose="020B0503020204020204" pitchFamily="34" charset="-122"/>
              </a:rPr>
              <a:t>天地与我同根 万物与我</a:t>
            </a:r>
            <a:r>
              <a:rPr lang="zh-CN" altLang="en-US" sz="3600" b="1" spc="50" dirty="0" smtClean="0">
                <a:ln w="11430"/>
                <a:latin typeface="微软雅黑" panose="020B0503020204020204" pitchFamily="34" charset="-122"/>
                <a:ea typeface="微软雅黑" panose="020B0503020204020204" pitchFamily="34" charset="-122"/>
              </a:rPr>
              <a:t>一体</a:t>
            </a:r>
            <a:endParaRPr lang="zh-CN" altLang="en-US" sz="3600" b="1" spc="50" dirty="0">
              <a:ln w="11430"/>
              <a:latin typeface="微软雅黑" panose="020B0503020204020204" pitchFamily="34" charset="-122"/>
              <a:ea typeface="微软雅黑" panose="020B0503020204020204" pitchFamily="34" charset="-122"/>
            </a:endParaRPr>
          </a:p>
        </p:txBody>
      </p:sp>
      <p:sp>
        <p:nvSpPr>
          <p:cNvPr id="4" name="文本框 3"/>
          <p:cNvSpPr txBox="1"/>
          <p:nvPr/>
        </p:nvSpPr>
        <p:spPr>
          <a:xfrm>
            <a:off x="250825" y="1123950"/>
            <a:ext cx="6521450" cy="1570038"/>
          </a:xfrm>
          <a:prstGeom prst="rect">
            <a:avLst/>
          </a:prstGeom>
          <a:noFill/>
        </p:spPr>
        <p:txBody>
          <a:bodyPr>
            <a:spAutoFit/>
          </a:bodyPr>
          <a:lstStyle/>
          <a:p>
            <a:pPr>
              <a:lnSpc>
                <a:spcPct val="150000"/>
              </a:lnSpc>
              <a:defRPr/>
            </a:pPr>
            <a:r>
              <a:rPr lang="zh-CN" altLang="en-US"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追求真理</a:t>
            </a:r>
            <a:r>
              <a:rPr lang="en-US" altLang="zh-CN"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契入真理</a:t>
            </a:r>
            <a:endParaRPr lang="en-US" altLang="zh-CN"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150000"/>
              </a:lnSpc>
              <a:defRPr/>
            </a:pPr>
            <a:r>
              <a:rPr lang="zh-CN" altLang="en-US" sz="32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朝闻道，夕死可矣。</a:t>
            </a:r>
            <a:r>
              <a:rPr lang="en-US" altLang="zh-CN" sz="32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32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论语</a:t>
            </a:r>
            <a:r>
              <a:rPr lang="en-US" altLang="zh-CN" sz="32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32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里仁</a:t>
            </a:r>
            <a:r>
              <a:rPr lang="en-US" altLang="zh-CN" sz="32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32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019175"/>
            <a:ext cx="8229600" cy="681038"/>
          </a:xfrm>
        </p:spPr>
        <p:txBody>
          <a:bodyPr/>
          <a:lstStyle/>
          <a:p>
            <a:pPr>
              <a:defRPr/>
            </a:pPr>
            <a:r>
              <a:rPr lang="zh-CN" altLang="en-US" sz="3600" dirty="0" smtClean="0">
                <a:latin typeface="微软雅黑" panose="020B0503020204020204" pitchFamily="34" charset="-122"/>
              </a:rPr>
              <a:t>课程简介</a:t>
            </a:r>
          </a:p>
        </p:txBody>
      </p:sp>
      <p:sp>
        <p:nvSpPr>
          <p:cNvPr id="24579" name="Rectangle 3"/>
          <p:cNvSpPr>
            <a:spLocks noGrp="1" noChangeArrowheads="1"/>
          </p:cNvSpPr>
          <p:nvPr>
            <p:ph idx="1"/>
          </p:nvPr>
        </p:nvSpPr>
        <p:spPr>
          <a:xfrm>
            <a:off x="539441" y="1628750"/>
            <a:ext cx="7993110" cy="5084763"/>
          </a:xfrm>
        </p:spPr>
        <p:txBody>
          <a:bodyPr/>
          <a:lstStyle/>
          <a:p>
            <a:pPr>
              <a:lnSpc>
                <a:spcPct val="125000"/>
              </a:lnSpc>
              <a:buFont typeface="Wingdings" panose="05000000000000000000" pitchFamily="2" charset="2"/>
              <a:buChar char="Ø"/>
            </a:pPr>
            <a:r>
              <a:rPr lang="zh-CN" altLang="en-US" sz="2400" dirty="0" smtClean="0">
                <a:effectLst/>
                <a:latin typeface="微软雅黑" panose="020B0503020204020204" pitchFamily="34" charset="-122"/>
              </a:rPr>
              <a:t>固体物理学运用量子力学和统计力学研究固态物质的物理性质、微观结构、构成固态物质的各种粒子和准粒子的运动形态及相互作用；若研究对象进一步包括液体和软物质，则构成凝聚态物理学。</a:t>
            </a:r>
            <a:endParaRPr lang="en-US" altLang="zh-CN" sz="2400" dirty="0" smtClean="0">
              <a:effectLst/>
              <a:latin typeface="微软雅黑" panose="020B0503020204020204" pitchFamily="34" charset="-122"/>
            </a:endParaRPr>
          </a:p>
          <a:p>
            <a:pPr>
              <a:lnSpc>
                <a:spcPct val="125000"/>
              </a:lnSpc>
              <a:buFont typeface="Wingdings" panose="05000000000000000000" pitchFamily="2" charset="2"/>
              <a:buChar char="Ø"/>
            </a:pPr>
            <a:r>
              <a:rPr lang="zh-CN" altLang="en-US" sz="2400" dirty="0" smtClean="0">
                <a:solidFill>
                  <a:srgbClr val="800000"/>
                </a:solidFill>
                <a:latin typeface="微软雅黑" panose="020B0503020204020204" pitchFamily="34" charset="-122"/>
              </a:rPr>
              <a:t>固体物理学是现代物理的重要组成部分，当前物理学的重要研究前沿部分之一，现代科学技术重要理论基础之一。</a:t>
            </a:r>
          </a:p>
          <a:p>
            <a:pPr>
              <a:lnSpc>
                <a:spcPct val="125000"/>
              </a:lnSpc>
              <a:buFont typeface="Wingdings" panose="05000000000000000000" pitchFamily="2" charset="2"/>
              <a:buChar char="Ø"/>
            </a:pPr>
            <a:r>
              <a:rPr lang="zh-CN" altLang="en-US" sz="2400" dirty="0" smtClean="0">
                <a:solidFill>
                  <a:srgbClr val="0000CC"/>
                </a:solidFill>
                <a:effectLst/>
                <a:latin typeface="微软雅黑" panose="020B0503020204020204" pitchFamily="34" charset="-122"/>
              </a:rPr>
              <a:t>固体物理学是物理学中内容丰富、应用极其广泛的一门分支学科，是微电子、光电子和材料科学等学科的基础。</a:t>
            </a:r>
            <a:endParaRPr lang="en-US" altLang="zh-CN" sz="2400" dirty="0" smtClean="0">
              <a:solidFill>
                <a:srgbClr val="0000CC"/>
              </a:solidFill>
              <a:effectLst/>
              <a:latin typeface="微软雅黑" panose="020B0503020204020204" pitchFamily="34" charset="-122"/>
            </a:endParaRPr>
          </a:p>
          <a:p>
            <a:pPr>
              <a:lnSpc>
                <a:spcPct val="125000"/>
              </a:lnSpc>
              <a:buFont typeface="Wingdings" panose="05000000000000000000" pitchFamily="2" charset="2"/>
              <a:buChar char="Ø"/>
            </a:pPr>
            <a:endParaRPr lang="zh-CN" altLang="en-US" sz="2400" dirty="0" smtClean="0">
              <a:latin typeface="微软雅黑" panose="020B0503020204020204" pitchFamily="34" charset="-122"/>
            </a:endParaRPr>
          </a:p>
          <a:p>
            <a:pPr>
              <a:lnSpc>
                <a:spcPct val="125000"/>
              </a:lnSpc>
              <a:buFont typeface="Wingdings" panose="05000000000000000000" pitchFamily="2" charset="2"/>
              <a:buChar char="Ø"/>
            </a:pPr>
            <a:endParaRPr lang="en-US" altLang="zh-CN" sz="2400" dirty="0" smtClean="0">
              <a:effectLst/>
              <a:latin typeface="微软雅黑" panose="020B0503020204020204" pitchFamily="34" charset="-122"/>
            </a:endParaRPr>
          </a:p>
        </p:txBody>
      </p:sp>
      <p:sp>
        <p:nvSpPr>
          <p:cNvPr id="4" name="Text Box 5"/>
          <p:cNvSpPr txBox="1">
            <a:spLocks noChangeArrowheads="1"/>
          </p:cNvSpPr>
          <p:nvPr/>
        </p:nvSpPr>
        <p:spPr bwMode="auto">
          <a:xfrm>
            <a:off x="846931" y="6149975"/>
            <a:ext cx="7923696" cy="708025"/>
          </a:xfrm>
          <a:prstGeom prst="rect">
            <a:avLst/>
          </a:prstGeom>
          <a:solidFill>
            <a:schemeClr val="bg1"/>
          </a:solidFill>
          <a:ln>
            <a:noFill/>
          </a:ln>
          <a:effectLst/>
        </p:spPr>
        <p:txBody>
          <a:bodyPr wrap="squar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en-US" altLang="zh-CN" sz="4000" dirty="0">
                <a:solidFill>
                  <a:srgbClr val="800000"/>
                </a:solidFill>
                <a:latin typeface="微软雅黑" panose="020B0503020204020204" pitchFamily="34" charset="-122"/>
              </a:rPr>
              <a:t>——</a:t>
            </a:r>
            <a:r>
              <a:rPr lang="zh-CN" altLang="en-US" sz="4000" dirty="0">
                <a:solidFill>
                  <a:srgbClr val="800000"/>
                </a:solidFill>
                <a:latin typeface="微软雅黑" panose="020B0503020204020204" pitchFamily="34" charset="-122"/>
              </a:rPr>
              <a:t>理论与应用之间的桥梁学科</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457200" y="946150"/>
            <a:ext cx="8229600" cy="682625"/>
          </a:xfrm>
        </p:spPr>
        <p:txBody>
          <a:bodyPr/>
          <a:lstStyle/>
          <a:p>
            <a:r>
              <a:rPr lang="zh-CN" altLang="en-US" sz="3600" smtClean="0">
                <a:effectLst/>
                <a:latin typeface="微软雅黑" panose="020B0503020204020204" pitchFamily="34" charset="-122"/>
              </a:rPr>
              <a:t>教学目标</a:t>
            </a:r>
          </a:p>
        </p:txBody>
      </p:sp>
      <p:sp>
        <p:nvSpPr>
          <p:cNvPr id="27651" name="内容占位符 2"/>
          <p:cNvSpPr>
            <a:spLocks noGrp="1"/>
          </p:cNvSpPr>
          <p:nvPr>
            <p:ph idx="1"/>
          </p:nvPr>
        </p:nvSpPr>
        <p:spPr>
          <a:xfrm>
            <a:off x="457200" y="1585913"/>
            <a:ext cx="8147360" cy="5256212"/>
          </a:xfrm>
        </p:spPr>
        <p:txBody>
          <a:bodyPr/>
          <a:lstStyle/>
          <a:p>
            <a:pPr marL="0" indent="0">
              <a:lnSpc>
                <a:spcPct val="125000"/>
              </a:lnSpc>
              <a:buFontTx/>
              <a:buNone/>
            </a:pPr>
            <a:r>
              <a:rPr lang="zh-CN" altLang="en-US" sz="2400" dirty="0" smtClean="0">
                <a:effectLst/>
                <a:latin typeface="微软雅黑" panose="020B0503020204020204" pitchFamily="34" charset="-122"/>
              </a:rPr>
              <a:t>固体物理学是</a:t>
            </a:r>
            <a:r>
              <a:rPr lang="zh-CN" altLang="en-US" sz="2400" dirty="0" smtClean="0">
                <a:solidFill>
                  <a:srgbClr val="0000CC"/>
                </a:solidFill>
                <a:effectLst/>
                <a:latin typeface="微软雅黑" panose="020B0503020204020204" pitchFamily="34" charset="-122"/>
              </a:rPr>
              <a:t>材料和器件物理</a:t>
            </a:r>
            <a:r>
              <a:rPr lang="zh-CN" altLang="en-US" sz="2400" dirty="0" smtClean="0">
                <a:effectLst/>
                <a:latin typeface="微软雅黑" panose="020B0503020204020204" pitchFamily="34" charset="-122"/>
              </a:rPr>
              <a:t>的重要理论基础，是物理专业学生一门</a:t>
            </a:r>
            <a:r>
              <a:rPr lang="zh-CN" altLang="en-US" sz="2400" dirty="0" smtClean="0">
                <a:solidFill>
                  <a:srgbClr val="0000CC"/>
                </a:solidFill>
                <a:effectLst/>
                <a:latin typeface="微软雅黑" panose="020B0503020204020204" pitchFamily="34" charset="-122"/>
              </a:rPr>
              <a:t>较为综合</a:t>
            </a:r>
            <a:r>
              <a:rPr lang="zh-CN" altLang="en-US" sz="2400" dirty="0" smtClean="0">
                <a:effectLst/>
                <a:latin typeface="微软雅黑" panose="020B0503020204020204" pitchFamily="34" charset="-122"/>
              </a:rPr>
              <a:t>的重要课程之一。</a:t>
            </a:r>
            <a:endParaRPr lang="en-US" altLang="zh-CN" sz="2400" dirty="0" smtClean="0">
              <a:solidFill>
                <a:srgbClr val="C00000"/>
              </a:solidFill>
              <a:effectLst/>
              <a:latin typeface="微软雅黑" panose="020B0503020204020204" pitchFamily="34" charset="-122"/>
            </a:endParaRPr>
          </a:p>
          <a:p>
            <a:pPr marL="0" indent="0">
              <a:lnSpc>
                <a:spcPct val="125000"/>
              </a:lnSpc>
              <a:buFontTx/>
              <a:buNone/>
            </a:pPr>
            <a:r>
              <a:rPr lang="zh-CN" altLang="en-US" sz="2400" dirty="0" smtClean="0">
                <a:solidFill>
                  <a:srgbClr val="800000"/>
                </a:solidFill>
                <a:effectLst/>
                <a:latin typeface="微软雅黑" panose="020B0503020204020204" pitchFamily="34" charset="-122"/>
              </a:rPr>
              <a:t>通过本课程的学习，希望达到以下目标：</a:t>
            </a:r>
            <a:endParaRPr lang="en-US" altLang="zh-CN" sz="2400" dirty="0" smtClean="0">
              <a:solidFill>
                <a:srgbClr val="800000"/>
              </a:solidFill>
              <a:effectLst/>
              <a:latin typeface="微软雅黑" panose="020B0503020204020204" pitchFamily="34" charset="-122"/>
            </a:endParaRPr>
          </a:p>
          <a:p>
            <a:pPr marL="0" indent="0">
              <a:lnSpc>
                <a:spcPct val="125000"/>
              </a:lnSpc>
              <a:buFontTx/>
              <a:buNone/>
            </a:pPr>
            <a:r>
              <a:rPr lang="zh-CN" altLang="en-US" sz="2400" dirty="0" smtClean="0">
                <a:effectLst/>
                <a:latin typeface="微软雅黑" panose="020B0503020204020204" pitchFamily="34" charset="-122"/>
              </a:rPr>
              <a:t>（</a:t>
            </a:r>
            <a:r>
              <a:rPr lang="en-US" altLang="zh-CN" sz="2400" dirty="0" smtClean="0">
                <a:effectLst/>
                <a:latin typeface="微软雅黑" panose="020B0503020204020204" pitchFamily="34" charset="-122"/>
              </a:rPr>
              <a:t>1</a:t>
            </a:r>
            <a:r>
              <a:rPr lang="zh-CN" altLang="en-US" sz="2400" dirty="0" smtClean="0">
                <a:effectLst/>
                <a:latin typeface="微软雅黑" panose="020B0503020204020204" pitchFamily="34" charset="-122"/>
              </a:rPr>
              <a:t>）了解固体物理学发展的基本情况，以及固体物理学对于近代物理和近代科技的发展起的作用；</a:t>
            </a:r>
            <a:endParaRPr lang="en-US" altLang="zh-CN" sz="2400" dirty="0" smtClean="0">
              <a:effectLst/>
              <a:latin typeface="微软雅黑" panose="020B0503020204020204" pitchFamily="34" charset="-122"/>
            </a:endParaRPr>
          </a:p>
          <a:p>
            <a:pPr marL="0" indent="0">
              <a:lnSpc>
                <a:spcPct val="125000"/>
              </a:lnSpc>
              <a:buFontTx/>
              <a:buNone/>
            </a:pPr>
            <a:r>
              <a:rPr lang="zh-CN" altLang="en-US" sz="2400" dirty="0" smtClean="0">
                <a:effectLst/>
                <a:latin typeface="微软雅黑" panose="020B0503020204020204" pitchFamily="34" charset="-122"/>
              </a:rPr>
              <a:t>（</a:t>
            </a:r>
            <a:r>
              <a:rPr lang="en-US" altLang="zh-CN" sz="2400" dirty="0" smtClean="0">
                <a:effectLst/>
                <a:latin typeface="微软雅黑" panose="020B0503020204020204" pitchFamily="34" charset="-122"/>
              </a:rPr>
              <a:t>2</a:t>
            </a:r>
            <a:r>
              <a:rPr lang="zh-CN" altLang="en-US" sz="2400" dirty="0" smtClean="0">
                <a:effectLst/>
                <a:latin typeface="微软雅黑" panose="020B0503020204020204" pitchFamily="34" charset="-122"/>
              </a:rPr>
              <a:t>）了解固体物理所研究的基本内容和固体物理研究前沿领域的概况；</a:t>
            </a:r>
            <a:endParaRPr lang="en-US" altLang="zh-CN" sz="2400" dirty="0" smtClean="0">
              <a:effectLst/>
              <a:latin typeface="微软雅黑" panose="020B0503020204020204" pitchFamily="34" charset="-122"/>
            </a:endParaRPr>
          </a:p>
          <a:p>
            <a:pPr marL="0" indent="0">
              <a:lnSpc>
                <a:spcPct val="125000"/>
              </a:lnSpc>
              <a:buFontTx/>
              <a:buNone/>
            </a:pPr>
            <a:r>
              <a:rPr lang="zh-CN" altLang="en-US" sz="2400" dirty="0" smtClean="0">
                <a:effectLst/>
                <a:latin typeface="微软雅黑" panose="020B0503020204020204" pitchFamily="34" charset="-122"/>
              </a:rPr>
              <a:t>（</a:t>
            </a:r>
            <a:r>
              <a:rPr lang="en-US" altLang="zh-CN" sz="2400" dirty="0" smtClean="0">
                <a:effectLst/>
                <a:latin typeface="微软雅黑" panose="020B0503020204020204" pitchFamily="34" charset="-122"/>
              </a:rPr>
              <a:t>3</a:t>
            </a:r>
            <a:r>
              <a:rPr lang="zh-CN" altLang="en-US" sz="2400" dirty="0" smtClean="0">
                <a:effectLst/>
                <a:latin typeface="微软雅黑" panose="020B0503020204020204" pitchFamily="34" charset="-122"/>
              </a:rPr>
              <a:t>）掌握固体物理学的基本概念和基本规律；</a:t>
            </a:r>
            <a:endParaRPr lang="en-US" altLang="zh-CN" sz="2400" dirty="0" smtClean="0">
              <a:effectLst/>
              <a:latin typeface="微软雅黑" panose="020B0503020204020204" pitchFamily="34" charset="-122"/>
            </a:endParaRPr>
          </a:p>
          <a:p>
            <a:pPr marL="0" indent="0">
              <a:lnSpc>
                <a:spcPct val="125000"/>
              </a:lnSpc>
              <a:buFontTx/>
              <a:buNone/>
            </a:pPr>
            <a:r>
              <a:rPr lang="zh-CN" altLang="en-US" sz="2400" dirty="0" smtClean="0">
                <a:effectLst/>
                <a:latin typeface="微软雅黑" panose="020B0503020204020204" pitchFamily="34" charset="-122"/>
              </a:rPr>
              <a:t>（</a:t>
            </a:r>
            <a:r>
              <a:rPr lang="en-US" altLang="zh-CN" sz="2400" dirty="0" smtClean="0">
                <a:effectLst/>
                <a:latin typeface="微软雅黑" panose="020B0503020204020204" pitchFamily="34" charset="-122"/>
              </a:rPr>
              <a:t>4</a:t>
            </a:r>
            <a:r>
              <a:rPr lang="zh-CN" altLang="en-US" sz="2400" dirty="0" smtClean="0">
                <a:effectLst/>
                <a:latin typeface="微软雅黑" panose="020B0503020204020204" pitchFamily="34" charset="-122"/>
              </a:rPr>
              <a:t>）掌握应用固体物理学理论分析和处理问题的手段和方法。</a:t>
            </a:r>
          </a:p>
          <a:p>
            <a:pPr marL="0" indent="0">
              <a:lnSpc>
                <a:spcPct val="125000"/>
              </a:lnSpc>
            </a:pPr>
            <a:endParaRPr lang="zh-CN" altLang="en-US" sz="2400" dirty="0" smtClean="0">
              <a:effectLst/>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00" y="1916790"/>
            <a:ext cx="8147360" cy="3970318"/>
          </a:xfrm>
          <a:prstGeom prst="rect">
            <a:avLst/>
          </a:prstGeom>
        </p:spPr>
        <p:txBody>
          <a:bodyPr wrap="square">
            <a:spAutoFit/>
          </a:bodyPr>
          <a:lstStyle/>
          <a:p>
            <a:pPr marL="342900" lvl="0" indent="-342900">
              <a:lnSpc>
                <a:spcPct val="150000"/>
              </a:lnSpc>
              <a:spcBef>
                <a:spcPct val="20000"/>
              </a:spcBef>
              <a:buFont typeface="Wingdings" panose="05000000000000000000" pitchFamily="2" charset="2"/>
              <a:buChar char="Ø"/>
            </a:pPr>
            <a:r>
              <a:rPr lang="zh-CN" altLang="en-US" sz="2400" b="1" kern="0" dirty="0">
                <a:solidFill>
                  <a:srgbClr val="000000"/>
                </a:solidFill>
                <a:latin typeface="微软雅黑" panose="020B0503020204020204" pitchFamily="34" charset="-122"/>
                <a:ea typeface="微软雅黑" panose="020B0503020204020204" pitchFamily="34" charset="-122"/>
              </a:rPr>
              <a:t>本课程着重阐述物理学中处理固体物质（主要是晶体）的基本理论、基本方法和典型模型。</a:t>
            </a:r>
            <a:endParaRPr lang="en-US" altLang="zh-CN" sz="2400" b="1" kern="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400" b="1" dirty="0" smtClean="0">
                <a:effectLst/>
                <a:latin typeface="微软雅黑" panose="020B0503020204020204" pitchFamily="34" charset="-122"/>
                <a:ea typeface="微软雅黑" panose="020B0503020204020204" pitchFamily="34" charset="-122"/>
              </a:rPr>
              <a:t>掌握固体物理的基本知识：</a:t>
            </a:r>
            <a:r>
              <a:rPr lang="zh-CN" altLang="en-US" sz="2400" b="1" u="sng" dirty="0" smtClean="0">
                <a:solidFill>
                  <a:srgbClr val="800000"/>
                </a:solidFill>
                <a:effectLst/>
                <a:latin typeface="微软雅黑" panose="020B0503020204020204" pitchFamily="34" charset="-122"/>
                <a:ea typeface="微软雅黑" panose="020B0503020204020204" pitchFamily="34" charset="-122"/>
              </a:rPr>
              <a:t>晶体的结构、晶体的结合、晶格动力学和固体的热学性质、固体能带理论和电子输运性质等</a:t>
            </a:r>
            <a:r>
              <a:rPr lang="zh-CN" altLang="en-US" sz="2400" b="1" dirty="0" smtClean="0">
                <a:solidFill>
                  <a:srgbClr val="800000"/>
                </a:solidFill>
                <a:effectLst/>
                <a:latin typeface="微软雅黑" panose="020B0503020204020204" pitchFamily="34" charset="-122"/>
                <a:ea typeface="微软雅黑" panose="020B0503020204020204" pitchFamily="34" charset="-122"/>
              </a:rPr>
              <a:t>；</a:t>
            </a:r>
            <a:endParaRPr lang="en-US" altLang="zh-CN" sz="2400" b="1" dirty="0" smtClean="0">
              <a:solidFill>
                <a:srgbClr val="800000"/>
              </a:solidFill>
              <a:effectLst/>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400" b="1" dirty="0" smtClean="0">
                <a:effectLst/>
                <a:latin typeface="微软雅黑" panose="020B0503020204020204" pitchFamily="34" charset="-122"/>
                <a:ea typeface="微软雅黑" panose="020B0503020204020204" pitchFamily="34" charset="-122"/>
              </a:rPr>
              <a:t>提高运用普通物理学和理论物理学知识解决具体问题和实际问题的能力。</a:t>
            </a:r>
          </a:p>
        </p:txBody>
      </p:sp>
      <p:sp>
        <p:nvSpPr>
          <p:cNvPr id="3" name="Rectangle 2"/>
          <p:cNvSpPr txBox="1">
            <a:spLocks noChangeArrowheads="1"/>
          </p:cNvSpPr>
          <p:nvPr/>
        </p:nvSpPr>
        <p:spPr>
          <a:xfrm>
            <a:off x="457200" y="1019175"/>
            <a:ext cx="8229600" cy="681038"/>
          </a:xfrm>
          <a:prstGeom prst="rect">
            <a:avLst/>
          </a:prstGeom>
        </p:spPr>
        <p:txBody>
          <a:bodyPr/>
          <a:lstStyle>
            <a:lvl1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a:lstStyle>
          <a:p>
            <a:pPr>
              <a:defRPr/>
            </a:pPr>
            <a:r>
              <a:rPr lang="zh-CN" altLang="en-US" sz="3600" kern="0" dirty="0" smtClean="0">
                <a:latin typeface="微软雅黑" panose="020B0503020204020204" pitchFamily="34" charset="-122"/>
              </a:rPr>
              <a:t>课程重点</a:t>
            </a:r>
          </a:p>
        </p:txBody>
      </p:sp>
    </p:spTree>
    <p:extLst>
      <p:ext uri="{BB962C8B-B14F-4D97-AF65-F5344CB8AC3E}">
        <p14:creationId xmlns:p14="http://schemas.microsoft.com/office/powerpoint/2010/main" val="8041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23900"/>
            <a:ext cx="8229600" cy="693738"/>
          </a:xfrm>
        </p:spPr>
        <p:txBody>
          <a:bodyPr/>
          <a:lstStyle/>
          <a:p>
            <a:pPr eaLnBrk="1" hangingPunct="1">
              <a:defRPr/>
            </a:pPr>
            <a:r>
              <a:rPr lang="zh-CN" altLang="en-US" smtClean="0">
                <a:latin typeface="微软雅黑" panose="020B0503020204020204" pitchFamily="34" charset="-122"/>
              </a:rPr>
              <a:t>教材及参考书籍</a:t>
            </a:r>
          </a:p>
        </p:txBody>
      </p:sp>
      <p:sp>
        <p:nvSpPr>
          <p:cNvPr id="28675" name="Rectangle 3"/>
          <p:cNvSpPr>
            <a:spLocks noChangeArrowheads="1"/>
          </p:cNvSpPr>
          <p:nvPr/>
        </p:nvSpPr>
        <p:spPr bwMode="auto">
          <a:xfrm>
            <a:off x="539440" y="1495137"/>
            <a:ext cx="5256730" cy="409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kumimoji="1" lang="en-US" altLang="zh-CN" sz="2000" dirty="0">
                <a:solidFill>
                  <a:srgbClr val="000000"/>
                </a:solidFill>
                <a:latin typeface="微软雅黑" panose="020B0503020204020204" pitchFamily="34" charset="-122"/>
              </a:rPr>
              <a:t>1.《</a:t>
            </a:r>
            <a:r>
              <a:rPr kumimoji="1" lang="zh-CN" altLang="en-US" sz="2000" dirty="0">
                <a:solidFill>
                  <a:srgbClr val="000066"/>
                </a:solidFill>
                <a:latin typeface="微软雅黑" panose="020B0503020204020204" pitchFamily="34" charset="-122"/>
              </a:rPr>
              <a:t>固体物理学</a:t>
            </a:r>
            <a:r>
              <a:rPr kumimoji="1" lang="en-US" altLang="zh-CN" sz="2000" dirty="0">
                <a:solidFill>
                  <a:srgbClr val="000000"/>
                </a:solidFill>
                <a:latin typeface="微软雅黑" panose="020B0503020204020204" pitchFamily="34" charset="-122"/>
              </a:rPr>
              <a:t>》</a:t>
            </a:r>
          </a:p>
          <a:p>
            <a:pPr eaLnBrk="1" hangingPunct="1">
              <a:spcBef>
                <a:spcPct val="0"/>
              </a:spcBef>
              <a:buFontTx/>
              <a:buNone/>
            </a:pPr>
            <a:r>
              <a:rPr kumimoji="1" lang="en-US" altLang="zh-CN" sz="2000" dirty="0">
                <a:solidFill>
                  <a:srgbClr val="000000"/>
                </a:solidFill>
                <a:latin typeface="微软雅黑" panose="020B0503020204020204" pitchFamily="34" charset="-122"/>
              </a:rPr>
              <a:t>      —— </a:t>
            </a:r>
            <a:r>
              <a:rPr kumimoji="1" lang="zh-CN" altLang="en-US" sz="2000" dirty="0">
                <a:solidFill>
                  <a:srgbClr val="000000"/>
                </a:solidFill>
                <a:latin typeface="微软雅黑" panose="020B0503020204020204" pitchFamily="34" charset="-122"/>
              </a:rPr>
              <a:t>黄昆 韩汝琪，高等教育出版社</a:t>
            </a:r>
          </a:p>
          <a:p>
            <a:pPr eaLnBrk="1" hangingPunct="1">
              <a:spcBef>
                <a:spcPct val="0"/>
              </a:spcBef>
              <a:buFontTx/>
              <a:buNone/>
            </a:pPr>
            <a:r>
              <a:rPr kumimoji="1" lang="en-US" altLang="zh-CN" sz="2000" dirty="0">
                <a:solidFill>
                  <a:srgbClr val="000000"/>
                </a:solidFill>
                <a:latin typeface="微软雅黑" panose="020B0503020204020204" pitchFamily="34" charset="-122"/>
              </a:rPr>
              <a:t>2. 《</a:t>
            </a:r>
            <a:r>
              <a:rPr kumimoji="1" lang="zh-CN" altLang="en-US" sz="2000" dirty="0">
                <a:solidFill>
                  <a:srgbClr val="000066"/>
                </a:solidFill>
                <a:latin typeface="微软雅黑" panose="020B0503020204020204" pitchFamily="34" charset="-122"/>
              </a:rPr>
              <a:t>固体物理学</a:t>
            </a:r>
            <a:r>
              <a:rPr kumimoji="1" lang="en-US" altLang="zh-CN" sz="2000" dirty="0">
                <a:solidFill>
                  <a:srgbClr val="000000"/>
                </a:solidFill>
                <a:latin typeface="微软雅黑" panose="020B0503020204020204" pitchFamily="34" charset="-122"/>
              </a:rPr>
              <a:t>》</a:t>
            </a:r>
          </a:p>
          <a:p>
            <a:pPr eaLnBrk="1" hangingPunct="1">
              <a:spcBef>
                <a:spcPct val="0"/>
              </a:spcBef>
              <a:buFontTx/>
              <a:buNone/>
            </a:pPr>
            <a:r>
              <a:rPr kumimoji="1" lang="en-US" altLang="zh-CN" sz="2000" dirty="0">
                <a:solidFill>
                  <a:srgbClr val="000000"/>
                </a:solidFill>
                <a:latin typeface="微软雅黑" panose="020B0503020204020204" pitchFamily="34" charset="-122"/>
              </a:rPr>
              <a:t>       —— </a:t>
            </a:r>
            <a:r>
              <a:rPr kumimoji="1" lang="zh-CN" altLang="en-US" sz="2000" dirty="0">
                <a:solidFill>
                  <a:srgbClr val="000000"/>
                </a:solidFill>
                <a:latin typeface="微软雅黑" panose="020B0503020204020204" pitchFamily="34" charset="-122"/>
              </a:rPr>
              <a:t>方俊鑫 陆栋</a:t>
            </a:r>
            <a:r>
              <a:rPr kumimoji="1" lang="en-US" altLang="zh-CN" sz="2000" dirty="0">
                <a:solidFill>
                  <a:srgbClr val="000000"/>
                </a:solidFill>
                <a:latin typeface="微软雅黑" panose="020B0503020204020204" pitchFamily="34" charset="-122"/>
              </a:rPr>
              <a:t>, </a:t>
            </a:r>
            <a:r>
              <a:rPr kumimoji="1" lang="zh-CN" altLang="en-US" sz="2000" dirty="0">
                <a:solidFill>
                  <a:srgbClr val="000000"/>
                </a:solidFill>
                <a:latin typeface="微软雅黑" panose="020B0503020204020204" pitchFamily="34" charset="-122"/>
              </a:rPr>
              <a:t>上海科学技术出版社 </a:t>
            </a:r>
          </a:p>
          <a:p>
            <a:pPr eaLnBrk="1" hangingPunct="1">
              <a:spcBef>
                <a:spcPct val="0"/>
              </a:spcBef>
              <a:buFontTx/>
              <a:buNone/>
            </a:pPr>
            <a:r>
              <a:rPr kumimoji="1" lang="en-US" altLang="zh-CN" sz="2000" dirty="0">
                <a:solidFill>
                  <a:srgbClr val="000000"/>
                </a:solidFill>
                <a:latin typeface="微软雅黑" panose="020B0503020204020204" pitchFamily="34" charset="-122"/>
              </a:rPr>
              <a:t>3. 《</a:t>
            </a:r>
            <a:r>
              <a:rPr kumimoji="1" lang="zh-CN" altLang="en-US" sz="2000" dirty="0">
                <a:solidFill>
                  <a:srgbClr val="000066"/>
                </a:solidFill>
                <a:latin typeface="微软雅黑" panose="020B0503020204020204" pitchFamily="34" charset="-122"/>
              </a:rPr>
              <a:t>固体物理学</a:t>
            </a:r>
            <a:r>
              <a:rPr kumimoji="1" lang="en-US" altLang="zh-CN" sz="2000" dirty="0">
                <a:solidFill>
                  <a:srgbClr val="000000"/>
                </a:solidFill>
                <a:latin typeface="微软雅黑" panose="020B0503020204020204" pitchFamily="34" charset="-122"/>
              </a:rPr>
              <a:t>》</a:t>
            </a:r>
            <a:r>
              <a:rPr kumimoji="1" lang="zh-CN" altLang="en-US" sz="2000" dirty="0">
                <a:solidFill>
                  <a:srgbClr val="000000"/>
                </a:solidFill>
                <a:latin typeface="微软雅黑" panose="020B0503020204020204" pitchFamily="34" charset="-122"/>
              </a:rPr>
              <a:t>学习参考书</a:t>
            </a:r>
          </a:p>
          <a:p>
            <a:pPr eaLnBrk="1" hangingPunct="1">
              <a:spcBef>
                <a:spcPct val="0"/>
              </a:spcBef>
              <a:buFontTx/>
              <a:buNone/>
            </a:pPr>
            <a:r>
              <a:rPr kumimoji="1" lang="zh-CN" altLang="en-US" sz="2000" dirty="0">
                <a:solidFill>
                  <a:srgbClr val="000000"/>
                </a:solidFill>
                <a:latin typeface="微软雅黑" panose="020B0503020204020204" pitchFamily="34" charset="-122"/>
              </a:rPr>
              <a:t>      </a:t>
            </a:r>
            <a:r>
              <a:rPr kumimoji="1" lang="en-US" altLang="zh-CN" sz="2000" dirty="0">
                <a:solidFill>
                  <a:srgbClr val="000000"/>
                </a:solidFill>
                <a:latin typeface="微软雅黑" panose="020B0503020204020204" pitchFamily="34" charset="-122"/>
              </a:rPr>
              <a:t>—— </a:t>
            </a:r>
            <a:r>
              <a:rPr kumimoji="1" lang="zh-CN" altLang="en-US" sz="2000" dirty="0">
                <a:solidFill>
                  <a:srgbClr val="000000"/>
                </a:solidFill>
                <a:latin typeface="微软雅黑" panose="020B0503020204020204" pitchFamily="34" charset="-122"/>
              </a:rPr>
              <a:t>陈金富，高等教育出版社</a:t>
            </a:r>
          </a:p>
          <a:p>
            <a:pPr eaLnBrk="1" hangingPunct="1">
              <a:spcBef>
                <a:spcPct val="0"/>
              </a:spcBef>
              <a:buFontTx/>
              <a:buNone/>
            </a:pPr>
            <a:r>
              <a:rPr kumimoji="1" lang="en-US" altLang="zh-CN" sz="2000" dirty="0">
                <a:solidFill>
                  <a:srgbClr val="000000"/>
                </a:solidFill>
                <a:latin typeface="微软雅黑" panose="020B0503020204020204" pitchFamily="34" charset="-122"/>
              </a:rPr>
              <a:t>4. 《</a:t>
            </a:r>
            <a:r>
              <a:rPr kumimoji="1" lang="zh-CN" altLang="en-US" sz="2000" dirty="0">
                <a:solidFill>
                  <a:srgbClr val="000066"/>
                </a:solidFill>
                <a:latin typeface="微软雅黑" panose="020B0503020204020204" pitchFamily="34" charset="-122"/>
              </a:rPr>
              <a:t>固体物理基础</a:t>
            </a:r>
            <a:r>
              <a:rPr kumimoji="1" lang="en-US" altLang="zh-CN" sz="2000" dirty="0">
                <a:solidFill>
                  <a:srgbClr val="000000"/>
                </a:solidFill>
                <a:latin typeface="微软雅黑" panose="020B0503020204020204" pitchFamily="34" charset="-122"/>
              </a:rPr>
              <a:t>》 </a:t>
            </a:r>
          </a:p>
          <a:p>
            <a:pPr eaLnBrk="1" hangingPunct="1">
              <a:spcBef>
                <a:spcPct val="0"/>
              </a:spcBef>
              <a:buFontTx/>
              <a:buNone/>
            </a:pPr>
            <a:r>
              <a:rPr kumimoji="1" lang="zh-CN" altLang="en-US" sz="2000" dirty="0">
                <a:solidFill>
                  <a:srgbClr val="000000"/>
                </a:solidFill>
                <a:latin typeface="微软雅黑" panose="020B0503020204020204" pitchFamily="34" charset="-122"/>
              </a:rPr>
              <a:t>      </a:t>
            </a:r>
            <a:r>
              <a:rPr kumimoji="1" lang="en-US" altLang="zh-CN" sz="2000" dirty="0">
                <a:solidFill>
                  <a:srgbClr val="000000"/>
                </a:solidFill>
                <a:latin typeface="微软雅黑" panose="020B0503020204020204" pitchFamily="34" charset="-122"/>
              </a:rPr>
              <a:t>—— </a:t>
            </a:r>
            <a:r>
              <a:rPr kumimoji="1" lang="zh-CN" altLang="en-US" sz="2000" dirty="0">
                <a:solidFill>
                  <a:srgbClr val="000000"/>
                </a:solidFill>
                <a:latin typeface="微软雅黑" panose="020B0503020204020204" pitchFamily="34" charset="-122"/>
              </a:rPr>
              <a:t>阎守胜，北京大学出版社</a:t>
            </a:r>
          </a:p>
          <a:p>
            <a:pPr eaLnBrk="1" hangingPunct="1">
              <a:spcBef>
                <a:spcPct val="0"/>
              </a:spcBef>
              <a:buFontTx/>
              <a:buNone/>
            </a:pPr>
            <a:r>
              <a:rPr kumimoji="1" lang="en-US" altLang="zh-CN" sz="2000" dirty="0">
                <a:solidFill>
                  <a:srgbClr val="000000"/>
                </a:solidFill>
                <a:latin typeface="微软雅黑" panose="020B0503020204020204" pitchFamily="34" charset="-122"/>
              </a:rPr>
              <a:t>5. 《</a:t>
            </a:r>
            <a:r>
              <a:rPr kumimoji="1" lang="zh-CN" altLang="en-US" sz="2000" dirty="0">
                <a:solidFill>
                  <a:srgbClr val="000066"/>
                </a:solidFill>
                <a:latin typeface="微软雅黑" panose="020B0503020204020204" pitchFamily="34" charset="-122"/>
              </a:rPr>
              <a:t>固体能带理论</a:t>
            </a:r>
            <a:r>
              <a:rPr kumimoji="1" lang="en-US" altLang="zh-CN" sz="2000" dirty="0">
                <a:solidFill>
                  <a:srgbClr val="000000"/>
                </a:solidFill>
                <a:latin typeface="微软雅黑" panose="020B0503020204020204" pitchFamily="34" charset="-122"/>
              </a:rPr>
              <a:t>》</a:t>
            </a:r>
          </a:p>
          <a:p>
            <a:pPr eaLnBrk="1" hangingPunct="1">
              <a:spcBef>
                <a:spcPct val="0"/>
              </a:spcBef>
              <a:buFontTx/>
              <a:buNone/>
            </a:pPr>
            <a:r>
              <a:rPr kumimoji="1" lang="en-US" altLang="zh-CN" sz="2000" dirty="0">
                <a:solidFill>
                  <a:srgbClr val="000000"/>
                </a:solidFill>
                <a:latin typeface="微软雅黑" panose="020B0503020204020204" pitchFamily="34" charset="-122"/>
              </a:rPr>
              <a:t>      —— </a:t>
            </a:r>
            <a:r>
              <a:rPr kumimoji="1" lang="zh-CN" altLang="en-US" sz="2000" dirty="0">
                <a:solidFill>
                  <a:srgbClr val="000000"/>
                </a:solidFill>
                <a:latin typeface="微软雅黑" panose="020B0503020204020204" pitchFamily="34" charset="-122"/>
              </a:rPr>
              <a:t>谢希德 陆栋，复旦大学出版社</a:t>
            </a:r>
          </a:p>
          <a:p>
            <a:pPr eaLnBrk="1" hangingPunct="1">
              <a:spcBef>
                <a:spcPct val="0"/>
              </a:spcBef>
              <a:buFontTx/>
              <a:buNone/>
            </a:pPr>
            <a:r>
              <a:rPr kumimoji="1" lang="en-US" altLang="zh-CN" sz="2000" dirty="0">
                <a:solidFill>
                  <a:srgbClr val="000000"/>
                </a:solidFill>
                <a:latin typeface="微软雅黑" panose="020B0503020204020204" pitchFamily="34" charset="-122"/>
              </a:rPr>
              <a:t>6. 《</a:t>
            </a:r>
            <a:r>
              <a:rPr kumimoji="1" lang="en-US" altLang="zh-CN" sz="2000" dirty="0">
                <a:solidFill>
                  <a:srgbClr val="000066"/>
                </a:solidFill>
                <a:latin typeface="微软雅黑" panose="020B0503020204020204" pitchFamily="34" charset="-122"/>
              </a:rPr>
              <a:t>Introduction to Solid State </a:t>
            </a:r>
            <a:r>
              <a:rPr kumimoji="1" lang="en-US" altLang="zh-CN" sz="2000" dirty="0" err="1">
                <a:solidFill>
                  <a:srgbClr val="000066"/>
                </a:solidFill>
                <a:latin typeface="微软雅黑" panose="020B0503020204020204" pitchFamily="34" charset="-122"/>
              </a:rPr>
              <a:t>Physics》</a:t>
            </a:r>
            <a:r>
              <a:rPr kumimoji="1" lang="en-US" altLang="zh-CN" sz="2000" dirty="0" err="1">
                <a:solidFill>
                  <a:srgbClr val="000000"/>
                </a:solidFill>
                <a:latin typeface="微软雅黑" panose="020B0503020204020204" pitchFamily="34" charset="-122"/>
              </a:rPr>
              <a:t>Eighth</a:t>
            </a:r>
            <a:r>
              <a:rPr kumimoji="1" lang="en-US" altLang="zh-CN" sz="2000" dirty="0">
                <a:solidFill>
                  <a:srgbClr val="000000"/>
                </a:solidFill>
                <a:latin typeface="微软雅黑" panose="020B0503020204020204" pitchFamily="34" charset="-122"/>
              </a:rPr>
              <a:t> Edition</a:t>
            </a:r>
          </a:p>
          <a:p>
            <a:pPr eaLnBrk="1" hangingPunct="1">
              <a:spcBef>
                <a:spcPct val="0"/>
              </a:spcBef>
              <a:buFontTx/>
              <a:buNone/>
            </a:pPr>
            <a:r>
              <a:rPr kumimoji="1" lang="en-US" altLang="zh-CN" sz="2000" dirty="0">
                <a:solidFill>
                  <a:srgbClr val="000000"/>
                </a:solidFill>
                <a:latin typeface="微软雅黑" panose="020B0503020204020204" pitchFamily="34" charset="-122"/>
              </a:rPr>
              <a:t>      —— CHARLES KITTEKL, John Wiley</a:t>
            </a:r>
          </a:p>
        </p:txBody>
      </p:sp>
      <p:pic>
        <p:nvPicPr>
          <p:cNvPr id="28676" name="Picture 4" descr="课程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003" y="1581480"/>
            <a:ext cx="2952410" cy="3837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251400" y="5859363"/>
            <a:ext cx="8639692" cy="954107"/>
          </a:xfrm>
          <a:prstGeom prst="rect">
            <a:avLst/>
          </a:prstGeom>
          <a:solidFill>
            <a:schemeClr val="bg1"/>
          </a:solidFill>
        </p:spPr>
        <p:txBody>
          <a:bodyPr wrap="square">
            <a:spAutoFit/>
          </a:bodyPr>
          <a:lstStyle/>
          <a:p>
            <a:pPr algn="ctr">
              <a:defRPr/>
            </a:pPr>
            <a:r>
              <a:rPr lang="zh-CN" altLang="en-US" sz="2800" b="1" dirty="0">
                <a:solidFill>
                  <a:srgbClr val="8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读书是与前人进行思想的交流</a:t>
            </a:r>
            <a:endParaRPr lang="en-US" altLang="zh-CN" sz="2800" b="1" dirty="0">
              <a:solidFill>
                <a:srgbClr val="8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defRPr/>
            </a:pPr>
            <a:r>
              <a:rPr lang="zh-CN" altLang="en-US" sz="2800" b="1"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爱读书、多读书、读好书</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931863"/>
            <a:ext cx="8229600" cy="681037"/>
          </a:xfrm>
        </p:spPr>
        <p:txBody>
          <a:bodyPr/>
          <a:lstStyle/>
          <a:p>
            <a:r>
              <a:rPr lang="zh-CN" altLang="en-US" sz="3600" smtClean="0">
                <a:effectLst/>
                <a:latin typeface="微软雅黑" panose="020B0503020204020204" pitchFamily="34" charset="-122"/>
              </a:rPr>
              <a:t>本学期学习内容要求</a:t>
            </a:r>
          </a:p>
        </p:txBody>
      </p:sp>
      <p:sp>
        <p:nvSpPr>
          <p:cNvPr id="29699" name="Rectangle 5"/>
          <p:cNvSpPr>
            <a:spLocks noGrp="1" noChangeArrowheads="1"/>
          </p:cNvSpPr>
          <p:nvPr>
            <p:ph idx="1"/>
          </p:nvPr>
        </p:nvSpPr>
        <p:spPr>
          <a:xfrm>
            <a:off x="539750" y="1584325"/>
            <a:ext cx="8569325" cy="5157788"/>
          </a:xfrm>
          <a:noFill/>
        </p:spPr>
        <p:txBody>
          <a:bodyPr/>
          <a:lstStyle/>
          <a:p>
            <a:pPr>
              <a:lnSpc>
                <a:spcPct val="110000"/>
              </a:lnSpc>
              <a:spcBef>
                <a:spcPct val="0"/>
              </a:spcBef>
            </a:pPr>
            <a:r>
              <a:rPr lang="zh-CN" altLang="en-US" sz="2400" dirty="0" smtClean="0">
                <a:effectLst/>
                <a:latin typeface="微软雅黑" panose="020B0503020204020204" pitchFamily="34" charset="-122"/>
              </a:rPr>
              <a:t>具有周期结构特征晶态物质的结构</a:t>
            </a:r>
          </a:p>
          <a:p>
            <a:pPr>
              <a:lnSpc>
                <a:spcPct val="110000"/>
              </a:lnSpc>
              <a:spcBef>
                <a:spcPct val="0"/>
              </a:spcBef>
            </a:pPr>
            <a:r>
              <a:rPr lang="zh-CN" altLang="en-US" sz="2400" dirty="0" smtClean="0">
                <a:solidFill>
                  <a:srgbClr val="800000"/>
                </a:solidFill>
                <a:effectLst/>
                <a:latin typeface="微软雅黑" panose="020B0503020204020204" pitchFamily="34" charset="-122"/>
              </a:rPr>
              <a:t>    </a:t>
            </a:r>
            <a:r>
              <a:rPr lang="zh-CN" altLang="en-US" sz="2400" u="sng" dirty="0" smtClean="0">
                <a:solidFill>
                  <a:srgbClr val="800000"/>
                </a:solidFill>
                <a:effectLst/>
                <a:latin typeface="微软雅黑" panose="020B0503020204020204" pitchFamily="34" charset="-122"/>
              </a:rPr>
              <a:t>（第一章  晶体结构）</a:t>
            </a:r>
            <a:endParaRPr lang="en-US" altLang="zh-CN" sz="2400" u="sng" dirty="0" smtClean="0">
              <a:solidFill>
                <a:srgbClr val="800000"/>
              </a:solidFill>
              <a:effectLst/>
              <a:latin typeface="微软雅黑" panose="020B0503020204020204" pitchFamily="34" charset="-122"/>
            </a:endParaRPr>
          </a:p>
          <a:p>
            <a:pPr>
              <a:lnSpc>
                <a:spcPct val="110000"/>
              </a:lnSpc>
              <a:spcBef>
                <a:spcPct val="0"/>
              </a:spcBef>
            </a:pPr>
            <a:r>
              <a:rPr lang="zh-CN" altLang="en-US" sz="2400" dirty="0" smtClean="0">
                <a:effectLst/>
                <a:latin typeface="微软雅黑" panose="020B0503020204020204" pitchFamily="34" charset="-122"/>
              </a:rPr>
              <a:t>晶体中粒子的结合特征</a:t>
            </a:r>
          </a:p>
          <a:p>
            <a:pPr>
              <a:lnSpc>
                <a:spcPct val="110000"/>
              </a:lnSpc>
              <a:spcBef>
                <a:spcPct val="0"/>
              </a:spcBef>
            </a:pPr>
            <a:r>
              <a:rPr lang="zh-CN" altLang="en-US" sz="2400" dirty="0" smtClean="0">
                <a:solidFill>
                  <a:srgbClr val="800000"/>
                </a:solidFill>
                <a:effectLst/>
                <a:latin typeface="微软雅黑" panose="020B0503020204020204" pitchFamily="34" charset="-122"/>
              </a:rPr>
              <a:t>    </a:t>
            </a:r>
            <a:r>
              <a:rPr lang="zh-CN" altLang="en-US" sz="2400" u="sng" dirty="0" smtClean="0">
                <a:solidFill>
                  <a:srgbClr val="800000"/>
                </a:solidFill>
                <a:effectLst/>
                <a:latin typeface="微软雅黑" panose="020B0503020204020204" pitchFamily="34" charset="-122"/>
              </a:rPr>
              <a:t>（第二章  晶体的结合）</a:t>
            </a:r>
          </a:p>
          <a:p>
            <a:pPr>
              <a:lnSpc>
                <a:spcPct val="110000"/>
              </a:lnSpc>
              <a:spcBef>
                <a:spcPct val="0"/>
              </a:spcBef>
            </a:pPr>
            <a:r>
              <a:rPr lang="zh-CN" altLang="en-US" sz="2400" dirty="0" smtClean="0">
                <a:effectLst/>
                <a:latin typeface="微软雅黑" panose="020B0503020204020204" pitchFamily="34" charset="-122"/>
              </a:rPr>
              <a:t>原子围绕平衡位置的振动及格波</a:t>
            </a:r>
          </a:p>
          <a:p>
            <a:pPr>
              <a:lnSpc>
                <a:spcPct val="110000"/>
              </a:lnSpc>
              <a:spcBef>
                <a:spcPct val="0"/>
              </a:spcBef>
            </a:pPr>
            <a:r>
              <a:rPr lang="zh-CN" altLang="en-US" sz="2400" dirty="0" smtClean="0">
                <a:solidFill>
                  <a:srgbClr val="800000"/>
                </a:solidFill>
                <a:effectLst/>
                <a:latin typeface="微软雅黑" panose="020B0503020204020204" pitchFamily="34" charset="-122"/>
              </a:rPr>
              <a:t>    </a:t>
            </a:r>
            <a:r>
              <a:rPr lang="zh-CN" altLang="en-US" sz="2400" u="sng" dirty="0" smtClean="0">
                <a:solidFill>
                  <a:srgbClr val="800000"/>
                </a:solidFill>
                <a:effectLst/>
                <a:latin typeface="微软雅黑" panose="020B0503020204020204" pitchFamily="34" charset="-122"/>
              </a:rPr>
              <a:t>（第三章  晶格振动</a:t>
            </a:r>
            <a:r>
              <a:rPr lang="en-US" altLang="zh-CN" sz="2400" u="sng" dirty="0" smtClean="0">
                <a:solidFill>
                  <a:srgbClr val="800000"/>
                </a:solidFill>
                <a:effectLst/>
                <a:latin typeface="微软雅黑" panose="020B0503020204020204" pitchFamily="34" charset="-122"/>
              </a:rPr>
              <a:t>------</a:t>
            </a:r>
            <a:r>
              <a:rPr lang="zh-CN" altLang="en-US" sz="2400" u="sng" dirty="0" smtClean="0">
                <a:solidFill>
                  <a:srgbClr val="800000"/>
                </a:solidFill>
                <a:effectLst/>
                <a:latin typeface="微软雅黑" panose="020B0503020204020204" pitchFamily="34" charset="-122"/>
              </a:rPr>
              <a:t>晶格动力学）</a:t>
            </a:r>
          </a:p>
          <a:p>
            <a:pPr>
              <a:lnSpc>
                <a:spcPct val="110000"/>
              </a:lnSpc>
              <a:spcBef>
                <a:spcPct val="0"/>
              </a:spcBef>
            </a:pPr>
            <a:r>
              <a:rPr lang="zh-CN" altLang="en-US" sz="2400" dirty="0" smtClean="0">
                <a:effectLst/>
                <a:latin typeface="微软雅黑" panose="020B0503020204020204" pitchFamily="34" charset="-122"/>
              </a:rPr>
              <a:t>固体中电子问题（德布罗意波在周期结构中的传播）</a:t>
            </a:r>
          </a:p>
          <a:p>
            <a:pPr>
              <a:lnSpc>
                <a:spcPct val="110000"/>
              </a:lnSpc>
              <a:spcBef>
                <a:spcPct val="0"/>
              </a:spcBef>
            </a:pPr>
            <a:r>
              <a:rPr lang="zh-CN" altLang="en-US" sz="2400" dirty="0" smtClean="0">
                <a:solidFill>
                  <a:srgbClr val="800000"/>
                </a:solidFill>
                <a:effectLst/>
                <a:latin typeface="微软雅黑" panose="020B0503020204020204" pitchFamily="34" charset="-122"/>
              </a:rPr>
              <a:t>    </a:t>
            </a:r>
            <a:r>
              <a:rPr lang="zh-CN" altLang="en-US" sz="2400" u="sng" dirty="0" smtClean="0">
                <a:solidFill>
                  <a:srgbClr val="800000"/>
                </a:solidFill>
                <a:effectLst/>
                <a:latin typeface="微软雅黑" panose="020B0503020204020204" pitchFamily="34" charset="-122"/>
              </a:rPr>
              <a:t>（第四章  能带理论）（部分）</a:t>
            </a:r>
          </a:p>
          <a:p>
            <a:pPr>
              <a:lnSpc>
                <a:spcPct val="110000"/>
              </a:lnSpc>
              <a:spcBef>
                <a:spcPct val="0"/>
              </a:spcBef>
            </a:pPr>
            <a:r>
              <a:rPr lang="zh-CN" altLang="en-US" sz="2400" dirty="0" smtClean="0">
                <a:effectLst/>
                <a:latin typeface="微软雅黑" panose="020B0503020204020204" pitchFamily="34" charset="-122"/>
              </a:rPr>
              <a:t>晶体的非理想结构</a:t>
            </a:r>
          </a:p>
          <a:p>
            <a:pPr>
              <a:lnSpc>
                <a:spcPct val="110000"/>
              </a:lnSpc>
              <a:spcBef>
                <a:spcPct val="0"/>
              </a:spcBef>
            </a:pPr>
            <a:r>
              <a:rPr lang="zh-CN" altLang="en-US" sz="2400" dirty="0" smtClean="0">
                <a:solidFill>
                  <a:srgbClr val="800000"/>
                </a:solidFill>
                <a:effectLst/>
                <a:latin typeface="微软雅黑" panose="020B0503020204020204" pitchFamily="34" charset="-122"/>
              </a:rPr>
              <a:t>    </a:t>
            </a:r>
            <a:r>
              <a:rPr lang="zh-CN" altLang="en-US" sz="2400" u="sng" dirty="0" smtClean="0">
                <a:solidFill>
                  <a:srgbClr val="800000"/>
                </a:solidFill>
                <a:effectLst/>
                <a:latin typeface="微软雅黑" panose="020B0503020204020204" pitchFamily="34" charset="-122"/>
              </a:rPr>
              <a:t>（第十二章  晶体的缺陷）</a:t>
            </a:r>
          </a:p>
          <a:p>
            <a:pPr>
              <a:lnSpc>
                <a:spcPct val="110000"/>
              </a:lnSpc>
              <a:spcBef>
                <a:spcPct val="0"/>
              </a:spcBef>
            </a:pPr>
            <a:r>
              <a:rPr lang="zh-CN" altLang="en-US" sz="2400" dirty="0" smtClean="0">
                <a:effectLst/>
                <a:latin typeface="微软雅黑" panose="020B0503020204020204" pitchFamily="34" charset="-122"/>
              </a:rPr>
              <a:t>晶体中电子在电场和磁场中的运动</a:t>
            </a:r>
          </a:p>
          <a:p>
            <a:pPr lvl="1">
              <a:lnSpc>
                <a:spcPct val="110000"/>
              </a:lnSpc>
              <a:spcBef>
                <a:spcPct val="0"/>
              </a:spcBef>
            </a:pPr>
            <a:r>
              <a:rPr lang="en-US" altLang="zh-CN" sz="2400" u="sng" dirty="0" smtClean="0">
                <a:solidFill>
                  <a:srgbClr val="800000"/>
                </a:solidFill>
                <a:effectLst/>
                <a:latin typeface="微软雅黑" panose="020B0503020204020204" pitchFamily="34" charset="-122"/>
              </a:rPr>
              <a:t>(</a:t>
            </a:r>
            <a:r>
              <a:rPr lang="zh-CN" altLang="en-US" sz="2400" u="sng" dirty="0" smtClean="0">
                <a:solidFill>
                  <a:srgbClr val="800000"/>
                </a:solidFill>
                <a:effectLst/>
                <a:latin typeface="微软雅黑" panose="020B0503020204020204" pitchFamily="34" charset="-122"/>
              </a:rPr>
              <a:t>第五章 晶体中电子在电场和磁场中的运动</a:t>
            </a:r>
            <a:r>
              <a:rPr lang="en-US" altLang="zh-CN" sz="2400" u="sng" dirty="0" smtClean="0">
                <a:solidFill>
                  <a:srgbClr val="800000"/>
                </a:solidFill>
                <a:effectLst/>
                <a:latin typeface="微软雅黑" panose="020B0503020204020204" pitchFamily="34" charset="-122"/>
              </a:rPr>
              <a:t>)</a:t>
            </a:r>
            <a:r>
              <a:rPr lang="zh-CN" altLang="en-US" sz="2400" u="sng" dirty="0" smtClean="0">
                <a:solidFill>
                  <a:srgbClr val="800000"/>
                </a:solidFill>
                <a:effectLst/>
                <a:latin typeface="微软雅黑" panose="020B0503020204020204" pitchFamily="34" charset="-122"/>
              </a:rPr>
              <a:t>（部分）</a:t>
            </a:r>
            <a:endParaRPr lang="zh-CN" altLang="en-US" sz="2400" dirty="0" smtClean="0">
              <a:solidFill>
                <a:srgbClr val="800000"/>
              </a:solidFill>
              <a:effectLst/>
              <a:latin typeface="微软雅黑" panose="020B0503020204020204" pitchFamily="34" charset="-122"/>
            </a:endParaRPr>
          </a:p>
          <a:p>
            <a:pPr eaLnBrk="1" hangingPunct="1">
              <a:lnSpc>
                <a:spcPct val="110000"/>
              </a:lnSpc>
              <a:spcBef>
                <a:spcPct val="0"/>
              </a:spcBef>
              <a:buFontTx/>
              <a:buNone/>
            </a:pPr>
            <a:r>
              <a:rPr lang="zh-CN" altLang="en-US" sz="2400" dirty="0" smtClean="0">
                <a:effectLst/>
                <a:latin typeface="微软雅黑" panose="020B0503020204020204" pitchFamily="34" charset="-122"/>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19050" cap="flat" cmpd="sng" algn="ctr">
          <a:solidFill>
            <a:schemeClr val="tx1"/>
          </a:solidFill>
          <a:prstDash val="dash"/>
          <a:round/>
          <a:headEnd type="none" w="med" len="med"/>
          <a:tailEnd type="triangle" w="med" len="med"/>
        </a:ln>
        <a:effectLs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8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lnDef>
    <a:txDef>
      <a:spPr>
        <a:noFill/>
      </a:spPr>
      <a:bodyPr wrap="none" rtlCol="0">
        <a:spAutoFit/>
      </a:bodyPr>
      <a:lstStyle>
        <a:defPPr>
          <a:defRPr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defPPr>
      </a:lstStyle>
    </a:tx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1091</TotalTime>
  <Words>3432</Words>
  <Application>Microsoft Office PowerPoint</Application>
  <PresentationFormat>全屏显示(4:3)</PresentationFormat>
  <Paragraphs>345</Paragraphs>
  <Slides>45</Slides>
  <Notes>11</Notes>
  <HiddenSlides>1</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8" baseType="lpstr">
      <vt:lpstr>Monotype Sorts</vt:lpstr>
      <vt:lpstr>PMingLiU</vt:lpstr>
      <vt:lpstr>华文新魏</vt:lpstr>
      <vt:lpstr>楷体_GB2312</vt:lpstr>
      <vt:lpstr>宋体</vt:lpstr>
      <vt:lpstr>微软雅黑</vt:lpstr>
      <vt:lpstr>Arial</vt:lpstr>
      <vt:lpstr>Arial Black</vt:lpstr>
      <vt:lpstr>Times New Roman</vt:lpstr>
      <vt:lpstr>Verdana</vt:lpstr>
      <vt:lpstr>Wingdings</vt:lpstr>
      <vt:lpstr>1_Balloons</vt:lpstr>
      <vt:lpstr>Microsoft Equation 3.0</vt:lpstr>
      <vt:lpstr>PowerPoint 演示文稿</vt:lpstr>
      <vt:lpstr>PowerPoint 演示文稿</vt:lpstr>
      <vt:lpstr>PowerPoint 演示文稿</vt:lpstr>
      <vt:lpstr>致    谢</vt:lpstr>
      <vt:lpstr>课程简介</vt:lpstr>
      <vt:lpstr>教学目标</vt:lpstr>
      <vt:lpstr>PowerPoint 演示文稿</vt:lpstr>
      <vt:lpstr>教材及参考书籍</vt:lpstr>
      <vt:lpstr>本学期学习内容要求</vt:lpstr>
      <vt:lpstr>PowerPoint 演示文稿</vt:lpstr>
      <vt:lpstr>作业与答疑说明</vt:lpstr>
      <vt:lpstr>PowerPoint 演示文稿</vt:lpstr>
      <vt:lpstr>PowerPoint 演示文稿</vt:lpstr>
      <vt:lpstr>PowerPoint 演示文稿</vt:lpstr>
      <vt:lpstr>PowerPoint 演示文稿</vt:lpstr>
      <vt:lpstr>PowerPoint 演示文稿</vt:lpstr>
      <vt:lpstr>PowerPoint 演示文稿</vt:lpstr>
      <vt:lpstr>感兴趣的问题？</vt:lpstr>
      <vt:lpstr>从宏观到微观</vt:lpstr>
      <vt:lpstr>固体物理学研究对象及内容</vt:lpstr>
      <vt:lpstr>固体物理学研究对象及内容</vt:lpstr>
      <vt:lpstr>固体的分类</vt:lpstr>
      <vt:lpstr>PowerPoint 演示文稿</vt:lpstr>
      <vt:lpstr>PowerPoint 演示文稿</vt:lpstr>
      <vt:lpstr>PowerPoint 演示文稿</vt:lpstr>
      <vt:lpstr>晶体的判断标准</vt:lpstr>
      <vt:lpstr>PowerPoint 演示文稿</vt:lpstr>
      <vt:lpstr>PowerPoint 演示文稿</vt:lpstr>
      <vt:lpstr>PowerPoint 演示文稿</vt:lpstr>
      <vt:lpstr>固体物理的发展过程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您的用户名</dc:creator>
  <cp:lastModifiedBy>Li Xinghua</cp:lastModifiedBy>
  <cp:revision>204</cp:revision>
  <dcterms:created xsi:type="dcterms:W3CDTF">2012-01-24T06:03:14Z</dcterms:created>
  <dcterms:modified xsi:type="dcterms:W3CDTF">2018-09-07T07:31:44Z</dcterms:modified>
</cp:coreProperties>
</file>