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6"/>
  </p:notesMasterIdLst>
  <p:sldIdLst>
    <p:sldId id="344" r:id="rId2"/>
    <p:sldId id="436" r:id="rId3"/>
    <p:sldId id="444" r:id="rId4"/>
    <p:sldId id="445" r:id="rId5"/>
    <p:sldId id="438" r:id="rId6"/>
    <p:sldId id="446" r:id="rId7"/>
    <p:sldId id="368" r:id="rId8"/>
    <p:sldId id="440" r:id="rId9"/>
    <p:sldId id="441" r:id="rId10"/>
    <p:sldId id="405" r:id="rId11"/>
    <p:sldId id="407" r:id="rId12"/>
    <p:sldId id="351" r:id="rId13"/>
    <p:sldId id="369" r:id="rId14"/>
    <p:sldId id="409" r:id="rId15"/>
    <p:sldId id="448" r:id="rId16"/>
    <p:sldId id="449" r:id="rId17"/>
    <p:sldId id="450" r:id="rId18"/>
    <p:sldId id="447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51" r:id="rId27"/>
    <p:sldId id="452" r:id="rId28"/>
    <p:sldId id="422" r:id="rId29"/>
    <p:sldId id="442" r:id="rId30"/>
    <p:sldId id="423" r:id="rId31"/>
    <p:sldId id="424" r:id="rId32"/>
    <p:sldId id="435" r:id="rId33"/>
    <p:sldId id="426" r:id="rId34"/>
    <p:sldId id="429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002060"/>
    <a:srgbClr val="663300"/>
    <a:srgbClr val="9A3A3A"/>
    <a:srgbClr val="660066"/>
    <a:srgbClr val="99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4301" autoAdjust="0"/>
  </p:normalViewPr>
  <p:slideViewPr>
    <p:cSldViewPr>
      <p:cViewPr varScale="1">
        <p:scale>
          <a:sx n="115" d="100"/>
          <a:sy n="115" d="100"/>
        </p:scale>
        <p:origin x="1260" y="8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39.wmf"/><Relationship Id="rId18" Type="http://schemas.openxmlformats.org/officeDocument/2006/relationships/image" Target="../media/image44.wmf"/><Relationship Id="rId3" Type="http://schemas.openxmlformats.org/officeDocument/2006/relationships/image" Target="../media/image4.wmf"/><Relationship Id="rId7" Type="http://schemas.openxmlformats.org/officeDocument/2006/relationships/image" Target="../media/image34.wmf"/><Relationship Id="rId12" Type="http://schemas.openxmlformats.org/officeDocument/2006/relationships/image" Target="../media/image38.wmf"/><Relationship Id="rId17" Type="http://schemas.openxmlformats.org/officeDocument/2006/relationships/image" Target="../media/image43.wmf"/><Relationship Id="rId2" Type="http://schemas.openxmlformats.org/officeDocument/2006/relationships/image" Target="../media/image30.wmf"/><Relationship Id="rId16" Type="http://schemas.openxmlformats.org/officeDocument/2006/relationships/image" Target="../media/image42.wmf"/><Relationship Id="rId1" Type="http://schemas.openxmlformats.org/officeDocument/2006/relationships/image" Target="../media/image9.wmf"/><Relationship Id="rId6" Type="http://schemas.openxmlformats.org/officeDocument/2006/relationships/image" Target="../media/image33.wmf"/><Relationship Id="rId11" Type="http://schemas.openxmlformats.org/officeDocument/2006/relationships/image" Target="../media/image37.wmf"/><Relationship Id="rId5" Type="http://schemas.openxmlformats.org/officeDocument/2006/relationships/image" Target="../media/image32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4" Type="http://schemas.openxmlformats.org/officeDocument/2006/relationships/image" Target="../media/image31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58.wmf"/><Relationship Id="rId2" Type="http://schemas.openxmlformats.org/officeDocument/2006/relationships/image" Target="../media/image6.wmf"/><Relationship Id="rId1" Type="http://schemas.openxmlformats.org/officeDocument/2006/relationships/image" Target="../media/image56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e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ED576C-B604-4C2B-9A5B-FA2AC17C6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E262C8-170E-423C-9C57-7DA99C2FA6C5}" type="slidenum">
              <a:rPr lang="en-US" altLang="zh-CN" sz="1200" smtClean="0"/>
              <a:pPr/>
              <a:t>18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794231041 w 596"/>
                  <a:gd name="T1" fmla="*/ 2147483646 h 666"/>
                  <a:gd name="T2" fmla="*/ 284333675 w 596"/>
                  <a:gd name="T3" fmla="*/ 2147483646 h 666"/>
                  <a:gd name="T4" fmla="*/ 0 w 596"/>
                  <a:gd name="T5" fmla="*/ 2147483646 h 666"/>
                  <a:gd name="T6" fmla="*/ 197885174 w 596"/>
                  <a:gd name="T7" fmla="*/ 2147483646 h 666"/>
                  <a:gd name="T8" fmla="*/ 1227598968 w 596"/>
                  <a:gd name="T9" fmla="*/ 2147483646 h 666"/>
                  <a:gd name="T10" fmla="*/ 2147483646 w 596"/>
                  <a:gd name="T11" fmla="*/ 2147483646 h 666"/>
                  <a:gd name="T12" fmla="*/ 2147483646 w 596"/>
                  <a:gd name="T13" fmla="*/ 1420011657 h 666"/>
                  <a:gd name="T14" fmla="*/ 2147483646 w 596"/>
                  <a:gd name="T15" fmla="*/ 83210026 h 666"/>
                  <a:gd name="T16" fmla="*/ 2147483646 w 596"/>
                  <a:gd name="T17" fmla="*/ 413694843 h 666"/>
                  <a:gd name="T18" fmla="*/ 2147483646 w 596"/>
                  <a:gd name="T19" fmla="*/ 2147483646 h 666"/>
                  <a:gd name="T20" fmla="*/ 2147483646 w 596"/>
                  <a:gd name="T21" fmla="*/ 2147483646 h 666"/>
                  <a:gd name="T22" fmla="*/ 2147483646 w 596"/>
                  <a:gd name="T23" fmla="*/ 2147483646 h 666"/>
                  <a:gd name="T24" fmla="*/ 2147483646 w 596"/>
                  <a:gd name="T25" fmla="*/ 2147483646 h 666"/>
                  <a:gd name="T26" fmla="*/ 2147483646 w 596"/>
                  <a:gd name="T27" fmla="*/ 2147483646 h 666"/>
                  <a:gd name="T28" fmla="*/ 2147483646 w 596"/>
                  <a:gd name="T29" fmla="*/ 2147483646 h 666"/>
                  <a:gd name="T30" fmla="*/ 2147483646 w 596"/>
                  <a:gd name="T31" fmla="*/ 2147483646 h 666"/>
                  <a:gd name="T32" fmla="*/ 2147483646 w 596"/>
                  <a:gd name="T33" fmla="*/ 2147483646 h 666"/>
                  <a:gd name="T34" fmla="*/ 2147483646 w 596"/>
                  <a:gd name="T35" fmla="*/ 2147483646 h 666"/>
                  <a:gd name="T36" fmla="*/ 2147483646 w 596"/>
                  <a:gd name="T37" fmla="*/ 2147483646 h 666"/>
                  <a:gd name="T38" fmla="*/ 2147483646 w 596"/>
                  <a:gd name="T39" fmla="*/ 2147483646 h 666"/>
                  <a:gd name="T40" fmla="*/ 2147483646 w 596"/>
                  <a:gd name="T41" fmla="*/ 2147483646 h 666"/>
                  <a:gd name="T42" fmla="*/ 2147483646 w 596"/>
                  <a:gd name="T43" fmla="*/ 2147483646 h 666"/>
                  <a:gd name="T44" fmla="*/ 2147483646 w 596"/>
                  <a:gd name="T45" fmla="*/ 2147483646 h 666"/>
                  <a:gd name="T46" fmla="*/ 2147483646 w 596"/>
                  <a:gd name="T47" fmla="*/ 2147483646 h 666"/>
                  <a:gd name="T48" fmla="*/ 2147483646 w 596"/>
                  <a:gd name="T49" fmla="*/ 2147483646 h 666"/>
                  <a:gd name="T50" fmla="*/ 2147483646 w 596"/>
                  <a:gd name="T51" fmla="*/ 2147483646 h 666"/>
                  <a:gd name="T52" fmla="*/ 2147483646 w 596"/>
                  <a:gd name="T53" fmla="*/ 2147483646 h 666"/>
                  <a:gd name="T54" fmla="*/ 2147483646 w 596"/>
                  <a:gd name="T55" fmla="*/ 2147483646 h 666"/>
                  <a:gd name="T56" fmla="*/ 2147483646 w 596"/>
                  <a:gd name="T57" fmla="*/ 2147483646 h 666"/>
                  <a:gd name="T58" fmla="*/ 2147483646 w 596"/>
                  <a:gd name="T59" fmla="*/ 2147483646 h 666"/>
                  <a:gd name="T60" fmla="*/ 1950824727 w 596"/>
                  <a:gd name="T61" fmla="*/ 2147483646 h 666"/>
                  <a:gd name="T62" fmla="*/ 1382693967 w 596"/>
                  <a:gd name="T63" fmla="*/ 214748364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1269270948 h 237"/>
                  <a:gd name="T4" fmla="*/ 139349442 w 257"/>
                  <a:gd name="T5" fmla="*/ 2147483646 h 237"/>
                  <a:gd name="T6" fmla="*/ 246750794 w 257"/>
                  <a:gd name="T7" fmla="*/ 2147483646 h 237"/>
                  <a:gd name="T8" fmla="*/ 455899533 w 257"/>
                  <a:gd name="T9" fmla="*/ 2147483646 h 237"/>
                  <a:gd name="T10" fmla="*/ 766155471 w 257"/>
                  <a:gd name="T11" fmla="*/ 2147483646 h 237"/>
                  <a:gd name="T12" fmla="*/ 1139864349 w 257"/>
                  <a:gd name="T13" fmla="*/ 2147483646 h 237"/>
                  <a:gd name="T14" fmla="*/ 1604170037 w 257"/>
                  <a:gd name="T15" fmla="*/ 2147483646 h 237"/>
                  <a:gd name="T16" fmla="*/ 2147483646 w 257"/>
                  <a:gd name="T17" fmla="*/ 2147483646 h 237"/>
                  <a:gd name="T18" fmla="*/ 2147483646 w 257"/>
                  <a:gd name="T19" fmla="*/ 2147483646 h 237"/>
                  <a:gd name="T20" fmla="*/ 2147483646 w 257"/>
                  <a:gd name="T21" fmla="*/ 2147483646 h 237"/>
                  <a:gd name="T22" fmla="*/ 2147483646 w 257"/>
                  <a:gd name="T23" fmla="*/ 2147483646 h 237"/>
                  <a:gd name="T24" fmla="*/ 2147483646 w 257"/>
                  <a:gd name="T25" fmla="*/ 2147483646 h 237"/>
                  <a:gd name="T26" fmla="*/ 2147483646 w 257"/>
                  <a:gd name="T27" fmla="*/ 2147483646 h 237"/>
                  <a:gd name="T28" fmla="*/ 2147483646 w 257"/>
                  <a:gd name="T29" fmla="*/ 2147483646 h 237"/>
                  <a:gd name="T30" fmla="*/ 2147483646 w 257"/>
                  <a:gd name="T31" fmla="*/ 2147483646 h 237"/>
                  <a:gd name="T32" fmla="*/ 2147483646 w 257"/>
                  <a:gd name="T33" fmla="*/ 2147483646 h 237"/>
                  <a:gd name="T34" fmla="*/ 2147483646 w 257"/>
                  <a:gd name="T35" fmla="*/ 2147483646 h 237"/>
                  <a:gd name="T36" fmla="*/ 2147483646 w 257"/>
                  <a:gd name="T37" fmla="*/ 2147483646 h 237"/>
                  <a:gd name="T38" fmla="*/ 2147483646 w 257"/>
                  <a:gd name="T39" fmla="*/ 2147483646 h 237"/>
                  <a:gd name="T40" fmla="*/ 2147483646 w 257"/>
                  <a:gd name="T41" fmla="*/ 2147483646 h 237"/>
                  <a:gd name="T42" fmla="*/ 2147483646 w 257"/>
                  <a:gd name="T43" fmla="*/ 2147483646 h 237"/>
                  <a:gd name="T44" fmla="*/ 2147483646 w 257"/>
                  <a:gd name="T45" fmla="*/ 2147483646 h 237"/>
                  <a:gd name="T46" fmla="*/ 2147483646 w 257"/>
                  <a:gd name="T47" fmla="*/ 2147483646 h 237"/>
                  <a:gd name="T48" fmla="*/ 2147483646 w 257"/>
                  <a:gd name="T49" fmla="*/ 2147483646 h 237"/>
                  <a:gd name="T50" fmla="*/ 2147483646 w 257"/>
                  <a:gd name="T51" fmla="*/ 2147483646 h 237"/>
                  <a:gd name="T52" fmla="*/ 2147483646 w 257"/>
                  <a:gd name="T53" fmla="*/ 2147483646 h 237"/>
                  <a:gd name="T54" fmla="*/ 2147483646 w 257"/>
                  <a:gd name="T55" fmla="*/ 2147483646 h 237"/>
                  <a:gd name="T56" fmla="*/ 1829219367 w 257"/>
                  <a:gd name="T57" fmla="*/ 2147483646 h 237"/>
                  <a:gd name="T58" fmla="*/ 1392050776 w 257"/>
                  <a:gd name="T59" fmla="*/ 2147483646 h 237"/>
                  <a:gd name="T60" fmla="*/ 971359061 w 257"/>
                  <a:gd name="T61" fmla="*/ 2147483646 h 237"/>
                  <a:gd name="T62" fmla="*/ 513038770 w 257"/>
                  <a:gd name="T63" fmla="*/ 122864169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2147483646 w 124"/>
                  <a:gd name="T1" fmla="*/ 0 h 110"/>
                  <a:gd name="T2" fmla="*/ 2147483646 w 124"/>
                  <a:gd name="T3" fmla="*/ 2147483646 h 110"/>
                  <a:gd name="T4" fmla="*/ 2147483646 w 124"/>
                  <a:gd name="T5" fmla="*/ 2147483646 h 110"/>
                  <a:gd name="T6" fmla="*/ 2147483646 w 124"/>
                  <a:gd name="T7" fmla="*/ 2147483646 h 110"/>
                  <a:gd name="T8" fmla="*/ 2147483646 w 124"/>
                  <a:gd name="T9" fmla="*/ 2147483646 h 110"/>
                  <a:gd name="T10" fmla="*/ 2147483646 w 124"/>
                  <a:gd name="T11" fmla="*/ 2147483646 h 110"/>
                  <a:gd name="T12" fmla="*/ 2147483646 w 124"/>
                  <a:gd name="T13" fmla="*/ 2147483646 h 110"/>
                  <a:gd name="T14" fmla="*/ 1195839251 w 124"/>
                  <a:gd name="T15" fmla="*/ 2147483646 h 110"/>
                  <a:gd name="T16" fmla="*/ 433742465 w 124"/>
                  <a:gd name="T17" fmla="*/ 2147483646 h 110"/>
                  <a:gd name="T18" fmla="*/ 0 w 124"/>
                  <a:gd name="T19" fmla="*/ 2147483646 h 110"/>
                  <a:gd name="T20" fmla="*/ 194166302 w 124"/>
                  <a:gd name="T21" fmla="*/ 2147483646 h 110"/>
                  <a:gd name="T22" fmla="*/ 382139847 w 124"/>
                  <a:gd name="T23" fmla="*/ 2147483646 h 110"/>
                  <a:gd name="T24" fmla="*/ 767889915 w 124"/>
                  <a:gd name="T25" fmla="*/ 2147483646 h 110"/>
                  <a:gd name="T26" fmla="*/ 1195839251 w 124"/>
                  <a:gd name="T27" fmla="*/ 2147483646 h 110"/>
                  <a:gd name="T28" fmla="*/ 1715366988 w 124"/>
                  <a:gd name="T29" fmla="*/ 2147483646 h 110"/>
                  <a:gd name="T30" fmla="*/ 2147483646 w 124"/>
                  <a:gd name="T31" fmla="*/ 2147483646 h 110"/>
                  <a:gd name="T32" fmla="*/ 2147483646 w 124"/>
                  <a:gd name="T33" fmla="*/ 2147483646 h 110"/>
                  <a:gd name="T34" fmla="*/ 2147483646 w 124"/>
                  <a:gd name="T35" fmla="*/ 2147483646 h 110"/>
                  <a:gd name="T36" fmla="*/ 2147483646 w 124"/>
                  <a:gd name="T37" fmla="*/ 2147483646 h 110"/>
                  <a:gd name="T38" fmla="*/ 2147483646 w 124"/>
                  <a:gd name="T39" fmla="*/ 2147483646 h 110"/>
                  <a:gd name="T40" fmla="*/ 2147483646 w 124"/>
                  <a:gd name="T41" fmla="*/ 2147483646 h 110"/>
                  <a:gd name="T42" fmla="*/ 2147483646 w 124"/>
                  <a:gd name="T43" fmla="*/ 1923257253 h 110"/>
                  <a:gd name="T44" fmla="*/ 2147483646 w 124"/>
                  <a:gd name="T45" fmla="*/ 1923257253 h 110"/>
                  <a:gd name="T46" fmla="*/ 2147483646 w 124"/>
                  <a:gd name="T47" fmla="*/ 1857791796 h 110"/>
                  <a:gd name="T48" fmla="*/ 2147483646 w 124"/>
                  <a:gd name="T49" fmla="*/ 1670541396 h 110"/>
                  <a:gd name="T50" fmla="*/ 2147483646 w 124"/>
                  <a:gd name="T51" fmla="*/ 1470480295 h 110"/>
                  <a:gd name="T52" fmla="*/ 2147483646 w 124"/>
                  <a:gd name="T53" fmla="*/ 1212483717 h 110"/>
                  <a:gd name="T54" fmla="*/ 2147483646 w 124"/>
                  <a:gd name="T55" fmla="*/ 898144109 h 110"/>
                  <a:gd name="T56" fmla="*/ 2147483646 w 124"/>
                  <a:gd name="T57" fmla="*/ 514208420 h 110"/>
                  <a:gd name="T58" fmla="*/ 214748364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70009820 w 109"/>
                  <a:gd name="T3" fmla="*/ 35208377 h 156"/>
                  <a:gd name="T4" fmla="*/ 973314979 w 109"/>
                  <a:gd name="T5" fmla="*/ 209417943 h 156"/>
                  <a:gd name="T6" fmla="*/ 2024752772 w 109"/>
                  <a:gd name="T7" fmla="*/ 525762400 h 156"/>
                  <a:gd name="T8" fmla="*/ 2147483646 w 109"/>
                  <a:gd name="T9" fmla="*/ 1036152412 h 156"/>
                  <a:gd name="T10" fmla="*/ 2147483646 w 109"/>
                  <a:gd name="T11" fmla="*/ 1917213094 h 156"/>
                  <a:gd name="T12" fmla="*/ 2147483646 w 109"/>
                  <a:gd name="T13" fmla="*/ 2147483646 h 156"/>
                  <a:gd name="T14" fmla="*/ 2147483646 w 109"/>
                  <a:gd name="T15" fmla="*/ 2147483646 h 156"/>
                  <a:gd name="T16" fmla="*/ 2147483646 w 109"/>
                  <a:gd name="T17" fmla="*/ 2147483646 h 156"/>
                  <a:gd name="T18" fmla="*/ 2147483646 w 109"/>
                  <a:gd name="T19" fmla="*/ 2147483646 h 156"/>
                  <a:gd name="T20" fmla="*/ 2147483646 w 109"/>
                  <a:gd name="T21" fmla="*/ 2147483646 h 156"/>
                  <a:gd name="T22" fmla="*/ 2147483646 w 109"/>
                  <a:gd name="T23" fmla="*/ 2147483646 h 156"/>
                  <a:gd name="T24" fmla="*/ 2147483646 w 109"/>
                  <a:gd name="T25" fmla="*/ 2147483646 h 156"/>
                  <a:gd name="T26" fmla="*/ 2147483646 w 109"/>
                  <a:gd name="T27" fmla="*/ 2147483646 h 156"/>
                  <a:gd name="T28" fmla="*/ 2147483646 w 109"/>
                  <a:gd name="T29" fmla="*/ 2147483646 h 156"/>
                  <a:gd name="T30" fmla="*/ 2147483646 w 109"/>
                  <a:gd name="T31" fmla="*/ 2147483646 h 156"/>
                  <a:gd name="T32" fmla="*/ 2147483646 w 109"/>
                  <a:gd name="T33" fmla="*/ 2147483646 h 156"/>
                  <a:gd name="T34" fmla="*/ 2147483646 w 109"/>
                  <a:gd name="T35" fmla="*/ 2147483646 h 156"/>
                  <a:gd name="T36" fmla="*/ 2147483646 w 109"/>
                  <a:gd name="T37" fmla="*/ 2147483646 h 156"/>
                  <a:gd name="T38" fmla="*/ 2147483646 w 109"/>
                  <a:gd name="T39" fmla="*/ 2147483646 h 156"/>
                  <a:gd name="T40" fmla="*/ 2147483646 w 109"/>
                  <a:gd name="T41" fmla="*/ 2147483646 h 156"/>
                  <a:gd name="T42" fmla="*/ 2147483646 w 109"/>
                  <a:gd name="T43" fmla="*/ 2147483646 h 156"/>
                  <a:gd name="T44" fmla="*/ 2147483646 w 109"/>
                  <a:gd name="T45" fmla="*/ 1882353828 h 156"/>
                  <a:gd name="T46" fmla="*/ 1699948337 w 109"/>
                  <a:gd name="T47" fmla="*/ 991212691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1555608275 w 46"/>
                  <a:gd name="T1" fmla="*/ 0 h 94"/>
                  <a:gd name="T2" fmla="*/ 1013052176 w 46"/>
                  <a:gd name="T3" fmla="*/ 1631551587 h 94"/>
                  <a:gd name="T4" fmla="*/ 762673804 w 46"/>
                  <a:gd name="T5" fmla="*/ 2147483646 h 94"/>
                  <a:gd name="T6" fmla="*/ 560614049 w 46"/>
                  <a:gd name="T7" fmla="*/ 2147483646 h 94"/>
                  <a:gd name="T8" fmla="*/ 0 w 46"/>
                  <a:gd name="T9" fmla="*/ 2147483646 h 94"/>
                  <a:gd name="T10" fmla="*/ 600915529 w 46"/>
                  <a:gd name="T11" fmla="*/ 2147483646 h 94"/>
                  <a:gd name="T12" fmla="*/ 1165055423 w 46"/>
                  <a:gd name="T13" fmla="*/ 2147483646 h 94"/>
                  <a:gd name="T14" fmla="*/ 1617485883 w 46"/>
                  <a:gd name="T15" fmla="*/ 2147483646 h 94"/>
                  <a:gd name="T16" fmla="*/ 2025856606 w 46"/>
                  <a:gd name="T17" fmla="*/ 2147483646 h 94"/>
                  <a:gd name="T18" fmla="*/ 2147483646 w 46"/>
                  <a:gd name="T19" fmla="*/ 1901261825 h 94"/>
                  <a:gd name="T20" fmla="*/ 2147483646 w 46"/>
                  <a:gd name="T21" fmla="*/ 1297384934 h 94"/>
                  <a:gd name="T22" fmla="*/ 2106059865 w 46"/>
                  <a:gd name="T23" fmla="*/ 634525912 h 94"/>
                  <a:gd name="T24" fmla="*/ 1555608275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34675369 w 54"/>
                  <a:gd name="T3" fmla="*/ 54475189 h 40"/>
                  <a:gd name="T4" fmla="*/ 248283027 w 54"/>
                  <a:gd name="T5" fmla="*/ 176996972 h 40"/>
                  <a:gd name="T6" fmla="*/ 551740060 w 54"/>
                  <a:gd name="T7" fmla="*/ 452554306 h 40"/>
                  <a:gd name="T8" fmla="*/ 895874380 w 54"/>
                  <a:gd name="T9" fmla="*/ 672662916 h 40"/>
                  <a:gd name="T10" fmla="*/ 1226089022 w 54"/>
                  <a:gd name="T11" fmla="*/ 849504292 h 40"/>
                  <a:gd name="T12" fmla="*/ 1613473660 w 54"/>
                  <a:gd name="T13" fmla="*/ 954345690 h 40"/>
                  <a:gd name="T14" fmla="*/ 1956125058 w 54"/>
                  <a:gd name="T15" fmla="*/ 1018247189 h 40"/>
                  <a:gd name="T16" fmla="*/ 2147483646 w 54"/>
                  <a:gd name="T17" fmla="*/ 896047171 h 40"/>
                  <a:gd name="T18" fmla="*/ 2147483646 w 54"/>
                  <a:gd name="T19" fmla="*/ 1396139510 h 40"/>
                  <a:gd name="T20" fmla="*/ 2130580587 w 54"/>
                  <a:gd name="T21" fmla="*/ 1848318073 h 40"/>
                  <a:gd name="T22" fmla="*/ 1879137349 w 54"/>
                  <a:gd name="T23" fmla="*/ 2147277803 h 40"/>
                  <a:gd name="T24" fmla="*/ 1568931564 w 54"/>
                  <a:gd name="T25" fmla="*/ 2147483646 h 40"/>
                  <a:gd name="T26" fmla="*/ 1191572409 w 54"/>
                  <a:gd name="T27" fmla="*/ 2147483646 h 40"/>
                  <a:gd name="T28" fmla="*/ 803262529 w 54"/>
                  <a:gd name="T29" fmla="*/ 1793088167 h 40"/>
                  <a:gd name="T30" fmla="*/ 423055407 w 54"/>
                  <a:gd name="T31" fmla="*/ 1116611012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232912024 w 149"/>
                  <a:gd name="T3" fmla="*/ 2147483646 h 704"/>
                  <a:gd name="T4" fmla="*/ 629339859 w 149"/>
                  <a:gd name="T5" fmla="*/ 2147483646 h 704"/>
                  <a:gd name="T6" fmla="*/ 1102984005 w 149"/>
                  <a:gd name="T7" fmla="*/ 2147483646 h 704"/>
                  <a:gd name="T8" fmla="*/ 1627817139 w 149"/>
                  <a:gd name="T9" fmla="*/ 2147483646 h 704"/>
                  <a:gd name="T10" fmla="*/ 2147483646 w 149"/>
                  <a:gd name="T11" fmla="*/ 2147483646 h 704"/>
                  <a:gd name="T12" fmla="*/ 2147483646 w 149"/>
                  <a:gd name="T13" fmla="*/ 2147483646 h 704"/>
                  <a:gd name="T14" fmla="*/ 2147483646 w 149"/>
                  <a:gd name="T15" fmla="*/ 2147483646 h 704"/>
                  <a:gd name="T16" fmla="*/ 2147483646 w 149"/>
                  <a:gd name="T17" fmla="*/ 2147483646 h 704"/>
                  <a:gd name="T18" fmla="*/ 2147483646 w 149"/>
                  <a:gd name="T19" fmla="*/ 2147483646 h 704"/>
                  <a:gd name="T20" fmla="*/ 2147483646 w 149"/>
                  <a:gd name="T21" fmla="*/ 2147483646 h 704"/>
                  <a:gd name="T22" fmla="*/ 2147483646 w 149"/>
                  <a:gd name="T23" fmla="*/ 2147483646 h 704"/>
                  <a:gd name="T24" fmla="*/ 2147483646 w 149"/>
                  <a:gd name="T25" fmla="*/ 2147483646 h 704"/>
                  <a:gd name="T26" fmla="*/ 2147483646 w 149"/>
                  <a:gd name="T27" fmla="*/ 2147483646 h 704"/>
                  <a:gd name="T28" fmla="*/ 2147483646 w 149"/>
                  <a:gd name="T29" fmla="*/ 2147483646 h 704"/>
                  <a:gd name="T30" fmla="*/ 2147483646 w 149"/>
                  <a:gd name="T31" fmla="*/ 2147483646 h 704"/>
                  <a:gd name="T32" fmla="*/ 2147483646 w 149"/>
                  <a:gd name="T33" fmla="*/ 2147483646 h 704"/>
                  <a:gd name="T34" fmla="*/ 1531998906 w 149"/>
                  <a:gd name="T35" fmla="*/ 2147483646 h 704"/>
                  <a:gd name="T36" fmla="*/ 836497915 w 149"/>
                  <a:gd name="T37" fmla="*/ 2147483646 h 704"/>
                  <a:gd name="T38" fmla="*/ 396485913 w 149"/>
                  <a:gd name="T39" fmla="*/ 2147483646 h 704"/>
                  <a:gd name="T40" fmla="*/ 232912024 w 149"/>
                  <a:gd name="T41" fmla="*/ 2147483646 h 704"/>
                  <a:gd name="T42" fmla="*/ 232912024 w 149"/>
                  <a:gd name="T43" fmla="*/ 2147483646 h 704"/>
                  <a:gd name="T44" fmla="*/ 323649048 w 149"/>
                  <a:gd name="T45" fmla="*/ 2147483646 h 704"/>
                  <a:gd name="T46" fmla="*/ 484712560 w 149"/>
                  <a:gd name="T47" fmla="*/ 2147483646 h 704"/>
                  <a:gd name="T48" fmla="*/ 557342023 w 149"/>
                  <a:gd name="T49" fmla="*/ 2147483646 h 704"/>
                  <a:gd name="T50" fmla="*/ 1627817139 w 149"/>
                  <a:gd name="T51" fmla="*/ 2147483646 h 704"/>
                  <a:gd name="T52" fmla="*/ 1531998906 w 149"/>
                  <a:gd name="T53" fmla="*/ 2147483646 h 704"/>
                  <a:gd name="T54" fmla="*/ 1426733379 w 149"/>
                  <a:gd name="T55" fmla="*/ 2147483646 h 704"/>
                  <a:gd name="T56" fmla="*/ 1307160610 w 149"/>
                  <a:gd name="T57" fmla="*/ 2147483646 h 704"/>
                  <a:gd name="T58" fmla="*/ 1393839956 w 149"/>
                  <a:gd name="T59" fmla="*/ 2147483646 h 704"/>
                  <a:gd name="T60" fmla="*/ 1627817139 w 149"/>
                  <a:gd name="T61" fmla="*/ 2147483646 h 704"/>
                  <a:gd name="T62" fmla="*/ 2147483646 w 149"/>
                  <a:gd name="T63" fmla="*/ 2147483646 h 704"/>
                  <a:gd name="T64" fmla="*/ 2147483646 w 149"/>
                  <a:gd name="T65" fmla="*/ 2147483646 h 704"/>
                  <a:gd name="T66" fmla="*/ 2147483646 w 149"/>
                  <a:gd name="T67" fmla="*/ 2147483646 h 704"/>
                  <a:gd name="T68" fmla="*/ 2147483646 w 149"/>
                  <a:gd name="T69" fmla="*/ 2147483646 h 704"/>
                  <a:gd name="T70" fmla="*/ 2147483646 w 149"/>
                  <a:gd name="T71" fmla="*/ 2147483646 h 704"/>
                  <a:gd name="T72" fmla="*/ 2147483646 w 149"/>
                  <a:gd name="T73" fmla="*/ 2147483646 h 704"/>
                  <a:gd name="T74" fmla="*/ 2147483646 w 149"/>
                  <a:gd name="T75" fmla="*/ 2147483646 h 704"/>
                  <a:gd name="T76" fmla="*/ 2147483646 w 149"/>
                  <a:gd name="T77" fmla="*/ 2147483646 h 704"/>
                  <a:gd name="T78" fmla="*/ 2147483646 w 149"/>
                  <a:gd name="T79" fmla="*/ 2147483646 h 704"/>
                  <a:gd name="T80" fmla="*/ 1732395749 w 149"/>
                  <a:gd name="T81" fmla="*/ 214748364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147483646 w 128"/>
                <a:gd name="T1" fmla="*/ 0 h 217"/>
                <a:gd name="T2" fmla="*/ 2147483646 w 128"/>
                <a:gd name="T3" fmla="*/ 2147483646 h 217"/>
                <a:gd name="T4" fmla="*/ 2147483646 w 128"/>
                <a:gd name="T5" fmla="*/ 2147483646 h 217"/>
                <a:gd name="T6" fmla="*/ 2147483646 w 128"/>
                <a:gd name="T7" fmla="*/ 2147483646 h 217"/>
                <a:gd name="T8" fmla="*/ 2147483646 w 128"/>
                <a:gd name="T9" fmla="*/ 2147483646 h 217"/>
                <a:gd name="T10" fmla="*/ 2147483646 w 128"/>
                <a:gd name="T11" fmla="*/ 2147483646 h 217"/>
                <a:gd name="T12" fmla="*/ 2147483646 w 128"/>
                <a:gd name="T13" fmla="*/ 2147483646 h 217"/>
                <a:gd name="T14" fmla="*/ 2147483646 w 128"/>
                <a:gd name="T15" fmla="*/ 2147483646 h 217"/>
                <a:gd name="T16" fmla="*/ 2147483646 w 128"/>
                <a:gd name="T17" fmla="*/ 2147483646 h 217"/>
                <a:gd name="T18" fmla="*/ 2147483646 w 128"/>
                <a:gd name="T19" fmla="*/ 2147483646 h 217"/>
                <a:gd name="T20" fmla="*/ 2147483646 w 128"/>
                <a:gd name="T21" fmla="*/ 2147483646 h 217"/>
                <a:gd name="T22" fmla="*/ 2147483646 w 128"/>
                <a:gd name="T23" fmla="*/ 2147483646 h 217"/>
                <a:gd name="T24" fmla="*/ 2147483646 w 128"/>
                <a:gd name="T25" fmla="*/ 2147483646 h 217"/>
                <a:gd name="T26" fmla="*/ 2147483646 w 128"/>
                <a:gd name="T27" fmla="*/ 2147483646 h 217"/>
                <a:gd name="T28" fmla="*/ 1424728603 w 128"/>
                <a:gd name="T29" fmla="*/ 2147483646 h 217"/>
                <a:gd name="T30" fmla="*/ 0 w 128"/>
                <a:gd name="T31" fmla="*/ 2147483646 h 217"/>
                <a:gd name="T32" fmla="*/ 859145252 w 128"/>
                <a:gd name="T33" fmla="*/ 2147483646 h 217"/>
                <a:gd name="T34" fmla="*/ 2147483646 w 128"/>
                <a:gd name="T35" fmla="*/ 2147483646 h 217"/>
                <a:gd name="T36" fmla="*/ 2147483646 w 128"/>
                <a:gd name="T37" fmla="*/ 2147483646 h 217"/>
                <a:gd name="T38" fmla="*/ 2147483646 w 128"/>
                <a:gd name="T39" fmla="*/ 2147483646 h 217"/>
                <a:gd name="T40" fmla="*/ 2147483646 w 128"/>
                <a:gd name="T41" fmla="*/ 2147483646 h 217"/>
                <a:gd name="T42" fmla="*/ 2147483646 w 128"/>
                <a:gd name="T43" fmla="*/ 2147483646 h 217"/>
                <a:gd name="T44" fmla="*/ 2147483646 w 128"/>
                <a:gd name="T45" fmla="*/ 2147483646 h 217"/>
                <a:gd name="T46" fmla="*/ 2147483646 w 128"/>
                <a:gd name="T47" fmla="*/ 2147483646 h 217"/>
                <a:gd name="T48" fmla="*/ 2147483646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2147483646 w 117"/>
                <a:gd name="T5" fmla="*/ 2147483646 h 132"/>
                <a:gd name="T6" fmla="*/ 2147483646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147483646 w 29"/>
                <a:gd name="T5" fmla="*/ 2147483646 h 77"/>
                <a:gd name="T6" fmla="*/ 2147483646 w 29"/>
                <a:gd name="T7" fmla="*/ 2147483646 h 77"/>
                <a:gd name="T8" fmla="*/ 2147483646 w 29"/>
                <a:gd name="T9" fmla="*/ 2147483646 h 77"/>
                <a:gd name="T10" fmla="*/ 2147483646 w 29"/>
                <a:gd name="T11" fmla="*/ 2147483646 h 77"/>
                <a:gd name="T12" fmla="*/ 0 w 29"/>
                <a:gd name="T13" fmla="*/ 2147483646 h 77"/>
                <a:gd name="T14" fmla="*/ 2147483646 w 29"/>
                <a:gd name="T15" fmla="*/ 2147483646 h 77"/>
                <a:gd name="T16" fmla="*/ 2147483646 w 29"/>
                <a:gd name="T17" fmla="*/ 2147483646 h 77"/>
                <a:gd name="T18" fmla="*/ 2147483646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147483646 h 237"/>
                <a:gd name="T4" fmla="*/ 2147483646 w 257"/>
                <a:gd name="T5" fmla="*/ 2147483646 h 237"/>
                <a:gd name="T6" fmla="*/ 2147483646 w 257"/>
                <a:gd name="T7" fmla="*/ 2147483646 h 237"/>
                <a:gd name="T8" fmla="*/ 2147483646 w 257"/>
                <a:gd name="T9" fmla="*/ 2147483646 h 237"/>
                <a:gd name="T10" fmla="*/ 2147483646 w 257"/>
                <a:gd name="T11" fmla="*/ 2147483646 h 237"/>
                <a:gd name="T12" fmla="*/ 2147483646 w 257"/>
                <a:gd name="T13" fmla="*/ 2147483646 h 237"/>
                <a:gd name="T14" fmla="*/ 2147483646 w 257"/>
                <a:gd name="T15" fmla="*/ 2147483646 h 237"/>
                <a:gd name="T16" fmla="*/ 2147483646 w 257"/>
                <a:gd name="T17" fmla="*/ 2147483646 h 237"/>
                <a:gd name="T18" fmla="*/ 2147483646 w 257"/>
                <a:gd name="T19" fmla="*/ 2147483646 h 237"/>
                <a:gd name="T20" fmla="*/ 2147483646 w 257"/>
                <a:gd name="T21" fmla="*/ 2147483646 h 237"/>
                <a:gd name="T22" fmla="*/ 2147483646 w 257"/>
                <a:gd name="T23" fmla="*/ 2147483646 h 237"/>
                <a:gd name="T24" fmla="*/ 2147483646 w 257"/>
                <a:gd name="T25" fmla="*/ 2147483646 h 237"/>
                <a:gd name="T26" fmla="*/ 2147483646 w 257"/>
                <a:gd name="T27" fmla="*/ 2147483646 h 237"/>
                <a:gd name="T28" fmla="*/ 2147483646 w 257"/>
                <a:gd name="T29" fmla="*/ 2147483646 h 237"/>
                <a:gd name="T30" fmla="*/ 2147483646 w 257"/>
                <a:gd name="T31" fmla="*/ 2147483646 h 237"/>
                <a:gd name="T32" fmla="*/ 2147483646 w 257"/>
                <a:gd name="T33" fmla="*/ 2147483646 h 237"/>
                <a:gd name="T34" fmla="*/ 2147483646 w 257"/>
                <a:gd name="T35" fmla="*/ 2147483646 h 237"/>
                <a:gd name="T36" fmla="*/ 2147483646 w 257"/>
                <a:gd name="T37" fmla="*/ 2147483646 h 237"/>
                <a:gd name="T38" fmla="*/ 2147483646 w 257"/>
                <a:gd name="T39" fmla="*/ 2147483646 h 237"/>
                <a:gd name="T40" fmla="*/ 2147483646 w 257"/>
                <a:gd name="T41" fmla="*/ 2147483646 h 237"/>
                <a:gd name="T42" fmla="*/ 2147483646 w 257"/>
                <a:gd name="T43" fmla="*/ 2147483646 h 237"/>
                <a:gd name="T44" fmla="*/ 2147483646 w 257"/>
                <a:gd name="T45" fmla="*/ 2147483646 h 237"/>
                <a:gd name="T46" fmla="*/ 2147483646 w 257"/>
                <a:gd name="T47" fmla="*/ 2147483646 h 237"/>
                <a:gd name="T48" fmla="*/ 2147483646 w 257"/>
                <a:gd name="T49" fmla="*/ 2147483646 h 237"/>
                <a:gd name="T50" fmla="*/ 2147483646 w 257"/>
                <a:gd name="T51" fmla="*/ 2147483646 h 237"/>
                <a:gd name="T52" fmla="*/ 2147483646 w 257"/>
                <a:gd name="T53" fmla="*/ 2147483646 h 237"/>
                <a:gd name="T54" fmla="*/ 2147483646 w 257"/>
                <a:gd name="T55" fmla="*/ 2147483646 h 237"/>
                <a:gd name="T56" fmla="*/ 2147483646 w 257"/>
                <a:gd name="T57" fmla="*/ 2147483646 h 237"/>
                <a:gd name="T58" fmla="*/ 2147483646 w 257"/>
                <a:gd name="T59" fmla="*/ 2147483646 h 237"/>
                <a:gd name="T60" fmla="*/ 2147483646 w 257"/>
                <a:gd name="T61" fmla="*/ 2147483646 h 237"/>
                <a:gd name="T62" fmla="*/ 2147483646 w 257"/>
                <a:gd name="T63" fmla="*/ 2147483646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147483646 w 124"/>
                <a:gd name="T1" fmla="*/ 0 h 110"/>
                <a:gd name="T2" fmla="*/ 2147483646 w 124"/>
                <a:gd name="T3" fmla="*/ 2147483646 h 110"/>
                <a:gd name="T4" fmla="*/ 2147483646 w 124"/>
                <a:gd name="T5" fmla="*/ 2147483646 h 110"/>
                <a:gd name="T6" fmla="*/ 2147483646 w 124"/>
                <a:gd name="T7" fmla="*/ 2147483646 h 110"/>
                <a:gd name="T8" fmla="*/ 2147483646 w 124"/>
                <a:gd name="T9" fmla="*/ 2147483646 h 110"/>
                <a:gd name="T10" fmla="*/ 2147483646 w 124"/>
                <a:gd name="T11" fmla="*/ 2147483646 h 110"/>
                <a:gd name="T12" fmla="*/ 2147483646 w 124"/>
                <a:gd name="T13" fmla="*/ 2147483646 h 110"/>
                <a:gd name="T14" fmla="*/ 2147483646 w 124"/>
                <a:gd name="T15" fmla="*/ 2147483646 h 110"/>
                <a:gd name="T16" fmla="*/ 2147483646 w 124"/>
                <a:gd name="T17" fmla="*/ 2147483646 h 110"/>
                <a:gd name="T18" fmla="*/ 0 w 124"/>
                <a:gd name="T19" fmla="*/ 2147483646 h 110"/>
                <a:gd name="T20" fmla="*/ 2147483646 w 124"/>
                <a:gd name="T21" fmla="*/ 2147483646 h 110"/>
                <a:gd name="T22" fmla="*/ 2147483646 w 124"/>
                <a:gd name="T23" fmla="*/ 2147483646 h 110"/>
                <a:gd name="T24" fmla="*/ 2147483646 w 124"/>
                <a:gd name="T25" fmla="*/ 2147483646 h 110"/>
                <a:gd name="T26" fmla="*/ 2147483646 w 124"/>
                <a:gd name="T27" fmla="*/ 2147483646 h 110"/>
                <a:gd name="T28" fmla="*/ 2147483646 w 124"/>
                <a:gd name="T29" fmla="*/ 2147483646 h 110"/>
                <a:gd name="T30" fmla="*/ 2147483646 w 124"/>
                <a:gd name="T31" fmla="*/ 2147483646 h 110"/>
                <a:gd name="T32" fmla="*/ 2147483646 w 124"/>
                <a:gd name="T33" fmla="*/ 2147483646 h 110"/>
                <a:gd name="T34" fmla="*/ 2147483646 w 124"/>
                <a:gd name="T35" fmla="*/ 2147483646 h 110"/>
                <a:gd name="T36" fmla="*/ 2147483646 w 124"/>
                <a:gd name="T37" fmla="*/ 2147483646 h 110"/>
                <a:gd name="T38" fmla="*/ 2147483646 w 124"/>
                <a:gd name="T39" fmla="*/ 2147483646 h 110"/>
                <a:gd name="T40" fmla="*/ 2147483646 w 124"/>
                <a:gd name="T41" fmla="*/ 2147483646 h 110"/>
                <a:gd name="T42" fmla="*/ 2147483646 w 124"/>
                <a:gd name="T43" fmla="*/ 2147483646 h 110"/>
                <a:gd name="T44" fmla="*/ 2147483646 w 124"/>
                <a:gd name="T45" fmla="*/ 2147483646 h 110"/>
                <a:gd name="T46" fmla="*/ 2147483646 w 124"/>
                <a:gd name="T47" fmla="*/ 2147483646 h 110"/>
                <a:gd name="T48" fmla="*/ 2147483646 w 124"/>
                <a:gd name="T49" fmla="*/ 2147483646 h 110"/>
                <a:gd name="T50" fmla="*/ 2147483646 w 124"/>
                <a:gd name="T51" fmla="*/ 2147483646 h 110"/>
                <a:gd name="T52" fmla="*/ 2147483646 w 124"/>
                <a:gd name="T53" fmla="*/ 2147483646 h 110"/>
                <a:gd name="T54" fmla="*/ 2147483646 w 124"/>
                <a:gd name="T55" fmla="*/ 2147483646 h 110"/>
                <a:gd name="T56" fmla="*/ 2147483646 w 124"/>
                <a:gd name="T57" fmla="*/ 2147483646 h 110"/>
                <a:gd name="T58" fmla="*/ 21474836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147483646 w 46"/>
                <a:gd name="T1" fmla="*/ 0 h 94"/>
                <a:gd name="T2" fmla="*/ 2147483646 w 46"/>
                <a:gd name="T3" fmla="*/ 2147483646 h 94"/>
                <a:gd name="T4" fmla="*/ 2147483646 w 46"/>
                <a:gd name="T5" fmla="*/ 2147483646 h 94"/>
                <a:gd name="T6" fmla="*/ 2147483646 w 46"/>
                <a:gd name="T7" fmla="*/ 2147483646 h 94"/>
                <a:gd name="T8" fmla="*/ 0 w 46"/>
                <a:gd name="T9" fmla="*/ 2147483646 h 94"/>
                <a:gd name="T10" fmla="*/ 2147483646 w 46"/>
                <a:gd name="T11" fmla="*/ 2147483646 h 94"/>
                <a:gd name="T12" fmla="*/ 2147483646 w 46"/>
                <a:gd name="T13" fmla="*/ 2147483646 h 94"/>
                <a:gd name="T14" fmla="*/ 2147483646 w 46"/>
                <a:gd name="T15" fmla="*/ 2147483646 h 94"/>
                <a:gd name="T16" fmla="*/ 2147483646 w 46"/>
                <a:gd name="T17" fmla="*/ 2147483646 h 94"/>
                <a:gd name="T18" fmla="*/ 2147483646 w 46"/>
                <a:gd name="T19" fmla="*/ 2147483646 h 94"/>
                <a:gd name="T20" fmla="*/ 2147483646 w 46"/>
                <a:gd name="T21" fmla="*/ 2147483646 h 94"/>
                <a:gd name="T22" fmla="*/ 2147483646 w 46"/>
                <a:gd name="T23" fmla="*/ 2147483646 h 94"/>
                <a:gd name="T24" fmla="*/ 21474836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147483646 w 149"/>
                <a:gd name="T3" fmla="*/ 2147483646 h 704"/>
                <a:gd name="T4" fmla="*/ 2147483646 w 149"/>
                <a:gd name="T5" fmla="*/ 2147483646 h 704"/>
                <a:gd name="T6" fmla="*/ 2147483646 w 149"/>
                <a:gd name="T7" fmla="*/ 2147483646 h 704"/>
                <a:gd name="T8" fmla="*/ 2147483646 w 149"/>
                <a:gd name="T9" fmla="*/ 2147483646 h 704"/>
                <a:gd name="T10" fmla="*/ 2147483646 w 149"/>
                <a:gd name="T11" fmla="*/ 2147483646 h 704"/>
                <a:gd name="T12" fmla="*/ 2147483646 w 149"/>
                <a:gd name="T13" fmla="*/ 2147483646 h 704"/>
                <a:gd name="T14" fmla="*/ 2147483646 w 149"/>
                <a:gd name="T15" fmla="*/ 2147483646 h 704"/>
                <a:gd name="T16" fmla="*/ 2147483646 w 149"/>
                <a:gd name="T17" fmla="*/ 2147483646 h 704"/>
                <a:gd name="T18" fmla="*/ 2147483646 w 149"/>
                <a:gd name="T19" fmla="*/ 2147483646 h 704"/>
                <a:gd name="T20" fmla="*/ 2147483646 w 149"/>
                <a:gd name="T21" fmla="*/ 2147483646 h 704"/>
                <a:gd name="T22" fmla="*/ 2147483646 w 149"/>
                <a:gd name="T23" fmla="*/ 2147483646 h 704"/>
                <a:gd name="T24" fmla="*/ 2147483646 w 149"/>
                <a:gd name="T25" fmla="*/ 2147483646 h 704"/>
                <a:gd name="T26" fmla="*/ 2147483646 w 149"/>
                <a:gd name="T27" fmla="*/ 2147483646 h 704"/>
                <a:gd name="T28" fmla="*/ 2147483646 w 149"/>
                <a:gd name="T29" fmla="*/ 2147483646 h 704"/>
                <a:gd name="T30" fmla="*/ 2147483646 w 149"/>
                <a:gd name="T31" fmla="*/ 2147483646 h 704"/>
                <a:gd name="T32" fmla="*/ 2147483646 w 149"/>
                <a:gd name="T33" fmla="*/ 2147483646 h 704"/>
                <a:gd name="T34" fmla="*/ 2147483646 w 149"/>
                <a:gd name="T35" fmla="*/ 2147483646 h 704"/>
                <a:gd name="T36" fmla="*/ 2147483646 w 149"/>
                <a:gd name="T37" fmla="*/ 2147483646 h 704"/>
                <a:gd name="T38" fmla="*/ 2147483646 w 149"/>
                <a:gd name="T39" fmla="*/ 2147483646 h 704"/>
                <a:gd name="T40" fmla="*/ 2147483646 w 149"/>
                <a:gd name="T41" fmla="*/ 2147483646 h 704"/>
                <a:gd name="T42" fmla="*/ 2147483646 w 149"/>
                <a:gd name="T43" fmla="*/ 2147483646 h 704"/>
                <a:gd name="T44" fmla="*/ 2147483646 w 149"/>
                <a:gd name="T45" fmla="*/ 2147483646 h 704"/>
                <a:gd name="T46" fmla="*/ 2147483646 w 149"/>
                <a:gd name="T47" fmla="*/ 2147483646 h 704"/>
                <a:gd name="T48" fmla="*/ 2147483646 w 149"/>
                <a:gd name="T49" fmla="*/ 2147483646 h 704"/>
                <a:gd name="T50" fmla="*/ 2147483646 w 149"/>
                <a:gd name="T51" fmla="*/ 2147483646 h 704"/>
                <a:gd name="T52" fmla="*/ 2147483646 w 149"/>
                <a:gd name="T53" fmla="*/ 2147483646 h 704"/>
                <a:gd name="T54" fmla="*/ 2147483646 w 149"/>
                <a:gd name="T55" fmla="*/ 2147483646 h 704"/>
                <a:gd name="T56" fmla="*/ 2147483646 w 149"/>
                <a:gd name="T57" fmla="*/ 2147483646 h 704"/>
                <a:gd name="T58" fmla="*/ 2147483646 w 149"/>
                <a:gd name="T59" fmla="*/ 2147483646 h 704"/>
                <a:gd name="T60" fmla="*/ 2147483646 w 149"/>
                <a:gd name="T61" fmla="*/ 2147483646 h 704"/>
                <a:gd name="T62" fmla="*/ 2147483646 w 149"/>
                <a:gd name="T63" fmla="*/ 2147483646 h 704"/>
                <a:gd name="T64" fmla="*/ 2147483646 w 149"/>
                <a:gd name="T65" fmla="*/ 2147483646 h 704"/>
                <a:gd name="T66" fmla="*/ 2147483646 w 149"/>
                <a:gd name="T67" fmla="*/ 2147483646 h 704"/>
                <a:gd name="T68" fmla="*/ 2147483646 w 149"/>
                <a:gd name="T69" fmla="*/ 2147483646 h 704"/>
                <a:gd name="T70" fmla="*/ 2147483646 w 149"/>
                <a:gd name="T71" fmla="*/ 2147483646 h 704"/>
                <a:gd name="T72" fmla="*/ 2147483646 w 149"/>
                <a:gd name="T73" fmla="*/ 2147483646 h 704"/>
                <a:gd name="T74" fmla="*/ 2147483646 w 149"/>
                <a:gd name="T75" fmla="*/ 2147483646 h 704"/>
                <a:gd name="T76" fmla="*/ 2147483646 w 149"/>
                <a:gd name="T77" fmla="*/ 2147483646 h 704"/>
                <a:gd name="T78" fmla="*/ 2147483646 w 149"/>
                <a:gd name="T79" fmla="*/ 2147483646 h 704"/>
                <a:gd name="T80" fmla="*/ 214748364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9D3D1-8C81-4A58-854D-3E7083E91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9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25408-578B-4FB6-AEE0-D877716CB6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90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82926-2822-41F2-B97B-E72DCA653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913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1AAD1-217A-43FE-8B15-DD66D30AAC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90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6435A-D3E9-4B14-97DC-37B837E2F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41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0BF9E-86A1-4765-BA58-5D2C92AD0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46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7800C-48FF-4A59-BFF7-0CF1134FD1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62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78BB2-90E6-43A5-90ED-BFB272CF4E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41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2727F-57B2-4CFB-8E76-20A200EF7F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64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A332D-EE89-4A73-9843-720AB43967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26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DB02B-D5E2-44A0-8BC7-92EF1F01B2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01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10F00-BA58-487E-9BF7-5C7A83DF85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94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32C85-600B-402A-840D-E817BF9A1C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41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A1EE9-DBD8-4CBC-94CD-5A4A82C78F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93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809625"/>
            <a:ext cx="8243887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3" y="1600200"/>
            <a:ext cx="82438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2E38761-4C6A-457C-B715-5066EDA557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6610350" y="258763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第一章 晶体的结构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0" y="111125"/>
            <a:ext cx="7467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  1.2 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晶格的周期性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3025" algn="l" rtl="0" eaLnBrk="0" fontAlgn="base" hangingPunct="0">
        <a:spcBef>
          <a:spcPct val="20000"/>
        </a:spcBef>
        <a:spcAft>
          <a:spcPct val="0"/>
        </a:spcAft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emf"/><Relationship Id="rId9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29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wmf"/><Relationship Id="rId18" Type="http://schemas.openxmlformats.org/officeDocument/2006/relationships/oleObject" Target="../embeddings/oleObject35.bin"/><Relationship Id="rId26" Type="http://schemas.openxmlformats.org/officeDocument/2006/relationships/image" Target="../media/image35.wmf"/><Relationship Id="rId39" Type="http://schemas.openxmlformats.org/officeDocument/2006/relationships/image" Target="../media/image40.wmf"/><Relationship Id="rId21" Type="http://schemas.openxmlformats.org/officeDocument/2006/relationships/image" Target="../media/image34.wmf"/><Relationship Id="rId34" Type="http://schemas.openxmlformats.org/officeDocument/2006/relationships/oleObject" Target="../embeddings/oleObject44.bin"/><Relationship Id="rId42" Type="http://schemas.openxmlformats.org/officeDocument/2006/relationships/oleObject" Target="../embeddings/oleObject49.bin"/><Relationship Id="rId47" Type="http://schemas.openxmlformats.org/officeDocument/2006/relationships/image" Target="../media/image44.wmf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4.bin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jpeg"/><Relationship Id="rId11" Type="http://schemas.openxmlformats.org/officeDocument/2006/relationships/image" Target="../media/image30.wmf"/><Relationship Id="rId24" Type="http://schemas.openxmlformats.org/officeDocument/2006/relationships/image" Target="../media/image6.wmf"/><Relationship Id="rId32" Type="http://schemas.openxmlformats.org/officeDocument/2006/relationships/image" Target="../media/image38.wmf"/><Relationship Id="rId37" Type="http://schemas.openxmlformats.org/officeDocument/2006/relationships/image" Target="../media/image39.wmf"/><Relationship Id="rId40" Type="http://schemas.openxmlformats.org/officeDocument/2006/relationships/oleObject" Target="../embeddings/oleObject48.bin"/><Relationship Id="rId45" Type="http://schemas.openxmlformats.org/officeDocument/2006/relationships/image" Target="../media/image43.wmf"/><Relationship Id="rId5" Type="http://schemas.openxmlformats.org/officeDocument/2006/relationships/image" Target="../media/image15.jpeg"/><Relationship Id="rId15" Type="http://schemas.openxmlformats.org/officeDocument/2006/relationships/image" Target="../media/image31.wmf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36.wmf"/><Relationship Id="rId36" Type="http://schemas.openxmlformats.org/officeDocument/2006/relationships/oleObject" Target="../embeddings/oleObject46.bin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3.wmf"/><Relationship Id="rId31" Type="http://schemas.openxmlformats.org/officeDocument/2006/relationships/oleObject" Target="../embeddings/oleObject42.bin"/><Relationship Id="rId44" Type="http://schemas.openxmlformats.org/officeDocument/2006/relationships/oleObject" Target="../embeddings/oleObject50.bin"/><Relationship Id="rId4" Type="http://schemas.openxmlformats.org/officeDocument/2006/relationships/image" Target="../media/image14.jpeg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37.wmf"/><Relationship Id="rId35" Type="http://schemas.openxmlformats.org/officeDocument/2006/relationships/oleObject" Target="../embeddings/oleObject45.bin"/><Relationship Id="rId43" Type="http://schemas.openxmlformats.org/officeDocument/2006/relationships/image" Target="../media/image42.wmf"/><Relationship Id="rId8" Type="http://schemas.openxmlformats.org/officeDocument/2006/relationships/image" Target="../media/image9.wmf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2.wmf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38" Type="http://schemas.openxmlformats.org/officeDocument/2006/relationships/oleObject" Target="../embeddings/oleObject47.bin"/><Relationship Id="rId46" Type="http://schemas.openxmlformats.org/officeDocument/2006/relationships/oleObject" Target="../embeddings/oleObject51.bin"/><Relationship Id="rId20" Type="http://schemas.openxmlformats.org/officeDocument/2006/relationships/oleObject" Target="../embeddings/oleObject36.bin"/><Relationship Id="rId41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33.wmf"/><Relationship Id="rId17" Type="http://schemas.openxmlformats.org/officeDocument/2006/relationships/image" Target="../media/image59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32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oleObject" Target="../embeddings/oleObject60.bin"/><Relationship Id="rId7" Type="http://schemas.openxmlformats.org/officeDocument/2006/relationships/image" Target="../media/image6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2.e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9.wmf"/><Relationship Id="rId3" Type="http://schemas.openxmlformats.org/officeDocument/2006/relationships/oleObject" Target="../embeddings/oleObject63.bin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8.wmf"/><Relationship Id="rId5" Type="http://schemas.openxmlformats.org/officeDocument/2006/relationships/image" Target="../media/image71.jpeg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66.bin"/><Relationship Id="rId4" Type="http://schemas.openxmlformats.org/officeDocument/2006/relationships/image" Target="../media/image65.e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6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http://www.hbcnc.edu.cn/yuanb/jpkcwlxgt/lesson/ch01/0103.files/image018.jpg" TargetMode="Externa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jpe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442913" y="3859952"/>
            <a:ext cx="8305552" cy="2519635"/>
          </a:xfrm>
          <a:prstGeom prst="roundRect">
            <a:avLst>
              <a:gd name="adj" fmla="val 874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/>
              <a:t>§</a:t>
            </a:r>
            <a:r>
              <a:rPr lang="zh-CN" altLang="en-US" sz="3600" dirty="0" smtClean="0"/>
              <a:t>１－</a:t>
            </a:r>
            <a:r>
              <a:rPr lang="en-US" altLang="zh-CN" sz="3600" dirty="0" smtClean="0"/>
              <a:t>2 </a:t>
            </a:r>
            <a:r>
              <a:rPr lang="zh-CN" altLang="en-US" sz="3600" dirty="0" smtClean="0"/>
              <a:t>晶格的周期性</a:t>
            </a:r>
            <a:r>
              <a:rPr lang="en-US" altLang="zh-CN" sz="4000" dirty="0" smtClean="0"/>
              <a:t>(periodicity)</a:t>
            </a:r>
          </a:p>
        </p:txBody>
      </p:sp>
      <p:sp>
        <p:nvSpPr>
          <p:cNvPr id="8195" name="Rectangle 27"/>
          <p:cNvSpPr>
            <a:spLocks noChangeArrowheads="1"/>
          </p:cNvSpPr>
          <p:nvPr/>
        </p:nvSpPr>
        <p:spPr bwMode="auto">
          <a:xfrm>
            <a:off x="539750" y="1756649"/>
            <a:ext cx="42608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rPr>
              <a:t>晶体结构的基本特征：</a:t>
            </a:r>
          </a:p>
        </p:txBody>
      </p:sp>
      <p:sp>
        <p:nvSpPr>
          <p:cNvPr id="8196" name="Rectangle 28"/>
          <p:cNvSpPr>
            <a:spLocks noChangeArrowheads="1"/>
          </p:cNvSpPr>
          <p:nvPr/>
        </p:nvSpPr>
        <p:spPr bwMode="auto">
          <a:xfrm>
            <a:off x="539750" y="2422049"/>
            <a:ext cx="81708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原子（或分子）在三维空间呈</a:t>
            </a: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周期性重复排列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，也称为</a:t>
            </a: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长程有序。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2450" y="3068960"/>
            <a:ext cx="594425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如何描述晶体的周期性结构</a:t>
            </a:r>
            <a:r>
              <a:rPr lang="en-US" altLang="zh-CN" sz="36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6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552450" y="3931315"/>
            <a:ext cx="8628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布喇菲空间点阵学说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52450" y="4579387"/>
            <a:ext cx="8377238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晶体内部结构可以看成是由一些</a:t>
            </a:r>
            <a:r>
              <a:rPr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相同的点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在空间作规则的周期性的</a:t>
            </a:r>
            <a:r>
              <a:rPr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无限分布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。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这是对实际晶体结构的总体的一个</a:t>
            </a:r>
            <a:r>
              <a:rPr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数学抽象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，只反映出晶体结构的</a:t>
            </a:r>
            <a:r>
              <a:rPr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周期性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491331" y="2951163"/>
            <a:ext cx="8147049" cy="3528392"/>
          </a:xfrm>
          <a:prstGeom prst="roundRect">
            <a:avLst>
              <a:gd name="adj" fmla="val 6536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维格纳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赛茨原胞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Wingner</a:t>
            </a:r>
            <a:r>
              <a:rPr lang="en-US" altLang="zh-CN" sz="2800" dirty="0" smtClean="0"/>
              <a:t>-Seitz)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539750" y="1700213"/>
            <a:ext cx="8208963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2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定义：由某一个格点为中心，做出</a:t>
            </a:r>
            <a:r>
              <a:rPr lang="zh-CN" altLang="en-US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最近</a:t>
            </a:r>
            <a:r>
              <a:rPr lang="zh-CN" altLang="en-US" sz="22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格点和</a:t>
            </a:r>
            <a:r>
              <a:rPr lang="zh-CN" altLang="en-US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次近</a:t>
            </a:r>
            <a:r>
              <a:rPr lang="zh-CN" altLang="en-US" sz="2200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</a:t>
            </a:r>
            <a:r>
              <a:rPr lang="zh-CN" altLang="en-US" sz="22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点的连线的</a:t>
            </a:r>
            <a:r>
              <a:rPr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中垂面</a:t>
            </a:r>
            <a:r>
              <a:rPr lang="zh-CN" altLang="en-US" sz="22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，这些面所包围的封闭空间称为</a:t>
            </a:r>
            <a:r>
              <a:rPr lang="zh-CN" altLang="en-US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维格纳</a:t>
            </a:r>
            <a:r>
              <a:rPr lang="en-US" altLang="zh-CN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赛茨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原胞。</a:t>
            </a: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429000"/>
            <a:ext cx="4578350" cy="30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5580063" y="4292600"/>
            <a:ext cx="25209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一种二维格子的维格纳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-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赛茨原胞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8313" y="1658938"/>
            <a:ext cx="3743325" cy="4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除了</a:t>
            </a:r>
            <a:r>
              <a:rPr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周期性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外，每种晶体还有自己特殊的</a:t>
            </a:r>
            <a:r>
              <a:rPr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对称性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。为了同时反映晶格的对称性，往往会取最小重复单元的一倍或几倍的晶格单位作为原胞。结晶学中常用这种方法选取原胞，故称为</a:t>
            </a:r>
            <a:r>
              <a:rPr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结晶学原胞，简称晶胞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（也称为</a:t>
            </a:r>
            <a:r>
              <a:rPr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单胞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）。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356100" y="1727200"/>
          <a:ext cx="4251325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位图图像" r:id="rId3" imgW="4590476" imgH="4323810" progId="Paint.Picture">
                  <p:embed/>
                </p:oleObj>
              </mc:Choice>
              <mc:Fallback>
                <p:oleObj name="位图图像" r:id="rId3" imgW="4590476" imgH="43238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727200"/>
                        <a:ext cx="4251325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932363" y="5903913"/>
            <a:ext cx="30972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维晶格</a:t>
            </a:r>
            <a:endParaRPr lang="zh-CN" altLang="en-US" sz="24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晶     胞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442913" y="1860550"/>
            <a:ext cx="7772400" cy="904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晶胞有时是原胞，有时不是原胞；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各种不同结构格子的原胞与晶胞的选取有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统一的规定。</a:t>
            </a:r>
          </a:p>
        </p:txBody>
      </p:sp>
      <p:pic>
        <p:nvPicPr>
          <p:cNvPr id="15363" name="Picture 56" descr="1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475038"/>
            <a:ext cx="2592388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7" descr="1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584575"/>
            <a:ext cx="2592388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8" descr="1-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33825"/>
            <a:ext cx="223202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关于晶胞的选取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原胞与晶胞的区别与联系</a:t>
            </a:r>
          </a:p>
        </p:txBody>
      </p:sp>
      <p:graphicFrame>
        <p:nvGraphicFramePr>
          <p:cNvPr id="35535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78094"/>
              </p:ext>
            </p:extLst>
          </p:nvPr>
        </p:nvGraphicFramePr>
        <p:xfrm>
          <a:off x="539552" y="1689100"/>
          <a:ext cx="8147248" cy="4619626"/>
        </p:xfrm>
        <a:graphic>
          <a:graphicData uri="http://schemas.openxmlformats.org/drawingml/2006/table">
            <a:tbl>
              <a:tblPr/>
              <a:tblGrid>
                <a:gridCol w="419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原    胞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晶   胞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31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晶格中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体积最小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31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的周期单元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A031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体积较大的周期单元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8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31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每个原胞中实际上</a:t>
                      </a:r>
                      <a:r>
                        <a:rPr kumimoji="0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只包含一个格点。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每个原胞有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个顶角，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每个顶角为相邻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个原胞所共有，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所以，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每个原胞所含格点数为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8×1/8=1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31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每个晶胞中所含格点数因结构而异。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例：面心立方晶格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晶胞结构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——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立方体，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面心格点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：两个相邻晶胞共有，只有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1/2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属于一个晶胞；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顶角格点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：只有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1/8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属于一个晶胞；总格点数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kumimoji="0" lang="en-US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8×1/8+6×1/2=4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31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原胞的体积可表示为：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A031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面心立方晶格的原胞体积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=a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/4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A031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31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晶胞体积是原胞体积的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31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31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倍（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31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A031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是该结构每个晶胞所含格点数）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面心立方结构晶胞体积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=a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1908175" y="5465763"/>
          <a:ext cx="17526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3" imgW="964781" imgH="266584" progId="Equation.3">
                  <p:embed/>
                </p:oleObj>
              </mc:Choice>
              <mc:Fallback>
                <p:oleObj name="Equation" r:id="rId3" imgW="964781" imgH="26658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65763"/>
                        <a:ext cx="17526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三种基本结构单元特点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0" y="1700213"/>
            <a:ext cx="9144000" cy="4081462"/>
            <a:chOff x="8" y="960"/>
            <a:chExt cx="5608" cy="2571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98" y="1536"/>
              <a:ext cx="1541" cy="1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dirty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固体物理学原</a:t>
              </a: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胞是</a:t>
              </a:r>
              <a:r>
                <a:rPr kumimoji="1" lang="zh-CN" altLang="en-US" sz="1800" u="sng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体积最小</a:t>
              </a: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的原胞，格点只在</a:t>
              </a:r>
              <a:r>
                <a:rPr kumimoji="1" lang="zh-CN" altLang="en-US" sz="1800" u="sng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顶角</a:t>
              </a: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上，每个原胞平均只含</a:t>
              </a:r>
              <a:r>
                <a:rPr kumimoji="1" lang="zh-CN" altLang="en-US" sz="1800" u="sng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一个格点</a:t>
              </a: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，其基矢常用               </a:t>
              </a:r>
              <a:endParaRPr kumimoji="1" lang="en-US" altLang="zh-CN" sz="18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1" lang="en-US" altLang="zh-CN" sz="18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来表示；</a:t>
              </a:r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8" y="960"/>
              <a:ext cx="1724" cy="33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固体物理学</a:t>
              </a:r>
              <a:r>
                <a:rPr kumimoji="1" lang="zh-CN" altLang="en-US" sz="2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原胞</a:t>
              </a: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824" y="960"/>
              <a:ext cx="1736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结</a:t>
              </a:r>
              <a:r>
                <a:rPr kumimoji="1" lang="zh-CN" altLang="en-US" sz="2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晶</a:t>
              </a:r>
              <a:r>
                <a:rPr kumimoji="1" lang="zh-CN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学</a:t>
              </a:r>
              <a:r>
                <a:rPr kumimoji="1" lang="zh-CN" altLang="en-US" sz="2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原胞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3744" y="960"/>
              <a:ext cx="18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维格纳</a:t>
              </a:r>
              <a:r>
                <a:rPr kumimoji="1" lang="en-US" altLang="zh-CN" sz="2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kumimoji="1" lang="zh-CN" altLang="en-US" sz="2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赛兹</a:t>
              </a:r>
              <a:r>
                <a:rPr kumimoji="1" lang="zh-CN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原胞</a:t>
              </a: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1885" y="1536"/>
              <a:ext cx="1675" cy="1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结晶学原胞</a:t>
              </a:r>
              <a:r>
                <a:rPr kumimoji="1" lang="zh-CN" altLang="en-US" sz="1800" dirty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通常</a:t>
              </a:r>
              <a:r>
                <a:rPr kumimoji="1" lang="zh-CN" altLang="en-US" sz="18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体积较大</a:t>
              </a: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，常称为“</a:t>
              </a:r>
              <a:r>
                <a:rPr kumimoji="1" lang="zh-CN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晶胞</a:t>
              </a: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”，其格点不只在</a:t>
              </a:r>
              <a:r>
                <a:rPr kumimoji="1" lang="zh-CN" altLang="en-US" sz="1800" u="sng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顶角</a:t>
              </a: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上，还可分布在</a:t>
              </a:r>
              <a:r>
                <a:rPr kumimoji="1" lang="zh-CN" altLang="en-US" sz="1800" u="sng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体心和面心</a:t>
              </a: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处，每个原胞平均不只含一个格点，其基矢常用  </a:t>
              </a:r>
              <a:endParaRPr kumimoji="1" lang="en-US" altLang="zh-CN" sz="18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来表示；</a:t>
              </a: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745" y="1536"/>
              <a:ext cx="1842" cy="1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以一格点为中心，画中心到最近邻格点的连线的垂直平分面，围成的多面体称维格纳</a:t>
              </a:r>
              <a:r>
                <a:rPr kumimoji="1" lang="en-US" altLang="zh-CN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赛兹原胞。它也是</a:t>
              </a:r>
              <a:r>
                <a:rPr kumimoji="1" lang="zh-CN" altLang="en-US" sz="1800" u="sng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体积最小</a:t>
              </a: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的原胞，其格点只在</a:t>
              </a:r>
              <a:r>
                <a:rPr kumimoji="1" lang="zh-CN" altLang="en-US" sz="1800" u="sng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中心</a:t>
              </a: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，每个原胞平均只含</a:t>
              </a:r>
              <a:r>
                <a:rPr kumimoji="1" lang="zh-CN" altLang="en-US" sz="1800" u="sng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一个格点</a:t>
              </a:r>
              <a:r>
                <a:rPr kumimoji="1" lang="zh-CN" altLang="en-US" sz="18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；</a:t>
              </a:r>
            </a:p>
          </p:txBody>
        </p:sp>
        <p:graphicFrame>
          <p:nvGraphicFramePr>
            <p:cNvPr id="17418" name="Object 10"/>
            <p:cNvGraphicFramePr>
              <a:graphicFrameLocks noChangeAspect="1"/>
            </p:cNvGraphicFramePr>
            <p:nvPr/>
          </p:nvGraphicFramePr>
          <p:xfrm>
            <a:off x="610" y="2836"/>
            <a:ext cx="72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4" name="Equation" r:id="rId3" imgW="545863" imgH="228501" progId="Equation.3">
                    <p:embed/>
                  </p:oleObj>
                </mc:Choice>
                <mc:Fallback>
                  <p:oleObj name="Equation" r:id="rId3" imgW="545863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2836"/>
                          <a:ext cx="720" cy="30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00CC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11"/>
            <p:cNvGraphicFramePr>
              <a:graphicFrameLocks noChangeAspect="1"/>
            </p:cNvGraphicFramePr>
            <p:nvPr/>
          </p:nvGraphicFramePr>
          <p:xfrm>
            <a:off x="2808" y="2978"/>
            <a:ext cx="53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5" name="Equation" r:id="rId5" imgW="406224" imgH="241195" progId="Equation.3">
                    <p:embed/>
                  </p:oleObj>
                </mc:Choice>
                <mc:Fallback>
                  <p:oleObj name="Equation" r:id="rId5" imgW="406224" imgH="2411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2978"/>
                          <a:ext cx="536" cy="318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00CC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2514600" y="1720850"/>
            <a:ext cx="55721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 </a:t>
            </a: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原胞为简单立方晶格的立方单元</a:t>
            </a:r>
          </a:p>
        </p:txBody>
      </p:sp>
      <p:graphicFrame>
        <p:nvGraphicFramePr>
          <p:cNvPr id="184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213590"/>
              </p:ext>
            </p:extLst>
          </p:nvPr>
        </p:nvGraphicFramePr>
        <p:xfrm>
          <a:off x="455030" y="4258209"/>
          <a:ext cx="3566142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3" imgW="1386974" imgH="137262" progId="Equation.DSMT4">
                  <p:embed/>
                </p:oleObj>
              </mc:Choice>
              <mc:Fallback>
                <p:oleObj name="Equation" r:id="rId3" imgW="1386974" imgH="13726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30" y="4258209"/>
                        <a:ext cx="3566142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214381"/>
              </p:ext>
            </p:extLst>
          </p:nvPr>
        </p:nvGraphicFramePr>
        <p:xfrm>
          <a:off x="1065213" y="5381153"/>
          <a:ext cx="2994613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5" imgW="1165831" imgH="137262" progId="Equation.DSMT4">
                  <p:embed/>
                </p:oleObj>
              </mc:Choice>
              <mc:Fallback>
                <p:oleObj name="Equation" r:id="rId5" imgW="1165831" imgH="13726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5381153"/>
                        <a:ext cx="2994613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9" descr="XCH001_0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30" y="2852936"/>
            <a:ext cx="4218446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57188" y="2689225"/>
            <a:ext cx="41402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简单晶格</a:t>
            </a:r>
            <a:r>
              <a:rPr kumimoji="1" lang="en-US" altLang="zh-CN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——</a:t>
            </a:r>
            <a:r>
              <a:rPr kumimoji="1"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简立方晶格 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52985" y="3181807"/>
            <a:ext cx="41344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</a:t>
            </a:r>
            <a:r>
              <a:rPr kumimoji="1" lang="zh-CN" altLang="en-US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胞为简单立方晶格的立方单元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57188" y="3796507"/>
            <a:ext cx="1416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原胞基矢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75417" y="4882591"/>
            <a:ext cx="1416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原胞体积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23850" y="1512888"/>
            <a:ext cx="85693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定义：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完全等价的一种原子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构成的晶格，而且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每一个原胞只有一个原子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。例：简立方，体心立方，面心立方结构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57188" y="5875338"/>
            <a:ext cx="422904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 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每个原胞中只包含一个原子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en-US" altLang="zh-C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 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每个晶胞中也包含一个原子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简单晶格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287338" y="1744663"/>
            <a:ext cx="77406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立方体的顶点到三个近邻的面心引三个基矢，构成平行六面体原胞</a:t>
            </a:r>
            <a:endParaRPr kumimoji="1" lang="zh-CN" altLang="en-US" sz="2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287338" y="3803650"/>
            <a:ext cx="13684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基矢</a:t>
            </a: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2032000" y="2860675"/>
          <a:ext cx="1871663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3" imgW="761885" imgH="1104855" progId="Equation.DSMT4">
                  <p:embed/>
                </p:oleObj>
              </mc:Choice>
              <mc:Fallback>
                <p:oleObj name="Equation" r:id="rId3" imgW="761885" imgH="110485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860675"/>
                        <a:ext cx="1871663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287338" y="5387975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原胞体积</a:t>
            </a:r>
          </a:p>
        </p:txBody>
      </p:sp>
      <p:graphicFrame>
        <p:nvGraphicFramePr>
          <p:cNvPr id="19462" name="Object 7"/>
          <p:cNvGraphicFramePr>
            <a:graphicFrameLocks noChangeAspect="1"/>
          </p:cNvGraphicFramePr>
          <p:nvPr/>
        </p:nvGraphicFramePr>
        <p:xfrm>
          <a:off x="2032000" y="5507038"/>
          <a:ext cx="208756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5" imgW="883958" imgH="533389" progId="Equation.DSMT4">
                  <p:embed/>
                </p:oleObj>
              </mc:Choice>
              <mc:Fallback>
                <p:oleObj name="Equation" r:id="rId5" imgW="883958" imgH="53338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507038"/>
                        <a:ext cx="2087563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8"/>
          <p:cNvGraphicFramePr>
            <a:graphicFrameLocks noChangeAspect="1"/>
          </p:cNvGraphicFramePr>
          <p:nvPr/>
        </p:nvGraphicFramePr>
        <p:xfrm>
          <a:off x="8153400" y="6513513"/>
          <a:ext cx="9906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7" imgW="418918" imgH="177723" progId="Equation.3">
                  <p:embed/>
                </p:oleObj>
              </mc:Choice>
              <mc:Fallback>
                <p:oleObj name="Equation" r:id="rId7" imgW="418918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6513513"/>
                        <a:ext cx="9906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4" name="Picture 10" descr="XCH001_0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69" y="2651666"/>
            <a:ext cx="4213231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875" name="Rectangle 11"/>
          <p:cNvSpPr>
            <a:spLocks noChangeArrowheads="1"/>
          </p:cNvSpPr>
          <p:nvPr/>
        </p:nvSpPr>
        <p:spPr bwMode="auto">
          <a:xfrm>
            <a:off x="4343400" y="6013450"/>
            <a:ext cx="4632325" cy="9128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每个原胞中只包含一个原子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每个晶胞中包含</a:t>
            </a:r>
            <a:r>
              <a:rPr kumimoji="1"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个原子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简单晶格</a:t>
            </a:r>
            <a:r>
              <a:rPr lang="en-US" altLang="zh-CN" dirty="0" smtClean="0"/>
              <a:t>---</a:t>
            </a:r>
            <a:r>
              <a:rPr lang="zh-CN" altLang="en-US" dirty="0" smtClean="0"/>
              <a:t>面心立方晶格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403225" y="1700213"/>
            <a:ext cx="58245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由立方体的中心到三个顶点引三个基矢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026305"/>
              </p:ext>
            </p:extLst>
          </p:nvPr>
        </p:nvGraphicFramePr>
        <p:xfrm>
          <a:off x="1468292" y="2365519"/>
          <a:ext cx="2714673" cy="28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3" imgW="1155600" imgH="1206360" progId="Equation.DSMT4">
                  <p:embed/>
                </p:oleObj>
              </mc:Choice>
              <mc:Fallback>
                <p:oleObj name="Equation" r:id="rId3" imgW="1155600" imgH="1206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292" y="2365519"/>
                        <a:ext cx="2714673" cy="28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403225" y="2538605"/>
            <a:ext cx="847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基矢</a:t>
            </a:r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403225" y="5349875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原胞体积</a:t>
            </a:r>
          </a:p>
        </p:txBody>
      </p:sp>
      <p:graphicFrame>
        <p:nvGraphicFramePr>
          <p:cNvPr id="204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840"/>
              </p:ext>
            </p:extLst>
          </p:nvPr>
        </p:nvGraphicFramePr>
        <p:xfrm>
          <a:off x="442913" y="5810127"/>
          <a:ext cx="3132638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5" imgW="1280237" imgH="289571" progId="Equation.DSMT4">
                  <p:embed/>
                </p:oleObj>
              </mc:Choice>
              <mc:Fallback>
                <p:oleObj name="Equation" r:id="rId5" imgW="1280237" imgH="28957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5810127"/>
                        <a:ext cx="3132638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9" descr="XCH001_0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592" y="2538605"/>
            <a:ext cx="4212892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4295775" y="5981700"/>
            <a:ext cx="4668838" cy="831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每个原胞中只包含一个原子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每个晶胞中包含</a:t>
            </a:r>
            <a:r>
              <a:rPr kumimoji="1" lang="en-US" altLang="zh-CN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个原子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简单晶格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体心立方晶格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05" name="Rectangle 53"/>
          <p:cNvSpPr>
            <a:spLocks noGrp="1" noChangeArrowheads="1"/>
          </p:cNvSpPr>
          <p:nvPr>
            <p:ph type="title"/>
          </p:nvPr>
        </p:nvSpPr>
        <p:spPr>
          <a:xfrm>
            <a:off x="442913" y="908050"/>
            <a:ext cx="8243887" cy="74771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400" dirty="0" smtClean="0">
                <a:latin typeface="微软雅黑" panose="020B0503020204020204" pitchFamily="34" charset="-122"/>
              </a:rPr>
              <a:t/>
            </a:r>
            <a:br>
              <a:rPr lang="en-US" altLang="zh-CN" sz="2400" dirty="0" smtClean="0">
                <a:latin typeface="微软雅黑" panose="020B0503020204020204" pitchFamily="34" charset="-122"/>
              </a:rPr>
            </a:br>
            <a:r>
              <a:rPr lang="zh-CN" altLang="en-US" sz="24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原胞基矢与晶胞</a:t>
            </a:r>
            <a:r>
              <a:rPr lang="zh-CN" altLang="en-US" sz="2400" dirty="0">
                <a:solidFill>
                  <a:srgbClr val="800000"/>
                </a:solidFill>
                <a:latin typeface="微软雅黑" panose="020B0503020204020204" pitchFamily="34" charset="-122"/>
              </a:rPr>
              <a:t>基矢</a:t>
            </a:r>
            <a:r>
              <a:rPr lang="zh-CN" altLang="en-US" sz="24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关系总结</a:t>
            </a:r>
            <a:r>
              <a:rPr lang="en-US" altLang="zh-CN" sz="24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/>
            </a:r>
            <a:br>
              <a:rPr lang="en-US" altLang="zh-CN" sz="24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</a:br>
            <a:r>
              <a:rPr lang="en-US" altLang="zh-CN" sz="1800" dirty="0" smtClean="0">
                <a:latin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</a:rPr>
              <a:t>简立方、体心立方和面心立方晶格</a:t>
            </a:r>
            <a:r>
              <a:rPr lang="en-US" altLang="zh-CN" sz="1800" dirty="0" smtClean="0">
                <a:latin typeface="微软雅黑" panose="020B0503020204020204" pitchFamily="34" charset="-122"/>
              </a:rPr>
              <a:t>)</a:t>
            </a:r>
            <a:endParaRPr lang="zh-CN" altLang="en-US" sz="1800" dirty="0" smtClean="0">
              <a:latin typeface="微软雅黑" panose="020B0503020204020204" pitchFamily="34" charset="-122"/>
            </a:endParaRPr>
          </a:p>
        </p:txBody>
      </p:sp>
      <p:pic>
        <p:nvPicPr>
          <p:cNvPr id="21507" name="Picture 56" descr="1-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739900"/>
            <a:ext cx="2592388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7" descr="1-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1849438"/>
            <a:ext cx="2592388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8" descr="1-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041525"/>
            <a:ext cx="223202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Group 60"/>
          <p:cNvGrpSpPr>
            <a:grpSpLocks/>
          </p:cNvGrpSpPr>
          <p:nvPr/>
        </p:nvGrpSpPr>
        <p:grpSpPr bwMode="auto">
          <a:xfrm>
            <a:off x="250825" y="2459038"/>
            <a:ext cx="1905000" cy="1554162"/>
            <a:chOff x="-22" y="516"/>
            <a:chExt cx="1200" cy="979"/>
          </a:xfrm>
        </p:grpSpPr>
        <p:grpSp>
          <p:nvGrpSpPr>
            <p:cNvPr id="21554" name="Group 61"/>
            <p:cNvGrpSpPr>
              <a:grpSpLocks/>
            </p:cNvGrpSpPr>
            <p:nvPr/>
          </p:nvGrpSpPr>
          <p:grpSpPr bwMode="auto">
            <a:xfrm>
              <a:off x="192" y="672"/>
              <a:ext cx="720" cy="624"/>
              <a:chOff x="720" y="2544"/>
              <a:chExt cx="720" cy="624"/>
            </a:xfrm>
          </p:grpSpPr>
          <p:sp>
            <p:nvSpPr>
              <p:cNvPr id="21558" name="Line 62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9" name="Line 63"/>
              <p:cNvSpPr>
                <a:spLocks noChangeShapeType="1"/>
              </p:cNvSpPr>
              <p:nvPr/>
            </p:nvSpPr>
            <p:spPr bwMode="auto">
              <a:xfrm>
                <a:off x="720" y="3168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0" name="Line 64"/>
              <p:cNvSpPr>
                <a:spLocks noChangeShapeType="1"/>
              </p:cNvSpPr>
              <p:nvPr/>
            </p:nvSpPr>
            <p:spPr bwMode="auto">
              <a:xfrm flipV="1">
                <a:off x="720" y="2976"/>
                <a:ext cx="24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55" name="Text Box 65"/>
            <p:cNvSpPr txBox="1">
              <a:spLocks noChangeArrowheads="1"/>
            </p:cNvSpPr>
            <p:nvPr/>
          </p:nvSpPr>
          <p:spPr bwMode="auto">
            <a:xfrm>
              <a:off x="890" y="120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1556" name="Text Box 66"/>
            <p:cNvSpPr txBox="1">
              <a:spLocks noChangeArrowheads="1"/>
            </p:cNvSpPr>
            <p:nvPr/>
          </p:nvSpPr>
          <p:spPr bwMode="auto">
            <a:xfrm>
              <a:off x="430" y="8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1557" name="Text Box 67"/>
            <p:cNvSpPr txBox="1">
              <a:spLocks noChangeArrowheads="1"/>
            </p:cNvSpPr>
            <p:nvPr/>
          </p:nvSpPr>
          <p:spPr bwMode="auto">
            <a:xfrm>
              <a:off x="-22" y="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</p:grpSp>
      <p:sp>
        <p:nvSpPr>
          <p:cNvPr id="12298" name="Text Box 69"/>
          <p:cNvSpPr txBox="1">
            <a:spLocks noChangeArrowheads="1"/>
          </p:cNvSpPr>
          <p:nvPr/>
        </p:nvSpPr>
        <p:spPr bwMode="auto">
          <a:xfrm>
            <a:off x="893763" y="4030663"/>
            <a:ext cx="243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</a:t>
            </a:r>
            <a:r>
              <a:rPr kumimoji="1" lang="zh-CN" altLang="en-US" sz="20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简立方结构原胞</a:t>
            </a:r>
          </a:p>
        </p:txBody>
      </p:sp>
      <p:sp>
        <p:nvSpPr>
          <p:cNvPr id="12300" name="Text Box 79"/>
          <p:cNvSpPr txBox="1">
            <a:spLocks noChangeArrowheads="1"/>
          </p:cNvSpPr>
          <p:nvPr/>
        </p:nvSpPr>
        <p:spPr bwMode="auto">
          <a:xfrm>
            <a:off x="6223000" y="4030663"/>
            <a:ext cx="243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</a:t>
            </a:r>
            <a:r>
              <a:rPr kumimoji="1" lang="zh-CN" altLang="en-US" sz="200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面心立方原胞</a:t>
            </a:r>
          </a:p>
        </p:txBody>
      </p:sp>
      <p:graphicFrame>
        <p:nvGraphicFramePr>
          <p:cNvPr id="21513" name="Object 81"/>
          <p:cNvGraphicFramePr>
            <a:graphicFrameLocks noChangeAspect="1"/>
          </p:cNvGraphicFramePr>
          <p:nvPr/>
        </p:nvGraphicFramePr>
        <p:xfrm>
          <a:off x="7693025" y="35845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025" y="35845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37"/>
          <p:cNvSpPr txBox="1">
            <a:spLocks noChangeArrowheads="1"/>
          </p:cNvSpPr>
          <p:nvPr/>
        </p:nvSpPr>
        <p:spPr bwMode="auto">
          <a:xfrm>
            <a:off x="3625850" y="4030663"/>
            <a:ext cx="243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</a:t>
            </a:r>
            <a:r>
              <a:rPr kumimoji="1" lang="zh-CN" altLang="en-US" sz="20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体心立方原胞</a:t>
            </a:r>
          </a:p>
        </p:txBody>
      </p:sp>
      <p:graphicFrame>
        <p:nvGraphicFramePr>
          <p:cNvPr id="21515" name="Object 139"/>
          <p:cNvGraphicFramePr>
            <a:graphicFrameLocks noChangeAspect="1"/>
          </p:cNvGraphicFramePr>
          <p:nvPr/>
        </p:nvGraphicFramePr>
        <p:xfrm>
          <a:off x="4879975" y="35845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"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5845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6" name="组合 2"/>
          <p:cNvGrpSpPr>
            <a:grpSpLocks/>
          </p:cNvGrpSpPr>
          <p:nvPr/>
        </p:nvGrpSpPr>
        <p:grpSpPr bwMode="auto">
          <a:xfrm>
            <a:off x="1003300" y="4481513"/>
            <a:ext cx="7370763" cy="1608137"/>
            <a:chOff x="971600" y="4369867"/>
            <a:chExt cx="7370762" cy="1608860"/>
          </a:xfrm>
        </p:grpSpPr>
        <p:grpSp>
          <p:nvGrpSpPr>
            <p:cNvPr id="21529" name="Group 70"/>
            <p:cNvGrpSpPr>
              <a:grpSpLocks/>
            </p:cNvGrpSpPr>
            <p:nvPr/>
          </p:nvGrpSpPr>
          <p:grpSpPr bwMode="auto">
            <a:xfrm>
              <a:off x="971600" y="4392814"/>
              <a:ext cx="1143000" cy="1581150"/>
              <a:chOff x="960" y="2880"/>
              <a:chExt cx="720" cy="996"/>
            </a:xfrm>
          </p:grpSpPr>
          <p:grpSp>
            <p:nvGrpSpPr>
              <p:cNvPr id="21546" name="Group 71"/>
              <p:cNvGrpSpPr>
                <a:grpSpLocks/>
              </p:cNvGrpSpPr>
              <p:nvPr/>
            </p:nvGrpSpPr>
            <p:grpSpPr bwMode="auto">
              <a:xfrm>
                <a:off x="960" y="2880"/>
                <a:ext cx="720" cy="996"/>
                <a:chOff x="960" y="2880"/>
                <a:chExt cx="720" cy="996"/>
              </a:xfrm>
            </p:grpSpPr>
            <p:sp>
              <p:nvSpPr>
                <p:cNvPr id="2155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960" y="2898"/>
                  <a:ext cx="720" cy="9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 b="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2400" b="0" i="1" dirty="0">
                      <a:solidFill>
                        <a:srgbClr val="0A031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=a</a:t>
                  </a:r>
                  <a:endParaRPr kumimoji="1" lang="en-US" altLang="zh-CN" sz="2400" i="1" dirty="0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 b="0" i="1" dirty="0">
                      <a:solidFill>
                        <a:srgbClr val="0A031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=a</a:t>
                  </a:r>
                  <a:endParaRPr kumimoji="1" lang="en-US" altLang="zh-CN" sz="2400" i="1" dirty="0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 b="0" i="1" dirty="0">
                      <a:solidFill>
                        <a:srgbClr val="0A031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=a</a:t>
                  </a:r>
                  <a:endParaRPr kumimoji="1" lang="en-US" altLang="zh-CN" sz="2400" i="1" dirty="0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21551" name="Object 73"/>
                <p:cNvGraphicFramePr>
                  <a:graphicFrameLocks noChangeAspect="1"/>
                </p:cNvGraphicFramePr>
                <p:nvPr/>
              </p:nvGraphicFramePr>
              <p:xfrm>
                <a:off x="1008" y="2880"/>
                <a:ext cx="216" cy="3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724" name="Equation" r:id="rId10" imgW="164957" imgH="253780" progId="Equation.3">
                        <p:embed/>
                      </p:oleObj>
                    </mc:Choice>
                    <mc:Fallback>
                      <p:oleObj name="Equation" r:id="rId10" imgW="164957" imgH="253780" progId="Equation.3">
                        <p:embed/>
                        <p:pic>
                          <p:nvPicPr>
                            <p:cNvPr id="0" name="Object 7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2880"/>
                              <a:ext cx="216" cy="3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52" name="Object 74"/>
                <p:cNvGraphicFramePr>
                  <a:graphicFrameLocks noChangeAspect="1"/>
                </p:cNvGraphicFramePr>
                <p:nvPr/>
              </p:nvGraphicFramePr>
              <p:xfrm>
                <a:off x="1007" y="3198"/>
                <a:ext cx="249" cy="3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725" name="Equation" r:id="rId12" imgW="190417" imgH="253890" progId="Equation.DSMT4">
                        <p:embed/>
                      </p:oleObj>
                    </mc:Choice>
                    <mc:Fallback>
                      <p:oleObj name="Equation" r:id="rId12" imgW="190417" imgH="253890" progId="Equation.DSMT4">
                        <p:embed/>
                        <p:pic>
                          <p:nvPicPr>
                            <p:cNvPr id="0" name="Object 7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7" y="3198"/>
                              <a:ext cx="249" cy="3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53" name="Object 75"/>
                <p:cNvGraphicFramePr>
                  <a:graphicFrameLocks noChangeAspect="1"/>
                </p:cNvGraphicFramePr>
                <p:nvPr/>
              </p:nvGraphicFramePr>
              <p:xfrm>
                <a:off x="1016" y="3526"/>
                <a:ext cx="232" cy="3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726" name="Equation" r:id="rId14" imgW="177569" imgH="266353" progId="Equation.3">
                        <p:embed/>
                      </p:oleObj>
                    </mc:Choice>
                    <mc:Fallback>
                      <p:oleObj name="Equation" r:id="rId14" imgW="177569" imgH="266353" progId="Equation.3">
                        <p:embed/>
                        <p:pic>
                          <p:nvPicPr>
                            <p:cNvPr id="0" name="Object 7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6" y="3526"/>
                              <a:ext cx="232" cy="34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1547" name="Object 76"/>
              <p:cNvGraphicFramePr>
                <a:graphicFrameLocks noChangeAspect="1"/>
              </p:cNvGraphicFramePr>
              <p:nvPr/>
            </p:nvGraphicFramePr>
            <p:xfrm>
              <a:off x="1413" y="2919"/>
              <a:ext cx="1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7" name="Equation" r:id="rId16" imgW="126780" imgH="215526" progId="Equation.3">
                      <p:embed/>
                    </p:oleObj>
                  </mc:Choice>
                  <mc:Fallback>
                    <p:oleObj name="Equation" r:id="rId16" imgW="126780" imgH="215526" progId="Equation.3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3" y="2919"/>
                            <a:ext cx="1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8" name="Object 77"/>
              <p:cNvGraphicFramePr>
                <a:graphicFrameLocks noChangeAspect="1"/>
              </p:cNvGraphicFramePr>
              <p:nvPr/>
            </p:nvGraphicFramePr>
            <p:xfrm>
              <a:off x="1395" y="3268"/>
              <a:ext cx="141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8" name="Equation" r:id="rId18" imgW="126890" imgH="241091" progId="Equation.3">
                      <p:embed/>
                    </p:oleObj>
                  </mc:Choice>
                  <mc:Fallback>
                    <p:oleObj name="Equation" r:id="rId18" imgW="126890" imgH="241091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5" y="3268"/>
                            <a:ext cx="141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9" name="Object 78"/>
              <p:cNvGraphicFramePr>
                <a:graphicFrameLocks noChangeAspect="1"/>
              </p:cNvGraphicFramePr>
              <p:nvPr/>
            </p:nvGraphicFramePr>
            <p:xfrm>
              <a:off x="1406" y="3609"/>
              <a:ext cx="15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29" name="Equation" r:id="rId20" imgW="139579" imgH="215713" progId="Equation.3">
                      <p:embed/>
                    </p:oleObj>
                  </mc:Choice>
                  <mc:Fallback>
                    <p:oleObj name="Equation" r:id="rId20" imgW="139579" imgH="215713" progId="Equation.3">
                      <p:embed/>
                      <p:pic>
                        <p:nvPicPr>
                          <p:cNvPr id="0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6" y="3609"/>
                            <a:ext cx="15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0" name="Group 84"/>
            <p:cNvGrpSpPr>
              <a:grpSpLocks/>
            </p:cNvGrpSpPr>
            <p:nvPr/>
          </p:nvGrpSpPr>
          <p:grpSpPr bwMode="auto">
            <a:xfrm>
              <a:off x="6361162" y="4397577"/>
              <a:ext cx="1981200" cy="1581150"/>
              <a:chOff x="2256" y="2883"/>
              <a:chExt cx="1248" cy="996"/>
            </a:xfrm>
          </p:grpSpPr>
          <p:sp>
            <p:nvSpPr>
              <p:cNvPr id="21539" name="Text Box 85"/>
              <p:cNvSpPr txBox="1">
                <a:spLocks noChangeArrowheads="1"/>
              </p:cNvSpPr>
              <p:nvPr/>
            </p:nvSpPr>
            <p:spPr bwMode="auto">
              <a:xfrm>
                <a:off x="2256" y="2901"/>
                <a:ext cx="1248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kumimoji="1" lang="en-US" altLang="zh-CN" sz="2400" b="0" i="1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=a/2</a:t>
                </a:r>
                <a:r>
                  <a:rPr kumimoji="1" lang="en-US" altLang="zh-CN" sz="2400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kumimoji="1" lang="en-US" altLang="zh-CN" sz="2400" b="0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</a:t>
                </a:r>
                <a:r>
                  <a:rPr kumimoji="1" lang="en-US" altLang="zh-CN" sz="2400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 i="1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=a/2</a:t>
                </a:r>
                <a:r>
                  <a:rPr kumimoji="1" lang="en-US" altLang="zh-CN" sz="2400" b="0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        </a:t>
                </a:r>
                <a:r>
                  <a:rPr kumimoji="1" lang="en-US" altLang="zh-CN" sz="2400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 i="1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=a/2</a:t>
                </a:r>
                <a:r>
                  <a:rPr kumimoji="1" lang="en-US" altLang="zh-CN" sz="2400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        )</a:t>
                </a:r>
              </a:p>
            </p:txBody>
          </p:sp>
          <p:graphicFrame>
            <p:nvGraphicFramePr>
              <p:cNvPr id="21540" name="Object 86"/>
              <p:cNvGraphicFramePr>
                <a:graphicFrameLocks noChangeAspect="1"/>
              </p:cNvGraphicFramePr>
              <p:nvPr/>
            </p:nvGraphicFramePr>
            <p:xfrm>
              <a:off x="2292" y="2883"/>
              <a:ext cx="216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0" name="Equation" r:id="rId22" imgW="164957" imgH="253780" progId="Equation.3">
                      <p:embed/>
                    </p:oleObj>
                  </mc:Choice>
                  <mc:Fallback>
                    <p:oleObj name="Equation" r:id="rId22" imgW="164957" imgH="253780" progId="Equation.3">
                      <p:embed/>
                      <p:pic>
                        <p:nvPicPr>
                          <p:cNvPr id="0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2" y="2883"/>
                            <a:ext cx="216" cy="3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1" name="Object 87"/>
              <p:cNvGraphicFramePr>
                <a:graphicFrameLocks noChangeAspect="1"/>
              </p:cNvGraphicFramePr>
              <p:nvPr/>
            </p:nvGraphicFramePr>
            <p:xfrm>
              <a:off x="2300" y="3201"/>
              <a:ext cx="249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1" name="Equation" r:id="rId23" imgW="190417" imgH="253890" progId="Equation.3">
                      <p:embed/>
                    </p:oleObj>
                  </mc:Choice>
                  <mc:Fallback>
                    <p:oleObj name="Equation" r:id="rId23" imgW="190417" imgH="253890" progId="Equation.3">
                      <p:embed/>
                      <p:pic>
                        <p:nvPicPr>
                          <p:cNvPr id="0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0" y="3201"/>
                            <a:ext cx="249" cy="3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2" name="Object 88"/>
              <p:cNvGraphicFramePr>
                <a:graphicFrameLocks noChangeAspect="1"/>
              </p:cNvGraphicFramePr>
              <p:nvPr/>
            </p:nvGraphicFramePr>
            <p:xfrm>
              <a:off x="2300" y="3529"/>
              <a:ext cx="232" cy="3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2" name="Equation" r:id="rId25" imgW="177569" imgH="266353" progId="Equation.3">
                      <p:embed/>
                    </p:oleObj>
                  </mc:Choice>
                  <mc:Fallback>
                    <p:oleObj name="Equation" r:id="rId25" imgW="177569" imgH="266353" progId="Equation.3">
                      <p:embed/>
                      <p:pic>
                        <p:nvPicPr>
                          <p:cNvPr id="0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0" y="3529"/>
                            <a:ext cx="232" cy="3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3" name="Object 89"/>
              <p:cNvGraphicFramePr>
                <a:graphicFrameLocks noChangeAspect="1"/>
              </p:cNvGraphicFramePr>
              <p:nvPr/>
            </p:nvGraphicFramePr>
            <p:xfrm>
              <a:off x="2921" y="2925"/>
              <a:ext cx="394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3" name="Equation" r:id="rId27" imgW="355446" imgH="241195" progId="Equation.DSMT4">
                      <p:embed/>
                    </p:oleObj>
                  </mc:Choice>
                  <mc:Fallback>
                    <p:oleObj name="Equation" r:id="rId27" imgW="355446" imgH="241195" progId="Equation.DSMT4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1" y="2925"/>
                            <a:ext cx="394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4" name="Object 90"/>
              <p:cNvGraphicFramePr>
                <a:graphicFrameLocks noChangeAspect="1"/>
              </p:cNvGraphicFramePr>
              <p:nvPr/>
            </p:nvGraphicFramePr>
            <p:xfrm>
              <a:off x="2928" y="3278"/>
              <a:ext cx="381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4" name="Equation" r:id="rId29" imgW="342603" imgH="215713" progId="Equation.DSMT4">
                      <p:embed/>
                    </p:oleObj>
                  </mc:Choice>
                  <mc:Fallback>
                    <p:oleObj name="Equation" r:id="rId29" imgW="342603" imgH="215713" progId="Equation.DSMT4">
                      <p:embed/>
                      <p:pic>
                        <p:nvPicPr>
                          <p:cNvPr id="0" name="Object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3278"/>
                            <a:ext cx="381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5" name="Object 91"/>
              <p:cNvGraphicFramePr>
                <a:graphicFrameLocks noChangeAspect="1"/>
              </p:cNvGraphicFramePr>
              <p:nvPr/>
            </p:nvGraphicFramePr>
            <p:xfrm>
              <a:off x="2928" y="3607"/>
              <a:ext cx="3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5" name="Equation" r:id="rId31" imgW="342751" imgH="228501" progId="Equation.DSMT4">
                      <p:embed/>
                    </p:oleObj>
                  </mc:Choice>
                  <mc:Fallback>
                    <p:oleObj name="Equation" r:id="rId31" imgW="342751" imgH="228501" progId="Equation.DSMT4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3607"/>
                            <a:ext cx="3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31" name="Text Box 141"/>
            <p:cNvSpPr txBox="1">
              <a:spLocks noChangeArrowheads="1"/>
            </p:cNvSpPr>
            <p:nvPr/>
          </p:nvSpPr>
          <p:spPr bwMode="auto">
            <a:xfrm>
              <a:off x="3733800" y="5193779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kumimoji="1" lang="zh-CN" altLang="zh-CN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2" name="Text Box 143"/>
            <p:cNvSpPr txBox="1">
              <a:spLocks noChangeArrowheads="1"/>
            </p:cNvSpPr>
            <p:nvPr/>
          </p:nvSpPr>
          <p:spPr bwMode="auto">
            <a:xfrm>
              <a:off x="3548112" y="4426152"/>
              <a:ext cx="2574925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2400" b="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=a/2</a:t>
              </a:r>
              <a:r>
                <a:rPr kumimoji="1" lang="en-US" altLang="zh-CN" sz="2400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       </a:t>
              </a:r>
              <a:r>
                <a:rPr kumimoji="1" lang="en-US" altLang="zh-CN" sz="2400" b="0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sz="2400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=a/2</a:t>
              </a:r>
              <a:r>
                <a:rPr kumimoji="1" lang="en-US" altLang="zh-CN" sz="2400" b="0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               </a:t>
              </a:r>
              <a:r>
                <a:rPr kumimoji="1" lang="en-US" altLang="zh-CN" sz="2400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=a/2</a:t>
              </a:r>
              <a:r>
                <a:rPr kumimoji="1" lang="en-US" altLang="zh-CN" sz="2400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               )</a:t>
              </a:r>
            </a:p>
          </p:txBody>
        </p:sp>
        <p:graphicFrame>
          <p:nvGraphicFramePr>
            <p:cNvPr id="21533" name="Object 144"/>
            <p:cNvGraphicFramePr>
              <a:graphicFrameLocks noChangeAspect="1"/>
            </p:cNvGraphicFramePr>
            <p:nvPr/>
          </p:nvGraphicFramePr>
          <p:xfrm>
            <a:off x="3638550" y="4369867"/>
            <a:ext cx="342900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6" name="Equation" r:id="rId33" imgW="164957" imgH="253780" progId="Equation.3">
                    <p:embed/>
                  </p:oleObj>
                </mc:Choice>
                <mc:Fallback>
                  <p:oleObj name="Equation" r:id="rId33" imgW="164957" imgH="253780" progId="Equation.3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550" y="4369867"/>
                          <a:ext cx="342900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4" name="Object 145"/>
            <p:cNvGraphicFramePr>
              <a:graphicFrameLocks noChangeAspect="1"/>
            </p:cNvGraphicFramePr>
            <p:nvPr/>
          </p:nvGraphicFramePr>
          <p:xfrm>
            <a:off x="3649953" y="4873827"/>
            <a:ext cx="395287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7" name="Equation" r:id="rId34" imgW="190417" imgH="253890" progId="Equation.3">
                    <p:embed/>
                  </p:oleObj>
                </mc:Choice>
                <mc:Fallback>
                  <p:oleObj name="Equation" r:id="rId34" imgW="190417" imgH="253890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953" y="4873827"/>
                          <a:ext cx="395287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Object 146"/>
            <p:cNvGraphicFramePr>
              <a:graphicFrameLocks noChangeAspect="1"/>
            </p:cNvGraphicFramePr>
            <p:nvPr/>
          </p:nvGraphicFramePr>
          <p:xfrm>
            <a:off x="3651250" y="5395392"/>
            <a:ext cx="368300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8" name="Equation" r:id="rId35" imgW="177569" imgH="266353" progId="Equation.3">
                    <p:embed/>
                  </p:oleObj>
                </mc:Choice>
                <mc:Fallback>
                  <p:oleObj name="Equation" r:id="rId35" imgW="177569" imgH="266353" progId="Equation.3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250" y="5395392"/>
                          <a:ext cx="368300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6" name="Object 147"/>
            <p:cNvGraphicFramePr>
              <a:graphicFrameLocks noChangeAspect="1"/>
            </p:cNvGraphicFramePr>
            <p:nvPr/>
          </p:nvGraphicFramePr>
          <p:xfrm>
            <a:off x="4716463" y="4446067"/>
            <a:ext cx="982662" cy="42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9" name="Equation" r:id="rId36" imgW="558558" imgH="241195" progId="Equation.DSMT4">
                    <p:embed/>
                  </p:oleObj>
                </mc:Choice>
                <mc:Fallback>
                  <p:oleObj name="Equation" r:id="rId36" imgW="558558" imgH="241195" progId="Equation.DSMT4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463" y="4446067"/>
                          <a:ext cx="982662" cy="427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7" name="Object 148"/>
            <p:cNvGraphicFramePr>
              <a:graphicFrameLocks noChangeAspect="1"/>
            </p:cNvGraphicFramePr>
            <p:nvPr/>
          </p:nvGraphicFramePr>
          <p:xfrm>
            <a:off x="4716463" y="4950892"/>
            <a:ext cx="985837" cy="42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0" name="Equation" r:id="rId38" imgW="558558" imgH="241195" progId="Equation.DSMT4">
                    <p:embed/>
                  </p:oleObj>
                </mc:Choice>
                <mc:Fallback>
                  <p:oleObj name="Equation" r:id="rId38" imgW="558558" imgH="241195" progId="Equation.DSMT4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463" y="4950892"/>
                          <a:ext cx="985837" cy="427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8" name="Object 149"/>
            <p:cNvGraphicFramePr>
              <a:graphicFrameLocks noChangeAspect="1"/>
            </p:cNvGraphicFramePr>
            <p:nvPr/>
          </p:nvGraphicFramePr>
          <p:xfrm>
            <a:off x="4627563" y="5527154"/>
            <a:ext cx="116205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1" name="Equation" r:id="rId40" imgW="660113" imgH="241195" progId="Equation.DSMT4">
                    <p:embed/>
                  </p:oleObj>
                </mc:Choice>
                <mc:Fallback>
                  <p:oleObj name="Equation" r:id="rId40" imgW="660113" imgH="241195" progId="Equation.DSMT4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563" y="5527154"/>
                          <a:ext cx="116205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7" name="Group 183"/>
          <p:cNvGrpSpPr>
            <a:grpSpLocks/>
          </p:cNvGrpSpPr>
          <p:nvPr/>
        </p:nvGrpSpPr>
        <p:grpSpPr bwMode="auto">
          <a:xfrm>
            <a:off x="1028700" y="6162675"/>
            <a:ext cx="6819900" cy="546100"/>
            <a:chOff x="666" y="3772"/>
            <a:chExt cx="4296" cy="344"/>
          </a:xfrm>
        </p:grpSpPr>
        <p:graphicFrame>
          <p:nvGraphicFramePr>
            <p:cNvPr id="21526" name="Object 178"/>
            <p:cNvGraphicFramePr>
              <a:graphicFrameLocks noChangeAspect="1"/>
            </p:cNvGraphicFramePr>
            <p:nvPr/>
          </p:nvGraphicFramePr>
          <p:xfrm>
            <a:off x="2296" y="3773"/>
            <a:ext cx="90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2" name="Equation" r:id="rId42" imgW="634725" imgH="241195" progId="Equation.DSMT4">
                    <p:embed/>
                  </p:oleObj>
                </mc:Choice>
                <mc:Fallback>
                  <p:oleObj name="Equation" r:id="rId42" imgW="634725" imgH="241195" progId="Equation.DSMT4">
                    <p:embed/>
                    <p:pic>
                      <p:nvPicPr>
                        <p:cNvPr id="0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3773"/>
                          <a:ext cx="90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7" name="Object 180"/>
            <p:cNvGraphicFramePr>
              <a:graphicFrameLocks noChangeAspect="1"/>
            </p:cNvGraphicFramePr>
            <p:nvPr/>
          </p:nvGraphicFramePr>
          <p:xfrm>
            <a:off x="4058" y="3772"/>
            <a:ext cx="90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3" name="Equation" r:id="rId44" imgW="634725" imgH="241195" progId="Equation.DSMT4">
                    <p:embed/>
                  </p:oleObj>
                </mc:Choice>
                <mc:Fallback>
                  <p:oleObj name="Equation" r:id="rId44" imgW="634725" imgH="241195" progId="Equation.DSMT4">
                    <p:embed/>
                    <p:pic>
                      <p:nvPicPr>
                        <p:cNvPr id="0" name="Object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8" y="3772"/>
                          <a:ext cx="90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8" name="Object 182"/>
            <p:cNvGraphicFramePr>
              <a:graphicFrameLocks noChangeAspect="1"/>
            </p:cNvGraphicFramePr>
            <p:nvPr/>
          </p:nvGraphicFramePr>
          <p:xfrm>
            <a:off x="666" y="3779"/>
            <a:ext cx="60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4" name="Equation" r:id="rId46" imgW="444307" imgH="241195" progId="Equation.DSMT4">
                    <p:embed/>
                  </p:oleObj>
                </mc:Choice>
                <mc:Fallback>
                  <p:oleObj name="Equation" r:id="rId46" imgW="444307" imgH="241195" progId="Equation.DSMT4">
                    <p:embed/>
                    <p:pic>
                      <p:nvPicPr>
                        <p:cNvPr id="0" name="Object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3779"/>
                          <a:ext cx="60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8" name="Group 60"/>
          <p:cNvGrpSpPr>
            <a:grpSpLocks/>
          </p:cNvGrpSpPr>
          <p:nvPr/>
        </p:nvGrpSpPr>
        <p:grpSpPr bwMode="auto">
          <a:xfrm>
            <a:off x="4686300" y="1700213"/>
            <a:ext cx="1143000" cy="1752600"/>
            <a:chOff x="192" y="480"/>
            <a:chExt cx="720" cy="1104"/>
          </a:xfrm>
        </p:grpSpPr>
        <p:grpSp>
          <p:nvGrpSpPr>
            <p:cNvPr id="21519" name="Group 61"/>
            <p:cNvGrpSpPr>
              <a:grpSpLocks/>
            </p:cNvGrpSpPr>
            <p:nvPr/>
          </p:nvGrpSpPr>
          <p:grpSpPr bwMode="auto">
            <a:xfrm>
              <a:off x="192" y="672"/>
              <a:ext cx="720" cy="624"/>
              <a:chOff x="720" y="2544"/>
              <a:chExt cx="720" cy="624"/>
            </a:xfrm>
          </p:grpSpPr>
          <p:sp>
            <p:nvSpPr>
              <p:cNvPr id="21523" name="Line 62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4" name="Line 63"/>
              <p:cNvSpPr>
                <a:spLocks noChangeShapeType="1"/>
              </p:cNvSpPr>
              <p:nvPr/>
            </p:nvSpPr>
            <p:spPr bwMode="auto">
              <a:xfrm>
                <a:off x="720" y="3168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5" name="Line 64"/>
              <p:cNvSpPr>
                <a:spLocks noChangeShapeType="1"/>
              </p:cNvSpPr>
              <p:nvPr/>
            </p:nvSpPr>
            <p:spPr bwMode="auto">
              <a:xfrm flipV="1">
                <a:off x="720" y="2969"/>
                <a:ext cx="332" cy="19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20" name="Text Box 65"/>
            <p:cNvSpPr txBox="1">
              <a:spLocks noChangeArrowheads="1"/>
            </p:cNvSpPr>
            <p:nvPr/>
          </p:nvSpPr>
          <p:spPr bwMode="auto">
            <a:xfrm>
              <a:off x="480" y="12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1521" name="Text Box 66"/>
            <p:cNvSpPr txBox="1">
              <a:spLocks noChangeArrowheads="1"/>
            </p:cNvSpPr>
            <p:nvPr/>
          </p:nvSpPr>
          <p:spPr bwMode="auto">
            <a:xfrm>
              <a:off x="524" y="81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1522" name="Text Box 67"/>
            <p:cNvSpPr txBox="1">
              <a:spLocks noChangeArrowheads="1"/>
            </p:cNvSpPr>
            <p:nvPr/>
          </p:nvSpPr>
          <p:spPr bwMode="auto">
            <a:xfrm>
              <a:off x="240" y="4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/>
          <p:cNvSpPr>
            <a:spLocks noChangeArrowheads="1"/>
          </p:cNvSpPr>
          <p:nvPr/>
        </p:nvSpPr>
        <p:spPr bwMode="auto">
          <a:xfrm>
            <a:off x="152400" y="1628775"/>
            <a:ext cx="874077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zh-CN" altLang="en-US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定义：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包含两种或两种以上的等价原子，每个原胞包括两个或更多的原子。</a:t>
            </a:r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76200" y="2598738"/>
            <a:ext cx="5105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zh-CN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zh-CN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kumimoji="1" lang="zh-CN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不同原子或离子构成的晶体</a:t>
            </a:r>
          </a:p>
        </p:txBody>
      </p:sp>
      <p:sp>
        <p:nvSpPr>
          <p:cNvPr id="422917" name="Rectangle 5"/>
          <p:cNvSpPr>
            <a:spLocks noChangeArrowheads="1"/>
          </p:cNvSpPr>
          <p:nvPr/>
        </p:nvSpPr>
        <p:spPr bwMode="auto">
          <a:xfrm>
            <a:off x="5148263" y="2598738"/>
            <a:ext cx="3733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NaCl</a:t>
            </a: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 </a:t>
            </a: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CsCl 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kumimoji="1"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ZnS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 </a:t>
            </a:r>
          </a:p>
        </p:txBody>
      </p:sp>
      <p:pic>
        <p:nvPicPr>
          <p:cNvPr id="23557" name="Picture 6" descr="XCH001_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94050"/>
            <a:ext cx="38862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7" descr="XCH001_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84525"/>
            <a:ext cx="4030663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 复式晶格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251520" y="2996952"/>
            <a:ext cx="8640514" cy="3168352"/>
          </a:xfrm>
          <a:prstGeom prst="roundRect">
            <a:avLst>
              <a:gd name="adj" fmla="val 5123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基元和格子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zh-CN" altLang="en-US" dirty="0" smtClean="0"/>
              <a:t>晶体的</a:t>
            </a:r>
            <a:r>
              <a:rPr lang="zh-CN" altLang="en-US" dirty="0" smtClean="0">
                <a:solidFill>
                  <a:srgbClr val="800000"/>
                </a:solidFill>
              </a:rPr>
              <a:t>周期结构</a:t>
            </a:r>
            <a:r>
              <a:rPr lang="zh-CN" altLang="en-US" dirty="0" smtClean="0"/>
              <a:t>可以看成构成晶体的基本单元，在空间的</a:t>
            </a:r>
            <a:r>
              <a:rPr lang="zh-CN" altLang="en-US" dirty="0" smtClean="0">
                <a:solidFill>
                  <a:srgbClr val="800000"/>
                </a:solidFill>
              </a:rPr>
              <a:t>周期性</a:t>
            </a:r>
            <a:r>
              <a:rPr lang="zh-CN" altLang="en-US" dirty="0" smtClean="0"/>
              <a:t>排列，这里所谓的基本单元，通常称为</a:t>
            </a:r>
            <a:r>
              <a:rPr lang="zh-CN" altLang="en-US" dirty="0" smtClean="0">
                <a:solidFill>
                  <a:srgbClr val="800000"/>
                </a:solidFill>
              </a:rPr>
              <a:t>基元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dirty="0" smtClean="0"/>
          </a:p>
          <a:p>
            <a:pPr>
              <a:spcBef>
                <a:spcPts val="0"/>
              </a:spcBef>
              <a:defRPr/>
            </a:pPr>
            <a:endParaRPr lang="zh-CN" altLang="en-US" dirty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59" y="3259138"/>
            <a:ext cx="40862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179388" y="2420938"/>
            <a:ext cx="8020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zh-CN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zh-CN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kumimoji="1" lang="zh-CN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相同原子但几何位置不等价的原子构成的晶体</a:t>
            </a:r>
            <a:endParaRPr kumimoji="1" lang="zh-CN" altLang="en-US" sz="2000" b="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976313" y="2813050"/>
            <a:ext cx="3956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金刚石结构的</a:t>
            </a: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kumimoji="1"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kumimoji="1"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</a:t>
            </a:r>
            <a:endParaRPr kumimoji="1" lang="en-US" altLang="zh-CN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4800600" y="2813050"/>
            <a:ext cx="419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zh-CN" alt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六角密排结构</a:t>
            </a:r>
            <a:r>
              <a:rPr kumimoji="1" lang="en-US" altLang="zh-CN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kumimoji="1" lang="zh-CN" alt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kumimoji="1" lang="en-US" altLang="zh-CN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</a:t>
            </a:r>
            <a:r>
              <a:rPr kumimoji="1" lang="zh-CN" alt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kumimoji="1" lang="en-US" altLang="zh-CN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</a:t>
            </a:r>
            <a:endParaRPr kumimoji="1" lang="en-US" altLang="zh-CN" sz="20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581" name="Picture 5" descr="XCH001_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3267075"/>
            <a:ext cx="3449637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 descr="XCH001_0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263900"/>
            <a:ext cx="248285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" y="1628775"/>
            <a:ext cx="874077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zh-CN" altLang="en-US" sz="22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定义：</a:t>
            </a:r>
            <a:r>
              <a:rPr kumimoji="1"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包含两种或两种以上的等价原子，每个原胞包括两个或更多的原子。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42913" y="809625"/>
            <a:ext cx="8243887" cy="747713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 复式晶格 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简单晶格与复式晶格的联系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>
          <a:ln w="38100">
            <a:solidFill>
              <a:srgbClr val="0070C0"/>
            </a:solidFill>
            <a:prstDash val="dash"/>
          </a:ln>
        </p:spPr>
        <p:txBody>
          <a:bodyPr/>
          <a:lstStyle/>
          <a:p>
            <a:pPr marL="0" indent="0" algn="ctr">
              <a:lnSpc>
                <a:spcPct val="150000"/>
              </a:lnSpc>
              <a:buFontTx/>
              <a:buNone/>
              <a:defRPr/>
            </a:pPr>
            <a:r>
              <a:rPr lang="zh-CN" altLang="en-US" sz="2000" dirty="0" smtClean="0">
                <a:solidFill>
                  <a:srgbClr val="800000"/>
                </a:solidFill>
              </a:rPr>
              <a:t>复式</a:t>
            </a:r>
            <a:r>
              <a:rPr lang="zh-CN" altLang="en-US" sz="2000" dirty="0">
                <a:solidFill>
                  <a:srgbClr val="800000"/>
                </a:solidFill>
              </a:rPr>
              <a:t>晶格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/>
              <a:t>(1)</a:t>
            </a:r>
            <a:r>
              <a:rPr lang="zh-CN" altLang="en-US" sz="2000" dirty="0"/>
              <a:t>每种等价原子形成一个简单晶格</a:t>
            </a:r>
            <a:r>
              <a:rPr lang="en-US" altLang="zh-CN" sz="2000" dirty="0"/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/>
              <a:t>(2)</a:t>
            </a:r>
            <a:r>
              <a:rPr lang="zh-CN" altLang="en-US" sz="2000" dirty="0"/>
              <a:t>不同的等价原子形成的简单晶格是相同的</a:t>
            </a:r>
            <a:r>
              <a:rPr lang="en-US" altLang="zh-CN" sz="2000" dirty="0"/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/>
              <a:t>(3)</a:t>
            </a:r>
            <a:r>
              <a:rPr lang="zh-CN" altLang="en-US" sz="2000" dirty="0"/>
              <a:t>复式晶格由多个相同的简单晶格互相套构而成。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例如：</a:t>
            </a:r>
            <a:r>
              <a:rPr lang="en-US" altLang="zh-CN" sz="2000" dirty="0" err="1"/>
              <a:t>NaCl</a:t>
            </a:r>
            <a:r>
              <a:rPr lang="zh-CN" altLang="en-US" sz="2000" dirty="0"/>
              <a:t>，</a:t>
            </a:r>
            <a:r>
              <a:rPr lang="en-US" altLang="zh-CN" sz="2000" dirty="0"/>
              <a:t>CsCl</a:t>
            </a:r>
            <a:r>
              <a:rPr lang="zh-CN" altLang="en-US" sz="2000" dirty="0"/>
              <a:t>，金刚石，六角密排等结构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0070C0"/>
            </a:solidFill>
            <a:prstDash val="dash"/>
          </a:ln>
        </p:spPr>
        <p:txBody>
          <a:bodyPr/>
          <a:lstStyle/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5313363" y="1916113"/>
            <a:ext cx="2919412" cy="2998787"/>
            <a:chOff x="2100" y="4656"/>
            <a:chExt cx="3115" cy="3199"/>
          </a:xfrm>
        </p:grpSpPr>
        <p:grpSp>
          <p:nvGrpSpPr>
            <p:cNvPr id="25607" name="Group 5"/>
            <p:cNvGrpSpPr>
              <a:grpSpLocks/>
            </p:cNvGrpSpPr>
            <p:nvPr/>
          </p:nvGrpSpPr>
          <p:grpSpPr bwMode="auto">
            <a:xfrm>
              <a:off x="2224" y="4783"/>
              <a:ext cx="2880" cy="2964"/>
              <a:chOff x="3780" y="5031"/>
              <a:chExt cx="2880" cy="2964"/>
            </a:xfrm>
          </p:grpSpPr>
          <p:sp>
            <p:nvSpPr>
              <p:cNvPr id="24625" name="AutoShape 6"/>
              <p:cNvSpPr>
                <a:spLocks noChangeArrowheads="1"/>
              </p:cNvSpPr>
              <p:nvPr/>
            </p:nvSpPr>
            <p:spPr bwMode="auto">
              <a:xfrm>
                <a:off x="3780" y="5031"/>
                <a:ext cx="2880" cy="2964"/>
              </a:xfrm>
              <a:prstGeom prst="cube">
                <a:avLst>
                  <a:gd name="adj" fmla="val 25000"/>
                </a:avLst>
              </a:prstGeom>
              <a:noFill/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  <a:defRPr/>
                </a:pPr>
                <a:endParaRPr lang="zh-CN" altLang="en-US" sz="2800" smtClean="0">
                  <a:solidFill>
                    <a:srgbClr val="1C1C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626" name="Line 7"/>
              <p:cNvSpPr>
                <a:spLocks noChangeShapeType="1"/>
              </p:cNvSpPr>
              <p:nvPr/>
            </p:nvSpPr>
            <p:spPr bwMode="auto">
              <a:xfrm>
                <a:off x="4500" y="5031"/>
                <a:ext cx="0" cy="2239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27" name="Line 8"/>
              <p:cNvSpPr>
                <a:spLocks noChangeShapeType="1"/>
              </p:cNvSpPr>
              <p:nvPr/>
            </p:nvSpPr>
            <p:spPr bwMode="auto">
              <a:xfrm>
                <a:off x="4491" y="7260"/>
                <a:ext cx="216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28" name="Line 9"/>
              <p:cNvSpPr>
                <a:spLocks noChangeShapeType="1"/>
              </p:cNvSpPr>
              <p:nvPr/>
            </p:nvSpPr>
            <p:spPr bwMode="auto">
              <a:xfrm flipH="1">
                <a:off x="3780" y="7212"/>
                <a:ext cx="720" cy="779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583" name="Oval 10"/>
            <p:cNvSpPr>
              <a:spLocks noChangeArrowheads="1"/>
            </p:cNvSpPr>
            <p:nvPr/>
          </p:nvSpPr>
          <p:spPr bwMode="auto">
            <a:xfrm>
              <a:off x="2108" y="5388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84" name="Oval 11"/>
            <p:cNvSpPr>
              <a:spLocks noChangeArrowheads="1"/>
            </p:cNvSpPr>
            <p:nvPr/>
          </p:nvSpPr>
          <p:spPr bwMode="auto">
            <a:xfrm>
              <a:off x="2828" y="4671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85" name="Line 12"/>
            <p:cNvSpPr>
              <a:spLocks noChangeShapeType="1"/>
            </p:cNvSpPr>
            <p:nvPr/>
          </p:nvSpPr>
          <p:spPr bwMode="auto">
            <a:xfrm>
              <a:off x="2623" y="5095"/>
              <a:ext cx="216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86" name="Line 13"/>
            <p:cNvSpPr>
              <a:spLocks noChangeShapeType="1"/>
            </p:cNvSpPr>
            <p:nvPr/>
          </p:nvSpPr>
          <p:spPr bwMode="auto">
            <a:xfrm>
              <a:off x="2600" y="6195"/>
              <a:ext cx="216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87" name="Line 14"/>
            <p:cNvSpPr>
              <a:spLocks noChangeShapeType="1"/>
            </p:cNvSpPr>
            <p:nvPr/>
          </p:nvSpPr>
          <p:spPr bwMode="auto">
            <a:xfrm>
              <a:off x="2584" y="7357"/>
              <a:ext cx="216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88" name="Line 15"/>
            <p:cNvSpPr>
              <a:spLocks noChangeShapeType="1"/>
            </p:cNvSpPr>
            <p:nvPr/>
          </p:nvSpPr>
          <p:spPr bwMode="auto">
            <a:xfrm>
              <a:off x="2600" y="5088"/>
              <a:ext cx="0" cy="226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89" name="Line 16"/>
            <p:cNvSpPr>
              <a:spLocks noChangeShapeType="1"/>
            </p:cNvSpPr>
            <p:nvPr/>
          </p:nvSpPr>
          <p:spPr bwMode="auto">
            <a:xfrm>
              <a:off x="3672" y="5091"/>
              <a:ext cx="0" cy="226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0" name="Line 17"/>
            <p:cNvSpPr>
              <a:spLocks noChangeShapeType="1"/>
            </p:cNvSpPr>
            <p:nvPr/>
          </p:nvSpPr>
          <p:spPr bwMode="auto">
            <a:xfrm>
              <a:off x="4759" y="5091"/>
              <a:ext cx="0" cy="226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1" name="Line 18"/>
            <p:cNvSpPr>
              <a:spLocks noChangeShapeType="1"/>
            </p:cNvSpPr>
            <p:nvPr/>
          </p:nvSpPr>
          <p:spPr bwMode="auto">
            <a:xfrm flipH="1">
              <a:off x="3260" y="4768"/>
              <a:ext cx="737" cy="7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2" name="Line 19"/>
            <p:cNvSpPr>
              <a:spLocks noChangeShapeType="1"/>
            </p:cNvSpPr>
            <p:nvPr/>
          </p:nvSpPr>
          <p:spPr bwMode="auto">
            <a:xfrm flipH="1">
              <a:off x="3252" y="5863"/>
              <a:ext cx="737" cy="7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3" name="Line 20"/>
            <p:cNvSpPr>
              <a:spLocks noChangeShapeType="1"/>
            </p:cNvSpPr>
            <p:nvPr/>
          </p:nvSpPr>
          <p:spPr bwMode="auto">
            <a:xfrm flipH="1">
              <a:off x="3255" y="7007"/>
              <a:ext cx="739" cy="7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4" name="Line 21"/>
            <p:cNvSpPr>
              <a:spLocks noChangeShapeType="1"/>
            </p:cNvSpPr>
            <p:nvPr/>
          </p:nvSpPr>
          <p:spPr bwMode="auto">
            <a:xfrm>
              <a:off x="4001" y="4783"/>
              <a:ext cx="0" cy="22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5" name="Line 22"/>
            <p:cNvSpPr>
              <a:spLocks noChangeShapeType="1"/>
            </p:cNvSpPr>
            <p:nvPr/>
          </p:nvSpPr>
          <p:spPr bwMode="auto">
            <a:xfrm>
              <a:off x="3248" y="5484"/>
              <a:ext cx="0" cy="226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6" name="Line 23"/>
            <p:cNvSpPr>
              <a:spLocks noChangeShapeType="1"/>
            </p:cNvSpPr>
            <p:nvPr/>
          </p:nvSpPr>
          <p:spPr bwMode="auto">
            <a:xfrm>
              <a:off x="2224" y="6597"/>
              <a:ext cx="216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7" name="Line 24"/>
            <p:cNvSpPr>
              <a:spLocks noChangeShapeType="1"/>
            </p:cNvSpPr>
            <p:nvPr/>
          </p:nvSpPr>
          <p:spPr bwMode="auto">
            <a:xfrm>
              <a:off x="2944" y="5872"/>
              <a:ext cx="216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8" name="Line 25"/>
            <p:cNvSpPr>
              <a:spLocks noChangeShapeType="1"/>
            </p:cNvSpPr>
            <p:nvPr/>
          </p:nvSpPr>
          <p:spPr bwMode="auto">
            <a:xfrm flipH="1">
              <a:off x="2215" y="5857"/>
              <a:ext cx="739" cy="7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99" name="Oval 26"/>
            <p:cNvSpPr>
              <a:spLocks noChangeArrowheads="1"/>
            </p:cNvSpPr>
            <p:nvPr/>
          </p:nvSpPr>
          <p:spPr bwMode="auto">
            <a:xfrm>
              <a:off x="3858" y="4656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00" name="Oval 27"/>
            <p:cNvSpPr>
              <a:spLocks noChangeArrowheads="1"/>
            </p:cNvSpPr>
            <p:nvPr/>
          </p:nvSpPr>
          <p:spPr bwMode="auto">
            <a:xfrm>
              <a:off x="4268" y="5381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01" name="Oval 28"/>
            <p:cNvSpPr>
              <a:spLocks noChangeArrowheads="1"/>
            </p:cNvSpPr>
            <p:nvPr/>
          </p:nvSpPr>
          <p:spPr bwMode="auto">
            <a:xfrm>
              <a:off x="4988" y="4664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02" name="Oval 29"/>
            <p:cNvSpPr>
              <a:spLocks noChangeArrowheads="1"/>
            </p:cNvSpPr>
            <p:nvPr/>
          </p:nvSpPr>
          <p:spPr bwMode="auto">
            <a:xfrm>
              <a:off x="2500" y="4979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03" name="Oval 30"/>
            <p:cNvSpPr>
              <a:spLocks noChangeArrowheads="1"/>
            </p:cNvSpPr>
            <p:nvPr/>
          </p:nvSpPr>
          <p:spPr bwMode="auto">
            <a:xfrm>
              <a:off x="2485" y="7208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04" name="Oval 31"/>
            <p:cNvSpPr>
              <a:spLocks noChangeArrowheads="1"/>
            </p:cNvSpPr>
            <p:nvPr/>
          </p:nvSpPr>
          <p:spPr bwMode="auto">
            <a:xfrm>
              <a:off x="3884" y="6880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05" name="Oval 32"/>
            <p:cNvSpPr>
              <a:spLocks noChangeArrowheads="1"/>
            </p:cNvSpPr>
            <p:nvPr/>
          </p:nvSpPr>
          <p:spPr bwMode="auto">
            <a:xfrm>
              <a:off x="3140" y="7613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06" name="Oval 33"/>
            <p:cNvSpPr>
              <a:spLocks noChangeArrowheads="1"/>
            </p:cNvSpPr>
            <p:nvPr/>
          </p:nvSpPr>
          <p:spPr bwMode="auto">
            <a:xfrm>
              <a:off x="4653" y="7235"/>
              <a:ext cx="227" cy="22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07" name="Oval 34"/>
            <p:cNvSpPr>
              <a:spLocks noChangeArrowheads="1"/>
            </p:cNvSpPr>
            <p:nvPr/>
          </p:nvSpPr>
          <p:spPr bwMode="auto">
            <a:xfrm>
              <a:off x="3548" y="6068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08" name="Line 35"/>
            <p:cNvSpPr>
              <a:spLocks noChangeShapeType="1"/>
            </p:cNvSpPr>
            <p:nvPr/>
          </p:nvSpPr>
          <p:spPr bwMode="auto">
            <a:xfrm flipH="1">
              <a:off x="4383" y="5858"/>
              <a:ext cx="739" cy="73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609" name="Oval 36"/>
            <p:cNvSpPr>
              <a:spLocks noChangeArrowheads="1"/>
            </p:cNvSpPr>
            <p:nvPr/>
          </p:nvSpPr>
          <p:spPr bwMode="auto">
            <a:xfrm>
              <a:off x="2828" y="5757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10" name="Oval 37"/>
            <p:cNvSpPr>
              <a:spLocks noChangeArrowheads="1"/>
            </p:cNvSpPr>
            <p:nvPr/>
          </p:nvSpPr>
          <p:spPr bwMode="auto">
            <a:xfrm>
              <a:off x="2100" y="6471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11" name="Oval 38"/>
            <p:cNvSpPr>
              <a:spLocks noChangeArrowheads="1"/>
            </p:cNvSpPr>
            <p:nvPr/>
          </p:nvSpPr>
          <p:spPr bwMode="auto">
            <a:xfrm>
              <a:off x="4268" y="6471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12" name="Oval 39"/>
            <p:cNvSpPr>
              <a:spLocks noChangeArrowheads="1"/>
            </p:cNvSpPr>
            <p:nvPr/>
          </p:nvSpPr>
          <p:spPr bwMode="auto">
            <a:xfrm>
              <a:off x="4988" y="5757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13" name="Oval 40"/>
            <p:cNvSpPr>
              <a:spLocks noChangeArrowheads="1"/>
            </p:cNvSpPr>
            <p:nvPr/>
          </p:nvSpPr>
          <p:spPr bwMode="auto">
            <a:xfrm>
              <a:off x="3148" y="5367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14" name="Oval 41"/>
            <p:cNvSpPr>
              <a:spLocks noChangeArrowheads="1"/>
            </p:cNvSpPr>
            <p:nvPr/>
          </p:nvSpPr>
          <p:spPr bwMode="auto">
            <a:xfrm>
              <a:off x="4644" y="4985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15" name="Oval 42"/>
            <p:cNvSpPr>
              <a:spLocks noChangeArrowheads="1"/>
            </p:cNvSpPr>
            <p:nvPr/>
          </p:nvSpPr>
          <p:spPr bwMode="auto">
            <a:xfrm>
              <a:off x="2485" y="6077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16" name="Oval 43"/>
            <p:cNvSpPr>
              <a:spLocks noChangeArrowheads="1"/>
            </p:cNvSpPr>
            <p:nvPr/>
          </p:nvSpPr>
          <p:spPr bwMode="auto">
            <a:xfrm>
              <a:off x="2108" y="7628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17" name="Oval 44"/>
            <p:cNvSpPr>
              <a:spLocks noChangeArrowheads="1"/>
            </p:cNvSpPr>
            <p:nvPr/>
          </p:nvSpPr>
          <p:spPr bwMode="auto">
            <a:xfrm>
              <a:off x="2828" y="6847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18" name="Oval 45"/>
            <p:cNvSpPr>
              <a:spLocks noChangeArrowheads="1"/>
            </p:cNvSpPr>
            <p:nvPr/>
          </p:nvSpPr>
          <p:spPr bwMode="auto">
            <a:xfrm>
              <a:off x="3557" y="4976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19" name="Oval 46"/>
            <p:cNvSpPr>
              <a:spLocks noChangeArrowheads="1"/>
            </p:cNvSpPr>
            <p:nvPr/>
          </p:nvSpPr>
          <p:spPr bwMode="auto">
            <a:xfrm>
              <a:off x="3875" y="5748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20" name="Oval 47"/>
            <p:cNvSpPr>
              <a:spLocks noChangeArrowheads="1"/>
            </p:cNvSpPr>
            <p:nvPr/>
          </p:nvSpPr>
          <p:spPr bwMode="auto">
            <a:xfrm>
              <a:off x="3140" y="6468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21" name="Oval 48"/>
            <p:cNvSpPr>
              <a:spLocks noChangeArrowheads="1"/>
            </p:cNvSpPr>
            <p:nvPr/>
          </p:nvSpPr>
          <p:spPr bwMode="auto">
            <a:xfrm>
              <a:off x="3548" y="7223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22" name="Oval 49"/>
            <p:cNvSpPr>
              <a:spLocks noChangeArrowheads="1"/>
            </p:cNvSpPr>
            <p:nvPr/>
          </p:nvSpPr>
          <p:spPr bwMode="auto">
            <a:xfrm>
              <a:off x="4659" y="6068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23" name="Oval 50"/>
            <p:cNvSpPr>
              <a:spLocks noChangeArrowheads="1"/>
            </p:cNvSpPr>
            <p:nvPr/>
          </p:nvSpPr>
          <p:spPr bwMode="auto">
            <a:xfrm>
              <a:off x="4988" y="6888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24" name="Oval 51"/>
            <p:cNvSpPr>
              <a:spLocks noChangeArrowheads="1"/>
            </p:cNvSpPr>
            <p:nvPr/>
          </p:nvSpPr>
          <p:spPr bwMode="auto">
            <a:xfrm>
              <a:off x="4268" y="7613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  <a:defRPr/>
              </a:pPr>
              <a:endParaRPr lang="zh-CN" altLang="en-US" sz="28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581" name="Text Box 52"/>
          <p:cNvSpPr txBox="1">
            <a:spLocks noChangeArrowheads="1"/>
          </p:cNvSpPr>
          <p:nvPr/>
        </p:nvSpPr>
        <p:spPr bwMode="auto">
          <a:xfrm>
            <a:off x="5430838" y="5087938"/>
            <a:ext cx="2670175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0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NaCl</a:t>
            </a:r>
            <a:r>
              <a:rPr kumimoji="1" lang="zh-CN" altLang="en-US" sz="2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  <a:endParaRPr kumimoji="1" lang="en-US" altLang="zh-CN" sz="20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000" u="sng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两个面心</a:t>
            </a:r>
            <a:r>
              <a:rPr kumimoji="1" lang="zh-CN" altLang="en-US" sz="20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的套构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ChangeArrowheads="1"/>
          </p:cNvSpPr>
          <p:nvPr/>
        </p:nvSpPr>
        <p:spPr bwMode="auto">
          <a:xfrm>
            <a:off x="468313" y="1844675"/>
            <a:ext cx="8229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kumimoji="1" lang="en-US" altLang="zh-CN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NaCl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晶格 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 Na</a:t>
            </a:r>
            <a:r>
              <a:rPr kumimoji="1" lang="en-US" altLang="zh-CN" sz="24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</a:t>
            </a:r>
            <a:r>
              <a:rPr kumimoji="1" lang="zh-CN" altLang="en-US" sz="24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各有一个相同的面心立方晶格  </a:t>
            </a:r>
          </a:p>
        </p:txBody>
      </p:sp>
      <p:pic>
        <p:nvPicPr>
          <p:cNvPr id="26627" name="Picture 4" descr="XCH001_009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60638"/>
            <a:ext cx="4267200" cy="36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5" descr="XCH001_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30475"/>
            <a:ext cx="416718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复式晶格看成由多个相同的子晶格互相套构而成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ChangeArrowheads="1"/>
          </p:cNvSpPr>
          <p:nvPr/>
        </p:nvSpPr>
        <p:spPr bwMode="auto">
          <a:xfrm>
            <a:off x="0" y="1773238"/>
            <a:ext cx="9144000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  <a:defRPr/>
            </a:pPr>
            <a:r>
              <a:rPr kumimoji="1"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CsCl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的复式晶格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由两个简立方的子晶格彼此沿立方体空间对角线位移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／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的长度套构而成</a:t>
            </a:r>
            <a:endParaRPr kumimoji="1" lang="zh-CN" alt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7651" name="Object 4"/>
          <p:cNvGraphicFramePr>
            <a:graphicFrameLocks noChangeAspect="1"/>
          </p:cNvGraphicFramePr>
          <p:nvPr/>
        </p:nvGraphicFramePr>
        <p:xfrm>
          <a:off x="8167688" y="7154863"/>
          <a:ext cx="9763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3" imgW="405872" imgH="177569" progId="Equation.DSMT4">
                  <p:embed/>
                </p:oleObj>
              </mc:Choice>
              <mc:Fallback>
                <p:oleObj name="Equation" r:id="rId3" imgW="405872" imgH="17756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8" y="7154863"/>
                        <a:ext cx="97631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2" name="Picture 5" descr="XCH001_010_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62300"/>
            <a:ext cx="43180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 descr="XCH001_0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62300"/>
            <a:ext cx="3886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复式晶格看成由多个相同的子晶格互相套构而成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0" y="1628775"/>
            <a:ext cx="9144000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立方</a:t>
            </a:r>
            <a:r>
              <a:rPr kumimoji="1" lang="en-US" altLang="zh-CN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ZnS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的复式</a:t>
            </a: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晶格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——S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分别组成面心立方结构的子晶格</a:t>
            </a:r>
            <a:endParaRPr kumimoji="1"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沿空间对角线位移 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／</a:t>
            </a: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的长度套构而成</a:t>
            </a:r>
            <a:endParaRPr kumimoji="1" lang="zh-CN" alt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5" name="Picture 4" descr="XCH001_0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2924175"/>
            <a:ext cx="3646488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 descr="XCH001_044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27350"/>
            <a:ext cx="338296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复式晶格看成由多个相同的子晶格互相套构而成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675687" cy="828675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800" dirty="0"/>
              <a:t>关于</a:t>
            </a:r>
            <a:r>
              <a:rPr lang="zh-CN" altLang="en-US" sz="2800" dirty="0" smtClean="0"/>
              <a:t>复式晶格的原胞包括原子数大于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的理解</a:t>
            </a:r>
            <a:endParaRPr lang="en-US" altLang="zh-CN" sz="2800" dirty="0" smtClean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69900" y="1563688"/>
            <a:ext cx="77533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复式晶格的原胞就是相应的简单晶格的原胞，</a:t>
            </a:r>
            <a:endParaRPr kumimoji="1" lang="en-US" altLang="zh-CN" sz="2400" dirty="0" smtClean="0">
              <a:solidFill>
                <a:srgbClr val="0A03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原胞中包含每种等价原子各一个。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938338" y="3254375"/>
            <a:ext cx="1566862" cy="2714625"/>
            <a:chOff x="1269" y="1362"/>
            <a:chExt cx="987" cy="1710"/>
          </a:xfrm>
        </p:grpSpPr>
        <p:sp>
          <p:nvSpPr>
            <p:cNvPr id="28748" name="Line 5"/>
            <p:cNvSpPr>
              <a:spLocks noChangeShapeType="1"/>
            </p:cNvSpPr>
            <p:nvPr/>
          </p:nvSpPr>
          <p:spPr bwMode="auto">
            <a:xfrm>
              <a:off x="1575" y="1362"/>
              <a:ext cx="65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749" name="Line 6"/>
            <p:cNvSpPr>
              <a:spLocks noChangeShapeType="1"/>
            </p:cNvSpPr>
            <p:nvPr/>
          </p:nvSpPr>
          <p:spPr bwMode="auto">
            <a:xfrm>
              <a:off x="1536" y="1392"/>
              <a:ext cx="0" cy="13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750" name="Line 7"/>
            <p:cNvSpPr>
              <a:spLocks noChangeShapeType="1"/>
            </p:cNvSpPr>
            <p:nvPr/>
          </p:nvSpPr>
          <p:spPr bwMode="auto">
            <a:xfrm>
              <a:off x="2256" y="1422"/>
              <a:ext cx="0" cy="13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751" name="Line 8"/>
            <p:cNvSpPr>
              <a:spLocks noChangeShapeType="1"/>
            </p:cNvSpPr>
            <p:nvPr/>
          </p:nvSpPr>
          <p:spPr bwMode="auto">
            <a:xfrm>
              <a:off x="1536" y="2832"/>
              <a:ext cx="72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752" name="Line 9"/>
            <p:cNvSpPr>
              <a:spLocks noChangeShapeType="1"/>
            </p:cNvSpPr>
            <p:nvPr/>
          </p:nvSpPr>
          <p:spPr bwMode="auto">
            <a:xfrm>
              <a:off x="1296" y="3072"/>
              <a:ext cx="62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753" name="Line 10"/>
            <p:cNvSpPr>
              <a:spLocks noChangeShapeType="1"/>
            </p:cNvSpPr>
            <p:nvPr/>
          </p:nvSpPr>
          <p:spPr bwMode="auto">
            <a:xfrm>
              <a:off x="1920" y="1632"/>
              <a:ext cx="0" cy="13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754" name="Line 11"/>
            <p:cNvSpPr>
              <a:spLocks noChangeShapeType="1"/>
            </p:cNvSpPr>
            <p:nvPr/>
          </p:nvSpPr>
          <p:spPr bwMode="auto">
            <a:xfrm>
              <a:off x="1269" y="1644"/>
              <a:ext cx="0" cy="13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755" name="Line 12"/>
            <p:cNvSpPr>
              <a:spLocks noChangeShapeType="1"/>
            </p:cNvSpPr>
            <p:nvPr/>
          </p:nvSpPr>
          <p:spPr bwMode="auto">
            <a:xfrm flipV="1">
              <a:off x="1980" y="2850"/>
              <a:ext cx="24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756" name="Line 13"/>
            <p:cNvSpPr>
              <a:spLocks noChangeShapeType="1"/>
            </p:cNvSpPr>
            <p:nvPr/>
          </p:nvSpPr>
          <p:spPr bwMode="auto">
            <a:xfrm rot="300000" flipH="1">
              <a:off x="1326" y="2850"/>
              <a:ext cx="144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757" name="Line 14"/>
            <p:cNvSpPr>
              <a:spLocks noChangeShapeType="1"/>
            </p:cNvSpPr>
            <p:nvPr/>
          </p:nvSpPr>
          <p:spPr bwMode="auto">
            <a:xfrm flipV="1">
              <a:off x="1296" y="1392"/>
              <a:ext cx="192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758" name="Line 15"/>
            <p:cNvSpPr>
              <a:spLocks noChangeShapeType="1"/>
            </p:cNvSpPr>
            <p:nvPr/>
          </p:nvSpPr>
          <p:spPr bwMode="auto">
            <a:xfrm flipH="1">
              <a:off x="1920" y="1392"/>
              <a:ext cx="33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759" name="Line 16"/>
            <p:cNvSpPr>
              <a:spLocks noChangeShapeType="1"/>
            </p:cNvSpPr>
            <p:nvPr/>
          </p:nvSpPr>
          <p:spPr bwMode="auto">
            <a:xfrm>
              <a:off x="1296" y="1632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1" name="Group 17"/>
          <p:cNvGrpSpPr>
            <a:grpSpLocks/>
          </p:cNvGrpSpPr>
          <p:nvPr/>
        </p:nvGrpSpPr>
        <p:grpSpPr bwMode="auto">
          <a:xfrm>
            <a:off x="1066800" y="2616200"/>
            <a:ext cx="2986088" cy="3908425"/>
            <a:chOff x="768" y="912"/>
            <a:chExt cx="1881" cy="2462"/>
          </a:xfrm>
        </p:grpSpPr>
        <p:grpSp>
          <p:nvGrpSpPr>
            <p:cNvPr id="29721" name="Group 18"/>
            <p:cNvGrpSpPr>
              <a:grpSpLocks/>
            </p:cNvGrpSpPr>
            <p:nvPr/>
          </p:nvGrpSpPr>
          <p:grpSpPr bwMode="auto">
            <a:xfrm>
              <a:off x="768" y="1008"/>
              <a:ext cx="1610" cy="2064"/>
              <a:chOff x="4320" y="11268"/>
              <a:chExt cx="1749" cy="2437"/>
            </a:xfrm>
          </p:grpSpPr>
          <p:grpSp>
            <p:nvGrpSpPr>
              <p:cNvPr id="29725" name="Group 19"/>
              <p:cNvGrpSpPr>
                <a:grpSpLocks/>
              </p:cNvGrpSpPr>
              <p:nvPr/>
            </p:nvGrpSpPr>
            <p:grpSpPr bwMode="auto">
              <a:xfrm>
                <a:off x="4320" y="11268"/>
                <a:ext cx="1749" cy="2437"/>
                <a:chOff x="4084" y="11212"/>
                <a:chExt cx="1749" cy="2437"/>
              </a:xfrm>
            </p:grpSpPr>
            <p:sp>
              <p:nvSpPr>
                <p:cNvPr id="28708" name="Line 20"/>
                <p:cNvSpPr>
                  <a:spLocks noChangeShapeType="1"/>
                </p:cNvSpPr>
                <p:nvPr/>
              </p:nvSpPr>
              <p:spPr bwMode="auto">
                <a:xfrm>
                  <a:off x="4140" y="11580"/>
                  <a:ext cx="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09" name="Line 21"/>
                <p:cNvSpPr>
                  <a:spLocks noChangeShapeType="1"/>
                </p:cNvSpPr>
                <p:nvPr/>
              </p:nvSpPr>
              <p:spPr bwMode="auto">
                <a:xfrm>
                  <a:off x="4500" y="11267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1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140" y="11267"/>
                  <a:ext cx="360" cy="3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11" name="Line 23"/>
                <p:cNvSpPr>
                  <a:spLocks noChangeShapeType="1"/>
                </p:cNvSpPr>
                <p:nvPr/>
              </p:nvSpPr>
              <p:spPr bwMode="auto">
                <a:xfrm>
                  <a:off x="4140" y="11580"/>
                  <a:ext cx="54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12" name="Line 24"/>
                <p:cNvSpPr>
                  <a:spLocks noChangeShapeType="1"/>
                </p:cNvSpPr>
                <p:nvPr/>
              </p:nvSpPr>
              <p:spPr bwMode="auto">
                <a:xfrm>
                  <a:off x="4680" y="11892"/>
                  <a:ext cx="7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13" name="Line 25"/>
                <p:cNvSpPr>
                  <a:spLocks noChangeShapeType="1"/>
                </p:cNvSpPr>
                <p:nvPr/>
              </p:nvSpPr>
              <p:spPr bwMode="auto">
                <a:xfrm>
                  <a:off x="5220" y="11267"/>
                  <a:ext cx="540" cy="3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400" y="11580"/>
                  <a:ext cx="364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15" name="Line 27"/>
                <p:cNvSpPr>
                  <a:spLocks noChangeShapeType="1"/>
                </p:cNvSpPr>
                <p:nvPr/>
              </p:nvSpPr>
              <p:spPr bwMode="auto">
                <a:xfrm>
                  <a:off x="5220" y="11267"/>
                  <a:ext cx="0" cy="17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16" name="Line 28"/>
                <p:cNvSpPr>
                  <a:spLocks noChangeShapeType="1"/>
                </p:cNvSpPr>
                <p:nvPr/>
              </p:nvSpPr>
              <p:spPr bwMode="auto">
                <a:xfrm>
                  <a:off x="4500" y="11267"/>
                  <a:ext cx="0" cy="17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17" name="Line 29"/>
                <p:cNvSpPr>
                  <a:spLocks noChangeShapeType="1"/>
                </p:cNvSpPr>
                <p:nvPr/>
              </p:nvSpPr>
              <p:spPr bwMode="auto">
                <a:xfrm>
                  <a:off x="4500" y="129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18" name="Line 30"/>
                <p:cNvSpPr>
                  <a:spLocks noChangeShapeType="1"/>
                </p:cNvSpPr>
                <p:nvPr/>
              </p:nvSpPr>
              <p:spPr bwMode="auto">
                <a:xfrm>
                  <a:off x="4680" y="11892"/>
                  <a:ext cx="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19" name="Line 31"/>
                <p:cNvSpPr>
                  <a:spLocks noChangeShapeType="1"/>
                </p:cNvSpPr>
                <p:nvPr/>
              </p:nvSpPr>
              <p:spPr bwMode="auto">
                <a:xfrm>
                  <a:off x="5400" y="11892"/>
                  <a:ext cx="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20" name="Line 32"/>
                <p:cNvSpPr>
                  <a:spLocks noChangeShapeType="1"/>
                </p:cNvSpPr>
                <p:nvPr/>
              </p:nvSpPr>
              <p:spPr bwMode="auto">
                <a:xfrm>
                  <a:off x="5760" y="11580"/>
                  <a:ext cx="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2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140" y="12984"/>
                  <a:ext cx="3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22" name="Line 34"/>
                <p:cNvSpPr>
                  <a:spLocks noChangeShapeType="1"/>
                </p:cNvSpPr>
                <p:nvPr/>
              </p:nvSpPr>
              <p:spPr bwMode="auto">
                <a:xfrm>
                  <a:off x="4140" y="13296"/>
                  <a:ext cx="54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23" name="Line 35"/>
                <p:cNvSpPr>
                  <a:spLocks noChangeShapeType="1"/>
                </p:cNvSpPr>
                <p:nvPr/>
              </p:nvSpPr>
              <p:spPr bwMode="auto">
                <a:xfrm>
                  <a:off x="4680" y="13608"/>
                  <a:ext cx="7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2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5400" y="13296"/>
                  <a:ext cx="364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25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5220" y="12984"/>
                  <a:ext cx="54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26" name="Line 38"/>
                <p:cNvSpPr>
                  <a:spLocks noChangeShapeType="1"/>
                </p:cNvSpPr>
                <p:nvPr/>
              </p:nvSpPr>
              <p:spPr bwMode="auto">
                <a:xfrm>
                  <a:off x="4140" y="11583"/>
                  <a:ext cx="162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27" name="Line 39"/>
                <p:cNvSpPr>
                  <a:spLocks noChangeShapeType="1"/>
                </p:cNvSpPr>
                <p:nvPr/>
              </p:nvSpPr>
              <p:spPr bwMode="auto">
                <a:xfrm>
                  <a:off x="4140" y="13296"/>
                  <a:ext cx="162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2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680" y="11271"/>
                  <a:ext cx="540" cy="62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29" name="Line 41"/>
                <p:cNvSpPr>
                  <a:spLocks noChangeShapeType="1"/>
                </p:cNvSpPr>
                <p:nvPr/>
              </p:nvSpPr>
              <p:spPr bwMode="auto">
                <a:xfrm>
                  <a:off x="4500" y="11271"/>
                  <a:ext cx="898" cy="62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30" name="Line 42"/>
                <p:cNvSpPr>
                  <a:spLocks noChangeShapeType="1"/>
                </p:cNvSpPr>
                <p:nvPr/>
              </p:nvSpPr>
              <p:spPr bwMode="auto">
                <a:xfrm>
                  <a:off x="4500" y="12984"/>
                  <a:ext cx="898" cy="622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3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680" y="12984"/>
                  <a:ext cx="540" cy="622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9757" name="Group 44"/>
                <p:cNvGrpSpPr>
                  <a:grpSpLocks/>
                </p:cNvGrpSpPr>
                <p:nvPr/>
              </p:nvGrpSpPr>
              <p:grpSpPr bwMode="auto">
                <a:xfrm>
                  <a:off x="4084" y="12920"/>
                  <a:ext cx="1749" cy="729"/>
                  <a:chOff x="4084" y="12920"/>
                  <a:chExt cx="1749" cy="729"/>
                </a:xfrm>
              </p:grpSpPr>
              <p:sp>
                <p:nvSpPr>
                  <p:cNvPr id="2874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5340" y="13536"/>
                    <a:ext cx="113" cy="1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74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5720" y="13240"/>
                    <a:ext cx="113" cy="11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743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624" y="13524"/>
                    <a:ext cx="113" cy="1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744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5173" y="12930"/>
                    <a:ext cx="113" cy="11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745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4444" y="12920"/>
                    <a:ext cx="113" cy="1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746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084" y="13240"/>
                    <a:ext cx="113" cy="11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747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892" y="13232"/>
                    <a:ext cx="113" cy="1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9758" name="Group 52"/>
                <p:cNvGrpSpPr>
                  <a:grpSpLocks/>
                </p:cNvGrpSpPr>
                <p:nvPr/>
              </p:nvGrpSpPr>
              <p:grpSpPr bwMode="auto">
                <a:xfrm>
                  <a:off x="4084" y="11212"/>
                  <a:ext cx="1749" cy="729"/>
                  <a:chOff x="4084" y="12920"/>
                  <a:chExt cx="1749" cy="729"/>
                </a:xfrm>
              </p:grpSpPr>
              <p:sp>
                <p:nvSpPr>
                  <p:cNvPr id="28734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5340" y="13535"/>
                    <a:ext cx="113" cy="11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73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5720" y="13240"/>
                    <a:ext cx="113" cy="11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736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4624" y="13522"/>
                    <a:ext cx="113" cy="11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73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173" y="12928"/>
                    <a:ext cx="113" cy="11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738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4444" y="12920"/>
                    <a:ext cx="113" cy="1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739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4084" y="13240"/>
                    <a:ext cx="113" cy="11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740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4892" y="13232"/>
                    <a:ext cx="113" cy="11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25000"/>
                      </a:lnSpc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buFontTx/>
                      <a:buNone/>
                      <a:defRPr/>
                    </a:pPr>
                    <a:endParaRPr lang="zh-CN" altLang="en-US" sz="2800" smtClean="0">
                      <a:solidFill>
                        <a:srgbClr val="1C1C1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29726" name="Group 60"/>
              <p:cNvGrpSpPr>
                <a:grpSpLocks/>
              </p:cNvGrpSpPr>
              <p:nvPr/>
            </p:nvGrpSpPr>
            <p:grpSpPr bwMode="auto">
              <a:xfrm>
                <a:off x="4771" y="12384"/>
                <a:ext cx="817" cy="408"/>
                <a:chOff x="4771" y="12384"/>
                <a:chExt cx="817" cy="408"/>
              </a:xfrm>
            </p:grpSpPr>
            <p:sp>
              <p:nvSpPr>
                <p:cNvPr id="28702" name="Oval 61"/>
                <p:cNvSpPr>
                  <a:spLocks noChangeArrowheads="1"/>
                </p:cNvSpPr>
                <p:nvPr/>
              </p:nvSpPr>
              <p:spPr bwMode="auto">
                <a:xfrm>
                  <a:off x="4771" y="12679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703" name="Oval 62"/>
                <p:cNvSpPr>
                  <a:spLocks noChangeArrowheads="1"/>
                </p:cNvSpPr>
                <p:nvPr/>
              </p:nvSpPr>
              <p:spPr bwMode="auto">
                <a:xfrm>
                  <a:off x="5107" y="12384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704" name="Oval 63"/>
                <p:cNvSpPr>
                  <a:spLocks noChangeArrowheads="1"/>
                </p:cNvSpPr>
                <p:nvPr/>
              </p:nvSpPr>
              <p:spPr bwMode="auto">
                <a:xfrm>
                  <a:off x="5475" y="12672"/>
                  <a:ext cx="113" cy="11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  <a:defRPr/>
                  </a:pPr>
                  <a:endParaRPr lang="zh-CN" altLang="en-US" sz="2800" smtClean="0">
                    <a:solidFill>
                      <a:srgbClr val="1C1C1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70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802" y="12432"/>
                  <a:ext cx="362" cy="312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06" name="Line 65"/>
                <p:cNvSpPr>
                  <a:spLocks noChangeShapeType="1"/>
                </p:cNvSpPr>
                <p:nvPr/>
              </p:nvSpPr>
              <p:spPr bwMode="auto">
                <a:xfrm>
                  <a:off x="4812" y="12730"/>
                  <a:ext cx="719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707" name="Line 66"/>
                <p:cNvSpPr>
                  <a:spLocks noChangeShapeType="1"/>
                </p:cNvSpPr>
                <p:nvPr/>
              </p:nvSpPr>
              <p:spPr bwMode="auto">
                <a:xfrm>
                  <a:off x="5164" y="12424"/>
                  <a:ext cx="360" cy="31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graphicFrame>
          <p:nvGraphicFramePr>
            <p:cNvPr id="29722" name="Object 67"/>
            <p:cNvGraphicFramePr>
              <a:graphicFrameLocks noChangeAspect="1"/>
            </p:cNvGraphicFramePr>
            <p:nvPr/>
          </p:nvGraphicFramePr>
          <p:xfrm>
            <a:off x="1488" y="912"/>
            <a:ext cx="21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4" name="Equation" r:id="rId3" imgW="164957" imgH="253780" progId="Equation.3">
                    <p:embed/>
                  </p:oleObj>
                </mc:Choice>
                <mc:Fallback>
                  <p:oleObj name="Equation" r:id="rId3" imgW="164957" imgH="25378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912"/>
                          <a:ext cx="21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3" name="Object 68"/>
            <p:cNvGraphicFramePr>
              <a:graphicFrameLocks noChangeAspect="1"/>
            </p:cNvGraphicFramePr>
            <p:nvPr/>
          </p:nvGraphicFramePr>
          <p:xfrm>
            <a:off x="2400" y="2688"/>
            <a:ext cx="249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5" name="Equation" r:id="rId5" imgW="190417" imgH="253890" progId="Equation.3">
                    <p:embed/>
                  </p:oleObj>
                </mc:Choice>
                <mc:Fallback>
                  <p:oleObj name="Equation" r:id="rId5" imgW="190417" imgH="25389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688"/>
                          <a:ext cx="249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4" name="Object 69"/>
            <p:cNvGraphicFramePr>
              <a:graphicFrameLocks noChangeAspect="1"/>
            </p:cNvGraphicFramePr>
            <p:nvPr/>
          </p:nvGraphicFramePr>
          <p:xfrm>
            <a:off x="1056" y="3024"/>
            <a:ext cx="23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6" name="Equation" r:id="rId7" imgW="177569" imgH="266353" progId="Equation.3">
                    <p:embed/>
                  </p:oleObj>
                </mc:Choice>
                <mc:Fallback>
                  <p:oleObj name="Equation" r:id="rId7" imgW="177569" imgH="266353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24"/>
                          <a:ext cx="232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2" name="Group 70"/>
          <p:cNvGrpSpPr>
            <a:grpSpLocks/>
          </p:cNvGrpSpPr>
          <p:nvPr/>
        </p:nvGrpSpPr>
        <p:grpSpPr bwMode="auto">
          <a:xfrm>
            <a:off x="4140200" y="2420938"/>
            <a:ext cx="4049713" cy="4127500"/>
            <a:chOff x="2592" y="1380"/>
            <a:chExt cx="2551" cy="2600"/>
          </a:xfrm>
        </p:grpSpPr>
        <p:grpSp>
          <p:nvGrpSpPr>
            <p:cNvPr id="29711" name="Group 71"/>
            <p:cNvGrpSpPr>
              <a:grpSpLocks/>
            </p:cNvGrpSpPr>
            <p:nvPr/>
          </p:nvGrpSpPr>
          <p:grpSpPr bwMode="auto">
            <a:xfrm>
              <a:off x="3570" y="1380"/>
              <a:ext cx="957" cy="1008"/>
              <a:chOff x="3315" y="1584"/>
              <a:chExt cx="957" cy="1008"/>
            </a:xfrm>
          </p:grpSpPr>
          <p:sp>
            <p:nvSpPr>
              <p:cNvPr id="28690" name="Line 72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0A031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91" name="Line 73"/>
              <p:cNvSpPr>
                <a:spLocks noChangeShapeType="1"/>
              </p:cNvSpPr>
              <p:nvPr/>
            </p:nvSpPr>
            <p:spPr bwMode="auto">
              <a:xfrm flipV="1">
                <a:off x="3696" y="1680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A031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92" name="Line 74"/>
              <p:cNvSpPr>
                <a:spLocks noChangeShapeType="1"/>
              </p:cNvSpPr>
              <p:nvPr/>
            </p:nvSpPr>
            <p:spPr bwMode="auto">
              <a:xfrm flipV="1">
                <a:off x="3315" y="2150"/>
                <a:ext cx="384" cy="288"/>
              </a:xfrm>
              <a:prstGeom prst="line">
                <a:avLst/>
              </a:prstGeom>
              <a:noFill/>
              <a:ln w="25400">
                <a:solidFill>
                  <a:srgbClr val="0A031F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29718" name="Object 75"/>
              <p:cNvGraphicFramePr>
                <a:graphicFrameLocks noChangeAspect="1"/>
              </p:cNvGraphicFramePr>
              <p:nvPr/>
            </p:nvGraphicFramePr>
            <p:xfrm>
              <a:off x="3456" y="2332"/>
              <a:ext cx="153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37" name="Equation" r:id="rId9" imgW="126780" imgH="215526" progId="Equation.3">
                      <p:embed/>
                    </p:oleObj>
                  </mc:Choice>
                  <mc:Fallback>
                    <p:oleObj name="Equation" r:id="rId9" imgW="126780" imgH="215526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332"/>
                            <a:ext cx="153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19" name="Object 76"/>
              <p:cNvGraphicFramePr>
                <a:graphicFrameLocks noChangeAspect="1"/>
              </p:cNvGraphicFramePr>
              <p:nvPr/>
            </p:nvGraphicFramePr>
            <p:xfrm>
              <a:off x="4092" y="1764"/>
              <a:ext cx="163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38" name="Equation" r:id="rId11" imgW="126890" imgH="241091" progId="Equation.3">
                      <p:embed/>
                    </p:oleObj>
                  </mc:Choice>
                  <mc:Fallback>
                    <p:oleObj name="Equation" r:id="rId11" imgW="126890" imgH="241091" progId="Equation.3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2" y="1764"/>
                            <a:ext cx="163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20" name="Object 77"/>
              <p:cNvGraphicFramePr>
                <a:graphicFrameLocks noChangeAspect="1"/>
              </p:cNvGraphicFramePr>
              <p:nvPr/>
            </p:nvGraphicFramePr>
            <p:xfrm>
              <a:off x="3456" y="1584"/>
              <a:ext cx="199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39" name="Equation" r:id="rId13" imgW="139579" imgH="215713" progId="Equation.3">
                      <p:embed/>
                    </p:oleObj>
                  </mc:Choice>
                  <mc:Fallback>
                    <p:oleObj name="Equation" r:id="rId13" imgW="139579" imgH="215713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584"/>
                            <a:ext cx="199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87" name="Text Box 78"/>
            <p:cNvSpPr txBox="1">
              <a:spLocks noChangeArrowheads="1"/>
            </p:cNvSpPr>
            <p:nvPr/>
          </p:nvSpPr>
          <p:spPr bwMode="auto">
            <a:xfrm>
              <a:off x="2592" y="172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定义：</a:t>
              </a:r>
            </a:p>
          </p:txBody>
        </p:sp>
        <p:graphicFrame>
          <p:nvGraphicFramePr>
            <p:cNvPr id="29713" name="Object 79"/>
            <p:cNvGraphicFramePr>
              <a:graphicFrameLocks noChangeAspect="1"/>
            </p:cNvGraphicFramePr>
            <p:nvPr/>
          </p:nvGraphicFramePr>
          <p:xfrm>
            <a:off x="3576" y="2736"/>
            <a:ext cx="1567" cy="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0" name="Equation" r:id="rId15" imgW="1231366" imgH="977476" progId="Equation.3">
                    <p:embed/>
                  </p:oleObj>
                </mc:Choice>
                <mc:Fallback>
                  <p:oleObj name="Equation" r:id="rId15" imgW="1231366" imgH="977476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2736"/>
                          <a:ext cx="1567" cy="1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9" name="Text Box 80"/>
            <p:cNvSpPr txBox="1">
              <a:spLocks noChangeArrowheads="1"/>
            </p:cNvSpPr>
            <p:nvPr/>
          </p:nvSpPr>
          <p:spPr bwMode="auto">
            <a:xfrm>
              <a:off x="2592" y="2352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solidFill>
                    <a:srgbClr val="0A031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原胞基矢：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057275" y="6434138"/>
            <a:ext cx="24352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六角密排晶格为例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704" name="组合 95"/>
          <p:cNvGrpSpPr>
            <a:grpSpLocks/>
          </p:cNvGrpSpPr>
          <p:nvPr/>
        </p:nvGrpSpPr>
        <p:grpSpPr bwMode="auto">
          <a:xfrm>
            <a:off x="4202113" y="2492375"/>
            <a:ext cx="4021137" cy="4086225"/>
            <a:chOff x="4173860" y="2540000"/>
            <a:chExt cx="4094336" cy="4152031"/>
          </a:xfrm>
        </p:grpSpPr>
        <p:pic>
          <p:nvPicPr>
            <p:cNvPr id="29705" name="Picture 48" descr="hcp-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860" y="2540000"/>
              <a:ext cx="4094336" cy="415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06" name="组合 7"/>
            <p:cNvGrpSpPr>
              <a:grpSpLocks/>
            </p:cNvGrpSpPr>
            <p:nvPr/>
          </p:nvGrpSpPr>
          <p:grpSpPr bwMode="auto">
            <a:xfrm>
              <a:off x="5378450" y="3232026"/>
              <a:ext cx="2438102" cy="454149"/>
              <a:chOff x="5378450" y="3232026"/>
              <a:chExt cx="2438102" cy="454149"/>
            </a:xfrm>
          </p:grpSpPr>
          <p:cxnSp>
            <p:nvCxnSpPr>
              <p:cNvPr id="29707" name="直接连接符 2"/>
              <p:cNvCxnSpPr>
                <a:cxnSpLocks noChangeShapeType="1"/>
              </p:cNvCxnSpPr>
              <p:nvPr/>
            </p:nvCxnSpPr>
            <p:spPr bwMode="auto">
              <a:xfrm>
                <a:off x="5378450" y="3667125"/>
                <a:ext cx="1737072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08" name="直接连接符 83"/>
              <p:cNvCxnSpPr>
                <a:cxnSpLocks noChangeShapeType="1"/>
              </p:cNvCxnSpPr>
              <p:nvPr/>
            </p:nvCxnSpPr>
            <p:spPr bwMode="auto">
              <a:xfrm>
                <a:off x="6079480" y="3232026"/>
                <a:ext cx="1737072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09" name="直接连接符 4"/>
              <p:cNvCxnSpPr>
                <a:cxnSpLocks noChangeShapeType="1"/>
              </p:cNvCxnSpPr>
              <p:nvPr/>
            </p:nvCxnSpPr>
            <p:spPr bwMode="auto">
              <a:xfrm flipH="1">
                <a:off x="5397500" y="3244850"/>
                <a:ext cx="701030" cy="44132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10" name="直接连接符 87"/>
              <p:cNvCxnSpPr>
                <a:cxnSpLocks noChangeShapeType="1"/>
              </p:cNvCxnSpPr>
              <p:nvPr/>
            </p:nvCxnSpPr>
            <p:spPr bwMode="auto">
              <a:xfrm flipH="1">
                <a:off x="7096472" y="3265934"/>
                <a:ext cx="701030" cy="384139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241128"/>
            <a:ext cx="8243887" cy="7477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布拉伐格子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(</a:t>
            </a:r>
            <a:r>
              <a:rPr lang="en-US" altLang="zh-CN" sz="3200" dirty="0" err="1" smtClean="0">
                <a:latin typeface="微软雅黑" panose="020B0503020204020204" pitchFamily="34" charset="-122"/>
              </a:rPr>
              <a:t>Bravais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 lattice)</a:t>
            </a:r>
            <a:br>
              <a:rPr lang="en-US" altLang="zh-CN" sz="3200" dirty="0" smtClean="0">
                <a:latin typeface="微软雅黑" panose="020B0503020204020204" pitchFamily="34" charset="-122"/>
              </a:rPr>
            </a:br>
            <a:r>
              <a:rPr lang="zh-CN" altLang="en-US" sz="28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晶格</a:t>
            </a:r>
            <a:r>
              <a:rPr lang="zh-CN" altLang="en-US" sz="2800" dirty="0" smtClean="0">
                <a:solidFill>
                  <a:srgbClr val="800000"/>
                </a:solidFill>
                <a:latin typeface="微软雅黑" panose="020B0503020204020204" pitchFamily="34" charset="-122"/>
              </a:rPr>
              <a:t>周期性的数学描述</a:t>
            </a:r>
          </a:p>
        </p:txBody>
      </p:sp>
      <p:graphicFrame>
        <p:nvGraphicFramePr>
          <p:cNvPr id="30723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772025" y="3032125"/>
          <a:ext cx="26082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3" imgW="1054100" imgH="241300" progId="Equation.DSMT4">
                  <p:embed/>
                </p:oleObj>
              </mc:Choice>
              <mc:Fallback>
                <p:oleObj name="Equation" r:id="rId3" imgW="10541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3032125"/>
                        <a:ext cx="26082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95325" y="2959100"/>
          <a:ext cx="20050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5" imgW="863225" imgH="241195" progId="Equation.DSMT4">
                  <p:embed/>
                </p:oleObj>
              </mc:Choice>
              <mc:Fallback>
                <p:oleObj name="Equation" r:id="rId5" imgW="863225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959100"/>
                        <a:ext cx="20050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Picture 4" descr="XCH001_04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1725"/>
            <a:ext cx="40767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5" descr="XCH001_045_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679825"/>
            <a:ext cx="40767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395288" y="2239963"/>
            <a:ext cx="4648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简单晶格，任一原子</a:t>
            </a:r>
            <a:r>
              <a:rPr kumimoji="1"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的位矢</a:t>
            </a:r>
            <a:endParaRPr kumimoji="1" lang="zh-CN" altLang="en-US" sz="2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728" name="Object 7"/>
          <p:cNvGraphicFramePr>
            <a:graphicFrameLocks noChangeAspect="1"/>
          </p:cNvGraphicFramePr>
          <p:nvPr/>
        </p:nvGraphicFramePr>
        <p:xfrm>
          <a:off x="4859338" y="2205038"/>
          <a:ext cx="314166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9" imgW="1127798" imgH="137262" progId="Equation.DSMT4">
                  <p:embed/>
                </p:oleObj>
              </mc:Choice>
              <mc:Fallback>
                <p:oleObj name="Equation" r:id="rId9" imgW="1127798" imgH="13726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205038"/>
                        <a:ext cx="3141662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204913" y="1714500"/>
          <a:ext cx="6330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3" imgW="2461404" imgH="137262" progId="Equation.DSMT4">
                  <p:embed/>
                </p:oleObj>
              </mc:Choice>
              <mc:Fallback>
                <p:oleObj name="Equation" r:id="rId3" imgW="2461404" imgH="13726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1714500"/>
                        <a:ext cx="63309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460500" y="2333625"/>
            <a:ext cx="5492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原胞中各种等价原子之间的相对位移</a:t>
            </a: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231775" y="2865438"/>
            <a:ext cx="41910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kumimoji="1" lang="zh-CN" alt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金刚石晶格</a:t>
            </a: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231775" y="5961063"/>
            <a:ext cx="18430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对角线位移</a:t>
            </a:r>
          </a:p>
        </p:txBody>
      </p:sp>
      <p:pic>
        <p:nvPicPr>
          <p:cNvPr id="31750" name="Picture 6" descr="XCH001_0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2924175"/>
            <a:ext cx="3876675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1111" name="Rectangle 7"/>
          <p:cNvSpPr>
            <a:spLocks noChangeArrowheads="1"/>
          </p:cNvSpPr>
          <p:nvPr/>
        </p:nvSpPr>
        <p:spPr bwMode="auto">
          <a:xfrm>
            <a:off x="231775" y="3627438"/>
            <a:ext cx="22098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kumimoji="1" lang="zh-CN" alt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碳</a:t>
            </a:r>
            <a:r>
              <a:rPr kumimoji="1" lang="en-US" altLang="zh-CN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231775" y="4430713"/>
            <a:ext cx="22098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kumimoji="1" lang="zh-CN" alt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碳</a:t>
            </a:r>
            <a:r>
              <a:rPr kumimoji="1" lang="en-US" altLang="zh-CN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184275" y="2347913"/>
          <a:ext cx="384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6" imgW="152334" imgH="228501" progId="Equation.DSMT4">
                  <p:embed/>
                </p:oleObj>
              </mc:Choice>
              <mc:Fallback>
                <p:oleObj name="Equation" r:id="rId6" imgW="152334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2347913"/>
                        <a:ext cx="3841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2627313" y="3678238"/>
          <a:ext cx="2232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8" imgW="939800" imgH="228600" progId="Equation.DSMT4">
                  <p:embed/>
                </p:oleObj>
              </mc:Choice>
              <mc:Fallback>
                <p:oleObj name="Equation" r:id="rId8" imgW="939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678238"/>
                        <a:ext cx="22320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1835150" y="5207000"/>
          <a:ext cx="30241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10" imgW="1155700" imgH="228600" progId="Equation.DSMT4">
                  <p:embed/>
                </p:oleObj>
              </mc:Choice>
              <mc:Fallback>
                <p:oleObj name="Equation" r:id="rId10" imgW="11557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207000"/>
                        <a:ext cx="302418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2351088" y="5948363"/>
          <a:ext cx="151288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Equation" r:id="rId12" imgW="545626" imgH="253780" progId="Equation.DSMT4">
                  <p:embed/>
                </p:oleObj>
              </mc:Choice>
              <mc:Fallback>
                <p:oleObj name="Equation" r:id="rId12" imgW="545626" imgH="2537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948363"/>
                        <a:ext cx="1512887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7" name="Group 13"/>
          <p:cNvGrpSpPr>
            <a:grpSpLocks/>
          </p:cNvGrpSpPr>
          <p:nvPr/>
        </p:nvGrpSpPr>
        <p:grpSpPr bwMode="auto">
          <a:xfrm>
            <a:off x="155575" y="908050"/>
            <a:ext cx="5105400" cy="720725"/>
            <a:chOff x="0" y="346"/>
            <a:chExt cx="3216" cy="454"/>
          </a:xfrm>
        </p:grpSpPr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0" y="391"/>
              <a:ext cx="321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复式晶格：任一原子</a:t>
              </a:r>
              <a:r>
                <a:rPr kumimoji="1" lang="en-US" altLang="zh-CN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zh-CN" altLang="en-US" sz="2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的位矢</a:t>
              </a:r>
              <a:endParaRPr kumimoji="1" lang="zh-CN" altLang="en-US" sz="2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1759" name="Object 15"/>
            <p:cNvGraphicFramePr>
              <a:graphicFrameLocks noChangeAspect="1"/>
            </p:cNvGraphicFramePr>
            <p:nvPr/>
          </p:nvGraphicFramePr>
          <p:xfrm>
            <a:off x="2744" y="346"/>
            <a:ext cx="31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7" name="Equation" r:id="rId14" imgW="164957" imgH="241091" progId="Equation.DSMT4">
                    <p:embed/>
                  </p:oleObj>
                </mc:Choice>
                <mc:Fallback>
                  <p:oleObj name="Equation" r:id="rId14" imgW="164957" imgH="241091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46"/>
                          <a:ext cx="310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结         论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0070C0"/>
            </a:solidFill>
            <a:prstDash val="dash"/>
          </a:ln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/>
              <a:t>一</a:t>
            </a:r>
            <a:r>
              <a:rPr lang="zh-CN" altLang="en-US" sz="2000" dirty="0"/>
              <a:t>组（</a:t>
            </a:r>
            <a:r>
              <a:rPr lang="en-US" altLang="zh-CN" sz="2000" dirty="0"/>
              <a:t>l1,l2,l3)</a:t>
            </a:r>
            <a:r>
              <a:rPr lang="zh-CN" altLang="en-US" sz="2000" dirty="0"/>
              <a:t>取值表示晶格中的一个</a:t>
            </a:r>
            <a:r>
              <a:rPr lang="zh-CN" altLang="en-US" sz="2000" dirty="0" smtClean="0"/>
              <a:t>格点；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l1,l2,l3)</a:t>
            </a:r>
            <a:r>
              <a:rPr lang="zh-CN" altLang="en-US" sz="2000" dirty="0"/>
              <a:t>所有可能取值的集合，表示一个空间格子（或点阵</a:t>
            </a:r>
            <a:r>
              <a:rPr lang="zh-CN" altLang="en-US" sz="2000" dirty="0" smtClean="0"/>
              <a:t>）；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/>
              <a:t>实际</a:t>
            </a:r>
            <a:r>
              <a:rPr lang="zh-CN" altLang="en-US" sz="2000" dirty="0"/>
              <a:t>晶格可看成在这个空间点阵的每个格点上放置一个原子（或原子团）构成（若放一原子团，则它们的相对位移为</a:t>
            </a:r>
            <a:r>
              <a:rPr lang="en-US" altLang="zh-CN" sz="2000" dirty="0"/>
              <a:t>rα</a:t>
            </a:r>
            <a:r>
              <a:rPr lang="zh-CN" altLang="en-US" sz="2000" dirty="0"/>
              <a:t>） </a:t>
            </a:r>
            <a:r>
              <a:rPr lang="zh-CN" altLang="en-US" sz="2000" dirty="0" smtClean="0"/>
              <a:t>；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0070C0"/>
            </a:solidFill>
            <a:prstDash val="dash"/>
          </a:ln>
        </p:spPr>
        <p:txBody>
          <a:bodyPr anchor="ctr"/>
          <a:lstStyle/>
          <a:p>
            <a:pPr marL="0" indent="0">
              <a:buFontTx/>
              <a:buNone/>
              <a:defRPr/>
            </a:pPr>
            <a:endParaRPr lang="zh-CN" altLang="en-US" sz="2000" dirty="0"/>
          </a:p>
        </p:txBody>
      </p:sp>
      <p:pic>
        <p:nvPicPr>
          <p:cNvPr id="32773" name="Picture 4" descr="XCH001_045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2416175"/>
            <a:ext cx="3673475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结         论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0070C0"/>
            </a:solidFill>
            <a:prstDash val="dash"/>
          </a:ln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这个具有晶格周期性的空间格子称为</a:t>
            </a:r>
            <a:r>
              <a:rPr lang="zh-CN" altLang="en-US" sz="2000" dirty="0">
                <a:solidFill>
                  <a:srgbClr val="800000"/>
                </a:solidFill>
              </a:rPr>
              <a:t>布拉伐格子</a:t>
            </a:r>
            <a:r>
              <a:rPr lang="zh-CN" altLang="en-US" sz="2000" dirty="0"/>
              <a:t>，放置在格点上的原子或原子团称为</a:t>
            </a:r>
            <a:r>
              <a:rPr lang="zh-CN" altLang="en-US" sz="2000" dirty="0">
                <a:solidFill>
                  <a:srgbClr val="800000"/>
                </a:solidFill>
              </a:rPr>
              <a:t>基元</a:t>
            </a:r>
            <a:r>
              <a:rPr lang="zh-CN" altLang="en-US" sz="2000" dirty="0"/>
              <a:t>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800000"/>
                </a:solidFill>
              </a:rPr>
              <a:t>布拉伐格子</a:t>
            </a:r>
            <a:r>
              <a:rPr lang="zh-CN" altLang="en-US" sz="2000" dirty="0"/>
              <a:t>是一种数学上的抽象，是点在空间中周期性的规则排列，其每个格点是几何等价的。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0070C0"/>
            </a:solidFill>
            <a:prstDash val="dash"/>
          </a:ln>
        </p:spPr>
        <p:txBody>
          <a:bodyPr anchor="ctr"/>
          <a:lstStyle/>
          <a:p>
            <a:pPr marL="0" indent="0">
              <a:buFontTx/>
              <a:buNone/>
              <a:defRPr/>
            </a:pPr>
            <a:endParaRPr lang="zh-CN" altLang="en-US" sz="2000" dirty="0"/>
          </a:p>
        </p:txBody>
      </p:sp>
      <p:pic>
        <p:nvPicPr>
          <p:cNvPr id="33797" name="Picture 4" descr="XCH001_045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2416175"/>
            <a:ext cx="3673475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251520" y="2996952"/>
            <a:ext cx="8640514" cy="3168352"/>
          </a:xfrm>
          <a:prstGeom prst="roundRect">
            <a:avLst>
              <a:gd name="adj" fmla="val 5123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基元和格子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13" y="1600200"/>
            <a:ext cx="8243887" cy="1108075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zh-CN" altLang="en-US" dirty="0" smtClean="0"/>
              <a:t>晶体的周期结构可以看成构成晶体的基本单元，在空间的</a:t>
            </a:r>
            <a:r>
              <a:rPr lang="zh-CN" altLang="en-US" dirty="0" smtClean="0">
                <a:solidFill>
                  <a:srgbClr val="800000"/>
                </a:solidFill>
              </a:rPr>
              <a:t>周期性</a:t>
            </a:r>
            <a:r>
              <a:rPr lang="zh-CN" altLang="en-US" dirty="0" smtClean="0"/>
              <a:t>排列，这里所谓的基本单元，通常称为</a:t>
            </a:r>
            <a:r>
              <a:rPr lang="zh-CN" altLang="en-US" dirty="0" smtClean="0">
                <a:solidFill>
                  <a:srgbClr val="800000"/>
                </a:solidFill>
              </a:rPr>
              <a:t>基元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dirty="0" smtClean="0"/>
          </a:p>
          <a:p>
            <a:pPr>
              <a:spcBef>
                <a:spcPts val="0"/>
              </a:spcBef>
              <a:defRPr/>
            </a:pPr>
            <a:endParaRPr lang="zh-CN" altLang="en-US" dirty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59" y="3259138"/>
            <a:ext cx="40862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43884" y="3235325"/>
            <a:ext cx="4248150" cy="2786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000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这里的</a:t>
            </a:r>
            <a:r>
              <a:rPr lang="zh-CN" altLang="en-US" sz="2000" kern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基元</a:t>
            </a:r>
            <a:r>
              <a:rPr lang="zh-CN" altLang="en-US" sz="2000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通常指固体中的微观粒子，不论基元的具体构成如何，一般而言，其几何尺寸都在</a:t>
            </a:r>
            <a:r>
              <a:rPr lang="en-US" altLang="zh-CN" sz="2000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0.1</a:t>
            </a:r>
            <a:r>
              <a:rPr lang="zh-CN" altLang="en-US" sz="2000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纳米量级，通常均可抽象成一个点，整个晶体的结构，便可抽象成这些点，在空间的周期性排列，我们称之为</a:t>
            </a:r>
            <a:r>
              <a:rPr lang="zh-CN" altLang="en-US" sz="2000" kern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点阵</a:t>
            </a:r>
            <a:r>
              <a:rPr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，</a:t>
            </a:r>
            <a:r>
              <a:rPr lang="zh-CN" altLang="en-US" sz="2000" kern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晶格或格子</a:t>
            </a:r>
            <a:r>
              <a:rPr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，点则称为</a:t>
            </a:r>
            <a:r>
              <a:rPr lang="zh-CN" altLang="en-US" sz="2000" kern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格点</a:t>
            </a:r>
            <a:r>
              <a:rPr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2000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微软雅黑" panose="020B0503020204020204" pitchFamily="34" charset="-122"/>
              </a:rPr>
              <a:t>布拉伐格子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(</a:t>
            </a:r>
            <a:r>
              <a:rPr lang="en-US" altLang="zh-CN" sz="3200" dirty="0" err="1" smtClean="0">
                <a:latin typeface="微软雅黑" panose="020B0503020204020204" pitchFamily="34" charset="-122"/>
              </a:rPr>
              <a:t>Bravais</a:t>
            </a:r>
            <a:r>
              <a:rPr lang="en-US" altLang="zh-CN" sz="3200" dirty="0" smtClean="0">
                <a:latin typeface="微软雅黑" panose="020B0503020204020204" pitchFamily="34" charset="-122"/>
              </a:rPr>
              <a:t> lattice)</a:t>
            </a:r>
            <a:r>
              <a:rPr lang="zh-CN" altLang="en-US" sz="3200" dirty="0" smtClean="0">
                <a:latin typeface="微软雅黑" panose="020B0503020204020204" pitchFamily="34" charset="-122"/>
              </a:rPr>
              <a:t>定义</a:t>
            </a:r>
            <a:endParaRPr lang="en-US" altLang="zh-CN" sz="3200" dirty="0" smtClean="0">
              <a:latin typeface="微软雅黑" panose="020B0503020204020204" pitchFamily="34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8925"/>
            <a:ext cx="9144000" cy="1167085"/>
          </a:xfrm>
        </p:spPr>
        <p:txBody>
          <a:bodyPr/>
          <a:lstStyle/>
          <a:p>
            <a:pPr indent="0" eaLnBrk="1" hangingPunct="1">
              <a:spcBef>
                <a:spcPts val="0"/>
              </a:spcBef>
              <a:buFontTx/>
              <a:buNone/>
              <a:defRPr/>
            </a:pPr>
            <a:r>
              <a:rPr lang="zh-CN" altLang="en-US" sz="1600" dirty="0" smtClean="0">
                <a:solidFill>
                  <a:srgbClr val="0A031F"/>
                </a:solidFill>
              </a:rPr>
              <a:t>这个具有晶格周期性的空间格子称为</a:t>
            </a:r>
            <a:r>
              <a:rPr lang="zh-CN" altLang="en-US" sz="1600" dirty="0" smtClean="0">
                <a:solidFill>
                  <a:srgbClr val="800000"/>
                </a:solidFill>
              </a:rPr>
              <a:t>布拉伐格子</a:t>
            </a:r>
            <a:r>
              <a:rPr lang="zh-CN" altLang="en-US" sz="1600" dirty="0" smtClean="0">
                <a:solidFill>
                  <a:srgbClr val="0A031F"/>
                </a:solidFill>
              </a:rPr>
              <a:t>，</a:t>
            </a:r>
            <a:endParaRPr lang="en-US" altLang="zh-CN" sz="1600" dirty="0" smtClean="0">
              <a:solidFill>
                <a:srgbClr val="0A031F"/>
              </a:solidFill>
            </a:endParaRPr>
          </a:p>
          <a:p>
            <a:pPr indent="0" eaLnBrk="1" hangingPunct="1">
              <a:spcBef>
                <a:spcPts val="0"/>
              </a:spcBef>
              <a:buFontTx/>
              <a:buNone/>
              <a:defRPr/>
            </a:pPr>
            <a:r>
              <a:rPr lang="zh-CN" altLang="en-US" sz="1600" dirty="0" smtClean="0">
                <a:solidFill>
                  <a:srgbClr val="0A031F"/>
                </a:solidFill>
              </a:rPr>
              <a:t>放置在格点上的原子或原子团称为</a:t>
            </a:r>
            <a:r>
              <a:rPr lang="zh-CN" altLang="en-US" sz="1600" dirty="0" smtClean="0">
                <a:solidFill>
                  <a:srgbClr val="800000"/>
                </a:solidFill>
              </a:rPr>
              <a:t>基元</a:t>
            </a:r>
            <a:r>
              <a:rPr lang="zh-CN" altLang="en-US" sz="1600" dirty="0" smtClean="0">
                <a:solidFill>
                  <a:srgbClr val="0A031F"/>
                </a:solidFill>
              </a:rPr>
              <a:t>。</a:t>
            </a:r>
            <a:endParaRPr lang="en-US" altLang="zh-CN" sz="1600" dirty="0" smtClean="0">
              <a:solidFill>
                <a:srgbClr val="0A031F"/>
              </a:solidFill>
            </a:endParaRPr>
          </a:p>
          <a:p>
            <a:pPr indent="0" eaLnBrk="1" hangingPunct="1">
              <a:spcBef>
                <a:spcPts val="0"/>
              </a:spcBef>
              <a:buFontTx/>
              <a:buNone/>
              <a:defRPr/>
            </a:pPr>
            <a:r>
              <a:rPr lang="zh-CN" altLang="en-US" sz="1600" dirty="0" smtClean="0">
                <a:solidFill>
                  <a:srgbClr val="800000"/>
                </a:solidFill>
              </a:rPr>
              <a:t>布拉伐格子</a:t>
            </a:r>
            <a:r>
              <a:rPr lang="zh-CN" altLang="en-US" sz="1600" dirty="0" smtClean="0">
                <a:solidFill>
                  <a:srgbClr val="0A031F"/>
                </a:solidFill>
              </a:rPr>
              <a:t>是一种数学上的抽象，是点在空间中周期性的规则排列，其</a:t>
            </a:r>
            <a:r>
              <a:rPr lang="zh-CN" altLang="en-US" sz="1600" dirty="0" smtClean="0">
                <a:solidFill>
                  <a:srgbClr val="800000"/>
                </a:solidFill>
              </a:rPr>
              <a:t>每个格点是几何等价</a:t>
            </a:r>
            <a:r>
              <a:rPr lang="zh-CN" altLang="en-US" sz="1600" dirty="0" smtClean="0">
                <a:solidFill>
                  <a:srgbClr val="0A031F"/>
                </a:solidFill>
              </a:rPr>
              <a:t>的。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769357" y="2616554"/>
            <a:ext cx="1924050" cy="1924050"/>
            <a:chOff x="2880" y="12330"/>
            <a:chExt cx="3108" cy="3141"/>
          </a:xfrm>
        </p:grpSpPr>
        <p:sp>
          <p:nvSpPr>
            <p:cNvPr id="34892" name="Line 5"/>
            <p:cNvSpPr>
              <a:spLocks noChangeShapeType="1"/>
            </p:cNvSpPr>
            <p:nvPr/>
          </p:nvSpPr>
          <p:spPr bwMode="auto">
            <a:xfrm flipH="1">
              <a:off x="4440" y="13185"/>
              <a:ext cx="720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3" name="Line 6"/>
            <p:cNvSpPr>
              <a:spLocks noChangeShapeType="1"/>
            </p:cNvSpPr>
            <p:nvPr/>
          </p:nvSpPr>
          <p:spPr bwMode="auto">
            <a:xfrm flipV="1">
              <a:off x="2940" y="14469"/>
              <a:ext cx="720" cy="9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Line 7"/>
            <p:cNvSpPr>
              <a:spLocks noChangeShapeType="1"/>
            </p:cNvSpPr>
            <p:nvPr/>
          </p:nvSpPr>
          <p:spPr bwMode="auto">
            <a:xfrm flipH="1" flipV="1">
              <a:off x="4815" y="14166"/>
              <a:ext cx="1080" cy="4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Line 8"/>
            <p:cNvSpPr>
              <a:spLocks noChangeShapeType="1"/>
            </p:cNvSpPr>
            <p:nvPr/>
          </p:nvSpPr>
          <p:spPr bwMode="auto">
            <a:xfrm>
              <a:off x="3690" y="12456"/>
              <a:ext cx="540" cy="10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Line 9"/>
            <p:cNvSpPr>
              <a:spLocks noChangeShapeType="1"/>
            </p:cNvSpPr>
            <p:nvPr/>
          </p:nvSpPr>
          <p:spPr bwMode="auto">
            <a:xfrm rot="600000" flipV="1">
              <a:off x="4042" y="13577"/>
              <a:ext cx="704" cy="61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Line 10"/>
            <p:cNvSpPr>
              <a:spLocks noChangeShapeType="1"/>
            </p:cNvSpPr>
            <p:nvPr/>
          </p:nvSpPr>
          <p:spPr bwMode="auto">
            <a:xfrm>
              <a:off x="4347" y="12772"/>
              <a:ext cx="0" cy="2259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AutoShape 11"/>
            <p:cNvSpPr>
              <a:spLocks noChangeArrowheads="1"/>
            </p:cNvSpPr>
            <p:nvPr/>
          </p:nvSpPr>
          <p:spPr bwMode="auto">
            <a:xfrm>
              <a:off x="2940" y="12438"/>
              <a:ext cx="2958" cy="2959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99" name="Line 12"/>
            <p:cNvSpPr>
              <a:spLocks noChangeShapeType="1"/>
            </p:cNvSpPr>
            <p:nvPr/>
          </p:nvSpPr>
          <p:spPr bwMode="auto">
            <a:xfrm>
              <a:off x="3700" y="12435"/>
              <a:ext cx="0" cy="225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Line 13"/>
            <p:cNvSpPr>
              <a:spLocks noChangeShapeType="1"/>
            </p:cNvSpPr>
            <p:nvPr/>
          </p:nvSpPr>
          <p:spPr bwMode="auto">
            <a:xfrm>
              <a:off x="3680" y="14677"/>
              <a:ext cx="2218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1" name="Line 14"/>
            <p:cNvSpPr>
              <a:spLocks noChangeShapeType="1"/>
            </p:cNvSpPr>
            <p:nvPr/>
          </p:nvSpPr>
          <p:spPr bwMode="auto">
            <a:xfrm flipH="1">
              <a:off x="2957" y="14665"/>
              <a:ext cx="740" cy="74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2" name="Oval 15"/>
            <p:cNvSpPr>
              <a:spLocks noChangeArrowheads="1"/>
            </p:cNvSpPr>
            <p:nvPr/>
          </p:nvSpPr>
          <p:spPr bwMode="auto">
            <a:xfrm>
              <a:off x="2881" y="13053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03" name="Oval 16"/>
            <p:cNvSpPr>
              <a:spLocks noChangeArrowheads="1"/>
            </p:cNvSpPr>
            <p:nvPr/>
          </p:nvSpPr>
          <p:spPr bwMode="auto">
            <a:xfrm>
              <a:off x="5802" y="12330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04" name="Oval 17"/>
            <p:cNvSpPr>
              <a:spLocks noChangeArrowheads="1"/>
            </p:cNvSpPr>
            <p:nvPr/>
          </p:nvSpPr>
          <p:spPr bwMode="auto">
            <a:xfrm>
              <a:off x="3642" y="14557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05" name="Oval 18"/>
            <p:cNvSpPr>
              <a:spLocks noChangeArrowheads="1"/>
            </p:cNvSpPr>
            <p:nvPr/>
          </p:nvSpPr>
          <p:spPr bwMode="auto">
            <a:xfrm>
              <a:off x="5077" y="15289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06" name="Oval 19"/>
            <p:cNvSpPr>
              <a:spLocks noChangeArrowheads="1"/>
            </p:cNvSpPr>
            <p:nvPr/>
          </p:nvSpPr>
          <p:spPr bwMode="auto">
            <a:xfrm>
              <a:off x="5082" y="13084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07" name="Oval 20"/>
            <p:cNvSpPr>
              <a:spLocks noChangeArrowheads="1"/>
            </p:cNvSpPr>
            <p:nvPr/>
          </p:nvSpPr>
          <p:spPr bwMode="auto">
            <a:xfrm>
              <a:off x="4280" y="12674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08" name="Oval 21"/>
            <p:cNvSpPr>
              <a:spLocks noChangeArrowheads="1"/>
            </p:cNvSpPr>
            <p:nvPr/>
          </p:nvSpPr>
          <p:spPr bwMode="auto">
            <a:xfrm>
              <a:off x="3911" y="14012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09" name="Oval 22"/>
            <p:cNvSpPr>
              <a:spLocks noChangeArrowheads="1"/>
            </p:cNvSpPr>
            <p:nvPr/>
          </p:nvSpPr>
          <p:spPr bwMode="auto">
            <a:xfrm>
              <a:off x="5818" y="14552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10" name="Oval 23"/>
            <p:cNvSpPr>
              <a:spLocks noChangeArrowheads="1"/>
            </p:cNvSpPr>
            <p:nvPr/>
          </p:nvSpPr>
          <p:spPr bwMode="auto">
            <a:xfrm>
              <a:off x="3617" y="12342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11" name="Oval 24"/>
            <p:cNvSpPr>
              <a:spLocks noChangeArrowheads="1"/>
            </p:cNvSpPr>
            <p:nvPr/>
          </p:nvSpPr>
          <p:spPr bwMode="auto">
            <a:xfrm>
              <a:off x="2880" y="15301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12" name="Oval 25"/>
            <p:cNvSpPr>
              <a:spLocks noChangeArrowheads="1"/>
            </p:cNvSpPr>
            <p:nvPr/>
          </p:nvSpPr>
          <p:spPr bwMode="auto">
            <a:xfrm>
              <a:off x="4295" y="14901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13" name="Oval 26"/>
            <p:cNvSpPr>
              <a:spLocks noChangeArrowheads="1"/>
            </p:cNvSpPr>
            <p:nvPr/>
          </p:nvSpPr>
          <p:spPr bwMode="auto">
            <a:xfrm>
              <a:off x="4759" y="13543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14" name="Line 27"/>
            <p:cNvSpPr>
              <a:spLocks noChangeShapeType="1"/>
            </p:cNvSpPr>
            <p:nvPr/>
          </p:nvSpPr>
          <p:spPr bwMode="auto">
            <a:xfrm>
              <a:off x="3350" y="13904"/>
              <a:ext cx="2144" cy="0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Oval 28"/>
            <p:cNvSpPr>
              <a:spLocks noChangeArrowheads="1"/>
            </p:cNvSpPr>
            <p:nvPr/>
          </p:nvSpPr>
          <p:spPr bwMode="auto">
            <a:xfrm>
              <a:off x="5447" y="13794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16" name="Oval 29"/>
            <p:cNvSpPr>
              <a:spLocks noChangeArrowheads="1"/>
            </p:cNvSpPr>
            <p:nvPr/>
          </p:nvSpPr>
          <p:spPr bwMode="auto">
            <a:xfrm>
              <a:off x="3250" y="13816"/>
              <a:ext cx="170" cy="17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17" name="Oval 30"/>
            <p:cNvSpPr>
              <a:spLocks noChangeArrowheads="1"/>
            </p:cNvSpPr>
            <p:nvPr/>
          </p:nvSpPr>
          <p:spPr bwMode="auto">
            <a:xfrm>
              <a:off x="4620" y="13491"/>
              <a:ext cx="147" cy="1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18" name="Oval 31"/>
            <p:cNvSpPr>
              <a:spLocks noChangeArrowheads="1"/>
            </p:cNvSpPr>
            <p:nvPr/>
          </p:nvSpPr>
          <p:spPr bwMode="auto">
            <a:xfrm>
              <a:off x="4038" y="13258"/>
              <a:ext cx="147" cy="1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19" name="Oval 32"/>
            <p:cNvSpPr>
              <a:spLocks noChangeArrowheads="1"/>
            </p:cNvSpPr>
            <p:nvPr/>
          </p:nvSpPr>
          <p:spPr bwMode="auto">
            <a:xfrm>
              <a:off x="5190" y="14283"/>
              <a:ext cx="147" cy="1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20" name="Oval 33"/>
            <p:cNvSpPr>
              <a:spLocks noChangeArrowheads="1"/>
            </p:cNvSpPr>
            <p:nvPr/>
          </p:nvSpPr>
          <p:spPr bwMode="auto">
            <a:xfrm>
              <a:off x="3390" y="14625"/>
              <a:ext cx="147" cy="1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21" name="Group 34"/>
          <p:cNvGrpSpPr>
            <a:grpSpLocks/>
          </p:cNvGrpSpPr>
          <p:nvPr/>
        </p:nvGrpSpPr>
        <p:grpSpPr bwMode="auto">
          <a:xfrm>
            <a:off x="6426832" y="2665766"/>
            <a:ext cx="1762125" cy="1811338"/>
            <a:chOff x="2100" y="4656"/>
            <a:chExt cx="3115" cy="3199"/>
          </a:xfrm>
        </p:grpSpPr>
        <p:grpSp>
          <p:nvGrpSpPr>
            <p:cNvPr id="34845" name="Group 35"/>
            <p:cNvGrpSpPr>
              <a:grpSpLocks/>
            </p:cNvGrpSpPr>
            <p:nvPr/>
          </p:nvGrpSpPr>
          <p:grpSpPr bwMode="auto">
            <a:xfrm>
              <a:off x="2224" y="4783"/>
              <a:ext cx="2880" cy="2964"/>
              <a:chOff x="3780" y="5031"/>
              <a:chExt cx="2880" cy="2964"/>
            </a:xfrm>
          </p:grpSpPr>
          <p:sp>
            <p:nvSpPr>
              <p:cNvPr id="34888" name="AutoShape 36"/>
              <p:cNvSpPr>
                <a:spLocks noChangeArrowheads="1"/>
              </p:cNvSpPr>
              <p:nvPr/>
            </p:nvSpPr>
            <p:spPr bwMode="auto">
              <a:xfrm>
                <a:off x="3780" y="5031"/>
                <a:ext cx="2880" cy="2964"/>
              </a:xfrm>
              <a:prstGeom prst="cube">
                <a:avLst>
                  <a:gd name="adj" fmla="val 25000"/>
                </a:avLst>
              </a:prstGeom>
              <a:noFill/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89" name="Line 37"/>
              <p:cNvSpPr>
                <a:spLocks noChangeShapeType="1"/>
              </p:cNvSpPr>
              <p:nvPr/>
            </p:nvSpPr>
            <p:spPr bwMode="auto">
              <a:xfrm>
                <a:off x="4500" y="5031"/>
                <a:ext cx="0" cy="2239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0" name="Line 38"/>
              <p:cNvSpPr>
                <a:spLocks noChangeShapeType="1"/>
              </p:cNvSpPr>
              <p:nvPr/>
            </p:nvSpPr>
            <p:spPr bwMode="auto">
              <a:xfrm>
                <a:off x="4492" y="7260"/>
                <a:ext cx="216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1" name="Line 39"/>
              <p:cNvSpPr>
                <a:spLocks noChangeShapeType="1"/>
              </p:cNvSpPr>
              <p:nvPr/>
            </p:nvSpPr>
            <p:spPr bwMode="auto">
              <a:xfrm flipH="1">
                <a:off x="3780" y="7212"/>
                <a:ext cx="720" cy="78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46" name="Oval 40"/>
            <p:cNvSpPr>
              <a:spLocks noChangeArrowheads="1"/>
            </p:cNvSpPr>
            <p:nvPr/>
          </p:nvSpPr>
          <p:spPr bwMode="auto">
            <a:xfrm>
              <a:off x="2108" y="5388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7" name="Oval 41"/>
            <p:cNvSpPr>
              <a:spLocks noChangeArrowheads="1"/>
            </p:cNvSpPr>
            <p:nvPr/>
          </p:nvSpPr>
          <p:spPr bwMode="auto">
            <a:xfrm>
              <a:off x="2828" y="4672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8" name="Line 42"/>
            <p:cNvSpPr>
              <a:spLocks noChangeShapeType="1"/>
            </p:cNvSpPr>
            <p:nvPr/>
          </p:nvSpPr>
          <p:spPr bwMode="auto">
            <a:xfrm>
              <a:off x="2624" y="5095"/>
              <a:ext cx="216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43"/>
            <p:cNvSpPr>
              <a:spLocks noChangeShapeType="1"/>
            </p:cNvSpPr>
            <p:nvPr/>
          </p:nvSpPr>
          <p:spPr bwMode="auto">
            <a:xfrm>
              <a:off x="2600" y="6196"/>
              <a:ext cx="216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Line 44"/>
            <p:cNvSpPr>
              <a:spLocks noChangeShapeType="1"/>
            </p:cNvSpPr>
            <p:nvPr/>
          </p:nvSpPr>
          <p:spPr bwMode="auto">
            <a:xfrm>
              <a:off x="2584" y="7357"/>
              <a:ext cx="216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Line 45"/>
            <p:cNvSpPr>
              <a:spLocks noChangeShapeType="1"/>
            </p:cNvSpPr>
            <p:nvPr/>
          </p:nvSpPr>
          <p:spPr bwMode="auto">
            <a:xfrm>
              <a:off x="2600" y="5087"/>
              <a:ext cx="0" cy="226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Line 46"/>
            <p:cNvSpPr>
              <a:spLocks noChangeShapeType="1"/>
            </p:cNvSpPr>
            <p:nvPr/>
          </p:nvSpPr>
          <p:spPr bwMode="auto">
            <a:xfrm>
              <a:off x="3672" y="5092"/>
              <a:ext cx="0" cy="226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Line 47"/>
            <p:cNvSpPr>
              <a:spLocks noChangeShapeType="1"/>
            </p:cNvSpPr>
            <p:nvPr/>
          </p:nvSpPr>
          <p:spPr bwMode="auto">
            <a:xfrm>
              <a:off x="4760" y="5092"/>
              <a:ext cx="0" cy="226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Line 48"/>
            <p:cNvSpPr>
              <a:spLocks noChangeShapeType="1"/>
            </p:cNvSpPr>
            <p:nvPr/>
          </p:nvSpPr>
          <p:spPr bwMode="auto">
            <a:xfrm flipH="1">
              <a:off x="3260" y="4767"/>
              <a:ext cx="737" cy="7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Line 49"/>
            <p:cNvSpPr>
              <a:spLocks noChangeShapeType="1"/>
            </p:cNvSpPr>
            <p:nvPr/>
          </p:nvSpPr>
          <p:spPr bwMode="auto">
            <a:xfrm flipH="1">
              <a:off x="3252" y="5863"/>
              <a:ext cx="737" cy="7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6" name="Line 50"/>
            <p:cNvSpPr>
              <a:spLocks noChangeShapeType="1"/>
            </p:cNvSpPr>
            <p:nvPr/>
          </p:nvSpPr>
          <p:spPr bwMode="auto">
            <a:xfrm flipH="1">
              <a:off x="3256" y="7007"/>
              <a:ext cx="737" cy="7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Line 51"/>
            <p:cNvSpPr>
              <a:spLocks noChangeShapeType="1"/>
            </p:cNvSpPr>
            <p:nvPr/>
          </p:nvSpPr>
          <p:spPr bwMode="auto">
            <a:xfrm>
              <a:off x="4000" y="4783"/>
              <a:ext cx="0" cy="221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Line 52"/>
            <p:cNvSpPr>
              <a:spLocks noChangeShapeType="1"/>
            </p:cNvSpPr>
            <p:nvPr/>
          </p:nvSpPr>
          <p:spPr bwMode="auto">
            <a:xfrm>
              <a:off x="3248" y="5484"/>
              <a:ext cx="0" cy="226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Line 53"/>
            <p:cNvSpPr>
              <a:spLocks noChangeShapeType="1"/>
            </p:cNvSpPr>
            <p:nvPr/>
          </p:nvSpPr>
          <p:spPr bwMode="auto">
            <a:xfrm>
              <a:off x="2224" y="6596"/>
              <a:ext cx="216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54"/>
            <p:cNvSpPr>
              <a:spLocks noChangeShapeType="1"/>
            </p:cNvSpPr>
            <p:nvPr/>
          </p:nvSpPr>
          <p:spPr bwMode="auto">
            <a:xfrm>
              <a:off x="2944" y="5872"/>
              <a:ext cx="216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Line 55"/>
            <p:cNvSpPr>
              <a:spLocks noChangeShapeType="1"/>
            </p:cNvSpPr>
            <p:nvPr/>
          </p:nvSpPr>
          <p:spPr bwMode="auto">
            <a:xfrm flipH="1">
              <a:off x="2216" y="5856"/>
              <a:ext cx="737" cy="7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Oval 56"/>
            <p:cNvSpPr>
              <a:spLocks noChangeArrowheads="1"/>
            </p:cNvSpPr>
            <p:nvPr/>
          </p:nvSpPr>
          <p:spPr bwMode="auto">
            <a:xfrm>
              <a:off x="3859" y="4656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3" name="Oval 57"/>
            <p:cNvSpPr>
              <a:spLocks noChangeArrowheads="1"/>
            </p:cNvSpPr>
            <p:nvPr/>
          </p:nvSpPr>
          <p:spPr bwMode="auto">
            <a:xfrm>
              <a:off x="4268" y="5380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4" name="Oval 58"/>
            <p:cNvSpPr>
              <a:spLocks noChangeArrowheads="1"/>
            </p:cNvSpPr>
            <p:nvPr/>
          </p:nvSpPr>
          <p:spPr bwMode="auto">
            <a:xfrm>
              <a:off x="4988" y="4664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5" name="Oval 59"/>
            <p:cNvSpPr>
              <a:spLocks noChangeArrowheads="1"/>
            </p:cNvSpPr>
            <p:nvPr/>
          </p:nvSpPr>
          <p:spPr bwMode="auto">
            <a:xfrm>
              <a:off x="2500" y="4979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6" name="Oval 60"/>
            <p:cNvSpPr>
              <a:spLocks noChangeArrowheads="1"/>
            </p:cNvSpPr>
            <p:nvPr/>
          </p:nvSpPr>
          <p:spPr bwMode="auto">
            <a:xfrm>
              <a:off x="2484" y="7208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7" name="Oval 61"/>
            <p:cNvSpPr>
              <a:spLocks noChangeArrowheads="1"/>
            </p:cNvSpPr>
            <p:nvPr/>
          </p:nvSpPr>
          <p:spPr bwMode="auto">
            <a:xfrm>
              <a:off x="3884" y="6880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8" name="Oval 62"/>
            <p:cNvSpPr>
              <a:spLocks noChangeArrowheads="1"/>
            </p:cNvSpPr>
            <p:nvPr/>
          </p:nvSpPr>
          <p:spPr bwMode="auto">
            <a:xfrm>
              <a:off x="3140" y="7612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9" name="Oval 63"/>
            <p:cNvSpPr>
              <a:spLocks noChangeArrowheads="1"/>
            </p:cNvSpPr>
            <p:nvPr/>
          </p:nvSpPr>
          <p:spPr bwMode="auto">
            <a:xfrm>
              <a:off x="4652" y="7236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70" name="Oval 64"/>
            <p:cNvSpPr>
              <a:spLocks noChangeArrowheads="1"/>
            </p:cNvSpPr>
            <p:nvPr/>
          </p:nvSpPr>
          <p:spPr bwMode="auto">
            <a:xfrm>
              <a:off x="3548" y="6068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71" name="Line 65"/>
            <p:cNvSpPr>
              <a:spLocks noChangeShapeType="1"/>
            </p:cNvSpPr>
            <p:nvPr/>
          </p:nvSpPr>
          <p:spPr bwMode="auto">
            <a:xfrm flipH="1">
              <a:off x="4384" y="5859"/>
              <a:ext cx="737" cy="73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2" name="Oval 66"/>
            <p:cNvSpPr>
              <a:spLocks noChangeArrowheads="1"/>
            </p:cNvSpPr>
            <p:nvPr/>
          </p:nvSpPr>
          <p:spPr bwMode="auto">
            <a:xfrm>
              <a:off x="2828" y="5756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73" name="Oval 67"/>
            <p:cNvSpPr>
              <a:spLocks noChangeArrowheads="1"/>
            </p:cNvSpPr>
            <p:nvPr/>
          </p:nvSpPr>
          <p:spPr bwMode="auto">
            <a:xfrm>
              <a:off x="2100" y="6472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74" name="Oval 68"/>
            <p:cNvSpPr>
              <a:spLocks noChangeArrowheads="1"/>
            </p:cNvSpPr>
            <p:nvPr/>
          </p:nvSpPr>
          <p:spPr bwMode="auto">
            <a:xfrm>
              <a:off x="4268" y="6472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75" name="Oval 69"/>
            <p:cNvSpPr>
              <a:spLocks noChangeArrowheads="1"/>
            </p:cNvSpPr>
            <p:nvPr/>
          </p:nvSpPr>
          <p:spPr bwMode="auto">
            <a:xfrm>
              <a:off x="4988" y="5756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76" name="Oval 70"/>
            <p:cNvSpPr>
              <a:spLocks noChangeArrowheads="1"/>
            </p:cNvSpPr>
            <p:nvPr/>
          </p:nvSpPr>
          <p:spPr bwMode="auto">
            <a:xfrm>
              <a:off x="3148" y="5368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77" name="Oval 71"/>
            <p:cNvSpPr>
              <a:spLocks noChangeArrowheads="1"/>
            </p:cNvSpPr>
            <p:nvPr/>
          </p:nvSpPr>
          <p:spPr bwMode="auto">
            <a:xfrm>
              <a:off x="4644" y="4984"/>
              <a:ext cx="227" cy="22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78" name="Oval 72"/>
            <p:cNvSpPr>
              <a:spLocks noChangeArrowheads="1"/>
            </p:cNvSpPr>
            <p:nvPr/>
          </p:nvSpPr>
          <p:spPr bwMode="auto">
            <a:xfrm>
              <a:off x="2484" y="6076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79" name="Oval 73"/>
            <p:cNvSpPr>
              <a:spLocks noChangeArrowheads="1"/>
            </p:cNvSpPr>
            <p:nvPr/>
          </p:nvSpPr>
          <p:spPr bwMode="auto">
            <a:xfrm>
              <a:off x="2108" y="7628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80" name="Oval 74"/>
            <p:cNvSpPr>
              <a:spLocks noChangeArrowheads="1"/>
            </p:cNvSpPr>
            <p:nvPr/>
          </p:nvSpPr>
          <p:spPr bwMode="auto">
            <a:xfrm>
              <a:off x="2828" y="6848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81" name="Oval 75"/>
            <p:cNvSpPr>
              <a:spLocks noChangeArrowheads="1"/>
            </p:cNvSpPr>
            <p:nvPr/>
          </p:nvSpPr>
          <p:spPr bwMode="auto">
            <a:xfrm>
              <a:off x="3556" y="4976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82" name="Oval 76"/>
            <p:cNvSpPr>
              <a:spLocks noChangeArrowheads="1"/>
            </p:cNvSpPr>
            <p:nvPr/>
          </p:nvSpPr>
          <p:spPr bwMode="auto">
            <a:xfrm>
              <a:off x="3875" y="5748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83" name="Oval 77"/>
            <p:cNvSpPr>
              <a:spLocks noChangeArrowheads="1"/>
            </p:cNvSpPr>
            <p:nvPr/>
          </p:nvSpPr>
          <p:spPr bwMode="auto">
            <a:xfrm>
              <a:off x="3140" y="6468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84" name="Oval 78"/>
            <p:cNvSpPr>
              <a:spLocks noChangeArrowheads="1"/>
            </p:cNvSpPr>
            <p:nvPr/>
          </p:nvSpPr>
          <p:spPr bwMode="auto">
            <a:xfrm>
              <a:off x="3548" y="7224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85" name="Oval 79"/>
            <p:cNvSpPr>
              <a:spLocks noChangeArrowheads="1"/>
            </p:cNvSpPr>
            <p:nvPr/>
          </p:nvSpPr>
          <p:spPr bwMode="auto">
            <a:xfrm>
              <a:off x="4660" y="6068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86" name="Oval 80"/>
            <p:cNvSpPr>
              <a:spLocks noChangeArrowheads="1"/>
            </p:cNvSpPr>
            <p:nvPr/>
          </p:nvSpPr>
          <p:spPr bwMode="auto">
            <a:xfrm>
              <a:off x="4988" y="6888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87" name="Oval 81"/>
            <p:cNvSpPr>
              <a:spLocks noChangeArrowheads="1"/>
            </p:cNvSpPr>
            <p:nvPr/>
          </p:nvSpPr>
          <p:spPr bwMode="auto">
            <a:xfrm>
              <a:off x="4268" y="7612"/>
              <a:ext cx="227" cy="2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22" name="Group 82"/>
          <p:cNvGrpSpPr>
            <a:grpSpLocks/>
          </p:cNvGrpSpPr>
          <p:nvPr/>
        </p:nvGrpSpPr>
        <p:grpSpPr bwMode="auto">
          <a:xfrm>
            <a:off x="1061082" y="2626079"/>
            <a:ext cx="1968500" cy="1901825"/>
            <a:chOff x="3780" y="9084"/>
            <a:chExt cx="2365" cy="2370"/>
          </a:xfrm>
        </p:grpSpPr>
        <p:sp>
          <p:nvSpPr>
            <p:cNvPr id="34824" name="Line 83"/>
            <p:cNvSpPr>
              <a:spLocks noChangeShapeType="1"/>
            </p:cNvSpPr>
            <p:nvPr/>
          </p:nvSpPr>
          <p:spPr bwMode="auto">
            <a:xfrm flipV="1">
              <a:off x="4680" y="10020"/>
              <a:ext cx="540" cy="46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84"/>
            <p:cNvSpPr>
              <a:spLocks noChangeShapeType="1"/>
            </p:cNvSpPr>
            <p:nvPr/>
          </p:nvSpPr>
          <p:spPr bwMode="auto">
            <a:xfrm>
              <a:off x="4905" y="9399"/>
              <a:ext cx="0" cy="171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AutoShape 85"/>
            <p:cNvSpPr>
              <a:spLocks noChangeArrowheads="1"/>
            </p:cNvSpPr>
            <p:nvPr/>
          </p:nvSpPr>
          <p:spPr bwMode="auto">
            <a:xfrm>
              <a:off x="3826" y="9141"/>
              <a:ext cx="2268" cy="2268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Line 86"/>
            <p:cNvSpPr>
              <a:spLocks noChangeShapeType="1"/>
            </p:cNvSpPr>
            <p:nvPr/>
          </p:nvSpPr>
          <p:spPr bwMode="auto">
            <a:xfrm>
              <a:off x="4409" y="9141"/>
              <a:ext cx="0" cy="171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87"/>
            <p:cNvSpPr>
              <a:spLocks noChangeShapeType="1"/>
            </p:cNvSpPr>
            <p:nvPr/>
          </p:nvSpPr>
          <p:spPr bwMode="auto">
            <a:xfrm>
              <a:off x="4393" y="10844"/>
              <a:ext cx="1701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88"/>
            <p:cNvSpPr>
              <a:spLocks noChangeShapeType="1"/>
            </p:cNvSpPr>
            <p:nvPr/>
          </p:nvSpPr>
          <p:spPr bwMode="auto">
            <a:xfrm flipH="1">
              <a:off x="3839" y="10835"/>
              <a:ext cx="567" cy="56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Oval 89"/>
            <p:cNvSpPr>
              <a:spLocks noChangeArrowheads="1"/>
            </p:cNvSpPr>
            <p:nvPr/>
          </p:nvSpPr>
          <p:spPr bwMode="auto">
            <a:xfrm>
              <a:off x="3781" y="9633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Oval 90"/>
            <p:cNvSpPr>
              <a:spLocks noChangeArrowheads="1"/>
            </p:cNvSpPr>
            <p:nvPr/>
          </p:nvSpPr>
          <p:spPr bwMode="auto">
            <a:xfrm>
              <a:off x="6020" y="9084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Oval 91"/>
            <p:cNvSpPr>
              <a:spLocks noChangeArrowheads="1"/>
            </p:cNvSpPr>
            <p:nvPr/>
          </p:nvSpPr>
          <p:spPr bwMode="auto">
            <a:xfrm>
              <a:off x="4364" y="10776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Oval 92"/>
            <p:cNvSpPr>
              <a:spLocks noChangeArrowheads="1"/>
            </p:cNvSpPr>
            <p:nvPr/>
          </p:nvSpPr>
          <p:spPr bwMode="auto">
            <a:xfrm>
              <a:off x="5464" y="11332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4" name="Oval 93"/>
            <p:cNvSpPr>
              <a:spLocks noChangeArrowheads="1"/>
            </p:cNvSpPr>
            <p:nvPr/>
          </p:nvSpPr>
          <p:spPr bwMode="auto">
            <a:xfrm>
              <a:off x="5468" y="9657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5" name="Oval 94"/>
            <p:cNvSpPr>
              <a:spLocks noChangeArrowheads="1"/>
            </p:cNvSpPr>
            <p:nvPr/>
          </p:nvSpPr>
          <p:spPr bwMode="auto">
            <a:xfrm>
              <a:off x="4853" y="9345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Oval 95"/>
            <p:cNvSpPr>
              <a:spLocks noChangeArrowheads="1"/>
            </p:cNvSpPr>
            <p:nvPr/>
          </p:nvSpPr>
          <p:spPr bwMode="auto">
            <a:xfrm>
              <a:off x="4616" y="10453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7" name="Oval 96"/>
            <p:cNvSpPr>
              <a:spLocks noChangeArrowheads="1"/>
            </p:cNvSpPr>
            <p:nvPr/>
          </p:nvSpPr>
          <p:spPr bwMode="auto">
            <a:xfrm>
              <a:off x="6032" y="10772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8" name="Oval 97"/>
            <p:cNvSpPr>
              <a:spLocks noChangeArrowheads="1"/>
            </p:cNvSpPr>
            <p:nvPr/>
          </p:nvSpPr>
          <p:spPr bwMode="auto">
            <a:xfrm>
              <a:off x="4345" y="9093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9" name="Oval 98"/>
            <p:cNvSpPr>
              <a:spLocks noChangeArrowheads="1"/>
            </p:cNvSpPr>
            <p:nvPr/>
          </p:nvSpPr>
          <p:spPr bwMode="auto">
            <a:xfrm>
              <a:off x="3780" y="11341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0" name="Oval 99"/>
            <p:cNvSpPr>
              <a:spLocks noChangeArrowheads="1"/>
            </p:cNvSpPr>
            <p:nvPr/>
          </p:nvSpPr>
          <p:spPr bwMode="auto">
            <a:xfrm>
              <a:off x="4865" y="11037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1" name="Oval 100"/>
            <p:cNvSpPr>
              <a:spLocks noChangeArrowheads="1"/>
            </p:cNvSpPr>
            <p:nvPr/>
          </p:nvSpPr>
          <p:spPr bwMode="auto">
            <a:xfrm>
              <a:off x="5186" y="9937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2" name="Line 101"/>
            <p:cNvSpPr>
              <a:spLocks noChangeShapeType="1"/>
            </p:cNvSpPr>
            <p:nvPr/>
          </p:nvSpPr>
          <p:spPr bwMode="auto">
            <a:xfrm>
              <a:off x="4140" y="10257"/>
              <a:ext cx="1644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Oval 102"/>
            <p:cNvSpPr>
              <a:spLocks noChangeArrowheads="1"/>
            </p:cNvSpPr>
            <p:nvPr/>
          </p:nvSpPr>
          <p:spPr bwMode="auto">
            <a:xfrm>
              <a:off x="5748" y="10196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4" name="Oval 103"/>
            <p:cNvSpPr>
              <a:spLocks noChangeArrowheads="1"/>
            </p:cNvSpPr>
            <p:nvPr/>
          </p:nvSpPr>
          <p:spPr bwMode="auto">
            <a:xfrm>
              <a:off x="4064" y="10213"/>
              <a:ext cx="113" cy="1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51386" y="4647308"/>
            <a:ext cx="8507413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（面心立方），</a:t>
            </a:r>
            <a:r>
              <a:rPr lang="en-US" altLang="zh-CN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（金刚石结构）和</a:t>
            </a:r>
            <a:r>
              <a:rPr lang="en-US" altLang="zh-CN" sz="2400" dirty="0" err="1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NaCl</a:t>
            </a:r>
            <a:r>
              <a:rPr lang="zh-CN" altLang="en-US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晶格排列不同，</a:t>
            </a:r>
            <a:endParaRPr lang="en-US" altLang="zh-CN" sz="2400" dirty="0">
              <a:solidFill>
                <a:srgbClr val="0A03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但其</a:t>
            </a: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布拉伐格子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面心立方格子</a:t>
            </a:r>
            <a:r>
              <a:rPr lang="zh-CN" altLang="en-US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rgbClr val="0A03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基元分别为一个</a:t>
            </a:r>
            <a:r>
              <a:rPr lang="en-US" altLang="zh-CN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和一对</a:t>
            </a:r>
            <a:r>
              <a:rPr lang="en-US" altLang="zh-CN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Na</a:t>
            </a:r>
            <a:r>
              <a:rPr lang="en-US" altLang="zh-CN" sz="2400" baseline="300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</a:t>
            </a:r>
            <a:r>
              <a:rPr lang="en-US" altLang="zh-CN" sz="2400" baseline="300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离子。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A031F"/>
                </a:solidFill>
              </a:rPr>
              <a:t>布拉伐格子，基元与晶格的逻辑关系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0070C0"/>
            </a:solidFill>
            <a:prstDash val="dash"/>
          </a:ln>
        </p:spPr>
        <p:txBody>
          <a:bodyPr anchor="ctr"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自然界</a:t>
            </a:r>
            <a:r>
              <a:rPr lang="zh-CN" altLang="en-US" sz="2400" dirty="0"/>
              <a:t>中晶格的类型有很多种，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但布拉伐格子只有十四种类型 </a:t>
            </a:r>
            <a:r>
              <a:rPr lang="en-US" altLang="zh-CN" sz="2400" dirty="0"/>
              <a:t>(§1-7</a:t>
            </a:r>
            <a:r>
              <a:rPr lang="zh-CN" altLang="en-US" sz="2400" dirty="0"/>
              <a:t>节中将详细讲述），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任何一种晶体所对应的点阵结构一定是</a:t>
            </a:r>
            <a:r>
              <a:rPr lang="en-US" altLang="zh-CN" sz="2400" dirty="0"/>
              <a:t>14</a:t>
            </a:r>
            <a:r>
              <a:rPr lang="zh-CN" altLang="en-US" sz="2400" dirty="0"/>
              <a:t>种布拉伐格子之一。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0070C0"/>
            </a:solidFill>
            <a:prstDash val="dash"/>
          </a:ln>
        </p:spPr>
        <p:txBody>
          <a:bodyPr/>
          <a:lstStyle/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0" y="6111875"/>
            <a:ext cx="91440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4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布拉伐格子</a:t>
            </a:r>
            <a:r>
              <a:rPr kumimoji="1" lang="en-US" altLang="zh-CN" sz="4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+</a:t>
            </a:r>
            <a:r>
              <a:rPr kumimoji="1" lang="zh-CN" altLang="en-US" sz="4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基元</a:t>
            </a:r>
            <a:r>
              <a:rPr kumimoji="1" lang="en-US" altLang="zh-CN" sz="4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=</a:t>
            </a:r>
            <a:r>
              <a:rPr kumimoji="1" lang="zh-CN" altLang="en-US" sz="40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实际晶格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           </a:t>
            </a:r>
          </a:p>
        </p:txBody>
      </p:sp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628775"/>
            <a:ext cx="295275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730625"/>
            <a:ext cx="2952750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hbcnc.edu.cn/yuanb/jpkcwlxgt/lesson/ch01/0103.files/image018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828675"/>
            <a:ext cx="8112125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66713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7891" name="Picture 4" descr="Fe-ato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" b="6985"/>
          <a:stretch>
            <a:fillRect/>
          </a:stretch>
        </p:blipFill>
        <p:spPr bwMode="auto">
          <a:xfrm>
            <a:off x="5868144" y="1132947"/>
            <a:ext cx="2307542" cy="264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51520" y="1052736"/>
            <a:ext cx="5183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 smtClean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Arial" panose="020B0604020202020204" pitchFamily="34" charset="0"/>
              </a:rPr>
              <a:t>布鲁塞尔</a:t>
            </a:r>
            <a:r>
              <a:rPr kumimoji="1" lang="en-US" altLang="zh-CN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Arial" panose="020B0604020202020204" pitchFamily="34" charset="0"/>
              </a:rPr>
              <a:t>[</a:t>
            </a:r>
            <a:r>
              <a:rPr kumimoji="1" lang="zh-CN" altLang="en-US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Arial" panose="020B0604020202020204" pitchFamily="34" charset="0"/>
              </a:rPr>
              <a:t>原子模型</a:t>
            </a:r>
            <a:r>
              <a:rPr kumimoji="1" lang="en-US" altLang="zh-CN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Arial" panose="020B0604020202020204" pitchFamily="34" charset="0"/>
              </a:rPr>
              <a:t>](</a:t>
            </a:r>
            <a:r>
              <a:rPr kumimoji="1" lang="en-US" altLang="zh-CN" sz="2800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Arial" panose="020B0604020202020204" pitchFamily="34" charset="0"/>
              </a:rPr>
              <a:t>Atomium</a:t>
            </a:r>
            <a:r>
              <a:rPr kumimoji="1" lang="en-US" altLang="zh-CN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7893" name="Picture 6" descr="brussel01-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4122738"/>
            <a:ext cx="3327400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7" descr="Fe-atomium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121150"/>
            <a:ext cx="3325812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Box 1"/>
          <p:cNvSpPr txBox="1">
            <a:spLocks noChangeArrowheads="1"/>
          </p:cNvSpPr>
          <p:nvPr/>
        </p:nvSpPr>
        <p:spPr bwMode="auto">
          <a:xfrm>
            <a:off x="322957" y="1772816"/>
            <a:ext cx="5040312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buFontTx/>
              <a:buNone/>
              <a:defRPr/>
            </a:pPr>
            <a:r>
              <a:rPr lang="zh-CN" altLang="en-US" sz="2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布鲁塞尔重要地标</a:t>
            </a:r>
            <a:r>
              <a:rPr lang="en-US" altLang="zh-CN" sz="2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原子模型。建于</a:t>
            </a:r>
            <a:r>
              <a:rPr lang="en-US" altLang="zh-CN" sz="2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1958</a:t>
            </a:r>
            <a:r>
              <a:rPr lang="zh-CN" altLang="en-US" sz="2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年万国博览会。高约</a:t>
            </a:r>
            <a:r>
              <a:rPr lang="en-US" altLang="zh-CN" sz="2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120</a:t>
            </a:r>
            <a:r>
              <a:rPr lang="zh-CN" altLang="en-US" sz="2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公尺，由</a:t>
            </a:r>
            <a:r>
              <a:rPr lang="en-US" altLang="zh-CN" sz="2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9</a:t>
            </a:r>
            <a:r>
              <a:rPr lang="zh-CN" altLang="en-US" sz="2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个铝制的大圆球和铁架所构成，放大约</a:t>
            </a:r>
            <a:r>
              <a:rPr lang="en-US" altLang="zh-CN" sz="2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2000</a:t>
            </a:r>
            <a:r>
              <a:rPr lang="zh-CN" altLang="en-US" sz="2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亿倍分子模型的建筑物。中间铝制圆是瞭望台也是餐厅，其他八个分子球是科学馆。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12c11985-b409-4624-8e47-e4a1bd078f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78038"/>
            <a:ext cx="4337170" cy="318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矩形 5"/>
          <p:cNvSpPr>
            <a:spLocks noChangeArrowheads="1"/>
          </p:cNvSpPr>
          <p:nvPr/>
        </p:nvSpPr>
        <p:spPr bwMode="auto">
          <a:xfrm>
            <a:off x="395288" y="908050"/>
            <a:ext cx="727233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常常提醒自己：</a:t>
            </a:r>
            <a:endParaRPr lang="en-US" altLang="zh-CN" sz="2800">
              <a:latin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</a:rPr>
              <a:t>是否偏离了追求真理的航道？</a:t>
            </a:r>
          </a:p>
        </p:txBody>
      </p:sp>
      <p:sp>
        <p:nvSpPr>
          <p:cNvPr id="38916" name="矩形 1"/>
          <p:cNvSpPr>
            <a:spLocks noChangeArrowheads="1"/>
          </p:cNvSpPr>
          <p:nvPr/>
        </p:nvSpPr>
        <p:spPr bwMode="auto">
          <a:xfrm>
            <a:off x="395288" y="5340895"/>
            <a:ext cx="7451725" cy="116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rPr>
              <a:t>道也者，不可须臾离也，可离非道也。</a:t>
            </a:r>
            <a:endParaRPr lang="en-US" altLang="zh-CN" sz="2800" dirty="0">
              <a:solidFill>
                <a:srgbClr val="1C1C1C"/>
              </a:solidFill>
              <a:latin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800" dirty="0">
                <a:solidFill>
                  <a:srgbClr val="1C1C1C"/>
                </a:solidFill>
                <a:latin typeface="微软雅黑" panose="020B0503020204020204" pitchFamily="34" charset="-122"/>
              </a:rPr>
              <a:t>是故君子戒慎乎其所不睹，恐惧乎其所不闻。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251520" y="2996952"/>
            <a:ext cx="8640514" cy="3168352"/>
          </a:xfrm>
          <a:prstGeom prst="roundRect">
            <a:avLst>
              <a:gd name="adj" fmla="val 5123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基元和格子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13" y="1600200"/>
            <a:ext cx="8243887" cy="1108075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zh-CN" altLang="en-US" dirty="0" smtClean="0"/>
              <a:t>晶体的周期结构可以看成构成晶体的基本单元，在空间的</a:t>
            </a:r>
            <a:r>
              <a:rPr lang="zh-CN" altLang="en-US" dirty="0" smtClean="0">
                <a:solidFill>
                  <a:srgbClr val="800000"/>
                </a:solidFill>
              </a:rPr>
              <a:t>周期性</a:t>
            </a:r>
            <a:r>
              <a:rPr lang="zh-CN" altLang="en-US" dirty="0" smtClean="0"/>
              <a:t>排列，这里所谓的基本单元，通常称为</a:t>
            </a:r>
            <a:r>
              <a:rPr lang="zh-CN" altLang="en-US" dirty="0" smtClean="0">
                <a:solidFill>
                  <a:srgbClr val="800000"/>
                </a:solidFill>
              </a:rPr>
              <a:t>基元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dirty="0" smtClean="0"/>
          </a:p>
          <a:p>
            <a:pPr>
              <a:spcBef>
                <a:spcPts val="0"/>
              </a:spcBef>
              <a:defRPr/>
            </a:pPr>
            <a:endParaRPr lang="zh-CN" altLang="en-US" dirty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59" y="3259138"/>
            <a:ext cx="40862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572447" y="3400425"/>
            <a:ext cx="412115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基元可以是单个的原子、离子或分子，例如氩原子、银离子、水分子；</a:t>
            </a:r>
            <a:endParaRPr lang="en-US" altLang="zh-CN" sz="2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也可以是他们的集团，例如一对儿钠离子与氯离子，或一对儿硅原子。</a:t>
            </a:r>
            <a:endParaRPr lang="en-US" altLang="zh-CN" sz="2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251520" y="2996952"/>
            <a:ext cx="8640514" cy="3168352"/>
          </a:xfrm>
          <a:prstGeom prst="roundRect">
            <a:avLst>
              <a:gd name="adj" fmla="val 5123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基元和格子</a:t>
            </a:r>
            <a:endParaRPr lang="zh-CN" altLang="en-US" dirty="0"/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59" y="3259138"/>
            <a:ext cx="40862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z="2400" dirty="0" smtClean="0"/>
              <a:t>这样，一种具体的晶体结构，便可看成是每个格点上以同样的方式放置一个基元，可以形式上表示为</a:t>
            </a:r>
            <a:r>
              <a:rPr lang="zh-CN" altLang="en-US" sz="2400" dirty="0" smtClean="0">
                <a:solidFill>
                  <a:srgbClr val="800000"/>
                </a:solidFill>
              </a:rPr>
              <a:t>实际晶体</a:t>
            </a:r>
            <a:r>
              <a:rPr lang="en-US" altLang="zh-CN" sz="2400" dirty="0" smtClean="0">
                <a:solidFill>
                  <a:srgbClr val="800000"/>
                </a:solidFill>
              </a:rPr>
              <a:t>=</a:t>
            </a:r>
            <a:r>
              <a:rPr lang="zh-CN" altLang="en-US" sz="2400" dirty="0" smtClean="0">
                <a:solidFill>
                  <a:srgbClr val="800000"/>
                </a:solidFill>
              </a:rPr>
              <a:t>格子</a:t>
            </a:r>
            <a:r>
              <a:rPr lang="en-US" altLang="zh-CN" sz="2400" dirty="0" smtClean="0">
                <a:solidFill>
                  <a:srgbClr val="800000"/>
                </a:solidFill>
              </a:rPr>
              <a:t>+</a:t>
            </a:r>
            <a:r>
              <a:rPr lang="zh-CN" altLang="en-US" sz="2400" dirty="0" smtClean="0">
                <a:solidFill>
                  <a:srgbClr val="800000"/>
                </a:solidFill>
              </a:rPr>
              <a:t>基元。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000" dirty="0" smtClean="0"/>
          </a:p>
          <a:p>
            <a:pPr>
              <a:spcBef>
                <a:spcPts val="0"/>
              </a:spcBef>
              <a:defRPr/>
            </a:pP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643884" y="3292475"/>
            <a:ext cx="38989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对晶体结构的研究和描述可以简化为对</a:t>
            </a:r>
            <a:r>
              <a:rPr lang="zh-CN" altLang="en-US" sz="22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格子</a:t>
            </a:r>
            <a:r>
              <a:rPr lang="zh-CN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和</a:t>
            </a:r>
            <a:r>
              <a:rPr lang="zh-CN" altLang="en-US" sz="22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基元</a:t>
            </a:r>
            <a:r>
              <a:rPr lang="zh-CN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的研究和描述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251520" y="2996952"/>
            <a:ext cx="8640514" cy="3168352"/>
          </a:xfrm>
          <a:prstGeom prst="roundRect">
            <a:avLst>
              <a:gd name="adj" fmla="val 5123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基元和格子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759" y="1600200"/>
            <a:ext cx="8640514" cy="445611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z="2400" dirty="0" smtClean="0"/>
              <a:t>这样，一种具体的晶体结构，便可看成是每个格点上以同样的方式放置一个基元，可以形式上表示为</a:t>
            </a:r>
            <a:r>
              <a:rPr lang="zh-CN" altLang="en-US" sz="2400" dirty="0" smtClean="0">
                <a:solidFill>
                  <a:srgbClr val="800000"/>
                </a:solidFill>
              </a:rPr>
              <a:t>实际晶体</a:t>
            </a:r>
            <a:r>
              <a:rPr lang="en-US" altLang="zh-CN" sz="2400" dirty="0" smtClean="0">
                <a:solidFill>
                  <a:srgbClr val="800000"/>
                </a:solidFill>
              </a:rPr>
              <a:t>=</a:t>
            </a:r>
            <a:r>
              <a:rPr lang="zh-CN" altLang="en-US" sz="2400" dirty="0" smtClean="0">
                <a:solidFill>
                  <a:srgbClr val="800000"/>
                </a:solidFill>
              </a:rPr>
              <a:t>格子</a:t>
            </a:r>
            <a:r>
              <a:rPr lang="en-US" altLang="zh-CN" sz="2400" dirty="0" smtClean="0">
                <a:solidFill>
                  <a:srgbClr val="800000"/>
                </a:solidFill>
              </a:rPr>
              <a:t>+</a:t>
            </a:r>
            <a:r>
              <a:rPr lang="zh-CN" altLang="en-US" sz="2400" dirty="0" smtClean="0">
                <a:solidFill>
                  <a:srgbClr val="800000"/>
                </a:solidFill>
              </a:rPr>
              <a:t>基元。</a:t>
            </a:r>
            <a:endParaRPr lang="en-US" altLang="zh-CN" sz="2000" dirty="0" smtClean="0"/>
          </a:p>
          <a:p>
            <a:pPr>
              <a:spcBef>
                <a:spcPts val="0"/>
              </a:spcBef>
              <a:defRPr/>
            </a:pPr>
            <a:endParaRPr lang="zh-CN" altLang="en-US" sz="2000" dirty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59" y="3259138"/>
            <a:ext cx="40862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572447" y="3400425"/>
            <a:ext cx="412115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当然，如</a:t>
            </a:r>
            <a:r>
              <a:rPr lang="zh-CN" altLang="en-US" sz="22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基元</a:t>
            </a:r>
            <a:r>
              <a:rPr lang="zh-CN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不是单个的原子或离子，便不具有球对称性，每个格点上安置的</a:t>
            </a:r>
            <a:r>
              <a:rPr lang="zh-CN" altLang="en-US" sz="22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基元</a:t>
            </a:r>
            <a:r>
              <a:rPr lang="zh-CN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，相对于格子的方位以及基元重心的位置都应一律相同，否则便不符合</a:t>
            </a:r>
            <a:r>
              <a:rPr lang="zh-CN" altLang="en-US" sz="22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周期性</a:t>
            </a:r>
            <a:r>
              <a:rPr lang="zh-CN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的要求。</a:t>
            </a:r>
            <a:endParaRPr lang="en-US" altLang="zh-CN" sz="2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418857" y="2352904"/>
            <a:ext cx="8329607" cy="3620859"/>
          </a:xfrm>
          <a:prstGeom prst="roundRect">
            <a:avLst>
              <a:gd name="adj" fmla="val 7713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442913" y="1773238"/>
            <a:ext cx="804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定义：</a:t>
            </a: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一个晶格中</a:t>
            </a: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最小</a:t>
            </a: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的周期性单元称原胞。</a:t>
            </a: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720725" y="4906963"/>
            <a:ext cx="1323975" cy="1066800"/>
            <a:chOff x="1248" y="3264"/>
            <a:chExt cx="834" cy="672"/>
          </a:xfrm>
        </p:grpSpPr>
        <p:grpSp>
          <p:nvGrpSpPr>
            <p:cNvPr id="10324" name="Group 5"/>
            <p:cNvGrpSpPr>
              <a:grpSpLocks/>
            </p:cNvGrpSpPr>
            <p:nvPr/>
          </p:nvGrpSpPr>
          <p:grpSpPr bwMode="auto">
            <a:xfrm>
              <a:off x="1389" y="3264"/>
              <a:ext cx="693" cy="431"/>
              <a:chOff x="942" y="3072"/>
              <a:chExt cx="930" cy="585"/>
            </a:xfrm>
          </p:grpSpPr>
          <p:grpSp>
            <p:nvGrpSpPr>
              <p:cNvPr id="10327" name="Group 6"/>
              <p:cNvGrpSpPr>
                <a:grpSpLocks/>
              </p:cNvGrpSpPr>
              <p:nvPr/>
            </p:nvGrpSpPr>
            <p:grpSpPr bwMode="auto">
              <a:xfrm>
                <a:off x="942" y="3129"/>
                <a:ext cx="576" cy="528"/>
                <a:chOff x="942" y="3156"/>
                <a:chExt cx="576" cy="528"/>
              </a:xfrm>
            </p:grpSpPr>
            <p:sp>
              <p:nvSpPr>
                <p:cNvPr id="1033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942" y="3156"/>
                  <a:ext cx="240" cy="52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2" name="Line 8"/>
                <p:cNvSpPr>
                  <a:spLocks noChangeShapeType="1"/>
                </p:cNvSpPr>
                <p:nvPr/>
              </p:nvSpPr>
              <p:spPr bwMode="auto">
                <a:xfrm>
                  <a:off x="942" y="3684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28" name="Group 9"/>
              <p:cNvGrpSpPr>
                <a:grpSpLocks/>
              </p:cNvGrpSpPr>
              <p:nvPr/>
            </p:nvGrpSpPr>
            <p:grpSpPr bwMode="auto">
              <a:xfrm>
                <a:off x="1200" y="3072"/>
                <a:ext cx="672" cy="576"/>
                <a:chOff x="1200" y="3072"/>
                <a:chExt cx="672" cy="576"/>
              </a:xfrm>
            </p:grpSpPr>
            <p:sp>
              <p:nvSpPr>
                <p:cNvPr id="10329" name="Line 10"/>
                <p:cNvSpPr>
                  <a:spLocks noChangeShapeType="1"/>
                </p:cNvSpPr>
                <p:nvPr/>
              </p:nvSpPr>
              <p:spPr bwMode="auto">
                <a:xfrm>
                  <a:off x="1200" y="3072"/>
                  <a:ext cx="67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536" y="3072"/>
                  <a:ext cx="288" cy="57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325" name="Object 12"/>
            <p:cNvGraphicFramePr>
              <a:graphicFrameLocks noChangeAspect="1"/>
            </p:cNvGraphicFramePr>
            <p:nvPr/>
          </p:nvGraphicFramePr>
          <p:xfrm>
            <a:off x="1439" y="3691"/>
            <a:ext cx="1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0" name="Equation" r:id="rId3" imgW="164957" imgH="253780" progId="Equation.3">
                    <p:embed/>
                  </p:oleObj>
                </mc:Choice>
                <mc:Fallback>
                  <p:oleObj name="Equation" r:id="rId3" imgW="164957" imgH="2537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3691"/>
                          <a:ext cx="16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6" name="Object 13"/>
            <p:cNvGraphicFramePr>
              <a:graphicFrameLocks noChangeAspect="1"/>
            </p:cNvGraphicFramePr>
            <p:nvPr/>
          </p:nvGraphicFramePr>
          <p:xfrm>
            <a:off x="1248" y="3335"/>
            <a:ext cx="18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1" name="Equation" r:id="rId5" imgW="190417" imgH="253890" progId="Equation.3">
                    <p:embed/>
                  </p:oleObj>
                </mc:Choice>
                <mc:Fallback>
                  <p:oleObj name="Equation" r:id="rId5" imgW="190417" imgH="25389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335"/>
                          <a:ext cx="18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4" name="Group 14"/>
          <p:cNvGrpSpPr>
            <a:grpSpLocks/>
          </p:cNvGrpSpPr>
          <p:nvPr/>
        </p:nvGrpSpPr>
        <p:grpSpPr bwMode="auto">
          <a:xfrm>
            <a:off x="1420813" y="2886075"/>
            <a:ext cx="1644650" cy="1409700"/>
            <a:chOff x="1689" y="1991"/>
            <a:chExt cx="1036" cy="888"/>
          </a:xfrm>
        </p:grpSpPr>
        <p:grpSp>
          <p:nvGrpSpPr>
            <p:cNvPr id="10315" name="Group 15"/>
            <p:cNvGrpSpPr>
              <a:grpSpLocks/>
            </p:cNvGrpSpPr>
            <p:nvPr/>
          </p:nvGrpSpPr>
          <p:grpSpPr bwMode="auto">
            <a:xfrm>
              <a:off x="1805" y="1991"/>
              <a:ext cx="920" cy="888"/>
              <a:chOff x="1500" y="1344"/>
              <a:chExt cx="1236" cy="1206"/>
            </a:xfrm>
          </p:grpSpPr>
          <p:grpSp>
            <p:nvGrpSpPr>
              <p:cNvPr id="10318" name="Group 16"/>
              <p:cNvGrpSpPr>
                <a:grpSpLocks/>
              </p:cNvGrpSpPr>
              <p:nvPr/>
            </p:nvGrpSpPr>
            <p:grpSpPr bwMode="auto">
              <a:xfrm>
                <a:off x="1500" y="1974"/>
                <a:ext cx="912" cy="576"/>
                <a:chOff x="1518" y="1956"/>
                <a:chExt cx="912" cy="576"/>
              </a:xfrm>
            </p:grpSpPr>
            <p:sp>
              <p:nvSpPr>
                <p:cNvPr id="10322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518" y="1956"/>
                  <a:ext cx="288" cy="57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518" y="1956"/>
                  <a:ext cx="912" cy="57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19" name="Group 19"/>
              <p:cNvGrpSpPr>
                <a:grpSpLocks/>
              </p:cNvGrpSpPr>
              <p:nvPr/>
            </p:nvGrpSpPr>
            <p:grpSpPr bwMode="auto">
              <a:xfrm>
                <a:off x="1824" y="1344"/>
                <a:ext cx="912" cy="576"/>
                <a:chOff x="1824" y="1344"/>
                <a:chExt cx="912" cy="576"/>
              </a:xfrm>
            </p:grpSpPr>
            <p:sp>
              <p:nvSpPr>
                <p:cNvPr id="1032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824" y="1344"/>
                  <a:ext cx="912" cy="57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448" y="1344"/>
                  <a:ext cx="288" cy="57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316" name="Object 22"/>
            <p:cNvGraphicFramePr>
              <a:graphicFrameLocks noChangeAspect="1"/>
            </p:cNvGraphicFramePr>
            <p:nvPr/>
          </p:nvGraphicFramePr>
          <p:xfrm>
            <a:off x="1689" y="2451"/>
            <a:ext cx="16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2" name="Equation" r:id="rId7" imgW="164957" imgH="253780" progId="Equation.3">
                    <p:embed/>
                  </p:oleObj>
                </mc:Choice>
                <mc:Fallback>
                  <p:oleObj name="Equation" r:id="rId7" imgW="164957" imgH="2537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" y="2451"/>
                          <a:ext cx="16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7" name="Object 23"/>
            <p:cNvGraphicFramePr>
              <a:graphicFrameLocks noChangeAspect="1"/>
            </p:cNvGraphicFramePr>
            <p:nvPr/>
          </p:nvGraphicFramePr>
          <p:xfrm>
            <a:off x="2439" y="2557"/>
            <a:ext cx="18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3" name="Equation" r:id="rId9" imgW="190417" imgH="253890" progId="Equation.3">
                    <p:embed/>
                  </p:oleObj>
                </mc:Choice>
                <mc:Fallback>
                  <p:oleObj name="Equation" r:id="rId9" imgW="190417" imgH="25389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" y="2557"/>
                          <a:ext cx="18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5" name="Group 24"/>
          <p:cNvGrpSpPr>
            <a:grpSpLocks/>
          </p:cNvGrpSpPr>
          <p:nvPr/>
        </p:nvGrpSpPr>
        <p:grpSpPr bwMode="auto">
          <a:xfrm>
            <a:off x="2781300" y="4233863"/>
            <a:ext cx="917575" cy="1455737"/>
            <a:chOff x="2546" y="2840"/>
            <a:chExt cx="578" cy="917"/>
          </a:xfrm>
        </p:grpSpPr>
        <p:grpSp>
          <p:nvGrpSpPr>
            <p:cNvPr id="10306" name="Group 25"/>
            <p:cNvGrpSpPr>
              <a:grpSpLocks/>
            </p:cNvGrpSpPr>
            <p:nvPr/>
          </p:nvGrpSpPr>
          <p:grpSpPr bwMode="auto">
            <a:xfrm>
              <a:off x="2546" y="2840"/>
              <a:ext cx="465" cy="882"/>
              <a:chOff x="2496" y="2496"/>
              <a:chExt cx="624" cy="1197"/>
            </a:xfrm>
          </p:grpSpPr>
          <p:grpSp>
            <p:nvGrpSpPr>
              <p:cNvPr id="10309" name="Group 26"/>
              <p:cNvGrpSpPr>
                <a:grpSpLocks/>
              </p:cNvGrpSpPr>
              <p:nvPr/>
            </p:nvGrpSpPr>
            <p:grpSpPr bwMode="auto">
              <a:xfrm>
                <a:off x="2535" y="3117"/>
                <a:ext cx="576" cy="576"/>
                <a:chOff x="2526" y="3108"/>
                <a:chExt cx="576" cy="576"/>
              </a:xfrm>
            </p:grpSpPr>
            <p:sp>
              <p:nvSpPr>
                <p:cNvPr id="10313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2526" y="3108"/>
                  <a:ext cx="336" cy="57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62" y="3108"/>
                  <a:ext cx="240" cy="52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10" name="Group 29"/>
              <p:cNvGrpSpPr>
                <a:grpSpLocks/>
              </p:cNvGrpSpPr>
              <p:nvPr/>
            </p:nvGrpSpPr>
            <p:grpSpPr bwMode="auto">
              <a:xfrm>
                <a:off x="2496" y="2496"/>
                <a:ext cx="624" cy="576"/>
                <a:chOff x="2496" y="2496"/>
                <a:chExt cx="624" cy="576"/>
              </a:xfrm>
            </p:grpSpPr>
            <p:sp>
              <p:nvSpPr>
                <p:cNvPr id="10311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496" y="2496"/>
                  <a:ext cx="336" cy="57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2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2832" y="2496"/>
                  <a:ext cx="288" cy="57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307" name="Object 32"/>
            <p:cNvGraphicFramePr>
              <a:graphicFrameLocks noChangeAspect="1"/>
            </p:cNvGraphicFramePr>
            <p:nvPr/>
          </p:nvGraphicFramePr>
          <p:xfrm>
            <a:off x="2546" y="3512"/>
            <a:ext cx="16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4" name="Equation" r:id="rId11" imgW="164957" imgH="253780" progId="Equation.3">
                    <p:embed/>
                  </p:oleObj>
                </mc:Choice>
                <mc:Fallback>
                  <p:oleObj name="Equation" r:id="rId11" imgW="164957" imgH="2537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3512"/>
                          <a:ext cx="161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8" name="Object 33"/>
            <p:cNvGraphicFramePr>
              <a:graphicFrameLocks noChangeAspect="1"/>
            </p:cNvGraphicFramePr>
            <p:nvPr/>
          </p:nvGraphicFramePr>
          <p:xfrm>
            <a:off x="2939" y="3405"/>
            <a:ext cx="18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5" name="Equation" r:id="rId12" imgW="190417" imgH="253890" progId="Equation.3">
                    <p:embed/>
                  </p:oleObj>
                </mc:Choice>
                <mc:Fallback>
                  <p:oleObj name="Equation" r:id="rId12" imgW="190417" imgH="25389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9" y="3405"/>
                          <a:ext cx="18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6" name="Group 34"/>
          <p:cNvGrpSpPr>
            <a:grpSpLocks/>
          </p:cNvGrpSpPr>
          <p:nvPr/>
        </p:nvGrpSpPr>
        <p:grpSpPr bwMode="auto">
          <a:xfrm>
            <a:off x="3802063" y="3559175"/>
            <a:ext cx="1928812" cy="2074863"/>
            <a:chOff x="3189" y="2415"/>
            <a:chExt cx="1215" cy="1307"/>
          </a:xfrm>
        </p:grpSpPr>
        <p:grpSp>
          <p:nvGrpSpPr>
            <p:cNvPr id="10297" name="Group 35"/>
            <p:cNvGrpSpPr>
              <a:grpSpLocks/>
            </p:cNvGrpSpPr>
            <p:nvPr/>
          </p:nvGrpSpPr>
          <p:grpSpPr bwMode="auto">
            <a:xfrm>
              <a:off x="3283" y="2415"/>
              <a:ext cx="1121" cy="1271"/>
              <a:chOff x="3486" y="1920"/>
              <a:chExt cx="1506" cy="1725"/>
            </a:xfrm>
          </p:grpSpPr>
          <p:grpSp>
            <p:nvGrpSpPr>
              <p:cNvPr id="10300" name="Group 36"/>
              <p:cNvGrpSpPr>
                <a:grpSpLocks/>
              </p:cNvGrpSpPr>
              <p:nvPr/>
            </p:nvGrpSpPr>
            <p:grpSpPr bwMode="auto">
              <a:xfrm>
                <a:off x="3486" y="2541"/>
                <a:ext cx="1200" cy="1104"/>
                <a:chOff x="3486" y="2532"/>
                <a:chExt cx="1200" cy="1104"/>
              </a:xfrm>
            </p:grpSpPr>
            <p:sp>
              <p:nvSpPr>
                <p:cNvPr id="10304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486" y="3108"/>
                  <a:ext cx="288" cy="52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5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486" y="2532"/>
                  <a:ext cx="1200" cy="110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01" name="Group 39"/>
              <p:cNvGrpSpPr>
                <a:grpSpLocks/>
              </p:cNvGrpSpPr>
              <p:nvPr/>
            </p:nvGrpSpPr>
            <p:grpSpPr bwMode="auto">
              <a:xfrm>
                <a:off x="3792" y="1920"/>
                <a:ext cx="1200" cy="1152"/>
                <a:chOff x="3792" y="1920"/>
                <a:chExt cx="1200" cy="1152"/>
              </a:xfrm>
            </p:grpSpPr>
            <p:sp>
              <p:nvSpPr>
                <p:cNvPr id="1030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792" y="1920"/>
                  <a:ext cx="1200" cy="1152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3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4752" y="1920"/>
                  <a:ext cx="240" cy="57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298" name="Object 42"/>
            <p:cNvGraphicFramePr>
              <a:graphicFrameLocks noChangeAspect="1"/>
            </p:cNvGraphicFramePr>
            <p:nvPr/>
          </p:nvGraphicFramePr>
          <p:xfrm>
            <a:off x="3475" y="3476"/>
            <a:ext cx="16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6" name="Equation" r:id="rId13" imgW="164957" imgH="253780" progId="Equation.3">
                    <p:embed/>
                  </p:oleObj>
                </mc:Choice>
                <mc:Fallback>
                  <p:oleObj name="Equation" r:id="rId13" imgW="164957" imgH="2537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5" y="3476"/>
                          <a:ext cx="16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9" name="Object 43"/>
            <p:cNvGraphicFramePr>
              <a:graphicFrameLocks noChangeAspect="1"/>
            </p:cNvGraphicFramePr>
            <p:nvPr/>
          </p:nvGraphicFramePr>
          <p:xfrm>
            <a:off x="3189" y="3264"/>
            <a:ext cx="18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7" name="Equation" r:id="rId14" imgW="190417" imgH="253890" progId="Equation.3">
                    <p:embed/>
                  </p:oleObj>
                </mc:Choice>
                <mc:Fallback>
                  <p:oleObj name="Equation" r:id="rId14" imgW="190417" imgH="25389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" y="3264"/>
                          <a:ext cx="18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7" name="Group 44"/>
          <p:cNvGrpSpPr>
            <a:grpSpLocks/>
          </p:cNvGrpSpPr>
          <p:nvPr/>
        </p:nvGrpSpPr>
        <p:grpSpPr bwMode="auto">
          <a:xfrm>
            <a:off x="3744913" y="2828925"/>
            <a:ext cx="1304925" cy="1176338"/>
            <a:chOff x="3153" y="1955"/>
            <a:chExt cx="822" cy="741"/>
          </a:xfrm>
        </p:grpSpPr>
        <p:grpSp>
          <p:nvGrpSpPr>
            <p:cNvPr id="10288" name="Group 45"/>
            <p:cNvGrpSpPr>
              <a:grpSpLocks/>
            </p:cNvGrpSpPr>
            <p:nvPr/>
          </p:nvGrpSpPr>
          <p:grpSpPr bwMode="auto">
            <a:xfrm>
              <a:off x="3212" y="1955"/>
              <a:ext cx="763" cy="487"/>
              <a:chOff x="3390" y="1296"/>
              <a:chExt cx="1026" cy="660"/>
            </a:xfrm>
          </p:grpSpPr>
          <p:grpSp>
            <p:nvGrpSpPr>
              <p:cNvPr id="10291" name="Group 46"/>
              <p:cNvGrpSpPr>
                <a:grpSpLocks/>
              </p:cNvGrpSpPr>
              <p:nvPr/>
            </p:nvGrpSpPr>
            <p:grpSpPr bwMode="auto">
              <a:xfrm>
                <a:off x="3390" y="1380"/>
                <a:ext cx="960" cy="576"/>
                <a:chOff x="3390" y="1380"/>
                <a:chExt cx="960" cy="576"/>
              </a:xfrm>
            </p:grpSpPr>
            <p:sp>
              <p:nvSpPr>
                <p:cNvPr id="1029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3390" y="1380"/>
                  <a:ext cx="336" cy="57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6" name="Line 48"/>
                <p:cNvSpPr>
                  <a:spLocks noChangeShapeType="1"/>
                </p:cNvSpPr>
                <p:nvPr/>
              </p:nvSpPr>
              <p:spPr bwMode="auto">
                <a:xfrm>
                  <a:off x="3726" y="1956"/>
                  <a:ext cx="624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92" name="Group 49"/>
              <p:cNvGrpSpPr>
                <a:grpSpLocks/>
              </p:cNvGrpSpPr>
              <p:nvPr/>
            </p:nvGrpSpPr>
            <p:grpSpPr bwMode="auto">
              <a:xfrm>
                <a:off x="3408" y="1296"/>
                <a:ext cx="1008" cy="624"/>
                <a:chOff x="3408" y="1296"/>
                <a:chExt cx="1008" cy="624"/>
              </a:xfrm>
            </p:grpSpPr>
            <p:sp>
              <p:nvSpPr>
                <p:cNvPr id="10293" name="Line 50"/>
                <p:cNvSpPr>
                  <a:spLocks noChangeShapeType="1"/>
                </p:cNvSpPr>
                <p:nvPr/>
              </p:nvSpPr>
              <p:spPr bwMode="auto">
                <a:xfrm>
                  <a:off x="3408" y="1344"/>
                  <a:ext cx="624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4" name="Line 51"/>
                <p:cNvSpPr>
                  <a:spLocks noChangeShapeType="1"/>
                </p:cNvSpPr>
                <p:nvPr/>
              </p:nvSpPr>
              <p:spPr bwMode="auto">
                <a:xfrm>
                  <a:off x="4032" y="1296"/>
                  <a:ext cx="384" cy="624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289" name="Object 52"/>
            <p:cNvGraphicFramePr>
              <a:graphicFrameLocks noChangeAspect="1"/>
            </p:cNvGraphicFramePr>
            <p:nvPr/>
          </p:nvGraphicFramePr>
          <p:xfrm>
            <a:off x="3582" y="2451"/>
            <a:ext cx="16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8" name="Equation" r:id="rId15" imgW="164957" imgH="253780" progId="Equation.3">
                    <p:embed/>
                  </p:oleObj>
                </mc:Choice>
                <mc:Fallback>
                  <p:oleObj name="Equation" r:id="rId15" imgW="164957" imgH="2537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2" y="2451"/>
                          <a:ext cx="161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0" name="Object 53"/>
            <p:cNvGraphicFramePr>
              <a:graphicFrameLocks noChangeAspect="1"/>
            </p:cNvGraphicFramePr>
            <p:nvPr/>
          </p:nvGraphicFramePr>
          <p:xfrm>
            <a:off x="3153" y="2203"/>
            <a:ext cx="18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9" name="Equation" r:id="rId16" imgW="190417" imgH="253890" progId="Equation.3">
                    <p:embed/>
                  </p:oleObj>
                </mc:Choice>
                <mc:Fallback>
                  <p:oleObj name="Equation" r:id="rId16" imgW="190417" imgH="25389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203"/>
                          <a:ext cx="18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8" name="Group 54"/>
          <p:cNvGrpSpPr>
            <a:grpSpLocks/>
          </p:cNvGrpSpPr>
          <p:nvPr/>
        </p:nvGrpSpPr>
        <p:grpSpPr bwMode="auto">
          <a:xfrm>
            <a:off x="866775" y="2773363"/>
            <a:ext cx="5289550" cy="2878137"/>
            <a:chOff x="876" y="1248"/>
            <a:chExt cx="4476" cy="2460"/>
          </a:xfrm>
        </p:grpSpPr>
        <p:grpSp>
          <p:nvGrpSpPr>
            <p:cNvPr id="2" name="Group 55"/>
            <p:cNvGrpSpPr>
              <a:grpSpLocks/>
            </p:cNvGrpSpPr>
            <p:nvPr/>
          </p:nvGrpSpPr>
          <p:grpSpPr bwMode="auto">
            <a:xfrm>
              <a:off x="876" y="3552"/>
              <a:ext cx="3300" cy="156"/>
              <a:chOff x="1200" y="1524"/>
              <a:chExt cx="3300" cy="156"/>
            </a:xfrm>
          </p:grpSpPr>
          <p:sp>
            <p:nvSpPr>
              <p:cNvPr id="10282" name="Oval 56"/>
              <p:cNvSpPr>
                <a:spLocks noChangeArrowheads="1"/>
              </p:cNvSpPr>
              <p:nvPr/>
            </p:nvSpPr>
            <p:spPr bwMode="auto">
              <a:xfrm>
                <a:off x="1200" y="153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283" name="Oval 57"/>
              <p:cNvSpPr>
                <a:spLocks noChangeArrowheads="1"/>
              </p:cNvSpPr>
              <p:nvPr/>
            </p:nvSpPr>
            <p:spPr bwMode="auto">
              <a:xfrm>
                <a:off x="4356" y="152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284" name="Oval 58"/>
              <p:cNvSpPr>
                <a:spLocks noChangeArrowheads="1"/>
              </p:cNvSpPr>
              <p:nvPr/>
            </p:nvSpPr>
            <p:spPr bwMode="auto">
              <a:xfrm>
                <a:off x="3762" y="1530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285" name="Oval 59"/>
              <p:cNvSpPr>
                <a:spLocks noChangeArrowheads="1"/>
              </p:cNvSpPr>
              <p:nvPr/>
            </p:nvSpPr>
            <p:spPr bwMode="auto">
              <a:xfrm>
                <a:off x="3120" y="153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286" name="Oval 60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287" name="Oval 61"/>
              <p:cNvSpPr>
                <a:spLocks noChangeArrowheads="1"/>
              </p:cNvSpPr>
              <p:nvPr/>
            </p:nvSpPr>
            <p:spPr bwMode="auto">
              <a:xfrm>
                <a:off x="1824" y="153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152" y="1248"/>
              <a:ext cx="4200" cy="1884"/>
              <a:chOff x="300" y="1524"/>
              <a:chExt cx="4200" cy="1884"/>
            </a:xfrm>
          </p:grpSpPr>
          <p:grpSp>
            <p:nvGrpSpPr>
              <p:cNvPr id="10254" name="Group 63"/>
              <p:cNvGrpSpPr>
                <a:grpSpLocks/>
              </p:cNvGrpSpPr>
              <p:nvPr/>
            </p:nvGrpSpPr>
            <p:grpSpPr bwMode="auto">
              <a:xfrm>
                <a:off x="1200" y="1524"/>
                <a:ext cx="3300" cy="156"/>
                <a:chOff x="1200" y="1524"/>
                <a:chExt cx="3300" cy="156"/>
              </a:xfrm>
            </p:grpSpPr>
            <p:sp>
              <p:nvSpPr>
                <p:cNvPr id="10276" name="Oval 64"/>
                <p:cNvSpPr>
                  <a:spLocks noChangeArrowheads="1"/>
                </p:cNvSpPr>
                <p:nvPr/>
              </p:nvSpPr>
              <p:spPr bwMode="auto">
                <a:xfrm>
                  <a:off x="1200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77" name="Oval 65"/>
                <p:cNvSpPr>
                  <a:spLocks noChangeArrowheads="1"/>
                </p:cNvSpPr>
                <p:nvPr/>
              </p:nvSpPr>
              <p:spPr bwMode="auto">
                <a:xfrm>
                  <a:off x="4356" y="1524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78" name="Oval 66"/>
                <p:cNvSpPr>
                  <a:spLocks noChangeArrowheads="1"/>
                </p:cNvSpPr>
                <p:nvPr/>
              </p:nvSpPr>
              <p:spPr bwMode="auto">
                <a:xfrm>
                  <a:off x="3762" y="1530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79" name="Oval 67"/>
                <p:cNvSpPr>
                  <a:spLocks noChangeArrowheads="1"/>
                </p:cNvSpPr>
                <p:nvPr/>
              </p:nvSpPr>
              <p:spPr bwMode="auto">
                <a:xfrm>
                  <a:off x="3120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80" name="Oval 68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81" name="Oval 69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55" name="Group 70"/>
              <p:cNvGrpSpPr>
                <a:grpSpLocks/>
              </p:cNvGrpSpPr>
              <p:nvPr/>
            </p:nvGrpSpPr>
            <p:grpSpPr bwMode="auto">
              <a:xfrm>
                <a:off x="912" y="2100"/>
                <a:ext cx="3300" cy="156"/>
                <a:chOff x="1200" y="1524"/>
                <a:chExt cx="3300" cy="156"/>
              </a:xfrm>
            </p:grpSpPr>
            <p:sp>
              <p:nvSpPr>
                <p:cNvPr id="10270" name="Oval 71"/>
                <p:cNvSpPr>
                  <a:spLocks noChangeArrowheads="1"/>
                </p:cNvSpPr>
                <p:nvPr/>
              </p:nvSpPr>
              <p:spPr bwMode="auto">
                <a:xfrm>
                  <a:off x="1200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71" name="Oval 72"/>
                <p:cNvSpPr>
                  <a:spLocks noChangeArrowheads="1"/>
                </p:cNvSpPr>
                <p:nvPr/>
              </p:nvSpPr>
              <p:spPr bwMode="auto">
                <a:xfrm>
                  <a:off x="4356" y="1524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72" name="Oval 73"/>
                <p:cNvSpPr>
                  <a:spLocks noChangeArrowheads="1"/>
                </p:cNvSpPr>
                <p:nvPr/>
              </p:nvSpPr>
              <p:spPr bwMode="auto">
                <a:xfrm>
                  <a:off x="3762" y="1530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73" name="Oval 74"/>
                <p:cNvSpPr>
                  <a:spLocks noChangeArrowheads="1"/>
                </p:cNvSpPr>
                <p:nvPr/>
              </p:nvSpPr>
              <p:spPr bwMode="auto">
                <a:xfrm>
                  <a:off x="3120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74" name="Oval 75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75" name="Oval 76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56" name="Group 77"/>
              <p:cNvGrpSpPr>
                <a:grpSpLocks/>
              </p:cNvGrpSpPr>
              <p:nvPr/>
            </p:nvGrpSpPr>
            <p:grpSpPr bwMode="auto">
              <a:xfrm>
                <a:off x="624" y="2676"/>
                <a:ext cx="3300" cy="156"/>
                <a:chOff x="1200" y="1524"/>
                <a:chExt cx="3300" cy="156"/>
              </a:xfrm>
            </p:grpSpPr>
            <p:sp>
              <p:nvSpPr>
                <p:cNvPr id="10264" name="Oval 78"/>
                <p:cNvSpPr>
                  <a:spLocks noChangeArrowheads="1"/>
                </p:cNvSpPr>
                <p:nvPr/>
              </p:nvSpPr>
              <p:spPr bwMode="auto">
                <a:xfrm>
                  <a:off x="1200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65" name="Oval 79"/>
                <p:cNvSpPr>
                  <a:spLocks noChangeArrowheads="1"/>
                </p:cNvSpPr>
                <p:nvPr/>
              </p:nvSpPr>
              <p:spPr bwMode="auto">
                <a:xfrm>
                  <a:off x="4356" y="1524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66" name="Oval 80"/>
                <p:cNvSpPr>
                  <a:spLocks noChangeArrowheads="1"/>
                </p:cNvSpPr>
                <p:nvPr/>
              </p:nvSpPr>
              <p:spPr bwMode="auto">
                <a:xfrm>
                  <a:off x="3762" y="1530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67" name="Oval 81"/>
                <p:cNvSpPr>
                  <a:spLocks noChangeArrowheads="1"/>
                </p:cNvSpPr>
                <p:nvPr/>
              </p:nvSpPr>
              <p:spPr bwMode="auto">
                <a:xfrm>
                  <a:off x="3120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68" name="Oval 82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69" name="Oval 83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57" name="Group 84"/>
              <p:cNvGrpSpPr>
                <a:grpSpLocks/>
              </p:cNvGrpSpPr>
              <p:nvPr/>
            </p:nvGrpSpPr>
            <p:grpSpPr bwMode="auto">
              <a:xfrm>
                <a:off x="300" y="3252"/>
                <a:ext cx="3300" cy="156"/>
                <a:chOff x="1200" y="1524"/>
                <a:chExt cx="3300" cy="156"/>
              </a:xfrm>
            </p:grpSpPr>
            <p:sp>
              <p:nvSpPr>
                <p:cNvPr id="10258" name="Oval 85"/>
                <p:cNvSpPr>
                  <a:spLocks noChangeArrowheads="1"/>
                </p:cNvSpPr>
                <p:nvPr/>
              </p:nvSpPr>
              <p:spPr bwMode="auto">
                <a:xfrm>
                  <a:off x="1200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59" name="Oval 86"/>
                <p:cNvSpPr>
                  <a:spLocks noChangeArrowheads="1"/>
                </p:cNvSpPr>
                <p:nvPr/>
              </p:nvSpPr>
              <p:spPr bwMode="auto">
                <a:xfrm>
                  <a:off x="4356" y="1524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60" name="Oval 87"/>
                <p:cNvSpPr>
                  <a:spLocks noChangeArrowheads="1"/>
                </p:cNvSpPr>
                <p:nvPr/>
              </p:nvSpPr>
              <p:spPr bwMode="auto">
                <a:xfrm>
                  <a:off x="3762" y="1530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61" name="Oval 88"/>
                <p:cNvSpPr>
                  <a:spLocks noChangeArrowheads="1"/>
                </p:cNvSpPr>
                <p:nvPr/>
              </p:nvSpPr>
              <p:spPr bwMode="auto">
                <a:xfrm>
                  <a:off x="3120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62" name="Oval 89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263" name="Oval 90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144" cy="144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buFontTx/>
                    <a:buNone/>
                  </a:pPr>
                  <a:endParaRPr lang="zh-CN" altLang="en-US" sz="2800">
                    <a:solidFill>
                      <a:srgbClr val="1C1C1C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54398" name="Group 94"/>
          <p:cNvGrpSpPr>
            <a:grpSpLocks/>
          </p:cNvGrpSpPr>
          <p:nvPr/>
        </p:nvGrpSpPr>
        <p:grpSpPr bwMode="auto">
          <a:xfrm>
            <a:off x="5411281" y="4254561"/>
            <a:ext cx="3670265" cy="1651000"/>
            <a:chOff x="3457" y="2822"/>
            <a:chExt cx="1872" cy="1040"/>
          </a:xfrm>
          <a:noFill/>
        </p:grpSpPr>
        <p:sp>
          <p:nvSpPr>
            <p:cNvPr id="10252" name="Rectangle 92"/>
            <p:cNvSpPr>
              <a:spLocks noChangeArrowheads="1"/>
            </p:cNvSpPr>
            <p:nvPr/>
          </p:nvSpPr>
          <p:spPr bwMode="auto">
            <a:xfrm>
              <a:off x="3457" y="2822"/>
              <a:ext cx="1872" cy="10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250" dirty="0" smtClean="0">
                  <a:solidFill>
                    <a:srgbClr val="0A031F"/>
                  </a:solidFill>
                  <a:latin typeface="微软雅黑" panose="020B0503020204020204" pitchFamily="34" charset="-122"/>
                </a:rPr>
                <a:t>晶格基矢</a:t>
              </a:r>
              <a:r>
                <a:rPr kumimoji="1" lang="en-US" altLang="zh-CN" sz="2250" dirty="0" smtClean="0">
                  <a:solidFill>
                    <a:srgbClr val="0A031F"/>
                  </a:solidFill>
                  <a:latin typeface="微软雅黑" panose="020B0503020204020204" pitchFamily="34" charset="-122"/>
                </a:rPr>
                <a:t>(unit vector)</a:t>
              </a:r>
            </a:p>
            <a:p>
              <a:pPr eaLnBrk="1" hangingPunct="1">
                <a:lnSpc>
                  <a:spcPct val="150000"/>
                </a:lnSpc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250" dirty="0" smtClean="0">
                  <a:solidFill>
                    <a:srgbClr val="0A031F"/>
                  </a:solidFill>
                  <a:latin typeface="微软雅黑" panose="020B0503020204020204" pitchFamily="34" charset="-122"/>
                </a:rPr>
                <a:t>即原胞的边矢量；</a:t>
              </a:r>
            </a:p>
            <a:p>
              <a:pPr eaLnBrk="1" hangingPunct="1">
                <a:lnSpc>
                  <a:spcPct val="150000"/>
                </a:lnSpc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250" dirty="0" smtClean="0">
                  <a:solidFill>
                    <a:srgbClr val="0A031F"/>
                  </a:solidFill>
                  <a:latin typeface="微软雅黑" panose="020B0503020204020204" pitchFamily="34" charset="-122"/>
                </a:rPr>
                <a:t>这里用               </a:t>
              </a:r>
              <a:r>
                <a:rPr kumimoji="1" lang="zh-CN" altLang="en-US" sz="2250" dirty="0" smtClean="0">
                  <a:solidFill>
                    <a:srgbClr val="0A031F"/>
                  </a:solidFill>
                  <a:latin typeface="微软雅黑" panose="020B0503020204020204" pitchFamily="34" charset="-122"/>
                </a:rPr>
                <a:t>来</a:t>
              </a:r>
              <a:r>
                <a:rPr kumimoji="1" lang="zh-CN" altLang="en-US" sz="2250" dirty="0" smtClean="0">
                  <a:solidFill>
                    <a:srgbClr val="0A031F"/>
                  </a:solidFill>
                  <a:latin typeface="微软雅黑" panose="020B0503020204020204" pitchFamily="34" charset="-122"/>
                </a:rPr>
                <a:t>表示</a:t>
              </a:r>
              <a:r>
                <a:rPr kumimoji="1" lang="zh-CN" altLang="en-US" sz="2250" dirty="0" smtClean="0">
                  <a:latin typeface="微软雅黑" panose="020B0503020204020204" pitchFamily="34" charset="-122"/>
                </a:rPr>
                <a:t>。</a:t>
              </a:r>
            </a:p>
          </p:txBody>
        </p:sp>
        <p:graphicFrame>
          <p:nvGraphicFramePr>
            <p:cNvPr id="10253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1571215"/>
                </p:ext>
              </p:extLst>
            </p:nvPr>
          </p:nvGraphicFramePr>
          <p:xfrm>
            <a:off x="3944" y="3438"/>
            <a:ext cx="651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0" name="公式" r:id="rId17" imgW="330120" imgH="228600" progId="Equation.3">
                    <p:embed/>
                  </p:oleObj>
                </mc:Choice>
                <mc:Fallback>
                  <p:oleObj name="公式" r:id="rId17" imgW="330120" imgH="228600" progId="Equation.3">
                    <p:embed/>
                    <p:pic>
                      <p:nvPicPr>
                        <p:cNvPr id="10253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3438"/>
                          <a:ext cx="651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4399" name="Rectangle 95"/>
          <p:cNvSpPr>
            <a:spLocks noChangeArrowheads="1"/>
          </p:cNvSpPr>
          <p:nvPr/>
        </p:nvSpPr>
        <p:spPr bwMode="auto">
          <a:xfrm>
            <a:off x="511041" y="6231586"/>
            <a:ext cx="4767262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u="sng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原胞及基矢的选取</a:t>
            </a:r>
            <a:r>
              <a:rPr kumimoji="1" lang="en-US" altLang="zh-CN" sz="2400" u="sng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——</a:t>
            </a:r>
            <a:r>
              <a:rPr kumimoji="1" lang="zh-CN" altLang="en-US" sz="2400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不唯一</a:t>
            </a:r>
            <a:endParaRPr kumimoji="1" lang="zh-CN" altLang="en-US" sz="24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0251" name="Rectangle 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z="2800" dirty="0" smtClean="0">
                <a:solidFill>
                  <a:srgbClr val="0A031F"/>
                </a:solidFill>
              </a:rPr>
              <a:t>原胞及原胞基矢</a:t>
            </a:r>
            <a:r>
              <a:rPr lang="zh-CN" altLang="en-US" sz="2400" dirty="0" smtClean="0">
                <a:solidFill>
                  <a:srgbClr val="0A031F"/>
                </a:solidFill>
              </a:rPr>
              <a:t>（</a:t>
            </a:r>
            <a:r>
              <a:rPr lang="en-US" altLang="zh-CN" sz="2400" dirty="0" smtClean="0"/>
              <a:t>primitive cell and unit vector)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442913" y="2924944"/>
            <a:ext cx="8377559" cy="2996207"/>
          </a:xfrm>
          <a:prstGeom prst="roundRect">
            <a:avLst>
              <a:gd name="adj" fmla="val 5847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474663" y="1558925"/>
            <a:ext cx="76787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一般用               来表示三维晶格的基矢。通常，以基矢              为三个棱边组成的平行六面体为原胞</a:t>
            </a: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kumimoji="1" lang="zh-CN" altLang="en-US" sz="2400" dirty="0" smtClean="0">
              <a:solidFill>
                <a:srgbClr val="0A03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6553200" y="3477394"/>
            <a:ext cx="1165225" cy="1046162"/>
            <a:chOff x="4258" y="1289"/>
            <a:chExt cx="734" cy="659"/>
          </a:xfrm>
        </p:grpSpPr>
        <p:sp>
          <p:nvSpPr>
            <p:cNvPr id="11361" name="Line 3"/>
            <p:cNvSpPr>
              <a:spLocks noChangeShapeType="1"/>
            </p:cNvSpPr>
            <p:nvPr/>
          </p:nvSpPr>
          <p:spPr bwMode="auto">
            <a:xfrm flipH="1" flipV="1">
              <a:off x="4258" y="1289"/>
              <a:ext cx="227" cy="4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2" name="Line 4"/>
            <p:cNvSpPr>
              <a:spLocks noChangeShapeType="1"/>
            </p:cNvSpPr>
            <p:nvPr/>
          </p:nvSpPr>
          <p:spPr bwMode="auto">
            <a:xfrm rot="180000" flipV="1">
              <a:off x="4468" y="1492"/>
              <a:ext cx="265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3" name="Line 5"/>
            <p:cNvSpPr>
              <a:spLocks noChangeShapeType="1"/>
            </p:cNvSpPr>
            <p:nvPr/>
          </p:nvSpPr>
          <p:spPr bwMode="auto">
            <a:xfrm>
              <a:off x="4512" y="1708"/>
              <a:ext cx="48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37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三维晶格的原胞与基矢</a:t>
            </a:r>
          </a:p>
        </p:txBody>
      </p:sp>
      <p:graphicFrame>
        <p:nvGraphicFramePr>
          <p:cNvPr id="11269" name="Object 8"/>
          <p:cNvGraphicFramePr>
            <a:graphicFrameLocks noChangeAspect="1"/>
          </p:cNvGraphicFramePr>
          <p:nvPr/>
        </p:nvGraphicFramePr>
        <p:xfrm>
          <a:off x="1714500" y="1608138"/>
          <a:ext cx="12096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3" imgW="558558" imgH="266584" progId="Equation.3">
                  <p:embed/>
                </p:oleObj>
              </mc:Choice>
              <mc:Fallback>
                <p:oleObj name="Equation" r:id="rId3" imgW="558558" imgH="2665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608138"/>
                        <a:ext cx="12096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976313" y="2157413"/>
          <a:ext cx="12096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5" imgW="558558" imgH="266584" progId="Equation.3">
                  <p:embed/>
                </p:oleObj>
              </mc:Choice>
              <mc:Fallback>
                <p:oleObj name="Equation" r:id="rId5" imgW="558558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2157413"/>
                        <a:ext cx="12096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1" name="Group 11"/>
          <p:cNvGrpSpPr>
            <a:grpSpLocks/>
          </p:cNvGrpSpPr>
          <p:nvPr/>
        </p:nvGrpSpPr>
        <p:grpSpPr bwMode="auto">
          <a:xfrm>
            <a:off x="1143000" y="3472631"/>
            <a:ext cx="1524000" cy="1447800"/>
            <a:chOff x="720" y="2271"/>
            <a:chExt cx="960" cy="912"/>
          </a:xfrm>
        </p:grpSpPr>
        <p:sp>
          <p:nvSpPr>
            <p:cNvPr id="11356" name="AutoShape 12"/>
            <p:cNvSpPr>
              <a:spLocks noChangeArrowheads="1"/>
            </p:cNvSpPr>
            <p:nvPr/>
          </p:nvSpPr>
          <p:spPr bwMode="auto">
            <a:xfrm>
              <a:off x="720" y="2271"/>
              <a:ext cx="960" cy="912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357" name="Group 13"/>
            <p:cNvGrpSpPr>
              <a:grpSpLocks/>
            </p:cNvGrpSpPr>
            <p:nvPr/>
          </p:nvGrpSpPr>
          <p:grpSpPr bwMode="auto">
            <a:xfrm>
              <a:off x="720" y="2271"/>
              <a:ext cx="960" cy="912"/>
              <a:chOff x="720" y="2271"/>
              <a:chExt cx="960" cy="912"/>
            </a:xfrm>
          </p:grpSpPr>
          <p:sp>
            <p:nvSpPr>
              <p:cNvPr id="11358" name="Line 14"/>
              <p:cNvSpPr>
                <a:spLocks noChangeShapeType="1"/>
              </p:cNvSpPr>
              <p:nvPr/>
            </p:nvSpPr>
            <p:spPr bwMode="auto">
              <a:xfrm>
                <a:off x="960" y="2271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59" name="Line 15"/>
              <p:cNvSpPr>
                <a:spLocks noChangeShapeType="1"/>
              </p:cNvSpPr>
              <p:nvPr/>
            </p:nvSpPr>
            <p:spPr bwMode="auto">
              <a:xfrm>
                <a:off x="960" y="2955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0" name="Line 16"/>
              <p:cNvSpPr>
                <a:spLocks noChangeShapeType="1"/>
              </p:cNvSpPr>
              <p:nvPr/>
            </p:nvSpPr>
            <p:spPr bwMode="auto">
              <a:xfrm flipV="1">
                <a:off x="720" y="2943"/>
                <a:ext cx="24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272" name="Text Box 17"/>
          <p:cNvSpPr txBox="1">
            <a:spLocks noChangeArrowheads="1"/>
          </p:cNvSpPr>
          <p:nvPr/>
        </p:nvSpPr>
        <p:spPr bwMode="auto">
          <a:xfrm>
            <a:off x="609600" y="5301431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zh-CN" altLang="en-US" sz="240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简立方结构原胞</a:t>
            </a:r>
          </a:p>
        </p:txBody>
      </p:sp>
      <p:grpSp>
        <p:nvGrpSpPr>
          <p:cNvPr id="11273" name="Group 18"/>
          <p:cNvGrpSpPr>
            <a:grpSpLocks/>
          </p:cNvGrpSpPr>
          <p:nvPr/>
        </p:nvGrpSpPr>
        <p:grpSpPr bwMode="auto">
          <a:xfrm>
            <a:off x="1100138" y="3425006"/>
            <a:ext cx="1609725" cy="1538288"/>
            <a:chOff x="741" y="1170"/>
            <a:chExt cx="1014" cy="969"/>
          </a:xfrm>
        </p:grpSpPr>
        <p:sp>
          <p:nvSpPr>
            <p:cNvPr id="11348" name="Oval 19"/>
            <p:cNvSpPr>
              <a:spLocks noChangeArrowheads="1"/>
            </p:cNvSpPr>
            <p:nvPr/>
          </p:nvSpPr>
          <p:spPr bwMode="auto">
            <a:xfrm>
              <a:off x="1698" y="1845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49" name="Oval 20"/>
            <p:cNvSpPr>
              <a:spLocks noChangeArrowheads="1"/>
            </p:cNvSpPr>
            <p:nvPr/>
          </p:nvSpPr>
          <p:spPr bwMode="auto">
            <a:xfrm>
              <a:off x="966" y="1170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50" name="Oval 21"/>
            <p:cNvSpPr>
              <a:spLocks noChangeArrowheads="1"/>
            </p:cNvSpPr>
            <p:nvPr/>
          </p:nvSpPr>
          <p:spPr bwMode="auto">
            <a:xfrm>
              <a:off x="987" y="1833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51" name="Oval 22"/>
            <p:cNvSpPr>
              <a:spLocks noChangeArrowheads="1"/>
            </p:cNvSpPr>
            <p:nvPr/>
          </p:nvSpPr>
          <p:spPr bwMode="auto">
            <a:xfrm>
              <a:off x="741" y="2082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52" name="Oval 23"/>
            <p:cNvSpPr>
              <a:spLocks noChangeArrowheads="1"/>
            </p:cNvSpPr>
            <p:nvPr/>
          </p:nvSpPr>
          <p:spPr bwMode="auto">
            <a:xfrm>
              <a:off x="747" y="1401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53" name="Oval 24"/>
            <p:cNvSpPr>
              <a:spLocks noChangeArrowheads="1"/>
            </p:cNvSpPr>
            <p:nvPr/>
          </p:nvSpPr>
          <p:spPr bwMode="auto">
            <a:xfrm>
              <a:off x="1467" y="1401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54" name="Oval 25"/>
            <p:cNvSpPr>
              <a:spLocks noChangeArrowheads="1"/>
            </p:cNvSpPr>
            <p:nvPr/>
          </p:nvSpPr>
          <p:spPr bwMode="auto">
            <a:xfrm>
              <a:off x="1470" y="2082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55" name="Oval 26"/>
            <p:cNvSpPr>
              <a:spLocks noChangeArrowheads="1"/>
            </p:cNvSpPr>
            <p:nvPr/>
          </p:nvSpPr>
          <p:spPr bwMode="auto">
            <a:xfrm>
              <a:off x="1689" y="1170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74" name="Text Box 27"/>
          <p:cNvSpPr txBox="1">
            <a:spLocks noChangeArrowheads="1"/>
          </p:cNvSpPr>
          <p:nvPr/>
        </p:nvSpPr>
        <p:spPr bwMode="auto">
          <a:xfrm>
            <a:off x="3468688" y="5320481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面心立方原胞</a:t>
            </a:r>
          </a:p>
        </p:txBody>
      </p:sp>
      <p:grpSp>
        <p:nvGrpSpPr>
          <p:cNvPr id="11275" name="Group 28"/>
          <p:cNvGrpSpPr>
            <a:grpSpLocks/>
          </p:cNvGrpSpPr>
          <p:nvPr/>
        </p:nvGrpSpPr>
        <p:grpSpPr bwMode="auto">
          <a:xfrm>
            <a:off x="3706813" y="3472631"/>
            <a:ext cx="1609725" cy="1631950"/>
            <a:chOff x="2335" y="2271"/>
            <a:chExt cx="1014" cy="1028"/>
          </a:xfrm>
        </p:grpSpPr>
        <p:sp>
          <p:nvSpPr>
            <p:cNvPr id="11314" name="Line 29"/>
            <p:cNvSpPr>
              <a:spLocks noChangeShapeType="1"/>
            </p:cNvSpPr>
            <p:nvPr/>
          </p:nvSpPr>
          <p:spPr bwMode="auto">
            <a:xfrm rot="120000" flipH="1">
              <a:off x="2767" y="2403"/>
              <a:ext cx="48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Line 30"/>
            <p:cNvSpPr>
              <a:spLocks noChangeShapeType="1"/>
            </p:cNvSpPr>
            <p:nvPr/>
          </p:nvSpPr>
          <p:spPr bwMode="auto">
            <a:xfrm flipV="1">
              <a:off x="2854" y="2754"/>
              <a:ext cx="336" cy="33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Line 31"/>
            <p:cNvSpPr>
              <a:spLocks noChangeShapeType="1"/>
            </p:cNvSpPr>
            <p:nvPr/>
          </p:nvSpPr>
          <p:spPr bwMode="auto">
            <a:xfrm flipH="1">
              <a:off x="2818" y="2685"/>
              <a:ext cx="144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Line 32"/>
            <p:cNvSpPr>
              <a:spLocks noChangeShapeType="1"/>
            </p:cNvSpPr>
            <p:nvPr/>
          </p:nvSpPr>
          <p:spPr bwMode="auto">
            <a:xfrm rot="21420000" flipV="1">
              <a:off x="2734" y="2745"/>
              <a:ext cx="480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Line 33"/>
            <p:cNvSpPr>
              <a:spLocks noChangeShapeType="1"/>
            </p:cNvSpPr>
            <p:nvPr/>
          </p:nvSpPr>
          <p:spPr bwMode="auto">
            <a:xfrm flipV="1">
              <a:off x="2482" y="2409"/>
              <a:ext cx="336" cy="33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Line 34"/>
            <p:cNvSpPr>
              <a:spLocks noChangeShapeType="1"/>
            </p:cNvSpPr>
            <p:nvPr/>
          </p:nvSpPr>
          <p:spPr bwMode="auto">
            <a:xfrm flipV="1">
              <a:off x="2473" y="2667"/>
              <a:ext cx="480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Line 35"/>
            <p:cNvSpPr>
              <a:spLocks noChangeShapeType="1"/>
            </p:cNvSpPr>
            <p:nvPr/>
          </p:nvSpPr>
          <p:spPr bwMode="auto">
            <a:xfrm rot="240000" flipV="1">
              <a:off x="2973" y="2314"/>
              <a:ext cx="317" cy="3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Line 36"/>
            <p:cNvSpPr>
              <a:spLocks noChangeShapeType="1"/>
            </p:cNvSpPr>
            <p:nvPr/>
          </p:nvSpPr>
          <p:spPr bwMode="auto">
            <a:xfrm flipV="1">
              <a:off x="2824" y="2307"/>
              <a:ext cx="480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Line 37"/>
            <p:cNvSpPr>
              <a:spLocks noChangeShapeType="1"/>
            </p:cNvSpPr>
            <p:nvPr/>
          </p:nvSpPr>
          <p:spPr bwMode="auto">
            <a:xfrm rot="21540000" flipH="1">
              <a:off x="3196" y="2331"/>
              <a:ext cx="113" cy="40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Line 38"/>
            <p:cNvSpPr>
              <a:spLocks noChangeShapeType="1"/>
            </p:cNvSpPr>
            <p:nvPr/>
          </p:nvSpPr>
          <p:spPr bwMode="auto">
            <a:xfrm rot="21480000" flipH="1">
              <a:off x="2344" y="2781"/>
              <a:ext cx="144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Line 39"/>
            <p:cNvSpPr>
              <a:spLocks noChangeShapeType="1"/>
            </p:cNvSpPr>
            <p:nvPr/>
          </p:nvSpPr>
          <p:spPr bwMode="auto">
            <a:xfrm flipV="1">
              <a:off x="2356" y="3117"/>
              <a:ext cx="480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Line 40"/>
            <p:cNvSpPr>
              <a:spLocks noChangeShapeType="1"/>
            </p:cNvSpPr>
            <p:nvPr/>
          </p:nvSpPr>
          <p:spPr bwMode="auto">
            <a:xfrm flipH="1">
              <a:off x="2362" y="2865"/>
              <a:ext cx="384" cy="33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26" name="Group 41"/>
            <p:cNvGrpSpPr>
              <a:grpSpLocks/>
            </p:cNvGrpSpPr>
            <p:nvPr/>
          </p:nvGrpSpPr>
          <p:grpSpPr bwMode="auto">
            <a:xfrm>
              <a:off x="2335" y="2271"/>
              <a:ext cx="1014" cy="1028"/>
              <a:chOff x="2421" y="1200"/>
              <a:chExt cx="1014" cy="1028"/>
            </a:xfrm>
          </p:grpSpPr>
          <p:graphicFrame>
            <p:nvGraphicFramePr>
              <p:cNvPr id="11335" name="Object 42"/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94" name="Equation" r:id="rId6" imgW="114151" imgH="215619" progId="Equation.3">
                      <p:embed/>
                    </p:oleObj>
                  </mc:Choice>
                  <mc:Fallback>
                    <p:oleObj name="Equation" r:id="rId6" imgW="114151" imgH="215619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36" name="AutoShape 43"/>
              <p:cNvSpPr>
                <a:spLocks noChangeArrowheads="1"/>
              </p:cNvSpPr>
              <p:nvPr/>
            </p:nvSpPr>
            <p:spPr bwMode="auto">
              <a:xfrm>
                <a:off x="2448" y="1230"/>
                <a:ext cx="960" cy="912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37" name="Line 44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8" name="Line 45"/>
              <p:cNvSpPr>
                <a:spLocks noChangeShapeType="1"/>
              </p:cNvSpPr>
              <p:nvPr/>
            </p:nvSpPr>
            <p:spPr bwMode="auto">
              <a:xfrm>
                <a:off x="2688" y="19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9" name="Oval 46"/>
              <p:cNvSpPr>
                <a:spLocks noChangeArrowheads="1"/>
              </p:cNvSpPr>
              <p:nvPr/>
            </p:nvSpPr>
            <p:spPr bwMode="auto">
              <a:xfrm>
                <a:off x="3378" y="1893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40" name="Oval 47"/>
              <p:cNvSpPr>
                <a:spLocks noChangeArrowheads="1"/>
              </p:cNvSpPr>
              <p:nvPr/>
            </p:nvSpPr>
            <p:spPr bwMode="auto">
              <a:xfrm>
                <a:off x="2646" y="1200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41" name="Oval 48"/>
              <p:cNvSpPr>
                <a:spLocks noChangeArrowheads="1"/>
              </p:cNvSpPr>
              <p:nvPr/>
            </p:nvSpPr>
            <p:spPr bwMode="auto">
              <a:xfrm>
                <a:off x="2667" y="1890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42" name="Oval 49"/>
              <p:cNvSpPr>
                <a:spLocks noChangeArrowheads="1"/>
              </p:cNvSpPr>
              <p:nvPr/>
            </p:nvSpPr>
            <p:spPr bwMode="auto">
              <a:xfrm>
                <a:off x="2421" y="2112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43" name="Oval 50"/>
              <p:cNvSpPr>
                <a:spLocks noChangeArrowheads="1"/>
              </p:cNvSpPr>
              <p:nvPr/>
            </p:nvSpPr>
            <p:spPr bwMode="auto">
              <a:xfrm>
                <a:off x="2427" y="1431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44" name="Oval 51"/>
              <p:cNvSpPr>
                <a:spLocks noChangeArrowheads="1"/>
              </p:cNvSpPr>
              <p:nvPr/>
            </p:nvSpPr>
            <p:spPr bwMode="auto">
              <a:xfrm>
                <a:off x="3147" y="1431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45" name="Oval 52"/>
              <p:cNvSpPr>
                <a:spLocks noChangeArrowheads="1"/>
              </p:cNvSpPr>
              <p:nvPr/>
            </p:nvSpPr>
            <p:spPr bwMode="auto">
              <a:xfrm>
                <a:off x="3150" y="2112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46" name="Oval 53"/>
              <p:cNvSpPr>
                <a:spLocks noChangeArrowheads="1"/>
              </p:cNvSpPr>
              <p:nvPr/>
            </p:nvSpPr>
            <p:spPr bwMode="auto">
              <a:xfrm>
                <a:off x="3369" y="1200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47" name="Line 54"/>
              <p:cNvSpPr>
                <a:spLocks noChangeShapeType="1"/>
              </p:cNvSpPr>
              <p:nvPr/>
            </p:nvSpPr>
            <p:spPr bwMode="auto">
              <a:xfrm flipV="1">
                <a:off x="2448" y="1893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27" name="Oval 55"/>
            <p:cNvSpPr>
              <a:spLocks noChangeArrowheads="1"/>
            </p:cNvSpPr>
            <p:nvPr/>
          </p:nvSpPr>
          <p:spPr bwMode="auto">
            <a:xfrm>
              <a:off x="2794" y="2367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28" name="Oval 56"/>
            <p:cNvSpPr>
              <a:spLocks noChangeArrowheads="1"/>
            </p:cNvSpPr>
            <p:nvPr/>
          </p:nvSpPr>
          <p:spPr bwMode="auto">
            <a:xfrm>
              <a:off x="3064" y="3183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29" name="Oval 57"/>
            <p:cNvSpPr>
              <a:spLocks noChangeArrowheads="1"/>
            </p:cNvSpPr>
            <p:nvPr/>
          </p:nvSpPr>
          <p:spPr bwMode="auto">
            <a:xfrm>
              <a:off x="2803" y="3069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30" name="Oval 58"/>
            <p:cNvSpPr>
              <a:spLocks noChangeArrowheads="1"/>
            </p:cNvSpPr>
            <p:nvPr/>
          </p:nvSpPr>
          <p:spPr bwMode="auto">
            <a:xfrm>
              <a:off x="2458" y="2730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31" name="Oval 59"/>
            <p:cNvSpPr>
              <a:spLocks noChangeArrowheads="1"/>
            </p:cNvSpPr>
            <p:nvPr/>
          </p:nvSpPr>
          <p:spPr bwMode="auto">
            <a:xfrm>
              <a:off x="2929" y="2643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32" name="Oval 60"/>
            <p:cNvSpPr>
              <a:spLocks noChangeArrowheads="1"/>
            </p:cNvSpPr>
            <p:nvPr/>
          </p:nvSpPr>
          <p:spPr bwMode="auto">
            <a:xfrm>
              <a:off x="3178" y="2703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33" name="Oval 61"/>
            <p:cNvSpPr>
              <a:spLocks noChangeArrowheads="1"/>
            </p:cNvSpPr>
            <p:nvPr/>
          </p:nvSpPr>
          <p:spPr bwMode="auto">
            <a:xfrm>
              <a:off x="2728" y="2808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34" name="Object 62"/>
            <p:cNvGraphicFramePr>
              <a:graphicFrameLocks noChangeAspect="1"/>
            </p:cNvGraphicFramePr>
            <p:nvPr/>
          </p:nvGraphicFramePr>
          <p:xfrm>
            <a:off x="2758" y="3163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5" name="Equation" r:id="rId8" imgW="114151" imgH="215619" progId="Equation.3">
                    <p:embed/>
                  </p:oleObj>
                </mc:Choice>
                <mc:Fallback>
                  <p:oleObj name="Equation" r:id="rId8" imgW="114151" imgH="215619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8" y="3163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6" name="Text Box 63"/>
          <p:cNvSpPr txBox="1">
            <a:spLocks noChangeArrowheads="1"/>
          </p:cNvSpPr>
          <p:nvPr/>
        </p:nvSpPr>
        <p:spPr bwMode="auto">
          <a:xfrm>
            <a:off x="5918200" y="5315719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体心立方原胞</a:t>
            </a:r>
          </a:p>
        </p:txBody>
      </p:sp>
      <p:grpSp>
        <p:nvGrpSpPr>
          <p:cNvPr id="11277" name="Group 64"/>
          <p:cNvGrpSpPr>
            <a:grpSpLocks/>
          </p:cNvGrpSpPr>
          <p:nvPr/>
        </p:nvGrpSpPr>
        <p:grpSpPr bwMode="auto">
          <a:xfrm>
            <a:off x="6129338" y="3067819"/>
            <a:ext cx="2024062" cy="1866900"/>
            <a:chOff x="3861" y="2016"/>
            <a:chExt cx="1275" cy="1176"/>
          </a:xfrm>
        </p:grpSpPr>
        <p:sp>
          <p:nvSpPr>
            <p:cNvPr id="11286" name="Line 65"/>
            <p:cNvSpPr>
              <a:spLocks noChangeShapeType="1"/>
            </p:cNvSpPr>
            <p:nvPr/>
          </p:nvSpPr>
          <p:spPr bwMode="auto">
            <a:xfrm flipV="1">
              <a:off x="4359" y="2493"/>
              <a:ext cx="24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66"/>
            <p:cNvSpPr>
              <a:spLocks noChangeShapeType="1"/>
            </p:cNvSpPr>
            <p:nvPr/>
          </p:nvSpPr>
          <p:spPr bwMode="auto">
            <a:xfrm flipV="1">
              <a:off x="4608" y="2241"/>
              <a:ext cx="24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67"/>
            <p:cNvSpPr>
              <a:spLocks noChangeShapeType="1"/>
            </p:cNvSpPr>
            <p:nvPr/>
          </p:nvSpPr>
          <p:spPr bwMode="auto">
            <a:xfrm>
              <a:off x="4128" y="2271"/>
              <a:ext cx="24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68"/>
            <p:cNvSpPr>
              <a:spLocks noChangeShapeType="1"/>
            </p:cNvSpPr>
            <p:nvPr/>
          </p:nvSpPr>
          <p:spPr bwMode="auto">
            <a:xfrm>
              <a:off x="4368" y="2703"/>
              <a:ext cx="48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69"/>
            <p:cNvSpPr>
              <a:spLocks noChangeShapeType="1"/>
            </p:cNvSpPr>
            <p:nvPr/>
          </p:nvSpPr>
          <p:spPr bwMode="auto">
            <a:xfrm>
              <a:off x="4617" y="2406"/>
              <a:ext cx="240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70"/>
            <p:cNvSpPr>
              <a:spLocks noChangeShapeType="1"/>
            </p:cNvSpPr>
            <p:nvPr/>
          </p:nvSpPr>
          <p:spPr bwMode="auto">
            <a:xfrm flipH="1" flipV="1">
              <a:off x="4128" y="2271"/>
              <a:ext cx="480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71"/>
            <p:cNvSpPr>
              <a:spLocks noChangeShapeType="1"/>
            </p:cNvSpPr>
            <p:nvPr/>
          </p:nvSpPr>
          <p:spPr bwMode="auto">
            <a:xfrm flipV="1">
              <a:off x="4129" y="2050"/>
              <a:ext cx="24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72"/>
            <p:cNvSpPr>
              <a:spLocks noChangeShapeType="1"/>
            </p:cNvSpPr>
            <p:nvPr/>
          </p:nvSpPr>
          <p:spPr bwMode="auto">
            <a:xfrm flipV="1">
              <a:off x="4857" y="2733"/>
              <a:ext cx="24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73"/>
            <p:cNvSpPr>
              <a:spLocks noChangeShapeType="1"/>
            </p:cNvSpPr>
            <p:nvPr/>
          </p:nvSpPr>
          <p:spPr bwMode="auto">
            <a:xfrm>
              <a:off x="4368" y="2031"/>
              <a:ext cx="24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74"/>
            <p:cNvSpPr>
              <a:spLocks noChangeShapeType="1"/>
            </p:cNvSpPr>
            <p:nvPr/>
          </p:nvSpPr>
          <p:spPr bwMode="auto">
            <a:xfrm>
              <a:off x="4368" y="2031"/>
              <a:ext cx="48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75"/>
            <p:cNvSpPr>
              <a:spLocks noChangeShapeType="1"/>
            </p:cNvSpPr>
            <p:nvPr/>
          </p:nvSpPr>
          <p:spPr bwMode="auto">
            <a:xfrm>
              <a:off x="4832" y="2231"/>
              <a:ext cx="288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76"/>
            <p:cNvSpPr>
              <a:spLocks noChangeShapeType="1"/>
            </p:cNvSpPr>
            <p:nvPr/>
          </p:nvSpPr>
          <p:spPr bwMode="auto">
            <a:xfrm rot="300000" flipH="1" flipV="1">
              <a:off x="4620" y="2511"/>
              <a:ext cx="48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Oval 77"/>
            <p:cNvSpPr>
              <a:spLocks noChangeArrowheads="1"/>
            </p:cNvSpPr>
            <p:nvPr/>
          </p:nvSpPr>
          <p:spPr bwMode="auto">
            <a:xfrm>
              <a:off x="4329" y="2016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9" name="Oval 78"/>
            <p:cNvSpPr>
              <a:spLocks noChangeArrowheads="1"/>
            </p:cNvSpPr>
            <p:nvPr/>
          </p:nvSpPr>
          <p:spPr bwMode="auto">
            <a:xfrm>
              <a:off x="4593" y="2382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0" name="Oval 79"/>
            <p:cNvSpPr>
              <a:spLocks noChangeArrowheads="1"/>
            </p:cNvSpPr>
            <p:nvPr/>
          </p:nvSpPr>
          <p:spPr bwMode="auto">
            <a:xfrm>
              <a:off x="5079" y="2703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1" name="AutoShape 80"/>
            <p:cNvSpPr>
              <a:spLocks noChangeArrowheads="1"/>
            </p:cNvSpPr>
            <p:nvPr/>
          </p:nvSpPr>
          <p:spPr bwMode="auto">
            <a:xfrm>
              <a:off x="3888" y="2253"/>
              <a:ext cx="960" cy="912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2" name="Line 81"/>
            <p:cNvSpPr>
              <a:spLocks noChangeShapeType="1"/>
            </p:cNvSpPr>
            <p:nvPr/>
          </p:nvSpPr>
          <p:spPr bwMode="auto">
            <a:xfrm>
              <a:off x="4128" y="2253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82"/>
            <p:cNvSpPr>
              <a:spLocks noChangeShapeType="1"/>
            </p:cNvSpPr>
            <p:nvPr/>
          </p:nvSpPr>
          <p:spPr bwMode="auto">
            <a:xfrm rot="60000">
              <a:off x="4136" y="2925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83"/>
            <p:cNvSpPr>
              <a:spLocks noChangeShapeType="1"/>
            </p:cNvSpPr>
            <p:nvPr/>
          </p:nvSpPr>
          <p:spPr bwMode="auto">
            <a:xfrm flipV="1">
              <a:off x="3888" y="2925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Oval 84"/>
            <p:cNvSpPr>
              <a:spLocks noChangeArrowheads="1"/>
            </p:cNvSpPr>
            <p:nvPr/>
          </p:nvSpPr>
          <p:spPr bwMode="auto">
            <a:xfrm>
              <a:off x="4818" y="2898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6" name="Oval 85"/>
            <p:cNvSpPr>
              <a:spLocks noChangeArrowheads="1"/>
            </p:cNvSpPr>
            <p:nvPr/>
          </p:nvSpPr>
          <p:spPr bwMode="auto">
            <a:xfrm>
              <a:off x="4086" y="2223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7" name="Oval 86"/>
            <p:cNvSpPr>
              <a:spLocks noChangeArrowheads="1"/>
            </p:cNvSpPr>
            <p:nvPr/>
          </p:nvSpPr>
          <p:spPr bwMode="auto">
            <a:xfrm>
              <a:off x="4107" y="2886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8" name="Oval 87"/>
            <p:cNvSpPr>
              <a:spLocks noChangeArrowheads="1"/>
            </p:cNvSpPr>
            <p:nvPr/>
          </p:nvSpPr>
          <p:spPr bwMode="auto">
            <a:xfrm>
              <a:off x="3861" y="3135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9" name="Oval 88"/>
            <p:cNvSpPr>
              <a:spLocks noChangeArrowheads="1"/>
            </p:cNvSpPr>
            <p:nvPr/>
          </p:nvSpPr>
          <p:spPr bwMode="auto">
            <a:xfrm>
              <a:off x="3867" y="2454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0" name="Oval 89"/>
            <p:cNvSpPr>
              <a:spLocks noChangeArrowheads="1"/>
            </p:cNvSpPr>
            <p:nvPr/>
          </p:nvSpPr>
          <p:spPr bwMode="auto">
            <a:xfrm>
              <a:off x="4587" y="2454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1" name="Oval 90"/>
            <p:cNvSpPr>
              <a:spLocks noChangeArrowheads="1"/>
            </p:cNvSpPr>
            <p:nvPr/>
          </p:nvSpPr>
          <p:spPr bwMode="auto">
            <a:xfrm>
              <a:off x="4590" y="3135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2" name="Oval 91"/>
            <p:cNvSpPr>
              <a:spLocks noChangeArrowheads="1"/>
            </p:cNvSpPr>
            <p:nvPr/>
          </p:nvSpPr>
          <p:spPr bwMode="auto">
            <a:xfrm>
              <a:off x="4809" y="2223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3" name="Oval 92"/>
            <p:cNvSpPr>
              <a:spLocks noChangeArrowheads="1"/>
            </p:cNvSpPr>
            <p:nvPr/>
          </p:nvSpPr>
          <p:spPr bwMode="auto">
            <a:xfrm>
              <a:off x="4320" y="2655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8" name="Group 93"/>
          <p:cNvGrpSpPr>
            <a:grpSpLocks/>
          </p:cNvGrpSpPr>
          <p:nvPr/>
        </p:nvGrpSpPr>
        <p:grpSpPr bwMode="auto">
          <a:xfrm>
            <a:off x="3700463" y="4315594"/>
            <a:ext cx="781050" cy="657225"/>
            <a:chOff x="2436" y="1716"/>
            <a:chExt cx="492" cy="414"/>
          </a:xfrm>
        </p:grpSpPr>
        <p:sp>
          <p:nvSpPr>
            <p:cNvPr id="11283" name="Line 94"/>
            <p:cNvSpPr>
              <a:spLocks noChangeShapeType="1"/>
            </p:cNvSpPr>
            <p:nvPr/>
          </p:nvSpPr>
          <p:spPr bwMode="auto">
            <a:xfrm flipV="1">
              <a:off x="2436" y="1782"/>
              <a:ext cx="384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95"/>
            <p:cNvSpPr>
              <a:spLocks noChangeShapeType="1"/>
            </p:cNvSpPr>
            <p:nvPr/>
          </p:nvSpPr>
          <p:spPr bwMode="auto">
            <a:xfrm flipV="1">
              <a:off x="2448" y="2034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96"/>
            <p:cNvSpPr>
              <a:spLocks noChangeShapeType="1"/>
            </p:cNvSpPr>
            <p:nvPr/>
          </p:nvSpPr>
          <p:spPr bwMode="auto">
            <a:xfrm rot="21480000" flipV="1">
              <a:off x="2460" y="1716"/>
              <a:ext cx="136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9" name="Group 97"/>
          <p:cNvGrpSpPr>
            <a:grpSpLocks/>
          </p:cNvGrpSpPr>
          <p:nvPr/>
        </p:nvGrpSpPr>
        <p:grpSpPr bwMode="auto">
          <a:xfrm>
            <a:off x="1143000" y="3906019"/>
            <a:ext cx="1143000" cy="990600"/>
            <a:chOff x="720" y="2544"/>
            <a:chExt cx="720" cy="624"/>
          </a:xfrm>
        </p:grpSpPr>
        <p:sp>
          <p:nvSpPr>
            <p:cNvPr id="11280" name="Line 98"/>
            <p:cNvSpPr>
              <a:spLocks noChangeShapeType="1"/>
            </p:cNvSpPr>
            <p:nvPr/>
          </p:nvSpPr>
          <p:spPr bwMode="auto">
            <a:xfrm flipV="1">
              <a:off x="720" y="2544"/>
              <a:ext cx="0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99"/>
            <p:cNvSpPr>
              <a:spLocks noChangeShapeType="1"/>
            </p:cNvSpPr>
            <p:nvPr/>
          </p:nvSpPr>
          <p:spPr bwMode="auto">
            <a:xfrm>
              <a:off x="720" y="3168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100"/>
            <p:cNvSpPr>
              <a:spLocks noChangeShapeType="1"/>
            </p:cNvSpPr>
            <p:nvPr/>
          </p:nvSpPr>
          <p:spPr bwMode="auto">
            <a:xfrm flipV="1">
              <a:off x="720" y="297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04541" y="5973331"/>
            <a:ext cx="56136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（典型晶格有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习惯原胞选取方式</a:t>
            </a:r>
            <a:r>
              <a:rPr kumimoji="1" lang="zh-CN" altLang="en-US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442913" y="2924944"/>
            <a:ext cx="8377559" cy="3600400"/>
          </a:xfrm>
          <a:prstGeom prst="roundRect">
            <a:avLst>
              <a:gd name="adj" fmla="val 5847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474663" y="1558925"/>
            <a:ext cx="76787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一般用               来表示三维晶格的基矢。通常，以基矢              为三个棱边组成的平行六面体为原胞</a:t>
            </a: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kumimoji="1" lang="zh-CN" altLang="en-US" sz="2400" dirty="0" smtClean="0">
              <a:solidFill>
                <a:srgbClr val="0A03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三维晶格的原胞与基矢</a:t>
            </a:r>
          </a:p>
        </p:txBody>
      </p:sp>
      <p:graphicFrame>
        <p:nvGraphicFramePr>
          <p:cNvPr id="12292" name="Object 8"/>
          <p:cNvGraphicFramePr>
            <a:graphicFrameLocks noChangeAspect="1"/>
          </p:cNvGraphicFramePr>
          <p:nvPr/>
        </p:nvGraphicFramePr>
        <p:xfrm>
          <a:off x="1714500" y="1608138"/>
          <a:ext cx="12096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558558" imgH="266584" progId="Equation.3">
                  <p:embed/>
                </p:oleObj>
              </mc:Choice>
              <mc:Fallback>
                <p:oleObj name="Equation" r:id="rId3" imgW="558558" imgH="2665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608138"/>
                        <a:ext cx="12096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9"/>
          <p:cNvGraphicFramePr>
            <a:graphicFrameLocks noChangeAspect="1"/>
          </p:cNvGraphicFramePr>
          <p:nvPr/>
        </p:nvGraphicFramePr>
        <p:xfrm>
          <a:off x="976313" y="2157413"/>
          <a:ext cx="12096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5" imgW="558558" imgH="266584" progId="Equation.3">
                  <p:embed/>
                </p:oleObj>
              </mc:Choice>
              <mc:Fallback>
                <p:oleObj name="Equation" r:id="rId5" imgW="558558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2157413"/>
                        <a:ext cx="12096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103" descr="XCH001_0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62325"/>
            <a:ext cx="39243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02" descr="51110bccce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3362325"/>
            <a:ext cx="3203575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6682</TotalTime>
  <Words>2156</Words>
  <Application>Microsoft Office PowerPoint</Application>
  <PresentationFormat>全屏显示(4:3)</PresentationFormat>
  <Paragraphs>178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华文新魏</vt:lpstr>
      <vt:lpstr>楷体_GB2312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Balloons</vt:lpstr>
      <vt:lpstr>MathType 6.0 Equation</vt:lpstr>
      <vt:lpstr>Equation</vt:lpstr>
      <vt:lpstr>公式</vt:lpstr>
      <vt:lpstr>位图图像</vt:lpstr>
      <vt:lpstr>§１－2 晶格的周期性(periodicity)</vt:lpstr>
      <vt:lpstr>基元和格子</vt:lpstr>
      <vt:lpstr>基元和格子</vt:lpstr>
      <vt:lpstr>基元和格子</vt:lpstr>
      <vt:lpstr>基元和格子</vt:lpstr>
      <vt:lpstr>基元和格子</vt:lpstr>
      <vt:lpstr>原胞及原胞基矢（primitive cell and unit vector)</vt:lpstr>
      <vt:lpstr>三维晶格的原胞与基矢</vt:lpstr>
      <vt:lpstr>三维晶格的原胞与基矢</vt:lpstr>
      <vt:lpstr>维格纳-赛茨原胞(Wingner-Seitz)</vt:lpstr>
      <vt:lpstr>晶     胞</vt:lpstr>
      <vt:lpstr>关于晶胞的选取</vt:lpstr>
      <vt:lpstr>原胞与晶胞的区别与联系</vt:lpstr>
      <vt:lpstr>三种基本结构单元特点</vt:lpstr>
      <vt:lpstr>简单晶格</vt:lpstr>
      <vt:lpstr>简单晶格---面心立方晶格 </vt:lpstr>
      <vt:lpstr>简单晶格---体心立方晶格</vt:lpstr>
      <vt:lpstr> 原胞基矢与晶胞基矢关系总结 (简立方、体心立方和面心立方晶格)</vt:lpstr>
      <vt:lpstr> 复式晶格 </vt:lpstr>
      <vt:lpstr>PowerPoint 演示文稿</vt:lpstr>
      <vt:lpstr>简单晶格与复式晶格的联系</vt:lpstr>
      <vt:lpstr>复式晶格看成由多个相同的子晶格互相套构而成</vt:lpstr>
      <vt:lpstr>复式晶格看成由多个相同的子晶格互相套构而成</vt:lpstr>
      <vt:lpstr>复式晶格看成由多个相同的子晶格互相套构而成</vt:lpstr>
      <vt:lpstr>关于复式晶格的原胞包括原子数大于1的理解</vt:lpstr>
      <vt:lpstr>布拉伐格子(Bravais lattice) 晶格周期性的数学描述</vt:lpstr>
      <vt:lpstr>PowerPoint 演示文稿</vt:lpstr>
      <vt:lpstr>结         论</vt:lpstr>
      <vt:lpstr>结         论</vt:lpstr>
      <vt:lpstr>布拉伐格子(Bravais lattice)定义</vt:lpstr>
      <vt:lpstr>布拉伐格子，基元与晶格的逻辑关系</vt:lpstr>
      <vt:lpstr>PowerPoint 演示文稿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Think</cp:lastModifiedBy>
  <cp:revision>361</cp:revision>
  <dcterms:created xsi:type="dcterms:W3CDTF">2001-03-15T01:39:43Z</dcterms:created>
  <dcterms:modified xsi:type="dcterms:W3CDTF">2018-09-14T23:24:16Z</dcterms:modified>
</cp:coreProperties>
</file>