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7"/>
  </p:notesMasterIdLst>
  <p:sldIdLst>
    <p:sldId id="391" r:id="rId2"/>
    <p:sldId id="436" r:id="rId3"/>
    <p:sldId id="441" r:id="rId4"/>
    <p:sldId id="442" r:id="rId5"/>
    <p:sldId id="418" r:id="rId6"/>
    <p:sldId id="398" r:id="rId7"/>
    <p:sldId id="395" r:id="rId8"/>
    <p:sldId id="431" r:id="rId9"/>
    <p:sldId id="399" r:id="rId10"/>
    <p:sldId id="400" r:id="rId11"/>
    <p:sldId id="401" r:id="rId12"/>
    <p:sldId id="432" r:id="rId13"/>
    <p:sldId id="416" r:id="rId14"/>
    <p:sldId id="422" r:id="rId15"/>
    <p:sldId id="423" r:id="rId16"/>
    <p:sldId id="424" r:id="rId17"/>
    <p:sldId id="425" r:id="rId18"/>
    <p:sldId id="444" r:id="rId19"/>
    <p:sldId id="445" r:id="rId20"/>
    <p:sldId id="446" r:id="rId21"/>
    <p:sldId id="447" r:id="rId22"/>
    <p:sldId id="433" r:id="rId23"/>
    <p:sldId id="405" r:id="rId24"/>
    <p:sldId id="406" r:id="rId25"/>
    <p:sldId id="437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  <a:srgbClr val="660066"/>
    <a:srgbClr val="996600"/>
    <a:srgbClr val="FFFFCC"/>
    <a:srgbClr val="CC00CC"/>
    <a:srgbClr val="CC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4301" autoAdjust="0"/>
  </p:normalViewPr>
  <p:slideViewPr>
    <p:cSldViewPr>
      <p:cViewPr varScale="1">
        <p:scale>
          <a:sx n="69" d="100"/>
          <a:sy n="69" d="100"/>
        </p:scale>
        <p:origin x="1440" y="3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1ACE30A-9B7F-4B2D-940C-780769AC7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30CE92-4418-4F2D-8F6A-260050F3F1DC}" type="slidenum">
              <a:rPr lang="en-US" altLang="zh-CN" smtClean="0">
                <a:solidFill>
                  <a:srgbClr val="1C1C1C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solidFill>
                <a:srgbClr val="1C1C1C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A031F"/>
                </a:solidFill>
              </a:rPr>
              <a:t>由于晶格的周期性，晶格中某一点的物理性质也具有周期性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0EA721-9163-4344-AC4C-5BA04C7A1B3E}" type="slidenum">
              <a:rPr lang="en-US" altLang="zh-CN" smtClean="0">
                <a:solidFill>
                  <a:srgbClr val="1C1C1C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solidFill>
                <a:srgbClr val="1C1C1C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A031F"/>
                </a:solidFill>
              </a:rPr>
              <a:t>由于晶格的周期性，晶格中某一点的物理性质也具有周期性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555085-E17E-45E7-9789-01D6EFCA8358}" type="slidenum">
              <a:rPr lang="en-US" altLang="zh-CN" smtClean="0">
                <a:solidFill>
                  <a:srgbClr val="1C1C1C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solidFill>
                <a:srgbClr val="1C1C1C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A031F"/>
                </a:solidFill>
              </a:rPr>
              <a:t>由于晶格的周期性，晶格中某一点的物理性质也具有周期性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A0ED73A-4F3A-4B86-93F0-C1043C191A4C}" type="slidenum">
              <a:rPr lang="en-US" altLang="zh-CN" sz="1200" smtClean="0"/>
              <a:pPr/>
              <a:t>7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37A4BC8-4F47-4B2D-8204-05BCBC8FBEF4}" type="slidenum">
              <a:rPr lang="en-US" altLang="zh-CN" sz="1200" smtClean="0"/>
              <a:pPr/>
              <a:t>10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7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1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836712"/>
            <a:ext cx="2060575" cy="521960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836712"/>
            <a:ext cx="6030912" cy="5219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913" y="1600200"/>
            <a:ext cx="8243887" cy="4456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44138-AE3A-4CE1-AC6D-FBE1A15B9D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4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442913" y="765175"/>
            <a:ext cx="82438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单击此处编辑母版标题样式</a:t>
            </a:r>
            <a:endParaRPr lang="zh-CN" altLang="en-US" ker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288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9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42913" y="764704"/>
            <a:ext cx="8243887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0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95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3008313" cy="79208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333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058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55"/>
          <p:cNvSpPr txBox="1">
            <a:spLocks noChangeArrowheads="1"/>
          </p:cNvSpPr>
          <p:nvPr userDrawn="1"/>
        </p:nvSpPr>
        <p:spPr bwMode="auto">
          <a:xfrm>
            <a:off x="6610350" y="258763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第一章 晶体的结构</a:t>
            </a:r>
          </a:p>
        </p:txBody>
      </p:sp>
      <p:sp>
        <p:nvSpPr>
          <p:cNvPr id="59" name="Rectangle 56"/>
          <p:cNvSpPr>
            <a:spLocks noChangeArrowheads="1"/>
          </p:cNvSpPr>
          <p:nvPr userDrawn="1"/>
        </p:nvSpPr>
        <p:spPr bwMode="auto">
          <a:xfrm>
            <a:off x="0" y="104775"/>
            <a:ext cx="7467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1 – 4 </a:t>
            </a:r>
            <a:r>
              <a:rPr kumimoji="1"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倒格子</a:t>
            </a:r>
          </a:p>
        </p:txBody>
      </p:sp>
      <p:sp>
        <p:nvSpPr>
          <p:cNvPr id="62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  <p:sp>
        <p:nvSpPr>
          <p:cNvPr id="63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809625"/>
            <a:ext cx="8243887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4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913" y="1600200"/>
            <a:ext cx="82438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7.jpeg"/><Relationship Id="rId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40.jpeg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../../2005&#20989;&#25480;/2005&#20989;&#25480;/charpter1/&#20498;&#26684;&#28857;&#21547;&#20041;00.pp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1.jpe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22.wmf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§1-4  </a:t>
            </a:r>
            <a:r>
              <a:rPr lang="zh-CN" altLang="en-US" dirty="0" smtClean="0"/>
              <a:t>倒格子</a:t>
            </a:r>
            <a:r>
              <a:rPr lang="en-US" altLang="zh-CN" dirty="0" smtClean="0"/>
              <a:t>(</a:t>
            </a:r>
            <a:r>
              <a:rPr lang="en-US" altLang="zh-CN" dirty="0"/>
              <a:t>Reciprocal lattice</a:t>
            </a:r>
            <a:r>
              <a:rPr lang="en-US" altLang="zh-CN" dirty="0" smtClean="0"/>
              <a:t>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600200"/>
            <a:ext cx="6911975" cy="4456113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lang="zh-CN" altLang="en-US" sz="3200" dirty="0" smtClean="0">
                <a:solidFill>
                  <a:srgbClr val="800000"/>
                </a:solidFill>
              </a:rPr>
              <a:t>主 要 内 容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、为何要引入倒格子</a:t>
            </a:r>
            <a:r>
              <a:rPr lang="en-US" altLang="zh-CN" sz="2800" dirty="0" smtClean="0"/>
              <a:t>?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倒格子与正</a:t>
            </a:r>
            <a:r>
              <a:rPr lang="zh-CN" altLang="en-US" sz="2800" dirty="0" smtClean="0"/>
              <a:t>格子的关系</a:t>
            </a:r>
            <a:endParaRPr lang="en-US" altLang="zh-CN" sz="2800" dirty="0" smtClean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倒格子与正格子的</a:t>
            </a:r>
            <a:r>
              <a:rPr lang="zh-CN" altLang="en-US" sz="2800" dirty="0" smtClean="0"/>
              <a:t>转换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65113" y="1868488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简单证明如下：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96863" y="2470150"/>
          <a:ext cx="8678862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4" imgW="5118100" imgH="1447800" progId="Equation.DSMT4">
                  <p:embed/>
                </p:oleObj>
              </mc:Choice>
              <mc:Fallback>
                <p:oleObj name="Equation" r:id="rId4" imgW="5118100" imgH="1447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470150"/>
                        <a:ext cx="8678862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503238" y="4892675"/>
          <a:ext cx="28956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6" imgW="1790700" imgH="508000" progId="Equation.3">
                  <p:embed/>
                </p:oleObj>
              </mc:Choice>
              <mc:Fallback>
                <p:oleObj name="Equation" r:id="rId6" imgW="17907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892675"/>
                        <a:ext cx="28956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3563938" y="4221163"/>
            <a:ext cx="3429000" cy="2819400"/>
            <a:chOff x="3312" y="1386"/>
            <a:chExt cx="2160" cy="1776"/>
          </a:xfrm>
        </p:grpSpPr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 rot="21540000" flipV="1">
              <a:off x="3490" y="2086"/>
              <a:ext cx="1372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Line 7"/>
            <p:cNvSpPr>
              <a:spLocks noChangeShapeType="1"/>
            </p:cNvSpPr>
            <p:nvPr/>
          </p:nvSpPr>
          <p:spPr bwMode="auto">
            <a:xfrm>
              <a:off x="3490" y="2807"/>
              <a:ext cx="18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Line 8"/>
            <p:cNvSpPr>
              <a:spLocks noChangeShapeType="1"/>
            </p:cNvSpPr>
            <p:nvPr/>
          </p:nvSpPr>
          <p:spPr bwMode="auto">
            <a:xfrm flipV="1">
              <a:off x="3490" y="1386"/>
              <a:ext cx="1067" cy="1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>
              <a:off x="4024" y="2096"/>
              <a:ext cx="304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10"/>
            <p:cNvSpPr>
              <a:spLocks noChangeShapeType="1"/>
            </p:cNvSpPr>
            <p:nvPr/>
          </p:nvSpPr>
          <p:spPr bwMode="auto">
            <a:xfrm>
              <a:off x="4024" y="2096"/>
              <a:ext cx="457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1"/>
            <p:cNvSpPr>
              <a:spLocks noChangeShapeType="1"/>
            </p:cNvSpPr>
            <p:nvPr/>
          </p:nvSpPr>
          <p:spPr bwMode="auto">
            <a:xfrm flipH="1">
              <a:off x="4320" y="2274"/>
              <a:ext cx="152" cy="5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4252" y="2807"/>
              <a:ext cx="15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4477" y="2270"/>
              <a:ext cx="152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3911" y="1874"/>
              <a:ext cx="15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3312" y="2629"/>
              <a:ext cx="305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 flipV="1">
              <a:off x="3496" y="2277"/>
              <a:ext cx="768" cy="52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7"/>
            <p:cNvSpPr>
              <a:spLocks noChangeShapeType="1"/>
            </p:cNvSpPr>
            <p:nvPr/>
          </p:nvSpPr>
          <p:spPr bwMode="auto">
            <a:xfrm flipV="1">
              <a:off x="4341" y="1692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76" name="Group 18"/>
            <p:cNvGrpSpPr>
              <a:grpSpLocks/>
            </p:cNvGrpSpPr>
            <p:nvPr/>
          </p:nvGrpSpPr>
          <p:grpSpPr bwMode="auto">
            <a:xfrm>
              <a:off x="5015" y="2807"/>
              <a:ext cx="457" cy="355"/>
              <a:chOff x="5015" y="2807"/>
              <a:chExt cx="457" cy="355"/>
            </a:xfrm>
          </p:grpSpPr>
          <p:sp>
            <p:nvSpPr>
              <p:cNvPr id="19495" name="Text Box 19"/>
              <p:cNvSpPr txBox="1">
                <a:spLocks noChangeArrowheads="1"/>
              </p:cNvSpPr>
              <p:nvPr/>
            </p:nvSpPr>
            <p:spPr bwMode="auto">
              <a:xfrm>
                <a:off x="5015" y="2807"/>
                <a:ext cx="457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6" name="Line 20"/>
              <p:cNvSpPr>
                <a:spLocks noChangeShapeType="1"/>
              </p:cNvSpPr>
              <p:nvPr/>
            </p:nvSpPr>
            <p:spPr bwMode="auto">
              <a:xfrm>
                <a:off x="5019" y="2841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477" name="Group 21"/>
            <p:cNvGrpSpPr>
              <a:grpSpLocks/>
            </p:cNvGrpSpPr>
            <p:nvPr/>
          </p:nvGrpSpPr>
          <p:grpSpPr bwMode="auto">
            <a:xfrm>
              <a:off x="4710" y="2149"/>
              <a:ext cx="457" cy="355"/>
              <a:chOff x="4710" y="2149"/>
              <a:chExt cx="457" cy="355"/>
            </a:xfrm>
          </p:grpSpPr>
          <p:sp>
            <p:nvSpPr>
              <p:cNvPr id="19493" name="Text Box 22"/>
              <p:cNvSpPr txBox="1">
                <a:spLocks noChangeArrowheads="1"/>
              </p:cNvSpPr>
              <p:nvPr/>
            </p:nvSpPr>
            <p:spPr bwMode="auto">
              <a:xfrm>
                <a:off x="4710" y="2149"/>
                <a:ext cx="457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4" name="Line 23"/>
              <p:cNvSpPr>
                <a:spLocks noChangeShapeType="1"/>
              </p:cNvSpPr>
              <p:nvPr/>
            </p:nvSpPr>
            <p:spPr bwMode="auto">
              <a:xfrm>
                <a:off x="4731" y="2187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478" name="Group 24"/>
            <p:cNvGrpSpPr>
              <a:grpSpLocks/>
            </p:cNvGrpSpPr>
            <p:nvPr/>
          </p:nvGrpSpPr>
          <p:grpSpPr bwMode="auto">
            <a:xfrm>
              <a:off x="4405" y="1564"/>
              <a:ext cx="457" cy="355"/>
              <a:chOff x="4405" y="1564"/>
              <a:chExt cx="457" cy="355"/>
            </a:xfrm>
          </p:grpSpPr>
          <p:sp>
            <p:nvSpPr>
              <p:cNvPr id="19491" name="Text Box 25"/>
              <p:cNvSpPr txBox="1">
                <a:spLocks noChangeArrowheads="1"/>
              </p:cNvSpPr>
              <p:nvPr/>
            </p:nvSpPr>
            <p:spPr bwMode="auto">
              <a:xfrm>
                <a:off x="4405" y="1564"/>
                <a:ext cx="457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2" name="Line 26"/>
              <p:cNvSpPr>
                <a:spLocks noChangeShapeType="1"/>
              </p:cNvSpPr>
              <p:nvPr/>
            </p:nvSpPr>
            <p:spPr bwMode="auto">
              <a:xfrm>
                <a:off x="4425" y="1611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479" name="Group 27"/>
            <p:cNvGrpSpPr>
              <a:grpSpLocks/>
            </p:cNvGrpSpPr>
            <p:nvPr/>
          </p:nvGrpSpPr>
          <p:grpSpPr bwMode="auto">
            <a:xfrm>
              <a:off x="3549" y="2807"/>
              <a:ext cx="458" cy="355"/>
              <a:chOff x="3549" y="2807"/>
              <a:chExt cx="458" cy="355"/>
            </a:xfrm>
          </p:grpSpPr>
          <p:sp>
            <p:nvSpPr>
              <p:cNvPr id="19489" name="Text Box 28"/>
              <p:cNvSpPr txBox="1">
                <a:spLocks noChangeArrowheads="1"/>
              </p:cNvSpPr>
              <p:nvPr/>
            </p:nvSpPr>
            <p:spPr bwMode="auto">
              <a:xfrm>
                <a:off x="3549" y="2807"/>
                <a:ext cx="45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/h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0" name="Line 29"/>
              <p:cNvSpPr>
                <a:spLocks noChangeShapeType="1"/>
              </p:cNvSpPr>
              <p:nvPr/>
            </p:nvSpPr>
            <p:spPr bwMode="auto">
              <a:xfrm>
                <a:off x="3561" y="2841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480" name="Group 30"/>
            <p:cNvGrpSpPr>
              <a:grpSpLocks/>
            </p:cNvGrpSpPr>
            <p:nvPr/>
          </p:nvGrpSpPr>
          <p:grpSpPr bwMode="auto">
            <a:xfrm>
              <a:off x="3888" y="2544"/>
              <a:ext cx="458" cy="355"/>
              <a:chOff x="3888" y="2544"/>
              <a:chExt cx="458" cy="355"/>
            </a:xfrm>
          </p:grpSpPr>
          <p:sp>
            <p:nvSpPr>
              <p:cNvPr id="19487" name="Text Box 31"/>
              <p:cNvSpPr txBox="1">
                <a:spLocks noChangeArrowheads="1"/>
              </p:cNvSpPr>
              <p:nvPr/>
            </p:nvSpPr>
            <p:spPr bwMode="auto">
              <a:xfrm>
                <a:off x="3888" y="2544"/>
                <a:ext cx="45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/h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8" name="Line 32"/>
              <p:cNvSpPr>
                <a:spLocks noChangeShapeType="1"/>
              </p:cNvSpPr>
              <p:nvPr/>
            </p:nvSpPr>
            <p:spPr bwMode="auto">
              <a:xfrm>
                <a:off x="3897" y="2583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481" name="Group 33"/>
            <p:cNvGrpSpPr>
              <a:grpSpLocks/>
            </p:cNvGrpSpPr>
            <p:nvPr/>
          </p:nvGrpSpPr>
          <p:grpSpPr bwMode="auto">
            <a:xfrm>
              <a:off x="3414" y="2096"/>
              <a:ext cx="457" cy="356"/>
              <a:chOff x="3414" y="2096"/>
              <a:chExt cx="457" cy="356"/>
            </a:xfrm>
          </p:grpSpPr>
          <p:sp>
            <p:nvSpPr>
              <p:cNvPr id="19485" name="Text Box 34"/>
              <p:cNvSpPr txBox="1">
                <a:spLocks noChangeArrowheads="1"/>
              </p:cNvSpPr>
              <p:nvPr/>
            </p:nvSpPr>
            <p:spPr bwMode="auto">
              <a:xfrm>
                <a:off x="3414" y="2096"/>
                <a:ext cx="457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/h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6" name="Line 35"/>
              <p:cNvSpPr>
                <a:spLocks noChangeShapeType="1"/>
              </p:cNvSpPr>
              <p:nvPr/>
            </p:nvSpPr>
            <p:spPr bwMode="auto">
              <a:xfrm>
                <a:off x="3426" y="2142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482" name="Group 36"/>
            <p:cNvGrpSpPr>
              <a:grpSpLocks/>
            </p:cNvGrpSpPr>
            <p:nvPr/>
          </p:nvGrpSpPr>
          <p:grpSpPr bwMode="auto">
            <a:xfrm>
              <a:off x="4896" y="1464"/>
              <a:ext cx="384" cy="288"/>
              <a:chOff x="4896" y="1464"/>
              <a:chExt cx="384" cy="288"/>
            </a:xfrm>
          </p:grpSpPr>
          <p:sp>
            <p:nvSpPr>
              <p:cNvPr id="19483" name="Text Box 37"/>
              <p:cNvSpPr txBox="1">
                <a:spLocks noChangeArrowheads="1"/>
              </p:cNvSpPr>
              <p:nvPr/>
            </p:nvSpPr>
            <p:spPr bwMode="auto">
              <a:xfrm>
                <a:off x="4896" y="146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19484" name="Line 38"/>
              <p:cNvSpPr>
                <a:spLocks noChangeShapeType="1"/>
              </p:cNvSpPr>
              <p:nvPr/>
            </p:nvSpPr>
            <p:spPr bwMode="auto">
              <a:xfrm>
                <a:off x="4992" y="1488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2. </a:t>
            </a:r>
            <a:r>
              <a:rPr lang="zh-CN" altLang="en-US" sz="3200" dirty="0"/>
              <a:t>倒格子与正格子的关系</a:t>
            </a:r>
            <a:endParaRPr lang="zh-CN" altLang="en-US" dirty="0" smtClean="0">
              <a:ea typeface="华文中宋" pitchFamily="2" charset="-122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0" y="1368425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正格子中</a:t>
            </a:r>
            <a:r>
              <a:rPr lang="en-US" altLang="zh-CN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-25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-25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-25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晶面族与倒格矢</a:t>
            </a:r>
            <a:r>
              <a:rPr lang="en-US" altLang="zh-CN" sz="2400" i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zh-CN" altLang="en-US" sz="2400" kern="0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165350"/>
            <a:ext cx="7772400" cy="6159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晶面族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的面间距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232400" y="2138363"/>
          <a:ext cx="10048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3" imgW="533169" imgH="495085" progId="Equation.3">
                  <p:embed/>
                </p:oleObj>
              </mc:Choice>
              <mc:Fallback>
                <p:oleObj name="Equation" r:id="rId3" imgW="533169" imgH="4950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138363"/>
                        <a:ext cx="100488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12750" y="2852738"/>
            <a:ext cx="46640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r>
              <a:rPr kumimoji="1"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由前面的证明可知，原点到面 </a:t>
            </a:r>
            <a:r>
              <a:rPr kumimoji="1" lang="en-US" altLang="zh-CN" sz="2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 </a:t>
            </a:r>
            <a:r>
              <a:rPr kumimoji="1"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的距离即为所求面间距 </a:t>
            </a:r>
            <a:r>
              <a:rPr kumimoji="1"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设为</a:t>
            </a:r>
            <a:r>
              <a:rPr kumimoji="1" lang="en-US" altLang="zh-CN" sz="2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14338" y="4127500"/>
          <a:ext cx="7199312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公式" r:id="rId5" imgW="3848100" imgH="1295400" progId="Equation.3">
                  <p:embed/>
                </p:oleObj>
              </mc:Choice>
              <mc:Fallback>
                <p:oleObj name="公式" r:id="rId5" imgW="3848100" imgH="1295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4127500"/>
                        <a:ext cx="7199312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5607050" y="2835275"/>
            <a:ext cx="3429000" cy="2819400"/>
            <a:chOff x="3072" y="1008"/>
            <a:chExt cx="2160" cy="1776"/>
          </a:xfrm>
        </p:grpSpPr>
        <p:sp>
          <p:nvSpPr>
            <p:cNvPr id="21513" name="Arc 7"/>
            <p:cNvSpPr>
              <a:spLocks/>
            </p:cNvSpPr>
            <p:nvPr/>
          </p:nvSpPr>
          <p:spPr bwMode="auto">
            <a:xfrm>
              <a:off x="3416" y="2296"/>
              <a:ext cx="14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Line 8"/>
            <p:cNvSpPr>
              <a:spLocks noChangeShapeType="1"/>
            </p:cNvSpPr>
            <p:nvPr/>
          </p:nvSpPr>
          <p:spPr bwMode="auto">
            <a:xfrm rot="21540000" flipV="1">
              <a:off x="3250" y="1708"/>
              <a:ext cx="1372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9"/>
            <p:cNvSpPr>
              <a:spLocks noChangeShapeType="1"/>
            </p:cNvSpPr>
            <p:nvPr/>
          </p:nvSpPr>
          <p:spPr bwMode="auto">
            <a:xfrm>
              <a:off x="3250" y="2429"/>
              <a:ext cx="18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10"/>
            <p:cNvSpPr>
              <a:spLocks noChangeShapeType="1"/>
            </p:cNvSpPr>
            <p:nvPr/>
          </p:nvSpPr>
          <p:spPr bwMode="auto">
            <a:xfrm flipV="1">
              <a:off x="3250" y="1008"/>
              <a:ext cx="1067" cy="1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Line 11"/>
            <p:cNvSpPr>
              <a:spLocks noChangeShapeType="1"/>
            </p:cNvSpPr>
            <p:nvPr/>
          </p:nvSpPr>
          <p:spPr bwMode="auto">
            <a:xfrm>
              <a:off x="3784" y="1718"/>
              <a:ext cx="304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Line 12"/>
            <p:cNvSpPr>
              <a:spLocks noChangeShapeType="1"/>
            </p:cNvSpPr>
            <p:nvPr/>
          </p:nvSpPr>
          <p:spPr bwMode="auto">
            <a:xfrm>
              <a:off x="3784" y="1718"/>
              <a:ext cx="457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13"/>
            <p:cNvSpPr>
              <a:spLocks noChangeShapeType="1"/>
            </p:cNvSpPr>
            <p:nvPr/>
          </p:nvSpPr>
          <p:spPr bwMode="auto">
            <a:xfrm flipH="1">
              <a:off x="4080" y="1896"/>
              <a:ext cx="152" cy="5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Text Box 14"/>
            <p:cNvSpPr txBox="1">
              <a:spLocks noChangeArrowheads="1"/>
            </p:cNvSpPr>
            <p:nvPr/>
          </p:nvSpPr>
          <p:spPr bwMode="auto">
            <a:xfrm>
              <a:off x="4012" y="2429"/>
              <a:ext cx="15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1521" name="Text Box 15"/>
            <p:cNvSpPr txBox="1">
              <a:spLocks noChangeArrowheads="1"/>
            </p:cNvSpPr>
            <p:nvPr/>
          </p:nvSpPr>
          <p:spPr bwMode="auto">
            <a:xfrm>
              <a:off x="4237" y="1892"/>
              <a:ext cx="152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1522" name="Text Box 16"/>
            <p:cNvSpPr txBox="1">
              <a:spLocks noChangeArrowheads="1"/>
            </p:cNvSpPr>
            <p:nvPr/>
          </p:nvSpPr>
          <p:spPr bwMode="auto">
            <a:xfrm>
              <a:off x="3671" y="1496"/>
              <a:ext cx="15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1523" name="Text Box 17"/>
            <p:cNvSpPr txBox="1">
              <a:spLocks noChangeArrowheads="1"/>
            </p:cNvSpPr>
            <p:nvPr/>
          </p:nvSpPr>
          <p:spPr bwMode="auto">
            <a:xfrm>
              <a:off x="3072" y="2251"/>
              <a:ext cx="305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1524" name="Line 18"/>
            <p:cNvSpPr>
              <a:spLocks noChangeShapeType="1"/>
            </p:cNvSpPr>
            <p:nvPr/>
          </p:nvSpPr>
          <p:spPr bwMode="auto">
            <a:xfrm flipV="1">
              <a:off x="3256" y="1899"/>
              <a:ext cx="768" cy="52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19"/>
            <p:cNvSpPr>
              <a:spLocks noChangeShapeType="1"/>
            </p:cNvSpPr>
            <p:nvPr/>
          </p:nvSpPr>
          <p:spPr bwMode="auto">
            <a:xfrm flipV="1">
              <a:off x="4101" y="1314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Text Box 20"/>
            <p:cNvSpPr txBox="1">
              <a:spLocks noChangeArrowheads="1"/>
            </p:cNvSpPr>
            <p:nvPr/>
          </p:nvSpPr>
          <p:spPr bwMode="auto">
            <a:xfrm>
              <a:off x="4775" y="2429"/>
              <a:ext cx="457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7" name="Line 21"/>
            <p:cNvSpPr>
              <a:spLocks noChangeShapeType="1"/>
            </p:cNvSpPr>
            <p:nvPr/>
          </p:nvSpPr>
          <p:spPr bwMode="auto">
            <a:xfrm>
              <a:off x="4779" y="2463"/>
              <a:ext cx="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8" name="Text Box 22"/>
            <p:cNvSpPr txBox="1">
              <a:spLocks noChangeArrowheads="1"/>
            </p:cNvSpPr>
            <p:nvPr/>
          </p:nvSpPr>
          <p:spPr bwMode="auto">
            <a:xfrm>
              <a:off x="4470" y="1771"/>
              <a:ext cx="457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9" name="Line 23"/>
            <p:cNvSpPr>
              <a:spLocks noChangeShapeType="1"/>
            </p:cNvSpPr>
            <p:nvPr/>
          </p:nvSpPr>
          <p:spPr bwMode="auto">
            <a:xfrm>
              <a:off x="4491" y="1809"/>
              <a:ext cx="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0" name="Text Box 24"/>
            <p:cNvSpPr txBox="1">
              <a:spLocks noChangeArrowheads="1"/>
            </p:cNvSpPr>
            <p:nvPr/>
          </p:nvSpPr>
          <p:spPr bwMode="auto">
            <a:xfrm>
              <a:off x="4165" y="1186"/>
              <a:ext cx="457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1" name="Line 25"/>
            <p:cNvSpPr>
              <a:spLocks noChangeShapeType="1"/>
            </p:cNvSpPr>
            <p:nvPr/>
          </p:nvSpPr>
          <p:spPr bwMode="auto">
            <a:xfrm>
              <a:off x="4185" y="1233"/>
              <a:ext cx="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2" name="Text Box 26"/>
            <p:cNvSpPr txBox="1">
              <a:spLocks noChangeArrowheads="1"/>
            </p:cNvSpPr>
            <p:nvPr/>
          </p:nvSpPr>
          <p:spPr bwMode="auto">
            <a:xfrm>
              <a:off x="3309" y="2429"/>
              <a:ext cx="45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/h</a:t>
              </a:r>
              <a:r>
                <a:rPr lang="en-US" altLang="zh-CN" sz="20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3" name="Line 27"/>
            <p:cNvSpPr>
              <a:spLocks noChangeShapeType="1"/>
            </p:cNvSpPr>
            <p:nvPr/>
          </p:nvSpPr>
          <p:spPr bwMode="auto">
            <a:xfrm>
              <a:off x="3321" y="2463"/>
              <a:ext cx="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4" name="Text Box 28"/>
            <p:cNvSpPr txBox="1">
              <a:spLocks noChangeArrowheads="1"/>
            </p:cNvSpPr>
            <p:nvPr/>
          </p:nvSpPr>
          <p:spPr bwMode="auto">
            <a:xfrm>
              <a:off x="3712" y="2150"/>
              <a:ext cx="45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/h</a:t>
              </a:r>
              <a:r>
                <a:rPr lang="en-US" altLang="zh-CN" sz="20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5" name="Line 29"/>
            <p:cNvSpPr>
              <a:spLocks noChangeShapeType="1"/>
            </p:cNvSpPr>
            <p:nvPr/>
          </p:nvSpPr>
          <p:spPr bwMode="auto">
            <a:xfrm>
              <a:off x="3721" y="2189"/>
              <a:ext cx="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536" name="Group 30"/>
            <p:cNvGrpSpPr>
              <a:grpSpLocks/>
            </p:cNvGrpSpPr>
            <p:nvPr/>
          </p:nvGrpSpPr>
          <p:grpSpPr bwMode="auto">
            <a:xfrm>
              <a:off x="3335" y="1660"/>
              <a:ext cx="457" cy="356"/>
              <a:chOff x="3335" y="1660"/>
              <a:chExt cx="457" cy="356"/>
            </a:xfrm>
          </p:grpSpPr>
          <p:sp>
            <p:nvSpPr>
              <p:cNvPr id="21544" name="Text Box 31"/>
              <p:cNvSpPr txBox="1">
                <a:spLocks noChangeArrowheads="1"/>
              </p:cNvSpPr>
              <p:nvPr/>
            </p:nvSpPr>
            <p:spPr bwMode="auto">
              <a:xfrm>
                <a:off x="3335" y="1660"/>
                <a:ext cx="457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/h</a:t>
                </a:r>
                <a:r>
                  <a:rPr lang="en-US" altLang="zh-CN" sz="2000" i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5" name="Line 32"/>
              <p:cNvSpPr>
                <a:spLocks noChangeShapeType="1"/>
              </p:cNvSpPr>
              <p:nvPr/>
            </p:nvSpPr>
            <p:spPr bwMode="auto">
              <a:xfrm>
                <a:off x="3347" y="1706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37" name="Group 33"/>
            <p:cNvGrpSpPr>
              <a:grpSpLocks/>
            </p:cNvGrpSpPr>
            <p:nvPr/>
          </p:nvGrpSpPr>
          <p:grpSpPr bwMode="auto">
            <a:xfrm>
              <a:off x="4656" y="1086"/>
              <a:ext cx="384" cy="288"/>
              <a:chOff x="4656" y="1086"/>
              <a:chExt cx="384" cy="288"/>
            </a:xfrm>
          </p:grpSpPr>
          <p:sp>
            <p:nvSpPr>
              <p:cNvPr id="21542" name="Text Box 34"/>
              <p:cNvSpPr txBox="1">
                <a:spLocks noChangeArrowheads="1"/>
              </p:cNvSpPr>
              <p:nvPr/>
            </p:nvSpPr>
            <p:spPr bwMode="auto">
              <a:xfrm>
                <a:off x="4656" y="108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r>
                  <a:rPr kumimoji="1" lang="en-US" altLang="zh-CN" sz="2400" i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  <a:endParaRPr kumimoji="1"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3" name="Line 35"/>
              <p:cNvSpPr>
                <a:spLocks noChangeShapeType="1"/>
              </p:cNvSpPr>
              <p:nvPr/>
            </p:nvSpPr>
            <p:spPr bwMode="auto">
              <a:xfrm>
                <a:off x="4752" y="1110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21538" name="Object 36"/>
            <p:cNvGraphicFramePr>
              <a:graphicFrameLocks noChangeAspect="1"/>
            </p:cNvGraphicFramePr>
            <p:nvPr/>
          </p:nvGraphicFramePr>
          <p:xfrm>
            <a:off x="3552" y="2256"/>
            <a:ext cx="15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4" name="Equation" r:id="rId7" imgW="139579" imgH="177646" progId="Equation.3">
                    <p:embed/>
                  </p:oleObj>
                </mc:Choice>
                <mc:Fallback>
                  <p:oleObj name="Equation" r:id="rId7" imgW="139579" imgH="177646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256"/>
                          <a:ext cx="15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9" name="Line 37"/>
            <p:cNvSpPr>
              <a:spLocks noChangeShapeType="1"/>
            </p:cNvSpPr>
            <p:nvPr/>
          </p:nvSpPr>
          <p:spPr bwMode="auto">
            <a:xfrm>
              <a:off x="4040" y="1880"/>
              <a:ext cx="48" cy="52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0" name="AutoShape 38"/>
            <p:cNvSpPr>
              <a:spLocks/>
            </p:cNvSpPr>
            <p:nvPr/>
          </p:nvSpPr>
          <p:spPr bwMode="auto">
            <a:xfrm rot="3261752">
              <a:off x="3488" y="1601"/>
              <a:ext cx="222" cy="960"/>
            </a:xfrm>
            <a:prstGeom prst="leftBrace">
              <a:avLst>
                <a:gd name="adj1" fmla="val 36036"/>
                <a:gd name="adj2" fmla="val 50000"/>
              </a:avLst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1" name="Text Box 39"/>
            <p:cNvSpPr txBox="1">
              <a:spLocks noChangeArrowheads="1"/>
            </p:cNvSpPr>
            <p:nvPr/>
          </p:nvSpPr>
          <p:spPr bwMode="auto">
            <a:xfrm>
              <a:off x="3312" y="18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442913" y="765175"/>
            <a:ext cx="82438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/>
              <a:t>2. </a:t>
            </a:r>
            <a:r>
              <a:rPr lang="zh-CN" altLang="en-US" sz="3200" dirty="0"/>
              <a:t>倒格子与正格子的关系</a:t>
            </a:r>
            <a:endParaRPr lang="zh-CN" altLang="en-US" kern="0" dirty="0" smtClean="0">
              <a:ea typeface="华文中宋" pitchFamily="2" charset="-122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0" y="1368425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正格子中</a:t>
            </a:r>
            <a:r>
              <a:rPr lang="en-US" altLang="zh-CN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-2500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-2500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-2500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的面间距与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倒格矢</a:t>
            </a:r>
            <a:r>
              <a:rPr lang="en-US" altLang="zh-CN" sz="2400" i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zh-CN" altLang="en-US" sz="2400" kern="0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2036763"/>
            <a:ext cx="43719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42913" y="765175"/>
            <a:ext cx="82438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/>
              <a:t>2. </a:t>
            </a:r>
            <a:r>
              <a:rPr lang="zh-CN" altLang="en-US" sz="3200" dirty="0"/>
              <a:t>倒格子与正格子的关系</a:t>
            </a:r>
            <a:endParaRPr lang="zh-CN" altLang="en-US" kern="0" dirty="0" smtClean="0">
              <a:ea typeface="华文中宋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1368425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</a:t>
            </a:r>
            <a:r>
              <a:rPr lang="zh-CN" altLang="en-US" sz="240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格子的晶面与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倒</a:t>
            </a:r>
            <a:r>
              <a:rPr lang="zh-CN" altLang="en-US" sz="240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格子点阵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endParaRPr lang="zh-CN" altLang="en-US" sz="2400" kern="0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63763" y="6091238"/>
            <a:ext cx="3841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  <a:endParaRPr lang="zh-CN" altLang="en-US" sz="20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62425" y="5630863"/>
            <a:ext cx="3825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</a:t>
            </a:r>
            <a:endParaRPr lang="zh-CN" altLang="en-US" sz="20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35238" y="4410075"/>
            <a:ext cx="406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</a:t>
            </a:r>
            <a:endParaRPr lang="zh-CN" altLang="en-US" sz="20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13213" y="4468813"/>
            <a:ext cx="3841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</a:t>
            </a:r>
            <a:endParaRPr lang="zh-CN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3763" y="4895850"/>
            <a:ext cx="371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</a:t>
            </a:r>
            <a:endParaRPr lang="zh-CN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67113" y="6116638"/>
            <a:ext cx="357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</a:t>
            </a:r>
            <a:endParaRPr lang="zh-CN" alt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94113" y="4927600"/>
            <a:ext cx="279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</a:t>
            </a:r>
            <a:endParaRPr lang="zh-CN" altLang="en-US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63813" y="5629275"/>
            <a:ext cx="3984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</a:t>
            </a:r>
            <a:endParaRPr lang="zh-CN" altLang="en-US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 </a:t>
            </a:r>
            <a:r>
              <a:rPr lang="zh-CN" altLang="en-US" dirty="0" smtClean="0"/>
              <a:t>倒格子与</a:t>
            </a:r>
            <a:r>
              <a:rPr lang="zh-CN" altLang="en-US" dirty="0"/>
              <a:t>正</a:t>
            </a:r>
            <a:r>
              <a:rPr lang="zh-CN" altLang="en-US" dirty="0" smtClean="0"/>
              <a:t>格子的转换</a:t>
            </a:r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019925" y="5640388"/>
            <a:ext cx="1989138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二维倒格子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6" t="19269" r="31995" b="43661"/>
          <a:stretch>
            <a:fillRect/>
          </a:stretch>
        </p:blipFill>
        <p:spPr bwMode="auto">
          <a:xfrm>
            <a:off x="2151063" y="5183188"/>
            <a:ext cx="1855787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9" t="68015" r="31995"/>
          <a:stretch>
            <a:fillRect/>
          </a:stretch>
        </p:blipFill>
        <p:spPr bwMode="auto">
          <a:xfrm>
            <a:off x="5075238" y="5468938"/>
            <a:ext cx="2055812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92088" y="5694363"/>
            <a:ext cx="19796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二维正格子</a:t>
            </a:r>
          </a:p>
        </p:txBody>
      </p:sp>
      <p:sp>
        <p:nvSpPr>
          <p:cNvPr id="23559" name="右箭头 2"/>
          <p:cNvSpPr>
            <a:spLocks noChangeArrowheads="1"/>
          </p:cNvSpPr>
          <p:nvPr/>
        </p:nvSpPr>
        <p:spPr bwMode="auto">
          <a:xfrm>
            <a:off x="4284663" y="5716588"/>
            <a:ext cx="584200" cy="357187"/>
          </a:xfrm>
          <a:prstGeom prst="rightArrow">
            <a:avLst>
              <a:gd name="adj1" fmla="val 50000"/>
              <a:gd name="adj2" fmla="val 50104"/>
            </a:avLst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60" name="Object 4"/>
          <p:cNvGraphicFramePr>
            <a:graphicFrameLocks noChangeAspect="1"/>
          </p:cNvGraphicFramePr>
          <p:nvPr/>
        </p:nvGraphicFramePr>
        <p:xfrm>
          <a:off x="546100" y="1603375"/>
          <a:ext cx="8061325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4" imgW="4013200" imgH="1778000" progId="Equation.3">
                  <p:embed/>
                </p:oleObj>
              </mc:Choice>
              <mc:Fallback>
                <p:oleObj name="公式" r:id="rId4" imgW="4013200" imgH="177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603375"/>
                        <a:ext cx="8061325" cy="357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561" name="直接连接符 7"/>
          <p:cNvCxnSpPr>
            <a:cxnSpLocks noChangeShapeType="1"/>
          </p:cNvCxnSpPr>
          <p:nvPr/>
        </p:nvCxnSpPr>
        <p:spPr bwMode="auto">
          <a:xfrm>
            <a:off x="4427538" y="2060575"/>
            <a:ext cx="720725" cy="0"/>
          </a:xfrm>
          <a:prstGeom prst="lin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2" name="矩形 10"/>
          <p:cNvSpPr>
            <a:spLocks noChangeArrowheads="1"/>
          </p:cNvSpPr>
          <p:nvPr/>
        </p:nvSpPr>
        <p:spPr bwMode="auto">
          <a:xfrm>
            <a:off x="6353175" y="2060575"/>
            <a:ext cx="720725" cy="2952750"/>
          </a:xfrm>
          <a:prstGeom prst="rect">
            <a:avLst/>
          </a:prstGeom>
          <a:noFill/>
          <a:ln w="57150" algn="ctr">
            <a:solidFill>
              <a:srgbClr val="0000CC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3. </a:t>
            </a:r>
            <a:r>
              <a:rPr lang="zh-CN" altLang="en-US" dirty="0"/>
              <a:t>倒格子与正格子的转换</a:t>
            </a:r>
            <a:endParaRPr lang="zh-CN" altLang="zh-CN" dirty="0"/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547688" y="1601788"/>
          <a:ext cx="8164512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公式" r:id="rId3" imgW="4064000" imgH="1778000" progId="Equation.3">
                  <p:embed/>
                </p:oleObj>
              </mc:Choice>
              <mc:Fallback>
                <p:oleObj name="公式" r:id="rId3" imgW="4064000" imgH="177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601788"/>
                        <a:ext cx="8164512" cy="357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670300" y="5497513"/>
            <a:ext cx="3205163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简立方格子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倒格子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仍然是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简立方格子</a:t>
            </a:r>
          </a:p>
        </p:txBody>
      </p:sp>
      <p:sp>
        <p:nvSpPr>
          <p:cNvPr id="24581" name="矩形 5"/>
          <p:cNvSpPr>
            <a:spLocks noChangeArrowheads="1"/>
          </p:cNvSpPr>
          <p:nvPr/>
        </p:nvSpPr>
        <p:spPr bwMode="auto">
          <a:xfrm>
            <a:off x="6443663" y="2133600"/>
            <a:ext cx="792162" cy="2951163"/>
          </a:xfrm>
          <a:prstGeom prst="rect">
            <a:avLst/>
          </a:prstGeom>
          <a:noFill/>
          <a:ln w="57150" algn="ctr">
            <a:solidFill>
              <a:srgbClr val="0000CC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4582" name="Picture 58" descr="1-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986338"/>
            <a:ext cx="223202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3" name="Group 60"/>
          <p:cNvGrpSpPr>
            <a:grpSpLocks/>
          </p:cNvGrpSpPr>
          <p:nvPr/>
        </p:nvGrpSpPr>
        <p:grpSpPr bwMode="auto">
          <a:xfrm>
            <a:off x="471488" y="5403850"/>
            <a:ext cx="1905000" cy="1554163"/>
            <a:chOff x="-22" y="516"/>
            <a:chExt cx="1200" cy="979"/>
          </a:xfrm>
        </p:grpSpPr>
        <p:grpSp>
          <p:nvGrpSpPr>
            <p:cNvPr id="24584" name="Group 61"/>
            <p:cNvGrpSpPr>
              <a:grpSpLocks/>
            </p:cNvGrpSpPr>
            <p:nvPr/>
          </p:nvGrpSpPr>
          <p:grpSpPr bwMode="auto">
            <a:xfrm>
              <a:off x="192" y="672"/>
              <a:ext cx="720" cy="624"/>
              <a:chOff x="720" y="2544"/>
              <a:chExt cx="720" cy="624"/>
            </a:xfrm>
          </p:grpSpPr>
          <p:sp>
            <p:nvSpPr>
              <p:cNvPr id="24588" name="Line 62"/>
              <p:cNvSpPr>
                <a:spLocks noChangeShapeType="1"/>
              </p:cNvSpPr>
              <p:nvPr/>
            </p:nvSpPr>
            <p:spPr bwMode="auto">
              <a:xfrm flipV="1">
                <a:off x="720" y="2544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9" name="Line 63"/>
              <p:cNvSpPr>
                <a:spLocks noChangeShapeType="1"/>
              </p:cNvSpPr>
              <p:nvPr/>
            </p:nvSpPr>
            <p:spPr bwMode="auto">
              <a:xfrm>
                <a:off x="720" y="3168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0" name="Line 64"/>
              <p:cNvSpPr>
                <a:spLocks noChangeShapeType="1"/>
              </p:cNvSpPr>
              <p:nvPr/>
            </p:nvSpPr>
            <p:spPr bwMode="auto">
              <a:xfrm flipV="1">
                <a:off x="720" y="2976"/>
                <a:ext cx="24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85" name="Text Box 65"/>
            <p:cNvSpPr txBox="1">
              <a:spLocks noChangeArrowheads="1"/>
            </p:cNvSpPr>
            <p:nvPr/>
          </p:nvSpPr>
          <p:spPr bwMode="auto">
            <a:xfrm>
              <a:off x="890" y="120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4586" name="Text Box 66"/>
            <p:cNvSpPr txBox="1">
              <a:spLocks noChangeArrowheads="1"/>
            </p:cNvSpPr>
            <p:nvPr/>
          </p:nvSpPr>
          <p:spPr bwMode="auto">
            <a:xfrm>
              <a:off x="430" y="8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4587" name="Text Box 67"/>
            <p:cNvSpPr txBox="1">
              <a:spLocks noChangeArrowheads="1"/>
            </p:cNvSpPr>
            <p:nvPr/>
          </p:nvSpPr>
          <p:spPr bwMode="auto">
            <a:xfrm>
              <a:off x="-22" y="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3. </a:t>
            </a:r>
            <a:r>
              <a:rPr lang="zh-CN" altLang="en-US" dirty="0"/>
              <a:t>倒格子与正格子的转换</a:t>
            </a:r>
            <a:endParaRPr lang="zh-CN" altLang="zh-CN" dirty="0" smtClean="0"/>
          </a:p>
        </p:txBody>
      </p:sp>
      <p:grpSp>
        <p:nvGrpSpPr>
          <p:cNvPr id="25603" name="组合 5"/>
          <p:cNvGrpSpPr>
            <a:grpSpLocks/>
          </p:cNvGrpSpPr>
          <p:nvPr/>
        </p:nvGrpSpPr>
        <p:grpSpPr bwMode="auto">
          <a:xfrm>
            <a:off x="250825" y="2211388"/>
            <a:ext cx="4330700" cy="2297112"/>
            <a:chOff x="3476625" y="1700213"/>
            <a:chExt cx="4330700" cy="2297112"/>
          </a:xfrm>
        </p:grpSpPr>
        <p:pic>
          <p:nvPicPr>
            <p:cNvPr id="25617" name="Picture 56" descr="1-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625" y="1739900"/>
              <a:ext cx="2592388" cy="225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5618" name="Object 81"/>
            <p:cNvGraphicFramePr>
              <a:graphicFrameLocks noChangeAspect="1"/>
            </p:cNvGraphicFramePr>
            <p:nvPr/>
          </p:nvGraphicFramePr>
          <p:xfrm>
            <a:off x="7693025" y="3584575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4" name="Equation" r:id="rId4" imgW="114151" imgH="215619" progId="Equation.3">
                    <p:embed/>
                  </p:oleObj>
                </mc:Choice>
                <mc:Fallback>
                  <p:oleObj name="Equation" r:id="rId4" imgW="114151" imgH="215619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3025" y="3584575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9" name="Object 139"/>
            <p:cNvGraphicFramePr>
              <a:graphicFrameLocks noChangeAspect="1"/>
            </p:cNvGraphicFramePr>
            <p:nvPr/>
          </p:nvGraphicFramePr>
          <p:xfrm>
            <a:off x="4879975" y="3584575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5" name="Equation" r:id="rId6" imgW="114151" imgH="215619" progId="Equation.3">
                    <p:embed/>
                  </p:oleObj>
                </mc:Choice>
                <mc:Fallback>
                  <p:oleObj name="Equation" r:id="rId6" imgW="114151" imgH="215619" progId="Equation.3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9975" y="3584575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20" name="Group 60"/>
            <p:cNvGrpSpPr>
              <a:grpSpLocks/>
            </p:cNvGrpSpPr>
            <p:nvPr/>
          </p:nvGrpSpPr>
          <p:grpSpPr bwMode="auto">
            <a:xfrm>
              <a:off x="4686300" y="1700213"/>
              <a:ext cx="1143000" cy="1752600"/>
              <a:chOff x="192" y="480"/>
              <a:chExt cx="720" cy="1104"/>
            </a:xfrm>
          </p:grpSpPr>
          <p:grpSp>
            <p:nvGrpSpPr>
              <p:cNvPr id="25621" name="Group 61"/>
              <p:cNvGrpSpPr>
                <a:grpSpLocks/>
              </p:cNvGrpSpPr>
              <p:nvPr/>
            </p:nvGrpSpPr>
            <p:grpSpPr bwMode="auto">
              <a:xfrm>
                <a:off x="192" y="672"/>
                <a:ext cx="720" cy="624"/>
                <a:chOff x="720" y="2544"/>
                <a:chExt cx="720" cy="624"/>
              </a:xfrm>
            </p:grpSpPr>
            <p:sp>
              <p:nvSpPr>
                <p:cNvPr id="25625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720" y="2544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6" name="Line 63"/>
                <p:cNvSpPr>
                  <a:spLocks noChangeShapeType="1"/>
                </p:cNvSpPr>
                <p:nvPr/>
              </p:nvSpPr>
              <p:spPr bwMode="auto">
                <a:xfrm>
                  <a:off x="720" y="3168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7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720" y="2969"/>
                  <a:ext cx="332" cy="19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22" name="Text Box 65"/>
              <p:cNvSpPr txBox="1">
                <a:spLocks noChangeArrowheads="1"/>
              </p:cNvSpPr>
              <p:nvPr/>
            </p:nvSpPr>
            <p:spPr bwMode="auto">
              <a:xfrm>
                <a:off x="480" y="129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kumimoji="1" lang="en-US" altLang="zh-CN" sz="2400" i="1">
                    <a:solidFill>
                      <a:srgbClr val="0A031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25623" name="Text Box 66"/>
              <p:cNvSpPr txBox="1">
                <a:spLocks noChangeArrowheads="1"/>
              </p:cNvSpPr>
              <p:nvPr/>
            </p:nvSpPr>
            <p:spPr bwMode="auto">
              <a:xfrm>
                <a:off x="524" y="81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kumimoji="1" lang="en-US" altLang="zh-CN" sz="2400" i="1">
                    <a:solidFill>
                      <a:srgbClr val="0A031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</a:p>
            </p:txBody>
          </p:sp>
          <p:sp>
            <p:nvSpPr>
              <p:cNvPr id="25624" name="Text Box 67"/>
              <p:cNvSpPr txBox="1">
                <a:spLocks noChangeArrowheads="1"/>
              </p:cNvSpPr>
              <p:nvPr/>
            </p:nvSpPr>
            <p:spPr bwMode="auto">
              <a:xfrm>
                <a:off x="240" y="48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kumimoji="1" lang="en-US" altLang="zh-CN" sz="2400" i="1">
                    <a:solidFill>
                      <a:srgbClr val="0A031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</a:p>
            </p:txBody>
          </p:sp>
        </p:grpSp>
      </p:grp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130550" y="1647825"/>
          <a:ext cx="5665788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公式" r:id="rId7" imgW="4089400" imgH="3759200" progId="Equation.3">
                  <p:embed/>
                </p:oleObj>
              </mc:Choice>
              <mc:Fallback>
                <p:oleObj name="公式" r:id="rId7" imgW="4089400" imgH="3759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1647825"/>
                        <a:ext cx="5665788" cy="5210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23850" y="4479925"/>
            <a:ext cx="25336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体心立方格子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倒格子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面心立方格子</a:t>
            </a:r>
          </a:p>
        </p:txBody>
      </p:sp>
      <p:sp>
        <p:nvSpPr>
          <p:cNvPr id="25606" name="矩形 19"/>
          <p:cNvSpPr>
            <a:spLocks noChangeArrowheads="1"/>
          </p:cNvSpPr>
          <p:nvPr/>
        </p:nvSpPr>
        <p:spPr bwMode="auto">
          <a:xfrm>
            <a:off x="7824788" y="4076700"/>
            <a:ext cx="936625" cy="2665413"/>
          </a:xfrm>
          <a:prstGeom prst="rect">
            <a:avLst/>
          </a:prstGeom>
          <a:noFill/>
          <a:ln w="57150" algn="ctr">
            <a:solidFill>
              <a:srgbClr val="0000CC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5607" name="直接箭头连接符 2"/>
          <p:cNvCxnSpPr>
            <a:cxnSpLocks noChangeShapeType="1"/>
          </p:cNvCxnSpPr>
          <p:nvPr/>
        </p:nvCxnSpPr>
        <p:spPr bwMode="auto">
          <a:xfrm flipV="1">
            <a:off x="1460500" y="6292850"/>
            <a:ext cx="755650" cy="157163"/>
          </a:xfrm>
          <a:prstGeom prst="straightConnector1">
            <a:avLst/>
          </a:prstGeom>
          <a:noFill/>
          <a:ln w="19050" algn="ctr">
            <a:solidFill>
              <a:srgbClr val="0000CC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8" name="直接箭头连接符 23"/>
          <p:cNvCxnSpPr>
            <a:cxnSpLocks noChangeShapeType="1"/>
          </p:cNvCxnSpPr>
          <p:nvPr/>
        </p:nvCxnSpPr>
        <p:spPr bwMode="auto">
          <a:xfrm flipV="1">
            <a:off x="1460500" y="5919788"/>
            <a:ext cx="527050" cy="533400"/>
          </a:xfrm>
          <a:prstGeom prst="straightConnector1">
            <a:avLst/>
          </a:prstGeom>
          <a:noFill/>
          <a:ln w="19050" algn="ctr">
            <a:solidFill>
              <a:srgbClr val="0000CC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9" name="直接箭头连接符 25"/>
          <p:cNvCxnSpPr>
            <a:cxnSpLocks noChangeShapeType="1"/>
          </p:cNvCxnSpPr>
          <p:nvPr/>
        </p:nvCxnSpPr>
        <p:spPr bwMode="auto">
          <a:xfrm flipV="1">
            <a:off x="1460500" y="5872163"/>
            <a:ext cx="263525" cy="558800"/>
          </a:xfrm>
          <a:prstGeom prst="straightConnector1">
            <a:avLst/>
          </a:prstGeom>
          <a:noFill/>
          <a:ln w="19050" algn="ctr">
            <a:solidFill>
              <a:srgbClr val="0000CC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 Box 137"/>
          <p:cNvSpPr txBox="1">
            <a:spLocks noChangeArrowheads="1"/>
          </p:cNvSpPr>
          <p:nvPr/>
        </p:nvSpPr>
        <p:spPr bwMode="auto">
          <a:xfrm>
            <a:off x="323850" y="1609725"/>
            <a:ext cx="2438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 </a:t>
            </a:r>
            <a:r>
              <a:rPr kumimoji="1" lang="zh-CN" altLang="en-US" sz="2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体心立方原胞</a:t>
            </a:r>
          </a:p>
        </p:txBody>
      </p:sp>
      <p:sp>
        <p:nvSpPr>
          <p:cNvPr id="25611" name="Line 62"/>
          <p:cNvSpPr>
            <a:spLocks noChangeShapeType="1"/>
          </p:cNvSpPr>
          <p:nvPr/>
        </p:nvSpPr>
        <p:spPr bwMode="auto">
          <a:xfrm flipV="1">
            <a:off x="1460500" y="5453063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63"/>
          <p:cNvSpPr>
            <a:spLocks noChangeShapeType="1"/>
          </p:cNvSpPr>
          <p:nvPr/>
        </p:nvSpPr>
        <p:spPr bwMode="auto">
          <a:xfrm>
            <a:off x="1460500" y="644366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64"/>
          <p:cNvSpPr>
            <a:spLocks noChangeShapeType="1"/>
          </p:cNvSpPr>
          <p:nvPr/>
        </p:nvSpPr>
        <p:spPr bwMode="auto">
          <a:xfrm flipV="1">
            <a:off x="1460500" y="6127750"/>
            <a:ext cx="527050" cy="315913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Text Box 65"/>
          <p:cNvSpPr txBox="1">
            <a:spLocks noChangeArrowheads="1"/>
          </p:cNvSpPr>
          <p:nvPr/>
        </p:nvSpPr>
        <p:spPr bwMode="auto">
          <a:xfrm>
            <a:off x="1933575" y="64277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i="1">
                <a:solidFill>
                  <a:srgbClr val="0A03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25615" name="Text Box 66"/>
          <p:cNvSpPr txBox="1">
            <a:spLocks noChangeArrowheads="1"/>
          </p:cNvSpPr>
          <p:nvPr/>
        </p:nvSpPr>
        <p:spPr bwMode="auto">
          <a:xfrm>
            <a:off x="2003425" y="56689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i="1">
                <a:solidFill>
                  <a:srgbClr val="0A03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25616" name="Text Box 67"/>
          <p:cNvSpPr txBox="1">
            <a:spLocks noChangeArrowheads="1"/>
          </p:cNvSpPr>
          <p:nvPr/>
        </p:nvSpPr>
        <p:spPr bwMode="auto">
          <a:xfrm>
            <a:off x="1552575" y="51323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i="1">
                <a:solidFill>
                  <a:srgbClr val="0A03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3. </a:t>
            </a:r>
            <a:r>
              <a:rPr lang="zh-CN" altLang="en-US" dirty="0"/>
              <a:t>倒格子与正格子的转换</a:t>
            </a:r>
            <a:endParaRPr lang="zh-CN" altLang="zh-CN" dirty="0" smtClean="0"/>
          </a:p>
        </p:txBody>
      </p:sp>
      <p:pic>
        <p:nvPicPr>
          <p:cNvPr id="26627" name="Picture 57" descr="1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262188"/>
            <a:ext cx="2592388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9"/>
          <p:cNvSpPr txBox="1">
            <a:spLocks noChangeArrowheads="1"/>
          </p:cNvSpPr>
          <p:nvPr/>
        </p:nvSpPr>
        <p:spPr bwMode="auto">
          <a:xfrm>
            <a:off x="323850" y="1609725"/>
            <a:ext cx="24384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kumimoji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defRPr sz="26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面心立方原胞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750" y="5310188"/>
            <a:ext cx="2533650" cy="1201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面心立方格子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倒格子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体心立方格子</a:t>
            </a:r>
          </a:p>
        </p:txBody>
      </p:sp>
      <p:graphicFrame>
        <p:nvGraphicFramePr>
          <p:cNvPr id="26630" name="Object 4"/>
          <p:cNvGraphicFramePr>
            <a:graphicFrameLocks noChangeAspect="1"/>
          </p:cNvGraphicFramePr>
          <p:nvPr/>
        </p:nvGraphicFramePr>
        <p:xfrm>
          <a:off x="3128963" y="1649413"/>
          <a:ext cx="5173662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公式" r:id="rId4" imgW="3733800" imgH="3759200" progId="Equation.3">
                  <p:embed/>
                </p:oleObj>
              </mc:Choice>
              <mc:Fallback>
                <p:oleObj name="公式" r:id="rId4" imgW="3733800" imgH="3759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1649413"/>
                        <a:ext cx="5173662" cy="5210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1" name="Group 60"/>
          <p:cNvGrpSpPr>
            <a:grpSpLocks/>
          </p:cNvGrpSpPr>
          <p:nvPr/>
        </p:nvGrpSpPr>
        <p:grpSpPr bwMode="auto">
          <a:xfrm>
            <a:off x="80963" y="3536950"/>
            <a:ext cx="1905000" cy="1554163"/>
            <a:chOff x="-22" y="516"/>
            <a:chExt cx="1200" cy="979"/>
          </a:xfrm>
        </p:grpSpPr>
        <p:grpSp>
          <p:nvGrpSpPr>
            <p:cNvPr id="26633" name="Group 61"/>
            <p:cNvGrpSpPr>
              <a:grpSpLocks/>
            </p:cNvGrpSpPr>
            <p:nvPr/>
          </p:nvGrpSpPr>
          <p:grpSpPr bwMode="auto">
            <a:xfrm>
              <a:off x="192" y="672"/>
              <a:ext cx="720" cy="624"/>
              <a:chOff x="720" y="2544"/>
              <a:chExt cx="720" cy="624"/>
            </a:xfrm>
          </p:grpSpPr>
          <p:sp>
            <p:nvSpPr>
              <p:cNvPr id="26637" name="Line 62"/>
              <p:cNvSpPr>
                <a:spLocks noChangeShapeType="1"/>
              </p:cNvSpPr>
              <p:nvPr/>
            </p:nvSpPr>
            <p:spPr bwMode="auto">
              <a:xfrm flipV="1">
                <a:off x="720" y="2544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8" name="Line 63"/>
              <p:cNvSpPr>
                <a:spLocks noChangeShapeType="1"/>
              </p:cNvSpPr>
              <p:nvPr/>
            </p:nvSpPr>
            <p:spPr bwMode="auto">
              <a:xfrm>
                <a:off x="720" y="3168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9" name="Line 64"/>
              <p:cNvSpPr>
                <a:spLocks noChangeShapeType="1"/>
              </p:cNvSpPr>
              <p:nvPr/>
            </p:nvSpPr>
            <p:spPr bwMode="auto">
              <a:xfrm flipV="1">
                <a:off x="720" y="2976"/>
                <a:ext cx="24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34" name="Text Box 65"/>
            <p:cNvSpPr txBox="1">
              <a:spLocks noChangeArrowheads="1"/>
            </p:cNvSpPr>
            <p:nvPr/>
          </p:nvSpPr>
          <p:spPr bwMode="auto">
            <a:xfrm>
              <a:off x="890" y="120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6635" name="Text Box 66"/>
            <p:cNvSpPr txBox="1">
              <a:spLocks noChangeArrowheads="1"/>
            </p:cNvSpPr>
            <p:nvPr/>
          </p:nvSpPr>
          <p:spPr bwMode="auto">
            <a:xfrm>
              <a:off x="430" y="88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6636" name="Text Box 67"/>
            <p:cNvSpPr txBox="1">
              <a:spLocks noChangeArrowheads="1"/>
            </p:cNvSpPr>
            <p:nvPr/>
          </p:nvSpPr>
          <p:spPr bwMode="auto">
            <a:xfrm>
              <a:off x="-22" y="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0A031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</p:grpSp>
      <p:sp>
        <p:nvSpPr>
          <p:cNvPr id="26632" name="矩形 16"/>
          <p:cNvSpPr>
            <a:spLocks noChangeArrowheads="1"/>
          </p:cNvSpPr>
          <p:nvPr/>
        </p:nvSpPr>
        <p:spPr bwMode="auto">
          <a:xfrm>
            <a:off x="6875463" y="4076700"/>
            <a:ext cx="1368425" cy="2665413"/>
          </a:xfrm>
          <a:prstGeom prst="rect">
            <a:avLst/>
          </a:prstGeom>
          <a:noFill/>
          <a:ln w="57150" algn="ctr">
            <a:solidFill>
              <a:srgbClr val="0000CC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5410200"/>
            <a:ext cx="9144000" cy="97155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zh-CN" altLang="en-US" dirty="0" smtClean="0">
                <a:solidFill>
                  <a:srgbClr val="0000CC"/>
                </a:solidFill>
              </a:rPr>
              <a:t>倒格子能否保持正格子的宏观对称性？</a:t>
            </a:r>
            <a:endParaRPr lang="zh-CN" altLang="zh-CN" dirty="0" smtClean="0">
              <a:solidFill>
                <a:srgbClr val="0000C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1088" y="1905000"/>
            <a:ext cx="2338387" cy="3108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正格子</a:t>
            </a:r>
            <a:endParaRPr lang="en-US" altLang="zh-CN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简立方格子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体心立方格子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面心立方格子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84775" y="1905000"/>
            <a:ext cx="2339975" cy="3108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倒格子</a:t>
            </a:r>
            <a:endParaRPr lang="en-US" altLang="zh-CN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简立方格子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面心立方格子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体心立方格子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微软雅黑" panose="020B0503020204020204" pitchFamily="34" charset="-122"/>
              </a:rPr>
              <a:t>“倒格子”知识小结</a:t>
            </a:r>
            <a:endParaRPr lang="zh-CN" altLang="zh-CN" sz="2400" dirty="0" smtClean="0">
              <a:solidFill>
                <a:srgbClr val="800000"/>
              </a:solidFill>
            </a:endParaRPr>
          </a:p>
        </p:txBody>
      </p:sp>
      <p:sp>
        <p:nvSpPr>
          <p:cNvPr id="27654" name="左右箭头 2"/>
          <p:cNvSpPr>
            <a:spLocks noChangeArrowheads="1"/>
          </p:cNvSpPr>
          <p:nvPr/>
        </p:nvSpPr>
        <p:spPr bwMode="auto">
          <a:xfrm>
            <a:off x="3851275" y="2924175"/>
            <a:ext cx="792163" cy="288925"/>
          </a:xfrm>
          <a:prstGeom prst="leftRightArrow">
            <a:avLst>
              <a:gd name="adj1" fmla="val 50000"/>
              <a:gd name="adj2" fmla="val 4984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5" name="左右箭头 8"/>
          <p:cNvSpPr>
            <a:spLocks noChangeArrowheads="1"/>
          </p:cNvSpPr>
          <p:nvPr/>
        </p:nvSpPr>
        <p:spPr bwMode="auto">
          <a:xfrm>
            <a:off x="3851275" y="3721100"/>
            <a:ext cx="792163" cy="288925"/>
          </a:xfrm>
          <a:prstGeom prst="leftRightArrow">
            <a:avLst>
              <a:gd name="adj1" fmla="val 50000"/>
              <a:gd name="adj2" fmla="val 49847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6" name="左右箭头 9"/>
          <p:cNvSpPr>
            <a:spLocks noChangeArrowheads="1"/>
          </p:cNvSpPr>
          <p:nvPr/>
        </p:nvSpPr>
        <p:spPr bwMode="auto">
          <a:xfrm>
            <a:off x="3867150" y="4581525"/>
            <a:ext cx="792163" cy="287338"/>
          </a:xfrm>
          <a:prstGeom prst="leftRightArrow">
            <a:avLst>
              <a:gd name="adj1" fmla="val 50000"/>
              <a:gd name="adj2" fmla="val 50122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“倒格子”知识小结</a:t>
            </a:r>
          </a:p>
        </p:txBody>
      </p:sp>
      <p:pic>
        <p:nvPicPr>
          <p:cNvPr id="2867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554163"/>
            <a:ext cx="5292725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9388" y="1535113"/>
            <a:ext cx="439261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rPr>
              <a:t>简单正交格子的倒格子</a:t>
            </a:r>
            <a:endParaRPr lang="zh-CN" altLang="en-US" sz="2400" dirty="0">
              <a:solidFill>
                <a:srgbClr val="8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27650" y="1844675"/>
            <a:ext cx="3359150" cy="445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每个晶格都有两个点阵（或两套格子）同它联系着，即</a:t>
            </a:r>
            <a:r>
              <a:rPr kumimoji="1"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正格子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倒格子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（或晶体点阵和倒易点阵），二者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互易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例如体心立方与面心立方互为倒格子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“倒格子”知识小结</a:t>
            </a:r>
          </a:p>
        </p:txBody>
      </p:sp>
      <p:pic>
        <p:nvPicPr>
          <p:cNvPr id="2969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554163"/>
            <a:ext cx="5292725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9388" y="1535113"/>
            <a:ext cx="439261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rPr>
              <a:t>简单正交格子的倒格子</a:t>
            </a:r>
            <a:endParaRPr lang="zh-CN" altLang="en-US" sz="2400" dirty="0">
              <a:solidFill>
                <a:srgbClr val="8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27650" y="1844675"/>
            <a:ext cx="335915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kumimoji="1"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晶体点阵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倒易点阵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都是由三个基矢所定义的无穷多个周期性排列的格点构成，且两种格子空间中长度的量纲互为倒数；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1</a:t>
            </a:r>
            <a:r>
              <a:rPr lang="zh-CN" altLang="en-US" sz="3200" dirty="0"/>
              <a:t>、为何要引入</a:t>
            </a:r>
            <a:r>
              <a:rPr lang="zh-CN" altLang="en-US" sz="3200" dirty="0" smtClean="0"/>
              <a:t>“倒格子”？</a:t>
            </a:r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04838" y="3705225"/>
          <a:ext cx="28019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4" imgW="1269449" imgH="266584" progId="Equation.3">
                  <p:embed/>
                </p:oleObj>
              </mc:Choice>
              <mc:Fallback>
                <p:oleObj name="Equation" r:id="rId4" imgW="1269449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705225"/>
                        <a:ext cx="28019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6173788" y="2679700"/>
          <a:ext cx="7635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6" imgW="355292" imgH="253780" progId="Equation.3">
                  <p:embed/>
                </p:oleObj>
              </mc:Choice>
              <mc:Fallback>
                <p:oleObj name="Equation" r:id="rId6" imgW="355292" imgH="2537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2679700"/>
                        <a:ext cx="7635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8"/>
          <p:cNvGraphicFramePr>
            <a:graphicFrameLocks noChangeAspect="1"/>
          </p:cNvGraphicFramePr>
          <p:nvPr/>
        </p:nvGraphicFramePr>
        <p:xfrm>
          <a:off x="2044700" y="2749550"/>
          <a:ext cx="3444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8" imgW="139700" imgH="228600" progId="Equation.3">
                  <p:embed/>
                </p:oleObj>
              </mc:Choice>
              <mc:Fallback>
                <p:oleObj name="Equation" r:id="rId8" imgW="1397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749550"/>
                        <a:ext cx="3444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434975" y="1662113"/>
            <a:ext cx="20478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 b="0">
              <a:solidFill>
                <a:srgbClr val="0A031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3314700" y="1662113"/>
            <a:ext cx="20478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 b="0">
              <a:solidFill>
                <a:srgbClr val="0A031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34988" y="1725613"/>
            <a:ext cx="52244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设晶体的某一物理量可</a:t>
            </a:r>
            <a:r>
              <a:rPr kumimoji="1" lang="zh-CN" altLang="en-US" sz="2400" dirty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kumimoji="1" lang="en-US" altLang="zh-CN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V(x) </a:t>
            </a:r>
            <a:r>
              <a:rPr kumimoji="1" lang="zh-CN" altLang="en-US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表示：</a:t>
            </a:r>
          </a:p>
        </p:txBody>
      </p:sp>
      <p:graphicFrame>
        <p:nvGraphicFramePr>
          <p:cNvPr id="7177" name="Object 12"/>
          <p:cNvGraphicFramePr>
            <a:graphicFrameLocks noChangeAspect="1"/>
          </p:cNvGraphicFramePr>
          <p:nvPr/>
        </p:nvGraphicFramePr>
        <p:xfrm>
          <a:off x="5297488" y="3676650"/>
          <a:ext cx="32781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10" imgW="1485255" imgH="266584" progId="Equation.3">
                  <p:embed/>
                </p:oleObj>
              </mc:Choice>
              <mc:Fallback>
                <p:oleObj name="Equation" r:id="rId10" imgW="1485255" imgH="26658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3676650"/>
                        <a:ext cx="327818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Line 13"/>
          <p:cNvSpPr>
            <a:spLocks noChangeShapeType="1"/>
          </p:cNvSpPr>
          <p:nvPr/>
        </p:nvSpPr>
        <p:spPr bwMode="auto">
          <a:xfrm>
            <a:off x="2806700" y="3068638"/>
            <a:ext cx="2881313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9" name="Line 14"/>
          <p:cNvSpPr>
            <a:spLocks noChangeShapeType="1"/>
          </p:cNvSpPr>
          <p:nvPr/>
        </p:nvSpPr>
        <p:spPr bwMode="auto">
          <a:xfrm>
            <a:off x="3636963" y="4032250"/>
            <a:ext cx="1439862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203575" y="2509838"/>
            <a:ext cx="225901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0A03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晶格的周期性</a:t>
            </a:r>
          </a:p>
        </p:txBody>
      </p:sp>
      <p:graphicFrame>
        <p:nvGraphicFramePr>
          <p:cNvPr id="7181" name="Object 18"/>
          <p:cNvGraphicFramePr>
            <a:graphicFrameLocks noChangeAspect="1"/>
          </p:cNvGraphicFramePr>
          <p:nvPr/>
        </p:nvGraphicFramePr>
        <p:xfrm>
          <a:off x="654050" y="4738688"/>
          <a:ext cx="7404100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公式" r:id="rId12" imgW="2946400" imgH="673100" progId="Equation.3">
                  <p:embed/>
                </p:oleObj>
              </mc:Choice>
              <mc:Fallback>
                <p:oleObj name="公式" r:id="rId12" imgW="2946400" imgH="673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738688"/>
                        <a:ext cx="7404100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“倒格子”知识小结</a:t>
            </a:r>
          </a:p>
        </p:txBody>
      </p:sp>
      <p:pic>
        <p:nvPicPr>
          <p:cNvPr id="30723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554163"/>
            <a:ext cx="5292725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9388" y="1535113"/>
            <a:ext cx="439261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rPr>
              <a:t>简单正交格子的倒格子</a:t>
            </a:r>
            <a:endParaRPr lang="zh-CN" altLang="en-US" sz="2400" dirty="0">
              <a:solidFill>
                <a:srgbClr val="8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27650" y="1844675"/>
            <a:ext cx="3359150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对于给定的</a:t>
            </a: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正格子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基矢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的选择是不唯一的，相应的</a:t>
            </a:r>
            <a:r>
              <a:rPr lang="zh-CN" alt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倒格子基矢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的选择也是不唯一的，但对应的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倒格子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却是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确定的；</a:t>
            </a:r>
          </a:p>
        </p:txBody>
      </p: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6075363" y="2503488"/>
            <a:ext cx="1458912" cy="1633537"/>
            <a:chOff x="580" y="438"/>
            <a:chExt cx="919" cy="1029"/>
          </a:xfrm>
        </p:grpSpPr>
        <p:graphicFrame>
          <p:nvGraphicFramePr>
            <p:cNvPr id="30727" name="Object 7"/>
            <p:cNvGraphicFramePr>
              <a:graphicFrameLocks noChangeAspect="1"/>
            </p:cNvGraphicFramePr>
            <p:nvPr/>
          </p:nvGraphicFramePr>
          <p:xfrm>
            <a:off x="580" y="438"/>
            <a:ext cx="73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3" name="Equation" r:id="rId4" imgW="545863" imgH="228501" progId="Equation.3">
                    <p:embed/>
                  </p:oleObj>
                </mc:Choice>
                <mc:Fallback>
                  <p:oleObj name="Equation" r:id="rId4" imgW="545863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438"/>
                          <a:ext cx="73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8" name="Object 8"/>
            <p:cNvGraphicFramePr>
              <a:graphicFrameLocks noChangeAspect="1"/>
            </p:cNvGraphicFramePr>
            <p:nvPr/>
          </p:nvGraphicFramePr>
          <p:xfrm>
            <a:off x="796" y="1124"/>
            <a:ext cx="70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4" name="Equation" r:id="rId6" imgW="520474" imgH="253890" progId="Equation.3">
                    <p:embed/>
                  </p:oleObj>
                </mc:Choice>
                <mc:Fallback>
                  <p:oleObj name="Equation" r:id="rId6" imgW="520474" imgH="25389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" y="1124"/>
                          <a:ext cx="703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“倒格子”知识小结</a:t>
            </a:r>
          </a:p>
        </p:txBody>
      </p:sp>
      <p:pic>
        <p:nvPicPr>
          <p:cNvPr id="3174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554163"/>
            <a:ext cx="5292725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9388" y="1535113"/>
            <a:ext cx="439261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rPr>
              <a:t>简单正交格子的倒格子</a:t>
            </a:r>
            <a:endParaRPr lang="zh-CN" altLang="en-US" sz="2400" dirty="0">
              <a:solidFill>
                <a:srgbClr val="8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27650" y="1844675"/>
            <a:ext cx="3359150" cy="2243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同一物理量在正格子中的表述和在倒格子中的表述之间遵守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傅里叶变换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“倒格子”知识小结</a:t>
            </a:r>
          </a:p>
        </p:txBody>
      </p:sp>
      <p:pic>
        <p:nvPicPr>
          <p:cNvPr id="32771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554163"/>
            <a:ext cx="5292725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9388" y="1535113"/>
            <a:ext cx="439261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rPr>
              <a:t>简单正交格子的倒格子</a:t>
            </a:r>
            <a:endParaRPr lang="zh-CN" altLang="en-US" sz="2400" dirty="0">
              <a:solidFill>
                <a:srgbClr val="800000"/>
              </a:solidFill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484813" y="3109913"/>
            <a:ext cx="596900" cy="8318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5C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晶列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435725" y="3109913"/>
            <a:ext cx="438150" cy="8318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5C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晶面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5248275" y="4437063"/>
            <a:ext cx="1122363" cy="830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晶向指数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224588" y="4459288"/>
            <a:ext cx="1009650" cy="8318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997A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密勒指数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7316788" y="3113088"/>
            <a:ext cx="1752600" cy="110807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5C7A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1</a:t>
            </a:r>
            <a:r>
              <a:rPr kumimoji="1" lang="zh-CN" alt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、该族晶面相对于基矢的取向；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7316788" y="4318000"/>
            <a:ext cx="1752600" cy="7699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5C7A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2</a:t>
            </a:r>
            <a:r>
              <a:rPr kumimoji="1" lang="zh-CN" alt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、该族晶面的面间距；</a:t>
            </a:r>
          </a:p>
        </p:txBody>
      </p:sp>
      <p:grpSp>
        <p:nvGrpSpPr>
          <p:cNvPr id="32" name="Group 9"/>
          <p:cNvGrpSpPr>
            <a:grpSpLocks/>
          </p:cNvGrpSpPr>
          <p:nvPr/>
        </p:nvGrpSpPr>
        <p:grpSpPr bwMode="auto">
          <a:xfrm>
            <a:off x="5793815" y="2272470"/>
            <a:ext cx="918591" cy="838200"/>
            <a:chOff x="1872" y="1056"/>
            <a:chExt cx="1632" cy="528"/>
          </a:xfrm>
          <a:noFill/>
        </p:grpSpPr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2736" y="1056"/>
              <a:ext cx="0" cy="288"/>
            </a:xfrm>
            <a:prstGeom prst="line">
              <a:avLst/>
            </a:prstGeom>
            <a:grpFill/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1872" y="1344"/>
              <a:ext cx="1632" cy="0"/>
            </a:xfrm>
            <a:prstGeom prst="line">
              <a:avLst/>
            </a:prstGeom>
            <a:grpFill/>
            <a:ln w="635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3484" y="1332"/>
              <a:ext cx="0" cy="240"/>
            </a:xfrm>
            <a:prstGeom prst="line">
              <a:avLst/>
            </a:prstGeom>
            <a:grpFill/>
            <a:ln w="635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892" y="1344"/>
              <a:ext cx="0" cy="240"/>
            </a:xfrm>
            <a:prstGeom prst="line">
              <a:avLst/>
            </a:prstGeom>
            <a:grpFill/>
            <a:ln w="635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5816600" y="4076700"/>
            <a:ext cx="0" cy="360363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>
            <a:off x="6729413" y="4076700"/>
            <a:ext cx="0" cy="360363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6"/>
          <p:cNvGrpSpPr>
            <a:grpSpLocks/>
          </p:cNvGrpSpPr>
          <p:nvPr/>
        </p:nvGrpSpPr>
        <p:grpSpPr bwMode="auto">
          <a:xfrm>
            <a:off x="6854801" y="3339270"/>
            <a:ext cx="523005" cy="1219200"/>
            <a:chOff x="3771" y="1728"/>
            <a:chExt cx="672" cy="768"/>
          </a:xfrm>
          <a:noFill/>
        </p:grpSpPr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3771" y="1728"/>
              <a:ext cx="672" cy="0"/>
            </a:xfrm>
            <a:prstGeom prst="line">
              <a:avLst/>
            </a:prstGeom>
            <a:grpFill/>
            <a:ln w="63500">
              <a:solidFill>
                <a:srgbClr val="0000CC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4128" y="1728"/>
              <a:ext cx="0" cy="768"/>
            </a:xfrm>
            <a:prstGeom prst="line">
              <a:avLst/>
            </a:prstGeom>
            <a:grpFill/>
            <a:ln w="635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>
              <a:off x="4119" y="2478"/>
              <a:ext cx="288" cy="0"/>
            </a:xfrm>
            <a:prstGeom prst="line">
              <a:avLst/>
            </a:prstGeom>
            <a:grpFill/>
            <a:ln w="63500">
              <a:solidFill>
                <a:srgbClr val="0000CC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6604883" y="5012778"/>
            <a:ext cx="1820671" cy="1171576"/>
            <a:chOff x="3864" y="2869"/>
            <a:chExt cx="1265" cy="738"/>
          </a:xfrm>
          <a:noFill/>
        </p:grpSpPr>
        <p:sp>
          <p:nvSpPr>
            <p:cNvPr id="44" name="AutoShape 21"/>
            <p:cNvSpPr>
              <a:spLocks noChangeArrowheads="1"/>
            </p:cNvSpPr>
            <p:nvPr/>
          </p:nvSpPr>
          <p:spPr bwMode="auto">
            <a:xfrm flipV="1">
              <a:off x="3864" y="2869"/>
              <a:ext cx="1265" cy="7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74 h 21600"/>
                <a:gd name="T20" fmla="*/ 18437 w 21600"/>
                <a:gd name="T21" fmla="*/ 18426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3971" y="3319"/>
              <a:ext cx="11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4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“</a:t>
              </a:r>
              <a:r>
                <a:rPr kumimoji="1" lang="zh-CN" altLang="en-US" sz="24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倒格子”</a:t>
              </a:r>
            </a:p>
          </p:txBody>
        </p:sp>
      </p:grp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5505450" y="1628775"/>
            <a:ext cx="2919413" cy="620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正格子结构描述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74650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sz="2000" smtClean="0"/>
              <a:t>小结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501650" y="1706563"/>
            <a:ext cx="8534400" cy="1015999"/>
            <a:chOff x="240" y="528"/>
            <a:chExt cx="5376" cy="640"/>
          </a:xfrm>
        </p:grpSpPr>
        <p:sp>
          <p:nvSpPr>
            <p:cNvPr id="26643" name="Rectangle 4"/>
            <p:cNvSpPr>
              <a:spLocks noChangeArrowheads="1"/>
            </p:cNvSpPr>
            <p:nvPr/>
          </p:nvSpPr>
          <p:spPr bwMode="auto">
            <a:xfrm>
              <a:off x="240" y="528"/>
              <a:ext cx="537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342000" indent="-342000" eaLnBrk="1" hangingPunct="1">
                <a:spcBef>
                  <a:spcPct val="50000"/>
                </a:spcBef>
                <a:buSzPct val="90000"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晶体的</a:t>
              </a:r>
              <a:r>
                <a:rPr kumimoji="1" lang="zh-CN" altLang="en-US" sz="24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显微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图象               真实晶体结构的映象；</a:t>
              </a:r>
            </a:p>
            <a:p>
              <a:pPr marL="342000" indent="-342000" eaLnBrk="1" hangingPunct="1">
                <a:spcBef>
                  <a:spcPct val="50000"/>
                </a:spcBef>
                <a:buSzPct val="90000"/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晶体的</a:t>
              </a:r>
              <a:r>
                <a:rPr kumimoji="1" lang="zh-CN" altLang="en-US" sz="24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衍射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图象               倒格子（倒易点阵）的映象；</a:t>
              </a:r>
            </a:p>
          </p:txBody>
        </p:sp>
        <p:sp>
          <p:nvSpPr>
            <p:cNvPr id="26644" name="AutoShape 5"/>
            <p:cNvSpPr>
              <a:spLocks noChangeArrowheads="1"/>
            </p:cNvSpPr>
            <p:nvPr/>
          </p:nvSpPr>
          <p:spPr bwMode="auto">
            <a:xfrm>
              <a:off x="1851" y="618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5" name="AutoShape 6"/>
            <p:cNvSpPr>
              <a:spLocks noChangeArrowheads="1"/>
            </p:cNvSpPr>
            <p:nvPr/>
          </p:nvSpPr>
          <p:spPr bwMode="auto">
            <a:xfrm>
              <a:off x="1851" y="970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501650" y="2939280"/>
            <a:ext cx="8474075" cy="993776"/>
            <a:chOff x="192" y="1536"/>
            <a:chExt cx="5338" cy="626"/>
          </a:xfrm>
        </p:grpSpPr>
        <p:sp>
          <p:nvSpPr>
            <p:cNvPr id="26637" name="Rectangle 8"/>
            <p:cNvSpPr>
              <a:spLocks noChangeArrowheads="1"/>
            </p:cNvSpPr>
            <p:nvPr/>
          </p:nvSpPr>
          <p:spPr bwMode="auto">
            <a:xfrm>
              <a:off x="192" y="1536"/>
              <a:ext cx="24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 eaLnBrk="1" hangingPunct="1">
                <a:spcBef>
                  <a:spcPct val="50000"/>
                </a:spcBef>
                <a:buSzPct val="90000"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晶体点阵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正格子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的格点</a:t>
              </a:r>
            </a:p>
          </p:txBody>
        </p:sp>
        <p:sp>
          <p:nvSpPr>
            <p:cNvPr id="26638" name="Rectangle 9"/>
            <p:cNvSpPr>
              <a:spLocks noChangeArrowheads="1"/>
            </p:cNvSpPr>
            <p:nvPr/>
          </p:nvSpPr>
          <p:spPr bwMode="auto">
            <a:xfrm>
              <a:off x="3281" y="1536"/>
              <a:ext cx="22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对应原子、分子或其集团</a:t>
              </a:r>
            </a:p>
          </p:txBody>
        </p:sp>
        <p:sp>
          <p:nvSpPr>
            <p:cNvPr id="26639" name="Rectangle 10"/>
            <p:cNvSpPr>
              <a:spLocks noChangeArrowheads="1"/>
            </p:cNvSpPr>
            <p:nvPr/>
          </p:nvSpPr>
          <p:spPr bwMode="auto">
            <a:xfrm>
              <a:off x="1098" y="1866"/>
              <a:ext cx="14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倒格子中的格点</a:t>
              </a:r>
            </a:p>
          </p:txBody>
        </p:sp>
        <p:sp>
          <p:nvSpPr>
            <p:cNvPr id="26640" name="Rectangle 11">
              <a:hlinkClick r:id="rId2"/>
            </p:cNvPr>
            <p:cNvSpPr>
              <a:spLocks noChangeArrowheads="1"/>
            </p:cNvSpPr>
            <p:nvPr/>
          </p:nvSpPr>
          <p:spPr bwMode="auto">
            <a:xfrm>
              <a:off x="3281" y="1871"/>
              <a:ext cx="20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对应晶体中的一族晶面</a:t>
              </a:r>
            </a:p>
          </p:txBody>
        </p:sp>
        <p:sp>
          <p:nvSpPr>
            <p:cNvPr id="26641" name="AutoShape 12"/>
            <p:cNvSpPr>
              <a:spLocks noChangeArrowheads="1"/>
            </p:cNvSpPr>
            <p:nvPr/>
          </p:nvSpPr>
          <p:spPr bwMode="auto">
            <a:xfrm>
              <a:off x="2631" y="1632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2" name="AutoShape 13"/>
            <p:cNvSpPr>
              <a:spLocks noChangeArrowheads="1"/>
            </p:cNvSpPr>
            <p:nvPr/>
          </p:nvSpPr>
          <p:spPr bwMode="auto">
            <a:xfrm>
              <a:off x="2631" y="1951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797" name="Group 14"/>
          <p:cNvGrpSpPr>
            <a:grpSpLocks/>
          </p:cNvGrpSpPr>
          <p:nvPr/>
        </p:nvGrpSpPr>
        <p:grpSpPr bwMode="auto">
          <a:xfrm>
            <a:off x="501650" y="4173066"/>
            <a:ext cx="8191500" cy="1200150"/>
            <a:chOff x="192" y="2498"/>
            <a:chExt cx="5160" cy="756"/>
          </a:xfrm>
        </p:grpSpPr>
        <p:sp>
          <p:nvSpPr>
            <p:cNvPr id="26634" name="Rectangle 15"/>
            <p:cNvSpPr>
              <a:spLocks noChangeArrowheads="1"/>
            </p:cNvSpPr>
            <p:nvPr/>
          </p:nvSpPr>
          <p:spPr bwMode="auto">
            <a:xfrm>
              <a:off x="192" y="2544"/>
              <a:ext cx="24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 eaLnBrk="1" hangingPunct="1">
                <a:spcBef>
                  <a:spcPct val="50000"/>
                </a:spcBef>
                <a:buSzPct val="90000"/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晶体点阵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正格子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的格点</a:t>
              </a:r>
            </a:p>
          </p:txBody>
        </p:sp>
        <p:sp>
          <p:nvSpPr>
            <p:cNvPr id="26635" name="Rectangle 16"/>
            <p:cNvSpPr>
              <a:spLocks noChangeArrowheads="1"/>
            </p:cNvSpPr>
            <p:nvPr/>
          </p:nvSpPr>
          <p:spPr bwMode="auto">
            <a:xfrm>
              <a:off x="3270" y="2498"/>
              <a:ext cx="208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位于位置空间或坐标空间内的，其线度的量纲为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</a:t>
              </a:r>
              <a:r>
                <a:rPr kumimoji="1" lang="en-US" altLang="zh-CN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</a:p>
          </p:txBody>
        </p:sp>
        <p:sp>
          <p:nvSpPr>
            <p:cNvPr id="26636" name="AutoShape 17"/>
            <p:cNvSpPr>
              <a:spLocks noChangeArrowheads="1"/>
            </p:cNvSpPr>
            <p:nvPr/>
          </p:nvSpPr>
          <p:spPr bwMode="auto">
            <a:xfrm>
              <a:off x="2631" y="2653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798" name="Group 18"/>
          <p:cNvGrpSpPr>
            <a:grpSpLocks/>
          </p:cNvGrpSpPr>
          <p:nvPr/>
        </p:nvGrpSpPr>
        <p:grpSpPr bwMode="auto">
          <a:xfrm>
            <a:off x="1930400" y="5469210"/>
            <a:ext cx="6611938" cy="1200150"/>
            <a:chOff x="1993" y="3285"/>
            <a:chExt cx="4165" cy="756"/>
          </a:xfrm>
        </p:grpSpPr>
        <p:sp>
          <p:nvSpPr>
            <p:cNvPr id="26631" name="Rectangle 19"/>
            <p:cNvSpPr>
              <a:spLocks noChangeArrowheads="1"/>
            </p:cNvSpPr>
            <p:nvPr/>
          </p:nvSpPr>
          <p:spPr bwMode="auto">
            <a:xfrm>
              <a:off x="1993" y="3332"/>
              <a:ext cx="14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倒格子中的格点</a:t>
              </a:r>
            </a:p>
          </p:txBody>
        </p:sp>
        <p:sp>
          <p:nvSpPr>
            <p:cNvPr id="26632" name="Rectangle 20"/>
            <p:cNvSpPr>
              <a:spLocks noChangeArrowheads="1"/>
            </p:cNvSpPr>
            <p:nvPr/>
          </p:nvSpPr>
          <p:spPr bwMode="auto">
            <a:xfrm>
              <a:off x="4164" y="3285"/>
              <a:ext cx="199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在与真实空间相联系的倒易空间或傅里叶空间内的</a:t>
              </a:r>
            </a:p>
          </p:txBody>
        </p:sp>
        <p:sp>
          <p:nvSpPr>
            <p:cNvPr id="26633" name="AutoShape 21"/>
            <p:cNvSpPr>
              <a:spLocks noChangeArrowheads="1"/>
            </p:cNvSpPr>
            <p:nvPr/>
          </p:nvSpPr>
          <p:spPr bwMode="auto">
            <a:xfrm>
              <a:off x="3533" y="3451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400" smtClean="0">
                <a:solidFill>
                  <a:srgbClr val="1C1C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42913" y="765175"/>
            <a:ext cx="82438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smtClean="0">
                <a:latin typeface="微软雅黑" panose="020B0503020204020204" pitchFamily="34" charset="-122"/>
              </a:rPr>
              <a:t>“倒格子”知识小结</a:t>
            </a:r>
            <a:endParaRPr lang="zh-CN" altLang="en-US" kern="0" dirty="0" smtClean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695718" y="4077072"/>
            <a:ext cx="7992888" cy="2448272"/>
          </a:xfrm>
          <a:prstGeom prst="roundRect">
            <a:avLst>
              <a:gd name="adj" fmla="val 8744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97314" name="Group 2"/>
          <p:cNvGrpSpPr>
            <a:grpSpLocks/>
          </p:cNvGrpSpPr>
          <p:nvPr/>
        </p:nvGrpSpPr>
        <p:grpSpPr bwMode="auto">
          <a:xfrm>
            <a:off x="-3636693" y="1835151"/>
            <a:ext cx="11293208" cy="1333498"/>
            <a:chOff x="-2363" y="620"/>
            <a:chExt cx="7112" cy="840"/>
          </a:xfrm>
          <a:noFill/>
        </p:grpSpPr>
        <p:sp>
          <p:nvSpPr>
            <p:cNvPr id="27655" name="Rectangle 3"/>
            <p:cNvSpPr>
              <a:spLocks noChangeArrowheads="1"/>
            </p:cNvSpPr>
            <p:nvPr/>
          </p:nvSpPr>
          <p:spPr bwMode="auto">
            <a:xfrm>
              <a:off x="-2363" y="1130"/>
              <a:ext cx="116" cy="3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kumimoji="1"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56" name="Rectangle 4"/>
            <p:cNvSpPr>
              <a:spLocks noChangeArrowheads="1"/>
            </p:cNvSpPr>
            <p:nvPr/>
          </p:nvSpPr>
          <p:spPr bwMode="auto">
            <a:xfrm>
              <a:off x="3039" y="620"/>
              <a:ext cx="1710" cy="3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kumimoji="1"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80081" y="1716402"/>
            <a:ext cx="8460432" cy="260154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描述微观粒子运动状态的波矢</a:t>
            </a:r>
            <a:r>
              <a:rPr kumimoji="1" lang="en-US" altLang="zh-CN" sz="28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kumimoji="1"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kumimoji="1"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和倒格子空间同样的量纲</a:t>
            </a:r>
            <a:r>
              <a:rPr kumimoji="1"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8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倒格子空间，又称状态空间或简称为</a:t>
            </a:r>
            <a:r>
              <a:rPr kumimoji="1" lang="en-US" altLang="zh-CN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空间。</a:t>
            </a:r>
            <a:endParaRPr kumimoji="1"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kumimoji="1" lang="zh-CN" altLang="en-US" sz="28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不同空间描写晶体对称性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15798" y="4221088"/>
            <a:ext cx="6682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——		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Bravais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——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倒格子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W-S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原胞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——		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Brilliuon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68" name="Group 8"/>
          <p:cNvGrpSpPr>
            <a:grpSpLocks/>
          </p:cNvGrpSpPr>
          <p:nvPr/>
        </p:nvGrpSpPr>
        <p:grpSpPr bwMode="auto">
          <a:xfrm>
            <a:off x="693738" y="1773238"/>
            <a:ext cx="7993062" cy="4340225"/>
            <a:chOff x="340" y="1091"/>
            <a:chExt cx="5035" cy="2734"/>
          </a:xfrm>
        </p:grpSpPr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340" y="1091"/>
              <a:ext cx="5035" cy="27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 eaLnBrk="1" hangingPunct="1">
                <a:lnSpc>
                  <a:spcPct val="125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倒格子概念是理解</a:t>
              </a:r>
              <a:r>
                <a:rPr kumimoji="1" lang="zh-CN" altLang="en-US" sz="24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晶格</a:t>
              </a:r>
              <a:r>
                <a:rPr kumimoji="1" lang="en-US" altLang="zh-CN" sz="24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X</a:t>
              </a:r>
              <a:r>
                <a:rPr kumimoji="1" lang="zh-CN" altLang="en-US" sz="24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射线衍射</a:t>
              </a:r>
              <a:r>
                <a:rPr kumimoji="1"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、处理</a:t>
              </a:r>
              <a:r>
                <a:rPr kumimoji="1" lang="zh-CN" altLang="en-US" sz="24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晶格振动</a:t>
              </a:r>
              <a:r>
                <a:rPr kumimoji="1"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和固体</a:t>
              </a:r>
              <a:r>
                <a:rPr kumimoji="1" lang="zh-CN" altLang="en-US" sz="24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电子论</a:t>
              </a:r>
              <a:r>
                <a:rPr kumimoji="1"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等有关问题的有力工具。</a:t>
              </a:r>
              <a:endPara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lnSpc>
                  <a:spcPct val="125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倒格子是由基矢              所规定的正格子经过一定转变而构成的另一种</a:t>
              </a:r>
              <a:r>
                <a:rPr kumimoji="1" lang="zh-CN" altLang="en-US" sz="24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布拉伐格子结构</a:t>
              </a:r>
              <a:r>
                <a:rPr kumimoji="1"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。</a:t>
              </a:r>
              <a:endPara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lnSpc>
                  <a:spcPct val="125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二者在几何上存在一定的对应关系，该对应关系所联系的规律恰是</a:t>
              </a:r>
              <a:r>
                <a:rPr kumimoji="1" lang="zh-CN" altLang="en-US" sz="24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傅里叶变换</a:t>
              </a:r>
              <a:r>
                <a:rPr kumimoji="1"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。</a:t>
              </a:r>
              <a:endPara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lnSpc>
                  <a:spcPct val="125000"/>
                </a:lnSpc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同一物理量在正格子中的表述和在倒格子中的表述之间遵守</a:t>
              </a:r>
              <a:r>
                <a:rPr kumimoji="1" lang="zh-CN" altLang="en-US" sz="24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傅里叶变换</a:t>
              </a:r>
              <a:r>
                <a:rPr kumimoji="1" lang="zh-CN" altLang="en-US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。</a:t>
              </a:r>
            </a:p>
          </p:txBody>
        </p:sp>
        <p:graphicFrame>
          <p:nvGraphicFramePr>
            <p:cNvPr id="35845" name="Object 4"/>
            <p:cNvGraphicFramePr>
              <a:graphicFrameLocks noChangeAspect="1"/>
            </p:cNvGraphicFramePr>
            <p:nvPr/>
          </p:nvGraphicFramePr>
          <p:xfrm>
            <a:off x="1993" y="1817"/>
            <a:ext cx="76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8" name="Equation" r:id="rId3" imgW="533169" imgH="228501" progId="Equation.DSMT4">
                    <p:embed/>
                  </p:oleObj>
                </mc:Choice>
                <mc:Fallback>
                  <p:oleObj name="Equation" r:id="rId3" imgW="533169" imgH="22850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1817"/>
                          <a:ext cx="768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“倒格子”概念的价值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1</a:t>
            </a:r>
            <a:r>
              <a:rPr lang="zh-CN" altLang="en-US" sz="3200" dirty="0"/>
              <a:t>、为何要引入</a:t>
            </a:r>
            <a:r>
              <a:rPr lang="zh-CN" altLang="en-US" sz="3200" dirty="0" smtClean="0"/>
              <a:t>“倒格子”？</a:t>
            </a: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434975" y="1662113"/>
            <a:ext cx="20478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 b="0">
              <a:solidFill>
                <a:srgbClr val="0A031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3314700" y="1662113"/>
            <a:ext cx="20478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 b="0">
              <a:solidFill>
                <a:srgbClr val="0A031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21" name="Object 18"/>
          <p:cNvGraphicFramePr>
            <a:graphicFrameLocks noChangeAspect="1"/>
          </p:cNvGraphicFramePr>
          <p:nvPr/>
        </p:nvGraphicFramePr>
        <p:xfrm>
          <a:off x="738188" y="2395538"/>
          <a:ext cx="6411912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4" imgW="2692400" imgH="1574800" progId="Equation.3">
                  <p:embed/>
                </p:oleObj>
              </mc:Choice>
              <mc:Fallback>
                <p:oleObj name="公式" r:id="rId4" imgW="2692400" imgH="1574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395538"/>
                        <a:ext cx="6411912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738188" y="1776413"/>
            <a:ext cx="31130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傅里叶变换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1</a:t>
            </a:r>
            <a:r>
              <a:rPr lang="zh-CN" altLang="en-US" sz="3200" dirty="0"/>
              <a:t>、为何要引入</a:t>
            </a:r>
            <a:r>
              <a:rPr lang="zh-CN" altLang="en-US" sz="3200" dirty="0" smtClean="0"/>
              <a:t>“倒格子”？</a:t>
            </a:r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434975" y="1662113"/>
            <a:ext cx="20478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 b="0">
              <a:solidFill>
                <a:srgbClr val="0A031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3314700" y="1662113"/>
            <a:ext cx="20478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 b="0">
              <a:solidFill>
                <a:srgbClr val="0A031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5825" y="2892425"/>
            <a:ext cx="7800975" cy="2632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2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2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确定的对应关系，一个确定的</a:t>
            </a:r>
            <a:r>
              <a:rPr lang="en-US" altLang="zh-CN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对应一组</a:t>
            </a:r>
            <a:r>
              <a:rPr lang="en-US" altLang="zh-CN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值，一个确定的</a:t>
            </a:r>
            <a:r>
              <a:rPr lang="en-US" altLang="zh-CN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也同时对应一组</a:t>
            </a:r>
            <a:r>
              <a:rPr lang="en-US" altLang="zh-CN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值；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正格子中</a:t>
            </a:r>
            <a:r>
              <a:rPr lang="en-US" altLang="zh-CN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周期性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特性导致必然存在周期的</a:t>
            </a:r>
            <a:r>
              <a:rPr lang="en-US" altLang="zh-CN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与之对应；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同一物理量用</a:t>
            </a:r>
            <a:r>
              <a:rPr lang="en-US" altLang="zh-CN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zh-CN" altLang="en-US" sz="22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表述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与用</a:t>
            </a:r>
            <a:r>
              <a:rPr lang="en-US" altLang="zh-CN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zh-CN" altLang="en-US" sz="22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表述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遵守傅里叶变换</a:t>
            </a:r>
            <a:r>
              <a:rPr lang="zh-CN" altLang="en-US" sz="22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885825" y="1700213"/>
          <a:ext cx="5062538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4" imgW="2247900" imgH="533400" progId="Equation.3">
                  <p:embed/>
                </p:oleObj>
              </mc:Choice>
              <mc:Fallback>
                <p:oleObj name="公式" r:id="rId4" imgW="22479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700213"/>
                        <a:ext cx="5062538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85825" y="5373688"/>
            <a:ext cx="8007350" cy="110807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为此，把</a:t>
            </a:r>
            <a:r>
              <a:rPr lang="en-US" altLang="zh-CN" sz="2200" dirty="0" smtClean="0">
                <a:solidFill>
                  <a:srgbClr val="800000"/>
                </a:solidFill>
              </a:rPr>
              <a:t>G</a:t>
            </a:r>
            <a:r>
              <a:rPr lang="zh-CN" altLang="en-US" sz="2200" dirty="0" smtClean="0">
                <a:solidFill>
                  <a:srgbClr val="800000"/>
                </a:solidFill>
              </a:rPr>
              <a:t>对应的格子</a:t>
            </a:r>
            <a:r>
              <a:rPr lang="zh-CN" altLang="en-US" sz="2200" dirty="0" smtClean="0">
                <a:solidFill>
                  <a:schemeClr val="tx1"/>
                </a:solidFill>
              </a:rPr>
              <a:t>称为</a:t>
            </a:r>
            <a:r>
              <a:rPr lang="zh-CN" altLang="en-US" sz="2200" dirty="0" smtClean="0"/>
              <a:t>倒格子</a:t>
            </a:r>
            <a:r>
              <a:rPr lang="zh-CN" altLang="en-US" sz="2200" dirty="0" smtClean="0">
                <a:solidFill>
                  <a:schemeClr val="tx1"/>
                </a:solidFill>
              </a:rPr>
              <a:t>，以区别</a:t>
            </a:r>
            <a:r>
              <a:rPr lang="en-US" altLang="zh-CN" sz="2200" dirty="0" smtClean="0">
                <a:solidFill>
                  <a:srgbClr val="800000"/>
                </a:solidFill>
              </a:rPr>
              <a:t>R</a:t>
            </a:r>
            <a:r>
              <a:rPr lang="zh-CN" altLang="en-US" sz="2200" dirty="0" smtClean="0">
                <a:solidFill>
                  <a:srgbClr val="800000"/>
                </a:solidFill>
              </a:rPr>
              <a:t>对应的格子</a:t>
            </a:r>
            <a:r>
              <a:rPr lang="zh-CN" altLang="en-US" sz="2200" dirty="0" smtClean="0">
                <a:solidFill>
                  <a:schemeClr val="tx1"/>
                </a:solidFill>
              </a:rPr>
              <a:t>（也称为</a:t>
            </a:r>
            <a:r>
              <a:rPr lang="zh-CN" altLang="en-US" sz="2200" dirty="0" smtClean="0"/>
              <a:t>正格子</a:t>
            </a:r>
            <a:r>
              <a:rPr lang="zh-CN" altLang="en-US" sz="2200" dirty="0" smtClean="0">
                <a:solidFill>
                  <a:srgbClr val="800000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692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倒</a:t>
            </a:r>
            <a:r>
              <a:rPr lang="zh-CN" altLang="en-US" sz="3200" dirty="0"/>
              <a:t>格子与正格子的</a:t>
            </a:r>
            <a:r>
              <a:rPr lang="zh-CN" altLang="en-US" sz="3200" dirty="0" smtClean="0"/>
              <a:t>关系</a:t>
            </a:r>
            <a:endParaRPr lang="zh-CN" altLang="en-US" sz="3200" dirty="0" smtClean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612775" y="1773238"/>
          <a:ext cx="7918450" cy="427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公式" r:id="rId3" imgW="4279900" imgH="2311400" progId="Equation.3">
                  <p:embed/>
                </p:oleObj>
              </mc:Choice>
              <mc:Fallback>
                <p:oleObj name="公式" r:id="rId3" imgW="4279900" imgH="2311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773238"/>
                        <a:ext cx="7918450" cy="4278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692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倒</a:t>
            </a:r>
            <a:r>
              <a:rPr lang="zh-CN" altLang="en-US" sz="3200" dirty="0"/>
              <a:t>格子与正格子的</a:t>
            </a:r>
            <a:r>
              <a:rPr lang="zh-CN" altLang="en-US" sz="3200" dirty="0" smtClean="0"/>
              <a:t>关系</a:t>
            </a:r>
            <a:endParaRPr lang="zh-CN" altLang="en-US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719388" y="1571625"/>
            <a:ext cx="60436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倒格子原胞的体积 </a:t>
            </a:r>
            <a:r>
              <a:rPr kumimoji="1" lang="en-US" altLang="zh-CN" sz="2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000" i="1" baseline="30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kumimoji="1"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与正格子原胞体积 </a:t>
            </a:r>
            <a:r>
              <a:rPr kumimoji="1" lang="en-US" altLang="zh-CN" sz="2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kumimoji="1"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的关系为</a:t>
            </a:r>
            <a:r>
              <a:rPr kumimoji="1"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403350" y="2016125"/>
          <a:ext cx="54006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3" imgW="2400300" imgH="495300" progId="Equation.3">
                  <p:embed/>
                </p:oleObj>
              </mc:Choice>
              <mc:Fallback>
                <p:oleObj name="Equation" r:id="rId3" imgW="24003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16125"/>
                        <a:ext cx="540067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6"/>
          <p:cNvGraphicFramePr>
            <a:graphicFrameLocks noChangeAspect="1"/>
          </p:cNvGraphicFramePr>
          <p:nvPr/>
        </p:nvGraphicFramePr>
        <p:xfrm>
          <a:off x="323850" y="3933825"/>
          <a:ext cx="8496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5" imgW="3759200" imgH="1143000" progId="Equation.3">
                  <p:embed/>
                </p:oleObj>
              </mc:Choice>
              <mc:Fallback>
                <p:oleObj name="Equation" r:id="rId5" imgW="375920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933825"/>
                        <a:ext cx="84963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2" name="Group 7"/>
          <p:cNvGrpSpPr>
            <a:grpSpLocks/>
          </p:cNvGrpSpPr>
          <p:nvPr/>
        </p:nvGrpSpPr>
        <p:grpSpPr bwMode="auto">
          <a:xfrm>
            <a:off x="403225" y="3141663"/>
            <a:ext cx="8759825" cy="585787"/>
            <a:chOff x="192" y="1686"/>
            <a:chExt cx="5518" cy="369"/>
          </a:xfrm>
        </p:grpSpPr>
        <p:graphicFrame>
          <p:nvGraphicFramePr>
            <p:cNvPr id="14347" name="Object 8"/>
            <p:cNvGraphicFramePr>
              <a:graphicFrameLocks noChangeAspect="1"/>
            </p:cNvGraphicFramePr>
            <p:nvPr/>
          </p:nvGraphicFramePr>
          <p:xfrm>
            <a:off x="1458" y="1686"/>
            <a:ext cx="624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1" name="Equation" r:id="rId7" imgW="532937" imgH="266469" progId="Equation.3">
                    <p:embed/>
                  </p:oleObj>
                </mc:Choice>
                <mc:Fallback>
                  <p:oleObj name="Equation" r:id="rId7" imgW="532937" imgH="26646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" y="1686"/>
                          <a:ext cx="624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Rectangle 9"/>
            <p:cNvSpPr>
              <a:spLocks noChangeArrowheads="1"/>
            </p:cNvSpPr>
            <p:nvPr/>
          </p:nvSpPr>
          <p:spPr bwMode="auto">
            <a:xfrm>
              <a:off x="192" y="1757"/>
              <a:ext cx="55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证明提示</a:t>
              </a:r>
              <a:r>
                <a:rPr kumimoji="1"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             表达式代入后，利用矢量运算即可证明。</a:t>
              </a:r>
            </a:p>
          </p:txBody>
        </p:sp>
      </p:grpSp>
      <p:graphicFrame>
        <p:nvGraphicFramePr>
          <p:cNvPr id="14343" name="Object 10"/>
          <p:cNvGraphicFramePr>
            <a:graphicFrameLocks noChangeAspect="1"/>
          </p:cNvGraphicFramePr>
          <p:nvPr/>
        </p:nvGraphicFramePr>
        <p:xfrm>
          <a:off x="4419600" y="39179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9" imgW="114151" imgH="215619" progId="Equation.3">
                  <p:embed/>
                </p:oleObj>
              </mc:Choice>
              <mc:Fallback>
                <p:oleObj name="Equation" r:id="rId9" imgW="114151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9179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1"/>
          <p:cNvGraphicFramePr>
            <a:graphicFrameLocks noChangeAspect="1"/>
          </p:cNvGraphicFramePr>
          <p:nvPr/>
        </p:nvGraphicFramePr>
        <p:xfrm>
          <a:off x="4514850" y="39624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11" imgW="114151" imgH="215619" progId="Equation.3">
                  <p:embed/>
                </p:oleObj>
              </mc:Choice>
              <mc:Fallback>
                <p:oleObj name="Equation" r:id="rId11" imgW="114151" imgH="215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9624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Line 12"/>
          <p:cNvSpPr>
            <a:spLocks noChangeShapeType="1"/>
          </p:cNvSpPr>
          <p:nvPr/>
        </p:nvSpPr>
        <p:spPr bwMode="auto">
          <a:xfrm>
            <a:off x="381000" y="3213100"/>
            <a:ext cx="8382000" cy="0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81000" y="1509713"/>
            <a:ext cx="2338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原胞体积关系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倒格子与正格子的关系</a:t>
            </a:r>
          </a:p>
        </p:txBody>
      </p:sp>
      <p:graphicFrame>
        <p:nvGraphicFramePr>
          <p:cNvPr id="385027" name="Group 3"/>
          <p:cNvGraphicFramePr>
            <a:graphicFrameLocks noGrp="1"/>
          </p:cNvGraphicFramePr>
          <p:nvPr/>
        </p:nvGraphicFramePr>
        <p:xfrm>
          <a:off x="685800" y="2170113"/>
          <a:ext cx="8077200" cy="457835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空间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基矢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位置矢量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正格子空间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倒格子空间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简称“倒格矢”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Reciprocal lattice vector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3521075" y="2852738"/>
          <a:ext cx="13430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4" imgW="558558" imgH="266584" progId="Equation.3">
                  <p:embed/>
                </p:oleObj>
              </mc:Choice>
              <mc:Fallback>
                <p:oleObj name="Equation" r:id="rId4" imgW="558558" imgH="26658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852738"/>
                        <a:ext cx="13430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5943600" y="2852738"/>
          <a:ext cx="25701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6" imgW="1294838" imgH="266584" progId="Equation.3">
                  <p:embed/>
                </p:oleObj>
              </mc:Choice>
              <mc:Fallback>
                <p:oleObj name="Equation" r:id="rId6" imgW="1294838" imgH="26658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52738"/>
                        <a:ext cx="25701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5791200" y="3998913"/>
          <a:ext cx="2825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8" imgW="1371600" imgH="266700" progId="Equation.3">
                  <p:embed/>
                </p:oleObj>
              </mc:Choice>
              <mc:Fallback>
                <p:oleObj name="Equation" r:id="rId8" imgW="1371600" imgH="266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998913"/>
                        <a:ext cx="2825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3124200" y="3500438"/>
          <a:ext cx="2447925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10" imgW="1041400" imgH="1447800" progId="Equation.3">
                  <p:embed/>
                </p:oleObj>
              </mc:Choice>
              <mc:Fallback>
                <p:oleObj name="Equation" r:id="rId10" imgW="1041400" imgH="1447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00438"/>
                        <a:ext cx="2447925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0" y="155416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</a:t>
            </a:r>
            <a:r>
              <a:rPr kumimoji="1" lang="zh-CN" altLang="en-US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数  学  描  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4859338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1" name="对象 6"/>
          <p:cNvGraphicFramePr>
            <a:graphicFrameLocks noChangeAspect="1"/>
          </p:cNvGraphicFramePr>
          <p:nvPr/>
        </p:nvGraphicFramePr>
        <p:xfrm>
          <a:off x="5219700" y="2709863"/>
          <a:ext cx="36322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4" imgW="1257300" imgH="241300" progId="Equation.DSMT4">
                  <p:embed/>
                </p:oleObj>
              </mc:Choice>
              <mc:Fallback>
                <p:oleObj name="Equation" r:id="rId4" imgW="1257300" imgH="2413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709863"/>
                        <a:ext cx="36322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8"/>
          <p:cNvGraphicFramePr>
            <a:graphicFrameLocks noChangeAspect="1"/>
          </p:cNvGraphicFramePr>
          <p:nvPr/>
        </p:nvGraphicFramePr>
        <p:xfrm>
          <a:off x="5218113" y="3754438"/>
          <a:ext cx="36322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6" imgW="1257300" imgH="241300" progId="Equation.DSMT4">
                  <p:embed/>
                </p:oleObj>
              </mc:Choice>
              <mc:Fallback>
                <p:oleObj name="Equation" r:id="rId6" imgW="1257300" imgH="2413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3754438"/>
                        <a:ext cx="36322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9"/>
          <p:cNvGraphicFramePr>
            <a:graphicFrameLocks noChangeAspect="1"/>
          </p:cNvGraphicFramePr>
          <p:nvPr/>
        </p:nvGraphicFramePr>
        <p:xfrm>
          <a:off x="5260975" y="4745038"/>
          <a:ext cx="36322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8" imgW="1257300" imgH="241300" progId="Equation.DSMT4">
                  <p:embed/>
                </p:oleObj>
              </mc:Choice>
              <mc:Fallback>
                <p:oleObj name="Equation" r:id="rId8" imgW="1257300" imgH="2413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4745038"/>
                        <a:ext cx="36322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倒格子与正格子的关系</a:t>
            </a:r>
          </a:p>
        </p:txBody>
      </p:sp>
      <p:sp>
        <p:nvSpPr>
          <p:cNvPr id="2" name="矩形 1"/>
          <p:cNvSpPr/>
          <p:nvPr/>
        </p:nvSpPr>
        <p:spPr>
          <a:xfrm>
            <a:off x="5218113" y="1838325"/>
            <a:ext cx="2339975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基矢方向关系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50"/>
          <p:cNvGrpSpPr>
            <a:grpSpLocks/>
          </p:cNvGrpSpPr>
          <p:nvPr/>
        </p:nvGrpSpPr>
        <p:grpSpPr bwMode="auto">
          <a:xfrm>
            <a:off x="323850" y="2025650"/>
            <a:ext cx="8210550" cy="2124075"/>
            <a:chOff x="300" y="1393"/>
            <a:chExt cx="4588" cy="1338"/>
          </a:xfrm>
        </p:grpSpPr>
        <p:sp>
          <p:nvSpPr>
            <p:cNvPr id="10248" name="Rectangle 51"/>
            <p:cNvSpPr>
              <a:spLocks noChangeArrowheads="1"/>
            </p:cNvSpPr>
            <p:nvPr/>
          </p:nvSpPr>
          <p:spPr bwMode="auto">
            <a:xfrm>
              <a:off x="300" y="1393"/>
              <a:ext cx="4588" cy="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 eaLnBrk="1" hangingPunct="1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  <a:defRPr/>
              </a:pPr>
              <a:r>
                <a:rPr kumimoji="1" lang="zh-CN" altLang="en-US" sz="2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倒格矢                                   与正格子中密勒指数为</a:t>
              </a:r>
              <a:r>
                <a:rPr kumimoji="1" lang="en-US" altLang="zh-CN" sz="2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en-US" altLang="zh-CN" sz="22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kumimoji="1" lang="en-US" altLang="zh-CN" sz="2200" i="1" baseline="-25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1" lang="en-US" altLang="zh-CN" sz="22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kumimoji="1" lang="en-US" altLang="zh-CN" sz="2200" i="1" baseline="-25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1" lang="en-US" altLang="zh-CN" sz="2200" i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kumimoji="1" lang="en-US" altLang="zh-CN" sz="2200" i="1" baseline="-25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1" lang="en-US" altLang="zh-CN" sz="2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kumimoji="1" lang="zh-CN" altLang="en-US" sz="2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kumimoji="1" lang="zh-CN" altLang="en-US" sz="22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晶面族</a:t>
              </a:r>
              <a:r>
                <a:rPr kumimoji="1" lang="zh-CN" altLang="en-US" sz="22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正交</a:t>
              </a:r>
              <a:r>
                <a:rPr kumimoji="1" lang="zh-CN" altLang="en-US" sz="2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；即</a:t>
              </a:r>
              <a:r>
                <a:rPr kumimoji="1" lang="zh-CN" altLang="en-US" sz="2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倒格矢                                    沿晶面族（</a:t>
              </a:r>
              <a:r>
                <a:rPr kumimoji="1" lang="en-US" altLang="zh-CN" sz="220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kumimoji="1" lang="en-US" altLang="zh-CN" sz="2200" i="1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1" lang="en-US" altLang="zh-CN" sz="220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kumimoji="1" lang="en-US" altLang="zh-CN" sz="2200" i="1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1" lang="en-US" altLang="zh-CN" sz="220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kumimoji="1" lang="en-US" altLang="zh-CN" sz="2200" i="1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1" lang="zh-CN" altLang="en-US" sz="2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）的</a:t>
              </a:r>
              <a:r>
                <a:rPr kumimoji="1" lang="zh-CN" altLang="en-US" sz="22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法线方向</a:t>
              </a:r>
              <a:r>
                <a:rPr kumimoji="1" lang="zh-CN" altLang="en-US" sz="2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  <a:p>
              <a:pPr marL="342900" indent="-342900" eaLnBrk="1" hangingPunct="1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  <a:defRPr/>
              </a:pPr>
              <a:endParaRPr kumimoji="1" lang="zh-CN" alt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8482" name="Object 52"/>
            <p:cNvGraphicFramePr>
              <a:graphicFrameLocks noChangeAspect="1"/>
            </p:cNvGraphicFramePr>
            <p:nvPr/>
          </p:nvGraphicFramePr>
          <p:xfrm>
            <a:off x="1065" y="1438"/>
            <a:ext cx="154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7" name="Equation" r:id="rId3" imgW="1358310" imgH="266584" progId="Equation.3">
                    <p:embed/>
                  </p:oleObj>
                </mc:Choice>
                <mc:Fallback>
                  <p:oleObj name="Equation" r:id="rId3" imgW="1358310" imgH="266584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1438"/>
                          <a:ext cx="154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765175"/>
            <a:ext cx="8243887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2. </a:t>
            </a:r>
            <a:r>
              <a:rPr lang="zh-CN" altLang="en-US" sz="3200" dirty="0"/>
              <a:t>倒格子与正格子的关系</a:t>
            </a:r>
            <a:endParaRPr lang="zh-CN" altLang="en-US" dirty="0" smtClean="0">
              <a:ea typeface="华文中宋" pitchFamily="2" charset="-122"/>
            </a:endParaRP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322943" y="2601190"/>
            <a:ext cx="8497529" cy="931864"/>
            <a:chOff x="365" y="1921"/>
            <a:chExt cx="4943" cy="587"/>
          </a:xfrm>
          <a:noFill/>
        </p:grpSpPr>
        <p:sp>
          <p:nvSpPr>
            <p:cNvPr id="10292" name="Text Box 4"/>
            <p:cNvSpPr txBox="1">
              <a:spLocks noChangeArrowheads="1"/>
            </p:cNvSpPr>
            <p:nvPr/>
          </p:nvSpPr>
          <p:spPr bwMode="auto">
            <a:xfrm>
              <a:off x="365" y="2208"/>
              <a:ext cx="4943" cy="3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 eaLnBrk="1" hangingPunct="1">
                <a:lnSpc>
                  <a:spcPct val="125000"/>
                </a:lnSpc>
                <a:spcBef>
                  <a:spcPts val="0"/>
                </a:spcBef>
                <a:buFont typeface="Wingdings" panose="05000000000000000000" pitchFamily="2" charset="2"/>
                <a:buChar char="Ø"/>
                <a:defRPr/>
              </a:pPr>
              <a:endParaRPr kumimoji="1" lang="zh-CN" alt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0293" name="Object 5"/>
            <p:cNvGraphicFramePr>
              <a:graphicFrameLocks noChangeAspect="1"/>
            </p:cNvGraphicFramePr>
            <p:nvPr/>
          </p:nvGraphicFramePr>
          <p:xfrm>
            <a:off x="2481" y="1921"/>
            <a:ext cx="161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8" name="Equation" r:id="rId5" imgW="1358310" imgH="266584" progId="Equation.3">
                    <p:embed/>
                  </p:oleObj>
                </mc:Choice>
                <mc:Fallback>
                  <p:oleObj name="Equation" r:id="rId5" imgW="1358310" imgH="266584" progId="Equation.3">
                    <p:embed/>
                    <p:pic>
                      <p:nvPicPr>
                        <p:cNvPr id="102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1" y="1921"/>
                          <a:ext cx="161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6"/>
          <p:cNvGrpSpPr>
            <a:grpSpLocks/>
          </p:cNvGrpSpPr>
          <p:nvPr/>
        </p:nvGrpSpPr>
        <p:grpSpPr bwMode="auto">
          <a:xfrm>
            <a:off x="571500" y="3624263"/>
            <a:ext cx="8248650" cy="2854325"/>
            <a:chOff x="360" y="2160"/>
            <a:chExt cx="5196" cy="1798"/>
          </a:xfrm>
        </p:grpSpPr>
        <p:sp>
          <p:nvSpPr>
            <p:cNvPr id="10250" name="Rectangle 7"/>
            <p:cNvSpPr>
              <a:spLocks noChangeArrowheads="1"/>
            </p:cNvSpPr>
            <p:nvPr/>
          </p:nvSpPr>
          <p:spPr bwMode="auto">
            <a:xfrm>
              <a:off x="432" y="3696"/>
              <a:ext cx="51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思路：能证明</a:t>
              </a:r>
              <a:r>
                <a:rPr kumimoji="1" lang="zh-CN" altLang="en-US" sz="2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同时垂直于      和       ，即能证明</a:t>
              </a:r>
              <a:r>
                <a:rPr kumimoji="1" lang="zh-CN" altLang="en-US" sz="2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垂直于面</a:t>
              </a:r>
              <a:r>
                <a:rPr kumimoji="1" lang="en-US" altLang="zh-CN" sz="2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r>
                <a:rPr kumimoji="1" lang="zh-CN" altLang="en-US" sz="2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grpSp>
          <p:nvGrpSpPr>
            <p:cNvPr id="18440" name="Group 8"/>
            <p:cNvGrpSpPr>
              <a:grpSpLocks/>
            </p:cNvGrpSpPr>
            <p:nvPr/>
          </p:nvGrpSpPr>
          <p:grpSpPr bwMode="auto">
            <a:xfrm>
              <a:off x="360" y="2160"/>
              <a:ext cx="5016" cy="1798"/>
              <a:chOff x="360" y="2160"/>
              <a:chExt cx="5016" cy="1798"/>
            </a:xfrm>
          </p:grpSpPr>
          <p:sp>
            <p:nvSpPr>
              <p:cNvPr id="10252" name="Rectangle 9"/>
              <p:cNvSpPr>
                <a:spLocks noChangeArrowheads="1"/>
              </p:cNvSpPr>
              <p:nvPr/>
            </p:nvSpPr>
            <p:spPr bwMode="auto">
              <a:xfrm>
                <a:off x="360" y="2180"/>
                <a:ext cx="3333" cy="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1" lang="zh-CN" altLang="en-US" sz="2400" dirty="0" smtClean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证明提示：</a:t>
                </a:r>
                <a:endParaRPr kumimoji="1" lang="en-US" altLang="zh-CN" sz="2400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kumimoji="1" lang="zh-CN" altLang="en-US" sz="2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设晶面</a:t>
                </a:r>
                <a:r>
                  <a:rPr kumimoji="1" lang="en-US" altLang="zh-CN" sz="2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ABC</a:t>
                </a:r>
                <a:r>
                  <a:rPr kumimoji="1" lang="zh-CN" altLang="en-US" sz="2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是晶面族（</a:t>
                </a:r>
                <a:r>
                  <a:rPr kumimoji="1" lang="en-US" altLang="zh-CN" sz="2000" i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kumimoji="1" lang="en-US" altLang="zh-CN" sz="2000" i="1" baseline="-30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kumimoji="1" lang="en-US" altLang="zh-CN" sz="2000" i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kumimoji="1" lang="en-US" altLang="zh-CN" sz="2000" i="1" baseline="-30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kumimoji="1" lang="en-US" altLang="zh-CN" sz="2000" i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kumimoji="1" lang="en-US" altLang="zh-CN" sz="2000" i="1" baseline="-30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kumimoji="1" lang="zh-CN" altLang="en-US" sz="20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）中最靠近原点的晶面，截距分别为</a:t>
                </a:r>
              </a:p>
            </p:txBody>
          </p:sp>
          <p:graphicFrame>
            <p:nvGraphicFramePr>
              <p:cNvPr id="18442" name="Object 10"/>
              <p:cNvGraphicFramePr>
                <a:graphicFrameLocks noChangeAspect="1"/>
              </p:cNvGraphicFramePr>
              <p:nvPr/>
            </p:nvGraphicFramePr>
            <p:xfrm>
              <a:off x="975" y="3045"/>
              <a:ext cx="864" cy="5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99" name="Equation" r:id="rId6" imgW="698197" imgH="482391" progId="Equation.3">
                      <p:embed/>
                    </p:oleObj>
                  </mc:Choice>
                  <mc:Fallback>
                    <p:oleObj name="Equation" r:id="rId6" imgW="698197" imgH="482391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5" y="3045"/>
                            <a:ext cx="864" cy="5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3" name="Object 11"/>
              <p:cNvGraphicFramePr>
                <a:graphicFrameLocks noChangeAspect="1"/>
              </p:cNvGraphicFramePr>
              <p:nvPr/>
            </p:nvGraphicFramePr>
            <p:xfrm>
              <a:off x="2454" y="3676"/>
              <a:ext cx="271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00" name="Equation" r:id="rId8" imgW="241300" imgH="228600" progId="Equation.3">
                      <p:embed/>
                    </p:oleObj>
                  </mc:Choice>
                  <mc:Fallback>
                    <p:oleObj name="Equation" r:id="rId8" imgW="24130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4" y="3676"/>
                            <a:ext cx="271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4" name="Object 12"/>
              <p:cNvGraphicFramePr>
                <a:graphicFrameLocks noChangeAspect="1"/>
              </p:cNvGraphicFramePr>
              <p:nvPr/>
            </p:nvGraphicFramePr>
            <p:xfrm>
              <a:off x="2904" y="3709"/>
              <a:ext cx="340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01" name="Equation" r:id="rId10" imgW="253890" imgH="228501" progId="Equation.3">
                      <p:embed/>
                    </p:oleObj>
                  </mc:Choice>
                  <mc:Fallback>
                    <p:oleObj name="Equation" r:id="rId10" imgW="253890" imgH="228501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4" y="3709"/>
                            <a:ext cx="340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445" name="Group 13"/>
              <p:cNvGrpSpPr>
                <a:grpSpLocks/>
              </p:cNvGrpSpPr>
              <p:nvPr/>
            </p:nvGrpSpPr>
            <p:grpSpPr bwMode="auto">
              <a:xfrm>
                <a:off x="3216" y="2160"/>
                <a:ext cx="2160" cy="1584"/>
                <a:chOff x="3312" y="1386"/>
                <a:chExt cx="2160" cy="1776"/>
              </a:xfrm>
            </p:grpSpPr>
            <p:sp>
              <p:nvSpPr>
                <p:cNvPr id="18448" name="Line 14"/>
                <p:cNvSpPr>
                  <a:spLocks noChangeShapeType="1"/>
                </p:cNvSpPr>
                <p:nvPr/>
              </p:nvSpPr>
              <p:spPr bwMode="auto">
                <a:xfrm rot="21540000" flipV="1">
                  <a:off x="3490" y="2086"/>
                  <a:ext cx="1372" cy="7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49" name="Line 15"/>
                <p:cNvSpPr>
                  <a:spLocks noChangeShapeType="1"/>
                </p:cNvSpPr>
                <p:nvPr/>
              </p:nvSpPr>
              <p:spPr bwMode="auto">
                <a:xfrm>
                  <a:off x="3490" y="2807"/>
                  <a:ext cx="18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490" y="1386"/>
                  <a:ext cx="1067" cy="14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1" name="Line 17"/>
                <p:cNvSpPr>
                  <a:spLocks noChangeShapeType="1"/>
                </p:cNvSpPr>
                <p:nvPr/>
              </p:nvSpPr>
              <p:spPr bwMode="auto">
                <a:xfrm>
                  <a:off x="4024" y="2096"/>
                  <a:ext cx="304" cy="7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2" name="Line 18"/>
                <p:cNvSpPr>
                  <a:spLocks noChangeShapeType="1"/>
                </p:cNvSpPr>
                <p:nvPr/>
              </p:nvSpPr>
              <p:spPr bwMode="auto">
                <a:xfrm>
                  <a:off x="4024" y="2096"/>
                  <a:ext cx="457" cy="1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320" y="2274"/>
                  <a:ext cx="152" cy="5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252" y="2807"/>
                  <a:ext cx="153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184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477" y="2270"/>
                  <a:ext cx="152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1845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911" y="1874"/>
                  <a:ext cx="153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1845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12" y="2629"/>
                  <a:ext cx="305" cy="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600" b="1">
                      <a:solidFill>
                        <a:schemeClr val="tx1"/>
                      </a:solidFill>
                      <a:latin typeface="Arial Black" panose="020B0A040201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</a:p>
              </p:txBody>
            </p:sp>
            <p:sp>
              <p:nvSpPr>
                <p:cNvPr id="1845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496" y="2277"/>
                  <a:ext cx="768" cy="528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341" y="1692"/>
                  <a:ext cx="76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460" name="Group 26"/>
                <p:cNvGrpSpPr>
                  <a:grpSpLocks/>
                </p:cNvGrpSpPr>
                <p:nvPr/>
              </p:nvGrpSpPr>
              <p:grpSpPr bwMode="auto">
                <a:xfrm>
                  <a:off x="5015" y="2807"/>
                  <a:ext cx="457" cy="355"/>
                  <a:chOff x="5015" y="2807"/>
                  <a:chExt cx="457" cy="355"/>
                </a:xfrm>
              </p:grpSpPr>
              <p:sp>
                <p:nvSpPr>
                  <p:cNvPr id="1847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5" y="2807"/>
                    <a:ext cx="457" cy="3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zh-CN" sz="2000" i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8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019" y="2841"/>
                    <a:ext cx="1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61" name="Group 29"/>
                <p:cNvGrpSpPr>
                  <a:grpSpLocks/>
                </p:cNvGrpSpPr>
                <p:nvPr/>
              </p:nvGrpSpPr>
              <p:grpSpPr bwMode="auto">
                <a:xfrm>
                  <a:off x="4710" y="2149"/>
                  <a:ext cx="457" cy="355"/>
                  <a:chOff x="4710" y="2149"/>
                  <a:chExt cx="457" cy="355"/>
                </a:xfrm>
              </p:grpSpPr>
              <p:sp>
                <p:nvSpPr>
                  <p:cNvPr id="1847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0" y="2149"/>
                    <a:ext cx="457" cy="3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zh-CN" sz="2000" i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7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731" y="2187"/>
                    <a:ext cx="1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62" name="Group 32"/>
                <p:cNvGrpSpPr>
                  <a:grpSpLocks/>
                </p:cNvGrpSpPr>
                <p:nvPr/>
              </p:nvGrpSpPr>
              <p:grpSpPr bwMode="auto">
                <a:xfrm>
                  <a:off x="4405" y="1564"/>
                  <a:ext cx="457" cy="355"/>
                  <a:chOff x="4405" y="1564"/>
                  <a:chExt cx="457" cy="355"/>
                </a:xfrm>
              </p:grpSpPr>
              <p:sp>
                <p:nvSpPr>
                  <p:cNvPr id="18475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05" y="1564"/>
                    <a:ext cx="457" cy="3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zh-CN" sz="2000" i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</a:t>
                    </a:r>
                    <a:endPara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7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425" y="1611"/>
                    <a:ext cx="1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63" name="Group 35"/>
                <p:cNvGrpSpPr>
                  <a:grpSpLocks/>
                </p:cNvGrpSpPr>
                <p:nvPr/>
              </p:nvGrpSpPr>
              <p:grpSpPr bwMode="auto">
                <a:xfrm>
                  <a:off x="3549" y="2807"/>
                  <a:ext cx="458" cy="355"/>
                  <a:chOff x="3549" y="2807"/>
                  <a:chExt cx="458" cy="355"/>
                </a:xfrm>
              </p:grpSpPr>
              <p:sp>
                <p:nvSpPr>
                  <p:cNvPr id="18473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49" y="2807"/>
                    <a:ext cx="458" cy="3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zh-CN" sz="2000" i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</a:t>
                    </a:r>
                    <a:r>
                      <a:rPr lang="en-US" altLang="zh-CN" sz="2000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/h</a:t>
                    </a:r>
                    <a:r>
                      <a:rPr lang="en-US" altLang="zh-CN" sz="2000" i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7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561" y="2841"/>
                    <a:ext cx="1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64" name="Group 38"/>
                <p:cNvGrpSpPr>
                  <a:grpSpLocks/>
                </p:cNvGrpSpPr>
                <p:nvPr/>
              </p:nvGrpSpPr>
              <p:grpSpPr bwMode="auto">
                <a:xfrm>
                  <a:off x="3888" y="2544"/>
                  <a:ext cx="458" cy="355"/>
                  <a:chOff x="3888" y="2544"/>
                  <a:chExt cx="458" cy="355"/>
                </a:xfrm>
              </p:grpSpPr>
              <p:sp>
                <p:nvSpPr>
                  <p:cNvPr id="18471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544"/>
                    <a:ext cx="458" cy="3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zh-CN" sz="2000" i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</a:t>
                    </a:r>
                    <a:r>
                      <a:rPr lang="en-US" altLang="zh-CN" sz="2000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/h</a:t>
                    </a:r>
                    <a:r>
                      <a:rPr lang="en-US" altLang="zh-CN" sz="2000" i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7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897" y="2583"/>
                    <a:ext cx="1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65" name="Group 41"/>
                <p:cNvGrpSpPr>
                  <a:grpSpLocks/>
                </p:cNvGrpSpPr>
                <p:nvPr/>
              </p:nvGrpSpPr>
              <p:grpSpPr bwMode="auto">
                <a:xfrm>
                  <a:off x="3414" y="2096"/>
                  <a:ext cx="457" cy="356"/>
                  <a:chOff x="3414" y="2096"/>
                  <a:chExt cx="457" cy="356"/>
                </a:xfrm>
              </p:grpSpPr>
              <p:sp>
                <p:nvSpPr>
                  <p:cNvPr id="18469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14" y="2096"/>
                    <a:ext cx="457" cy="3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zh-CN" sz="2000" i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</a:t>
                    </a:r>
                    <a:r>
                      <a:rPr lang="en-US" altLang="zh-CN" sz="2000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/h</a:t>
                    </a:r>
                    <a:r>
                      <a:rPr lang="en-US" altLang="zh-CN" sz="2000" i="1" baseline="-250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</a:t>
                    </a:r>
                    <a:endPara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47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426" y="2142"/>
                    <a:ext cx="1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66" name="Group 44"/>
                <p:cNvGrpSpPr>
                  <a:grpSpLocks/>
                </p:cNvGrpSpPr>
                <p:nvPr/>
              </p:nvGrpSpPr>
              <p:grpSpPr bwMode="auto">
                <a:xfrm>
                  <a:off x="4896" y="1464"/>
                  <a:ext cx="384" cy="323"/>
                  <a:chOff x="4896" y="1464"/>
                  <a:chExt cx="384" cy="323"/>
                </a:xfrm>
              </p:grpSpPr>
              <p:sp>
                <p:nvSpPr>
                  <p:cNvPr id="18467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464"/>
                    <a:ext cx="384" cy="32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600" b="1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400" b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G</a:t>
                    </a:r>
                  </a:p>
                </p:txBody>
              </p:sp>
              <p:sp>
                <p:nvSpPr>
                  <p:cNvPr id="1846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1488"/>
                    <a:ext cx="1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18446" name="Object 47"/>
              <p:cNvGraphicFramePr>
                <a:graphicFrameLocks noChangeAspect="1"/>
              </p:cNvGraphicFramePr>
              <p:nvPr/>
            </p:nvGraphicFramePr>
            <p:xfrm>
              <a:off x="1468" y="3693"/>
              <a:ext cx="180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02" name="Equation" r:id="rId12" imgW="165028" imgH="228501" progId="Equation.3">
                      <p:embed/>
                    </p:oleObj>
                  </mc:Choice>
                  <mc:Fallback>
                    <p:oleObj name="Equation" r:id="rId12" imgW="165028" imgH="228501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8" y="3693"/>
                            <a:ext cx="180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7" name="Object 48"/>
              <p:cNvGraphicFramePr>
                <a:graphicFrameLocks noChangeAspect="1"/>
              </p:cNvGraphicFramePr>
              <p:nvPr/>
            </p:nvGraphicFramePr>
            <p:xfrm>
              <a:off x="4044" y="3677"/>
              <a:ext cx="180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03" name="公式" r:id="rId14" imgW="165028" imgH="228501" progId="Equation.3">
                      <p:embed/>
                    </p:oleObj>
                  </mc:Choice>
                  <mc:Fallback>
                    <p:oleObj name="公式" r:id="rId14" imgW="165028" imgH="228501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4" y="3677"/>
                            <a:ext cx="180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5" name="Rectangle 2"/>
          <p:cNvSpPr txBox="1">
            <a:spLocks noChangeArrowheads="1"/>
          </p:cNvSpPr>
          <p:nvPr/>
        </p:nvSpPr>
        <p:spPr bwMode="auto">
          <a:xfrm>
            <a:off x="0" y="1368425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正格子中</a:t>
            </a:r>
            <a:r>
              <a:rPr lang="en-US" altLang="zh-CN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-25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-25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i="1" baseline="-25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晶面族与倒格矢</a:t>
            </a:r>
            <a:r>
              <a:rPr lang="en-US" altLang="zh-CN" sz="2400" i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zh-CN" altLang="en-US" sz="2400" kern="0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4496</TotalTime>
  <Words>1148</Words>
  <Application>Microsoft Office PowerPoint</Application>
  <PresentationFormat>全屏显示(4:3)</PresentationFormat>
  <Paragraphs>181</Paragraphs>
  <Slides>25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黑体</vt:lpstr>
      <vt:lpstr>华文新魏</vt:lpstr>
      <vt:lpstr>华文中宋</vt:lpstr>
      <vt:lpstr>楷体_GB2312</vt:lpstr>
      <vt:lpstr>宋体</vt:lpstr>
      <vt:lpstr>微软雅黑</vt:lpstr>
      <vt:lpstr>Arial Black</vt:lpstr>
      <vt:lpstr>Times New Roman</vt:lpstr>
      <vt:lpstr>Verdana</vt:lpstr>
      <vt:lpstr>Wingdings</vt:lpstr>
      <vt:lpstr>1_Balloons</vt:lpstr>
      <vt:lpstr>Equation</vt:lpstr>
      <vt:lpstr>公式</vt:lpstr>
      <vt:lpstr>§1-4  倒格子(Reciprocal lattice)</vt:lpstr>
      <vt:lpstr>1、为何要引入“倒格子”？</vt:lpstr>
      <vt:lpstr>1、为何要引入“倒格子”？</vt:lpstr>
      <vt:lpstr>1、为何要引入“倒格子”？</vt:lpstr>
      <vt:lpstr>2. 倒格子与正格子的关系</vt:lpstr>
      <vt:lpstr>2. 倒格子与正格子的关系</vt:lpstr>
      <vt:lpstr>2. 倒格子与正格子的关系</vt:lpstr>
      <vt:lpstr>2. 倒格子与正格子的关系</vt:lpstr>
      <vt:lpstr>2. 倒格子与正格子的关系</vt:lpstr>
      <vt:lpstr>2. 倒格子与正格子的关系</vt:lpstr>
      <vt:lpstr>晶面族(h1h2h3)的面间距d为</vt:lpstr>
      <vt:lpstr>PowerPoint 演示文稿</vt:lpstr>
      <vt:lpstr>3. 倒格子与正格子的转换</vt:lpstr>
      <vt:lpstr>3. 倒格子与正格子的转换</vt:lpstr>
      <vt:lpstr>3. 倒格子与正格子的转换</vt:lpstr>
      <vt:lpstr>3. 倒格子与正格子的转换</vt:lpstr>
      <vt:lpstr>“倒格子”知识小结</vt:lpstr>
      <vt:lpstr>“倒格子”知识小结</vt:lpstr>
      <vt:lpstr>“倒格子”知识小结</vt:lpstr>
      <vt:lpstr>“倒格子”知识小结</vt:lpstr>
      <vt:lpstr>“倒格子”知识小结</vt:lpstr>
      <vt:lpstr>“倒格子”知识小结</vt:lpstr>
      <vt:lpstr>小结</vt:lpstr>
      <vt:lpstr>不同空间描写晶体对称性</vt:lpstr>
      <vt:lpstr>“倒格子”概念的价值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Think</cp:lastModifiedBy>
  <cp:revision>333</cp:revision>
  <dcterms:created xsi:type="dcterms:W3CDTF">2001-03-15T01:39:43Z</dcterms:created>
  <dcterms:modified xsi:type="dcterms:W3CDTF">2018-09-17T00:54:43Z</dcterms:modified>
</cp:coreProperties>
</file>