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36"/>
  </p:notesMasterIdLst>
  <p:sldIdLst>
    <p:sldId id="486" r:id="rId2"/>
    <p:sldId id="412" r:id="rId3"/>
    <p:sldId id="509" r:id="rId4"/>
    <p:sldId id="506" r:id="rId5"/>
    <p:sldId id="480" r:id="rId6"/>
    <p:sldId id="508" r:id="rId7"/>
    <p:sldId id="419" r:id="rId8"/>
    <p:sldId id="483" r:id="rId9"/>
    <p:sldId id="484" r:id="rId10"/>
    <p:sldId id="485" r:id="rId11"/>
    <p:sldId id="482" r:id="rId12"/>
    <p:sldId id="487" r:id="rId13"/>
    <p:sldId id="420" r:id="rId14"/>
    <p:sldId id="461" r:id="rId15"/>
    <p:sldId id="507" r:id="rId16"/>
    <p:sldId id="490" r:id="rId17"/>
    <p:sldId id="520" r:id="rId18"/>
    <p:sldId id="521" r:id="rId19"/>
    <p:sldId id="510" r:id="rId20"/>
    <p:sldId id="511" r:id="rId21"/>
    <p:sldId id="512" r:id="rId22"/>
    <p:sldId id="513" r:id="rId23"/>
    <p:sldId id="514" r:id="rId24"/>
    <p:sldId id="515" r:id="rId25"/>
    <p:sldId id="516" r:id="rId26"/>
    <p:sldId id="517" r:id="rId27"/>
    <p:sldId id="518" r:id="rId28"/>
    <p:sldId id="519" r:id="rId29"/>
    <p:sldId id="491" r:id="rId30"/>
    <p:sldId id="492" r:id="rId31"/>
    <p:sldId id="493" r:id="rId32"/>
    <p:sldId id="494" r:id="rId33"/>
    <p:sldId id="479" r:id="rId34"/>
    <p:sldId id="489" r:id="rId3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00CC"/>
    <a:srgbClr val="CC9900"/>
    <a:srgbClr val="CC00CC"/>
    <a:srgbClr val="00CC66"/>
    <a:srgbClr val="00FFFF"/>
    <a:srgbClr val="99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2" autoAdjust="0"/>
    <p:restoredTop sz="94301" autoAdjust="0"/>
  </p:normalViewPr>
  <p:slideViewPr>
    <p:cSldViewPr>
      <p:cViewPr varScale="1">
        <p:scale>
          <a:sx n="80" d="100"/>
          <a:sy n="80" d="100"/>
        </p:scale>
        <p:origin x="1120" y="40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43.wmf"/><Relationship Id="rId4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48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48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48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6.wmf"/><Relationship Id="rId7" Type="http://schemas.openxmlformats.org/officeDocument/2006/relationships/image" Target="../media/image59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10" Type="http://schemas.openxmlformats.org/officeDocument/2006/relationships/image" Target="../media/image6.wmf"/><Relationship Id="rId4" Type="http://schemas.openxmlformats.org/officeDocument/2006/relationships/image" Target="../media/image28.wmf"/><Relationship Id="rId9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48.wmf"/><Relationship Id="rId4" Type="http://schemas.openxmlformats.org/officeDocument/2006/relationships/image" Target="../media/image6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4" Type="http://schemas.openxmlformats.org/officeDocument/2006/relationships/image" Target="../media/image7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9D248A0-077E-4FE7-A439-43E534C058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065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4561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42913" y="764704"/>
            <a:ext cx="8243887" cy="7920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187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836712"/>
            <a:ext cx="2060575" cy="521960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836712"/>
            <a:ext cx="6030912" cy="52196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210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764704"/>
            <a:ext cx="8243887" cy="65293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7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42913" y="692696"/>
            <a:ext cx="8243887" cy="724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47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764704"/>
            <a:ext cx="8243887" cy="7920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913" y="1600200"/>
            <a:ext cx="8243887" cy="4456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24147-11FD-429A-9BF5-BB8B3D8CEE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84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 userDrawn="1"/>
        </p:nvSpPr>
        <p:spPr bwMode="auto">
          <a:xfrm>
            <a:off x="442913" y="765175"/>
            <a:ext cx="8243887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smtClean="0"/>
              <a:t>单击此处编辑母版标题样式</a:t>
            </a:r>
            <a:endParaRPr lang="zh-CN" altLang="en-US" ker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8866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42913" y="764704"/>
            <a:ext cx="8243887" cy="7920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32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42913" y="764704"/>
            <a:ext cx="8243887" cy="7920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61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42913" y="764704"/>
            <a:ext cx="8243887" cy="7920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43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670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3008313" cy="79208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764704"/>
            <a:ext cx="5111750" cy="536145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556792"/>
            <a:ext cx="3008313" cy="4569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478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08719"/>
            <a:ext cx="5486400" cy="38188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457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Box 55"/>
          <p:cNvSpPr txBox="1">
            <a:spLocks noChangeArrowheads="1"/>
          </p:cNvSpPr>
          <p:nvPr userDrawn="1"/>
        </p:nvSpPr>
        <p:spPr bwMode="auto">
          <a:xfrm>
            <a:off x="6610350" y="258763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第一章 晶体的结构</a:t>
            </a:r>
          </a:p>
        </p:txBody>
      </p:sp>
      <p:sp>
        <p:nvSpPr>
          <p:cNvPr id="59" name="Rectangle 56"/>
          <p:cNvSpPr>
            <a:spLocks noChangeArrowheads="1"/>
          </p:cNvSpPr>
          <p:nvPr userDrawn="1"/>
        </p:nvSpPr>
        <p:spPr bwMode="auto">
          <a:xfrm>
            <a:off x="0" y="61913"/>
            <a:ext cx="7467600" cy="63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kumimoji="1"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1-5/1-6 </a:t>
            </a:r>
            <a:r>
              <a:rPr kumimoji="1"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晶体的宏观对称性</a:t>
            </a:r>
            <a:r>
              <a:rPr kumimoji="1"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/</a:t>
            </a:r>
            <a:r>
              <a:rPr kumimoji="1"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点群</a:t>
            </a:r>
          </a:p>
        </p:txBody>
      </p:sp>
      <p:sp>
        <p:nvSpPr>
          <p:cNvPr id="62" name="Text Box 58"/>
          <p:cNvSpPr txBox="1">
            <a:spLocks noChangeArrowheads="1"/>
          </p:cNvSpPr>
          <p:nvPr userDrawn="1"/>
        </p:nvSpPr>
        <p:spPr bwMode="auto">
          <a:xfrm>
            <a:off x="6300788" y="6524625"/>
            <a:ext cx="2843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1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华文新魏" pitchFamily="2" charset="-122"/>
              </a:rPr>
              <a:t>东北师范大学物理学院</a:t>
            </a:r>
          </a:p>
        </p:txBody>
      </p:sp>
      <p:sp>
        <p:nvSpPr>
          <p:cNvPr id="63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809625"/>
            <a:ext cx="8243887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4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2913" y="1600200"/>
            <a:ext cx="8243887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941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25.wmf"/><Relationship Id="rId3" Type="http://schemas.openxmlformats.org/officeDocument/2006/relationships/image" Target="../media/image26.png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7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41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5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40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4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40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4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70.bin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40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4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5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77.bin"/><Relationship Id="rId18" Type="http://schemas.openxmlformats.org/officeDocument/2006/relationships/image" Target="../media/image60.wmf"/><Relationship Id="rId26" Type="http://schemas.openxmlformats.org/officeDocument/2006/relationships/oleObject" Target="../embeddings/oleObject85.bin"/><Relationship Id="rId3" Type="http://schemas.openxmlformats.org/officeDocument/2006/relationships/oleObject" Target="../embeddings/oleObject72.bin"/><Relationship Id="rId21" Type="http://schemas.openxmlformats.org/officeDocument/2006/relationships/oleObject" Target="../embeddings/oleObject81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79.bin"/><Relationship Id="rId25" Type="http://schemas.openxmlformats.org/officeDocument/2006/relationships/oleObject" Target="../embeddings/oleObject8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9.wmf"/><Relationship Id="rId20" Type="http://schemas.openxmlformats.org/officeDocument/2006/relationships/image" Target="../media/image61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76.bin"/><Relationship Id="rId24" Type="http://schemas.openxmlformats.org/officeDocument/2006/relationships/oleObject" Target="../embeddings/oleObject83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23" Type="http://schemas.openxmlformats.org/officeDocument/2006/relationships/oleObject" Target="../embeddings/oleObject82.bin"/><Relationship Id="rId28" Type="http://schemas.openxmlformats.org/officeDocument/2006/relationships/oleObject" Target="../embeddings/oleObject87.bin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80.bin"/><Relationship Id="rId4" Type="http://schemas.openxmlformats.org/officeDocument/2006/relationships/image" Target="../media/image54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58.wmf"/><Relationship Id="rId22" Type="http://schemas.openxmlformats.org/officeDocument/2006/relationships/image" Target="../media/image6.wmf"/><Relationship Id="rId27" Type="http://schemas.openxmlformats.org/officeDocument/2006/relationships/oleObject" Target="../embeddings/oleObject8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64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9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65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94.bin"/><Relationship Id="rId5" Type="http://schemas.openxmlformats.org/officeDocument/2006/relationships/image" Target="../media/image68.jpeg"/><Relationship Id="rId4" Type="http://schemas.openxmlformats.org/officeDocument/2006/relationships/image" Target="../media/image66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3" Type="http://schemas.openxmlformats.org/officeDocument/2006/relationships/image" Target="../media/image73.jpeg"/><Relationship Id="rId7" Type="http://schemas.openxmlformats.org/officeDocument/2006/relationships/image" Target="../media/image7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96.bin"/><Relationship Id="rId11" Type="http://schemas.openxmlformats.org/officeDocument/2006/relationships/image" Target="../media/image72.wmf"/><Relationship Id="rId5" Type="http://schemas.openxmlformats.org/officeDocument/2006/relationships/image" Target="../media/image69.wmf"/><Relationship Id="rId10" Type="http://schemas.openxmlformats.org/officeDocument/2006/relationships/oleObject" Target="../embeddings/oleObject98.bin"/><Relationship Id="rId4" Type="http://schemas.openxmlformats.org/officeDocument/2006/relationships/oleObject" Target="../embeddings/oleObject95.bin"/><Relationship Id="rId9" Type="http://schemas.openxmlformats.org/officeDocument/2006/relationships/image" Target="../media/image71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7" Type="http://schemas.openxmlformats.org/officeDocument/2006/relationships/image" Target="../media/image6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8.bin"/><Relationship Id="rId4" Type="http://schemas.openxmlformats.org/officeDocument/2006/relationships/image" Target="../media/image5.wmf"/><Relationship Id="rId9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9.wmf"/><Relationship Id="rId3" Type="http://schemas.openxmlformats.org/officeDocument/2006/relationships/oleObject" Target="../embeddings/oleObject10.bin"/><Relationship Id="rId7" Type="http://schemas.openxmlformats.org/officeDocument/2006/relationships/image" Target="../media/image6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11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8.wmf"/><Relationship Id="rId5" Type="http://schemas.openxmlformats.org/officeDocument/2006/relationships/oleObject" Target="../embeddings/oleObject11.bin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5.wmf"/><Relationship Id="rId9" Type="http://schemas.openxmlformats.org/officeDocument/2006/relationships/image" Target="../media/image7.wmf"/><Relationship Id="rId14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"/>
          <p:cNvSpPr txBox="1">
            <a:spLocks noChangeArrowheads="1"/>
          </p:cNvSpPr>
          <p:nvPr/>
        </p:nvSpPr>
        <p:spPr bwMode="auto">
          <a:xfrm>
            <a:off x="900113" y="1484313"/>
            <a:ext cx="5400675" cy="104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rgbClr val="0000CC"/>
                </a:solidFill>
                <a:latin typeface="微软雅黑" panose="020B0503020204020204" pitchFamily="34" charset="-122"/>
              </a:rPr>
              <a:t>参考</a:t>
            </a:r>
            <a:r>
              <a:rPr lang="en-US" altLang="zh-CN" sz="2200">
                <a:solidFill>
                  <a:srgbClr val="0000CC"/>
                </a:solidFill>
                <a:latin typeface="微软雅黑" panose="020B0503020204020204" pitchFamily="34" charset="-122"/>
              </a:rPr>
              <a:t>《</a:t>
            </a:r>
            <a:r>
              <a:rPr lang="zh-CN" altLang="en-US" sz="2200">
                <a:solidFill>
                  <a:srgbClr val="0000CC"/>
                </a:solidFill>
                <a:latin typeface="微软雅黑" panose="020B0503020204020204" pitchFamily="34" charset="-122"/>
              </a:rPr>
              <a:t>固体物理基础</a:t>
            </a:r>
            <a:r>
              <a:rPr lang="en-US" altLang="zh-CN" sz="2200">
                <a:solidFill>
                  <a:srgbClr val="0000CC"/>
                </a:solidFill>
                <a:latin typeface="微软雅黑" panose="020B0503020204020204" pitchFamily="34" charset="-122"/>
              </a:rPr>
              <a:t>》</a:t>
            </a:r>
            <a:r>
              <a:rPr lang="zh-CN" altLang="en-US" sz="2200">
                <a:solidFill>
                  <a:srgbClr val="0000CC"/>
                </a:solidFill>
                <a:latin typeface="微软雅黑" panose="020B0503020204020204" pitchFamily="34" charset="-122"/>
              </a:rPr>
              <a:t>第二版，吴代鸣，高教出版社，以作修改。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539750" y="1720850"/>
          <a:ext cx="2411413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3" name="公式" r:id="rId3" imgW="889000" imgH="330200" progId="Equation.3">
                  <p:embed/>
                </p:oleObj>
              </mc:Choice>
              <mc:Fallback>
                <p:oleObj name="公式" r:id="rId3" imgW="889000" imgH="330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720850"/>
                        <a:ext cx="2411413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prstShdw prst="shdw17" dist="17961" dir="2700000">
                          <a:srgbClr val="8E967E"/>
                        </a:prst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3190875" y="2000250"/>
          <a:ext cx="51371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4" name="公式" r:id="rId5" imgW="1954951" imgH="165028" progId="Equation.3">
                  <p:embed/>
                </p:oleObj>
              </mc:Choice>
              <mc:Fallback>
                <p:oleObj name="公式" r:id="rId5" imgW="1954951" imgH="16502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75" y="2000250"/>
                        <a:ext cx="51371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prstShdw prst="shdw17" dist="17961" dir="2700000">
                          <a:srgbClr val="99995C"/>
                        </a:prst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93" name="Group 65"/>
          <p:cNvGraphicFramePr>
            <a:graphicFrameLocks noGrp="1"/>
          </p:cNvGraphicFramePr>
          <p:nvPr/>
        </p:nvGraphicFramePr>
        <p:xfrm>
          <a:off x="971550" y="3213100"/>
          <a:ext cx="6889750" cy="1619251"/>
        </p:xfrm>
        <a:graphic>
          <a:graphicData uri="http://schemas.openxmlformats.org/drawingml/2006/table">
            <a:tbl>
              <a:tblPr/>
              <a:tblGrid>
                <a:gridCol w="170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666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值</a:t>
                      </a:r>
                    </a:p>
                  </a:txBody>
                  <a:tcPr marT="45693" marB="456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66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值</a:t>
                      </a:r>
                    </a:p>
                  </a:txBody>
                  <a:tcPr marT="45693" marB="456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/1</a:t>
                      </a: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/6</a:t>
                      </a: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/4</a:t>
                      </a: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/3</a:t>
                      </a: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/2</a:t>
                      </a: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91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值</a:t>
                      </a:r>
                    </a:p>
                  </a:txBody>
                  <a:tcPr marT="45693" marB="456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586" name="Object 34"/>
          <p:cNvGraphicFramePr>
            <a:graphicFrameLocks noChangeAspect="1"/>
          </p:cNvGraphicFramePr>
          <p:nvPr/>
        </p:nvGraphicFramePr>
        <p:xfrm>
          <a:off x="1249363" y="4229100"/>
          <a:ext cx="79533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5" name="公式" r:id="rId7" imgW="469696" imgH="330057" progId="Equation.3">
                  <p:embed/>
                </p:oleObj>
              </mc:Choice>
              <mc:Fallback>
                <p:oleObj name="公式" r:id="rId7" imgW="469696" imgH="330057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63" y="4229100"/>
                        <a:ext cx="79533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prstShdw prst="shdw17" dist="17961" dir="2700000">
                          <a:srgbClr val="7A997A"/>
                        </a:prst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7" name="Text Box 35"/>
          <p:cNvSpPr txBox="1">
            <a:spLocks noChangeArrowheads="1"/>
          </p:cNvSpPr>
          <p:nvPr/>
        </p:nvSpPr>
        <p:spPr bwMode="auto">
          <a:xfrm>
            <a:off x="539750" y="257175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列表分析如下：</a:t>
            </a:r>
          </a:p>
        </p:txBody>
      </p:sp>
      <p:sp>
        <p:nvSpPr>
          <p:cNvPr id="19" name="标题 3"/>
          <p:cNvSpPr>
            <a:spLocks noGrp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rgbClr val="800000"/>
                </a:solidFill>
              </a:rPr>
              <a:t>n</a:t>
            </a:r>
            <a:r>
              <a:rPr lang="zh-CN" altLang="en-US" dirty="0" smtClean="0">
                <a:solidFill>
                  <a:srgbClr val="800000"/>
                </a:solidFill>
              </a:rPr>
              <a:t>度旋转轴中 </a:t>
            </a:r>
            <a:r>
              <a:rPr lang="en-US" altLang="zh-CN" dirty="0" smtClean="0"/>
              <a:t>n</a:t>
            </a:r>
            <a:r>
              <a:rPr lang="zh-CN" altLang="en-US" dirty="0" smtClean="0"/>
              <a:t>只能取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68313" y="5048250"/>
            <a:ext cx="8218487" cy="1476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457200" algn="just">
              <a:lnSpc>
                <a:spcPct val="125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这一结论通常称为</a:t>
            </a:r>
            <a:r>
              <a:rPr lang="zh-CN" altLang="en-US" sz="24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晶体对称性定律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，最初是通过对晶体外形对称性的观察研究总结的经验定律，后来才知道是</a:t>
            </a:r>
            <a:r>
              <a:rPr lang="zh-CN" altLang="en-US" sz="24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由晶格的周期决定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的，是晶体结构的基本特征。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/>
              <a:t>旋转对称操作</a:t>
            </a:r>
            <a:endParaRPr lang="zh-CN" altLang="en-US" dirty="0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79388" y="1773238"/>
            <a:ext cx="6624637" cy="189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zh-CN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由于晶格周期性的限制，</a:t>
            </a:r>
            <a:r>
              <a:rPr kumimoji="1" lang="zh-CN" altLang="en-US" sz="1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不可能</a:t>
            </a:r>
            <a:r>
              <a:rPr kumimoji="1" lang="zh-CN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有</a:t>
            </a:r>
            <a:r>
              <a:rPr kumimoji="1" lang="en-US" altLang="zh-CN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5</a:t>
            </a:r>
            <a:r>
              <a:rPr kumimoji="1" lang="zh-CN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度或</a:t>
            </a:r>
            <a:r>
              <a:rPr kumimoji="1" lang="en-US" altLang="zh-CN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6</a:t>
            </a:r>
            <a:r>
              <a:rPr kumimoji="1" lang="zh-CN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度以上的旋转对称轴。</a:t>
            </a:r>
            <a:endParaRPr kumimoji="1" lang="en-US" altLang="zh-CN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zh-CN" altLang="en-US" sz="1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设想</a:t>
            </a:r>
            <a:r>
              <a:rPr kumimoji="1" lang="zh-CN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如果存在</a:t>
            </a:r>
            <a:r>
              <a:rPr kumimoji="1" lang="en-US" altLang="zh-CN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5</a:t>
            </a:r>
            <a:r>
              <a:rPr kumimoji="1" lang="zh-CN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重对称轴，则在垂直于轴的晶面上的格点分布至少应是</a:t>
            </a:r>
            <a:r>
              <a:rPr kumimoji="1" lang="en-US" altLang="zh-CN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5</a:t>
            </a:r>
            <a:r>
              <a:rPr kumimoji="1" lang="zh-CN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边形，但由</a:t>
            </a:r>
            <a:r>
              <a:rPr kumimoji="1" lang="en-US" altLang="zh-CN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5</a:t>
            </a:r>
            <a:r>
              <a:rPr kumimoji="1" lang="zh-CN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边形不可能无空隙无交叠的充满整个平面，从而不能保证晶格的周期性，对于</a:t>
            </a:r>
            <a:r>
              <a:rPr kumimoji="1" lang="en-US" altLang="zh-CN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n&gt;6</a:t>
            </a:r>
            <a:r>
              <a:rPr kumimoji="1" lang="zh-CN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的情况也可类似的考虑。</a:t>
            </a:r>
          </a:p>
        </p:txBody>
      </p:sp>
      <p:pic>
        <p:nvPicPr>
          <p:cNvPr id="24580" name="图片 9"/>
          <p:cNvPicPr>
            <a:picLocks noChangeAspect="1"/>
          </p:cNvPicPr>
          <p:nvPr/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25" t="17915" r="21609" b="16743"/>
          <a:stretch>
            <a:fillRect/>
          </a:stretch>
        </p:blipFill>
        <p:spPr bwMode="auto">
          <a:xfrm>
            <a:off x="6994525" y="1490663"/>
            <a:ext cx="2149475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" t="40877" r="5409" b="4124"/>
          <a:stretch>
            <a:fillRect/>
          </a:stretch>
        </p:blipFill>
        <p:spPr bwMode="auto">
          <a:xfrm>
            <a:off x="971550" y="3933825"/>
            <a:ext cx="6696075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E967E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反演对称操作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50000"/>
              </a:lnSpc>
              <a:buFontTx/>
              <a:buNone/>
              <a:defRPr/>
            </a:pPr>
            <a:r>
              <a:rPr lang="zh-CN" altLang="en-US" dirty="0" smtClean="0"/>
              <a:t>反演对称操作是以</a:t>
            </a:r>
            <a:r>
              <a:rPr lang="zh-CN" altLang="en-US" dirty="0" smtClean="0">
                <a:solidFill>
                  <a:srgbClr val="0000CC"/>
                </a:solidFill>
              </a:rPr>
              <a:t>一点</a:t>
            </a:r>
            <a:r>
              <a:rPr lang="zh-CN" altLang="en-US" dirty="0" smtClean="0"/>
              <a:t>（取为原点）为</a:t>
            </a:r>
            <a:r>
              <a:rPr lang="zh-CN" altLang="en-US" dirty="0" smtClean="0">
                <a:solidFill>
                  <a:srgbClr val="0000CC"/>
                </a:solidFill>
              </a:rPr>
              <a:t>中心</a:t>
            </a:r>
            <a:r>
              <a:rPr lang="zh-CN" altLang="en-US" dirty="0" smtClean="0"/>
              <a:t>，将所有 </a:t>
            </a:r>
            <a:r>
              <a:rPr lang="en-US" altLang="zh-CN" dirty="0" smtClean="0">
                <a:solidFill>
                  <a:srgbClr val="0000CC"/>
                </a:solidFill>
              </a:rPr>
              <a:t>r</a:t>
            </a:r>
            <a:r>
              <a:rPr lang="en-US" altLang="zh-CN" dirty="0" smtClean="0"/>
              <a:t> </a:t>
            </a:r>
            <a:r>
              <a:rPr lang="zh-CN" altLang="en-US" dirty="0" smtClean="0"/>
              <a:t>变换到 </a:t>
            </a:r>
            <a:r>
              <a:rPr lang="en-US" altLang="zh-CN" dirty="0" smtClean="0">
                <a:solidFill>
                  <a:srgbClr val="0000CC"/>
                </a:solidFill>
              </a:rPr>
              <a:t>-r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的对称操作，其对称元素称为</a:t>
            </a:r>
            <a:r>
              <a:rPr lang="zh-CN" altLang="en-US" dirty="0" smtClean="0">
                <a:solidFill>
                  <a:srgbClr val="0000CC"/>
                </a:solidFill>
              </a:rPr>
              <a:t>对称中心</a:t>
            </a:r>
            <a:r>
              <a:rPr lang="zh-CN" altLang="en-US" dirty="0" smtClean="0"/>
              <a:t>，用符号 </a:t>
            </a:r>
            <a:r>
              <a:rPr lang="en-US" altLang="zh-CN" dirty="0" err="1" smtClean="0">
                <a:solidFill>
                  <a:srgbClr val="0000CC"/>
                </a:solidFill>
              </a:rPr>
              <a:t>i</a:t>
            </a:r>
            <a:r>
              <a:rPr lang="en-US" altLang="zh-CN" dirty="0" smtClean="0">
                <a:solidFill>
                  <a:srgbClr val="0000CC"/>
                </a:solidFill>
              </a:rPr>
              <a:t> </a:t>
            </a:r>
            <a:r>
              <a:rPr lang="zh-CN" altLang="en-US" dirty="0" smtClean="0"/>
              <a:t>（或 </a:t>
            </a: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r>
              <a:rPr lang="en-US" altLang="zh-CN" baseline="-25000" dirty="0" smtClean="0">
                <a:solidFill>
                  <a:srgbClr val="0000CC"/>
                </a:solidFill>
              </a:rPr>
              <a:t>i</a:t>
            </a:r>
            <a:r>
              <a:rPr lang="zh-CN" altLang="en-US" dirty="0" smtClean="0"/>
              <a:t>）来表示。</a:t>
            </a:r>
            <a:endParaRPr lang="zh-CN" altLang="en-US" dirty="0"/>
          </a:p>
        </p:txBody>
      </p:sp>
      <p:cxnSp>
        <p:nvCxnSpPr>
          <p:cNvPr id="25604" name="直接箭头连接符 4"/>
          <p:cNvCxnSpPr>
            <a:cxnSpLocks noChangeShapeType="1"/>
          </p:cNvCxnSpPr>
          <p:nvPr/>
        </p:nvCxnSpPr>
        <p:spPr bwMode="auto">
          <a:xfrm>
            <a:off x="8172450" y="2060575"/>
            <a:ext cx="360363" cy="0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05" name="直接箭头连接符 5"/>
          <p:cNvCxnSpPr>
            <a:cxnSpLocks noChangeShapeType="1"/>
          </p:cNvCxnSpPr>
          <p:nvPr/>
        </p:nvCxnSpPr>
        <p:spPr bwMode="auto">
          <a:xfrm>
            <a:off x="1619250" y="3068638"/>
            <a:ext cx="358775" cy="0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 smtClean="0"/>
              <a:t>象旋转对称操作</a:t>
            </a:r>
            <a:r>
              <a:rPr lang="zh-CN" altLang="en-US" sz="2400" dirty="0" smtClean="0"/>
              <a:t>（旋转反演对称操作）</a:t>
            </a:r>
          </a:p>
        </p:txBody>
      </p:sp>
      <p:grpSp>
        <p:nvGrpSpPr>
          <p:cNvPr id="26627" name="Group 9"/>
          <p:cNvGrpSpPr>
            <a:grpSpLocks/>
          </p:cNvGrpSpPr>
          <p:nvPr/>
        </p:nvGrpSpPr>
        <p:grpSpPr bwMode="auto">
          <a:xfrm>
            <a:off x="558800" y="1628775"/>
            <a:ext cx="8128000" cy="4540250"/>
            <a:chOff x="528" y="1296"/>
            <a:chExt cx="4866" cy="2860"/>
          </a:xfrm>
        </p:grpSpPr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528" y="1306"/>
              <a:ext cx="4866" cy="2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1" lang="zh-CN" altLang="en-US" sz="24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定义：</a:t>
              </a:r>
              <a:r>
                <a:rPr kumimoji="1" lang="zh-CN" altLang="en-US" sz="24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绕某一轴旋转         角度，接着以轴上某一点为中心进行反演的一种对称操作，其对称元素称为</a:t>
              </a:r>
              <a:r>
                <a:rPr kumimoji="1" lang="zh-CN" altLang="en-US" sz="2400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象旋转轴</a:t>
              </a:r>
              <a:r>
                <a:rPr kumimoji="1" lang="zh-CN" altLang="en-US" sz="24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，用符号      表示。</a:t>
              </a:r>
              <a:endParaRPr kumimoji="1" lang="en-US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1" lang="zh-CN" altLang="en-US" sz="24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这个是由两种单一的对称操作构成的一种</a:t>
              </a:r>
              <a:r>
                <a:rPr kumimoji="1" lang="zh-CN" altLang="en-US" sz="2400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复合对称操作</a:t>
              </a:r>
              <a:r>
                <a:rPr kumimoji="1" lang="zh-CN" altLang="en-US" sz="24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，可表示为                     。</a:t>
              </a:r>
              <a:endParaRPr kumimoji="1" lang="en-US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1" lang="zh-CN" altLang="en-US" sz="24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但具有这种对称性的晶体</a:t>
              </a:r>
              <a:r>
                <a:rPr kumimoji="1" lang="zh-CN" altLang="en-US" sz="2400" u="sng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不一定同时具有 </a:t>
              </a:r>
              <a:r>
                <a:rPr kumimoji="1" lang="en-US" altLang="zh-CN" sz="24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kumimoji="1" lang="en-US" altLang="zh-CN" sz="2400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zh-CN" altLang="en-US" sz="2400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重对称轴</a:t>
              </a:r>
              <a:r>
                <a:rPr kumimoji="1" lang="zh-CN" altLang="en-US" sz="24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kumimoji="1" lang="zh-CN" altLang="en-US" sz="2400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对称中心</a:t>
              </a:r>
              <a:r>
                <a:rPr kumimoji="1" lang="zh-CN" altLang="en-US" sz="24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2400" dirty="0" err="1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kumimoji="1" lang="en-US" altLang="zh-CN" sz="24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zh-CN" altLang="en-US" sz="24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kumimoji="1" lang="en-US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1" lang="zh-CN" altLang="en-US" sz="24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象</a:t>
              </a:r>
              <a:r>
                <a:rPr kumimoji="1" lang="zh-CN" altLang="en-US" sz="24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转轴</a:t>
              </a:r>
              <a:r>
                <a:rPr kumimoji="1" lang="zh-CN" altLang="en-US" sz="24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也</a:t>
              </a:r>
              <a:r>
                <a:rPr kumimoji="1" lang="zh-CN" altLang="en-US" sz="24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称为晶体的 </a:t>
              </a:r>
              <a:r>
                <a:rPr kumimoji="1" lang="en-US" altLang="zh-CN" sz="24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kumimoji="1" lang="en-US" altLang="zh-CN" sz="2400" i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zh-CN" altLang="en-US" sz="24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重旋转</a:t>
              </a:r>
              <a:r>
                <a:rPr kumimoji="1" lang="en-US" altLang="zh-CN" sz="24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kumimoji="1" lang="zh-CN" altLang="en-US" sz="24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反演轴。</a:t>
              </a: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graphicFrame>
          <p:nvGraphicFramePr>
            <p:cNvPr id="26631" name="Object 5"/>
            <p:cNvGraphicFramePr>
              <a:graphicFrameLocks noChangeAspect="1"/>
            </p:cNvGraphicFramePr>
            <p:nvPr/>
          </p:nvGraphicFramePr>
          <p:xfrm>
            <a:off x="2306" y="1296"/>
            <a:ext cx="348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7" name="公式" r:id="rId3" imgW="279279" imgH="406224" progId="Equation.3">
                    <p:embed/>
                  </p:oleObj>
                </mc:Choice>
                <mc:Fallback>
                  <p:oleObj name="公式" r:id="rId3" imgW="279279" imgH="406224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6" y="1296"/>
                          <a:ext cx="348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2" name="Object 7"/>
            <p:cNvGraphicFramePr>
              <a:graphicFrameLocks noChangeAspect="1"/>
            </p:cNvGraphicFramePr>
            <p:nvPr/>
          </p:nvGraphicFramePr>
          <p:xfrm>
            <a:off x="862" y="2022"/>
            <a:ext cx="19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8" name="公式" r:id="rId5" imgW="126780" imgH="215526" progId="Equation.3">
                    <p:embed/>
                  </p:oleObj>
                </mc:Choice>
                <mc:Fallback>
                  <p:oleObj name="公式" r:id="rId5" imgW="126780" imgH="215526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2" y="2022"/>
                          <a:ext cx="19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28" name="Object 3"/>
          <p:cNvGraphicFramePr>
            <a:graphicFrameLocks noChangeAspect="1"/>
          </p:cNvGraphicFramePr>
          <p:nvPr/>
        </p:nvGraphicFramePr>
        <p:xfrm>
          <a:off x="690563" y="6169025"/>
          <a:ext cx="29225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9" name="公式" r:id="rId7" imgW="1384300" imgH="241300" progId="Equation.3">
                  <p:embed/>
                </p:oleObj>
              </mc:Choice>
              <mc:Fallback>
                <p:oleObj name="公式" r:id="rId7" imgW="13843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6169025"/>
                        <a:ext cx="2922587" cy="5080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>
                        <a:prstShdw prst="shdw17" dist="17961" dir="2700000">
                          <a:srgbClr val="7A997A"/>
                        </a:prst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7"/>
          <p:cNvGraphicFramePr>
            <a:graphicFrameLocks noChangeAspect="1"/>
          </p:cNvGraphicFramePr>
          <p:nvPr/>
        </p:nvGraphicFramePr>
        <p:xfrm>
          <a:off x="1763713" y="3963988"/>
          <a:ext cx="12382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0" name="公式" r:id="rId9" imgW="494870" imgH="177646" progId="Equation.3">
                  <p:embed/>
                </p:oleObj>
              </mc:Choice>
              <mc:Fallback>
                <p:oleObj name="公式" r:id="rId9" imgW="494870" imgH="17764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963988"/>
                        <a:ext cx="123825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 descr="fig1-13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8"/>
          <a:stretch>
            <a:fillRect/>
          </a:stretch>
        </p:blipFill>
        <p:spPr bwMode="auto">
          <a:xfrm>
            <a:off x="1258888" y="1557338"/>
            <a:ext cx="5429250" cy="530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>
              <a:defRPr/>
            </a:pPr>
            <a:r>
              <a:rPr lang="en-US" altLang="zh-CN" sz="3200" dirty="0" smtClean="0"/>
              <a:t>n </a:t>
            </a:r>
            <a:r>
              <a:rPr lang="zh-CN" altLang="en-US" sz="3200" dirty="0" smtClean="0"/>
              <a:t>重象旋转轴（</a:t>
            </a:r>
            <a:r>
              <a:rPr lang="zh-CN" altLang="en-US" sz="3200" dirty="0"/>
              <a:t>旋转反演</a:t>
            </a:r>
            <a:r>
              <a:rPr lang="zh-CN" altLang="en-US" sz="3200" dirty="0" smtClean="0"/>
              <a:t>轴）</a:t>
            </a:r>
            <a:endParaRPr lang="zh-CN" altLang="en-US" sz="3200" dirty="0"/>
          </a:p>
        </p:txBody>
      </p:sp>
      <p:graphicFrame>
        <p:nvGraphicFramePr>
          <p:cNvPr id="27652" name="Object 7"/>
          <p:cNvGraphicFramePr>
            <a:graphicFrameLocks noChangeAspect="1"/>
          </p:cNvGraphicFramePr>
          <p:nvPr/>
        </p:nvGraphicFramePr>
        <p:xfrm>
          <a:off x="1031875" y="2565400"/>
          <a:ext cx="7302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2" name="公式" r:id="rId4" imgW="291847" imgH="177646" progId="Equation.3">
                  <p:embed/>
                </p:oleObj>
              </mc:Choice>
              <mc:Fallback>
                <p:oleObj name="公式" r:id="rId4" imgW="291847" imgH="17764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2565400"/>
                        <a:ext cx="7302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7"/>
          <p:cNvGraphicFramePr>
            <a:graphicFrameLocks noChangeAspect="1"/>
          </p:cNvGraphicFramePr>
          <p:nvPr/>
        </p:nvGraphicFramePr>
        <p:xfrm>
          <a:off x="2867025" y="2565400"/>
          <a:ext cx="9842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3" name="公式" r:id="rId6" imgW="393359" imgH="177646" progId="Equation.3">
                  <p:embed/>
                </p:oleObj>
              </mc:Choice>
              <mc:Fallback>
                <p:oleObj name="公式" r:id="rId6" imgW="393359" imgH="17764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2565400"/>
                        <a:ext cx="9842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7"/>
          <p:cNvGraphicFramePr>
            <a:graphicFrameLocks noChangeAspect="1"/>
          </p:cNvGraphicFramePr>
          <p:nvPr/>
        </p:nvGraphicFramePr>
        <p:xfrm>
          <a:off x="4610100" y="2549525"/>
          <a:ext cx="13335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4" name="公式" r:id="rId8" imgW="533169" imgH="190417" progId="Equation.3">
                  <p:embed/>
                </p:oleObj>
              </mc:Choice>
              <mc:Fallback>
                <p:oleObj name="公式" r:id="rId8" imgW="533169" imgH="19041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2549525"/>
                        <a:ext cx="13335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3490913" y="5013325"/>
          <a:ext cx="15240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5" name="公式" r:id="rId10" imgW="609336" imgH="190417" progId="Equation.3">
                  <p:embed/>
                </p:oleObj>
              </mc:Choice>
              <mc:Fallback>
                <p:oleObj name="公式" r:id="rId10" imgW="609336" imgH="19041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3" y="5013325"/>
                        <a:ext cx="15240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7"/>
          <p:cNvGraphicFramePr>
            <a:graphicFrameLocks noChangeAspect="1"/>
          </p:cNvGraphicFramePr>
          <p:nvPr/>
        </p:nvGraphicFramePr>
        <p:xfrm>
          <a:off x="2238375" y="5043488"/>
          <a:ext cx="3175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6" name="公式" r:id="rId12" imgW="126725" imgH="177415" progId="Equation.3">
                  <p:embed/>
                </p:oleObj>
              </mc:Choice>
              <mc:Fallback>
                <p:oleObj name="公式" r:id="rId12" imgW="126725" imgH="17741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5043488"/>
                        <a:ext cx="3175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反映对称操作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913" y="1600200"/>
            <a:ext cx="8243887" cy="13081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rgbClr val="800000"/>
                </a:solidFill>
              </a:rPr>
              <a:t>反映</a:t>
            </a:r>
            <a:r>
              <a:rPr lang="zh-CN" altLang="en-US" dirty="0" smtClean="0"/>
              <a:t>对称操作是以</a:t>
            </a:r>
            <a:r>
              <a:rPr lang="zh-CN" altLang="en-US" dirty="0" smtClean="0">
                <a:solidFill>
                  <a:srgbClr val="0000CC"/>
                </a:solidFill>
              </a:rPr>
              <a:t>一平面</a:t>
            </a:r>
            <a:r>
              <a:rPr lang="zh-CN" altLang="en-US" dirty="0" smtClean="0"/>
              <a:t>作</a:t>
            </a:r>
            <a:r>
              <a:rPr lang="zh-CN" altLang="en-US" dirty="0" smtClean="0">
                <a:solidFill>
                  <a:srgbClr val="0000CC"/>
                </a:solidFill>
              </a:rPr>
              <a:t>镜像反映</a:t>
            </a:r>
            <a:r>
              <a:rPr lang="zh-CN" altLang="en-US" dirty="0" smtClean="0"/>
              <a:t>的对称操作，其对称元素称为</a:t>
            </a:r>
            <a:r>
              <a:rPr lang="zh-CN" altLang="en-US" dirty="0" smtClean="0">
                <a:solidFill>
                  <a:srgbClr val="0000CC"/>
                </a:solidFill>
              </a:rPr>
              <a:t>对称面</a:t>
            </a:r>
            <a:r>
              <a:rPr lang="zh-CN" altLang="en-US" dirty="0" smtClean="0"/>
              <a:t>，用符号 </a:t>
            </a:r>
            <a:r>
              <a:rPr lang="en-US" altLang="zh-CN" dirty="0" smtClean="0">
                <a:solidFill>
                  <a:srgbClr val="0000CC"/>
                </a:solidFill>
              </a:rPr>
              <a:t>m</a:t>
            </a:r>
            <a:r>
              <a:rPr lang="zh-CN" altLang="en-US" dirty="0" smtClean="0"/>
              <a:t>（或 </a:t>
            </a:r>
            <a:r>
              <a:rPr lang="en-US" altLang="zh-CN" dirty="0" smtClean="0">
                <a:solidFill>
                  <a:srgbClr val="0000CC"/>
                </a:solidFill>
                <a:latin typeface="Symbol" panose="05050102010706020507" pitchFamily="18" charset="2"/>
              </a:rPr>
              <a:t>s</a:t>
            </a:r>
            <a:r>
              <a:rPr lang="zh-CN" altLang="en-US" dirty="0" smtClean="0"/>
              <a:t>）来表示。</a:t>
            </a:r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62013" y="5670550"/>
            <a:ext cx="7467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kumimoji="1" lang="en-US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      </a:t>
            </a:r>
            <a:r>
              <a:rPr kumimoji="1" lang="zh-CN" alt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代表先转动 </a:t>
            </a:r>
            <a:r>
              <a:rPr kumimoji="1" lang="en-US" altLang="zh-CN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π</a:t>
            </a:r>
            <a:r>
              <a:rPr kumimoji="1" lang="en-US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角度后再对原点做</a:t>
            </a:r>
            <a:r>
              <a:rPr kumimoji="1" lang="zh-CN" alt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中心反演</a:t>
            </a:r>
            <a:r>
              <a:rPr kumimoji="1" lang="zh-CN" alt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的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操作，与</a:t>
            </a:r>
            <a:r>
              <a:rPr kumimoji="1" lang="zh-CN" altLang="en-US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反映对称操作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的结果是一致的。 </a:t>
            </a:r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1116013" y="5680075"/>
          <a:ext cx="360362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0" name="公式" r:id="rId3" imgW="114102" imgH="177492" progId="Equation.3">
                  <p:embed/>
                </p:oleObj>
              </mc:Choice>
              <mc:Fallback>
                <p:oleObj name="公式" r:id="rId3" imgW="114102" imgH="17749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680075"/>
                        <a:ext cx="360362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4267200" y="301148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1" name="Equation" r:id="rId5" imgW="114151" imgH="215619" progId="Equation.3">
                  <p:embed/>
                </p:oleObj>
              </mc:Choice>
              <mc:Fallback>
                <p:oleObj name="Equation" r:id="rId5" imgW="114151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011488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581150" y="3216275"/>
            <a:ext cx="43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1906588" y="3459163"/>
            <a:ext cx="866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749550" y="3233738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3133725" y="3489325"/>
            <a:ext cx="996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132263" y="3260725"/>
            <a:ext cx="577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051050" y="3225800"/>
            <a:ext cx="4333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π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278188" y="3090863"/>
            <a:ext cx="7413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zh-CN" altLang="en-US" sz="1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反演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395413" y="4521200"/>
            <a:ext cx="3200400" cy="838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CN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的关系：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面的镜像</a:t>
            </a:r>
          </a:p>
        </p:txBody>
      </p:sp>
      <p:grpSp>
        <p:nvGrpSpPr>
          <p:cNvPr id="28687" name="Group 15"/>
          <p:cNvGrpSpPr>
            <a:grpSpLocks/>
          </p:cNvGrpSpPr>
          <p:nvPr/>
        </p:nvGrpSpPr>
        <p:grpSpPr bwMode="auto">
          <a:xfrm>
            <a:off x="5124450" y="2997200"/>
            <a:ext cx="2478088" cy="2590800"/>
            <a:chOff x="3335" y="1968"/>
            <a:chExt cx="1561" cy="1632"/>
          </a:xfrm>
        </p:grpSpPr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3881" y="2928"/>
              <a:ext cx="0" cy="6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8694" name="Group 17"/>
            <p:cNvGrpSpPr>
              <a:grpSpLocks/>
            </p:cNvGrpSpPr>
            <p:nvPr/>
          </p:nvGrpSpPr>
          <p:grpSpPr bwMode="auto">
            <a:xfrm>
              <a:off x="3335" y="1968"/>
              <a:ext cx="1091" cy="1092"/>
              <a:chOff x="6300" y="13608"/>
              <a:chExt cx="2160" cy="1775"/>
            </a:xfrm>
          </p:grpSpPr>
          <p:sp>
            <p:nvSpPr>
              <p:cNvPr id="29" name="AutoShape 18"/>
              <p:cNvSpPr>
                <a:spLocks noChangeArrowheads="1"/>
              </p:cNvSpPr>
              <p:nvPr/>
            </p:nvSpPr>
            <p:spPr bwMode="auto">
              <a:xfrm>
                <a:off x="6300" y="14388"/>
                <a:ext cx="2160" cy="780"/>
              </a:xfrm>
              <a:prstGeom prst="parallelogram">
                <a:avLst>
                  <a:gd name="adj" fmla="val 69231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Line 19"/>
              <p:cNvSpPr>
                <a:spLocks noChangeShapeType="1"/>
              </p:cNvSpPr>
              <p:nvPr/>
            </p:nvSpPr>
            <p:spPr bwMode="auto">
              <a:xfrm>
                <a:off x="7381" y="13608"/>
                <a:ext cx="0" cy="10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Oval 20"/>
              <p:cNvSpPr>
                <a:spLocks noChangeArrowheads="1"/>
              </p:cNvSpPr>
              <p:nvPr/>
            </p:nvSpPr>
            <p:spPr bwMode="auto">
              <a:xfrm>
                <a:off x="6811" y="13920"/>
                <a:ext cx="113" cy="112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Oval 21"/>
              <p:cNvSpPr>
                <a:spLocks noChangeArrowheads="1"/>
              </p:cNvSpPr>
              <p:nvPr/>
            </p:nvSpPr>
            <p:spPr bwMode="auto">
              <a:xfrm>
                <a:off x="7815" y="13935"/>
                <a:ext cx="113" cy="114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Oval 22"/>
              <p:cNvSpPr>
                <a:spLocks noChangeArrowheads="1"/>
              </p:cNvSpPr>
              <p:nvPr/>
            </p:nvSpPr>
            <p:spPr bwMode="auto">
              <a:xfrm>
                <a:off x="7815" y="15269"/>
                <a:ext cx="113" cy="114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4153" y="2070"/>
              <a:ext cx="273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3343" y="2046"/>
              <a:ext cx="272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800" baseline="-250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4153" y="2887"/>
              <a:ext cx="273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800" baseline="-250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4350" y="2461"/>
              <a:ext cx="5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4133" y="2246"/>
              <a:ext cx="0" cy="75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3643" y="2239"/>
              <a:ext cx="461" cy="761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3789" y="2640"/>
              <a:ext cx="36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  <a:defRPr/>
              </a:pPr>
              <a:endParaRPr lang="zh-CN" altLang="zh-CN" sz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3592" y="2064"/>
              <a:ext cx="546" cy="96"/>
            </a:xfrm>
            <a:custGeom>
              <a:avLst/>
              <a:gdLst>
                <a:gd name="T0" fmla="*/ 18 w 1080"/>
                <a:gd name="T1" fmla="*/ 9 h 156"/>
                <a:gd name="T2" fmla="*/ 9 w 1080"/>
                <a:gd name="T3" fmla="*/ 0 h 156"/>
                <a:gd name="T4" fmla="*/ 0 w 1080"/>
                <a:gd name="T5" fmla="*/ 9 h 1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80" h="156">
                  <a:moveTo>
                    <a:pt x="1080" y="156"/>
                  </a:moveTo>
                  <a:cubicBezTo>
                    <a:pt x="900" y="78"/>
                    <a:pt x="720" y="0"/>
                    <a:pt x="540" y="0"/>
                  </a:cubicBezTo>
                  <a:cubicBezTo>
                    <a:pt x="360" y="0"/>
                    <a:pt x="90" y="130"/>
                    <a:pt x="0" y="156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1733550" y="3530600"/>
            <a:ext cx="0" cy="454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1733550" y="3973513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4310063" y="353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" name="AutoShape 34"/>
          <p:cNvSpPr>
            <a:spLocks noChangeArrowheads="1"/>
          </p:cNvSpPr>
          <p:nvPr/>
        </p:nvSpPr>
        <p:spPr bwMode="auto">
          <a:xfrm>
            <a:off x="2724150" y="3973513"/>
            <a:ext cx="5334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CN" altLang="en-US" sz="2800" smtClean="0">
              <a:solidFill>
                <a:srgbClr val="1C1C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692" name="矩形 3"/>
          <p:cNvSpPr>
            <a:spLocks noChangeArrowheads="1"/>
          </p:cNvSpPr>
          <p:nvPr/>
        </p:nvSpPr>
        <p:spPr bwMode="auto">
          <a:xfrm>
            <a:off x="1079500" y="5588000"/>
            <a:ext cx="433388" cy="720725"/>
          </a:xfrm>
          <a:prstGeom prst="rect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其它复合对称操作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913" y="1600200"/>
            <a:ext cx="8243887" cy="1196975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dirty="0" smtClean="0"/>
              <a:t>由</a:t>
            </a:r>
            <a:r>
              <a:rPr lang="zh-CN" altLang="en-US" sz="2400" dirty="0" smtClean="0">
                <a:solidFill>
                  <a:srgbClr val="800000"/>
                </a:solidFill>
              </a:rPr>
              <a:t>旋转对称操作</a:t>
            </a:r>
            <a:r>
              <a:rPr lang="zh-CN" altLang="en-US" sz="2400" dirty="0" smtClean="0"/>
              <a:t>和</a:t>
            </a:r>
            <a:r>
              <a:rPr lang="zh-CN" altLang="en-US" sz="2400" dirty="0" smtClean="0">
                <a:solidFill>
                  <a:srgbClr val="800000"/>
                </a:solidFill>
              </a:rPr>
              <a:t>反映对称操作</a:t>
            </a:r>
            <a:r>
              <a:rPr lang="zh-CN" altLang="en-US" sz="2400" dirty="0" smtClean="0"/>
              <a:t>组成的复合对称操作，记为：                ，先作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重轴旋转，接着进行镜像反映，也称为</a:t>
            </a:r>
            <a:r>
              <a:rPr lang="zh-CN" altLang="en-US" sz="2400" dirty="0" smtClean="0">
                <a:solidFill>
                  <a:srgbClr val="0000CC"/>
                </a:solidFill>
              </a:rPr>
              <a:t>镜转对称操作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graphicFrame>
        <p:nvGraphicFramePr>
          <p:cNvPr id="29700" name="Object 7"/>
          <p:cNvGraphicFramePr>
            <a:graphicFrameLocks noChangeAspect="1"/>
          </p:cNvGraphicFramePr>
          <p:nvPr/>
        </p:nvGraphicFramePr>
        <p:xfrm>
          <a:off x="1484313" y="2133600"/>
          <a:ext cx="15557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7" name="公式" r:id="rId3" imgW="622030" imgH="190417" progId="Equation.3">
                  <p:embed/>
                </p:oleObj>
              </mc:Choice>
              <mc:Fallback>
                <p:oleObj name="公式" r:id="rId3" imgW="622030" imgH="19041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313" y="2133600"/>
                        <a:ext cx="155575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827952"/>
              </p:ext>
            </p:extLst>
          </p:nvPr>
        </p:nvGraphicFramePr>
        <p:xfrm>
          <a:off x="850900" y="3140968"/>
          <a:ext cx="7464425" cy="342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8" name="Equation" r:id="rId5" imgW="3200400" imgH="1485900" progId="Equation.DSMT4">
                  <p:embed/>
                </p:oleObj>
              </mc:Choice>
              <mc:Fallback>
                <p:oleObj name="Equation" r:id="rId5" imgW="3200400" imgH="1485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3140968"/>
                        <a:ext cx="7464425" cy="342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矩形 5"/>
          <p:cNvSpPr>
            <a:spLocks noChangeArrowheads="1"/>
          </p:cNvSpPr>
          <p:nvPr/>
        </p:nvSpPr>
        <p:spPr bwMode="auto">
          <a:xfrm>
            <a:off x="852037" y="4509120"/>
            <a:ext cx="7608395" cy="432197"/>
          </a:xfrm>
          <a:prstGeom prst="rect">
            <a:avLst/>
          </a:prstGeom>
          <a:noFill/>
          <a:ln w="57150" algn="ctr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9703" name="直接连接符 4"/>
          <p:cNvCxnSpPr>
            <a:cxnSpLocks noChangeShapeType="1"/>
          </p:cNvCxnSpPr>
          <p:nvPr/>
        </p:nvCxnSpPr>
        <p:spPr bwMode="auto">
          <a:xfrm flipH="1">
            <a:off x="4860032" y="5773011"/>
            <a:ext cx="576262" cy="0"/>
          </a:xfrm>
          <a:prstGeom prst="line">
            <a:avLst/>
          </a:prstGeom>
          <a:noFill/>
          <a:ln w="57150" algn="ctr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04" name="直接连接符 8"/>
          <p:cNvCxnSpPr>
            <a:cxnSpLocks noChangeShapeType="1"/>
          </p:cNvCxnSpPr>
          <p:nvPr/>
        </p:nvCxnSpPr>
        <p:spPr bwMode="auto">
          <a:xfrm flipH="1">
            <a:off x="2195513" y="6624638"/>
            <a:ext cx="1368425" cy="0"/>
          </a:xfrm>
          <a:prstGeom prst="line">
            <a:avLst/>
          </a:prstGeom>
          <a:noFill/>
          <a:ln w="57150" algn="ctr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概念：对称操作群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685800" y="1541463"/>
            <a:ext cx="5638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（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1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）“群”的数学定义 及性质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900488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685800" y="2147888"/>
            <a:ext cx="7848600" cy="830262"/>
            <a:chOff x="432" y="1344"/>
            <a:chExt cx="4944" cy="523"/>
          </a:xfrm>
        </p:grpSpPr>
        <p:sp>
          <p:nvSpPr>
            <p:cNvPr id="13330" name="Rectangle 6"/>
            <p:cNvSpPr>
              <a:spLocks noChangeArrowheads="1"/>
            </p:cNvSpPr>
            <p:nvPr/>
          </p:nvSpPr>
          <p:spPr bwMode="auto">
            <a:xfrm>
              <a:off x="432" y="1344"/>
              <a:ext cx="494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1" lang="en-US" altLang="zh-CN" sz="24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1. </a:t>
              </a:r>
              <a:r>
                <a:rPr kumimoji="1" lang="zh-CN" altLang="en-US" sz="24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数学定义：</a:t>
              </a: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群代表一组“元素”的集合，这些“元素”被赋予一定的“</a:t>
              </a:r>
              <a:r>
                <a:rPr kumimoji="1" lang="zh-CN" altLang="en-US" sz="2400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乘法法则</a:t>
              </a: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”，如</a:t>
              </a:r>
              <a:r>
                <a:rPr kumimoji="1" lang="zh-CN" altLang="en-US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                                         。</a:t>
              </a:r>
            </a:p>
          </p:txBody>
        </p:sp>
        <p:graphicFrame>
          <p:nvGraphicFramePr>
            <p:cNvPr id="30739" name="Object 7"/>
            <p:cNvGraphicFramePr>
              <a:graphicFrameLocks noChangeAspect="1"/>
            </p:cNvGraphicFramePr>
            <p:nvPr/>
          </p:nvGraphicFramePr>
          <p:xfrm>
            <a:off x="3229" y="1606"/>
            <a:ext cx="157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05" name="Equation" r:id="rId3" imgW="1345616" imgH="215806" progId="Equation.DSMT4">
                    <p:embed/>
                  </p:oleObj>
                </mc:Choice>
                <mc:Fallback>
                  <p:oleObj name="Equation" r:id="rId3" imgW="1345616" imgH="215806" progId="Equation.DSMT4">
                    <p:embed/>
                    <p:pic>
                      <p:nvPicPr>
                        <p:cNvPr id="3073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9" y="1606"/>
                          <a:ext cx="1575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26" name="Rectangle 8"/>
          <p:cNvSpPr>
            <a:spLocks noChangeArrowheads="1"/>
          </p:cNvSpPr>
          <p:nvPr/>
        </p:nvSpPr>
        <p:spPr bwMode="auto">
          <a:xfrm>
            <a:off x="4281488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7" name="Rectangle 9"/>
          <p:cNvSpPr>
            <a:spLocks noChangeArrowheads="1"/>
          </p:cNvSpPr>
          <p:nvPr/>
        </p:nvSpPr>
        <p:spPr bwMode="auto">
          <a:xfrm>
            <a:off x="417195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0728" name="Group 10"/>
          <p:cNvGrpSpPr>
            <a:grpSpLocks/>
          </p:cNvGrpSpPr>
          <p:nvPr/>
        </p:nvGrpSpPr>
        <p:grpSpPr bwMode="auto">
          <a:xfrm>
            <a:off x="685800" y="3067050"/>
            <a:ext cx="7543800" cy="1016000"/>
            <a:chOff x="480" y="1920"/>
            <a:chExt cx="4752" cy="640"/>
          </a:xfrm>
        </p:grpSpPr>
        <p:sp>
          <p:nvSpPr>
            <p:cNvPr id="13327" name="Text Box 11"/>
            <p:cNvSpPr txBox="1">
              <a:spLocks noChangeArrowheads="1"/>
            </p:cNvSpPr>
            <p:nvPr/>
          </p:nvSpPr>
          <p:spPr bwMode="auto">
            <a:xfrm>
              <a:off x="480" y="1920"/>
              <a:ext cx="4752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1" lang="en-US" altLang="zh-CN" sz="24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2. </a:t>
              </a:r>
              <a:r>
                <a:rPr kumimoji="1" lang="zh-CN" altLang="en-US" sz="24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群的性质：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1"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(1)</a:t>
              </a: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闭合性：               </a:t>
              </a:r>
              <a:r>
                <a:rPr kumimoji="1"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,  </a:t>
              </a: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则                        </a:t>
              </a:r>
              <a:r>
                <a:rPr kumimoji="1"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;</a:t>
              </a:r>
            </a:p>
          </p:txBody>
        </p:sp>
        <p:graphicFrame>
          <p:nvGraphicFramePr>
            <p:cNvPr id="30736" name="Object 12"/>
            <p:cNvGraphicFramePr>
              <a:graphicFrameLocks noChangeAspect="1"/>
            </p:cNvGraphicFramePr>
            <p:nvPr/>
          </p:nvGraphicFramePr>
          <p:xfrm>
            <a:off x="1488" y="2304"/>
            <a:ext cx="72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06" r:id="rId5" imgW="583947" imgH="203112" progId="Equation.3">
                    <p:embed/>
                  </p:oleObj>
                </mc:Choice>
                <mc:Fallback>
                  <p:oleObj r:id="rId5" imgW="583947" imgH="203112" progId="Equation.3">
                    <p:embed/>
                    <p:pic>
                      <p:nvPicPr>
                        <p:cNvPr id="3073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304"/>
                          <a:ext cx="72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7" name="Object 13"/>
            <p:cNvGraphicFramePr>
              <a:graphicFrameLocks noChangeAspect="1"/>
            </p:cNvGraphicFramePr>
            <p:nvPr/>
          </p:nvGraphicFramePr>
          <p:xfrm>
            <a:off x="2856" y="2276"/>
            <a:ext cx="1020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07" r:id="rId7" imgW="799753" imgH="177723" progId="Equation.3">
                    <p:embed/>
                  </p:oleObj>
                </mc:Choice>
                <mc:Fallback>
                  <p:oleObj r:id="rId7" imgW="799753" imgH="177723" progId="Equation.3">
                    <p:embed/>
                    <p:pic>
                      <p:nvPicPr>
                        <p:cNvPr id="30737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6" y="2276"/>
                          <a:ext cx="1020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21" name="Text Box 14"/>
          <p:cNvSpPr txBox="1">
            <a:spLocks noChangeArrowheads="1"/>
          </p:cNvSpPr>
          <p:nvPr/>
        </p:nvSpPr>
        <p:spPr bwMode="auto">
          <a:xfrm>
            <a:off x="685800" y="417195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(2)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存在单位元素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E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：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AE=A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； </a:t>
            </a:r>
          </a:p>
        </p:txBody>
      </p:sp>
      <p:grpSp>
        <p:nvGrpSpPr>
          <p:cNvPr id="30730" name="Group 15"/>
          <p:cNvGrpSpPr>
            <a:grpSpLocks/>
          </p:cNvGrpSpPr>
          <p:nvPr/>
        </p:nvGrpSpPr>
        <p:grpSpPr bwMode="auto">
          <a:xfrm>
            <a:off x="685800" y="4716463"/>
            <a:ext cx="7239000" cy="457200"/>
            <a:chOff x="864" y="3120"/>
            <a:chExt cx="4560" cy="288"/>
          </a:xfrm>
        </p:grpSpPr>
        <p:sp>
          <p:nvSpPr>
            <p:cNvPr id="13324" name="Rectangle 16"/>
            <p:cNvSpPr>
              <a:spLocks noChangeArrowheads="1"/>
            </p:cNvSpPr>
            <p:nvPr/>
          </p:nvSpPr>
          <p:spPr bwMode="auto">
            <a:xfrm>
              <a:off x="864" y="3120"/>
              <a:ext cx="45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1" lang="en-US" altLang="zh-CN" sz="24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(3)</a:t>
              </a:r>
              <a:r>
                <a:rPr kumimoji="1" lang="zh-CN" altLang="en-US" sz="24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存在逆元素      ：有                    </a:t>
              </a:r>
              <a:r>
                <a:rPr kumimoji="1" lang="zh-CN" altLang="en-US" sz="20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；</a:t>
              </a:r>
              <a:r>
                <a:rPr kumimoji="1" lang="zh-CN" altLang="en-US" sz="11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 </a:t>
              </a:r>
              <a:endParaRPr kumimoji="1" lang="zh-CN" alt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endParaRPr>
            </a:p>
          </p:txBody>
        </p:sp>
        <p:graphicFrame>
          <p:nvGraphicFramePr>
            <p:cNvPr id="30733" name="Object 17"/>
            <p:cNvGraphicFramePr>
              <a:graphicFrameLocks noChangeAspect="1"/>
            </p:cNvGraphicFramePr>
            <p:nvPr/>
          </p:nvGraphicFramePr>
          <p:xfrm>
            <a:off x="2211" y="3141"/>
            <a:ext cx="25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08" name="公式" r:id="rId9" imgW="228501" imgH="203112" progId="Equation.3">
                    <p:embed/>
                  </p:oleObj>
                </mc:Choice>
                <mc:Fallback>
                  <p:oleObj name="公式" r:id="rId9" imgW="228501" imgH="203112" progId="Equation.3">
                    <p:embed/>
                    <p:pic>
                      <p:nvPicPr>
                        <p:cNvPr id="30733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1" y="3141"/>
                          <a:ext cx="25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4" name="Object 18"/>
            <p:cNvGraphicFramePr>
              <a:graphicFrameLocks noChangeAspect="1"/>
            </p:cNvGraphicFramePr>
            <p:nvPr/>
          </p:nvGraphicFramePr>
          <p:xfrm>
            <a:off x="2859" y="3123"/>
            <a:ext cx="768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09" r:id="rId11" imgW="647700" imgH="190500" progId="Equation.3">
                    <p:embed/>
                  </p:oleObj>
                </mc:Choice>
                <mc:Fallback>
                  <p:oleObj r:id="rId11" imgW="647700" imgH="190500" progId="Equation.3">
                    <p:embed/>
                    <p:pic>
                      <p:nvPicPr>
                        <p:cNvPr id="30734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9" y="3123"/>
                          <a:ext cx="768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23" name="Rectangle 19"/>
          <p:cNvSpPr>
            <a:spLocks noChangeArrowheads="1"/>
          </p:cNvSpPr>
          <p:nvPr/>
        </p:nvSpPr>
        <p:spPr bwMode="auto">
          <a:xfrm>
            <a:off x="685800" y="5262563"/>
            <a:ext cx="84582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(4)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元素间的“乘法运算”满足结合律：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A(BC)=(AB)C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。</a:t>
            </a:r>
            <a:r>
              <a:rPr kumimoji="1" lang="zh-CN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 </a:t>
            </a:r>
            <a:endParaRPr kumimoji="1" lang="zh-CN" alt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345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</a:rPr>
              <a:t>）对称操作群定义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755650" y="1773238"/>
            <a:ext cx="793115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定义：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一个物体的全部对称操作的集合</a:t>
            </a:r>
            <a:endParaRPr kumimoji="1"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称为</a:t>
            </a:r>
            <a:r>
              <a:rPr kumimoji="1" lang="zh-CN" alt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对称操作群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。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55650" y="2971800"/>
            <a:ext cx="7605713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运算法则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：连续操作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单位元素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：不动操作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逆元素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：绕某转轴转 </a:t>
            </a:r>
            <a:r>
              <a:rPr kumimoji="1" lang="en-US" altLang="zh-CN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Times New Roman" panose="02020603050405020304" pitchFamily="18" charset="0"/>
              </a:rPr>
              <a:t>θ 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的逆元素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—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绕该轴绕 </a:t>
            </a:r>
            <a:r>
              <a:rPr kumimoji="1" lang="en-US" altLang="zh-CN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-θ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 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角度；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	    中心反演的逆元素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—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中心反演</a:t>
            </a:r>
          </a:p>
        </p:txBody>
      </p:sp>
    </p:spTree>
    <p:extLst>
      <p:ext uri="{BB962C8B-B14F-4D97-AF65-F5344CB8AC3E}">
        <p14:creationId xmlns:p14="http://schemas.microsoft.com/office/powerpoint/2010/main" val="299237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 smtClean="0">
                <a:latin typeface="微软雅黑" panose="020B0503020204020204" pitchFamily="34" charset="-122"/>
              </a:rPr>
              <a:t>例：</a:t>
            </a:r>
            <a:r>
              <a:rPr lang="zh-CN" altLang="en-US" sz="3200" dirty="0">
                <a:latin typeface="微软雅黑" panose="020B0503020204020204" pitchFamily="34" charset="-122"/>
              </a:rPr>
              <a:t>简六方晶体</a:t>
            </a:r>
            <a:r>
              <a:rPr lang="zh-CN" altLang="en-US" sz="3200" dirty="0" smtClean="0">
                <a:latin typeface="微软雅黑" panose="020B0503020204020204" pitchFamily="34" charset="-122"/>
              </a:rPr>
              <a:t>宏观对称性与物理性质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838200" y="19050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证明简六方晶体的介电常量具有如下形式：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4267200" y="2971800"/>
          <a:ext cx="2743200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2" name="Equation" r:id="rId3" imgW="1117600" imgH="711200" progId="Equation.3">
                  <p:embed/>
                </p:oleObj>
              </mc:Choice>
              <mc:Fallback>
                <p:oleObj name="Equation" r:id="rId3" imgW="1117600" imgH="711200" progId="Equation.3">
                  <p:embed/>
                  <p:pic>
                    <p:nvPicPr>
                      <p:cNvPr id="9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971800"/>
                        <a:ext cx="2743200" cy="174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1" name="Group 6"/>
          <p:cNvGrpSpPr>
            <a:grpSpLocks/>
          </p:cNvGrpSpPr>
          <p:nvPr/>
        </p:nvGrpSpPr>
        <p:grpSpPr bwMode="auto">
          <a:xfrm>
            <a:off x="755650" y="5246688"/>
            <a:ext cx="7367588" cy="461962"/>
            <a:chOff x="432" y="2950"/>
            <a:chExt cx="4641" cy="291"/>
          </a:xfrm>
        </p:grpSpPr>
        <p:sp>
          <p:nvSpPr>
            <p:cNvPr id="27704" name="Text Box 7"/>
            <p:cNvSpPr txBox="1">
              <a:spLocks noChangeArrowheads="1"/>
            </p:cNvSpPr>
            <p:nvPr/>
          </p:nvSpPr>
          <p:spPr bwMode="auto">
            <a:xfrm>
              <a:off x="432" y="2951"/>
              <a:ext cx="18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表明：平行轴方向：</a:t>
              </a:r>
            </a:p>
          </p:txBody>
        </p:sp>
        <p:sp>
          <p:nvSpPr>
            <p:cNvPr id="27705" name="Text Box 8"/>
            <p:cNvSpPr txBox="1">
              <a:spLocks noChangeArrowheads="1"/>
            </p:cNvSpPr>
            <p:nvPr/>
          </p:nvSpPr>
          <p:spPr bwMode="auto">
            <a:xfrm>
              <a:off x="3057" y="2950"/>
              <a:ext cx="12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垂直轴方向：</a:t>
              </a:r>
            </a:p>
          </p:txBody>
        </p:sp>
        <p:graphicFrame>
          <p:nvGraphicFramePr>
            <p:cNvPr id="9273" name="Object 9"/>
            <p:cNvGraphicFramePr>
              <a:graphicFrameLocks noChangeAspect="1"/>
            </p:cNvGraphicFramePr>
            <p:nvPr/>
          </p:nvGraphicFramePr>
          <p:xfrm>
            <a:off x="2345" y="2979"/>
            <a:ext cx="67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33" name="Equation" r:id="rId5" imgW="622030" imgH="215806" progId="Equation.3">
                    <p:embed/>
                  </p:oleObj>
                </mc:Choice>
                <mc:Fallback>
                  <p:oleObj name="Equation" r:id="rId5" imgW="622030" imgH="215806" progId="Equation.3">
                    <p:embed/>
                    <p:pic>
                      <p:nvPicPr>
                        <p:cNvPr id="927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5" y="2979"/>
                          <a:ext cx="67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74" name="Object 10"/>
            <p:cNvGraphicFramePr>
              <a:graphicFrameLocks noChangeAspect="1"/>
            </p:cNvGraphicFramePr>
            <p:nvPr/>
          </p:nvGraphicFramePr>
          <p:xfrm>
            <a:off x="4346" y="2978"/>
            <a:ext cx="727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34" name="Equation" r:id="rId7" imgW="672808" imgH="215806" progId="Equation.3">
                    <p:embed/>
                  </p:oleObj>
                </mc:Choice>
                <mc:Fallback>
                  <p:oleObj name="Equation" r:id="rId7" imgW="672808" imgH="215806" progId="Equation.3">
                    <p:embed/>
                    <p:pic>
                      <p:nvPicPr>
                        <p:cNvPr id="9274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6" y="2978"/>
                          <a:ext cx="727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703" name="Text Box 11"/>
          <p:cNvSpPr txBox="1">
            <a:spLocks noChangeArrowheads="1"/>
          </p:cNvSpPr>
          <p:nvPr/>
        </p:nvSpPr>
        <p:spPr bwMode="auto">
          <a:xfrm>
            <a:off x="755650" y="5856288"/>
            <a:ext cx="7848600" cy="76993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即介电性在平行和垂直六角轴方向有差别，六角对称晶体具有双折射现象。</a:t>
            </a:r>
          </a:p>
        </p:txBody>
      </p:sp>
      <p:grpSp>
        <p:nvGrpSpPr>
          <p:cNvPr id="9223" name="Group 12"/>
          <p:cNvGrpSpPr>
            <a:grpSpLocks/>
          </p:cNvGrpSpPr>
          <p:nvPr/>
        </p:nvGrpSpPr>
        <p:grpSpPr bwMode="auto">
          <a:xfrm>
            <a:off x="1143000" y="2438400"/>
            <a:ext cx="2514600" cy="2590800"/>
            <a:chOff x="1006" y="1008"/>
            <a:chExt cx="1870" cy="2304"/>
          </a:xfrm>
        </p:grpSpPr>
        <p:grpSp>
          <p:nvGrpSpPr>
            <p:cNvPr id="9224" name="Group 13"/>
            <p:cNvGrpSpPr>
              <a:grpSpLocks/>
            </p:cNvGrpSpPr>
            <p:nvPr/>
          </p:nvGrpSpPr>
          <p:grpSpPr bwMode="auto">
            <a:xfrm>
              <a:off x="1006" y="1392"/>
              <a:ext cx="1394" cy="1920"/>
              <a:chOff x="4084" y="11212"/>
              <a:chExt cx="1749" cy="2437"/>
            </a:xfrm>
          </p:grpSpPr>
          <p:sp>
            <p:nvSpPr>
              <p:cNvPr id="9231" name="Line 14"/>
              <p:cNvSpPr>
                <a:spLocks noChangeShapeType="1"/>
              </p:cNvSpPr>
              <p:nvPr/>
            </p:nvSpPr>
            <p:spPr bwMode="auto">
              <a:xfrm>
                <a:off x="4140" y="11580"/>
                <a:ext cx="0" cy="1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2" name="Line 15"/>
              <p:cNvSpPr>
                <a:spLocks noChangeShapeType="1"/>
              </p:cNvSpPr>
              <p:nvPr/>
            </p:nvSpPr>
            <p:spPr bwMode="auto">
              <a:xfrm>
                <a:off x="4500" y="11268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3" name="Line 16"/>
              <p:cNvSpPr>
                <a:spLocks noChangeShapeType="1"/>
              </p:cNvSpPr>
              <p:nvPr/>
            </p:nvSpPr>
            <p:spPr bwMode="auto">
              <a:xfrm flipH="1">
                <a:off x="4140" y="11268"/>
                <a:ext cx="36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4" name="Line 17"/>
              <p:cNvSpPr>
                <a:spLocks noChangeShapeType="1"/>
              </p:cNvSpPr>
              <p:nvPr/>
            </p:nvSpPr>
            <p:spPr bwMode="auto">
              <a:xfrm>
                <a:off x="4140" y="11580"/>
                <a:ext cx="54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5" name="Line 18"/>
              <p:cNvSpPr>
                <a:spLocks noChangeShapeType="1"/>
              </p:cNvSpPr>
              <p:nvPr/>
            </p:nvSpPr>
            <p:spPr bwMode="auto">
              <a:xfrm>
                <a:off x="4680" y="11892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6" name="Line 19"/>
              <p:cNvSpPr>
                <a:spLocks noChangeShapeType="1"/>
              </p:cNvSpPr>
              <p:nvPr/>
            </p:nvSpPr>
            <p:spPr bwMode="auto">
              <a:xfrm>
                <a:off x="5220" y="11268"/>
                <a:ext cx="54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7" name="Line 20"/>
              <p:cNvSpPr>
                <a:spLocks noChangeShapeType="1"/>
              </p:cNvSpPr>
              <p:nvPr/>
            </p:nvSpPr>
            <p:spPr bwMode="auto">
              <a:xfrm flipH="1">
                <a:off x="5400" y="11580"/>
                <a:ext cx="36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8" name="Line 21"/>
              <p:cNvSpPr>
                <a:spLocks noChangeShapeType="1"/>
              </p:cNvSpPr>
              <p:nvPr/>
            </p:nvSpPr>
            <p:spPr bwMode="auto">
              <a:xfrm>
                <a:off x="5220" y="11268"/>
                <a:ext cx="0" cy="1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9" name="Line 22"/>
              <p:cNvSpPr>
                <a:spLocks noChangeShapeType="1"/>
              </p:cNvSpPr>
              <p:nvPr/>
            </p:nvSpPr>
            <p:spPr bwMode="auto">
              <a:xfrm>
                <a:off x="4500" y="11268"/>
                <a:ext cx="0" cy="1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0" name="Line 23"/>
              <p:cNvSpPr>
                <a:spLocks noChangeShapeType="1"/>
              </p:cNvSpPr>
              <p:nvPr/>
            </p:nvSpPr>
            <p:spPr bwMode="auto">
              <a:xfrm>
                <a:off x="4500" y="12984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1" name="Line 24"/>
              <p:cNvSpPr>
                <a:spLocks noChangeShapeType="1"/>
              </p:cNvSpPr>
              <p:nvPr/>
            </p:nvSpPr>
            <p:spPr bwMode="auto">
              <a:xfrm>
                <a:off x="4680" y="11892"/>
                <a:ext cx="0" cy="1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2" name="Line 25"/>
              <p:cNvSpPr>
                <a:spLocks noChangeShapeType="1"/>
              </p:cNvSpPr>
              <p:nvPr/>
            </p:nvSpPr>
            <p:spPr bwMode="auto">
              <a:xfrm>
                <a:off x="5400" y="11892"/>
                <a:ext cx="0" cy="1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3" name="Line 26"/>
              <p:cNvSpPr>
                <a:spLocks noChangeShapeType="1"/>
              </p:cNvSpPr>
              <p:nvPr/>
            </p:nvSpPr>
            <p:spPr bwMode="auto">
              <a:xfrm>
                <a:off x="5760" y="11580"/>
                <a:ext cx="0" cy="1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4" name="Line 27"/>
              <p:cNvSpPr>
                <a:spLocks noChangeShapeType="1"/>
              </p:cNvSpPr>
              <p:nvPr/>
            </p:nvSpPr>
            <p:spPr bwMode="auto">
              <a:xfrm flipH="1">
                <a:off x="4140" y="12984"/>
                <a:ext cx="36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5" name="Line 28"/>
              <p:cNvSpPr>
                <a:spLocks noChangeShapeType="1"/>
              </p:cNvSpPr>
              <p:nvPr/>
            </p:nvSpPr>
            <p:spPr bwMode="auto">
              <a:xfrm>
                <a:off x="4140" y="13296"/>
                <a:ext cx="54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6" name="Line 29"/>
              <p:cNvSpPr>
                <a:spLocks noChangeShapeType="1"/>
              </p:cNvSpPr>
              <p:nvPr/>
            </p:nvSpPr>
            <p:spPr bwMode="auto">
              <a:xfrm>
                <a:off x="4680" y="13608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7" name="Line 30"/>
              <p:cNvSpPr>
                <a:spLocks noChangeShapeType="1"/>
              </p:cNvSpPr>
              <p:nvPr/>
            </p:nvSpPr>
            <p:spPr bwMode="auto">
              <a:xfrm flipV="1">
                <a:off x="5400" y="13296"/>
                <a:ext cx="36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8" name="Line 31"/>
              <p:cNvSpPr>
                <a:spLocks noChangeShapeType="1"/>
              </p:cNvSpPr>
              <p:nvPr/>
            </p:nvSpPr>
            <p:spPr bwMode="auto">
              <a:xfrm flipH="1" flipV="1">
                <a:off x="5220" y="12984"/>
                <a:ext cx="54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9" name="Line 32"/>
              <p:cNvSpPr>
                <a:spLocks noChangeShapeType="1"/>
              </p:cNvSpPr>
              <p:nvPr/>
            </p:nvSpPr>
            <p:spPr bwMode="auto">
              <a:xfrm>
                <a:off x="4140" y="11583"/>
                <a:ext cx="1620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0" name="Line 33"/>
              <p:cNvSpPr>
                <a:spLocks noChangeShapeType="1"/>
              </p:cNvSpPr>
              <p:nvPr/>
            </p:nvSpPr>
            <p:spPr bwMode="auto">
              <a:xfrm>
                <a:off x="4140" y="13296"/>
                <a:ext cx="1620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1" name="Line 34"/>
              <p:cNvSpPr>
                <a:spLocks noChangeShapeType="1"/>
              </p:cNvSpPr>
              <p:nvPr/>
            </p:nvSpPr>
            <p:spPr bwMode="auto">
              <a:xfrm flipH="1">
                <a:off x="4680" y="11271"/>
                <a:ext cx="540" cy="62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2" name="Line 35"/>
              <p:cNvSpPr>
                <a:spLocks noChangeShapeType="1"/>
              </p:cNvSpPr>
              <p:nvPr/>
            </p:nvSpPr>
            <p:spPr bwMode="auto">
              <a:xfrm>
                <a:off x="4500" y="11271"/>
                <a:ext cx="900" cy="62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3" name="Line 36"/>
              <p:cNvSpPr>
                <a:spLocks noChangeShapeType="1"/>
              </p:cNvSpPr>
              <p:nvPr/>
            </p:nvSpPr>
            <p:spPr bwMode="auto">
              <a:xfrm>
                <a:off x="4500" y="12984"/>
                <a:ext cx="900" cy="62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4" name="Line 37"/>
              <p:cNvSpPr>
                <a:spLocks noChangeShapeType="1"/>
              </p:cNvSpPr>
              <p:nvPr/>
            </p:nvSpPr>
            <p:spPr bwMode="auto">
              <a:xfrm flipH="1">
                <a:off x="4680" y="12984"/>
                <a:ext cx="540" cy="62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255" name="Group 38"/>
              <p:cNvGrpSpPr>
                <a:grpSpLocks/>
              </p:cNvGrpSpPr>
              <p:nvPr/>
            </p:nvGrpSpPr>
            <p:grpSpPr bwMode="auto">
              <a:xfrm>
                <a:off x="4084" y="12920"/>
                <a:ext cx="1749" cy="729"/>
                <a:chOff x="4084" y="12920"/>
                <a:chExt cx="1749" cy="729"/>
              </a:xfrm>
            </p:grpSpPr>
            <p:sp>
              <p:nvSpPr>
                <p:cNvPr id="9264" name="Oval 39"/>
                <p:cNvSpPr>
                  <a:spLocks noChangeArrowheads="1"/>
                </p:cNvSpPr>
                <p:nvPr/>
              </p:nvSpPr>
              <p:spPr bwMode="auto">
                <a:xfrm>
                  <a:off x="5340" y="13536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9265" name="Oval 40"/>
                <p:cNvSpPr>
                  <a:spLocks noChangeArrowheads="1"/>
                </p:cNvSpPr>
                <p:nvPr/>
              </p:nvSpPr>
              <p:spPr bwMode="auto">
                <a:xfrm>
                  <a:off x="5720" y="13240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9266" name="Oval 41"/>
                <p:cNvSpPr>
                  <a:spLocks noChangeArrowheads="1"/>
                </p:cNvSpPr>
                <p:nvPr/>
              </p:nvSpPr>
              <p:spPr bwMode="auto">
                <a:xfrm>
                  <a:off x="4624" y="13524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9267" name="Oval 42"/>
                <p:cNvSpPr>
                  <a:spLocks noChangeArrowheads="1"/>
                </p:cNvSpPr>
                <p:nvPr/>
              </p:nvSpPr>
              <p:spPr bwMode="auto">
                <a:xfrm>
                  <a:off x="5172" y="12928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9268" name="Oval 43"/>
                <p:cNvSpPr>
                  <a:spLocks noChangeArrowheads="1"/>
                </p:cNvSpPr>
                <p:nvPr/>
              </p:nvSpPr>
              <p:spPr bwMode="auto">
                <a:xfrm>
                  <a:off x="4444" y="12920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9269" name="Oval 44"/>
                <p:cNvSpPr>
                  <a:spLocks noChangeArrowheads="1"/>
                </p:cNvSpPr>
                <p:nvPr/>
              </p:nvSpPr>
              <p:spPr bwMode="auto">
                <a:xfrm>
                  <a:off x="4084" y="13240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9270" name="Oval 45"/>
                <p:cNvSpPr>
                  <a:spLocks noChangeArrowheads="1"/>
                </p:cNvSpPr>
                <p:nvPr/>
              </p:nvSpPr>
              <p:spPr bwMode="auto">
                <a:xfrm>
                  <a:off x="4892" y="13232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9256" name="Group 46"/>
              <p:cNvGrpSpPr>
                <a:grpSpLocks/>
              </p:cNvGrpSpPr>
              <p:nvPr/>
            </p:nvGrpSpPr>
            <p:grpSpPr bwMode="auto">
              <a:xfrm>
                <a:off x="4084" y="11212"/>
                <a:ext cx="1749" cy="729"/>
                <a:chOff x="4084" y="12920"/>
                <a:chExt cx="1749" cy="729"/>
              </a:xfrm>
            </p:grpSpPr>
            <p:sp>
              <p:nvSpPr>
                <p:cNvPr id="9257" name="Oval 47"/>
                <p:cNvSpPr>
                  <a:spLocks noChangeArrowheads="1"/>
                </p:cNvSpPr>
                <p:nvPr/>
              </p:nvSpPr>
              <p:spPr bwMode="auto">
                <a:xfrm>
                  <a:off x="5340" y="13536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9258" name="Oval 48"/>
                <p:cNvSpPr>
                  <a:spLocks noChangeArrowheads="1"/>
                </p:cNvSpPr>
                <p:nvPr/>
              </p:nvSpPr>
              <p:spPr bwMode="auto">
                <a:xfrm>
                  <a:off x="5720" y="13240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9259" name="Oval 49"/>
                <p:cNvSpPr>
                  <a:spLocks noChangeArrowheads="1"/>
                </p:cNvSpPr>
                <p:nvPr/>
              </p:nvSpPr>
              <p:spPr bwMode="auto">
                <a:xfrm>
                  <a:off x="4624" y="13524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9260" name="Oval 50"/>
                <p:cNvSpPr>
                  <a:spLocks noChangeArrowheads="1"/>
                </p:cNvSpPr>
                <p:nvPr/>
              </p:nvSpPr>
              <p:spPr bwMode="auto">
                <a:xfrm>
                  <a:off x="5172" y="12928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9261" name="Oval 51"/>
                <p:cNvSpPr>
                  <a:spLocks noChangeArrowheads="1"/>
                </p:cNvSpPr>
                <p:nvPr/>
              </p:nvSpPr>
              <p:spPr bwMode="auto">
                <a:xfrm>
                  <a:off x="4444" y="12920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9262" name="Oval 52"/>
                <p:cNvSpPr>
                  <a:spLocks noChangeArrowheads="1"/>
                </p:cNvSpPr>
                <p:nvPr/>
              </p:nvSpPr>
              <p:spPr bwMode="auto">
                <a:xfrm>
                  <a:off x="4084" y="13240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9263" name="Oval 53"/>
                <p:cNvSpPr>
                  <a:spLocks noChangeArrowheads="1"/>
                </p:cNvSpPr>
                <p:nvPr/>
              </p:nvSpPr>
              <p:spPr bwMode="auto">
                <a:xfrm>
                  <a:off x="4892" y="13232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9225" name="Line 54"/>
            <p:cNvSpPr>
              <a:spLocks noChangeShapeType="1"/>
            </p:cNvSpPr>
            <p:nvPr/>
          </p:nvSpPr>
          <p:spPr bwMode="auto">
            <a:xfrm flipV="1">
              <a:off x="1680" y="1152"/>
              <a:ext cx="0" cy="124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6" name="Line 55"/>
            <p:cNvSpPr>
              <a:spLocks noChangeShapeType="1"/>
            </p:cNvSpPr>
            <p:nvPr/>
          </p:nvSpPr>
          <p:spPr bwMode="auto">
            <a:xfrm>
              <a:off x="1680" y="2400"/>
              <a:ext cx="105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" name="Line 56"/>
            <p:cNvSpPr>
              <a:spLocks noChangeShapeType="1"/>
            </p:cNvSpPr>
            <p:nvPr/>
          </p:nvSpPr>
          <p:spPr bwMode="auto">
            <a:xfrm flipV="1">
              <a:off x="1680" y="2112"/>
              <a:ext cx="192" cy="28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28" name="Object 57"/>
            <p:cNvGraphicFramePr>
              <a:graphicFrameLocks noChangeAspect="1"/>
            </p:cNvGraphicFramePr>
            <p:nvPr/>
          </p:nvGraphicFramePr>
          <p:xfrm>
            <a:off x="1728" y="1008"/>
            <a:ext cx="188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35" name="Equation" r:id="rId9" imgW="139700" imgH="139700" progId="Equation.3">
                    <p:embed/>
                  </p:oleObj>
                </mc:Choice>
                <mc:Fallback>
                  <p:oleObj name="Equation" r:id="rId9" imgW="139700" imgH="139700" progId="Equation.3">
                    <p:embed/>
                    <p:pic>
                      <p:nvPicPr>
                        <p:cNvPr id="9228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008"/>
                          <a:ext cx="188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9" name="Object 58"/>
            <p:cNvGraphicFramePr>
              <a:graphicFrameLocks noChangeAspect="1"/>
            </p:cNvGraphicFramePr>
            <p:nvPr/>
          </p:nvGraphicFramePr>
          <p:xfrm>
            <a:off x="1745" y="1968"/>
            <a:ext cx="154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36" name="Equation" r:id="rId11" imgW="114201" imgH="139579" progId="Equation.3">
                    <p:embed/>
                  </p:oleObj>
                </mc:Choice>
                <mc:Fallback>
                  <p:oleObj name="Equation" r:id="rId11" imgW="114201" imgH="139579" progId="Equation.3">
                    <p:embed/>
                    <p:pic>
                      <p:nvPicPr>
                        <p:cNvPr id="9229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5" y="1968"/>
                          <a:ext cx="154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0" name="Object 59"/>
            <p:cNvGraphicFramePr>
              <a:graphicFrameLocks noChangeAspect="1"/>
            </p:cNvGraphicFramePr>
            <p:nvPr/>
          </p:nvGraphicFramePr>
          <p:xfrm>
            <a:off x="2688" y="2431"/>
            <a:ext cx="18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37" name="Equation" r:id="rId13" imgW="139579" imgH="164957" progId="Equation.3">
                    <p:embed/>
                  </p:oleObj>
                </mc:Choice>
                <mc:Fallback>
                  <p:oleObj name="Equation" r:id="rId13" imgW="139579" imgH="164957" progId="Equation.3">
                    <p:embed/>
                    <p:pic>
                      <p:nvPicPr>
                        <p:cNvPr id="923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431"/>
                          <a:ext cx="18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0980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§1-5 </a:t>
            </a:r>
            <a:r>
              <a:rPr lang="zh-CN" altLang="en-US" dirty="0" smtClean="0"/>
              <a:t>晶体的宏观对称性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0" y="1676400"/>
            <a:ext cx="8153400" cy="1681163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通常，晶体在</a:t>
            </a:r>
            <a:r>
              <a:rPr lang="zh-CN" altLang="en-US" sz="2000" dirty="0" smtClean="0">
                <a:solidFill>
                  <a:srgbClr val="800000"/>
                </a:solidFill>
                <a:latin typeface="微软雅黑" panose="020B0503020204020204" pitchFamily="34" charset="-122"/>
              </a:rPr>
              <a:t>几何外形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上表现出明显的对称性，如立方、六角等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这种</a:t>
            </a:r>
            <a:r>
              <a:rPr lang="zh-CN" altLang="en-US" sz="2000" dirty="0" smtClean="0">
                <a:solidFill>
                  <a:srgbClr val="800000"/>
                </a:solidFill>
                <a:latin typeface="微软雅黑" panose="020B0503020204020204" pitchFamily="34" charset="-122"/>
              </a:rPr>
              <a:t>宏观对称性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是晶体</a:t>
            </a:r>
            <a:r>
              <a:rPr lang="zh-CN" altLang="en-US" sz="2000" dirty="0" smtClean="0">
                <a:solidFill>
                  <a:srgbClr val="0000CC"/>
                </a:solidFill>
                <a:latin typeface="微软雅黑" panose="020B0503020204020204" pitchFamily="34" charset="-122"/>
              </a:rPr>
              <a:t>内在结构规律性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的体现，它不仅表现在几何外形上，而且反映在晶体的</a:t>
            </a:r>
            <a:r>
              <a:rPr lang="zh-CN" altLang="en-US" sz="2000" dirty="0" smtClean="0">
                <a:solidFill>
                  <a:srgbClr val="0000CC"/>
                </a:solidFill>
                <a:latin typeface="微软雅黑" panose="020B0503020204020204" pitchFamily="34" charset="-122"/>
              </a:rPr>
              <a:t>宏观物理性质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中。</a:t>
            </a:r>
            <a:endParaRPr lang="zh-CN" altLang="en-US" sz="2000" dirty="0" smtClean="0">
              <a:solidFill>
                <a:srgbClr val="800000"/>
              </a:solidFill>
              <a:latin typeface="微软雅黑" panose="020B0503020204020204" pitchFamily="34" charset="-122"/>
            </a:endParaRPr>
          </a:p>
        </p:txBody>
      </p:sp>
      <p:graphicFrame>
        <p:nvGraphicFramePr>
          <p:cNvPr id="717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226577"/>
              </p:ext>
            </p:extLst>
          </p:nvPr>
        </p:nvGraphicFramePr>
        <p:xfrm>
          <a:off x="2261648" y="3187973"/>
          <a:ext cx="4606416" cy="1790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3" imgW="2412720" imgH="939600" progId="Equation.DSMT4">
                  <p:embed/>
                </p:oleObj>
              </mc:Choice>
              <mc:Fallback>
                <p:oleObj name="Equation" r:id="rId3" imgW="2412720" imgH="939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1648" y="3187973"/>
                        <a:ext cx="4606416" cy="17902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prstShdw prst="shdw17" dist="17961" dir="2700000">
                          <a:srgbClr val="99995C"/>
                        </a:prstShdw>
                      </a:effectLst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4869160"/>
            <a:ext cx="8153400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kern="0" dirty="0" smtClean="0">
                <a:solidFill>
                  <a:srgbClr val="0000CC"/>
                </a:solidFill>
                <a:latin typeface="微软雅黑" panose="020B0503020204020204" pitchFamily="34" charset="-122"/>
              </a:rPr>
              <a:t>立方对称晶体</a:t>
            </a:r>
            <a:r>
              <a:rPr lang="zh-CN" altLang="en-US" sz="2000" kern="0" dirty="0" smtClean="0">
                <a:latin typeface="微软雅黑" panose="020B0503020204020204" pitchFamily="34" charset="-122"/>
              </a:rPr>
              <a:t>介电常数可以简化为一个简单的标量，具有各向同性的光学性质。（书上有证明）</a:t>
            </a:r>
            <a:endParaRPr lang="en-US" altLang="zh-CN" sz="2000" kern="0" dirty="0" smtClean="0">
              <a:latin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kern="0" dirty="0">
                <a:solidFill>
                  <a:srgbClr val="0000CC"/>
                </a:solidFill>
                <a:latin typeface="微软雅黑" panose="020B0503020204020204" pitchFamily="34" charset="-122"/>
              </a:rPr>
              <a:t>六</a:t>
            </a:r>
            <a:r>
              <a:rPr lang="zh-CN" altLang="en-US" sz="2000" kern="0" dirty="0" smtClean="0">
                <a:solidFill>
                  <a:srgbClr val="0000CC"/>
                </a:solidFill>
                <a:latin typeface="微软雅黑" panose="020B0503020204020204" pitchFamily="34" charset="-122"/>
              </a:rPr>
              <a:t>角对称晶体</a:t>
            </a:r>
            <a:r>
              <a:rPr lang="zh-CN" altLang="en-US" sz="2000" kern="0" dirty="0" smtClean="0">
                <a:latin typeface="微软雅黑" panose="020B0503020204020204" pitchFamily="34" charset="-122"/>
              </a:rPr>
              <a:t>介电性质在平行和垂直六角轴方向不同，具有光的双折射性质。</a:t>
            </a:r>
            <a:endParaRPr lang="zh-CN" altLang="en-US" sz="2000" kern="0" dirty="0" smtClean="0">
              <a:solidFill>
                <a:srgbClr val="8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 smtClean="0">
                <a:latin typeface="微软雅黑" panose="020B0503020204020204" pitchFamily="34" charset="-122"/>
              </a:rPr>
              <a:t>简六方结构</a:t>
            </a:r>
            <a:r>
              <a:rPr lang="zh-CN" altLang="en-US" sz="3200" dirty="0"/>
              <a:t>的</a:t>
            </a:r>
            <a:r>
              <a:rPr lang="zh-CN" altLang="en-US" sz="3200" dirty="0" smtClean="0">
                <a:latin typeface="微软雅黑" panose="020B0503020204020204" pitchFamily="34" charset="-122"/>
              </a:rPr>
              <a:t>介电常量</a:t>
            </a:r>
          </a:p>
        </p:txBody>
      </p:sp>
      <p:sp>
        <p:nvSpPr>
          <p:cNvPr id="10243" name="Oval 3"/>
          <p:cNvSpPr>
            <a:spLocks noChangeArrowheads="1"/>
          </p:cNvSpPr>
          <p:nvPr/>
        </p:nvSpPr>
        <p:spPr bwMode="auto">
          <a:xfrm>
            <a:off x="685800" y="1590675"/>
            <a:ext cx="15240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思路</a:t>
            </a: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1042988" y="2743200"/>
            <a:ext cx="6889750" cy="1262063"/>
            <a:chOff x="768" y="1296"/>
            <a:chExt cx="4340" cy="795"/>
          </a:xfrm>
        </p:grpSpPr>
        <p:graphicFrame>
          <p:nvGraphicFramePr>
            <p:cNvPr id="10249" name="Object 5"/>
            <p:cNvGraphicFramePr>
              <a:graphicFrameLocks noChangeAspect="1"/>
            </p:cNvGraphicFramePr>
            <p:nvPr/>
          </p:nvGraphicFramePr>
          <p:xfrm>
            <a:off x="4368" y="1296"/>
            <a:ext cx="740" cy="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0" name="Equation" r:id="rId3" imgW="685800" imgH="711200" progId="Equation.3">
                    <p:embed/>
                  </p:oleObj>
                </mc:Choice>
                <mc:Fallback>
                  <p:oleObj name="Equation" r:id="rId3" imgW="685800" imgH="711200" progId="Equation.3">
                    <p:embed/>
                    <p:pic>
                      <p:nvPicPr>
                        <p:cNvPr id="1024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296"/>
                          <a:ext cx="740" cy="7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50" name="Group 6"/>
            <p:cNvGrpSpPr>
              <a:grpSpLocks/>
            </p:cNvGrpSpPr>
            <p:nvPr/>
          </p:nvGrpSpPr>
          <p:grpSpPr bwMode="auto">
            <a:xfrm>
              <a:off x="3216" y="1632"/>
              <a:ext cx="1104" cy="96"/>
              <a:chOff x="2016" y="1632"/>
              <a:chExt cx="1104" cy="96"/>
            </a:xfrm>
          </p:grpSpPr>
          <p:sp>
            <p:nvSpPr>
              <p:cNvPr id="10253" name="Line 7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4" name="Line 8"/>
              <p:cNvSpPr>
                <a:spLocks noChangeShapeType="1"/>
              </p:cNvSpPr>
              <p:nvPr/>
            </p:nvSpPr>
            <p:spPr bwMode="auto">
              <a:xfrm>
                <a:off x="2016" y="1728"/>
                <a:ext cx="11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51" name="Text Box 9"/>
            <p:cNvSpPr txBox="1">
              <a:spLocks noChangeArrowheads="1"/>
            </p:cNvSpPr>
            <p:nvPr/>
          </p:nvSpPr>
          <p:spPr bwMode="auto">
            <a:xfrm>
              <a:off x="3264" y="1382"/>
              <a:ext cx="10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000">
                  <a:latin typeface="微软雅黑" panose="020B0503020204020204" pitchFamily="34" charset="-122"/>
                </a:rPr>
                <a:t>正交变换后</a:t>
              </a:r>
            </a:p>
          </p:txBody>
        </p:sp>
        <p:graphicFrame>
          <p:nvGraphicFramePr>
            <p:cNvPr id="10252" name="Object 10"/>
            <p:cNvGraphicFramePr>
              <a:graphicFrameLocks noChangeAspect="1"/>
            </p:cNvGraphicFramePr>
            <p:nvPr/>
          </p:nvGraphicFramePr>
          <p:xfrm>
            <a:off x="768" y="1296"/>
            <a:ext cx="2344" cy="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1" name="Equation" r:id="rId5" imgW="2171700" imgH="736600" progId="Equation.3">
                    <p:embed/>
                  </p:oleObj>
                </mc:Choice>
                <mc:Fallback>
                  <p:oleObj name="Equation" r:id="rId5" imgW="2171700" imgH="736600" progId="Equation.3">
                    <p:embed/>
                    <p:pic>
                      <p:nvPicPr>
                        <p:cNvPr id="1025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296"/>
                          <a:ext cx="2344" cy="7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45" name="Group 15"/>
          <p:cNvGrpSpPr>
            <a:grpSpLocks/>
          </p:cNvGrpSpPr>
          <p:nvPr/>
        </p:nvGrpSpPr>
        <p:grpSpPr bwMode="auto">
          <a:xfrm>
            <a:off x="971550" y="4173538"/>
            <a:ext cx="7618413" cy="1200150"/>
            <a:chOff x="576" y="2756"/>
            <a:chExt cx="4572" cy="756"/>
          </a:xfrm>
        </p:grpSpPr>
        <p:sp>
          <p:nvSpPr>
            <p:cNvPr id="28678" name="Text Box 12"/>
            <p:cNvSpPr txBox="1">
              <a:spLocks noChangeArrowheads="1"/>
            </p:cNvSpPr>
            <p:nvPr/>
          </p:nvSpPr>
          <p:spPr bwMode="auto">
            <a:xfrm>
              <a:off x="576" y="2756"/>
              <a:ext cx="4572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写出经晶体的</a:t>
              </a:r>
              <a:r>
                <a:rPr kumimoji="1" lang="zh-CN" altLang="en-US" sz="2400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对称操作</a:t>
              </a: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后的         表达式，利用                                      ，找到矩阵 </a:t>
              </a:r>
              <a:r>
                <a:rPr kumimoji="1" lang="en-US" altLang="zh-CN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cs typeface="Times New Roman" panose="02020603050405020304" pitchFamily="18" charset="0"/>
                </a:rPr>
                <a:t>ε </a:t>
              </a: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的每一个量。</a:t>
              </a:r>
            </a:p>
          </p:txBody>
        </p:sp>
        <p:graphicFrame>
          <p:nvGraphicFramePr>
            <p:cNvPr id="10247" name="Object 13"/>
            <p:cNvGraphicFramePr>
              <a:graphicFrameLocks noChangeAspect="1"/>
            </p:cNvGraphicFramePr>
            <p:nvPr/>
          </p:nvGraphicFramePr>
          <p:xfrm>
            <a:off x="3103" y="2852"/>
            <a:ext cx="84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2" name="Equation" r:id="rId7" imgW="698500" imgH="241300" progId="Equation.3">
                    <p:embed/>
                  </p:oleObj>
                </mc:Choice>
                <mc:Fallback>
                  <p:oleObj name="Equation" r:id="rId7" imgW="698500" imgH="241300" progId="Equation.3">
                    <p:embed/>
                    <p:pic>
                      <p:nvPicPr>
                        <p:cNvPr id="10247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3" y="2852"/>
                          <a:ext cx="844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8" name="Object 14"/>
            <p:cNvGraphicFramePr>
              <a:graphicFrameLocks noChangeAspect="1"/>
            </p:cNvGraphicFramePr>
            <p:nvPr/>
          </p:nvGraphicFramePr>
          <p:xfrm>
            <a:off x="848" y="3208"/>
            <a:ext cx="2056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3" name="Equation" r:id="rId9" imgW="1701800" imgH="241300" progId="Equation.3">
                    <p:embed/>
                  </p:oleObj>
                </mc:Choice>
                <mc:Fallback>
                  <p:oleObj name="Equation" r:id="rId9" imgW="1701800" imgH="241300" progId="Equation.3">
                    <p:embed/>
                    <p:pic>
                      <p:nvPicPr>
                        <p:cNvPr id="10248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8" y="3208"/>
                          <a:ext cx="2056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1136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 smtClean="0"/>
              <a:t>简六方结构的介电常量</a:t>
            </a:r>
          </a:p>
        </p:txBody>
      </p:sp>
      <p:graphicFrame>
        <p:nvGraphicFramePr>
          <p:cNvPr id="11267" name="Object 52"/>
          <p:cNvGraphicFramePr>
            <a:graphicFrameLocks noChangeAspect="1"/>
          </p:cNvGraphicFramePr>
          <p:nvPr/>
        </p:nvGraphicFramePr>
        <p:xfrm>
          <a:off x="4103688" y="4032250"/>
          <a:ext cx="4537075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4" name="Equation" r:id="rId3" imgW="2171700" imgH="736600" progId="Equation.3">
                  <p:embed/>
                </p:oleObj>
              </mc:Choice>
              <mc:Fallback>
                <p:oleObj name="Equation" r:id="rId3" imgW="2171700" imgH="736600" progId="Equation.3">
                  <p:embed/>
                  <p:pic>
                    <p:nvPicPr>
                      <p:cNvPr id="11267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8" y="4032250"/>
                        <a:ext cx="4537075" cy="153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53"/>
          <p:cNvSpPr txBox="1">
            <a:spLocks noChangeArrowheads="1"/>
          </p:cNvSpPr>
          <p:nvPr/>
        </p:nvSpPr>
        <p:spPr bwMode="auto">
          <a:xfrm>
            <a:off x="4067175" y="3141663"/>
            <a:ext cx="49688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2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如图设 </a:t>
            </a:r>
            <a:r>
              <a:rPr kumimoji="1" lang="en-US" altLang="zh-CN" sz="225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x, y, z </a:t>
            </a:r>
            <a:r>
              <a:rPr kumimoji="1" lang="zh-CN" altLang="en-US" sz="22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轴，</a:t>
            </a:r>
            <a:r>
              <a:rPr kumimoji="1" lang="en-US" altLang="zh-CN" sz="22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D</a:t>
            </a:r>
            <a:r>
              <a:rPr kumimoji="1" lang="zh-CN" altLang="en-US" sz="22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具有如下形式：</a:t>
            </a:r>
          </a:p>
        </p:txBody>
      </p:sp>
      <p:sp>
        <p:nvSpPr>
          <p:cNvPr id="11269" name="Oval 3"/>
          <p:cNvSpPr>
            <a:spLocks noChangeArrowheads="1"/>
          </p:cNvSpPr>
          <p:nvPr/>
        </p:nvSpPr>
        <p:spPr bwMode="auto">
          <a:xfrm>
            <a:off x="685800" y="1590675"/>
            <a:ext cx="15240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证明</a:t>
            </a:r>
          </a:p>
        </p:txBody>
      </p:sp>
      <p:grpSp>
        <p:nvGrpSpPr>
          <p:cNvPr id="11270" name="Group 7"/>
          <p:cNvGrpSpPr>
            <a:grpSpLocks/>
          </p:cNvGrpSpPr>
          <p:nvPr/>
        </p:nvGrpSpPr>
        <p:grpSpPr bwMode="auto">
          <a:xfrm>
            <a:off x="684213" y="2863850"/>
            <a:ext cx="2968625" cy="3657600"/>
            <a:chOff x="1006" y="1008"/>
            <a:chExt cx="1870" cy="2304"/>
          </a:xfrm>
        </p:grpSpPr>
        <p:grpSp>
          <p:nvGrpSpPr>
            <p:cNvPr id="11271" name="Group 8"/>
            <p:cNvGrpSpPr>
              <a:grpSpLocks/>
            </p:cNvGrpSpPr>
            <p:nvPr/>
          </p:nvGrpSpPr>
          <p:grpSpPr bwMode="auto">
            <a:xfrm>
              <a:off x="1006" y="1392"/>
              <a:ext cx="1394" cy="1920"/>
              <a:chOff x="4084" y="11212"/>
              <a:chExt cx="1749" cy="2437"/>
            </a:xfrm>
          </p:grpSpPr>
          <p:sp>
            <p:nvSpPr>
              <p:cNvPr id="11278" name="Line 9"/>
              <p:cNvSpPr>
                <a:spLocks noChangeShapeType="1"/>
              </p:cNvSpPr>
              <p:nvPr/>
            </p:nvSpPr>
            <p:spPr bwMode="auto">
              <a:xfrm>
                <a:off x="4140" y="11580"/>
                <a:ext cx="0" cy="1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9" name="Line 10"/>
              <p:cNvSpPr>
                <a:spLocks noChangeShapeType="1"/>
              </p:cNvSpPr>
              <p:nvPr/>
            </p:nvSpPr>
            <p:spPr bwMode="auto">
              <a:xfrm>
                <a:off x="4500" y="11268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0" name="Line 11"/>
              <p:cNvSpPr>
                <a:spLocks noChangeShapeType="1"/>
              </p:cNvSpPr>
              <p:nvPr/>
            </p:nvSpPr>
            <p:spPr bwMode="auto">
              <a:xfrm flipH="1">
                <a:off x="4140" y="11268"/>
                <a:ext cx="36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1" name="Line 12"/>
              <p:cNvSpPr>
                <a:spLocks noChangeShapeType="1"/>
              </p:cNvSpPr>
              <p:nvPr/>
            </p:nvSpPr>
            <p:spPr bwMode="auto">
              <a:xfrm>
                <a:off x="4140" y="11580"/>
                <a:ext cx="54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2" name="Line 13"/>
              <p:cNvSpPr>
                <a:spLocks noChangeShapeType="1"/>
              </p:cNvSpPr>
              <p:nvPr/>
            </p:nvSpPr>
            <p:spPr bwMode="auto">
              <a:xfrm>
                <a:off x="4680" y="11892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3" name="Line 14"/>
              <p:cNvSpPr>
                <a:spLocks noChangeShapeType="1"/>
              </p:cNvSpPr>
              <p:nvPr/>
            </p:nvSpPr>
            <p:spPr bwMode="auto">
              <a:xfrm>
                <a:off x="5220" y="11268"/>
                <a:ext cx="54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4" name="Line 15"/>
              <p:cNvSpPr>
                <a:spLocks noChangeShapeType="1"/>
              </p:cNvSpPr>
              <p:nvPr/>
            </p:nvSpPr>
            <p:spPr bwMode="auto">
              <a:xfrm flipH="1">
                <a:off x="5400" y="11580"/>
                <a:ext cx="36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5" name="Line 16"/>
              <p:cNvSpPr>
                <a:spLocks noChangeShapeType="1"/>
              </p:cNvSpPr>
              <p:nvPr/>
            </p:nvSpPr>
            <p:spPr bwMode="auto">
              <a:xfrm>
                <a:off x="5220" y="11268"/>
                <a:ext cx="0" cy="1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6" name="Line 17"/>
              <p:cNvSpPr>
                <a:spLocks noChangeShapeType="1"/>
              </p:cNvSpPr>
              <p:nvPr/>
            </p:nvSpPr>
            <p:spPr bwMode="auto">
              <a:xfrm>
                <a:off x="4500" y="11268"/>
                <a:ext cx="0" cy="1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7" name="Line 18"/>
              <p:cNvSpPr>
                <a:spLocks noChangeShapeType="1"/>
              </p:cNvSpPr>
              <p:nvPr/>
            </p:nvSpPr>
            <p:spPr bwMode="auto">
              <a:xfrm>
                <a:off x="4500" y="12984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8" name="Line 19"/>
              <p:cNvSpPr>
                <a:spLocks noChangeShapeType="1"/>
              </p:cNvSpPr>
              <p:nvPr/>
            </p:nvSpPr>
            <p:spPr bwMode="auto">
              <a:xfrm>
                <a:off x="4680" y="11892"/>
                <a:ext cx="0" cy="1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9" name="Line 20"/>
              <p:cNvSpPr>
                <a:spLocks noChangeShapeType="1"/>
              </p:cNvSpPr>
              <p:nvPr/>
            </p:nvSpPr>
            <p:spPr bwMode="auto">
              <a:xfrm>
                <a:off x="5400" y="11892"/>
                <a:ext cx="0" cy="1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0" name="Line 21"/>
              <p:cNvSpPr>
                <a:spLocks noChangeShapeType="1"/>
              </p:cNvSpPr>
              <p:nvPr/>
            </p:nvSpPr>
            <p:spPr bwMode="auto">
              <a:xfrm>
                <a:off x="5760" y="11580"/>
                <a:ext cx="0" cy="1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1" name="Line 22"/>
              <p:cNvSpPr>
                <a:spLocks noChangeShapeType="1"/>
              </p:cNvSpPr>
              <p:nvPr/>
            </p:nvSpPr>
            <p:spPr bwMode="auto">
              <a:xfrm flipH="1">
                <a:off x="4140" y="12984"/>
                <a:ext cx="36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2" name="Line 23"/>
              <p:cNvSpPr>
                <a:spLocks noChangeShapeType="1"/>
              </p:cNvSpPr>
              <p:nvPr/>
            </p:nvSpPr>
            <p:spPr bwMode="auto">
              <a:xfrm>
                <a:off x="4140" y="13296"/>
                <a:ext cx="54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3" name="Line 24"/>
              <p:cNvSpPr>
                <a:spLocks noChangeShapeType="1"/>
              </p:cNvSpPr>
              <p:nvPr/>
            </p:nvSpPr>
            <p:spPr bwMode="auto">
              <a:xfrm>
                <a:off x="4680" y="13608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4" name="Line 25"/>
              <p:cNvSpPr>
                <a:spLocks noChangeShapeType="1"/>
              </p:cNvSpPr>
              <p:nvPr/>
            </p:nvSpPr>
            <p:spPr bwMode="auto">
              <a:xfrm flipV="1">
                <a:off x="5400" y="13296"/>
                <a:ext cx="36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5" name="Line 26"/>
              <p:cNvSpPr>
                <a:spLocks noChangeShapeType="1"/>
              </p:cNvSpPr>
              <p:nvPr/>
            </p:nvSpPr>
            <p:spPr bwMode="auto">
              <a:xfrm flipH="1" flipV="1">
                <a:off x="5220" y="12984"/>
                <a:ext cx="54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6" name="Line 27"/>
              <p:cNvSpPr>
                <a:spLocks noChangeShapeType="1"/>
              </p:cNvSpPr>
              <p:nvPr/>
            </p:nvSpPr>
            <p:spPr bwMode="auto">
              <a:xfrm>
                <a:off x="4140" y="11583"/>
                <a:ext cx="1620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7" name="Line 28"/>
              <p:cNvSpPr>
                <a:spLocks noChangeShapeType="1"/>
              </p:cNvSpPr>
              <p:nvPr/>
            </p:nvSpPr>
            <p:spPr bwMode="auto">
              <a:xfrm>
                <a:off x="4140" y="13296"/>
                <a:ext cx="1620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8" name="Line 29"/>
              <p:cNvSpPr>
                <a:spLocks noChangeShapeType="1"/>
              </p:cNvSpPr>
              <p:nvPr/>
            </p:nvSpPr>
            <p:spPr bwMode="auto">
              <a:xfrm flipH="1">
                <a:off x="4680" y="11271"/>
                <a:ext cx="540" cy="62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9" name="Line 30"/>
              <p:cNvSpPr>
                <a:spLocks noChangeShapeType="1"/>
              </p:cNvSpPr>
              <p:nvPr/>
            </p:nvSpPr>
            <p:spPr bwMode="auto">
              <a:xfrm>
                <a:off x="4500" y="11271"/>
                <a:ext cx="900" cy="62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00" name="Line 31"/>
              <p:cNvSpPr>
                <a:spLocks noChangeShapeType="1"/>
              </p:cNvSpPr>
              <p:nvPr/>
            </p:nvSpPr>
            <p:spPr bwMode="auto">
              <a:xfrm>
                <a:off x="4500" y="12984"/>
                <a:ext cx="900" cy="62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01" name="Line 32"/>
              <p:cNvSpPr>
                <a:spLocks noChangeShapeType="1"/>
              </p:cNvSpPr>
              <p:nvPr/>
            </p:nvSpPr>
            <p:spPr bwMode="auto">
              <a:xfrm flipH="1">
                <a:off x="4680" y="12984"/>
                <a:ext cx="540" cy="62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302" name="Group 33"/>
              <p:cNvGrpSpPr>
                <a:grpSpLocks/>
              </p:cNvGrpSpPr>
              <p:nvPr/>
            </p:nvGrpSpPr>
            <p:grpSpPr bwMode="auto">
              <a:xfrm>
                <a:off x="4084" y="12920"/>
                <a:ext cx="1749" cy="729"/>
                <a:chOff x="4084" y="12920"/>
                <a:chExt cx="1749" cy="729"/>
              </a:xfrm>
            </p:grpSpPr>
            <p:sp>
              <p:nvSpPr>
                <p:cNvPr id="11311" name="Oval 34"/>
                <p:cNvSpPr>
                  <a:spLocks noChangeArrowheads="1"/>
                </p:cNvSpPr>
                <p:nvPr/>
              </p:nvSpPr>
              <p:spPr bwMode="auto">
                <a:xfrm>
                  <a:off x="5340" y="13536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1312" name="Oval 35"/>
                <p:cNvSpPr>
                  <a:spLocks noChangeArrowheads="1"/>
                </p:cNvSpPr>
                <p:nvPr/>
              </p:nvSpPr>
              <p:spPr bwMode="auto">
                <a:xfrm>
                  <a:off x="5720" y="13240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1313" name="Oval 36"/>
                <p:cNvSpPr>
                  <a:spLocks noChangeArrowheads="1"/>
                </p:cNvSpPr>
                <p:nvPr/>
              </p:nvSpPr>
              <p:spPr bwMode="auto">
                <a:xfrm>
                  <a:off x="4624" y="13524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1314" name="Oval 37"/>
                <p:cNvSpPr>
                  <a:spLocks noChangeArrowheads="1"/>
                </p:cNvSpPr>
                <p:nvPr/>
              </p:nvSpPr>
              <p:spPr bwMode="auto">
                <a:xfrm>
                  <a:off x="5172" y="12928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1315" name="Oval 38"/>
                <p:cNvSpPr>
                  <a:spLocks noChangeArrowheads="1"/>
                </p:cNvSpPr>
                <p:nvPr/>
              </p:nvSpPr>
              <p:spPr bwMode="auto">
                <a:xfrm>
                  <a:off x="4444" y="12920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1316" name="Oval 39"/>
                <p:cNvSpPr>
                  <a:spLocks noChangeArrowheads="1"/>
                </p:cNvSpPr>
                <p:nvPr/>
              </p:nvSpPr>
              <p:spPr bwMode="auto">
                <a:xfrm>
                  <a:off x="4084" y="13240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1317" name="Oval 40"/>
                <p:cNvSpPr>
                  <a:spLocks noChangeArrowheads="1"/>
                </p:cNvSpPr>
                <p:nvPr/>
              </p:nvSpPr>
              <p:spPr bwMode="auto">
                <a:xfrm>
                  <a:off x="4892" y="13232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303" name="Group 41"/>
              <p:cNvGrpSpPr>
                <a:grpSpLocks/>
              </p:cNvGrpSpPr>
              <p:nvPr/>
            </p:nvGrpSpPr>
            <p:grpSpPr bwMode="auto">
              <a:xfrm>
                <a:off x="4084" y="11212"/>
                <a:ext cx="1749" cy="729"/>
                <a:chOff x="4084" y="12920"/>
                <a:chExt cx="1749" cy="729"/>
              </a:xfrm>
            </p:grpSpPr>
            <p:sp>
              <p:nvSpPr>
                <p:cNvPr id="11304" name="Oval 42"/>
                <p:cNvSpPr>
                  <a:spLocks noChangeArrowheads="1"/>
                </p:cNvSpPr>
                <p:nvPr/>
              </p:nvSpPr>
              <p:spPr bwMode="auto">
                <a:xfrm>
                  <a:off x="5340" y="13536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1305" name="Oval 43"/>
                <p:cNvSpPr>
                  <a:spLocks noChangeArrowheads="1"/>
                </p:cNvSpPr>
                <p:nvPr/>
              </p:nvSpPr>
              <p:spPr bwMode="auto">
                <a:xfrm>
                  <a:off x="5720" y="13240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1306" name="Oval 44"/>
                <p:cNvSpPr>
                  <a:spLocks noChangeArrowheads="1"/>
                </p:cNvSpPr>
                <p:nvPr/>
              </p:nvSpPr>
              <p:spPr bwMode="auto">
                <a:xfrm>
                  <a:off x="4624" y="13524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1307" name="Oval 45"/>
                <p:cNvSpPr>
                  <a:spLocks noChangeArrowheads="1"/>
                </p:cNvSpPr>
                <p:nvPr/>
              </p:nvSpPr>
              <p:spPr bwMode="auto">
                <a:xfrm>
                  <a:off x="5172" y="12928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1308" name="Oval 46"/>
                <p:cNvSpPr>
                  <a:spLocks noChangeArrowheads="1"/>
                </p:cNvSpPr>
                <p:nvPr/>
              </p:nvSpPr>
              <p:spPr bwMode="auto">
                <a:xfrm>
                  <a:off x="4444" y="12920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1309" name="Oval 47"/>
                <p:cNvSpPr>
                  <a:spLocks noChangeArrowheads="1"/>
                </p:cNvSpPr>
                <p:nvPr/>
              </p:nvSpPr>
              <p:spPr bwMode="auto">
                <a:xfrm>
                  <a:off x="4084" y="13240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1310" name="Oval 48"/>
                <p:cNvSpPr>
                  <a:spLocks noChangeArrowheads="1"/>
                </p:cNvSpPr>
                <p:nvPr/>
              </p:nvSpPr>
              <p:spPr bwMode="auto">
                <a:xfrm>
                  <a:off x="4892" y="13232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1272" name="Line 49"/>
            <p:cNvSpPr>
              <a:spLocks noChangeShapeType="1"/>
            </p:cNvSpPr>
            <p:nvPr/>
          </p:nvSpPr>
          <p:spPr bwMode="auto">
            <a:xfrm flipV="1">
              <a:off x="1680" y="1152"/>
              <a:ext cx="0" cy="124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3" name="Line 50"/>
            <p:cNvSpPr>
              <a:spLocks noChangeShapeType="1"/>
            </p:cNvSpPr>
            <p:nvPr/>
          </p:nvSpPr>
          <p:spPr bwMode="auto">
            <a:xfrm>
              <a:off x="1680" y="2400"/>
              <a:ext cx="105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4" name="Line 51"/>
            <p:cNvSpPr>
              <a:spLocks noChangeShapeType="1"/>
            </p:cNvSpPr>
            <p:nvPr/>
          </p:nvSpPr>
          <p:spPr bwMode="auto">
            <a:xfrm flipV="1">
              <a:off x="1680" y="2112"/>
              <a:ext cx="192" cy="28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75" name="Object 52"/>
            <p:cNvGraphicFramePr>
              <a:graphicFrameLocks noChangeAspect="1"/>
            </p:cNvGraphicFramePr>
            <p:nvPr/>
          </p:nvGraphicFramePr>
          <p:xfrm>
            <a:off x="1728" y="1008"/>
            <a:ext cx="188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5" name="Equation" r:id="rId5" imgW="139700" imgH="139700" progId="Equation.3">
                    <p:embed/>
                  </p:oleObj>
                </mc:Choice>
                <mc:Fallback>
                  <p:oleObj name="Equation" r:id="rId5" imgW="139700" imgH="139700" progId="Equation.3">
                    <p:embed/>
                    <p:pic>
                      <p:nvPicPr>
                        <p:cNvPr id="11275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008"/>
                          <a:ext cx="188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6" name="Object 53"/>
            <p:cNvGraphicFramePr>
              <a:graphicFrameLocks noChangeAspect="1"/>
            </p:cNvGraphicFramePr>
            <p:nvPr/>
          </p:nvGraphicFramePr>
          <p:xfrm>
            <a:off x="1745" y="1968"/>
            <a:ext cx="154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6" name="Equation" r:id="rId7" imgW="114201" imgH="139579" progId="Equation.3">
                    <p:embed/>
                  </p:oleObj>
                </mc:Choice>
                <mc:Fallback>
                  <p:oleObj name="Equation" r:id="rId7" imgW="114201" imgH="139579" progId="Equation.3">
                    <p:embed/>
                    <p:pic>
                      <p:nvPicPr>
                        <p:cNvPr id="11276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5" y="1968"/>
                          <a:ext cx="154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7" name="Object 54"/>
            <p:cNvGraphicFramePr>
              <a:graphicFrameLocks noChangeAspect="1"/>
            </p:cNvGraphicFramePr>
            <p:nvPr/>
          </p:nvGraphicFramePr>
          <p:xfrm>
            <a:off x="2688" y="2431"/>
            <a:ext cx="18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7" name="Equation" r:id="rId9" imgW="139579" imgH="164957" progId="Equation.3">
                    <p:embed/>
                  </p:oleObj>
                </mc:Choice>
                <mc:Fallback>
                  <p:oleObj name="Equation" r:id="rId9" imgW="139579" imgH="164957" progId="Equation.3">
                    <p:embed/>
                    <p:pic>
                      <p:nvPicPr>
                        <p:cNvPr id="11277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431"/>
                          <a:ext cx="18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8474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3"/>
          <p:cNvSpPr txBox="1">
            <a:spLocks noChangeArrowheads="1"/>
          </p:cNvSpPr>
          <p:nvPr/>
        </p:nvSpPr>
        <p:spPr bwMode="auto">
          <a:xfrm>
            <a:off x="442913" y="1557338"/>
            <a:ext cx="8377237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zh-CN" altLang="en-US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对称操作一：</a:t>
            </a:r>
            <a:r>
              <a:rPr kumimoji="1" lang="zh-CN" alt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设</a:t>
            </a:r>
            <a:r>
              <a:rPr kumimoji="1" lang="en-US" altLang="zh-CN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E=(E,0,0)</a:t>
            </a:r>
            <a:r>
              <a:rPr kumimoji="1" lang="zh-CN" alt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，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即 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E 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沿 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x 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轴方向，令晶体绕 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x 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轴转 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180°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，则 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y 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变成 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y</a:t>
            </a:r>
            <a:r>
              <a:rPr kumimoji="1" lang="el-GR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′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=-y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，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z 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变成 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z</a:t>
            </a:r>
            <a:r>
              <a:rPr kumimoji="1" lang="el-GR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′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=-z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，即：</a:t>
            </a:r>
          </a:p>
        </p:txBody>
      </p:sp>
      <p:graphicFrame>
        <p:nvGraphicFramePr>
          <p:cNvPr id="12291" name="Object 4"/>
          <p:cNvGraphicFramePr>
            <a:graphicFrameLocks noChangeAspect="1"/>
          </p:cNvGraphicFramePr>
          <p:nvPr/>
        </p:nvGraphicFramePr>
        <p:xfrm>
          <a:off x="3897313" y="4508500"/>
          <a:ext cx="373380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4" name="Equation" r:id="rId3" imgW="1981200" imgH="711200" progId="Equation.3">
                  <p:embed/>
                </p:oleObj>
              </mc:Choice>
              <mc:Fallback>
                <p:oleObj name="Equation" r:id="rId3" imgW="1981200" imgH="711200" progId="Equation.3">
                  <p:embed/>
                  <p:pic>
                    <p:nvPicPr>
                      <p:cNvPr id="1229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313" y="4508500"/>
                        <a:ext cx="3733800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5"/>
          <p:cNvGraphicFramePr>
            <a:graphicFrameLocks noChangeAspect="1"/>
          </p:cNvGraphicFramePr>
          <p:nvPr/>
        </p:nvGraphicFramePr>
        <p:xfrm>
          <a:off x="3897313" y="3082925"/>
          <a:ext cx="4635500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5" name="Equation" r:id="rId5" imgW="2705100" imgH="736600" progId="Equation.3">
                  <p:embed/>
                </p:oleObj>
              </mc:Choice>
              <mc:Fallback>
                <p:oleObj name="Equation" r:id="rId5" imgW="2705100" imgH="736600" progId="Equation.3">
                  <p:embed/>
                  <p:pic>
                    <p:nvPicPr>
                      <p:cNvPr id="1229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313" y="3082925"/>
                        <a:ext cx="4635500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4891088" y="6397625"/>
            <a:ext cx="3929062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ε</a:t>
            </a:r>
            <a:r>
              <a:rPr kumimoji="1" lang="en-US" altLang="zh-CN" sz="24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yx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=- </a:t>
            </a:r>
            <a:r>
              <a:rPr kumimoji="1" lang="en-US" altLang="zh-CN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ε</a:t>
            </a:r>
            <a:r>
              <a:rPr kumimoji="1" lang="en-US" altLang="zh-CN" sz="24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yx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=0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， </a:t>
            </a:r>
            <a:r>
              <a:rPr kumimoji="1" lang="en-US" altLang="zh-CN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ε</a:t>
            </a:r>
            <a:r>
              <a:rPr kumimoji="1" lang="en-US" altLang="zh-CN" sz="24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zx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= -</a:t>
            </a:r>
            <a:r>
              <a:rPr kumimoji="1" lang="en-US" altLang="zh-CN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ε</a:t>
            </a:r>
            <a:r>
              <a:rPr kumimoji="1" lang="en-US" altLang="zh-CN" sz="24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zx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=0.</a:t>
            </a:r>
            <a:endParaRPr kumimoji="1" lang="en-US" altLang="zh-CN" sz="2400" baseline="-25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>
              <a:defRPr/>
            </a:pPr>
            <a:r>
              <a:rPr lang="zh-CN" altLang="en-US" sz="3200" dirty="0" smtClean="0"/>
              <a:t>简六方结构的介电常量</a:t>
            </a:r>
            <a:endParaRPr lang="zh-CN" altLang="en-US" dirty="0"/>
          </a:p>
        </p:txBody>
      </p:sp>
      <p:grpSp>
        <p:nvGrpSpPr>
          <p:cNvPr id="12295" name="Group 7"/>
          <p:cNvGrpSpPr>
            <a:grpSpLocks/>
          </p:cNvGrpSpPr>
          <p:nvPr/>
        </p:nvGrpSpPr>
        <p:grpSpPr bwMode="auto">
          <a:xfrm>
            <a:off x="684213" y="2863850"/>
            <a:ext cx="2968625" cy="3657600"/>
            <a:chOff x="1006" y="1008"/>
            <a:chExt cx="1870" cy="2304"/>
          </a:xfrm>
        </p:grpSpPr>
        <p:grpSp>
          <p:nvGrpSpPr>
            <p:cNvPr id="12298" name="Group 8"/>
            <p:cNvGrpSpPr>
              <a:grpSpLocks/>
            </p:cNvGrpSpPr>
            <p:nvPr/>
          </p:nvGrpSpPr>
          <p:grpSpPr bwMode="auto">
            <a:xfrm>
              <a:off x="1006" y="1392"/>
              <a:ext cx="1394" cy="1920"/>
              <a:chOff x="4084" y="11212"/>
              <a:chExt cx="1749" cy="2437"/>
            </a:xfrm>
          </p:grpSpPr>
          <p:sp>
            <p:nvSpPr>
              <p:cNvPr id="12305" name="Line 9"/>
              <p:cNvSpPr>
                <a:spLocks noChangeShapeType="1"/>
              </p:cNvSpPr>
              <p:nvPr/>
            </p:nvSpPr>
            <p:spPr bwMode="auto">
              <a:xfrm>
                <a:off x="4140" y="11580"/>
                <a:ext cx="0" cy="1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6" name="Line 10"/>
              <p:cNvSpPr>
                <a:spLocks noChangeShapeType="1"/>
              </p:cNvSpPr>
              <p:nvPr/>
            </p:nvSpPr>
            <p:spPr bwMode="auto">
              <a:xfrm>
                <a:off x="4500" y="11268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7" name="Line 11"/>
              <p:cNvSpPr>
                <a:spLocks noChangeShapeType="1"/>
              </p:cNvSpPr>
              <p:nvPr/>
            </p:nvSpPr>
            <p:spPr bwMode="auto">
              <a:xfrm flipH="1">
                <a:off x="4140" y="11268"/>
                <a:ext cx="36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8" name="Line 12"/>
              <p:cNvSpPr>
                <a:spLocks noChangeShapeType="1"/>
              </p:cNvSpPr>
              <p:nvPr/>
            </p:nvSpPr>
            <p:spPr bwMode="auto">
              <a:xfrm>
                <a:off x="4140" y="11580"/>
                <a:ext cx="54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9" name="Line 13"/>
              <p:cNvSpPr>
                <a:spLocks noChangeShapeType="1"/>
              </p:cNvSpPr>
              <p:nvPr/>
            </p:nvSpPr>
            <p:spPr bwMode="auto">
              <a:xfrm>
                <a:off x="4680" y="11892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0" name="Line 14"/>
              <p:cNvSpPr>
                <a:spLocks noChangeShapeType="1"/>
              </p:cNvSpPr>
              <p:nvPr/>
            </p:nvSpPr>
            <p:spPr bwMode="auto">
              <a:xfrm>
                <a:off x="5220" y="11268"/>
                <a:ext cx="54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1" name="Line 15"/>
              <p:cNvSpPr>
                <a:spLocks noChangeShapeType="1"/>
              </p:cNvSpPr>
              <p:nvPr/>
            </p:nvSpPr>
            <p:spPr bwMode="auto">
              <a:xfrm flipH="1">
                <a:off x="5400" y="11580"/>
                <a:ext cx="36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2" name="Line 16"/>
              <p:cNvSpPr>
                <a:spLocks noChangeShapeType="1"/>
              </p:cNvSpPr>
              <p:nvPr/>
            </p:nvSpPr>
            <p:spPr bwMode="auto">
              <a:xfrm>
                <a:off x="5220" y="11268"/>
                <a:ext cx="0" cy="1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3" name="Line 17"/>
              <p:cNvSpPr>
                <a:spLocks noChangeShapeType="1"/>
              </p:cNvSpPr>
              <p:nvPr/>
            </p:nvSpPr>
            <p:spPr bwMode="auto">
              <a:xfrm>
                <a:off x="4500" y="11268"/>
                <a:ext cx="0" cy="1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4" name="Line 18"/>
              <p:cNvSpPr>
                <a:spLocks noChangeShapeType="1"/>
              </p:cNvSpPr>
              <p:nvPr/>
            </p:nvSpPr>
            <p:spPr bwMode="auto">
              <a:xfrm>
                <a:off x="4500" y="12984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5" name="Line 19"/>
              <p:cNvSpPr>
                <a:spLocks noChangeShapeType="1"/>
              </p:cNvSpPr>
              <p:nvPr/>
            </p:nvSpPr>
            <p:spPr bwMode="auto">
              <a:xfrm>
                <a:off x="4680" y="11892"/>
                <a:ext cx="0" cy="1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6" name="Line 20"/>
              <p:cNvSpPr>
                <a:spLocks noChangeShapeType="1"/>
              </p:cNvSpPr>
              <p:nvPr/>
            </p:nvSpPr>
            <p:spPr bwMode="auto">
              <a:xfrm>
                <a:off x="5400" y="11892"/>
                <a:ext cx="0" cy="1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7" name="Line 21"/>
              <p:cNvSpPr>
                <a:spLocks noChangeShapeType="1"/>
              </p:cNvSpPr>
              <p:nvPr/>
            </p:nvSpPr>
            <p:spPr bwMode="auto">
              <a:xfrm>
                <a:off x="5760" y="11580"/>
                <a:ext cx="0" cy="1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8" name="Line 22"/>
              <p:cNvSpPr>
                <a:spLocks noChangeShapeType="1"/>
              </p:cNvSpPr>
              <p:nvPr/>
            </p:nvSpPr>
            <p:spPr bwMode="auto">
              <a:xfrm flipH="1">
                <a:off x="4140" y="12984"/>
                <a:ext cx="36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9" name="Line 23"/>
              <p:cNvSpPr>
                <a:spLocks noChangeShapeType="1"/>
              </p:cNvSpPr>
              <p:nvPr/>
            </p:nvSpPr>
            <p:spPr bwMode="auto">
              <a:xfrm>
                <a:off x="4140" y="13296"/>
                <a:ext cx="54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0" name="Line 24"/>
              <p:cNvSpPr>
                <a:spLocks noChangeShapeType="1"/>
              </p:cNvSpPr>
              <p:nvPr/>
            </p:nvSpPr>
            <p:spPr bwMode="auto">
              <a:xfrm>
                <a:off x="4680" y="13608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1" name="Line 25"/>
              <p:cNvSpPr>
                <a:spLocks noChangeShapeType="1"/>
              </p:cNvSpPr>
              <p:nvPr/>
            </p:nvSpPr>
            <p:spPr bwMode="auto">
              <a:xfrm flipV="1">
                <a:off x="5400" y="13296"/>
                <a:ext cx="36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2" name="Line 26"/>
              <p:cNvSpPr>
                <a:spLocks noChangeShapeType="1"/>
              </p:cNvSpPr>
              <p:nvPr/>
            </p:nvSpPr>
            <p:spPr bwMode="auto">
              <a:xfrm flipH="1" flipV="1">
                <a:off x="5220" y="12984"/>
                <a:ext cx="54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3" name="Line 27"/>
              <p:cNvSpPr>
                <a:spLocks noChangeShapeType="1"/>
              </p:cNvSpPr>
              <p:nvPr/>
            </p:nvSpPr>
            <p:spPr bwMode="auto">
              <a:xfrm>
                <a:off x="4140" y="11583"/>
                <a:ext cx="1620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4" name="Line 28"/>
              <p:cNvSpPr>
                <a:spLocks noChangeShapeType="1"/>
              </p:cNvSpPr>
              <p:nvPr/>
            </p:nvSpPr>
            <p:spPr bwMode="auto">
              <a:xfrm>
                <a:off x="4140" y="13296"/>
                <a:ext cx="1620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5" name="Line 29"/>
              <p:cNvSpPr>
                <a:spLocks noChangeShapeType="1"/>
              </p:cNvSpPr>
              <p:nvPr/>
            </p:nvSpPr>
            <p:spPr bwMode="auto">
              <a:xfrm flipH="1">
                <a:off x="4680" y="11271"/>
                <a:ext cx="540" cy="62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6" name="Line 30"/>
              <p:cNvSpPr>
                <a:spLocks noChangeShapeType="1"/>
              </p:cNvSpPr>
              <p:nvPr/>
            </p:nvSpPr>
            <p:spPr bwMode="auto">
              <a:xfrm>
                <a:off x="4500" y="11271"/>
                <a:ext cx="900" cy="62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7" name="Line 31"/>
              <p:cNvSpPr>
                <a:spLocks noChangeShapeType="1"/>
              </p:cNvSpPr>
              <p:nvPr/>
            </p:nvSpPr>
            <p:spPr bwMode="auto">
              <a:xfrm>
                <a:off x="4500" y="12984"/>
                <a:ext cx="900" cy="62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8" name="Line 32"/>
              <p:cNvSpPr>
                <a:spLocks noChangeShapeType="1"/>
              </p:cNvSpPr>
              <p:nvPr/>
            </p:nvSpPr>
            <p:spPr bwMode="auto">
              <a:xfrm flipH="1">
                <a:off x="4680" y="12984"/>
                <a:ext cx="540" cy="62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329" name="Group 33"/>
              <p:cNvGrpSpPr>
                <a:grpSpLocks/>
              </p:cNvGrpSpPr>
              <p:nvPr/>
            </p:nvGrpSpPr>
            <p:grpSpPr bwMode="auto">
              <a:xfrm>
                <a:off x="4084" y="12920"/>
                <a:ext cx="1749" cy="729"/>
                <a:chOff x="4084" y="12920"/>
                <a:chExt cx="1749" cy="729"/>
              </a:xfrm>
            </p:grpSpPr>
            <p:sp>
              <p:nvSpPr>
                <p:cNvPr id="12338" name="Oval 34"/>
                <p:cNvSpPr>
                  <a:spLocks noChangeArrowheads="1"/>
                </p:cNvSpPr>
                <p:nvPr/>
              </p:nvSpPr>
              <p:spPr bwMode="auto">
                <a:xfrm>
                  <a:off x="5340" y="13536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2339" name="Oval 35"/>
                <p:cNvSpPr>
                  <a:spLocks noChangeArrowheads="1"/>
                </p:cNvSpPr>
                <p:nvPr/>
              </p:nvSpPr>
              <p:spPr bwMode="auto">
                <a:xfrm>
                  <a:off x="5720" y="13240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2340" name="Oval 36"/>
                <p:cNvSpPr>
                  <a:spLocks noChangeArrowheads="1"/>
                </p:cNvSpPr>
                <p:nvPr/>
              </p:nvSpPr>
              <p:spPr bwMode="auto">
                <a:xfrm>
                  <a:off x="4624" y="13524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2341" name="Oval 37"/>
                <p:cNvSpPr>
                  <a:spLocks noChangeArrowheads="1"/>
                </p:cNvSpPr>
                <p:nvPr/>
              </p:nvSpPr>
              <p:spPr bwMode="auto">
                <a:xfrm>
                  <a:off x="5172" y="12928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2342" name="Oval 38"/>
                <p:cNvSpPr>
                  <a:spLocks noChangeArrowheads="1"/>
                </p:cNvSpPr>
                <p:nvPr/>
              </p:nvSpPr>
              <p:spPr bwMode="auto">
                <a:xfrm>
                  <a:off x="4444" y="12920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2343" name="Oval 39"/>
                <p:cNvSpPr>
                  <a:spLocks noChangeArrowheads="1"/>
                </p:cNvSpPr>
                <p:nvPr/>
              </p:nvSpPr>
              <p:spPr bwMode="auto">
                <a:xfrm>
                  <a:off x="4084" y="13240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2344" name="Oval 40"/>
                <p:cNvSpPr>
                  <a:spLocks noChangeArrowheads="1"/>
                </p:cNvSpPr>
                <p:nvPr/>
              </p:nvSpPr>
              <p:spPr bwMode="auto">
                <a:xfrm>
                  <a:off x="4892" y="13232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2330" name="Group 41"/>
              <p:cNvGrpSpPr>
                <a:grpSpLocks/>
              </p:cNvGrpSpPr>
              <p:nvPr/>
            </p:nvGrpSpPr>
            <p:grpSpPr bwMode="auto">
              <a:xfrm>
                <a:off x="4084" y="11212"/>
                <a:ext cx="1749" cy="729"/>
                <a:chOff x="4084" y="12920"/>
                <a:chExt cx="1749" cy="729"/>
              </a:xfrm>
            </p:grpSpPr>
            <p:sp>
              <p:nvSpPr>
                <p:cNvPr id="12331" name="Oval 42"/>
                <p:cNvSpPr>
                  <a:spLocks noChangeArrowheads="1"/>
                </p:cNvSpPr>
                <p:nvPr/>
              </p:nvSpPr>
              <p:spPr bwMode="auto">
                <a:xfrm>
                  <a:off x="5340" y="13536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2332" name="Oval 43"/>
                <p:cNvSpPr>
                  <a:spLocks noChangeArrowheads="1"/>
                </p:cNvSpPr>
                <p:nvPr/>
              </p:nvSpPr>
              <p:spPr bwMode="auto">
                <a:xfrm>
                  <a:off x="5720" y="13240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2333" name="Oval 44"/>
                <p:cNvSpPr>
                  <a:spLocks noChangeArrowheads="1"/>
                </p:cNvSpPr>
                <p:nvPr/>
              </p:nvSpPr>
              <p:spPr bwMode="auto">
                <a:xfrm>
                  <a:off x="4624" y="13524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2334" name="Oval 45"/>
                <p:cNvSpPr>
                  <a:spLocks noChangeArrowheads="1"/>
                </p:cNvSpPr>
                <p:nvPr/>
              </p:nvSpPr>
              <p:spPr bwMode="auto">
                <a:xfrm>
                  <a:off x="5172" y="12928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2335" name="Oval 46"/>
                <p:cNvSpPr>
                  <a:spLocks noChangeArrowheads="1"/>
                </p:cNvSpPr>
                <p:nvPr/>
              </p:nvSpPr>
              <p:spPr bwMode="auto">
                <a:xfrm>
                  <a:off x="4444" y="12920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2336" name="Oval 47"/>
                <p:cNvSpPr>
                  <a:spLocks noChangeArrowheads="1"/>
                </p:cNvSpPr>
                <p:nvPr/>
              </p:nvSpPr>
              <p:spPr bwMode="auto">
                <a:xfrm>
                  <a:off x="4084" y="13240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2337" name="Oval 48"/>
                <p:cNvSpPr>
                  <a:spLocks noChangeArrowheads="1"/>
                </p:cNvSpPr>
                <p:nvPr/>
              </p:nvSpPr>
              <p:spPr bwMode="auto">
                <a:xfrm>
                  <a:off x="4892" y="13232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2299" name="Line 49"/>
            <p:cNvSpPr>
              <a:spLocks noChangeShapeType="1"/>
            </p:cNvSpPr>
            <p:nvPr/>
          </p:nvSpPr>
          <p:spPr bwMode="auto">
            <a:xfrm flipV="1">
              <a:off x="1680" y="1152"/>
              <a:ext cx="0" cy="124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0" name="Line 50"/>
            <p:cNvSpPr>
              <a:spLocks noChangeShapeType="1"/>
            </p:cNvSpPr>
            <p:nvPr/>
          </p:nvSpPr>
          <p:spPr bwMode="auto">
            <a:xfrm>
              <a:off x="1680" y="2400"/>
              <a:ext cx="105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1" name="Line 51"/>
            <p:cNvSpPr>
              <a:spLocks noChangeShapeType="1"/>
            </p:cNvSpPr>
            <p:nvPr/>
          </p:nvSpPr>
          <p:spPr bwMode="auto">
            <a:xfrm flipV="1">
              <a:off x="1680" y="2112"/>
              <a:ext cx="192" cy="28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302" name="Object 52"/>
            <p:cNvGraphicFramePr>
              <a:graphicFrameLocks noChangeAspect="1"/>
            </p:cNvGraphicFramePr>
            <p:nvPr/>
          </p:nvGraphicFramePr>
          <p:xfrm>
            <a:off x="1728" y="1008"/>
            <a:ext cx="188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06" name="Equation" r:id="rId7" imgW="139700" imgH="139700" progId="Equation.3">
                    <p:embed/>
                  </p:oleObj>
                </mc:Choice>
                <mc:Fallback>
                  <p:oleObj name="Equation" r:id="rId7" imgW="139700" imgH="139700" progId="Equation.3">
                    <p:embed/>
                    <p:pic>
                      <p:nvPicPr>
                        <p:cNvPr id="12302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008"/>
                          <a:ext cx="188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3" name="Object 53"/>
            <p:cNvGraphicFramePr>
              <a:graphicFrameLocks noChangeAspect="1"/>
            </p:cNvGraphicFramePr>
            <p:nvPr/>
          </p:nvGraphicFramePr>
          <p:xfrm>
            <a:off x="1745" y="1968"/>
            <a:ext cx="154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07" name="Equation" r:id="rId9" imgW="114201" imgH="139579" progId="Equation.3">
                    <p:embed/>
                  </p:oleObj>
                </mc:Choice>
                <mc:Fallback>
                  <p:oleObj name="Equation" r:id="rId9" imgW="114201" imgH="139579" progId="Equation.3">
                    <p:embed/>
                    <p:pic>
                      <p:nvPicPr>
                        <p:cNvPr id="12303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5" y="1968"/>
                          <a:ext cx="154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4" name="Object 54"/>
            <p:cNvGraphicFramePr>
              <a:graphicFrameLocks noChangeAspect="1"/>
            </p:cNvGraphicFramePr>
            <p:nvPr/>
          </p:nvGraphicFramePr>
          <p:xfrm>
            <a:off x="2688" y="2431"/>
            <a:ext cx="18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08" name="Equation" r:id="rId11" imgW="139579" imgH="164957" progId="Equation.3">
                    <p:embed/>
                  </p:oleObj>
                </mc:Choice>
                <mc:Fallback>
                  <p:oleObj name="Equation" r:id="rId11" imgW="139579" imgH="164957" progId="Equation.3">
                    <p:embed/>
                    <p:pic>
                      <p:nvPicPr>
                        <p:cNvPr id="12304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431"/>
                          <a:ext cx="18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96" name="Object 4"/>
          <p:cNvGraphicFramePr>
            <a:graphicFrameLocks noChangeAspect="1"/>
          </p:cNvGraphicFramePr>
          <p:nvPr/>
        </p:nvGraphicFramePr>
        <p:xfrm>
          <a:off x="6043613" y="5848350"/>
          <a:ext cx="10937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9" name="Equation" r:id="rId13" imgW="469696" imgH="203112" progId="Equation.3">
                  <p:embed/>
                </p:oleObj>
              </mc:Choice>
              <mc:Fallback>
                <p:oleObj name="Equation" r:id="rId13" imgW="469696" imgH="203112" progId="Equation.3">
                  <p:embed/>
                  <p:pic>
                    <p:nvPicPr>
                      <p:cNvPr id="122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3613" y="5848350"/>
                        <a:ext cx="109378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573463" y="5895975"/>
            <a:ext cx="141605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变换前后</a:t>
            </a:r>
          </a:p>
        </p:txBody>
      </p:sp>
    </p:spTree>
    <p:extLst>
      <p:ext uri="{BB962C8B-B14F-4D97-AF65-F5344CB8AC3E}">
        <p14:creationId xmlns:p14="http://schemas.microsoft.com/office/powerpoint/2010/main" val="152743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3"/>
          <p:cNvSpPr txBox="1">
            <a:spLocks noChangeArrowheads="1"/>
          </p:cNvSpPr>
          <p:nvPr/>
        </p:nvSpPr>
        <p:spPr bwMode="auto">
          <a:xfrm>
            <a:off x="442913" y="1555750"/>
            <a:ext cx="8305800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zh-CN" altLang="en-US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对称操作二：</a:t>
            </a:r>
            <a:r>
              <a:rPr kumimoji="1" lang="zh-CN" alt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设</a:t>
            </a:r>
            <a:r>
              <a:rPr kumimoji="1" lang="en-US" altLang="zh-CN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E=(0,E,0)</a:t>
            </a:r>
            <a:r>
              <a:rPr kumimoji="1" lang="zh-CN" alt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，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即 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E 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沿 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y 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轴方向，令晶体绕 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y 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轴转 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180°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，则 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x 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变成 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x</a:t>
            </a:r>
            <a:r>
              <a:rPr kumimoji="1" lang="el-GR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′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=-x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，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z 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变成 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z</a:t>
            </a:r>
            <a:r>
              <a:rPr kumimoji="1" lang="el-GR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′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=-z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，即：</a:t>
            </a:r>
          </a:p>
        </p:txBody>
      </p:sp>
      <p:graphicFrame>
        <p:nvGraphicFramePr>
          <p:cNvPr id="13315" name="Object 4"/>
          <p:cNvGraphicFramePr>
            <a:graphicFrameLocks noChangeAspect="1"/>
          </p:cNvGraphicFramePr>
          <p:nvPr/>
        </p:nvGraphicFramePr>
        <p:xfrm>
          <a:off x="4878388" y="4492625"/>
          <a:ext cx="3733800" cy="138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8" name="Equation" r:id="rId3" imgW="1981200" imgH="736600" progId="Equation.3">
                  <p:embed/>
                </p:oleObj>
              </mc:Choice>
              <mc:Fallback>
                <p:oleObj name="Equation" r:id="rId3" imgW="1981200" imgH="736600" progId="Equation.3">
                  <p:embed/>
                  <p:pic>
                    <p:nvPicPr>
                      <p:cNvPr id="1331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8388" y="4492625"/>
                        <a:ext cx="3733800" cy="138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5"/>
          <p:cNvGraphicFramePr>
            <a:graphicFrameLocks noChangeAspect="1"/>
          </p:cNvGraphicFramePr>
          <p:nvPr/>
        </p:nvGraphicFramePr>
        <p:xfrm>
          <a:off x="2974975" y="2943225"/>
          <a:ext cx="5637213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9" name="公式" r:id="rId5" imgW="2882900" imgH="711200" progId="Equation.3">
                  <p:embed/>
                </p:oleObj>
              </mc:Choice>
              <mc:Fallback>
                <p:oleObj name="公式" r:id="rId5" imgW="2882900" imgH="711200" progId="Equation.3">
                  <p:embed/>
                  <p:pic>
                    <p:nvPicPr>
                      <p:cNvPr id="1331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975" y="2943225"/>
                        <a:ext cx="5637213" cy="139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5140325" y="6416675"/>
            <a:ext cx="3679825" cy="461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FontTx/>
              <a:buNone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en-US" altLang="zh-CN" dirty="0" err="1" smtClean="0"/>
              <a:t>ε</a:t>
            </a:r>
            <a:r>
              <a:rPr lang="en-US" altLang="zh-CN" baseline="-25000" dirty="0" err="1" smtClean="0"/>
              <a:t>xy</a:t>
            </a:r>
            <a:r>
              <a:rPr lang="en-US" altLang="zh-CN" dirty="0" smtClean="0"/>
              <a:t>=-</a:t>
            </a:r>
            <a:r>
              <a:rPr lang="en-US" altLang="zh-CN" dirty="0" err="1" smtClean="0"/>
              <a:t>ε</a:t>
            </a:r>
            <a:r>
              <a:rPr lang="en-US" altLang="zh-CN" baseline="-25000" dirty="0" err="1" smtClean="0"/>
              <a:t>xy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ε</a:t>
            </a:r>
            <a:r>
              <a:rPr lang="en-US" altLang="zh-CN" baseline="-25000" dirty="0" err="1" smtClean="0"/>
              <a:t>zy</a:t>
            </a:r>
            <a:r>
              <a:rPr lang="en-US" altLang="zh-CN" dirty="0" smtClean="0"/>
              <a:t>=-</a:t>
            </a:r>
            <a:r>
              <a:rPr lang="en-US" altLang="zh-CN" dirty="0" err="1" smtClean="0"/>
              <a:t>ε</a:t>
            </a:r>
            <a:r>
              <a:rPr lang="en-US" altLang="zh-CN" baseline="-25000" dirty="0" err="1" smtClean="0"/>
              <a:t>zy</a:t>
            </a:r>
            <a:r>
              <a:rPr lang="en-US" altLang="zh-CN" dirty="0" smtClean="0"/>
              <a:t>=0.</a:t>
            </a:r>
          </a:p>
        </p:txBody>
      </p:sp>
      <p:grpSp>
        <p:nvGrpSpPr>
          <p:cNvPr id="13318" name="Group 7"/>
          <p:cNvGrpSpPr>
            <a:grpSpLocks/>
          </p:cNvGrpSpPr>
          <p:nvPr/>
        </p:nvGrpSpPr>
        <p:grpSpPr bwMode="auto">
          <a:xfrm>
            <a:off x="684213" y="2863850"/>
            <a:ext cx="2968625" cy="3657600"/>
            <a:chOff x="1006" y="1008"/>
            <a:chExt cx="1870" cy="2304"/>
          </a:xfrm>
        </p:grpSpPr>
        <p:grpSp>
          <p:nvGrpSpPr>
            <p:cNvPr id="13322" name="Group 8"/>
            <p:cNvGrpSpPr>
              <a:grpSpLocks/>
            </p:cNvGrpSpPr>
            <p:nvPr/>
          </p:nvGrpSpPr>
          <p:grpSpPr bwMode="auto">
            <a:xfrm>
              <a:off x="1006" y="1392"/>
              <a:ext cx="1394" cy="1920"/>
              <a:chOff x="4084" y="11212"/>
              <a:chExt cx="1749" cy="2437"/>
            </a:xfrm>
          </p:grpSpPr>
          <p:sp>
            <p:nvSpPr>
              <p:cNvPr id="13329" name="Line 9"/>
              <p:cNvSpPr>
                <a:spLocks noChangeShapeType="1"/>
              </p:cNvSpPr>
              <p:nvPr/>
            </p:nvSpPr>
            <p:spPr bwMode="auto">
              <a:xfrm>
                <a:off x="4140" y="11580"/>
                <a:ext cx="0" cy="1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0" name="Line 10"/>
              <p:cNvSpPr>
                <a:spLocks noChangeShapeType="1"/>
              </p:cNvSpPr>
              <p:nvPr/>
            </p:nvSpPr>
            <p:spPr bwMode="auto">
              <a:xfrm>
                <a:off x="4500" y="11268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1" name="Line 11"/>
              <p:cNvSpPr>
                <a:spLocks noChangeShapeType="1"/>
              </p:cNvSpPr>
              <p:nvPr/>
            </p:nvSpPr>
            <p:spPr bwMode="auto">
              <a:xfrm flipH="1">
                <a:off x="4140" y="11268"/>
                <a:ext cx="36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2" name="Line 12"/>
              <p:cNvSpPr>
                <a:spLocks noChangeShapeType="1"/>
              </p:cNvSpPr>
              <p:nvPr/>
            </p:nvSpPr>
            <p:spPr bwMode="auto">
              <a:xfrm>
                <a:off x="4140" y="11580"/>
                <a:ext cx="54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3" name="Line 13"/>
              <p:cNvSpPr>
                <a:spLocks noChangeShapeType="1"/>
              </p:cNvSpPr>
              <p:nvPr/>
            </p:nvSpPr>
            <p:spPr bwMode="auto">
              <a:xfrm>
                <a:off x="4680" y="11892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4" name="Line 14"/>
              <p:cNvSpPr>
                <a:spLocks noChangeShapeType="1"/>
              </p:cNvSpPr>
              <p:nvPr/>
            </p:nvSpPr>
            <p:spPr bwMode="auto">
              <a:xfrm>
                <a:off x="5220" y="11268"/>
                <a:ext cx="54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5" name="Line 15"/>
              <p:cNvSpPr>
                <a:spLocks noChangeShapeType="1"/>
              </p:cNvSpPr>
              <p:nvPr/>
            </p:nvSpPr>
            <p:spPr bwMode="auto">
              <a:xfrm flipH="1">
                <a:off x="5400" y="11580"/>
                <a:ext cx="36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6" name="Line 16"/>
              <p:cNvSpPr>
                <a:spLocks noChangeShapeType="1"/>
              </p:cNvSpPr>
              <p:nvPr/>
            </p:nvSpPr>
            <p:spPr bwMode="auto">
              <a:xfrm>
                <a:off x="5220" y="11268"/>
                <a:ext cx="0" cy="1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7" name="Line 17"/>
              <p:cNvSpPr>
                <a:spLocks noChangeShapeType="1"/>
              </p:cNvSpPr>
              <p:nvPr/>
            </p:nvSpPr>
            <p:spPr bwMode="auto">
              <a:xfrm>
                <a:off x="4500" y="11268"/>
                <a:ext cx="0" cy="1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8" name="Line 18"/>
              <p:cNvSpPr>
                <a:spLocks noChangeShapeType="1"/>
              </p:cNvSpPr>
              <p:nvPr/>
            </p:nvSpPr>
            <p:spPr bwMode="auto">
              <a:xfrm>
                <a:off x="4500" y="12984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9" name="Line 19"/>
              <p:cNvSpPr>
                <a:spLocks noChangeShapeType="1"/>
              </p:cNvSpPr>
              <p:nvPr/>
            </p:nvSpPr>
            <p:spPr bwMode="auto">
              <a:xfrm>
                <a:off x="4680" y="11892"/>
                <a:ext cx="0" cy="1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0" name="Line 20"/>
              <p:cNvSpPr>
                <a:spLocks noChangeShapeType="1"/>
              </p:cNvSpPr>
              <p:nvPr/>
            </p:nvSpPr>
            <p:spPr bwMode="auto">
              <a:xfrm>
                <a:off x="5400" y="11892"/>
                <a:ext cx="0" cy="1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1" name="Line 21"/>
              <p:cNvSpPr>
                <a:spLocks noChangeShapeType="1"/>
              </p:cNvSpPr>
              <p:nvPr/>
            </p:nvSpPr>
            <p:spPr bwMode="auto">
              <a:xfrm>
                <a:off x="5760" y="11580"/>
                <a:ext cx="0" cy="1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2" name="Line 22"/>
              <p:cNvSpPr>
                <a:spLocks noChangeShapeType="1"/>
              </p:cNvSpPr>
              <p:nvPr/>
            </p:nvSpPr>
            <p:spPr bwMode="auto">
              <a:xfrm flipH="1">
                <a:off x="4140" y="12984"/>
                <a:ext cx="36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3" name="Line 23"/>
              <p:cNvSpPr>
                <a:spLocks noChangeShapeType="1"/>
              </p:cNvSpPr>
              <p:nvPr/>
            </p:nvSpPr>
            <p:spPr bwMode="auto">
              <a:xfrm>
                <a:off x="4140" y="13296"/>
                <a:ext cx="54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4" name="Line 24"/>
              <p:cNvSpPr>
                <a:spLocks noChangeShapeType="1"/>
              </p:cNvSpPr>
              <p:nvPr/>
            </p:nvSpPr>
            <p:spPr bwMode="auto">
              <a:xfrm>
                <a:off x="4680" y="13608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5" name="Line 25"/>
              <p:cNvSpPr>
                <a:spLocks noChangeShapeType="1"/>
              </p:cNvSpPr>
              <p:nvPr/>
            </p:nvSpPr>
            <p:spPr bwMode="auto">
              <a:xfrm flipV="1">
                <a:off x="5400" y="13296"/>
                <a:ext cx="36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6" name="Line 26"/>
              <p:cNvSpPr>
                <a:spLocks noChangeShapeType="1"/>
              </p:cNvSpPr>
              <p:nvPr/>
            </p:nvSpPr>
            <p:spPr bwMode="auto">
              <a:xfrm flipH="1" flipV="1">
                <a:off x="5220" y="12984"/>
                <a:ext cx="54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7" name="Line 27"/>
              <p:cNvSpPr>
                <a:spLocks noChangeShapeType="1"/>
              </p:cNvSpPr>
              <p:nvPr/>
            </p:nvSpPr>
            <p:spPr bwMode="auto">
              <a:xfrm>
                <a:off x="4140" y="11583"/>
                <a:ext cx="1620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8" name="Line 28"/>
              <p:cNvSpPr>
                <a:spLocks noChangeShapeType="1"/>
              </p:cNvSpPr>
              <p:nvPr/>
            </p:nvSpPr>
            <p:spPr bwMode="auto">
              <a:xfrm>
                <a:off x="4140" y="13296"/>
                <a:ext cx="1620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9" name="Line 29"/>
              <p:cNvSpPr>
                <a:spLocks noChangeShapeType="1"/>
              </p:cNvSpPr>
              <p:nvPr/>
            </p:nvSpPr>
            <p:spPr bwMode="auto">
              <a:xfrm flipH="1">
                <a:off x="4680" y="11271"/>
                <a:ext cx="540" cy="62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0" name="Line 30"/>
              <p:cNvSpPr>
                <a:spLocks noChangeShapeType="1"/>
              </p:cNvSpPr>
              <p:nvPr/>
            </p:nvSpPr>
            <p:spPr bwMode="auto">
              <a:xfrm>
                <a:off x="4500" y="11271"/>
                <a:ext cx="900" cy="62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1" name="Line 31"/>
              <p:cNvSpPr>
                <a:spLocks noChangeShapeType="1"/>
              </p:cNvSpPr>
              <p:nvPr/>
            </p:nvSpPr>
            <p:spPr bwMode="auto">
              <a:xfrm>
                <a:off x="4500" y="12984"/>
                <a:ext cx="900" cy="62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2" name="Line 32"/>
              <p:cNvSpPr>
                <a:spLocks noChangeShapeType="1"/>
              </p:cNvSpPr>
              <p:nvPr/>
            </p:nvSpPr>
            <p:spPr bwMode="auto">
              <a:xfrm flipH="1">
                <a:off x="4680" y="12984"/>
                <a:ext cx="540" cy="62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353" name="Group 33"/>
              <p:cNvGrpSpPr>
                <a:grpSpLocks/>
              </p:cNvGrpSpPr>
              <p:nvPr/>
            </p:nvGrpSpPr>
            <p:grpSpPr bwMode="auto">
              <a:xfrm>
                <a:off x="4084" y="12920"/>
                <a:ext cx="1749" cy="729"/>
                <a:chOff x="4084" y="12920"/>
                <a:chExt cx="1749" cy="729"/>
              </a:xfrm>
            </p:grpSpPr>
            <p:sp>
              <p:nvSpPr>
                <p:cNvPr id="13362" name="Oval 34"/>
                <p:cNvSpPr>
                  <a:spLocks noChangeArrowheads="1"/>
                </p:cNvSpPr>
                <p:nvPr/>
              </p:nvSpPr>
              <p:spPr bwMode="auto">
                <a:xfrm>
                  <a:off x="5340" y="13536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3363" name="Oval 35"/>
                <p:cNvSpPr>
                  <a:spLocks noChangeArrowheads="1"/>
                </p:cNvSpPr>
                <p:nvPr/>
              </p:nvSpPr>
              <p:spPr bwMode="auto">
                <a:xfrm>
                  <a:off x="5720" y="13240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3364" name="Oval 36"/>
                <p:cNvSpPr>
                  <a:spLocks noChangeArrowheads="1"/>
                </p:cNvSpPr>
                <p:nvPr/>
              </p:nvSpPr>
              <p:spPr bwMode="auto">
                <a:xfrm>
                  <a:off x="4624" y="13524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3365" name="Oval 37"/>
                <p:cNvSpPr>
                  <a:spLocks noChangeArrowheads="1"/>
                </p:cNvSpPr>
                <p:nvPr/>
              </p:nvSpPr>
              <p:spPr bwMode="auto">
                <a:xfrm>
                  <a:off x="5172" y="12928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3366" name="Oval 38"/>
                <p:cNvSpPr>
                  <a:spLocks noChangeArrowheads="1"/>
                </p:cNvSpPr>
                <p:nvPr/>
              </p:nvSpPr>
              <p:spPr bwMode="auto">
                <a:xfrm>
                  <a:off x="4444" y="12920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3367" name="Oval 39"/>
                <p:cNvSpPr>
                  <a:spLocks noChangeArrowheads="1"/>
                </p:cNvSpPr>
                <p:nvPr/>
              </p:nvSpPr>
              <p:spPr bwMode="auto">
                <a:xfrm>
                  <a:off x="4084" y="13240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3368" name="Oval 40"/>
                <p:cNvSpPr>
                  <a:spLocks noChangeArrowheads="1"/>
                </p:cNvSpPr>
                <p:nvPr/>
              </p:nvSpPr>
              <p:spPr bwMode="auto">
                <a:xfrm>
                  <a:off x="4892" y="13232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354" name="Group 41"/>
              <p:cNvGrpSpPr>
                <a:grpSpLocks/>
              </p:cNvGrpSpPr>
              <p:nvPr/>
            </p:nvGrpSpPr>
            <p:grpSpPr bwMode="auto">
              <a:xfrm>
                <a:off x="4084" y="11212"/>
                <a:ext cx="1749" cy="729"/>
                <a:chOff x="4084" y="12920"/>
                <a:chExt cx="1749" cy="729"/>
              </a:xfrm>
            </p:grpSpPr>
            <p:sp>
              <p:nvSpPr>
                <p:cNvPr id="13355" name="Oval 42"/>
                <p:cNvSpPr>
                  <a:spLocks noChangeArrowheads="1"/>
                </p:cNvSpPr>
                <p:nvPr/>
              </p:nvSpPr>
              <p:spPr bwMode="auto">
                <a:xfrm>
                  <a:off x="5340" y="13536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3356" name="Oval 43"/>
                <p:cNvSpPr>
                  <a:spLocks noChangeArrowheads="1"/>
                </p:cNvSpPr>
                <p:nvPr/>
              </p:nvSpPr>
              <p:spPr bwMode="auto">
                <a:xfrm>
                  <a:off x="5720" y="13240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3357" name="Oval 44"/>
                <p:cNvSpPr>
                  <a:spLocks noChangeArrowheads="1"/>
                </p:cNvSpPr>
                <p:nvPr/>
              </p:nvSpPr>
              <p:spPr bwMode="auto">
                <a:xfrm>
                  <a:off x="4624" y="13524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3358" name="Oval 45"/>
                <p:cNvSpPr>
                  <a:spLocks noChangeArrowheads="1"/>
                </p:cNvSpPr>
                <p:nvPr/>
              </p:nvSpPr>
              <p:spPr bwMode="auto">
                <a:xfrm>
                  <a:off x="5172" y="12928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3359" name="Oval 46"/>
                <p:cNvSpPr>
                  <a:spLocks noChangeArrowheads="1"/>
                </p:cNvSpPr>
                <p:nvPr/>
              </p:nvSpPr>
              <p:spPr bwMode="auto">
                <a:xfrm>
                  <a:off x="4444" y="12920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3360" name="Oval 47"/>
                <p:cNvSpPr>
                  <a:spLocks noChangeArrowheads="1"/>
                </p:cNvSpPr>
                <p:nvPr/>
              </p:nvSpPr>
              <p:spPr bwMode="auto">
                <a:xfrm>
                  <a:off x="4084" y="13240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3361" name="Oval 48"/>
                <p:cNvSpPr>
                  <a:spLocks noChangeArrowheads="1"/>
                </p:cNvSpPr>
                <p:nvPr/>
              </p:nvSpPr>
              <p:spPr bwMode="auto">
                <a:xfrm>
                  <a:off x="4892" y="13232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3323" name="Line 49"/>
            <p:cNvSpPr>
              <a:spLocks noChangeShapeType="1"/>
            </p:cNvSpPr>
            <p:nvPr/>
          </p:nvSpPr>
          <p:spPr bwMode="auto">
            <a:xfrm flipV="1">
              <a:off x="1680" y="1152"/>
              <a:ext cx="0" cy="124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4" name="Line 50"/>
            <p:cNvSpPr>
              <a:spLocks noChangeShapeType="1"/>
            </p:cNvSpPr>
            <p:nvPr/>
          </p:nvSpPr>
          <p:spPr bwMode="auto">
            <a:xfrm>
              <a:off x="1680" y="2400"/>
              <a:ext cx="105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5" name="Line 51"/>
            <p:cNvSpPr>
              <a:spLocks noChangeShapeType="1"/>
            </p:cNvSpPr>
            <p:nvPr/>
          </p:nvSpPr>
          <p:spPr bwMode="auto">
            <a:xfrm flipV="1">
              <a:off x="1680" y="2112"/>
              <a:ext cx="192" cy="28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26" name="Object 52"/>
            <p:cNvGraphicFramePr>
              <a:graphicFrameLocks noChangeAspect="1"/>
            </p:cNvGraphicFramePr>
            <p:nvPr/>
          </p:nvGraphicFramePr>
          <p:xfrm>
            <a:off x="1728" y="1008"/>
            <a:ext cx="188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0" name="Equation" r:id="rId7" imgW="139700" imgH="139700" progId="Equation.3">
                    <p:embed/>
                  </p:oleObj>
                </mc:Choice>
                <mc:Fallback>
                  <p:oleObj name="Equation" r:id="rId7" imgW="139700" imgH="139700" progId="Equation.3">
                    <p:embed/>
                    <p:pic>
                      <p:nvPicPr>
                        <p:cNvPr id="13326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008"/>
                          <a:ext cx="188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7" name="Object 53"/>
            <p:cNvGraphicFramePr>
              <a:graphicFrameLocks noChangeAspect="1"/>
            </p:cNvGraphicFramePr>
            <p:nvPr/>
          </p:nvGraphicFramePr>
          <p:xfrm>
            <a:off x="1745" y="1968"/>
            <a:ext cx="154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1" name="Equation" r:id="rId9" imgW="114201" imgH="139579" progId="Equation.3">
                    <p:embed/>
                  </p:oleObj>
                </mc:Choice>
                <mc:Fallback>
                  <p:oleObj name="Equation" r:id="rId9" imgW="114201" imgH="139579" progId="Equation.3">
                    <p:embed/>
                    <p:pic>
                      <p:nvPicPr>
                        <p:cNvPr id="13327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5" y="1968"/>
                          <a:ext cx="154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8" name="Object 54"/>
            <p:cNvGraphicFramePr>
              <a:graphicFrameLocks noChangeAspect="1"/>
            </p:cNvGraphicFramePr>
            <p:nvPr/>
          </p:nvGraphicFramePr>
          <p:xfrm>
            <a:off x="2688" y="2431"/>
            <a:ext cx="18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2" name="Equation" r:id="rId11" imgW="139579" imgH="164957" progId="Equation.3">
                    <p:embed/>
                  </p:oleObj>
                </mc:Choice>
                <mc:Fallback>
                  <p:oleObj name="Equation" r:id="rId11" imgW="139579" imgH="164957" progId="Equation.3">
                    <p:embed/>
                    <p:pic>
                      <p:nvPicPr>
                        <p:cNvPr id="13328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431"/>
                          <a:ext cx="18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" name="标题 1"/>
          <p:cNvSpPr>
            <a:spLocks noGrp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>
              <a:defRPr/>
            </a:pPr>
            <a:r>
              <a:rPr lang="zh-CN" altLang="en-US" sz="3200" dirty="0" smtClean="0"/>
              <a:t>简六方结构的介电常量</a:t>
            </a:r>
            <a:endParaRPr lang="zh-CN" altLang="en-US" dirty="0"/>
          </a:p>
        </p:txBody>
      </p:sp>
      <p:graphicFrame>
        <p:nvGraphicFramePr>
          <p:cNvPr id="13320" name="Object 4"/>
          <p:cNvGraphicFramePr>
            <a:graphicFrameLocks noChangeAspect="1"/>
          </p:cNvGraphicFramePr>
          <p:nvPr/>
        </p:nvGraphicFramePr>
        <p:xfrm>
          <a:off x="6043613" y="5848350"/>
          <a:ext cx="10937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3" name="Equation" r:id="rId13" imgW="469696" imgH="203112" progId="Equation.3">
                  <p:embed/>
                </p:oleObj>
              </mc:Choice>
              <mc:Fallback>
                <p:oleObj name="Equation" r:id="rId13" imgW="469696" imgH="203112" progId="Equation.3">
                  <p:embed/>
                  <p:pic>
                    <p:nvPicPr>
                      <p:cNvPr id="133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3613" y="5848350"/>
                        <a:ext cx="109378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文本框 55"/>
          <p:cNvSpPr txBox="1"/>
          <p:nvPr/>
        </p:nvSpPr>
        <p:spPr>
          <a:xfrm>
            <a:off x="3573463" y="5895975"/>
            <a:ext cx="141605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变换前后</a:t>
            </a:r>
          </a:p>
        </p:txBody>
      </p:sp>
    </p:spTree>
    <p:extLst>
      <p:ext uri="{BB962C8B-B14F-4D97-AF65-F5344CB8AC3E}">
        <p14:creationId xmlns:p14="http://schemas.microsoft.com/office/powerpoint/2010/main" val="193728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3"/>
          <p:cNvSpPr txBox="1">
            <a:spLocks noChangeArrowheads="1"/>
          </p:cNvSpPr>
          <p:nvPr/>
        </p:nvSpPr>
        <p:spPr bwMode="auto">
          <a:xfrm>
            <a:off x="442913" y="1555750"/>
            <a:ext cx="8496300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zh-CN" altLang="en-US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对称操作三：</a:t>
            </a:r>
            <a:r>
              <a:rPr kumimoji="1" lang="zh-CN" alt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设</a:t>
            </a:r>
            <a:r>
              <a:rPr kumimoji="1" lang="en-US" altLang="zh-CN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E=(0,0,E)</a:t>
            </a:r>
            <a:r>
              <a:rPr kumimoji="1" lang="zh-CN" alt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，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即 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E 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沿 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z 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轴方向，令晶体绕 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z 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轴转 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180°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，则 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x 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变成 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x</a:t>
            </a:r>
            <a:r>
              <a:rPr kumimoji="1" lang="el-GR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′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=-x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，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y 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变成 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y</a:t>
            </a:r>
            <a:r>
              <a:rPr kumimoji="1" lang="el-GR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′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=-y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，即：</a:t>
            </a:r>
          </a:p>
        </p:txBody>
      </p:sp>
      <p:graphicFrame>
        <p:nvGraphicFramePr>
          <p:cNvPr id="14339" name="Object 4"/>
          <p:cNvGraphicFramePr>
            <a:graphicFrameLocks noChangeAspect="1"/>
          </p:cNvGraphicFramePr>
          <p:nvPr/>
        </p:nvGraphicFramePr>
        <p:xfrm>
          <a:off x="4718050" y="4465638"/>
          <a:ext cx="3868738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2" name="Equation" r:id="rId3" imgW="1981200" imgH="711200" progId="Equation.3">
                  <p:embed/>
                </p:oleObj>
              </mc:Choice>
              <mc:Fallback>
                <p:oleObj name="Equation" r:id="rId3" imgW="1981200" imgH="711200" progId="Equation.3">
                  <p:embed/>
                  <p:pic>
                    <p:nvPicPr>
                      <p:cNvPr id="1433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8050" y="4465638"/>
                        <a:ext cx="3868738" cy="139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5"/>
          <p:cNvGraphicFramePr>
            <a:graphicFrameLocks noChangeAspect="1"/>
          </p:cNvGraphicFramePr>
          <p:nvPr>
            <p:extLst/>
          </p:nvPr>
        </p:nvGraphicFramePr>
        <p:xfrm>
          <a:off x="3141663" y="2795588"/>
          <a:ext cx="52832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3" name="Equation" r:id="rId5" imgW="2705040" imgH="787320" progId="Equation.DSMT4">
                  <p:embed/>
                </p:oleObj>
              </mc:Choice>
              <mc:Fallback>
                <p:oleObj name="Equation" r:id="rId5" imgW="2705040" imgH="787320" progId="Equation.DSMT4">
                  <p:embed/>
                  <p:pic>
                    <p:nvPicPr>
                      <p:cNvPr id="1434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663" y="2795588"/>
                        <a:ext cx="52832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 Box 6"/>
          <p:cNvSpPr txBox="1">
            <a:spLocks noChangeArrowheads="1"/>
          </p:cNvSpPr>
          <p:nvPr/>
        </p:nvSpPr>
        <p:spPr bwMode="auto">
          <a:xfrm>
            <a:off x="4946650" y="6381750"/>
            <a:ext cx="3946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FontTx/>
              <a:buNone/>
              <a:defRPr kumimoji="1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ε</a:t>
            </a:r>
            <a:r>
              <a:rPr lang="en-US" altLang="zh-CN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xz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=-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ε</a:t>
            </a:r>
            <a:r>
              <a:rPr lang="en-US" altLang="zh-CN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xz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=0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，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ε</a:t>
            </a:r>
            <a:r>
              <a:rPr lang="en-US" altLang="zh-CN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yz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=-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ε</a:t>
            </a:r>
            <a:r>
              <a:rPr lang="en-US" altLang="zh-CN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yz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=0.</a:t>
            </a:r>
          </a:p>
        </p:txBody>
      </p:sp>
      <p:sp>
        <p:nvSpPr>
          <p:cNvPr id="57" name="标题 1"/>
          <p:cNvSpPr>
            <a:spLocks noGrp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>
              <a:defRPr/>
            </a:pPr>
            <a:r>
              <a:rPr lang="zh-CN" altLang="en-US" sz="3200" dirty="0" smtClean="0"/>
              <a:t>简六方结构的介电常量</a:t>
            </a:r>
            <a:endParaRPr lang="zh-CN" altLang="en-US" dirty="0"/>
          </a:p>
        </p:txBody>
      </p:sp>
      <p:grpSp>
        <p:nvGrpSpPr>
          <p:cNvPr id="14343" name="Group 7"/>
          <p:cNvGrpSpPr>
            <a:grpSpLocks/>
          </p:cNvGrpSpPr>
          <p:nvPr/>
        </p:nvGrpSpPr>
        <p:grpSpPr bwMode="auto">
          <a:xfrm>
            <a:off x="684213" y="2863850"/>
            <a:ext cx="2968625" cy="3657600"/>
            <a:chOff x="1006" y="1008"/>
            <a:chExt cx="1870" cy="2304"/>
          </a:xfrm>
        </p:grpSpPr>
        <p:grpSp>
          <p:nvGrpSpPr>
            <p:cNvPr id="14346" name="Group 8"/>
            <p:cNvGrpSpPr>
              <a:grpSpLocks/>
            </p:cNvGrpSpPr>
            <p:nvPr/>
          </p:nvGrpSpPr>
          <p:grpSpPr bwMode="auto">
            <a:xfrm>
              <a:off x="1006" y="1392"/>
              <a:ext cx="1394" cy="1920"/>
              <a:chOff x="4084" y="11212"/>
              <a:chExt cx="1749" cy="2437"/>
            </a:xfrm>
          </p:grpSpPr>
          <p:sp>
            <p:nvSpPr>
              <p:cNvPr id="14353" name="Line 9"/>
              <p:cNvSpPr>
                <a:spLocks noChangeShapeType="1"/>
              </p:cNvSpPr>
              <p:nvPr/>
            </p:nvSpPr>
            <p:spPr bwMode="auto">
              <a:xfrm>
                <a:off x="4140" y="11580"/>
                <a:ext cx="0" cy="1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4" name="Line 10"/>
              <p:cNvSpPr>
                <a:spLocks noChangeShapeType="1"/>
              </p:cNvSpPr>
              <p:nvPr/>
            </p:nvSpPr>
            <p:spPr bwMode="auto">
              <a:xfrm>
                <a:off x="4500" y="11268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5" name="Line 11"/>
              <p:cNvSpPr>
                <a:spLocks noChangeShapeType="1"/>
              </p:cNvSpPr>
              <p:nvPr/>
            </p:nvSpPr>
            <p:spPr bwMode="auto">
              <a:xfrm flipH="1">
                <a:off x="4140" y="11268"/>
                <a:ext cx="36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6" name="Line 12"/>
              <p:cNvSpPr>
                <a:spLocks noChangeShapeType="1"/>
              </p:cNvSpPr>
              <p:nvPr/>
            </p:nvSpPr>
            <p:spPr bwMode="auto">
              <a:xfrm>
                <a:off x="4140" y="11580"/>
                <a:ext cx="54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7" name="Line 13"/>
              <p:cNvSpPr>
                <a:spLocks noChangeShapeType="1"/>
              </p:cNvSpPr>
              <p:nvPr/>
            </p:nvSpPr>
            <p:spPr bwMode="auto">
              <a:xfrm>
                <a:off x="4680" y="11892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8" name="Line 14"/>
              <p:cNvSpPr>
                <a:spLocks noChangeShapeType="1"/>
              </p:cNvSpPr>
              <p:nvPr/>
            </p:nvSpPr>
            <p:spPr bwMode="auto">
              <a:xfrm>
                <a:off x="5220" y="11268"/>
                <a:ext cx="54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9" name="Line 15"/>
              <p:cNvSpPr>
                <a:spLocks noChangeShapeType="1"/>
              </p:cNvSpPr>
              <p:nvPr/>
            </p:nvSpPr>
            <p:spPr bwMode="auto">
              <a:xfrm flipH="1">
                <a:off x="5400" y="11580"/>
                <a:ext cx="36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0" name="Line 16"/>
              <p:cNvSpPr>
                <a:spLocks noChangeShapeType="1"/>
              </p:cNvSpPr>
              <p:nvPr/>
            </p:nvSpPr>
            <p:spPr bwMode="auto">
              <a:xfrm>
                <a:off x="5220" y="11268"/>
                <a:ext cx="0" cy="1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1" name="Line 17"/>
              <p:cNvSpPr>
                <a:spLocks noChangeShapeType="1"/>
              </p:cNvSpPr>
              <p:nvPr/>
            </p:nvSpPr>
            <p:spPr bwMode="auto">
              <a:xfrm>
                <a:off x="4500" y="11268"/>
                <a:ext cx="0" cy="1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2" name="Line 18"/>
              <p:cNvSpPr>
                <a:spLocks noChangeShapeType="1"/>
              </p:cNvSpPr>
              <p:nvPr/>
            </p:nvSpPr>
            <p:spPr bwMode="auto">
              <a:xfrm>
                <a:off x="4500" y="12984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3" name="Line 19"/>
              <p:cNvSpPr>
                <a:spLocks noChangeShapeType="1"/>
              </p:cNvSpPr>
              <p:nvPr/>
            </p:nvSpPr>
            <p:spPr bwMode="auto">
              <a:xfrm>
                <a:off x="4680" y="11892"/>
                <a:ext cx="0" cy="1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4" name="Line 20"/>
              <p:cNvSpPr>
                <a:spLocks noChangeShapeType="1"/>
              </p:cNvSpPr>
              <p:nvPr/>
            </p:nvSpPr>
            <p:spPr bwMode="auto">
              <a:xfrm>
                <a:off x="5400" y="11892"/>
                <a:ext cx="0" cy="1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5" name="Line 21"/>
              <p:cNvSpPr>
                <a:spLocks noChangeShapeType="1"/>
              </p:cNvSpPr>
              <p:nvPr/>
            </p:nvSpPr>
            <p:spPr bwMode="auto">
              <a:xfrm>
                <a:off x="5760" y="11580"/>
                <a:ext cx="0" cy="1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6" name="Line 22"/>
              <p:cNvSpPr>
                <a:spLocks noChangeShapeType="1"/>
              </p:cNvSpPr>
              <p:nvPr/>
            </p:nvSpPr>
            <p:spPr bwMode="auto">
              <a:xfrm flipH="1">
                <a:off x="4140" y="12984"/>
                <a:ext cx="36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7" name="Line 23"/>
              <p:cNvSpPr>
                <a:spLocks noChangeShapeType="1"/>
              </p:cNvSpPr>
              <p:nvPr/>
            </p:nvSpPr>
            <p:spPr bwMode="auto">
              <a:xfrm>
                <a:off x="4140" y="13296"/>
                <a:ext cx="54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8" name="Line 24"/>
              <p:cNvSpPr>
                <a:spLocks noChangeShapeType="1"/>
              </p:cNvSpPr>
              <p:nvPr/>
            </p:nvSpPr>
            <p:spPr bwMode="auto">
              <a:xfrm>
                <a:off x="4680" y="13608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9" name="Line 25"/>
              <p:cNvSpPr>
                <a:spLocks noChangeShapeType="1"/>
              </p:cNvSpPr>
              <p:nvPr/>
            </p:nvSpPr>
            <p:spPr bwMode="auto">
              <a:xfrm flipV="1">
                <a:off x="5400" y="13296"/>
                <a:ext cx="36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0" name="Line 26"/>
              <p:cNvSpPr>
                <a:spLocks noChangeShapeType="1"/>
              </p:cNvSpPr>
              <p:nvPr/>
            </p:nvSpPr>
            <p:spPr bwMode="auto">
              <a:xfrm flipH="1" flipV="1">
                <a:off x="5220" y="12984"/>
                <a:ext cx="54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1" name="Line 27"/>
              <p:cNvSpPr>
                <a:spLocks noChangeShapeType="1"/>
              </p:cNvSpPr>
              <p:nvPr/>
            </p:nvSpPr>
            <p:spPr bwMode="auto">
              <a:xfrm>
                <a:off x="4140" y="11583"/>
                <a:ext cx="1620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2" name="Line 28"/>
              <p:cNvSpPr>
                <a:spLocks noChangeShapeType="1"/>
              </p:cNvSpPr>
              <p:nvPr/>
            </p:nvSpPr>
            <p:spPr bwMode="auto">
              <a:xfrm>
                <a:off x="4140" y="13296"/>
                <a:ext cx="1620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3" name="Line 29"/>
              <p:cNvSpPr>
                <a:spLocks noChangeShapeType="1"/>
              </p:cNvSpPr>
              <p:nvPr/>
            </p:nvSpPr>
            <p:spPr bwMode="auto">
              <a:xfrm flipH="1">
                <a:off x="4680" y="11271"/>
                <a:ext cx="540" cy="62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" name="Line 30"/>
              <p:cNvSpPr>
                <a:spLocks noChangeShapeType="1"/>
              </p:cNvSpPr>
              <p:nvPr/>
            </p:nvSpPr>
            <p:spPr bwMode="auto">
              <a:xfrm>
                <a:off x="4500" y="11271"/>
                <a:ext cx="900" cy="62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5" name="Line 31"/>
              <p:cNvSpPr>
                <a:spLocks noChangeShapeType="1"/>
              </p:cNvSpPr>
              <p:nvPr/>
            </p:nvSpPr>
            <p:spPr bwMode="auto">
              <a:xfrm>
                <a:off x="4500" y="12984"/>
                <a:ext cx="900" cy="62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" name="Line 32"/>
              <p:cNvSpPr>
                <a:spLocks noChangeShapeType="1"/>
              </p:cNvSpPr>
              <p:nvPr/>
            </p:nvSpPr>
            <p:spPr bwMode="auto">
              <a:xfrm flipH="1">
                <a:off x="4680" y="12984"/>
                <a:ext cx="540" cy="62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4377" name="Group 33"/>
              <p:cNvGrpSpPr>
                <a:grpSpLocks/>
              </p:cNvGrpSpPr>
              <p:nvPr/>
            </p:nvGrpSpPr>
            <p:grpSpPr bwMode="auto">
              <a:xfrm>
                <a:off x="4084" y="12920"/>
                <a:ext cx="1749" cy="729"/>
                <a:chOff x="4084" y="12920"/>
                <a:chExt cx="1749" cy="729"/>
              </a:xfrm>
            </p:grpSpPr>
            <p:sp>
              <p:nvSpPr>
                <p:cNvPr id="14386" name="Oval 34"/>
                <p:cNvSpPr>
                  <a:spLocks noChangeArrowheads="1"/>
                </p:cNvSpPr>
                <p:nvPr/>
              </p:nvSpPr>
              <p:spPr bwMode="auto">
                <a:xfrm>
                  <a:off x="5340" y="13536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4387" name="Oval 35"/>
                <p:cNvSpPr>
                  <a:spLocks noChangeArrowheads="1"/>
                </p:cNvSpPr>
                <p:nvPr/>
              </p:nvSpPr>
              <p:spPr bwMode="auto">
                <a:xfrm>
                  <a:off x="5720" y="13240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4388" name="Oval 36"/>
                <p:cNvSpPr>
                  <a:spLocks noChangeArrowheads="1"/>
                </p:cNvSpPr>
                <p:nvPr/>
              </p:nvSpPr>
              <p:spPr bwMode="auto">
                <a:xfrm>
                  <a:off x="4624" y="13524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4389" name="Oval 37"/>
                <p:cNvSpPr>
                  <a:spLocks noChangeArrowheads="1"/>
                </p:cNvSpPr>
                <p:nvPr/>
              </p:nvSpPr>
              <p:spPr bwMode="auto">
                <a:xfrm>
                  <a:off x="5172" y="12928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4390" name="Oval 38"/>
                <p:cNvSpPr>
                  <a:spLocks noChangeArrowheads="1"/>
                </p:cNvSpPr>
                <p:nvPr/>
              </p:nvSpPr>
              <p:spPr bwMode="auto">
                <a:xfrm>
                  <a:off x="4444" y="12920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4391" name="Oval 39"/>
                <p:cNvSpPr>
                  <a:spLocks noChangeArrowheads="1"/>
                </p:cNvSpPr>
                <p:nvPr/>
              </p:nvSpPr>
              <p:spPr bwMode="auto">
                <a:xfrm>
                  <a:off x="4084" y="13240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4392" name="Oval 40"/>
                <p:cNvSpPr>
                  <a:spLocks noChangeArrowheads="1"/>
                </p:cNvSpPr>
                <p:nvPr/>
              </p:nvSpPr>
              <p:spPr bwMode="auto">
                <a:xfrm>
                  <a:off x="4892" y="13232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4378" name="Group 41"/>
              <p:cNvGrpSpPr>
                <a:grpSpLocks/>
              </p:cNvGrpSpPr>
              <p:nvPr/>
            </p:nvGrpSpPr>
            <p:grpSpPr bwMode="auto">
              <a:xfrm>
                <a:off x="4084" y="11212"/>
                <a:ext cx="1749" cy="729"/>
                <a:chOff x="4084" y="12920"/>
                <a:chExt cx="1749" cy="729"/>
              </a:xfrm>
            </p:grpSpPr>
            <p:sp>
              <p:nvSpPr>
                <p:cNvPr id="14379" name="Oval 42"/>
                <p:cNvSpPr>
                  <a:spLocks noChangeArrowheads="1"/>
                </p:cNvSpPr>
                <p:nvPr/>
              </p:nvSpPr>
              <p:spPr bwMode="auto">
                <a:xfrm>
                  <a:off x="5340" y="13536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4380" name="Oval 43"/>
                <p:cNvSpPr>
                  <a:spLocks noChangeArrowheads="1"/>
                </p:cNvSpPr>
                <p:nvPr/>
              </p:nvSpPr>
              <p:spPr bwMode="auto">
                <a:xfrm>
                  <a:off x="5720" y="13240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4381" name="Oval 44"/>
                <p:cNvSpPr>
                  <a:spLocks noChangeArrowheads="1"/>
                </p:cNvSpPr>
                <p:nvPr/>
              </p:nvSpPr>
              <p:spPr bwMode="auto">
                <a:xfrm>
                  <a:off x="4624" y="13524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4382" name="Oval 45"/>
                <p:cNvSpPr>
                  <a:spLocks noChangeArrowheads="1"/>
                </p:cNvSpPr>
                <p:nvPr/>
              </p:nvSpPr>
              <p:spPr bwMode="auto">
                <a:xfrm>
                  <a:off x="5172" y="12928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4383" name="Oval 46"/>
                <p:cNvSpPr>
                  <a:spLocks noChangeArrowheads="1"/>
                </p:cNvSpPr>
                <p:nvPr/>
              </p:nvSpPr>
              <p:spPr bwMode="auto">
                <a:xfrm>
                  <a:off x="4444" y="12920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4384" name="Oval 47"/>
                <p:cNvSpPr>
                  <a:spLocks noChangeArrowheads="1"/>
                </p:cNvSpPr>
                <p:nvPr/>
              </p:nvSpPr>
              <p:spPr bwMode="auto">
                <a:xfrm>
                  <a:off x="4084" y="13240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4385" name="Oval 48"/>
                <p:cNvSpPr>
                  <a:spLocks noChangeArrowheads="1"/>
                </p:cNvSpPr>
                <p:nvPr/>
              </p:nvSpPr>
              <p:spPr bwMode="auto">
                <a:xfrm>
                  <a:off x="4892" y="13232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4347" name="Line 49"/>
            <p:cNvSpPr>
              <a:spLocks noChangeShapeType="1"/>
            </p:cNvSpPr>
            <p:nvPr/>
          </p:nvSpPr>
          <p:spPr bwMode="auto">
            <a:xfrm flipV="1">
              <a:off x="1680" y="1152"/>
              <a:ext cx="0" cy="124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8" name="Line 50"/>
            <p:cNvSpPr>
              <a:spLocks noChangeShapeType="1"/>
            </p:cNvSpPr>
            <p:nvPr/>
          </p:nvSpPr>
          <p:spPr bwMode="auto">
            <a:xfrm>
              <a:off x="1680" y="2400"/>
              <a:ext cx="105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9" name="Line 51"/>
            <p:cNvSpPr>
              <a:spLocks noChangeShapeType="1"/>
            </p:cNvSpPr>
            <p:nvPr/>
          </p:nvSpPr>
          <p:spPr bwMode="auto">
            <a:xfrm flipV="1">
              <a:off x="1680" y="2112"/>
              <a:ext cx="192" cy="28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50" name="Object 52"/>
            <p:cNvGraphicFramePr>
              <a:graphicFrameLocks noChangeAspect="1"/>
            </p:cNvGraphicFramePr>
            <p:nvPr/>
          </p:nvGraphicFramePr>
          <p:xfrm>
            <a:off x="1728" y="1008"/>
            <a:ext cx="188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4" name="Equation" r:id="rId7" imgW="139700" imgH="139700" progId="Equation.3">
                    <p:embed/>
                  </p:oleObj>
                </mc:Choice>
                <mc:Fallback>
                  <p:oleObj name="Equation" r:id="rId7" imgW="139700" imgH="139700" progId="Equation.3">
                    <p:embed/>
                    <p:pic>
                      <p:nvPicPr>
                        <p:cNvPr id="1435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008"/>
                          <a:ext cx="188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1" name="Object 53"/>
            <p:cNvGraphicFramePr>
              <a:graphicFrameLocks noChangeAspect="1"/>
            </p:cNvGraphicFramePr>
            <p:nvPr/>
          </p:nvGraphicFramePr>
          <p:xfrm>
            <a:off x="1745" y="1968"/>
            <a:ext cx="154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5" name="Equation" r:id="rId9" imgW="114201" imgH="139579" progId="Equation.3">
                    <p:embed/>
                  </p:oleObj>
                </mc:Choice>
                <mc:Fallback>
                  <p:oleObj name="Equation" r:id="rId9" imgW="114201" imgH="139579" progId="Equation.3">
                    <p:embed/>
                    <p:pic>
                      <p:nvPicPr>
                        <p:cNvPr id="14351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5" y="1968"/>
                          <a:ext cx="154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2" name="Object 54"/>
            <p:cNvGraphicFramePr>
              <a:graphicFrameLocks noChangeAspect="1"/>
            </p:cNvGraphicFramePr>
            <p:nvPr/>
          </p:nvGraphicFramePr>
          <p:xfrm>
            <a:off x="2688" y="2431"/>
            <a:ext cx="18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6" name="Equation" r:id="rId11" imgW="139579" imgH="164957" progId="Equation.3">
                    <p:embed/>
                  </p:oleObj>
                </mc:Choice>
                <mc:Fallback>
                  <p:oleObj name="Equation" r:id="rId11" imgW="139579" imgH="164957" progId="Equation.3">
                    <p:embed/>
                    <p:pic>
                      <p:nvPicPr>
                        <p:cNvPr id="14352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431"/>
                          <a:ext cx="18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44" name="Object 4"/>
          <p:cNvGraphicFramePr>
            <a:graphicFrameLocks noChangeAspect="1"/>
          </p:cNvGraphicFramePr>
          <p:nvPr/>
        </p:nvGraphicFramePr>
        <p:xfrm>
          <a:off x="6043613" y="5848350"/>
          <a:ext cx="10937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7" name="Equation" r:id="rId13" imgW="469696" imgH="203112" progId="Equation.3">
                  <p:embed/>
                </p:oleObj>
              </mc:Choice>
              <mc:Fallback>
                <p:oleObj name="Equation" r:id="rId13" imgW="469696" imgH="203112" progId="Equation.3">
                  <p:embed/>
                  <p:pic>
                    <p:nvPicPr>
                      <p:cNvPr id="143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3613" y="5848350"/>
                        <a:ext cx="109378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文本框 104"/>
          <p:cNvSpPr txBox="1"/>
          <p:nvPr/>
        </p:nvSpPr>
        <p:spPr>
          <a:xfrm>
            <a:off x="3573463" y="5895975"/>
            <a:ext cx="141605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变换前后</a:t>
            </a:r>
          </a:p>
        </p:txBody>
      </p:sp>
    </p:spTree>
    <p:extLst>
      <p:ext uri="{BB962C8B-B14F-4D97-AF65-F5344CB8AC3E}">
        <p14:creationId xmlns:p14="http://schemas.microsoft.com/office/powerpoint/2010/main" val="330149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1"/>
          <p:cNvGrpSpPr>
            <a:grpSpLocks/>
          </p:cNvGrpSpPr>
          <p:nvPr/>
        </p:nvGrpSpPr>
        <p:grpSpPr bwMode="auto">
          <a:xfrm>
            <a:off x="468313" y="2852738"/>
            <a:ext cx="5040312" cy="2657475"/>
            <a:chOff x="684139" y="3023592"/>
            <a:chExt cx="5040000" cy="2656823"/>
          </a:xfrm>
        </p:grpSpPr>
        <p:sp>
          <p:nvSpPr>
            <p:cNvPr id="33799" name="Text Box 4"/>
            <p:cNvSpPr txBox="1">
              <a:spLocks noChangeArrowheads="1"/>
            </p:cNvSpPr>
            <p:nvPr/>
          </p:nvSpPr>
          <p:spPr bwMode="auto">
            <a:xfrm>
              <a:off x="684139" y="3023592"/>
              <a:ext cx="5040000" cy="523746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7A997A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1" lang="en-US" altLang="zh-CN" sz="28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ε</a:t>
              </a:r>
              <a:r>
                <a:rPr kumimoji="1" lang="en-US" altLang="zh-CN" sz="2800" baseline="-250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yx</a:t>
              </a:r>
              <a:r>
                <a:rPr kumimoji="1" lang="en-US" altLang="zh-CN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=- </a:t>
              </a:r>
              <a:r>
                <a:rPr kumimoji="1" lang="en-US" altLang="zh-CN" sz="28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ε</a:t>
              </a:r>
              <a:r>
                <a:rPr kumimoji="1" lang="en-US" altLang="zh-CN" sz="2800" baseline="-250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yx</a:t>
              </a:r>
              <a:r>
                <a:rPr kumimoji="1" lang="en-US" altLang="zh-CN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=0</a:t>
              </a:r>
              <a:r>
                <a:rPr kumimoji="1" lang="zh-CN" altLang="en-US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， </a:t>
              </a:r>
              <a:r>
                <a:rPr kumimoji="1" lang="en-US" altLang="zh-CN" sz="28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ε</a:t>
              </a:r>
              <a:r>
                <a:rPr kumimoji="1" lang="en-US" altLang="zh-CN" sz="2800" baseline="-250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zx</a:t>
              </a:r>
              <a:r>
                <a:rPr kumimoji="1" lang="en-US" altLang="zh-CN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= -</a:t>
              </a:r>
              <a:r>
                <a:rPr kumimoji="1" lang="en-US" altLang="zh-CN" sz="28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ε</a:t>
              </a:r>
              <a:r>
                <a:rPr kumimoji="1" lang="en-US" altLang="zh-CN" sz="2800" baseline="-250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zx</a:t>
              </a:r>
              <a:r>
                <a:rPr kumimoji="1" lang="en-US" altLang="zh-CN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=0.</a:t>
              </a:r>
              <a:endParaRPr kumimoji="1" lang="en-US" altLang="zh-CN" sz="28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33800" name="Text Box 5"/>
            <p:cNvSpPr txBox="1">
              <a:spLocks noChangeArrowheads="1"/>
            </p:cNvSpPr>
            <p:nvPr/>
          </p:nvSpPr>
          <p:spPr bwMode="auto">
            <a:xfrm>
              <a:off x="684139" y="4090130"/>
              <a:ext cx="5040000" cy="523746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7A997A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1" lang="en-US" altLang="zh-CN" sz="28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ε</a:t>
              </a:r>
              <a:r>
                <a:rPr kumimoji="1" lang="en-US" altLang="zh-CN" sz="2800" baseline="-250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xy</a:t>
              </a:r>
              <a:r>
                <a:rPr kumimoji="1" lang="en-US" altLang="zh-CN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=- </a:t>
              </a:r>
              <a:r>
                <a:rPr kumimoji="1" lang="en-US" altLang="zh-CN" sz="28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ε</a:t>
              </a:r>
              <a:r>
                <a:rPr kumimoji="1" lang="en-US" altLang="zh-CN" sz="2800" baseline="-250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xy</a:t>
              </a:r>
              <a:r>
                <a:rPr kumimoji="1" lang="en-US" altLang="zh-CN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=0</a:t>
              </a:r>
              <a:r>
                <a:rPr kumimoji="1" lang="zh-CN" altLang="en-US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， </a:t>
              </a:r>
              <a:r>
                <a:rPr kumimoji="1" lang="en-US" altLang="zh-CN" sz="28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ε</a:t>
              </a:r>
              <a:r>
                <a:rPr kumimoji="1" lang="en-US" altLang="zh-CN" sz="2800" baseline="-250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zy</a:t>
              </a:r>
              <a:r>
                <a:rPr kumimoji="1" lang="en-US" altLang="zh-CN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= -</a:t>
              </a:r>
              <a:r>
                <a:rPr kumimoji="1" lang="en-US" altLang="zh-CN" sz="28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ε</a:t>
              </a:r>
              <a:r>
                <a:rPr kumimoji="1" lang="en-US" altLang="zh-CN" sz="2800" baseline="-250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zy</a:t>
              </a:r>
              <a:r>
                <a:rPr kumimoji="1" lang="en-US" altLang="zh-CN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=0.</a:t>
              </a:r>
              <a:endParaRPr kumimoji="1" lang="en-US" altLang="zh-CN" sz="28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33801" name="Text Box 6"/>
            <p:cNvSpPr txBox="1">
              <a:spLocks noChangeArrowheads="1"/>
            </p:cNvSpPr>
            <p:nvPr/>
          </p:nvSpPr>
          <p:spPr bwMode="auto">
            <a:xfrm>
              <a:off x="684139" y="5156669"/>
              <a:ext cx="5040000" cy="523746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7A997A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1" lang="en-US" altLang="zh-CN" sz="28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ε</a:t>
              </a:r>
              <a:r>
                <a:rPr kumimoji="1" lang="en-US" altLang="zh-CN" sz="2800" baseline="-250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xz</a:t>
              </a:r>
              <a:r>
                <a:rPr kumimoji="1" lang="en-US" altLang="zh-CN" sz="28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=- ε</a:t>
              </a:r>
              <a:r>
                <a:rPr kumimoji="1" lang="en-US" altLang="zh-CN" sz="2800" baseline="-250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xz</a:t>
              </a:r>
              <a:r>
                <a:rPr kumimoji="1" lang="en-US" altLang="zh-CN" sz="28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=0</a:t>
              </a:r>
              <a:r>
                <a:rPr kumimoji="1" lang="zh-CN" altLang="en-US" sz="28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， </a:t>
              </a:r>
              <a:r>
                <a:rPr kumimoji="1" lang="en-US" altLang="zh-CN" sz="28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ε</a:t>
              </a:r>
              <a:r>
                <a:rPr kumimoji="1" lang="en-US" altLang="zh-CN" sz="2800" baseline="-250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yz</a:t>
              </a:r>
              <a:r>
                <a:rPr kumimoji="1" lang="en-US" altLang="zh-CN" sz="28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= -ε</a:t>
              </a:r>
              <a:r>
                <a:rPr kumimoji="1" lang="en-US" altLang="zh-CN" sz="2800" baseline="-250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yz</a:t>
              </a:r>
              <a:r>
                <a:rPr kumimoji="1" lang="en-US" altLang="zh-CN" sz="28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=0.</a:t>
              </a:r>
              <a:endParaRPr kumimoji="1" lang="en-US" altLang="zh-CN" sz="2800" baseline="-25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</p:grp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简六方结构的介电常量</a:t>
            </a:r>
          </a:p>
        </p:txBody>
      </p:sp>
      <p:graphicFrame>
        <p:nvGraphicFramePr>
          <p:cNvPr id="15364" name="Object 3"/>
          <p:cNvGraphicFramePr>
            <a:graphicFrameLocks noChangeAspect="1"/>
          </p:cNvGraphicFramePr>
          <p:nvPr/>
        </p:nvGraphicFramePr>
        <p:xfrm>
          <a:off x="5480050" y="3230563"/>
          <a:ext cx="3592513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公式" r:id="rId3" imgW="1079032" imgH="571252" progId="Equation.3">
                  <p:embed/>
                </p:oleObj>
              </mc:Choice>
              <mc:Fallback>
                <p:oleObj name="公式" r:id="rId3" imgW="1079032" imgH="571252" progId="Equation.3">
                  <p:embed/>
                  <p:pic>
                    <p:nvPicPr>
                      <p:cNvPr id="1536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0050" y="3230563"/>
                        <a:ext cx="3592513" cy="190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prstShdw prst="shdw17" dist="17961" dir="2700000">
                          <a:srgbClr val="99995C"/>
                        </a:prst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AutoShape 7"/>
          <p:cNvSpPr>
            <a:spLocks/>
          </p:cNvSpPr>
          <p:nvPr/>
        </p:nvSpPr>
        <p:spPr bwMode="auto">
          <a:xfrm>
            <a:off x="5046663" y="3005138"/>
            <a:ext cx="381000" cy="2362200"/>
          </a:xfrm>
          <a:prstGeom prst="rightBrace">
            <a:avLst>
              <a:gd name="adj1" fmla="val 51667"/>
              <a:gd name="adj2" fmla="val 50000"/>
            </a:avLst>
          </a:prstGeom>
          <a:noFill/>
          <a:ln w="635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CN" altLang="en-US" sz="2800" smtClean="0">
              <a:solidFill>
                <a:srgbClr val="1C1C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8" name="Text Box 8"/>
          <p:cNvSpPr txBox="1">
            <a:spLocks noChangeArrowheads="1"/>
          </p:cNvSpPr>
          <p:nvPr/>
        </p:nvSpPr>
        <p:spPr bwMode="auto">
          <a:xfrm>
            <a:off x="439738" y="1922463"/>
            <a:ext cx="1828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综上所述：</a:t>
            </a:r>
          </a:p>
        </p:txBody>
      </p:sp>
    </p:spTree>
    <p:extLst>
      <p:ext uri="{BB962C8B-B14F-4D97-AF65-F5344CB8AC3E}">
        <p14:creationId xmlns:p14="http://schemas.microsoft.com/office/powerpoint/2010/main" val="6509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 smtClean="0"/>
              <a:t>简六方结构的介电常量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42913" y="1666875"/>
            <a:ext cx="8132762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kumimoji="1" lang="zh-CN" altLang="en-US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对称操作四：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 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沿六角形顶角 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方向，即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令晶体以 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为轴转 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180°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，则 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变成 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y’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 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变成 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z’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3259138" y="5013325"/>
          <a:ext cx="5126037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0" name="Equation" r:id="rId3" imgW="3403600" imgH="1193800" progId="Equation.3">
                  <p:embed/>
                </p:oleObj>
              </mc:Choice>
              <mc:Fallback>
                <p:oleObj name="Equation" r:id="rId3" imgW="3403600" imgH="1193800" progId="Equation.3">
                  <p:embed/>
                  <p:pic>
                    <p:nvPicPr>
                      <p:cNvPr id="163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138" y="5013325"/>
                        <a:ext cx="5126037" cy="18002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3259138" y="3082925"/>
          <a:ext cx="5091112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1" name="公式" r:id="rId5" imgW="3378200" imgH="1193800" progId="Equation.3">
                  <p:embed/>
                </p:oleObj>
              </mc:Choice>
              <mc:Fallback>
                <p:oleObj name="公式" r:id="rId5" imgW="3378200" imgH="1193800" progId="Equation.3">
                  <p:embed/>
                  <p:pic>
                    <p:nvPicPr>
                      <p:cNvPr id="163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138" y="3082925"/>
                        <a:ext cx="5091112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7164388" y="1709738"/>
          <a:ext cx="16764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2" name="Equation" r:id="rId7" imgW="1130300" imgH="508000" progId="Equation.3">
                  <p:embed/>
                </p:oleObj>
              </mc:Choice>
              <mc:Fallback>
                <p:oleObj name="Equation" r:id="rId7" imgW="1130300" imgH="508000" progId="Equation.3">
                  <p:embed/>
                  <p:pic>
                    <p:nvPicPr>
                      <p:cNvPr id="163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1709738"/>
                        <a:ext cx="16764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4514850" y="40322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3" name="Equation" r:id="rId9" imgW="114151" imgH="215619" progId="Equation.3">
                  <p:embed/>
                </p:oleObj>
              </mc:Choice>
              <mc:Fallback>
                <p:oleObj name="Equation" r:id="rId9" imgW="114151" imgH="215619" progId="Equation.3">
                  <p:embed/>
                  <p:pic>
                    <p:nvPicPr>
                      <p:cNvPr id="163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40322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2" name="Group 8"/>
          <p:cNvGrpSpPr>
            <a:grpSpLocks/>
          </p:cNvGrpSpPr>
          <p:nvPr/>
        </p:nvGrpSpPr>
        <p:grpSpPr bwMode="auto">
          <a:xfrm>
            <a:off x="401638" y="2781300"/>
            <a:ext cx="2646362" cy="1752600"/>
            <a:chOff x="428" y="1872"/>
            <a:chExt cx="1667" cy="1104"/>
          </a:xfrm>
        </p:grpSpPr>
        <p:grpSp>
          <p:nvGrpSpPr>
            <p:cNvPr id="16411" name="Group 9"/>
            <p:cNvGrpSpPr>
              <a:grpSpLocks/>
            </p:cNvGrpSpPr>
            <p:nvPr/>
          </p:nvGrpSpPr>
          <p:grpSpPr bwMode="auto">
            <a:xfrm>
              <a:off x="576" y="2352"/>
              <a:ext cx="1152" cy="624"/>
              <a:chOff x="576" y="2352"/>
              <a:chExt cx="1152" cy="624"/>
            </a:xfrm>
          </p:grpSpPr>
          <p:sp>
            <p:nvSpPr>
              <p:cNvPr id="16422" name="AutoShape 10"/>
              <p:cNvSpPr>
                <a:spLocks noChangeArrowheads="1"/>
              </p:cNvSpPr>
              <p:nvPr/>
            </p:nvSpPr>
            <p:spPr bwMode="auto">
              <a:xfrm>
                <a:off x="576" y="2352"/>
                <a:ext cx="1152" cy="624"/>
              </a:xfrm>
              <a:prstGeom prst="hexagon">
                <a:avLst>
                  <a:gd name="adj" fmla="val 46154"/>
                  <a:gd name="vf" fmla="val 115470"/>
                </a:avLst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23" name="Line 11"/>
              <p:cNvSpPr>
                <a:spLocks noChangeShapeType="1"/>
              </p:cNvSpPr>
              <p:nvPr/>
            </p:nvSpPr>
            <p:spPr bwMode="auto">
              <a:xfrm flipV="1">
                <a:off x="864" y="2352"/>
                <a:ext cx="576" cy="62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4" name="Line 12"/>
              <p:cNvSpPr>
                <a:spLocks noChangeShapeType="1"/>
              </p:cNvSpPr>
              <p:nvPr/>
            </p:nvSpPr>
            <p:spPr bwMode="auto">
              <a:xfrm>
                <a:off x="864" y="2352"/>
                <a:ext cx="576" cy="62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5" name="Line 13"/>
              <p:cNvSpPr>
                <a:spLocks noChangeShapeType="1"/>
              </p:cNvSpPr>
              <p:nvPr/>
            </p:nvSpPr>
            <p:spPr bwMode="auto">
              <a:xfrm>
                <a:off x="576" y="2658"/>
                <a:ext cx="115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412" name="Line 14"/>
            <p:cNvSpPr>
              <a:spLocks noChangeShapeType="1"/>
            </p:cNvSpPr>
            <p:nvPr/>
          </p:nvSpPr>
          <p:spPr bwMode="auto">
            <a:xfrm flipV="1">
              <a:off x="1152" y="2040"/>
              <a:ext cx="0" cy="62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3" name="Line 15"/>
            <p:cNvSpPr>
              <a:spLocks noChangeShapeType="1"/>
            </p:cNvSpPr>
            <p:nvPr/>
          </p:nvSpPr>
          <p:spPr bwMode="auto">
            <a:xfrm>
              <a:off x="1139" y="2654"/>
              <a:ext cx="91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414" name="Object 16"/>
            <p:cNvGraphicFramePr>
              <a:graphicFrameLocks noChangeAspect="1"/>
            </p:cNvGraphicFramePr>
            <p:nvPr/>
          </p:nvGraphicFramePr>
          <p:xfrm>
            <a:off x="960" y="1889"/>
            <a:ext cx="15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34" name="Equation" r:id="rId11" imgW="114201" imgH="139579" progId="Equation.3">
                    <p:embed/>
                  </p:oleObj>
                </mc:Choice>
                <mc:Fallback>
                  <p:oleObj name="Equation" r:id="rId11" imgW="114201" imgH="139579" progId="Equation.3">
                    <p:embed/>
                    <p:pic>
                      <p:nvPicPr>
                        <p:cNvPr id="16414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889"/>
                          <a:ext cx="157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5" name="Object 17"/>
            <p:cNvGraphicFramePr>
              <a:graphicFrameLocks noChangeAspect="1"/>
            </p:cNvGraphicFramePr>
            <p:nvPr/>
          </p:nvGraphicFramePr>
          <p:xfrm>
            <a:off x="1903" y="2428"/>
            <a:ext cx="192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35" name="Equation" r:id="rId13" imgW="139579" imgH="164957" progId="Equation.3">
                    <p:embed/>
                  </p:oleObj>
                </mc:Choice>
                <mc:Fallback>
                  <p:oleObj name="Equation" r:id="rId13" imgW="139579" imgH="164957" progId="Equation.3">
                    <p:embed/>
                    <p:pic>
                      <p:nvPicPr>
                        <p:cNvPr id="16415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3" y="2428"/>
                          <a:ext cx="192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6" name="Line 18"/>
            <p:cNvSpPr>
              <a:spLocks noChangeShapeType="1"/>
            </p:cNvSpPr>
            <p:nvPr/>
          </p:nvSpPr>
          <p:spPr bwMode="auto">
            <a:xfrm flipV="1">
              <a:off x="1150" y="2039"/>
              <a:ext cx="576" cy="624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417" name="Object 19"/>
            <p:cNvGraphicFramePr>
              <a:graphicFrameLocks noChangeAspect="1"/>
            </p:cNvGraphicFramePr>
            <p:nvPr/>
          </p:nvGraphicFramePr>
          <p:xfrm>
            <a:off x="1536" y="1872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36" name="Equation" r:id="rId15" imgW="164885" imgH="164885" progId="Equation.3">
                    <p:embed/>
                  </p:oleObj>
                </mc:Choice>
                <mc:Fallback>
                  <p:oleObj name="Equation" r:id="rId15" imgW="164885" imgH="164885" progId="Equation.3">
                    <p:embed/>
                    <p:pic>
                      <p:nvPicPr>
                        <p:cNvPr id="16417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872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8" name="Line 20"/>
            <p:cNvSpPr>
              <a:spLocks noChangeShapeType="1"/>
            </p:cNvSpPr>
            <p:nvPr/>
          </p:nvSpPr>
          <p:spPr bwMode="auto">
            <a:xfrm flipV="1">
              <a:off x="1146" y="2369"/>
              <a:ext cx="816" cy="288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9" name="Line 21"/>
            <p:cNvSpPr>
              <a:spLocks noChangeShapeType="1"/>
            </p:cNvSpPr>
            <p:nvPr/>
          </p:nvSpPr>
          <p:spPr bwMode="auto">
            <a:xfrm flipH="1" flipV="1">
              <a:off x="666" y="2129"/>
              <a:ext cx="480" cy="528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420" name="Object 22"/>
            <p:cNvGraphicFramePr>
              <a:graphicFrameLocks noChangeAspect="1"/>
            </p:cNvGraphicFramePr>
            <p:nvPr/>
          </p:nvGraphicFramePr>
          <p:xfrm>
            <a:off x="428" y="1942"/>
            <a:ext cx="244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37" name="Equation" r:id="rId17" imgW="177569" imgH="202936" progId="Equation.3">
                    <p:embed/>
                  </p:oleObj>
                </mc:Choice>
                <mc:Fallback>
                  <p:oleObj name="Equation" r:id="rId17" imgW="177569" imgH="202936" progId="Equation.3">
                    <p:embed/>
                    <p:pic>
                      <p:nvPicPr>
                        <p:cNvPr id="1642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" y="1942"/>
                          <a:ext cx="244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1" name="Object 23"/>
            <p:cNvGraphicFramePr>
              <a:graphicFrameLocks noChangeAspect="1"/>
            </p:cNvGraphicFramePr>
            <p:nvPr/>
          </p:nvGraphicFramePr>
          <p:xfrm>
            <a:off x="1654" y="2134"/>
            <a:ext cx="209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38" name="Equation" r:id="rId19" imgW="152202" imgH="177569" progId="Equation.3">
                    <p:embed/>
                  </p:oleObj>
                </mc:Choice>
                <mc:Fallback>
                  <p:oleObj name="Equation" r:id="rId19" imgW="152202" imgH="177569" progId="Equation.3">
                    <p:embed/>
                    <p:pic>
                      <p:nvPicPr>
                        <p:cNvPr id="16421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4" y="2134"/>
                          <a:ext cx="209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393" name="Object 24"/>
          <p:cNvGraphicFramePr>
            <a:graphicFrameLocks noChangeAspect="1"/>
          </p:cNvGraphicFramePr>
          <p:nvPr/>
        </p:nvGraphicFramePr>
        <p:xfrm>
          <a:off x="1704975" y="3162300"/>
          <a:ext cx="3111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9" name="Equation" r:id="rId21" imgW="164885" imgH="164885" progId="Equation.3">
                  <p:embed/>
                </p:oleObj>
              </mc:Choice>
              <mc:Fallback>
                <p:oleObj name="Equation" r:id="rId21" imgW="164885" imgH="164885" progId="Equation.3">
                  <p:embed/>
                  <p:pic>
                    <p:nvPicPr>
                      <p:cNvPr id="16393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75" y="3162300"/>
                        <a:ext cx="31115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六边形 1"/>
          <p:cNvSpPr>
            <a:spLocks noChangeArrowheads="1"/>
          </p:cNvSpPr>
          <p:nvPr/>
        </p:nvSpPr>
        <p:spPr bwMode="auto">
          <a:xfrm>
            <a:off x="938213" y="5416550"/>
            <a:ext cx="1258887" cy="1260475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38100" algn="ctr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6395" name="Object 24"/>
          <p:cNvGraphicFramePr>
            <a:graphicFrameLocks noChangeAspect="1"/>
          </p:cNvGraphicFramePr>
          <p:nvPr/>
        </p:nvGraphicFramePr>
        <p:xfrm>
          <a:off x="1574800" y="5087938"/>
          <a:ext cx="3111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0" name="Equation" r:id="rId23" imgW="164885" imgH="164885" progId="Equation.3">
                  <p:embed/>
                </p:oleObj>
              </mc:Choice>
              <mc:Fallback>
                <p:oleObj name="Equation" r:id="rId23" imgW="164885" imgH="164885" progId="Equation.3">
                  <p:embed/>
                  <p:pic>
                    <p:nvPicPr>
                      <p:cNvPr id="1639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5087938"/>
                        <a:ext cx="31115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6" name="Group 8"/>
          <p:cNvGrpSpPr>
            <a:grpSpLocks/>
          </p:cNvGrpSpPr>
          <p:nvPr/>
        </p:nvGrpSpPr>
        <p:grpSpPr bwMode="auto">
          <a:xfrm>
            <a:off x="614363" y="4775200"/>
            <a:ext cx="2244725" cy="1890713"/>
            <a:chOff x="555" y="1861"/>
            <a:chExt cx="1414" cy="1191"/>
          </a:xfrm>
        </p:grpSpPr>
        <p:grpSp>
          <p:nvGrpSpPr>
            <p:cNvPr id="16397" name="Group 9"/>
            <p:cNvGrpSpPr>
              <a:grpSpLocks/>
            </p:cNvGrpSpPr>
            <p:nvPr/>
          </p:nvGrpSpPr>
          <p:grpSpPr bwMode="auto">
            <a:xfrm>
              <a:off x="758" y="2258"/>
              <a:ext cx="793" cy="794"/>
              <a:chOff x="758" y="2258"/>
              <a:chExt cx="793" cy="794"/>
            </a:xfrm>
          </p:grpSpPr>
          <p:sp>
            <p:nvSpPr>
              <p:cNvPr id="16408" name="Line 11"/>
              <p:cNvSpPr>
                <a:spLocks noChangeShapeType="1"/>
              </p:cNvSpPr>
              <p:nvPr/>
            </p:nvSpPr>
            <p:spPr bwMode="auto">
              <a:xfrm flipV="1">
                <a:off x="953" y="2258"/>
                <a:ext cx="400" cy="79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9" name="Line 12"/>
              <p:cNvSpPr>
                <a:spLocks noChangeShapeType="1"/>
              </p:cNvSpPr>
              <p:nvPr/>
            </p:nvSpPr>
            <p:spPr bwMode="auto">
              <a:xfrm>
                <a:off x="953" y="2258"/>
                <a:ext cx="404" cy="79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0" name="Line 13"/>
              <p:cNvSpPr>
                <a:spLocks noChangeShapeType="1"/>
              </p:cNvSpPr>
              <p:nvPr/>
            </p:nvSpPr>
            <p:spPr bwMode="auto">
              <a:xfrm>
                <a:off x="758" y="2656"/>
                <a:ext cx="793" cy="1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 flipV="1">
              <a:off x="1156" y="2161"/>
              <a:ext cx="0" cy="48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>
              <a:off x="1146" y="2656"/>
              <a:ext cx="6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400" name="Object 16"/>
            <p:cNvGraphicFramePr>
              <a:graphicFrameLocks noChangeAspect="1"/>
            </p:cNvGraphicFramePr>
            <p:nvPr/>
          </p:nvGraphicFramePr>
          <p:xfrm>
            <a:off x="960" y="1955"/>
            <a:ext cx="15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41" name="Equation" r:id="rId24" imgW="114201" imgH="139579" progId="Equation.3">
                    <p:embed/>
                  </p:oleObj>
                </mc:Choice>
                <mc:Fallback>
                  <p:oleObj name="Equation" r:id="rId24" imgW="114201" imgH="139579" progId="Equation.3">
                    <p:embed/>
                    <p:pic>
                      <p:nvPicPr>
                        <p:cNvPr id="1640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955"/>
                          <a:ext cx="157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1" name="Object 17"/>
            <p:cNvGraphicFramePr>
              <a:graphicFrameLocks noChangeAspect="1"/>
            </p:cNvGraphicFramePr>
            <p:nvPr/>
          </p:nvGraphicFramePr>
          <p:xfrm>
            <a:off x="1777" y="2640"/>
            <a:ext cx="192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42" name="Equation" r:id="rId25" imgW="139579" imgH="164957" progId="Equation.3">
                    <p:embed/>
                  </p:oleObj>
                </mc:Choice>
                <mc:Fallback>
                  <p:oleObj name="Equation" r:id="rId25" imgW="139579" imgH="164957" progId="Equation.3">
                    <p:embed/>
                    <p:pic>
                      <p:nvPicPr>
                        <p:cNvPr id="16401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7" y="2640"/>
                          <a:ext cx="192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2" name="Line 18"/>
            <p:cNvSpPr>
              <a:spLocks noChangeShapeType="1"/>
            </p:cNvSpPr>
            <p:nvPr/>
          </p:nvSpPr>
          <p:spPr bwMode="auto">
            <a:xfrm flipV="1">
              <a:off x="1156" y="2077"/>
              <a:ext cx="282" cy="579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403" name="Object 19"/>
            <p:cNvGraphicFramePr>
              <a:graphicFrameLocks noChangeAspect="1"/>
            </p:cNvGraphicFramePr>
            <p:nvPr/>
          </p:nvGraphicFramePr>
          <p:xfrm>
            <a:off x="1318" y="1861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43" name="Equation" r:id="rId26" imgW="164885" imgH="164885" progId="Equation.3">
                    <p:embed/>
                  </p:oleObj>
                </mc:Choice>
                <mc:Fallback>
                  <p:oleObj name="Equation" r:id="rId26" imgW="164885" imgH="164885" progId="Equation.3">
                    <p:embed/>
                    <p:pic>
                      <p:nvPicPr>
                        <p:cNvPr id="16403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8" y="1861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4" name="Line 20"/>
            <p:cNvSpPr>
              <a:spLocks noChangeShapeType="1"/>
            </p:cNvSpPr>
            <p:nvPr/>
          </p:nvSpPr>
          <p:spPr bwMode="auto">
            <a:xfrm flipV="1">
              <a:off x="1152" y="2345"/>
              <a:ext cx="451" cy="311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Line 21"/>
            <p:cNvSpPr>
              <a:spLocks noChangeShapeType="1"/>
            </p:cNvSpPr>
            <p:nvPr/>
          </p:nvSpPr>
          <p:spPr bwMode="auto">
            <a:xfrm flipH="1" flipV="1">
              <a:off x="901" y="2147"/>
              <a:ext cx="253" cy="512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406" name="Object 22"/>
            <p:cNvGraphicFramePr>
              <a:graphicFrameLocks noChangeAspect="1"/>
            </p:cNvGraphicFramePr>
            <p:nvPr/>
          </p:nvGraphicFramePr>
          <p:xfrm>
            <a:off x="555" y="2062"/>
            <a:ext cx="244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44" name="Equation" r:id="rId27" imgW="177569" imgH="202936" progId="Equation.3">
                    <p:embed/>
                  </p:oleObj>
                </mc:Choice>
                <mc:Fallback>
                  <p:oleObj name="Equation" r:id="rId27" imgW="177569" imgH="202936" progId="Equation.3">
                    <p:embed/>
                    <p:pic>
                      <p:nvPicPr>
                        <p:cNvPr id="16406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" y="2062"/>
                          <a:ext cx="244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7" name="Object 23"/>
            <p:cNvGraphicFramePr>
              <a:graphicFrameLocks noChangeAspect="1"/>
            </p:cNvGraphicFramePr>
            <p:nvPr/>
          </p:nvGraphicFramePr>
          <p:xfrm>
            <a:off x="1617" y="2267"/>
            <a:ext cx="209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45" name="Equation" r:id="rId28" imgW="152202" imgH="177569" progId="Equation.3">
                    <p:embed/>
                  </p:oleObj>
                </mc:Choice>
                <mc:Fallback>
                  <p:oleObj name="Equation" r:id="rId28" imgW="152202" imgH="177569" progId="Equation.3">
                    <p:embed/>
                    <p:pic>
                      <p:nvPicPr>
                        <p:cNvPr id="16407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7" y="2267"/>
                          <a:ext cx="209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2988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简六方结构的介电常量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11561" y="1616062"/>
            <a:ext cx="807524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晶体沿</a:t>
            </a:r>
            <a:r>
              <a:rPr kumimoji="1"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E</a:t>
            </a:r>
            <a:r>
              <a:rPr kumimoji="1"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所在方向转</a:t>
            </a:r>
            <a:r>
              <a:rPr kumimoji="1"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180</a:t>
            </a:r>
            <a:r>
              <a:rPr kumimoji="1"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度后不变，电位移矢量</a:t>
            </a:r>
            <a:r>
              <a:rPr kumimoji="1"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D</a:t>
            </a:r>
            <a:r>
              <a:rPr kumimoji="1"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也应该不变，即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>
            <p:extLst/>
          </p:nvPr>
        </p:nvGraphicFramePr>
        <p:xfrm>
          <a:off x="3117056" y="2308212"/>
          <a:ext cx="14478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8" name="Equation" r:id="rId3" imgW="469696" imgH="203112" progId="Equation.3">
                  <p:embed/>
                </p:oleObj>
              </mc:Choice>
              <mc:Fallback>
                <p:oleObj name="Equation" r:id="rId3" imgW="469696" imgH="203112" progId="Equation.3">
                  <p:embed/>
                  <p:pic>
                    <p:nvPicPr>
                      <p:cNvPr id="174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056" y="2308212"/>
                        <a:ext cx="14478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837045" y="3284984"/>
            <a:ext cx="6440487" cy="2160588"/>
            <a:chOff x="887" y="2016"/>
            <a:chExt cx="4057" cy="1312"/>
          </a:xfrm>
        </p:grpSpPr>
        <p:graphicFrame>
          <p:nvGraphicFramePr>
            <p:cNvPr id="17415" name="Object 6"/>
            <p:cNvGraphicFramePr>
              <a:graphicFrameLocks noChangeAspect="1"/>
            </p:cNvGraphicFramePr>
            <p:nvPr/>
          </p:nvGraphicFramePr>
          <p:xfrm>
            <a:off x="2448" y="2016"/>
            <a:ext cx="2496" cy="1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9" name="Equation" r:id="rId5" imgW="2273300" imgH="1193800" progId="Equation.3">
                    <p:embed/>
                  </p:oleObj>
                </mc:Choice>
                <mc:Fallback>
                  <p:oleObj name="Equation" r:id="rId5" imgW="2273300" imgH="1193800" progId="Equation.3">
                    <p:embed/>
                    <p:pic>
                      <p:nvPicPr>
                        <p:cNvPr id="17415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016"/>
                          <a:ext cx="2496" cy="1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6" name="Object 7"/>
            <p:cNvGraphicFramePr>
              <a:graphicFrameLocks noChangeAspect="1"/>
            </p:cNvGraphicFramePr>
            <p:nvPr/>
          </p:nvGraphicFramePr>
          <p:xfrm>
            <a:off x="887" y="2043"/>
            <a:ext cx="1561" cy="1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20" name="Equation" r:id="rId7" imgW="1460500" imgH="1193800" progId="Equation.3">
                    <p:embed/>
                  </p:oleObj>
                </mc:Choice>
                <mc:Fallback>
                  <p:oleObj name="Equation" r:id="rId7" imgW="1460500" imgH="1193800" progId="Equation.3">
                    <p:embed/>
                    <p:pic>
                      <p:nvPicPr>
                        <p:cNvPr id="17416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7" y="2043"/>
                          <a:ext cx="1561" cy="1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14" name="Object 8"/>
          <p:cNvGraphicFramePr>
            <a:graphicFrameLocks noChangeAspect="1"/>
          </p:cNvGraphicFramePr>
          <p:nvPr>
            <p:extLst/>
          </p:nvPr>
        </p:nvGraphicFramePr>
        <p:xfrm>
          <a:off x="837045" y="5661248"/>
          <a:ext cx="41846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1" name="公式" r:id="rId9" imgW="1307532" imgH="203112" progId="Equation.3">
                  <p:embed/>
                </p:oleObj>
              </mc:Choice>
              <mc:Fallback>
                <p:oleObj name="公式" r:id="rId9" imgW="1307532" imgH="203112" progId="Equation.3">
                  <p:embed/>
                  <p:pic>
                    <p:nvPicPr>
                      <p:cNvPr id="1741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045" y="5661248"/>
                        <a:ext cx="41846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prstShdw prst="shdw17" dist="17961" dir="2700000">
                          <a:srgbClr val="7A997A"/>
                        </a:prst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689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 smtClean="0"/>
              <a:t>简六方结构的介电常量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4356100" y="2011363"/>
          <a:ext cx="292100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" name="公式" r:id="rId3" imgW="927100" imgH="571500" progId="Equation.3">
                  <p:embed/>
                </p:oleObj>
              </mc:Choice>
              <mc:Fallback>
                <p:oleObj name="公式" r:id="rId3" imgW="927100" imgH="571500" progId="Equation.3">
                  <p:embed/>
                  <p:pic>
                    <p:nvPicPr>
                      <p:cNvPr id="184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011363"/>
                        <a:ext cx="2921000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prstShdw prst="shdw17" dist="17961" dir="2700000">
                          <a:srgbClr val="99995C"/>
                        </a:prst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39750" y="1892300"/>
            <a:ext cx="4265613" cy="4318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ε</a:t>
            </a:r>
            <a:r>
              <a:rPr kumimoji="1" lang="en-US" altLang="zh-CN" sz="21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yx</a:t>
            </a:r>
            <a:r>
              <a:rPr kumimoji="1" lang="en-US" altLang="zh-CN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=- </a:t>
            </a:r>
            <a:r>
              <a:rPr kumimoji="1" lang="en-US" altLang="zh-CN" sz="2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ε</a:t>
            </a:r>
            <a:r>
              <a:rPr kumimoji="1" lang="en-US" altLang="zh-CN" sz="21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yx</a:t>
            </a:r>
            <a:r>
              <a:rPr kumimoji="1" lang="en-US" altLang="zh-CN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kumimoji="1" lang="zh-CN" alt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kumimoji="1" lang="en-US" altLang="zh-CN" sz="2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ε</a:t>
            </a:r>
            <a:r>
              <a:rPr kumimoji="1" lang="en-US" altLang="zh-CN" sz="21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zx</a:t>
            </a:r>
            <a:r>
              <a:rPr kumimoji="1" lang="en-US" altLang="zh-CN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= -</a:t>
            </a:r>
            <a:r>
              <a:rPr kumimoji="1" lang="en-US" altLang="zh-CN" sz="2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ε</a:t>
            </a:r>
            <a:r>
              <a:rPr kumimoji="1" lang="en-US" altLang="zh-CN" sz="21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zx</a:t>
            </a:r>
            <a:r>
              <a:rPr kumimoji="1" lang="en-US" altLang="zh-CN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=0.</a:t>
            </a:r>
            <a:endParaRPr kumimoji="1" lang="en-US" altLang="zh-CN" sz="2100" baseline="-25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539750" y="2405063"/>
            <a:ext cx="4265613" cy="4318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ε</a:t>
            </a:r>
            <a:r>
              <a:rPr kumimoji="1" lang="en-US" altLang="zh-CN" sz="21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xy</a:t>
            </a:r>
            <a:r>
              <a:rPr kumimoji="1" lang="en-US" altLang="zh-CN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=- </a:t>
            </a:r>
            <a:r>
              <a:rPr kumimoji="1" lang="en-US" altLang="zh-CN" sz="2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ε</a:t>
            </a:r>
            <a:r>
              <a:rPr kumimoji="1" lang="en-US" altLang="zh-CN" sz="21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xy</a:t>
            </a:r>
            <a:r>
              <a:rPr kumimoji="1" lang="en-US" altLang="zh-CN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kumimoji="1" lang="zh-CN" alt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kumimoji="1" lang="en-US" altLang="zh-CN" sz="2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ε</a:t>
            </a:r>
            <a:r>
              <a:rPr kumimoji="1" lang="en-US" altLang="zh-CN" sz="21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zy</a:t>
            </a:r>
            <a:r>
              <a:rPr kumimoji="1" lang="en-US" altLang="zh-CN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= -</a:t>
            </a:r>
            <a:r>
              <a:rPr kumimoji="1" lang="en-US" altLang="zh-CN" sz="2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ε</a:t>
            </a:r>
            <a:r>
              <a:rPr kumimoji="1" lang="en-US" altLang="zh-CN" sz="21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zy</a:t>
            </a:r>
            <a:r>
              <a:rPr kumimoji="1" lang="en-US" altLang="zh-CN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=0.</a:t>
            </a:r>
            <a:endParaRPr kumimoji="1" lang="en-US" altLang="zh-CN" sz="2100" baseline="-25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539750" y="2917825"/>
            <a:ext cx="4337050" cy="4302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ε</a:t>
            </a:r>
            <a:r>
              <a:rPr kumimoji="1" lang="en-US" altLang="zh-CN" sz="21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xz</a:t>
            </a:r>
            <a:r>
              <a:rPr kumimoji="1" lang="en-US" altLang="zh-CN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=- </a:t>
            </a:r>
            <a:r>
              <a:rPr kumimoji="1" lang="en-US" altLang="zh-CN" sz="2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ε</a:t>
            </a:r>
            <a:r>
              <a:rPr kumimoji="1" lang="en-US" altLang="zh-CN" sz="21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xz</a:t>
            </a:r>
            <a:r>
              <a:rPr kumimoji="1" lang="en-US" altLang="zh-CN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kumimoji="1" lang="zh-CN" alt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kumimoji="1" lang="en-US" altLang="zh-CN" sz="2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ε</a:t>
            </a:r>
            <a:r>
              <a:rPr kumimoji="1" lang="en-US" altLang="zh-CN" sz="21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yz</a:t>
            </a:r>
            <a:r>
              <a:rPr kumimoji="1" lang="en-US" altLang="zh-CN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= -</a:t>
            </a:r>
            <a:r>
              <a:rPr kumimoji="1" lang="en-US" altLang="zh-CN" sz="2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ε</a:t>
            </a:r>
            <a:r>
              <a:rPr kumimoji="1" lang="en-US" altLang="zh-CN" sz="21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yz</a:t>
            </a:r>
            <a:r>
              <a:rPr kumimoji="1" lang="en-US" altLang="zh-CN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=0.</a:t>
            </a:r>
            <a:endParaRPr kumimoji="1" lang="en-US" altLang="zh-CN" sz="2100" baseline="-25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39" name="AutoShape 7"/>
          <p:cNvSpPr>
            <a:spLocks/>
          </p:cNvSpPr>
          <p:nvPr/>
        </p:nvSpPr>
        <p:spPr bwMode="auto">
          <a:xfrm>
            <a:off x="4067175" y="1951038"/>
            <a:ext cx="165100" cy="1887537"/>
          </a:xfrm>
          <a:prstGeom prst="rightBrace">
            <a:avLst>
              <a:gd name="adj1" fmla="val 76588"/>
              <a:gd name="adj2" fmla="val 50000"/>
            </a:avLst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9750" y="3430588"/>
            <a:ext cx="4337050" cy="43021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ε</a:t>
            </a:r>
            <a:r>
              <a:rPr kumimoji="1" lang="en-US" altLang="zh-CN" sz="21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yy</a:t>
            </a:r>
            <a:r>
              <a:rPr kumimoji="1" lang="en-US" altLang="zh-CN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ε</a:t>
            </a:r>
            <a:r>
              <a:rPr kumimoji="1" lang="en-US" altLang="zh-CN" sz="21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zz</a:t>
            </a:r>
            <a:r>
              <a:rPr kumimoji="1" lang="en-US" altLang="zh-CN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=ε</a:t>
            </a:r>
            <a:r>
              <a:rPr kumimoji="1" lang="en-US" altLang="zh-CN" sz="21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kumimoji="1" lang="en-US" altLang="zh-CN" sz="2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ε</a:t>
            </a:r>
            <a:r>
              <a:rPr kumimoji="1" lang="en-US" altLang="zh-CN" sz="21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xx</a:t>
            </a:r>
            <a:r>
              <a:rPr kumimoji="1" lang="en-US" altLang="zh-CN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= ε</a:t>
            </a:r>
            <a:r>
              <a:rPr kumimoji="1" lang="en-US" altLang="zh-CN" sz="21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" name="矩形 1"/>
          <p:cNvSpPr/>
          <p:nvPr/>
        </p:nvSpPr>
        <p:spPr>
          <a:xfrm>
            <a:off x="539750" y="4077072"/>
            <a:ext cx="7989887" cy="2308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对称性越高，需要独立地表征的系统要素就越少，描述起来就越简单，这对于研究晶体的性质有极重要的意义。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因此，研究晶体物理性质时，先从其</a:t>
            </a:r>
            <a:r>
              <a:rPr lang="zh-CN" altLang="en-US" sz="24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几何外形的宏观对称性开始研究。</a:t>
            </a:r>
          </a:p>
        </p:txBody>
      </p:sp>
    </p:spTree>
    <p:extLst>
      <p:ext uri="{BB962C8B-B14F-4D97-AF65-F5344CB8AC3E}">
        <p14:creationId xmlns:p14="http://schemas.microsoft.com/office/powerpoint/2010/main" val="48351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矩形 3"/>
          <p:cNvSpPr>
            <a:spLocks noChangeArrowheads="1"/>
          </p:cNvSpPr>
          <p:nvPr/>
        </p:nvSpPr>
        <p:spPr bwMode="auto">
          <a:xfrm>
            <a:off x="611188" y="6021388"/>
            <a:ext cx="76850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http://jpkc.hnpu.edu.cn/clwlhx8/upfile/2012415105559966.pdf</a:t>
            </a:r>
            <a:endParaRPr lang="zh-CN" altLang="en-US" sz="14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3" name="TextBox 5"/>
          <p:cNvSpPr txBox="1">
            <a:spLocks noChangeArrowheads="1"/>
          </p:cNvSpPr>
          <p:nvPr/>
        </p:nvSpPr>
        <p:spPr bwMode="auto">
          <a:xfrm>
            <a:off x="457200" y="1628775"/>
            <a:ext cx="82296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对称是晶体的基本性质，晶体的对称既有普遍性也有特殊性，即所有的晶体都是对称的，但是</a:t>
            </a:r>
            <a:r>
              <a:rPr lang="zh-CN" altLang="zh-CN" sz="22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不同晶体对称特点不同</a:t>
            </a:r>
            <a:r>
              <a:rPr lang="zh-CN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，从这个意义上讲，对称是晶体分类的基础。</a:t>
            </a:r>
            <a:endParaRPr lang="en-US" altLang="zh-CN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宏观晶体中</a:t>
            </a:r>
            <a:r>
              <a:rPr lang="zh-CN" altLang="zh-CN" sz="22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所有对称要素的集合</a:t>
            </a:r>
            <a:r>
              <a:rPr lang="zh-CN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称为</a:t>
            </a:r>
            <a:r>
              <a:rPr lang="zh-CN" altLang="zh-CN" sz="22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点群</a:t>
            </a:r>
            <a:r>
              <a:rPr lang="zh-CN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point group</a:t>
            </a:r>
            <a:r>
              <a:rPr lang="zh-CN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r>
              <a:rPr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这是</a:t>
            </a:r>
            <a:r>
              <a:rPr lang="zh-CN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由于在结晶多面体中，</a:t>
            </a:r>
            <a:r>
              <a:rPr lang="zh-CN" altLang="zh-CN" sz="22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全部对称要素</a:t>
            </a:r>
            <a:r>
              <a:rPr lang="zh-CN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相交于一点</a:t>
            </a:r>
            <a:r>
              <a:rPr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晶体中心</a:t>
            </a:r>
            <a:r>
              <a:rPr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在进行对称操作时</a:t>
            </a:r>
            <a:r>
              <a:rPr lang="zh-CN" altLang="zh-CN" sz="22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至少有一点不移动</a:t>
            </a:r>
            <a:r>
              <a:rPr lang="zh-CN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故</a:t>
            </a:r>
            <a:r>
              <a:rPr lang="zh-CN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称为 </a:t>
            </a:r>
            <a:r>
              <a:rPr lang="zh-CN" altLang="zh-CN" sz="22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点群</a:t>
            </a:r>
            <a:r>
              <a:rPr lang="zh-CN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根据结晶多面体中可能存在的</a:t>
            </a:r>
            <a:r>
              <a:rPr lang="zh-CN" altLang="zh-CN" sz="22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对称要素</a:t>
            </a:r>
            <a:r>
              <a:rPr lang="zh-CN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22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对称要素组合</a:t>
            </a:r>
            <a:r>
              <a:rPr lang="zh-CN" altLang="en-US" sz="22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规律</a:t>
            </a:r>
            <a:r>
              <a:rPr lang="zh-CN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，可以导出可能的对称</a:t>
            </a:r>
            <a:r>
              <a:rPr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  <a:r>
              <a:rPr lang="zh-CN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共 </a:t>
            </a:r>
            <a:r>
              <a:rPr lang="en-US" altLang="zh-CN" sz="22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32 </a:t>
            </a:r>
            <a:r>
              <a:rPr lang="zh-CN" altLang="zh-CN" sz="22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zh-CN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>
              <a:defRPr/>
            </a:pPr>
            <a:r>
              <a:rPr lang="zh-CN" altLang="zh-CN" sz="3200" dirty="0">
                <a:latin typeface="微软雅黑" panose="020B0503020204020204" pitchFamily="34" charset="-122"/>
              </a:rPr>
              <a:t>点群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宏观对称性的描述</a:t>
            </a:r>
            <a:endParaRPr lang="zh-CN" altLang="en-US" dirty="0"/>
          </a:p>
        </p:txBody>
      </p:sp>
      <p:sp>
        <p:nvSpPr>
          <p:cNvPr id="3" name="椭圆 2"/>
          <p:cNvSpPr>
            <a:spLocks noChangeAspect="1"/>
          </p:cNvSpPr>
          <p:nvPr/>
        </p:nvSpPr>
        <p:spPr bwMode="auto">
          <a:xfrm>
            <a:off x="453855" y="2420888"/>
            <a:ext cx="1620000" cy="162000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rgbClr val="1C1C1C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矩形 3"/>
          <p:cNvSpPr>
            <a:spLocks noChangeAspect="1"/>
          </p:cNvSpPr>
          <p:nvPr/>
        </p:nvSpPr>
        <p:spPr bwMode="auto">
          <a:xfrm>
            <a:off x="2446090" y="2420888"/>
            <a:ext cx="1620000" cy="16200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rgbClr val="1C1C1C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梯形 4"/>
          <p:cNvSpPr>
            <a:spLocks noChangeAspect="1"/>
          </p:cNvSpPr>
          <p:nvPr/>
        </p:nvSpPr>
        <p:spPr bwMode="auto">
          <a:xfrm>
            <a:off x="4438325" y="2420888"/>
            <a:ext cx="1980000" cy="1620000"/>
          </a:xfrm>
          <a:prstGeom prst="trapezoid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rgbClr val="1C1C1C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平行四边形 5"/>
          <p:cNvSpPr/>
          <p:nvPr/>
        </p:nvSpPr>
        <p:spPr bwMode="auto">
          <a:xfrm>
            <a:off x="6790559" y="2420888"/>
            <a:ext cx="1896241" cy="1620000"/>
          </a:xfrm>
          <a:custGeom>
            <a:avLst/>
            <a:gdLst>
              <a:gd name="connsiteX0" fmla="*/ 0 w 1450504"/>
              <a:gd name="connsiteY0" fmla="*/ 1296144 h 1296144"/>
              <a:gd name="connsiteX1" fmla="*/ 491018 w 1450504"/>
              <a:gd name="connsiteY1" fmla="*/ 0 h 1296144"/>
              <a:gd name="connsiteX2" fmla="*/ 1450504 w 1450504"/>
              <a:gd name="connsiteY2" fmla="*/ 0 h 1296144"/>
              <a:gd name="connsiteX3" fmla="*/ 959486 w 1450504"/>
              <a:gd name="connsiteY3" fmla="*/ 1296144 h 1296144"/>
              <a:gd name="connsiteX4" fmla="*/ 0 w 1450504"/>
              <a:gd name="connsiteY4" fmla="*/ 1296144 h 1296144"/>
              <a:gd name="connsiteX0" fmla="*/ 431333 w 1881837"/>
              <a:gd name="connsiteY0" fmla="*/ 1304096 h 1304096"/>
              <a:gd name="connsiteX1" fmla="*/ 0 w 1881837"/>
              <a:gd name="connsiteY1" fmla="*/ 0 h 1304096"/>
              <a:gd name="connsiteX2" fmla="*/ 1881837 w 1881837"/>
              <a:gd name="connsiteY2" fmla="*/ 7952 h 1304096"/>
              <a:gd name="connsiteX3" fmla="*/ 1390819 w 1881837"/>
              <a:gd name="connsiteY3" fmla="*/ 1304096 h 1304096"/>
              <a:gd name="connsiteX4" fmla="*/ 431333 w 1881837"/>
              <a:gd name="connsiteY4" fmla="*/ 1304096 h 1304096"/>
              <a:gd name="connsiteX0" fmla="*/ 431333 w 1390819"/>
              <a:gd name="connsiteY0" fmla="*/ 1439268 h 1439268"/>
              <a:gd name="connsiteX1" fmla="*/ 0 w 1390819"/>
              <a:gd name="connsiteY1" fmla="*/ 135172 h 1439268"/>
              <a:gd name="connsiteX2" fmla="*/ 816362 w 1390819"/>
              <a:gd name="connsiteY2" fmla="*/ 0 h 1439268"/>
              <a:gd name="connsiteX3" fmla="*/ 1390819 w 1390819"/>
              <a:gd name="connsiteY3" fmla="*/ 1439268 h 1439268"/>
              <a:gd name="connsiteX4" fmla="*/ 431333 w 1390819"/>
              <a:gd name="connsiteY4" fmla="*/ 1439268 h 1439268"/>
              <a:gd name="connsiteX0" fmla="*/ 542652 w 1502138"/>
              <a:gd name="connsiteY0" fmla="*/ 1439268 h 1439268"/>
              <a:gd name="connsiteX1" fmla="*/ 0 w 1502138"/>
              <a:gd name="connsiteY1" fmla="*/ 357808 h 1439268"/>
              <a:gd name="connsiteX2" fmla="*/ 927681 w 1502138"/>
              <a:gd name="connsiteY2" fmla="*/ 0 h 1439268"/>
              <a:gd name="connsiteX3" fmla="*/ 1502138 w 1502138"/>
              <a:gd name="connsiteY3" fmla="*/ 1439268 h 1439268"/>
              <a:gd name="connsiteX4" fmla="*/ 542652 w 1502138"/>
              <a:gd name="connsiteY4" fmla="*/ 1439268 h 1439268"/>
              <a:gd name="connsiteX0" fmla="*/ 542652 w 1502138"/>
              <a:gd name="connsiteY0" fmla="*/ 1081460 h 1081460"/>
              <a:gd name="connsiteX1" fmla="*/ 0 w 1502138"/>
              <a:gd name="connsiteY1" fmla="*/ 0 h 1081460"/>
              <a:gd name="connsiteX2" fmla="*/ 808411 w 1502138"/>
              <a:gd name="connsiteY2" fmla="*/ 174929 h 1081460"/>
              <a:gd name="connsiteX3" fmla="*/ 1502138 w 1502138"/>
              <a:gd name="connsiteY3" fmla="*/ 1081460 h 1081460"/>
              <a:gd name="connsiteX4" fmla="*/ 542652 w 1502138"/>
              <a:gd name="connsiteY4" fmla="*/ 1081460 h 1081460"/>
              <a:gd name="connsiteX0" fmla="*/ 367723 w 1327209"/>
              <a:gd name="connsiteY0" fmla="*/ 906531 h 906531"/>
              <a:gd name="connsiteX1" fmla="*/ 0 w 1327209"/>
              <a:gd name="connsiteY1" fmla="*/ 294198 h 906531"/>
              <a:gd name="connsiteX2" fmla="*/ 633482 w 1327209"/>
              <a:gd name="connsiteY2" fmla="*/ 0 h 906531"/>
              <a:gd name="connsiteX3" fmla="*/ 1327209 w 1327209"/>
              <a:gd name="connsiteY3" fmla="*/ 906531 h 906531"/>
              <a:gd name="connsiteX4" fmla="*/ 367723 w 1327209"/>
              <a:gd name="connsiteY4" fmla="*/ 906531 h 906531"/>
              <a:gd name="connsiteX0" fmla="*/ 329877 w 1289363"/>
              <a:gd name="connsiteY0" fmla="*/ 906531 h 906531"/>
              <a:gd name="connsiteX1" fmla="*/ 0 w 1289363"/>
              <a:gd name="connsiteY1" fmla="*/ 315825 h 906531"/>
              <a:gd name="connsiteX2" fmla="*/ 595636 w 1289363"/>
              <a:gd name="connsiteY2" fmla="*/ 0 h 906531"/>
              <a:gd name="connsiteX3" fmla="*/ 1289363 w 1289363"/>
              <a:gd name="connsiteY3" fmla="*/ 906531 h 906531"/>
              <a:gd name="connsiteX4" fmla="*/ 329877 w 1289363"/>
              <a:gd name="connsiteY4" fmla="*/ 906531 h 906531"/>
              <a:gd name="connsiteX0" fmla="*/ 329877 w 1289363"/>
              <a:gd name="connsiteY0" fmla="*/ 874092 h 874092"/>
              <a:gd name="connsiteX1" fmla="*/ 0 w 1289363"/>
              <a:gd name="connsiteY1" fmla="*/ 283386 h 874092"/>
              <a:gd name="connsiteX2" fmla="*/ 606449 w 1289363"/>
              <a:gd name="connsiteY2" fmla="*/ 0 h 874092"/>
              <a:gd name="connsiteX3" fmla="*/ 1289363 w 1289363"/>
              <a:gd name="connsiteY3" fmla="*/ 874092 h 874092"/>
              <a:gd name="connsiteX4" fmla="*/ 329877 w 1289363"/>
              <a:gd name="connsiteY4" fmla="*/ 874092 h 87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363" h="874092">
                <a:moveTo>
                  <a:pt x="329877" y="874092"/>
                </a:moveTo>
                <a:lnTo>
                  <a:pt x="0" y="283386"/>
                </a:lnTo>
                <a:lnTo>
                  <a:pt x="606449" y="0"/>
                </a:lnTo>
                <a:lnTo>
                  <a:pt x="1289363" y="874092"/>
                </a:lnTo>
                <a:lnTo>
                  <a:pt x="329877" y="874092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rgbClr val="1C1C1C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3528" y="1628800"/>
            <a:ext cx="5234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如何区分不同晶体的宏观对称性</a:t>
            </a:r>
            <a:endParaRPr lang="zh-CN" altLang="en-US" dirty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1560" y="4309756"/>
            <a:ext cx="55446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图形绕对称中心旋转</a:t>
            </a:r>
            <a:endParaRPr lang="en-US" altLang="zh-CN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、图形以对称轴反射</a:t>
            </a:r>
          </a:p>
        </p:txBody>
      </p:sp>
      <p:sp>
        <p:nvSpPr>
          <p:cNvPr id="10" name="右大括号 9"/>
          <p:cNvSpPr/>
          <p:nvPr/>
        </p:nvSpPr>
        <p:spPr bwMode="auto">
          <a:xfrm>
            <a:off x="4860032" y="4354025"/>
            <a:ext cx="216024" cy="865569"/>
          </a:xfrm>
          <a:prstGeom prst="rightBrace">
            <a:avLst/>
          </a:pr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85646" y="4265487"/>
            <a:ext cx="2851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一定几何变换下物体的不变性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539552" y="5532731"/>
            <a:ext cx="8243887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对称性</a:t>
            </a:r>
            <a:r>
              <a:rPr kumimoji="1" lang="zh-CN" altLang="en-US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：几何变换下物体的不变性</a:t>
            </a:r>
            <a:endParaRPr kumimoji="1" lang="en-US" altLang="zh-CN" sz="2400" dirty="0" smtClean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正交变换</a:t>
            </a:r>
            <a:r>
              <a:rPr kumimoji="1" lang="zh-CN" altLang="en-US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：保持两点距离不变的几何变换</a:t>
            </a:r>
          </a:p>
        </p:txBody>
      </p:sp>
    </p:spTree>
    <p:extLst>
      <p:ext uri="{BB962C8B-B14F-4D97-AF65-F5344CB8AC3E}">
        <p14:creationId xmlns:p14="http://schemas.microsoft.com/office/powerpoint/2010/main" val="4260987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765175"/>
            <a:ext cx="8243887" cy="6524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>
                <a:latin typeface="微软雅黑" panose="020B0503020204020204" pitchFamily="34" charset="-122"/>
              </a:rPr>
              <a:t>概念</a:t>
            </a:r>
            <a:r>
              <a:rPr lang="en-US" altLang="zh-CN" sz="2800" dirty="0" smtClean="0">
                <a:latin typeface="微软雅黑" panose="020B0503020204020204" pitchFamily="34" charset="-122"/>
              </a:rPr>
              <a:t>——</a:t>
            </a:r>
            <a:r>
              <a:rPr lang="zh-CN" alt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</a:rPr>
              <a:t>点群</a:t>
            </a:r>
            <a:endParaRPr lang="en-US" altLang="zh-CN" sz="2800" dirty="0" smtClean="0">
              <a:latin typeface="微软雅黑" panose="020B0503020204020204" pitchFamily="34" charset="-122"/>
            </a:endParaRPr>
          </a:p>
        </p:txBody>
      </p:sp>
      <p:sp>
        <p:nvSpPr>
          <p:cNvPr id="42086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47050" cy="604838"/>
          </a:xfrm>
          <a:ln w="38100">
            <a:miter lim="800000"/>
            <a:headEnd/>
            <a:tailEnd/>
          </a:ln>
        </p:spPr>
        <p:txBody>
          <a:bodyPr anchor="ctr"/>
          <a:lstStyle/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400" dirty="0" smtClean="0">
                <a:latin typeface="微软雅黑" panose="020B0503020204020204" pitchFamily="34" charset="-122"/>
              </a:rPr>
              <a:t>点群 </a:t>
            </a:r>
            <a:r>
              <a:rPr kumimoji="1" lang="en-US" altLang="zh-CN" sz="2400" dirty="0" smtClean="0">
                <a:latin typeface="微软雅黑" panose="020B0503020204020204" pitchFamily="34" charset="-122"/>
              </a:rPr>
              <a:t>—— </a:t>
            </a:r>
            <a:r>
              <a:rPr kumimoji="1" lang="zh-CN" altLang="en-US" sz="2400" dirty="0" smtClean="0">
                <a:latin typeface="微软雅黑" panose="020B0503020204020204" pitchFamily="34" charset="-122"/>
              </a:rPr>
              <a:t>以</a:t>
            </a:r>
            <a:r>
              <a:rPr kumimoji="1" lang="en-US" altLang="zh-CN" sz="2400" dirty="0" smtClean="0">
                <a:latin typeface="微软雅黑" panose="020B0503020204020204" pitchFamily="34" charset="-122"/>
              </a:rPr>
              <a:t>10</a:t>
            </a:r>
            <a:r>
              <a:rPr kumimoji="1" lang="zh-CN" altLang="en-US" sz="2400" dirty="0" smtClean="0">
                <a:latin typeface="微软雅黑" panose="020B0503020204020204" pitchFamily="34" charset="-122"/>
              </a:rPr>
              <a:t>种对称素             为基础组成的对称操作群</a:t>
            </a:r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395288" y="2276475"/>
            <a:ext cx="3240087" cy="305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kumimoji="1"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        </a:t>
            </a:r>
            <a:r>
              <a:rPr kumimoji="1"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由对称素组合成群时，对称轴的</a:t>
            </a:r>
            <a:r>
              <a:rPr kumimoji="1" lang="zh-CN" altLang="en-US" sz="22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数目</a:t>
            </a:r>
            <a:r>
              <a:rPr kumimoji="1"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及对称轴之间的</a:t>
            </a:r>
            <a:r>
              <a:rPr kumimoji="1" lang="zh-CN" altLang="en-US" sz="22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夹角</a:t>
            </a:r>
            <a:r>
              <a:rPr kumimoji="1"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将受到晶体结构的严格限制。理论证明由</a:t>
            </a:r>
            <a:r>
              <a:rPr kumimoji="1" lang="en-US" altLang="zh-CN" sz="22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10</a:t>
            </a:r>
            <a:r>
              <a:rPr kumimoji="1" lang="zh-CN" altLang="en-US" sz="22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种</a:t>
            </a:r>
            <a:r>
              <a:rPr kumimoji="1"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对称素只能组成</a:t>
            </a:r>
            <a:r>
              <a:rPr kumimoji="1" lang="en-US" altLang="zh-CN" sz="22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32</a:t>
            </a:r>
            <a:r>
              <a:rPr kumimoji="1" lang="zh-CN" altLang="en-US" sz="22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种</a:t>
            </a:r>
            <a:r>
              <a:rPr kumimoji="1"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不同的点群。 </a:t>
            </a: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611188" y="5330825"/>
            <a:ext cx="3097212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——  </a:t>
            </a:r>
            <a:r>
              <a:rPr kumimoji="1" lang="zh-CN" alt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晶体的宏观对称只有</a:t>
            </a:r>
            <a:r>
              <a:rPr kumimoji="1" lang="en-US" altLang="zh-CN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32</a:t>
            </a:r>
            <a:r>
              <a:rPr kumimoji="1" lang="zh-CN" alt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个不同类型</a:t>
            </a:r>
          </a:p>
        </p:txBody>
      </p:sp>
      <p:grpSp>
        <p:nvGrpSpPr>
          <p:cNvPr id="33798" name="Group 24"/>
          <p:cNvGrpSpPr>
            <a:grpSpLocks/>
          </p:cNvGrpSpPr>
          <p:nvPr/>
        </p:nvGrpSpPr>
        <p:grpSpPr bwMode="auto">
          <a:xfrm>
            <a:off x="3779838" y="2349500"/>
            <a:ext cx="5081587" cy="4011613"/>
            <a:chOff x="2381" y="1480"/>
            <a:chExt cx="3201" cy="2527"/>
          </a:xfrm>
        </p:grpSpPr>
        <p:grpSp>
          <p:nvGrpSpPr>
            <p:cNvPr id="33800" name="Group 22"/>
            <p:cNvGrpSpPr>
              <a:grpSpLocks/>
            </p:cNvGrpSpPr>
            <p:nvPr/>
          </p:nvGrpSpPr>
          <p:grpSpPr bwMode="auto">
            <a:xfrm>
              <a:off x="2381" y="1480"/>
              <a:ext cx="3201" cy="2527"/>
              <a:chOff x="2381" y="1480"/>
              <a:chExt cx="3201" cy="2527"/>
            </a:xfrm>
          </p:grpSpPr>
          <p:sp>
            <p:nvSpPr>
              <p:cNvPr id="22538" name="Rectangle 8"/>
              <p:cNvSpPr>
                <a:spLocks noChangeArrowheads="1"/>
              </p:cNvSpPr>
              <p:nvPr/>
            </p:nvSpPr>
            <p:spPr bwMode="auto">
              <a:xfrm>
                <a:off x="2381" y="3339"/>
                <a:ext cx="256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kumimoji="1" lang="zh-CN" altLang="en-US" sz="2400" dirty="0" smtClean="0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</a:rPr>
                  <a:t>两个</a:t>
                </a:r>
                <a:r>
                  <a:rPr kumimoji="1" lang="en-US" altLang="zh-CN" sz="2400" dirty="0" smtClean="0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</a:rPr>
                  <a:t>2</a:t>
                </a:r>
                <a:r>
                  <a:rPr kumimoji="1" lang="zh-CN" altLang="en-US" sz="2400" dirty="0" smtClean="0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</a:rPr>
                  <a:t>重轴之间的夹角只能是</a:t>
                </a:r>
              </a:p>
            </p:txBody>
          </p:sp>
          <p:graphicFrame>
            <p:nvGraphicFramePr>
              <p:cNvPr id="33803" name="Object 9"/>
              <p:cNvGraphicFramePr>
                <a:graphicFrameLocks noChangeAspect="1"/>
              </p:cNvGraphicFramePr>
              <p:nvPr/>
            </p:nvGraphicFramePr>
            <p:xfrm>
              <a:off x="3061" y="3702"/>
              <a:ext cx="2086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27" name="Equation" r:id="rId3" imgW="1562100" imgH="228600" progId="Equation.DSMT4">
                      <p:embed/>
                    </p:oleObj>
                  </mc:Choice>
                  <mc:Fallback>
                    <p:oleObj name="Equation" r:id="rId3" imgW="1562100" imgH="228600" progId="Equation.DSMT4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61" y="3702"/>
                            <a:ext cx="2086" cy="3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33804" name="Picture 11" descr="XCH001_03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" y="1480"/>
                <a:ext cx="3201" cy="17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3801" name="Text Box 23"/>
            <p:cNvSpPr txBox="1">
              <a:spLocks noChangeArrowheads="1"/>
            </p:cNvSpPr>
            <p:nvPr/>
          </p:nvSpPr>
          <p:spPr bwMode="auto">
            <a:xfrm>
              <a:off x="4513" y="1525"/>
              <a:ext cx="10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1C1C1C"/>
                  </a:solidFill>
                  <a:latin typeface="微软雅黑" panose="020B0503020204020204" pitchFamily="34" charset="-122"/>
                </a:rPr>
                <a:t>P31</a:t>
              </a:r>
              <a:r>
                <a:rPr lang="zh-CN" altLang="en-US" sz="2000">
                  <a:solidFill>
                    <a:srgbClr val="1C1C1C"/>
                  </a:solidFill>
                  <a:latin typeface="微软雅黑" panose="020B0503020204020204" pitchFamily="34" charset="-122"/>
                </a:rPr>
                <a:t>图</a:t>
              </a:r>
              <a:r>
                <a:rPr lang="en-US" altLang="zh-CN" sz="2000">
                  <a:solidFill>
                    <a:srgbClr val="1C1C1C"/>
                  </a:solidFill>
                  <a:latin typeface="微软雅黑" panose="020B0503020204020204" pitchFamily="34" charset="-122"/>
                </a:rPr>
                <a:t>1-33</a:t>
              </a:r>
            </a:p>
          </p:txBody>
        </p:sp>
      </p:grpSp>
      <p:graphicFrame>
        <p:nvGraphicFramePr>
          <p:cNvPr id="33799" name="Object 5"/>
          <p:cNvGraphicFramePr>
            <a:graphicFrameLocks noChangeAspect="1"/>
          </p:cNvGraphicFramePr>
          <p:nvPr/>
        </p:nvGraphicFramePr>
        <p:xfrm>
          <a:off x="3970338" y="1541463"/>
          <a:ext cx="112077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8" name="公式" r:id="rId6" imgW="355292" imgH="203024" progId="Equation.3">
                  <p:embed/>
                </p:oleObj>
              </mc:Choice>
              <mc:Fallback>
                <p:oleObj name="公式" r:id="rId6" imgW="355292" imgH="2030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1541463"/>
                        <a:ext cx="112077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765175"/>
            <a:ext cx="8243887" cy="792163"/>
          </a:xfrm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32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种点群简介</a:t>
            </a:r>
          </a:p>
        </p:txBody>
      </p:sp>
      <p:graphicFrame>
        <p:nvGraphicFramePr>
          <p:cNvPr id="43827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60249"/>
              </p:ext>
            </p:extLst>
          </p:nvPr>
        </p:nvGraphicFramePr>
        <p:xfrm>
          <a:off x="442913" y="1556792"/>
          <a:ext cx="8377237" cy="4510584"/>
        </p:xfrm>
        <a:graphic>
          <a:graphicData uri="http://schemas.openxmlformats.org/drawingml/2006/table">
            <a:tbl>
              <a:tblPr/>
              <a:tblGrid>
                <a:gridCol w="774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9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175">
                  <a:extLst>
                    <a:ext uri="{9D8B030D-6E8A-4147-A177-3AD203B41FA5}">
                      <a16:colId xmlns:a16="http://schemas.microsoft.com/office/drawing/2014/main" val="2403740875"/>
                    </a:ext>
                  </a:extLst>
                </a:gridCol>
              </a:tblGrid>
              <a:tr h="3961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0800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kumimoji="0" lang="en-US" altLang="zh-CN" sz="20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1436" marR="91436" marT="45694" marB="456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60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不动操作</a:t>
                      </a:r>
                    </a:p>
                  </a:txBody>
                  <a:tcPr marL="91436" marR="91436"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6" marR="91436"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95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0800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kumimoji="0" lang="en-US" altLang="zh-CN" sz="20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</a:p>
                  </a:txBody>
                  <a:tcPr marL="91436" marR="91436" marT="45694" marB="456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60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回转群：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只含一个旋转轴，下角标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重旋转轴，（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n=2,3,4,6)</a:t>
                      </a:r>
                    </a:p>
                  </a:txBody>
                  <a:tcPr marL="91436" marR="91436"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1436" marR="91436"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95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0800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kumimoji="0" lang="en-US" altLang="zh-CN" sz="20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kumimoji="0" lang="en-US" altLang="zh-CN" sz="20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6" marR="91436" marT="45694" marB="456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60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双面群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：包含一个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重旋转轴和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个与之垂直的二重轴，（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n=2,3,4,6)</a:t>
                      </a:r>
                    </a:p>
                  </a:txBody>
                  <a:tcPr marL="91436" marR="91436"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1436" marR="91436"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0800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kumimoji="0" lang="en-US" altLang="zh-CN" sz="20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</a:p>
                  </a:txBody>
                  <a:tcPr marL="91436" marR="91436" marT="45694" marB="456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60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加中心反演</a:t>
                      </a:r>
                    </a:p>
                  </a:txBody>
                  <a:tcPr marL="91436" marR="91436"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6" marR="91436"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0800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kumimoji="0" lang="en-US" altLang="zh-CN" sz="20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</a:p>
                  </a:txBody>
                  <a:tcPr marL="91436" marR="91436" marT="45694" marB="456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60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kumimoji="0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加反映面</a:t>
                      </a:r>
                    </a:p>
                  </a:txBody>
                  <a:tcPr marL="91436" marR="91436"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6" marR="91436"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0800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kumimoji="0" lang="en-US" altLang="zh-CN" sz="20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nh</a:t>
                      </a:r>
                      <a:endParaRPr kumimoji="0" lang="en-US" altLang="zh-CN" sz="20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6" marR="91436" marT="45694" marB="456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60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加与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重轴垂直的反映面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(n=2,3,4,6)</a:t>
                      </a:r>
                    </a:p>
                  </a:txBody>
                  <a:tcPr marL="91436" marR="91436"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1436" marR="91436"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0800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kumimoji="0" lang="en-US" altLang="zh-CN" sz="20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</a:t>
                      </a:r>
                      <a:endParaRPr kumimoji="0" lang="en-US" altLang="zh-CN" sz="20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6" marR="91436" marT="45694" marB="456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60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加与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个含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重轴的反映面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(n=2,3,4,6)</a:t>
                      </a:r>
                    </a:p>
                  </a:txBody>
                  <a:tcPr marL="91436" marR="91436"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1436" marR="91436"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1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0800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kumimoji="0" lang="en-US" altLang="zh-CN" sz="20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nh</a:t>
                      </a:r>
                      <a:endParaRPr kumimoji="0" lang="en-US" altLang="zh-CN" sz="20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6" marR="91436" marT="45694" marB="456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60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kumimoji="0" lang="en-US" altLang="zh-CN" sz="1800" b="1" i="0" u="none" strike="noStrike" cap="none" normalizeH="0" baseline="-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加与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重轴垂直的反映面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(n=2,3,4,6)</a:t>
                      </a:r>
                    </a:p>
                  </a:txBody>
                  <a:tcPr marL="91436" marR="91436"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1436" marR="91436"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6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kumimoji="0" lang="en-US" altLang="zh-CN" sz="22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nd</a:t>
                      </a:r>
                      <a:endParaRPr kumimoji="0" lang="en-US" altLang="zh-CN" sz="22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6" marR="91436" marT="45710" marB="4571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60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kumimoji="0" lang="en-US" altLang="zh-CN" sz="1800" b="1" i="1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加通过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重轴及两根二重轴角平分线的反映面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=2,3)</a:t>
                      </a:r>
                    </a:p>
                  </a:txBody>
                  <a:tcPr marL="91436" marR="91436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1436" marR="91436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949835"/>
                  </a:ext>
                </a:extLst>
              </a:tr>
              <a:tr h="4266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kumimoji="0" lang="en-US" altLang="zh-CN" sz="22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</a:p>
                  </a:txBody>
                  <a:tcPr marL="91436" marR="91436" marT="45710" marB="4571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60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只包含旋转反演轴，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n=4,6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其中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kumimoji="0" lang="en-US" altLang="zh-CN" sz="1800" b="1" i="1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=C</a:t>
                      </a:r>
                      <a:r>
                        <a:rPr kumimoji="0" lang="en-US" altLang="zh-CN" sz="1800" b="1" i="1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S</a:t>
                      </a:r>
                      <a:r>
                        <a:rPr kumimoji="0" lang="en-US" altLang="zh-CN" sz="1800" b="1" i="1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=C</a:t>
                      </a:r>
                      <a:r>
                        <a:rPr kumimoji="0" lang="en-US" altLang="zh-CN" sz="1800" b="1" i="1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S</a:t>
                      </a:r>
                      <a:r>
                        <a:rPr kumimoji="0" lang="en-US" altLang="zh-CN" sz="1800" b="1" i="1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=C</a:t>
                      </a:r>
                      <a:r>
                        <a:rPr kumimoji="0" lang="en-US" altLang="zh-CN" sz="1800" b="1" i="1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3h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1436" marR="91436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1436" marR="91436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576348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442913" y="6165304"/>
            <a:ext cx="7848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最多只包含一个高阶</a:t>
            </a:r>
            <a:r>
              <a:rPr lang="zh-CN" altLang="en-US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对称轴的点群，共</a:t>
            </a:r>
            <a:r>
              <a:rPr lang="en-US" altLang="zh-CN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个。</a:t>
            </a:r>
            <a:endParaRPr lang="zh-CN" altLang="en-US" sz="2400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765175"/>
            <a:ext cx="8243887" cy="792163"/>
          </a:xfrm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32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种点群简介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43929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911871"/>
              </p:ext>
            </p:extLst>
          </p:nvPr>
        </p:nvGraphicFramePr>
        <p:xfrm>
          <a:off x="442913" y="2564904"/>
          <a:ext cx="8377237" cy="3240085"/>
        </p:xfrm>
        <a:graphic>
          <a:graphicData uri="http://schemas.openxmlformats.org/drawingml/2006/table">
            <a:tbl>
              <a:tblPr/>
              <a:tblGrid>
                <a:gridCol w="744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6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42">
                  <a:extLst>
                    <a:ext uri="{9D8B030D-6E8A-4147-A177-3AD203B41FA5}">
                      <a16:colId xmlns:a16="http://schemas.microsoft.com/office/drawing/2014/main" val="2557144166"/>
                    </a:ext>
                  </a:extLst>
                </a:gridCol>
              </a:tblGrid>
              <a:tr h="64801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</a:t>
                      </a:r>
                      <a:r>
                        <a:rPr kumimoji="0" lang="en-US" altLang="zh-CN" sz="20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</a:p>
                  </a:txBody>
                  <a:tcPr marL="91436" marR="91436"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60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立方点群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：由立方对称的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个对称操作组</a:t>
                      </a:r>
                    </a:p>
                  </a:txBody>
                  <a:tcPr marL="91436" marR="91436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6" marR="91436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1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kumimoji="0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</a:p>
                  </a:txBody>
                  <a:tcPr marL="91436" marR="91436"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60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正四面体点群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：正四面体的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个对称操作组成；</a:t>
                      </a:r>
                    </a:p>
                  </a:txBody>
                  <a:tcPr marL="91436" marR="91436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6" marR="91436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1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</a:t>
                      </a:r>
                      <a:endParaRPr kumimoji="0" lang="en-US" altLang="zh-CN" sz="2000" b="1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6" marR="91436"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60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</a:t>
                      </a:r>
                      <a:r>
                        <a:rPr kumimoji="0" lang="en-US" altLang="zh-CN" sz="1800" b="1" i="1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个纯转动操作组成</a:t>
                      </a:r>
                    </a:p>
                  </a:txBody>
                  <a:tcPr marL="91436" marR="91436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6" marR="91436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1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kumimoji="0" lang="en-US" altLang="zh-CN" sz="2000" b="1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6" marR="91436"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60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kumimoji="0" lang="en-US" altLang="zh-CN" sz="1800" b="1" i="1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个纯转动操作组成</a:t>
                      </a:r>
                    </a:p>
                  </a:txBody>
                  <a:tcPr marL="91436" marR="91436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6" marR="91436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01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kumimoji="0" lang="en-US" altLang="zh-CN" sz="20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kumimoji="0" lang="en-US" altLang="zh-CN" sz="20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6" marR="91436"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60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加中心反演</a:t>
                      </a:r>
                    </a:p>
                  </a:txBody>
                  <a:tcPr marL="91436" marR="91436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6" marR="91436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42913" y="1844675"/>
            <a:ext cx="8377237" cy="49244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600" dirty="0" smtClean="0"/>
              <a:t>下面</a:t>
            </a:r>
            <a:r>
              <a:rPr lang="en-US" altLang="zh-CN" sz="2600" dirty="0"/>
              <a:t>5</a:t>
            </a:r>
            <a:r>
              <a:rPr lang="zh-CN" altLang="en-US" sz="2600" dirty="0"/>
              <a:t>个点群的高阶对称轴均多于一个。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>
              <a:defRPr/>
            </a:pPr>
            <a:r>
              <a:rPr kumimoji="1" lang="zh-CN" altLang="en-US" sz="2800" dirty="0" smtClean="0">
                <a:latin typeface="微软雅黑" panose="020B0503020204020204" pitchFamily="34" charset="-122"/>
                <a:sym typeface="Monotype Sorts" pitchFamily="2" charset="2"/>
              </a:rPr>
              <a:t>例</a:t>
            </a:r>
            <a:r>
              <a:rPr kumimoji="1" lang="en-US" altLang="zh-CN" sz="2800" dirty="0" smtClean="0">
                <a:latin typeface="微软雅黑" panose="020B0503020204020204" pitchFamily="34" charset="-122"/>
                <a:sym typeface="Monotype Sorts" pitchFamily="2" charset="2"/>
              </a:rPr>
              <a:t>:</a:t>
            </a:r>
            <a:r>
              <a:rPr kumimoji="1" lang="zh-CN" altLang="en-US" sz="2800" dirty="0" smtClean="0">
                <a:latin typeface="微软雅黑" panose="020B0503020204020204" pitchFamily="34" charset="-122"/>
                <a:sym typeface="Monotype Sorts" pitchFamily="2" charset="2"/>
              </a:rPr>
              <a:t>分析</a:t>
            </a:r>
            <a:r>
              <a:rPr kumimoji="1" lang="zh-CN" altLang="en-US" sz="2800" dirty="0" smtClean="0">
                <a:latin typeface="微软雅黑" panose="020B0503020204020204" pitchFamily="34" charset="-122"/>
              </a:rPr>
              <a:t>立方体的宏观对称性的描述</a:t>
            </a:r>
            <a:endParaRPr lang="zh-CN" altLang="en-US" sz="2800" dirty="0">
              <a:latin typeface="微软雅黑" panose="020B0503020204020204" pitchFamily="34" charset="-122"/>
            </a:endParaRPr>
          </a:p>
        </p:txBody>
      </p:sp>
      <p:pic>
        <p:nvPicPr>
          <p:cNvPr id="36867" name="Picture 4" descr="XCH001_05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617663"/>
            <a:ext cx="5400675" cy="317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Box 4"/>
          <p:cNvSpPr txBox="1">
            <a:spLocks noChangeArrowheads="1"/>
          </p:cNvSpPr>
          <p:nvPr/>
        </p:nvSpPr>
        <p:spPr bwMode="auto">
          <a:xfrm>
            <a:off x="930275" y="5681663"/>
            <a:ext cx="4111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4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 + 4</a:t>
            </a:r>
            <a:r>
              <a:rPr lang="zh-CN" altLang="en-US" sz="24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2+6</a:t>
            </a:r>
            <a:r>
              <a:rPr lang="zh-CN" altLang="en-US" sz="24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 +1</a:t>
            </a:r>
            <a:r>
              <a:rPr lang="zh-CN" altLang="en-US" sz="24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1=24</a:t>
            </a:r>
            <a:endParaRPr lang="zh-CN" altLang="en-US" sz="2400" dirty="0" smtClean="0">
              <a:solidFill>
                <a:srgbClr val="1C1C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7" name="TextBox 5"/>
          <p:cNvSpPr txBox="1">
            <a:spLocks noChangeArrowheads="1"/>
          </p:cNvSpPr>
          <p:nvPr/>
        </p:nvSpPr>
        <p:spPr bwMode="auto">
          <a:xfrm>
            <a:off x="7667625" y="2454275"/>
            <a:ext cx="1008063" cy="8302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4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不动操作</a:t>
            </a:r>
          </a:p>
        </p:txBody>
      </p:sp>
      <p:grpSp>
        <p:nvGrpSpPr>
          <p:cNvPr id="36870" name="组合 15"/>
          <p:cNvGrpSpPr>
            <a:grpSpLocks/>
          </p:cNvGrpSpPr>
          <p:nvPr/>
        </p:nvGrpSpPr>
        <p:grpSpPr bwMode="auto">
          <a:xfrm>
            <a:off x="930275" y="6199188"/>
            <a:ext cx="5586413" cy="614362"/>
            <a:chOff x="1475656" y="5786553"/>
            <a:chExt cx="5586773" cy="613939"/>
          </a:xfrm>
        </p:grpSpPr>
        <p:sp>
          <p:nvSpPr>
            <p:cNvPr id="8205" name="TextBox 7"/>
            <p:cNvSpPr txBox="1">
              <a:spLocks noChangeArrowheads="1"/>
            </p:cNvSpPr>
            <p:nvPr/>
          </p:nvSpPr>
          <p:spPr bwMode="auto">
            <a:xfrm>
              <a:off x="1475656" y="5876978"/>
              <a:ext cx="1584427" cy="523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800" dirty="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rPr>
                <a:t>4 and </a:t>
              </a:r>
              <a:endParaRPr lang="zh-CN" altLang="en-US" sz="28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36881" name="对象 8"/>
            <p:cNvGraphicFramePr>
              <a:graphicFrameLocks noChangeAspect="1"/>
            </p:cNvGraphicFramePr>
            <p:nvPr/>
          </p:nvGraphicFramePr>
          <p:xfrm>
            <a:off x="2629683" y="5877272"/>
            <a:ext cx="348813" cy="523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0" name="Equation" r:id="rId4" imgW="126890" imgH="190335" progId="Equation.DSMT4">
                    <p:embed/>
                  </p:oleObj>
                </mc:Choice>
                <mc:Fallback>
                  <p:oleObj name="Equation" r:id="rId4" imgW="126890" imgH="190335" progId="Equation.DSMT4">
                    <p:embed/>
                    <p:pic>
                      <p:nvPicPr>
                        <p:cNvPr id="0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9683" y="5877272"/>
                          <a:ext cx="348813" cy="523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2" name="对象 9"/>
            <p:cNvGraphicFramePr>
              <a:graphicFrameLocks noChangeAspect="1"/>
            </p:cNvGraphicFramePr>
            <p:nvPr/>
          </p:nvGraphicFramePr>
          <p:xfrm>
            <a:off x="6714767" y="5786553"/>
            <a:ext cx="347662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1" name="Equation" r:id="rId6" imgW="126890" imgH="190335" progId="Equation.DSMT4">
                    <p:embed/>
                  </p:oleObj>
                </mc:Choice>
                <mc:Fallback>
                  <p:oleObj name="Equation" r:id="rId6" imgW="126890" imgH="190335" progId="Equation.DSMT4">
                    <p:embed/>
                    <p:pic>
                      <p:nvPicPr>
                        <p:cNvPr id="0" name="对象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14767" y="5786553"/>
                          <a:ext cx="347662" cy="523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3" name="对象 12"/>
            <p:cNvGraphicFramePr>
              <a:graphicFrameLocks noChangeAspect="1"/>
            </p:cNvGraphicFramePr>
            <p:nvPr/>
          </p:nvGraphicFramePr>
          <p:xfrm>
            <a:off x="4843142" y="5841375"/>
            <a:ext cx="347662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2" name="Equation" r:id="rId8" imgW="126835" imgH="202936" progId="Equation.DSMT4">
                    <p:embed/>
                  </p:oleObj>
                </mc:Choice>
                <mc:Fallback>
                  <p:oleObj name="Equation" r:id="rId8" imgW="126835" imgH="202936" progId="Equation.DSMT4">
                    <p:embed/>
                    <p:pic>
                      <p:nvPicPr>
                        <p:cNvPr id="0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3142" y="5841375"/>
                          <a:ext cx="347662" cy="558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矩形 13"/>
            <p:cNvSpPr>
              <a:spLocks noChangeArrowheads="1"/>
            </p:cNvSpPr>
            <p:nvPr/>
          </p:nvSpPr>
          <p:spPr bwMode="auto">
            <a:xfrm>
              <a:off x="5587546" y="5842077"/>
              <a:ext cx="1379627" cy="5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800" dirty="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rPr>
                <a:t>2 and </a:t>
              </a:r>
              <a:endParaRPr lang="zh-CN" altLang="en-US" sz="28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210" name="矩形 14"/>
            <p:cNvSpPr>
              <a:spLocks noChangeArrowheads="1"/>
            </p:cNvSpPr>
            <p:nvPr/>
          </p:nvSpPr>
          <p:spPr bwMode="auto">
            <a:xfrm>
              <a:off x="3711000" y="5876978"/>
              <a:ext cx="1381214" cy="523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800" dirty="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rPr>
                <a:t>3 and </a:t>
              </a:r>
              <a:endParaRPr lang="zh-CN" altLang="en-US" sz="28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871" name="组合 20"/>
          <p:cNvGrpSpPr>
            <a:grpSpLocks/>
          </p:cNvGrpSpPr>
          <p:nvPr/>
        </p:nvGrpSpPr>
        <p:grpSpPr bwMode="auto">
          <a:xfrm>
            <a:off x="6999288" y="6219825"/>
            <a:ext cx="1509712" cy="547688"/>
            <a:chOff x="7327076" y="5851774"/>
            <a:chExt cx="1510496" cy="547807"/>
          </a:xfrm>
        </p:grpSpPr>
        <p:sp>
          <p:nvSpPr>
            <p:cNvPr id="8203" name="矩形 16"/>
            <p:cNvSpPr>
              <a:spLocks noChangeArrowheads="1"/>
            </p:cNvSpPr>
            <p:nvPr/>
          </p:nvSpPr>
          <p:spPr bwMode="auto">
            <a:xfrm>
              <a:off x="7327076" y="5877180"/>
              <a:ext cx="1380253" cy="522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800" dirty="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rPr>
                <a:t>1 and </a:t>
              </a:r>
              <a:endParaRPr lang="zh-CN" altLang="en-US" sz="28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36879" name="对象 17"/>
            <p:cNvGraphicFramePr>
              <a:graphicFrameLocks noChangeAspect="1"/>
            </p:cNvGraphicFramePr>
            <p:nvPr/>
          </p:nvGraphicFramePr>
          <p:xfrm>
            <a:off x="8488759" y="5851774"/>
            <a:ext cx="348813" cy="523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3" name="Equation" r:id="rId10" imgW="126890" imgH="190335" progId="Equation.DSMT4">
                    <p:embed/>
                  </p:oleObj>
                </mc:Choice>
                <mc:Fallback>
                  <p:oleObj name="Equation" r:id="rId10" imgW="126890" imgH="190335" progId="Equation.DSMT4">
                    <p:embed/>
                    <p:pic>
                      <p:nvPicPr>
                        <p:cNvPr id="0" name="对象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88759" y="5851774"/>
                          <a:ext cx="348813" cy="523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8161338" y="6254750"/>
            <a:ext cx="833437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i</a:t>
            </a:r>
            <a:endParaRPr lang="zh-CN" altLang="en-US" sz="2800" smtClean="0">
              <a:solidFill>
                <a:srgbClr val="1C1C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530975" y="6234113"/>
            <a:ext cx="576263" cy="522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m</a:t>
            </a:r>
            <a:endParaRPr lang="zh-CN" altLang="en-US" sz="2800" dirty="0" smtClean="0">
              <a:solidFill>
                <a:srgbClr val="1C1C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19238" y="4813300"/>
            <a:ext cx="1990725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个立方轴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p/2, p, p3/2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） 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351213" y="4818063"/>
            <a:ext cx="1892300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个体对角线 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p/3, 4p/3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） 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559425" y="4818063"/>
            <a:ext cx="1724025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个面对角线 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p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） 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43513" y="5683250"/>
            <a:ext cx="305435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加中心反演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2=48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文本框 1"/>
          <p:cNvSpPr txBox="1">
            <a:spLocks noChangeArrowheads="1"/>
          </p:cNvSpPr>
          <p:nvPr/>
        </p:nvSpPr>
        <p:spPr bwMode="auto">
          <a:xfrm>
            <a:off x="900113" y="3770313"/>
            <a:ext cx="75628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1C1C1C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Qwertyuiop[]\asdfghjkl;’zxcvbnm,./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1C1C1C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QWERTYUIOP[]\ASDFGHJKL;’ZXCVBNM,./</a:t>
            </a:r>
            <a:endParaRPr lang="zh-CN" altLang="en-US" sz="2800">
              <a:solidFill>
                <a:srgbClr val="1C1C1C"/>
              </a:solidFill>
              <a:latin typeface="Symbol" panose="05050102010706020507" pitchFamily="18" charset="2"/>
              <a:ea typeface="宋体" panose="02010600030101010101" pitchFamily="2" charset="-122"/>
            </a:endParaRPr>
          </a:p>
        </p:txBody>
      </p:sp>
      <p:sp>
        <p:nvSpPr>
          <p:cNvPr id="37891" name="文本框 1"/>
          <p:cNvSpPr txBox="1">
            <a:spLocks noChangeArrowheads="1"/>
          </p:cNvSpPr>
          <p:nvPr/>
        </p:nvSpPr>
        <p:spPr bwMode="auto">
          <a:xfrm>
            <a:off x="900113" y="1754188"/>
            <a:ext cx="75628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Qwertyuiop[]\asdfghjkl;’zxcvbnm,./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QWERTYUIOP[]\ASDFGHJKL;’ZXCVBNM,./</a:t>
            </a:r>
            <a:endParaRPr lang="zh-CN" altLang="en-US" sz="2800">
              <a:solidFill>
                <a:srgbClr val="1C1C1C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0113" y="1196975"/>
            <a:ext cx="1101725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Arial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0113" y="3248025"/>
            <a:ext cx="1620837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Symbol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正交变换</a:t>
            </a:r>
            <a:endParaRPr lang="zh-CN" altLang="en-US" dirty="0"/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775542"/>
              </p:ext>
            </p:extLst>
          </p:nvPr>
        </p:nvGraphicFramePr>
        <p:xfrm>
          <a:off x="442913" y="2743072"/>
          <a:ext cx="6535737" cy="356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公式" r:id="rId3" imgW="3073400" imgH="1676400" progId="Equation.3">
                  <p:embed/>
                </p:oleObj>
              </mc:Choice>
              <mc:Fallback>
                <p:oleObj name="公式" r:id="rId3" imgW="3073400" imgH="167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2743072"/>
                        <a:ext cx="6535737" cy="356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23528" y="1551269"/>
            <a:ext cx="8243887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对称性</a:t>
            </a:r>
            <a:r>
              <a:rPr kumimoji="1" lang="zh-CN" altLang="en-US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：几何变换下物体的不变性</a:t>
            </a:r>
            <a:endParaRPr kumimoji="1" lang="en-US" altLang="zh-CN" sz="2400" dirty="0" smtClean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正交变换</a:t>
            </a:r>
            <a:r>
              <a:rPr kumimoji="1" lang="zh-CN" altLang="en-US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：保持两点距离不变的几何变换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对称性的描述：</a:t>
            </a:r>
            <a:r>
              <a:rPr lang="zh-CN" altLang="en-US" dirty="0" smtClean="0">
                <a:solidFill>
                  <a:srgbClr val="800000"/>
                </a:solidFill>
              </a:rPr>
              <a:t>对称操作与对称素</a:t>
            </a:r>
            <a:endParaRPr lang="zh-CN" altLang="en-US" dirty="0">
              <a:solidFill>
                <a:srgbClr val="8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2913" y="1844824"/>
            <a:ext cx="816520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FontTx/>
              <a:buNone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zh-CN" altLang="en-US" sz="2400" dirty="0"/>
              <a:t>一个物体在某一正交变换下不变，我们就称这个变换为物体的一个</a:t>
            </a:r>
            <a:r>
              <a:rPr lang="zh-CN" altLang="en-US" sz="2400" dirty="0" smtClean="0">
                <a:solidFill>
                  <a:srgbClr val="0000CC"/>
                </a:solidFill>
              </a:rPr>
              <a:t>对称操作。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solidFill>
                  <a:srgbClr val="0000CC"/>
                </a:solidFill>
              </a:rPr>
              <a:t>晶体的宏观对称性</a:t>
            </a:r>
            <a:r>
              <a:rPr lang="zh-CN" altLang="en-US" sz="2400" dirty="0" smtClean="0"/>
              <a:t>指晶体经过某种</a:t>
            </a:r>
            <a:r>
              <a:rPr lang="zh-CN" altLang="en-US" sz="2400" dirty="0" smtClean="0">
                <a:solidFill>
                  <a:srgbClr val="800000"/>
                </a:solidFill>
              </a:rPr>
              <a:t>对称操作</a:t>
            </a:r>
            <a:r>
              <a:rPr lang="zh-CN" altLang="en-US" sz="2400" dirty="0" smtClean="0"/>
              <a:t>后能够恢复原状的性质。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solidFill>
                  <a:srgbClr val="0000CC"/>
                </a:solidFill>
              </a:rPr>
              <a:t>对称操作：</a:t>
            </a:r>
            <a:r>
              <a:rPr lang="zh-CN" altLang="en-US" sz="2400" dirty="0" smtClean="0"/>
              <a:t>旋转，反演，镜像。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/>
              <a:t>一种晶体可以同时具有多种不同的</a:t>
            </a:r>
            <a:r>
              <a:rPr lang="zh-CN" altLang="en-US" sz="2400" dirty="0" smtClean="0">
                <a:solidFill>
                  <a:srgbClr val="800000"/>
                </a:solidFill>
              </a:rPr>
              <a:t>对称操作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/>
              <a:t>描述晶体对称性的方法就是</a:t>
            </a:r>
            <a:r>
              <a:rPr lang="zh-CN" altLang="en-US" sz="2400" dirty="0" smtClean="0">
                <a:solidFill>
                  <a:srgbClr val="800000"/>
                </a:solidFill>
              </a:rPr>
              <a:t>找出能使它复原的所有对称操作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/>
              <a:t>对称操作所依赖的几何要素称为</a:t>
            </a:r>
            <a:r>
              <a:rPr lang="zh-CN" altLang="en-US" sz="2400" dirty="0" smtClean="0">
                <a:solidFill>
                  <a:srgbClr val="0000CC"/>
                </a:solidFill>
              </a:rPr>
              <a:t>对称元素</a:t>
            </a:r>
            <a:r>
              <a:rPr lang="zh-CN" altLang="en-US" sz="2400" dirty="0" smtClean="0"/>
              <a:t>：点，线，面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14"/>
          <p:cNvSpPr>
            <a:spLocks noChangeArrowheads="1"/>
          </p:cNvSpPr>
          <p:nvPr/>
        </p:nvSpPr>
        <p:spPr bwMode="auto">
          <a:xfrm>
            <a:off x="899593" y="3944938"/>
            <a:ext cx="7632847" cy="2651125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00CC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对称性的描述：</a:t>
            </a:r>
            <a:r>
              <a:rPr lang="zh-CN" altLang="en-US" dirty="0" smtClean="0">
                <a:solidFill>
                  <a:srgbClr val="800000"/>
                </a:solidFill>
              </a:rPr>
              <a:t>对称操作与对称素</a:t>
            </a:r>
            <a:endParaRPr lang="zh-CN" altLang="en-US" dirty="0">
              <a:solidFill>
                <a:srgbClr val="800000"/>
              </a:solidFill>
            </a:endParaRPr>
          </a:p>
        </p:txBody>
      </p:sp>
      <p:grpSp>
        <p:nvGrpSpPr>
          <p:cNvPr id="19461" name="组合 13"/>
          <p:cNvGrpSpPr>
            <a:grpSpLocks/>
          </p:cNvGrpSpPr>
          <p:nvPr/>
        </p:nvGrpSpPr>
        <p:grpSpPr bwMode="auto">
          <a:xfrm>
            <a:off x="971600" y="4077072"/>
            <a:ext cx="7560840" cy="2738438"/>
            <a:chOff x="4140142" y="4292600"/>
            <a:chExt cx="4117470" cy="2738257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4489056" y="5811738"/>
              <a:ext cx="1885878" cy="1219119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1" lang="en-US" altLang="zh-CN" sz="2400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kumimoji="1" lang="zh-CN" altLang="en-US" sz="2400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重旋转轴</a:t>
              </a: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6371734" y="5811738"/>
              <a:ext cx="1885878" cy="1219119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1" lang="en-US" altLang="zh-CN" sz="2400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kumimoji="1" lang="zh-CN" altLang="en-US" sz="2400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重旋转</a:t>
              </a:r>
              <a:r>
                <a:rPr kumimoji="1" lang="en-US" altLang="zh-CN" sz="2400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kumimoji="1" lang="zh-CN" altLang="en-US" sz="2400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反演轴</a:t>
              </a:r>
            </a:p>
          </p:txBody>
        </p:sp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4140142" y="5089473"/>
              <a:ext cx="1367728" cy="120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列举所有的对称操作</a:t>
              </a:r>
            </a:p>
          </p:txBody>
        </p:sp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>
              <a:off x="5650744" y="5089472"/>
              <a:ext cx="1507520" cy="120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列举它所具有的对称素</a:t>
              </a:r>
            </a:p>
          </p:txBody>
        </p:sp>
        <p:sp>
          <p:nvSpPr>
            <p:cNvPr id="9" name="右大括号 8"/>
            <p:cNvSpPr/>
            <p:nvPr/>
          </p:nvSpPr>
          <p:spPr bwMode="auto">
            <a:xfrm rot="16200000">
              <a:off x="6261092" y="5055661"/>
              <a:ext cx="288906" cy="1943925"/>
            </a:xfrm>
            <a:prstGeom prst="rightBrace">
              <a:avLst/>
            </a:prstGeom>
            <a:noFill/>
            <a:ln w="381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2400">
                <a:ln>
                  <a:solidFill>
                    <a:srgbClr val="800000"/>
                  </a:solidFill>
                </a:ln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382698" y="4292600"/>
              <a:ext cx="2349062" cy="461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zh-CN" altLang="en-US" sz="240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描述物理对称性</a:t>
              </a:r>
            </a:p>
          </p:txBody>
        </p:sp>
        <p:sp>
          <p:nvSpPr>
            <p:cNvPr id="11" name="右大括号 10"/>
            <p:cNvSpPr/>
            <p:nvPr/>
          </p:nvSpPr>
          <p:spPr bwMode="auto">
            <a:xfrm rot="16200000">
              <a:off x="5400320" y="4155996"/>
              <a:ext cx="287318" cy="1439945"/>
            </a:xfrm>
            <a:prstGeom prst="righ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2400">
                <a:ln>
                  <a:solidFill>
                    <a:srgbClr val="800000"/>
                  </a:solidFill>
                </a:ln>
              </a:endParaRPr>
            </a:p>
          </p:txBody>
        </p:sp>
      </p:grpSp>
      <p:sp>
        <p:nvSpPr>
          <p:cNvPr id="13" name="内容占位符 3"/>
          <p:cNvSpPr txBox="1">
            <a:spLocks/>
          </p:cNvSpPr>
          <p:nvPr/>
        </p:nvSpPr>
        <p:spPr>
          <a:xfrm>
            <a:off x="531018" y="1557338"/>
            <a:ext cx="8073429" cy="264953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kern="0" dirty="0" smtClean="0"/>
              <a:t>晶体宏观对称性是原子规则排列所致</a:t>
            </a:r>
            <a:r>
              <a:rPr lang="en-US" altLang="zh-CN" sz="2400" kern="0" dirty="0" smtClean="0"/>
              <a:t>;</a:t>
            </a:r>
          </a:p>
          <a:p>
            <a:pPr algn="just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kern="0" dirty="0" smtClean="0"/>
              <a:t>在对称操作下，晶格应保持不变</a:t>
            </a:r>
            <a:r>
              <a:rPr lang="en-US" altLang="zh-CN" sz="2400" kern="0" dirty="0" smtClean="0"/>
              <a:t>;</a:t>
            </a:r>
          </a:p>
          <a:p>
            <a:pPr algn="just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kern="0" dirty="0" smtClean="0"/>
              <a:t>所以晶体的对称操作不是任意的，必然受到晶格周期性的制约</a:t>
            </a:r>
            <a:r>
              <a:rPr lang="en-US" altLang="zh-CN" sz="2400" kern="0" dirty="0" smtClean="0"/>
              <a:t>;</a:t>
            </a:r>
          </a:p>
          <a:p>
            <a:pPr algn="just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kern="0" dirty="0" smtClean="0"/>
              <a:t>共有 </a:t>
            </a:r>
            <a:r>
              <a:rPr lang="en-US" altLang="zh-CN" sz="2400" kern="0" dirty="0" smtClean="0">
                <a:solidFill>
                  <a:srgbClr val="0000CC"/>
                </a:solidFill>
              </a:rPr>
              <a:t>8 </a:t>
            </a:r>
            <a:r>
              <a:rPr lang="zh-CN" altLang="en-US" sz="2400" kern="0" dirty="0" smtClean="0">
                <a:solidFill>
                  <a:srgbClr val="0000CC"/>
                </a:solidFill>
              </a:rPr>
              <a:t>种 </a:t>
            </a:r>
            <a:r>
              <a:rPr lang="zh-CN" altLang="en-US" sz="2400" kern="0" dirty="0" smtClean="0"/>
              <a:t>独立的对称操作。</a:t>
            </a:r>
            <a:endParaRPr lang="zh-CN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26220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7" name="Rectangle 3"/>
          <p:cNvSpPr>
            <a:spLocks noGrp="1" noChangeArrowheads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 smtClean="0"/>
              <a:t>旋转对称操作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92113" y="1603375"/>
            <a:ext cx="8428037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  <a:defRPr/>
            </a:pPr>
            <a:r>
              <a:rPr kumimoji="1" lang="zh-CN" alt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定义：</a:t>
            </a:r>
            <a:r>
              <a:rPr kumimoji="1" lang="zh-CN" alt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晶体绕某一个轴线旋转一定角度后复原的操作，相应的对称元素称为</a:t>
            </a:r>
            <a:r>
              <a:rPr kumimoji="1" lang="zh-CN" altLang="en-US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对称轴</a:t>
            </a:r>
            <a:r>
              <a:rPr kumimoji="1" lang="zh-CN" alt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。</a:t>
            </a:r>
            <a:endParaRPr kumimoji="1" lang="en-US" altLang="zh-CN" sz="24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  <a:defRPr/>
            </a:pPr>
            <a:r>
              <a:rPr kumimoji="1" lang="zh-CN" alt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若晶体绕</a:t>
            </a:r>
            <a:r>
              <a:rPr kumimoji="1" lang="zh-CN" altLang="en-US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对称轴</a:t>
            </a:r>
            <a:r>
              <a:rPr kumimoji="1" lang="zh-CN" alt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转          角度以及它的倍数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而复原</a:t>
            </a:r>
            <a:r>
              <a:rPr kumimoji="1" lang="zh-CN" alt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，则称晶体具有</a:t>
            </a:r>
            <a:r>
              <a:rPr kumimoji="1" lang="en-US" altLang="zh-CN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n</a:t>
            </a:r>
            <a:r>
              <a:rPr kumimoji="1" lang="zh-CN" altLang="en-US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重对称轴</a:t>
            </a:r>
            <a:r>
              <a:rPr kumimoji="1" lang="zh-CN" alt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，用符号</a:t>
            </a:r>
            <a:r>
              <a:rPr kumimoji="1" lang="en-US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n(</a:t>
            </a:r>
            <a:r>
              <a:rPr kumimoji="1" lang="zh-CN" alt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或</a:t>
            </a:r>
            <a:r>
              <a:rPr kumimoji="1" lang="en-US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C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n</a:t>
            </a:r>
            <a:r>
              <a:rPr kumimoji="1" lang="en-US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)</a:t>
            </a:r>
            <a:r>
              <a:rPr kumimoji="1" lang="zh-CN" alt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表示，这个轴称为物体的 </a:t>
            </a:r>
            <a:r>
              <a:rPr kumimoji="1" lang="en-US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n </a:t>
            </a:r>
            <a:r>
              <a:rPr kumimoji="1" lang="zh-CN" alt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重旋转轴，记作 </a:t>
            </a:r>
            <a:r>
              <a:rPr kumimoji="1" lang="en-US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n</a:t>
            </a:r>
            <a:r>
              <a:rPr kumimoji="1" lang="zh-CN" alt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。</a:t>
            </a:r>
            <a:endParaRPr kumimoji="1" lang="en-US" altLang="zh-CN" sz="24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  <a:defRPr/>
            </a:pPr>
            <a:r>
              <a:rPr kumimoji="1" lang="zh-CN" alt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由于晶格周期性，</a:t>
            </a:r>
            <a:r>
              <a:rPr kumimoji="1" lang="pt-BR" altLang="zh-CN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n </a:t>
            </a:r>
            <a:r>
              <a:rPr kumimoji="1" lang="zh-CN" altLang="pt-BR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只能取</a:t>
            </a:r>
            <a:r>
              <a:rPr kumimoji="1" lang="pt-BR" altLang="zh-CN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1</a:t>
            </a:r>
            <a:r>
              <a:rPr kumimoji="1" lang="zh-CN" altLang="pt-BR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、</a:t>
            </a:r>
            <a:r>
              <a:rPr kumimoji="1" lang="pt-BR" altLang="zh-CN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2</a:t>
            </a:r>
            <a:r>
              <a:rPr kumimoji="1" lang="zh-CN" altLang="pt-BR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、</a:t>
            </a:r>
            <a:r>
              <a:rPr kumimoji="1" lang="pt-BR" altLang="zh-CN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3</a:t>
            </a:r>
            <a:r>
              <a:rPr kumimoji="1" lang="zh-CN" altLang="pt-BR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、</a:t>
            </a:r>
            <a:r>
              <a:rPr kumimoji="1" lang="pt-BR" altLang="zh-CN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4</a:t>
            </a:r>
            <a:r>
              <a:rPr kumimoji="1" lang="zh-CN" altLang="pt-BR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、</a:t>
            </a:r>
            <a:r>
              <a:rPr kumimoji="1" lang="pt-BR" altLang="zh-CN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6</a:t>
            </a:r>
            <a:r>
              <a:rPr kumimoji="1" lang="en-US" altLang="zh-CN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 </a:t>
            </a:r>
            <a:r>
              <a:rPr kumimoji="1" lang="zh-CN" altLang="en-US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。 </a:t>
            </a:r>
          </a:p>
        </p:txBody>
      </p:sp>
      <p:graphicFrame>
        <p:nvGraphicFramePr>
          <p:cNvPr id="20484" name="Object 5"/>
          <p:cNvGraphicFramePr>
            <a:graphicFrameLocks noChangeAspect="1"/>
          </p:cNvGraphicFramePr>
          <p:nvPr/>
        </p:nvGraphicFramePr>
        <p:xfrm>
          <a:off x="3132138" y="3141663"/>
          <a:ext cx="627062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公式" r:id="rId3" imgW="279279" imgH="406224" progId="Equation.3">
                  <p:embed/>
                </p:oleObj>
              </mc:Choice>
              <mc:Fallback>
                <p:oleObj name="公式" r:id="rId3" imgW="279279" imgH="4062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141663"/>
                        <a:ext cx="627062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dirty="0" smtClean="0">
                <a:solidFill>
                  <a:srgbClr val="800000"/>
                </a:solidFill>
                <a:latin typeface="微软雅黑" panose="020B0503020204020204" pitchFamily="34" charset="-122"/>
              </a:rPr>
              <a:t>n</a:t>
            </a:r>
            <a:r>
              <a:rPr lang="zh-CN" altLang="en-US" sz="3200" dirty="0" smtClean="0">
                <a:solidFill>
                  <a:srgbClr val="800000"/>
                </a:solidFill>
                <a:latin typeface="微软雅黑" panose="020B0503020204020204" pitchFamily="34" charset="-122"/>
              </a:rPr>
              <a:t>度旋转轴</a:t>
            </a:r>
            <a:r>
              <a:rPr lang="zh-CN" altLang="en-US" sz="3200" dirty="0" smtClean="0">
                <a:latin typeface="微软雅黑" panose="020B0503020204020204" pitchFamily="34" charset="-122"/>
              </a:rPr>
              <a:t>中</a:t>
            </a:r>
            <a:r>
              <a:rPr lang="en-US" altLang="zh-CN" sz="3200" dirty="0" smtClean="0">
                <a:latin typeface="微软雅黑" panose="020B0503020204020204" pitchFamily="34" charset="-122"/>
              </a:rPr>
              <a:t>n</a:t>
            </a:r>
            <a:r>
              <a:rPr lang="zh-CN" altLang="en-US" sz="3200" dirty="0" smtClean="0">
                <a:latin typeface="微软雅黑" panose="020B0503020204020204" pitchFamily="34" charset="-122"/>
              </a:rPr>
              <a:t>只能取</a:t>
            </a:r>
            <a:r>
              <a:rPr lang="en-US" altLang="zh-CN" sz="3200" dirty="0" smtClean="0">
                <a:latin typeface="微软雅黑" panose="020B0503020204020204" pitchFamily="34" charset="-122"/>
              </a:rPr>
              <a:t>1</a:t>
            </a:r>
            <a:r>
              <a:rPr lang="zh-CN" altLang="en-US" sz="3200" dirty="0" smtClean="0">
                <a:latin typeface="微软雅黑" panose="020B0503020204020204" pitchFamily="34" charset="-122"/>
              </a:rPr>
              <a:t>、</a:t>
            </a:r>
            <a:r>
              <a:rPr lang="en-US" altLang="zh-CN" sz="3200" dirty="0" smtClean="0">
                <a:latin typeface="微软雅黑" panose="020B0503020204020204" pitchFamily="34" charset="-122"/>
              </a:rPr>
              <a:t>2</a:t>
            </a:r>
            <a:r>
              <a:rPr lang="zh-CN" altLang="en-US" sz="3200" dirty="0" smtClean="0">
                <a:latin typeface="微软雅黑" panose="020B0503020204020204" pitchFamily="34" charset="-122"/>
              </a:rPr>
              <a:t>、</a:t>
            </a:r>
            <a:r>
              <a:rPr lang="en-US" altLang="zh-CN" sz="3200" dirty="0" smtClean="0">
                <a:latin typeface="微软雅黑" panose="020B0503020204020204" pitchFamily="34" charset="-122"/>
              </a:rPr>
              <a:t>3</a:t>
            </a:r>
            <a:r>
              <a:rPr lang="zh-CN" altLang="en-US" sz="3200" dirty="0" smtClean="0">
                <a:latin typeface="微软雅黑" panose="020B0503020204020204" pitchFamily="34" charset="-122"/>
              </a:rPr>
              <a:t>、</a:t>
            </a:r>
            <a:r>
              <a:rPr lang="en-US" altLang="zh-CN" sz="3200" dirty="0" smtClean="0">
                <a:latin typeface="微软雅黑" panose="020B0503020204020204" pitchFamily="34" charset="-122"/>
              </a:rPr>
              <a:t>4</a:t>
            </a:r>
            <a:r>
              <a:rPr lang="zh-CN" altLang="en-US" sz="3200" dirty="0" smtClean="0">
                <a:latin typeface="微软雅黑" panose="020B0503020204020204" pitchFamily="34" charset="-122"/>
              </a:rPr>
              <a:t>、</a:t>
            </a:r>
            <a:r>
              <a:rPr lang="en-US" altLang="zh-CN" sz="3200" dirty="0" smtClean="0">
                <a:latin typeface="微软雅黑" panose="020B0503020204020204" pitchFamily="34" charset="-122"/>
              </a:rPr>
              <a:t>6</a:t>
            </a:r>
          </a:p>
        </p:txBody>
      </p:sp>
      <p:sp>
        <p:nvSpPr>
          <p:cNvPr id="11267" name="Text Box 23"/>
          <p:cNvSpPr txBox="1">
            <a:spLocks noChangeArrowheads="1"/>
          </p:cNvSpPr>
          <p:nvPr/>
        </p:nvSpPr>
        <p:spPr bwMode="auto">
          <a:xfrm>
            <a:off x="4379913" y="1700213"/>
            <a:ext cx="4513262" cy="427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FontTx/>
              <a:buNone/>
              <a:defRPr/>
            </a:pP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（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1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）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AB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为格点；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FontTx/>
              <a:buNone/>
              <a:defRPr/>
            </a:pP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（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2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）</a:t>
            </a:r>
            <a:r>
              <a:rPr kumimoji="1" lang="zh-CN" altLang="en-US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对称操作一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：晶体绕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A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转 </a:t>
            </a:r>
            <a:r>
              <a:rPr kumimoji="1" lang="en-US" altLang="zh-CN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Times New Roman" panose="02020603050405020304" pitchFamily="18" charset="0"/>
              </a:rPr>
              <a:t>θ 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度，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B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转至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B`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点，由于转动操作不改变格子，故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B`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也必为格点。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FontTx/>
              <a:buNone/>
              <a:defRPr/>
            </a:pP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（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3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）</a:t>
            </a:r>
            <a:r>
              <a:rPr kumimoji="1" lang="zh-CN" altLang="en-US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对称操作二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：晶体绕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B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转 </a:t>
            </a:r>
            <a:r>
              <a:rPr kumimoji="1" lang="en-US" altLang="zh-CN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θ 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度，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A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转至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A`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点，由于转动操作不改变格子，故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A`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也必为格点。</a:t>
            </a:r>
          </a:p>
        </p:txBody>
      </p:sp>
      <p:sp>
        <p:nvSpPr>
          <p:cNvPr id="11268" name="Text Box 24"/>
          <p:cNvSpPr txBox="1">
            <a:spLocks noChangeArrowheads="1"/>
          </p:cNvSpPr>
          <p:nvPr/>
        </p:nvSpPr>
        <p:spPr bwMode="auto">
          <a:xfrm>
            <a:off x="1166813" y="4960938"/>
            <a:ext cx="2514600" cy="523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80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B`A`</a:t>
            </a:r>
            <a:r>
              <a:rPr kumimoji="1" lang="zh-CN" altLang="en-US" sz="280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平行于</a:t>
            </a:r>
            <a:r>
              <a:rPr kumimoji="1" lang="en-US" altLang="zh-CN" sz="280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AB</a:t>
            </a:r>
          </a:p>
        </p:txBody>
      </p:sp>
      <p:grpSp>
        <p:nvGrpSpPr>
          <p:cNvPr id="21509" name="Group 3"/>
          <p:cNvGrpSpPr>
            <a:grpSpLocks/>
          </p:cNvGrpSpPr>
          <p:nvPr/>
        </p:nvGrpSpPr>
        <p:grpSpPr bwMode="auto">
          <a:xfrm>
            <a:off x="638175" y="2465388"/>
            <a:ext cx="3540125" cy="2043112"/>
            <a:chOff x="602" y="1296"/>
            <a:chExt cx="2230" cy="1287"/>
          </a:xfrm>
        </p:grpSpPr>
        <p:grpSp>
          <p:nvGrpSpPr>
            <p:cNvPr id="21510" name="Group 4"/>
            <p:cNvGrpSpPr>
              <a:grpSpLocks/>
            </p:cNvGrpSpPr>
            <p:nvPr/>
          </p:nvGrpSpPr>
          <p:grpSpPr bwMode="auto">
            <a:xfrm>
              <a:off x="602" y="1506"/>
              <a:ext cx="2230" cy="864"/>
              <a:chOff x="602" y="1506"/>
              <a:chExt cx="2230" cy="864"/>
            </a:xfrm>
          </p:grpSpPr>
          <p:sp>
            <p:nvSpPr>
              <p:cNvPr id="21519" name="Line 5"/>
              <p:cNvSpPr>
                <a:spLocks noChangeShapeType="1"/>
              </p:cNvSpPr>
              <p:nvPr/>
            </p:nvSpPr>
            <p:spPr bwMode="auto">
              <a:xfrm>
                <a:off x="816" y="1584"/>
                <a:ext cx="48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0" name="Line 6"/>
              <p:cNvSpPr>
                <a:spLocks noChangeShapeType="1"/>
              </p:cNvSpPr>
              <p:nvPr/>
            </p:nvSpPr>
            <p:spPr bwMode="auto">
              <a:xfrm flipH="1">
                <a:off x="2064" y="1584"/>
                <a:ext cx="384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1" name="Line 7"/>
              <p:cNvSpPr>
                <a:spLocks noChangeShapeType="1"/>
              </p:cNvSpPr>
              <p:nvPr/>
            </p:nvSpPr>
            <p:spPr bwMode="auto">
              <a:xfrm>
                <a:off x="624" y="2304"/>
                <a:ext cx="22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2" name="Oval 8"/>
              <p:cNvSpPr>
                <a:spLocks noChangeArrowheads="1"/>
              </p:cNvSpPr>
              <p:nvPr/>
            </p:nvSpPr>
            <p:spPr bwMode="auto">
              <a:xfrm>
                <a:off x="1200" y="222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3" name="Oval 9"/>
              <p:cNvSpPr>
                <a:spLocks noChangeArrowheads="1"/>
              </p:cNvSpPr>
              <p:nvPr/>
            </p:nvSpPr>
            <p:spPr bwMode="auto">
              <a:xfrm>
                <a:off x="1968" y="222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4" name="Line 10"/>
              <p:cNvSpPr>
                <a:spLocks noChangeShapeType="1"/>
              </p:cNvSpPr>
              <p:nvPr/>
            </p:nvSpPr>
            <p:spPr bwMode="auto">
              <a:xfrm>
                <a:off x="602" y="1584"/>
                <a:ext cx="22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5" name="Oval 11"/>
              <p:cNvSpPr>
                <a:spLocks noChangeArrowheads="1"/>
              </p:cNvSpPr>
              <p:nvPr/>
            </p:nvSpPr>
            <p:spPr bwMode="auto">
              <a:xfrm>
                <a:off x="768" y="150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6" name="Oval 12"/>
              <p:cNvSpPr>
                <a:spLocks noChangeArrowheads="1"/>
              </p:cNvSpPr>
              <p:nvPr/>
            </p:nvSpPr>
            <p:spPr bwMode="auto">
              <a:xfrm>
                <a:off x="2400" y="150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7" name="Line 13"/>
              <p:cNvSpPr>
                <a:spLocks noChangeShapeType="1"/>
              </p:cNvSpPr>
              <p:nvPr/>
            </p:nvSpPr>
            <p:spPr bwMode="auto">
              <a:xfrm>
                <a:off x="1278" y="1584"/>
                <a:ext cx="0" cy="624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8" name="Line 14"/>
              <p:cNvSpPr>
                <a:spLocks noChangeShapeType="1"/>
              </p:cNvSpPr>
              <p:nvPr/>
            </p:nvSpPr>
            <p:spPr bwMode="auto">
              <a:xfrm>
                <a:off x="2054" y="1584"/>
                <a:ext cx="0" cy="624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11" name="Freeform 15"/>
            <p:cNvSpPr>
              <a:spLocks/>
            </p:cNvSpPr>
            <p:nvPr/>
          </p:nvSpPr>
          <p:spPr bwMode="auto">
            <a:xfrm>
              <a:off x="1854" y="2064"/>
              <a:ext cx="336" cy="240"/>
            </a:xfrm>
            <a:custGeom>
              <a:avLst/>
              <a:gdLst>
                <a:gd name="T0" fmla="*/ 0 w 432"/>
                <a:gd name="T1" fmla="*/ 2 h 384"/>
                <a:gd name="T2" fmla="*/ 2 w 432"/>
                <a:gd name="T3" fmla="*/ 1 h 384"/>
                <a:gd name="T4" fmla="*/ 12 w 432"/>
                <a:gd name="T5" fmla="*/ 1 h 384"/>
                <a:gd name="T6" fmla="*/ 21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2" h="384">
                  <a:moveTo>
                    <a:pt x="0" y="384"/>
                  </a:moveTo>
                  <a:cubicBezTo>
                    <a:pt x="4" y="316"/>
                    <a:pt x="8" y="248"/>
                    <a:pt x="48" y="192"/>
                  </a:cubicBezTo>
                  <a:cubicBezTo>
                    <a:pt x="88" y="136"/>
                    <a:pt x="176" y="80"/>
                    <a:pt x="240" y="48"/>
                  </a:cubicBezTo>
                  <a:cubicBezTo>
                    <a:pt x="304" y="16"/>
                    <a:pt x="368" y="8"/>
                    <a:pt x="432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2" name="Freeform 16"/>
            <p:cNvSpPr>
              <a:spLocks/>
            </p:cNvSpPr>
            <p:nvPr/>
          </p:nvSpPr>
          <p:spPr bwMode="auto">
            <a:xfrm flipH="1">
              <a:off x="1152" y="2064"/>
              <a:ext cx="336" cy="240"/>
            </a:xfrm>
            <a:custGeom>
              <a:avLst/>
              <a:gdLst>
                <a:gd name="T0" fmla="*/ 0 w 432"/>
                <a:gd name="T1" fmla="*/ 2 h 384"/>
                <a:gd name="T2" fmla="*/ 2 w 432"/>
                <a:gd name="T3" fmla="*/ 1 h 384"/>
                <a:gd name="T4" fmla="*/ 12 w 432"/>
                <a:gd name="T5" fmla="*/ 1 h 384"/>
                <a:gd name="T6" fmla="*/ 21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2" h="384">
                  <a:moveTo>
                    <a:pt x="0" y="384"/>
                  </a:moveTo>
                  <a:cubicBezTo>
                    <a:pt x="4" y="316"/>
                    <a:pt x="8" y="248"/>
                    <a:pt x="48" y="192"/>
                  </a:cubicBezTo>
                  <a:cubicBezTo>
                    <a:pt x="88" y="136"/>
                    <a:pt x="176" y="80"/>
                    <a:pt x="240" y="48"/>
                  </a:cubicBezTo>
                  <a:cubicBezTo>
                    <a:pt x="304" y="16"/>
                    <a:pt x="368" y="8"/>
                    <a:pt x="432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13" name="Object 17"/>
            <p:cNvGraphicFramePr>
              <a:graphicFrameLocks noChangeAspect="1"/>
            </p:cNvGraphicFramePr>
            <p:nvPr/>
          </p:nvGraphicFramePr>
          <p:xfrm>
            <a:off x="1344" y="1872"/>
            <a:ext cx="195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5" name="Equation" r:id="rId3" imgW="139579" imgH="177646" progId="Equation.3">
                    <p:embed/>
                  </p:oleObj>
                </mc:Choice>
                <mc:Fallback>
                  <p:oleObj name="Equation" r:id="rId3" imgW="139579" imgH="177646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872"/>
                          <a:ext cx="195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4" name="Object 18"/>
            <p:cNvGraphicFramePr>
              <a:graphicFrameLocks noChangeAspect="1"/>
            </p:cNvGraphicFramePr>
            <p:nvPr/>
          </p:nvGraphicFramePr>
          <p:xfrm>
            <a:off x="1776" y="1872"/>
            <a:ext cx="195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6" name="Equation" r:id="rId5" imgW="139579" imgH="177646" progId="Equation.3">
                    <p:embed/>
                  </p:oleObj>
                </mc:Choice>
                <mc:Fallback>
                  <p:oleObj name="Equation" r:id="rId5" imgW="139579" imgH="177646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872"/>
                          <a:ext cx="195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5" name="Object 19"/>
            <p:cNvGraphicFramePr>
              <a:graphicFrameLocks noChangeAspect="1"/>
            </p:cNvGraphicFramePr>
            <p:nvPr/>
          </p:nvGraphicFramePr>
          <p:xfrm>
            <a:off x="1056" y="2352"/>
            <a:ext cx="231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7" name="Equation" r:id="rId6" imgW="164885" imgH="164885" progId="Equation.3">
                    <p:embed/>
                  </p:oleObj>
                </mc:Choice>
                <mc:Fallback>
                  <p:oleObj name="Equation" r:id="rId6" imgW="164885" imgH="164885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352"/>
                          <a:ext cx="231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6" name="Object 20"/>
            <p:cNvGraphicFramePr>
              <a:graphicFrameLocks noChangeAspect="1"/>
            </p:cNvGraphicFramePr>
            <p:nvPr/>
          </p:nvGraphicFramePr>
          <p:xfrm>
            <a:off x="2526" y="1296"/>
            <a:ext cx="26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8" name="Equation" r:id="rId8" imgW="190335" imgH="164957" progId="Equation.3">
                    <p:embed/>
                  </p:oleObj>
                </mc:Choice>
                <mc:Fallback>
                  <p:oleObj name="Equation" r:id="rId8" imgW="190335" imgH="164957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6" y="1296"/>
                          <a:ext cx="267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7" name="Object 21"/>
            <p:cNvGraphicFramePr>
              <a:graphicFrameLocks noChangeAspect="1"/>
            </p:cNvGraphicFramePr>
            <p:nvPr/>
          </p:nvGraphicFramePr>
          <p:xfrm>
            <a:off x="2064" y="2352"/>
            <a:ext cx="231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9" name="Equation" r:id="rId10" imgW="164885" imgH="164885" progId="Equation.3">
                    <p:embed/>
                  </p:oleObj>
                </mc:Choice>
                <mc:Fallback>
                  <p:oleObj name="Equation" r:id="rId10" imgW="164885" imgH="164885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352"/>
                          <a:ext cx="231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8" name="Object 22"/>
            <p:cNvGraphicFramePr>
              <a:graphicFrameLocks noChangeAspect="1"/>
            </p:cNvGraphicFramePr>
            <p:nvPr/>
          </p:nvGraphicFramePr>
          <p:xfrm>
            <a:off x="645" y="1305"/>
            <a:ext cx="26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0" name="Equation" r:id="rId12" imgW="190335" imgH="164957" progId="Equation.3">
                    <p:embed/>
                  </p:oleObj>
                </mc:Choice>
                <mc:Fallback>
                  <p:oleObj name="Equation" r:id="rId12" imgW="190335" imgH="164957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5" y="1305"/>
                          <a:ext cx="267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3"/>
          <p:cNvGrpSpPr>
            <a:grpSpLocks/>
          </p:cNvGrpSpPr>
          <p:nvPr/>
        </p:nvGrpSpPr>
        <p:grpSpPr bwMode="auto">
          <a:xfrm>
            <a:off x="638175" y="2465388"/>
            <a:ext cx="3540125" cy="2043112"/>
            <a:chOff x="602" y="1296"/>
            <a:chExt cx="2230" cy="1287"/>
          </a:xfrm>
        </p:grpSpPr>
        <p:grpSp>
          <p:nvGrpSpPr>
            <p:cNvPr id="22544" name="Group 4"/>
            <p:cNvGrpSpPr>
              <a:grpSpLocks/>
            </p:cNvGrpSpPr>
            <p:nvPr/>
          </p:nvGrpSpPr>
          <p:grpSpPr bwMode="auto">
            <a:xfrm>
              <a:off x="602" y="1506"/>
              <a:ext cx="2230" cy="864"/>
              <a:chOff x="602" y="1506"/>
              <a:chExt cx="2230" cy="864"/>
            </a:xfrm>
          </p:grpSpPr>
          <p:sp>
            <p:nvSpPr>
              <p:cNvPr id="22553" name="Line 5"/>
              <p:cNvSpPr>
                <a:spLocks noChangeShapeType="1"/>
              </p:cNvSpPr>
              <p:nvPr/>
            </p:nvSpPr>
            <p:spPr bwMode="auto">
              <a:xfrm>
                <a:off x="816" y="1584"/>
                <a:ext cx="48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4" name="Line 6"/>
              <p:cNvSpPr>
                <a:spLocks noChangeShapeType="1"/>
              </p:cNvSpPr>
              <p:nvPr/>
            </p:nvSpPr>
            <p:spPr bwMode="auto">
              <a:xfrm flipH="1">
                <a:off x="2064" y="1584"/>
                <a:ext cx="384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5" name="Line 7"/>
              <p:cNvSpPr>
                <a:spLocks noChangeShapeType="1"/>
              </p:cNvSpPr>
              <p:nvPr/>
            </p:nvSpPr>
            <p:spPr bwMode="auto">
              <a:xfrm>
                <a:off x="624" y="2304"/>
                <a:ext cx="22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6" name="Oval 8"/>
              <p:cNvSpPr>
                <a:spLocks noChangeArrowheads="1"/>
              </p:cNvSpPr>
              <p:nvPr/>
            </p:nvSpPr>
            <p:spPr bwMode="auto">
              <a:xfrm>
                <a:off x="1200" y="222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57" name="Oval 9"/>
              <p:cNvSpPr>
                <a:spLocks noChangeArrowheads="1"/>
              </p:cNvSpPr>
              <p:nvPr/>
            </p:nvSpPr>
            <p:spPr bwMode="auto">
              <a:xfrm>
                <a:off x="1968" y="222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58" name="Line 10"/>
              <p:cNvSpPr>
                <a:spLocks noChangeShapeType="1"/>
              </p:cNvSpPr>
              <p:nvPr/>
            </p:nvSpPr>
            <p:spPr bwMode="auto">
              <a:xfrm>
                <a:off x="602" y="1584"/>
                <a:ext cx="22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9" name="Oval 11"/>
              <p:cNvSpPr>
                <a:spLocks noChangeArrowheads="1"/>
              </p:cNvSpPr>
              <p:nvPr/>
            </p:nvSpPr>
            <p:spPr bwMode="auto">
              <a:xfrm>
                <a:off x="768" y="150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60" name="Oval 12"/>
              <p:cNvSpPr>
                <a:spLocks noChangeArrowheads="1"/>
              </p:cNvSpPr>
              <p:nvPr/>
            </p:nvSpPr>
            <p:spPr bwMode="auto">
              <a:xfrm>
                <a:off x="2400" y="150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61" name="Line 13"/>
              <p:cNvSpPr>
                <a:spLocks noChangeShapeType="1"/>
              </p:cNvSpPr>
              <p:nvPr/>
            </p:nvSpPr>
            <p:spPr bwMode="auto">
              <a:xfrm>
                <a:off x="1278" y="1584"/>
                <a:ext cx="0" cy="624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2" name="Line 14"/>
              <p:cNvSpPr>
                <a:spLocks noChangeShapeType="1"/>
              </p:cNvSpPr>
              <p:nvPr/>
            </p:nvSpPr>
            <p:spPr bwMode="auto">
              <a:xfrm>
                <a:off x="2054" y="1584"/>
                <a:ext cx="0" cy="624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545" name="Freeform 15"/>
            <p:cNvSpPr>
              <a:spLocks/>
            </p:cNvSpPr>
            <p:nvPr/>
          </p:nvSpPr>
          <p:spPr bwMode="auto">
            <a:xfrm>
              <a:off x="1854" y="2064"/>
              <a:ext cx="336" cy="240"/>
            </a:xfrm>
            <a:custGeom>
              <a:avLst/>
              <a:gdLst>
                <a:gd name="T0" fmla="*/ 0 w 432"/>
                <a:gd name="T1" fmla="*/ 2 h 384"/>
                <a:gd name="T2" fmla="*/ 2 w 432"/>
                <a:gd name="T3" fmla="*/ 1 h 384"/>
                <a:gd name="T4" fmla="*/ 12 w 432"/>
                <a:gd name="T5" fmla="*/ 1 h 384"/>
                <a:gd name="T6" fmla="*/ 21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2" h="384">
                  <a:moveTo>
                    <a:pt x="0" y="384"/>
                  </a:moveTo>
                  <a:cubicBezTo>
                    <a:pt x="4" y="316"/>
                    <a:pt x="8" y="248"/>
                    <a:pt x="48" y="192"/>
                  </a:cubicBezTo>
                  <a:cubicBezTo>
                    <a:pt x="88" y="136"/>
                    <a:pt x="176" y="80"/>
                    <a:pt x="240" y="48"/>
                  </a:cubicBezTo>
                  <a:cubicBezTo>
                    <a:pt x="304" y="16"/>
                    <a:pt x="368" y="8"/>
                    <a:pt x="432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6" name="Freeform 16"/>
            <p:cNvSpPr>
              <a:spLocks/>
            </p:cNvSpPr>
            <p:nvPr/>
          </p:nvSpPr>
          <p:spPr bwMode="auto">
            <a:xfrm flipH="1">
              <a:off x="1152" y="2064"/>
              <a:ext cx="336" cy="240"/>
            </a:xfrm>
            <a:custGeom>
              <a:avLst/>
              <a:gdLst>
                <a:gd name="T0" fmla="*/ 0 w 432"/>
                <a:gd name="T1" fmla="*/ 2 h 384"/>
                <a:gd name="T2" fmla="*/ 2 w 432"/>
                <a:gd name="T3" fmla="*/ 1 h 384"/>
                <a:gd name="T4" fmla="*/ 12 w 432"/>
                <a:gd name="T5" fmla="*/ 1 h 384"/>
                <a:gd name="T6" fmla="*/ 21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2" h="384">
                  <a:moveTo>
                    <a:pt x="0" y="384"/>
                  </a:moveTo>
                  <a:cubicBezTo>
                    <a:pt x="4" y="316"/>
                    <a:pt x="8" y="248"/>
                    <a:pt x="48" y="192"/>
                  </a:cubicBezTo>
                  <a:cubicBezTo>
                    <a:pt x="88" y="136"/>
                    <a:pt x="176" y="80"/>
                    <a:pt x="240" y="48"/>
                  </a:cubicBezTo>
                  <a:cubicBezTo>
                    <a:pt x="304" y="16"/>
                    <a:pt x="368" y="8"/>
                    <a:pt x="432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47" name="Object 17"/>
            <p:cNvGraphicFramePr>
              <a:graphicFrameLocks noChangeAspect="1"/>
            </p:cNvGraphicFramePr>
            <p:nvPr/>
          </p:nvGraphicFramePr>
          <p:xfrm>
            <a:off x="1344" y="1872"/>
            <a:ext cx="195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1" name="Equation" r:id="rId3" imgW="139579" imgH="177646" progId="Equation.3">
                    <p:embed/>
                  </p:oleObj>
                </mc:Choice>
                <mc:Fallback>
                  <p:oleObj name="Equation" r:id="rId3" imgW="139579" imgH="177646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872"/>
                          <a:ext cx="195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8" name="Object 18"/>
            <p:cNvGraphicFramePr>
              <a:graphicFrameLocks noChangeAspect="1"/>
            </p:cNvGraphicFramePr>
            <p:nvPr/>
          </p:nvGraphicFramePr>
          <p:xfrm>
            <a:off x="1776" y="1872"/>
            <a:ext cx="195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2" name="Equation" r:id="rId5" imgW="139579" imgH="177646" progId="Equation.3">
                    <p:embed/>
                  </p:oleObj>
                </mc:Choice>
                <mc:Fallback>
                  <p:oleObj name="Equation" r:id="rId5" imgW="139579" imgH="177646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872"/>
                          <a:ext cx="195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9" name="Object 19"/>
            <p:cNvGraphicFramePr>
              <a:graphicFrameLocks noChangeAspect="1"/>
            </p:cNvGraphicFramePr>
            <p:nvPr/>
          </p:nvGraphicFramePr>
          <p:xfrm>
            <a:off x="1056" y="2352"/>
            <a:ext cx="231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3" name="Equation" r:id="rId6" imgW="164885" imgH="164885" progId="Equation.3">
                    <p:embed/>
                  </p:oleObj>
                </mc:Choice>
                <mc:Fallback>
                  <p:oleObj name="Equation" r:id="rId6" imgW="164885" imgH="164885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352"/>
                          <a:ext cx="231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0" name="Object 20"/>
            <p:cNvGraphicFramePr>
              <a:graphicFrameLocks noChangeAspect="1"/>
            </p:cNvGraphicFramePr>
            <p:nvPr/>
          </p:nvGraphicFramePr>
          <p:xfrm>
            <a:off x="2526" y="1296"/>
            <a:ext cx="26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4" name="Equation" r:id="rId8" imgW="190335" imgH="164957" progId="Equation.3">
                    <p:embed/>
                  </p:oleObj>
                </mc:Choice>
                <mc:Fallback>
                  <p:oleObj name="Equation" r:id="rId8" imgW="190335" imgH="164957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6" y="1296"/>
                          <a:ext cx="267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1" name="Object 21"/>
            <p:cNvGraphicFramePr>
              <a:graphicFrameLocks noChangeAspect="1"/>
            </p:cNvGraphicFramePr>
            <p:nvPr/>
          </p:nvGraphicFramePr>
          <p:xfrm>
            <a:off x="2064" y="2352"/>
            <a:ext cx="231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5" name="Equation" r:id="rId10" imgW="164885" imgH="164885" progId="Equation.3">
                    <p:embed/>
                  </p:oleObj>
                </mc:Choice>
                <mc:Fallback>
                  <p:oleObj name="Equation" r:id="rId10" imgW="164885" imgH="164885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352"/>
                          <a:ext cx="231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2" name="Object 22"/>
            <p:cNvGraphicFramePr>
              <a:graphicFrameLocks noChangeAspect="1"/>
            </p:cNvGraphicFramePr>
            <p:nvPr/>
          </p:nvGraphicFramePr>
          <p:xfrm>
            <a:off x="645" y="1305"/>
            <a:ext cx="26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6" name="Equation" r:id="rId12" imgW="190335" imgH="164957" progId="Equation.3">
                    <p:embed/>
                  </p:oleObj>
                </mc:Choice>
                <mc:Fallback>
                  <p:oleObj name="Equation" r:id="rId12" imgW="190335" imgH="164957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5" y="1305"/>
                          <a:ext cx="267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1" name="Text Box 23"/>
          <p:cNvSpPr txBox="1">
            <a:spLocks noChangeArrowheads="1"/>
          </p:cNvSpPr>
          <p:nvPr/>
        </p:nvSpPr>
        <p:spPr bwMode="auto">
          <a:xfrm>
            <a:off x="4903788" y="1882775"/>
            <a:ext cx="25146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40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B`A`</a:t>
            </a:r>
            <a:r>
              <a:rPr kumimoji="1" lang="zh-CN" altLang="en-US" sz="240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平行于</a:t>
            </a:r>
            <a:r>
              <a:rPr kumimoji="1" lang="en-US" altLang="zh-CN" sz="240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AB</a:t>
            </a:r>
          </a:p>
        </p:txBody>
      </p:sp>
      <p:sp>
        <p:nvSpPr>
          <p:cNvPr id="12292" name="Text Box 24"/>
          <p:cNvSpPr txBox="1">
            <a:spLocks noChangeArrowheads="1"/>
          </p:cNvSpPr>
          <p:nvPr/>
        </p:nvSpPr>
        <p:spPr bwMode="auto">
          <a:xfrm>
            <a:off x="4689475" y="2522538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根据晶格周期性：</a:t>
            </a:r>
          </a:p>
        </p:txBody>
      </p:sp>
      <p:grpSp>
        <p:nvGrpSpPr>
          <p:cNvPr id="22533" name="Group 25"/>
          <p:cNvGrpSpPr>
            <a:grpSpLocks/>
          </p:cNvGrpSpPr>
          <p:nvPr/>
        </p:nvGrpSpPr>
        <p:grpSpPr bwMode="auto">
          <a:xfrm>
            <a:off x="4422775" y="3151188"/>
            <a:ext cx="3124200" cy="900112"/>
            <a:chOff x="3648" y="1920"/>
            <a:chExt cx="1968" cy="567"/>
          </a:xfrm>
        </p:grpSpPr>
        <p:sp>
          <p:nvSpPr>
            <p:cNvPr id="12302" name="Text Box 26"/>
            <p:cNvSpPr txBox="1">
              <a:spLocks noChangeArrowheads="1"/>
            </p:cNvSpPr>
            <p:nvPr/>
          </p:nvSpPr>
          <p:spPr bwMode="auto">
            <a:xfrm>
              <a:off x="3648" y="1920"/>
              <a:ext cx="1584" cy="288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997A5C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1" lang="en-US" altLang="zh-CN" sz="24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B`A`=</a:t>
              </a:r>
              <a:r>
                <a:rPr kumimoji="1" lang="en-US" altLang="zh-CN" sz="2400" i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p</a:t>
              </a:r>
              <a:r>
                <a:rPr kumimoji="1" lang="en-US" altLang="zh-CN" sz="24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AB</a:t>
              </a:r>
            </a:p>
          </p:txBody>
        </p:sp>
        <p:sp>
          <p:nvSpPr>
            <p:cNvPr id="12303" name="Text Box 27"/>
            <p:cNvSpPr txBox="1">
              <a:spLocks noChangeArrowheads="1"/>
            </p:cNvSpPr>
            <p:nvPr/>
          </p:nvSpPr>
          <p:spPr bwMode="auto">
            <a:xfrm>
              <a:off x="4128" y="2256"/>
              <a:ext cx="14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1" lang="zh-CN" altLang="en-US" sz="18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（这里，</a:t>
              </a:r>
              <a:r>
                <a:rPr kumimoji="1" lang="en-US" altLang="zh-CN" sz="1800" i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p</a:t>
              </a:r>
              <a:r>
                <a:rPr kumimoji="1" lang="zh-CN" altLang="en-US" sz="18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为整数）</a:t>
              </a:r>
            </a:p>
          </p:txBody>
        </p:sp>
      </p:grpSp>
      <p:sp>
        <p:nvSpPr>
          <p:cNvPr id="12294" name="Text Box 28"/>
          <p:cNvSpPr txBox="1">
            <a:spLocks noChangeArrowheads="1"/>
          </p:cNvSpPr>
          <p:nvPr/>
        </p:nvSpPr>
        <p:spPr bwMode="auto">
          <a:xfrm>
            <a:off x="4654550" y="4206875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几何关系可得：</a:t>
            </a:r>
          </a:p>
        </p:txBody>
      </p:sp>
      <p:sp>
        <p:nvSpPr>
          <p:cNvPr id="12295" name="Text Box 29"/>
          <p:cNvSpPr txBox="1">
            <a:spLocks noChangeArrowheads="1"/>
          </p:cNvSpPr>
          <p:nvPr/>
        </p:nvSpPr>
        <p:spPr bwMode="auto">
          <a:xfrm>
            <a:off x="4478338" y="4849813"/>
            <a:ext cx="3365500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B`A`=AB(1-2</a:t>
            </a:r>
            <a:r>
              <a:rPr kumimoji="1" lang="en-US" altLang="zh-CN" sz="24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cos </a:t>
            </a:r>
            <a:r>
              <a:rPr kumimoji="1" lang="en-US" altLang="zh-CN" sz="24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Times New Roman" panose="02020603050405020304" pitchFamily="18" charset="0"/>
              </a:rPr>
              <a:t>θ</a:t>
            </a:r>
            <a:r>
              <a:rPr kumimoji="1" lang="en-US" altLang="zh-CN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)</a:t>
            </a:r>
          </a:p>
        </p:txBody>
      </p:sp>
      <p:graphicFrame>
        <p:nvGraphicFramePr>
          <p:cNvPr id="22536" name="Object 32"/>
          <p:cNvGraphicFramePr>
            <a:graphicFrameLocks noChangeAspect="1"/>
          </p:cNvGraphicFramePr>
          <p:nvPr/>
        </p:nvGraphicFramePr>
        <p:xfrm>
          <a:off x="3784600" y="5380038"/>
          <a:ext cx="20574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7" name="Equation" r:id="rId14" imgW="1016000" imgH="393700" progId="Equation.3">
                  <p:embed/>
                </p:oleObj>
              </mc:Choice>
              <mc:Fallback>
                <p:oleObj name="Equation" r:id="rId14" imgW="1016000" imgH="3937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00" y="5380038"/>
                        <a:ext cx="205740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prstShdw prst="shdw17" dist="17961" dir="2700000">
                          <a:srgbClr val="8E967E"/>
                        </a:prst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36"/>
          <p:cNvSpPr txBox="1">
            <a:spLocks noChangeArrowheads="1"/>
          </p:cNvSpPr>
          <p:nvPr/>
        </p:nvSpPr>
        <p:spPr bwMode="auto">
          <a:xfrm>
            <a:off x="447675" y="5575300"/>
            <a:ext cx="33067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由</a:t>
            </a:r>
            <a:r>
              <a:rPr kumimoji="1" lang="zh-CN" altLang="en-US" sz="240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（</a:t>
            </a:r>
            <a:r>
              <a:rPr kumimoji="1" lang="en-US" altLang="zh-CN" sz="240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1</a:t>
            </a:r>
            <a:r>
              <a:rPr kumimoji="1" lang="zh-CN" altLang="en-US" sz="240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）（</a:t>
            </a:r>
            <a:r>
              <a:rPr kumimoji="1" lang="en-US" altLang="zh-CN" sz="240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2</a:t>
            </a:r>
            <a:r>
              <a:rPr kumimoji="1" lang="zh-CN" altLang="en-US" sz="240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）</a:t>
            </a:r>
            <a:r>
              <a:rPr kumimoji="1" lang="zh-CN" alt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式可得：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rgbClr val="800000"/>
                </a:solidFill>
              </a:rPr>
              <a:t>n</a:t>
            </a:r>
            <a:r>
              <a:rPr lang="zh-CN" altLang="en-US" dirty="0" smtClean="0">
                <a:solidFill>
                  <a:srgbClr val="800000"/>
                </a:solidFill>
              </a:rPr>
              <a:t>度旋转轴中</a:t>
            </a:r>
            <a:r>
              <a:rPr lang="en-US" altLang="zh-CN" dirty="0" smtClean="0"/>
              <a:t>n</a:t>
            </a:r>
            <a:r>
              <a:rPr lang="zh-CN" altLang="en-US" dirty="0" smtClean="0"/>
              <a:t>只能取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686675" y="3086100"/>
            <a:ext cx="1123950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7696200" y="4819650"/>
            <a:ext cx="112395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graphicFrame>
        <p:nvGraphicFramePr>
          <p:cNvPr id="22541" name="Object 3"/>
          <p:cNvGraphicFramePr>
            <a:graphicFrameLocks noChangeAspect="1"/>
          </p:cNvGraphicFramePr>
          <p:nvPr/>
        </p:nvGraphicFramePr>
        <p:xfrm>
          <a:off x="566738" y="6273800"/>
          <a:ext cx="60213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8" name="公式" r:id="rId16" imgW="1968500" imgH="165100" progId="Equation.3">
                  <p:embed/>
                </p:oleObj>
              </mc:Choice>
              <mc:Fallback>
                <p:oleObj name="公式" r:id="rId16" imgW="1968500" imgH="165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6273800"/>
                        <a:ext cx="6021387" cy="5032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9050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>
                        <a:prstShdw prst="shdw17" dist="17961" dir="2700000">
                          <a:srgbClr val="99995C"/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alloons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0000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80000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5426</TotalTime>
  <Words>2119</Words>
  <Application>Microsoft Office PowerPoint</Application>
  <PresentationFormat>全屏显示(4:3)</PresentationFormat>
  <Paragraphs>238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34</vt:i4>
      </vt:variant>
    </vt:vector>
  </HeadingPairs>
  <TitlesOfParts>
    <vt:vector size="50" baseType="lpstr">
      <vt:lpstr>Monotype Sorts</vt:lpstr>
      <vt:lpstr>华文新魏</vt:lpstr>
      <vt:lpstr>楷体_GB2312</vt:lpstr>
      <vt:lpstr>宋体</vt:lpstr>
      <vt:lpstr>微软雅黑</vt:lpstr>
      <vt:lpstr>Arial</vt:lpstr>
      <vt:lpstr>Arial Black</vt:lpstr>
      <vt:lpstr>Symbol</vt:lpstr>
      <vt:lpstr>Times New Roman</vt:lpstr>
      <vt:lpstr>Verdana</vt:lpstr>
      <vt:lpstr>Wingdings</vt:lpstr>
      <vt:lpstr>1_Balloons</vt:lpstr>
      <vt:lpstr>Equation</vt:lpstr>
      <vt:lpstr>公式</vt:lpstr>
      <vt:lpstr>MathType 6.0 Equation</vt:lpstr>
      <vt:lpstr>Microsoft Equation 3.0</vt:lpstr>
      <vt:lpstr>PowerPoint 演示文稿</vt:lpstr>
      <vt:lpstr>§1-5 晶体的宏观对称性</vt:lpstr>
      <vt:lpstr>宏观对称性的描述</vt:lpstr>
      <vt:lpstr>正交变换</vt:lpstr>
      <vt:lpstr>对称性的描述：对称操作与对称素</vt:lpstr>
      <vt:lpstr>对称性的描述：对称操作与对称素</vt:lpstr>
      <vt:lpstr>旋转对称操作</vt:lpstr>
      <vt:lpstr>n度旋转轴中n只能取1、2、3、4、6</vt:lpstr>
      <vt:lpstr>n度旋转轴中n只能取1、2、3、4、6</vt:lpstr>
      <vt:lpstr>n度旋转轴中 n只能取1、2、3、4、6</vt:lpstr>
      <vt:lpstr>旋转对称操作</vt:lpstr>
      <vt:lpstr>反演对称操作</vt:lpstr>
      <vt:lpstr>象旋转对称操作（旋转反演对称操作）</vt:lpstr>
      <vt:lpstr>n 重象旋转轴（旋转反演轴）</vt:lpstr>
      <vt:lpstr>反映对称操作</vt:lpstr>
      <vt:lpstr>其它复合对称操作</vt:lpstr>
      <vt:lpstr>概念：对称操作群</vt:lpstr>
      <vt:lpstr>（2）对称操作群定义</vt:lpstr>
      <vt:lpstr>例：简六方晶体宏观对称性与物理性质</vt:lpstr>
      <vt:lpstr>简六方结构的介电常量</vt:lpstr>
      <vt:lpstr>简六方结构的介电常量</vt:lpstr>
      <vt:lpstr>简六方结构的介电常量</vt:lpstr>
      <vt:lpstr>简六方结构的介电常量</vt:lpstr>
      <vt:lpstr>简六方结构的介电常量</vt:lpstr>
      <vt:lpstr>简六方结构的介电常量</vt:lpstr>
      <vt:lpstr>简六方结构的介电常量</vt:lpstr>
      <vt:lpstr>简六方结构的介电常量</vt:lpstr>
      <vt:lpstr>简六方结构的介电常量</vt:lpstr>
      <vt:lpstr>点群</vt:lpstr>
      <vt:lpstr>概念——点群</vt:lpstr>
      <vt:lpstr>32种点群简介</vt:lpstr>
      <vt:lpstr>32种点群简介</vt:lpstr>
      <vt:lpstr>例:分析立方体的宏观对称性的描述</vt:lpstr>
      <vt:lpstr>PowerPoint 演示文稿</vt:lpstr>
    </vt:vector>
  </TitlesOfParts>
  <Company>南京建筑工程学院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祝云峰</dc:creator>
  <cp:lastModifiedBy>Think</cp:lastModifiedBy>
  <cp:revision>412</cp:revision>
  <dcterms:created xsi:type="dcterms:W3CDTF">2001-03-15T01:39:43Z</dcterms:created>
  <dcterms:modified xsi:type="dcterms:W3CDTF">2018-10-13T01:21:43Z</dcterms:modified>
</cp:coreProperties>
</file>