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79" r:id="rId8"/>
    <p:sldId id="264" r:id="rId9"/>
    <p:sldId id="265" r:id="rId10"/>
    <p:sldId id="266" r:id="rId11"/>
    <p:sldId id="267" r:id="rId12"/>
    <p:sldId id="280" r:id="rId13"/>
    <p:sldId id="281" r:id="rId14"/>
    <p:sldId id="274" r:id="rId15"/>
    <p:sldId id="275" r:id="rId16"/>
    <p:sldId id="276" r:id="rId17"/>
    <p:sldId id="277" r:id="rId18"/>
    <p:sldId id="282" r:id="rId19"/>
    <p:sldId id="278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996600"/>
    <a:srgbClr val="FFFFCC"/>
    <a:srgbClr val="CC00CC"/>
    <a:srgbClr val="CC0000"/>
    <a:srgbClr val="6600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67" d="100"/>
          <a:sy n="67" d="100"/>
        </p:scale>
        <p:origin x="438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8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0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B7942D4-4384-46A7-BFE9-AD21016AD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8BCA2C-16E6-4232-B364-15B27A0C7D23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波长很长时，晶体被离子位移为</a:t>
            </a:r>
            <a:r>
              <a:rPr lang="en-US" altLang="zh-CN" smtClean="0"/>
              <a:t>0</a:t>
            </a:r>
            <a:r>
              <a:rPr lang="zh-CN" altLang="en-US" smtClean="0"/>
              <a:t>的节面分为许多薄层，每个薄层内将产生退极化场；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1DFFE1-1232-44F2-93B3-B7B6982255A7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波长很长时，晶体被离子位移为</a:t>
            </a:r>
            <a:r>
              <a:rPr lang="en-US" altLang="zh-CN" smtClean="0"/>
              <a:t>0</a:t>
            </a:r>
            <a:r>
              <a:rPr lang="zh-CN" altLang="en-US" smtClean="0"/>
              <a:t>的节面分为许多薄层，每个薄层内将产生退极化场；退极化场作用是使离子回到平衡位置，增强其恢复力，离子除受近邻原子作用，还受退极化场的作用。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197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38A4A47-5F32-4DA7-A6BF-84750525C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85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3ACED24-4C6B-4997-98E9-16DC65747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98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9E00026-C967-43D7-B8C4-515F25AC4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34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ADB1EF2-33CD-4EF8-AA53-352C32D12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152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385A89E-B62E-40DB-AC07-636C1FD7C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8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900B2AC-0352-453A-BA01-77A0467BA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79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7045CD5-26EF-438F-9F6D-1625699E2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88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D57EDF1-8EB1-487E-98B3-F152ED0288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855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511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0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2095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3B9E05C-B6B4-414C-AF55-0F2C00AD7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586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499889A-ABA9-487E-B749-7ED038B75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63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443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1422315941 w 596"/>
                  <a:gd name="T3" fmla="*/ 2147483646 h 666"/>
                  <a:gd name="T4" fmla="*/ 0 w 596"/>
                  <a:gd name="T5" fmla="*/ 2147483646 h 666"/>
                  <a:gd name="T6" fmla="*/ 989876552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413694843 h 666"/>
                  <a:gd name="T16" fmla="*/ 2147483646 w 596"/>
                  <a:gd name="T17" fmla="*/ 2056764444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687877657 w 257"/>
                  <a:gd name="T5" fmla="*/ 2147483646 h 237"/>
                  <a:gd name="T6" fmla="*/ 1218048353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968924700 w 124"/>
                  <a:gd name="T21" fmla="*/ 2147483646 h 110"/>
                  <a:gd name="T22" fmla="*/ 1906946431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364139335 w 109"/>
                  <a:gd name="T3" fmla="*/ 174203051 h 156"/>
                  <a:gd name="T4" fmla="*/ 2147483646 w 109"/>
                  <a:gd name="T5" fmla="*/ 1036152412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71236391 w 54"/>
                  <a:gd name="T3" fmla="*/ 275780644 h 40"/>
                  <a:gd name="T4" fmla="*/ 1226089022 w 54"/>
                  <a:gd name="T5" fmla="*/ 896047171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089162504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142476438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1944836536 w 149"/>
                  <a:gd name="T39" fmla="*/ 2147483646 h 704"/>
                  <a:gd name="T40" fmla="*/ 1142476438 w 149"/>
                  <a:gd name="T41" fmla="*/ 2147483646 h 704"/>
                  <a:gd name="T42" fmla="*/ 1142476438 w 149"/>
                  <a:gd name="T43" fmla="*/ 2147483646 h 704"/>
                  <a:gd name="T44" fmla="*/ 1587558277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3008BBF-EEF9-4E9E-9DE1-8F2A5F846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3733931-F9DA-4103-9FBE-E849568FB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4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190B35-2AE5-4A86-8494-DE05E2CB9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1E81757-55B5-4303-9E91-30EC3A696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09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61E297A-260E-496B-BF17-A08494902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0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3CEFC2C-590B-4938-8C0C-FF78EB182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1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4537075" y="292100"/>
            <a:ext cx="4643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 晶格运动与晶体的热力学性质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100013"/>
            <a:ext cx="73596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3–5 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离子晶体的长光学波</a:t>
            </a:r>
            <a:endParaRPr lang="zh-CN" altLang="en-US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  <p:sldLayoutId id="2147484241" r:id="rId18"/>
    <p:sldLayoutId id="2147484223" r:id="rId19"/>
    <p:sldLayoutId id="2147484242" r:id="rId20"/>
    <p:sldLayoutId id="2147484243" r:id="rId2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52513"/>
            <a:ext cx="8229600" cy="68262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ffectLst/>
                <a:latin typeface="微软雅黑" panose="020B0503020204020204" pitchFamily="34" charset="-122"/>
              </a:rPr>
              <a:t>§ 3-5 </a:t>
            </a:r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离子晶体的长光学波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768475"/>
            <a:ext cx="8229600" cy="3713163"/>
          </a:xfrm>
          <a:noFill/>
        </p:spPr>
        <p:txBody>
          <a:bodyPr/>
          <a:lstStyle/>
          <a:p>
            <a:pPr marL="0" indent="457200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离子晶体中的</a:t>
            </a:r>
            <a:r>
              <a:rPr lang="zh-CN" altLang="en-US" sz="24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长光学波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与</a:t>
            </a:r>
            <a:r>
              <a:rPr lang="zh-CN" altLang="en-US" sz="24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红外光波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有强相互作用，使得离子晶体在红外区对光波有强的反射和吸收，所以</a:t>
            </a:r>
            <a:r>
              <a:rPr lang="zh-CN" altLang="en-US" sz="2400" dirty="0" smtClean="0">
                <a:solidFill>
                  <a:srgbClr val="0000CC"/>
                </a:solidFill>
                <a:effectLst/>
                <a:latin typeface="微软雅黑" panose="020B0503020204020204" pitchFamily="34" charset="-122"/>
              </a:rPr>
              <a:t>红外光谱手段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是固体实验方法中的重要方法。</a:t>
            </a:r>
            <a:endParaRPr lang="en-US" altLang="zh-CN" sz="2400" dirty="0" smtClean="0">
              <a:effectLst/>
              <a:latin typeface="微软雅黑" panose="020B0503020204020204" pitchFamily="34" charset="-122"/>
            </a:endParaRPr>
          </a:p>
          <a:p>
            <a:pPr marL="0" indent="457200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这一节主要介绍离子晶体中</a:t>
            </a:r>
            <a:r>
              <a:rPr lang="zh-CN" altLang="en-US" sz="24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长光学波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的宏观运动方程及其与</a:t>
            </a:r>
            <a:r>
              <a:rPr lang="zh-CN" altLang="en-US" sz="240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电磁波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的耦合现象。</a:t>
            </a:r>
          </a:p>
          <a:p>
            <a:pPr marL="0" indent="45720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(1)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离子晶体中长光学波的横波与纵波；</a:t>
            </a:r>
          </a:p>
          <a:p>
            <a:pPr marL="0" indent="45720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(2)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长光学波的宏观运动方程；</a:t>
            </a:r>
          </a:p>
          <a:p>
            <a:pPr marL="0" indent="45720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(3)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离子晶体的光学性质；</a:t>
            </a:r>
          </a:p>
          <a:p>
            <a:pPr marL="0" indent="45720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(4)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极化激元。</a:t>
            </a:r>
          </a:p>
        </p:txBody>
      </p:sp>
      <p:pic>
        <p:nvPicPr>
          <p:cNvPr id="23556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09" y="3679868"/>
            <a:ext cx="24701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7138" y="557213"/>
            <a:ext cx="658495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黄昆方程的四个系数</a:t>
            </a:r>
          </a:p>
        </p:txBody>
      </p:sp>
      <p:graphicFrame>
        <p:nvGraphicFramePr>
          <p:cNvPr id="34819" name="Object 22"/>
          <p:cNvGraphicFramePr>
            <a:graphicFrameLocks noGrp="1" noChangeAspect="1"/>
          </p:cNvGraphicFramePr>
          <p:nvPr>
            <p:ph idx="4294967295"/>
          </p:nvPr>
        </p:nvGraphicFramePr>
        <p:xfrm>
          <a:off x="6443663" y="830263"/>
          <a:ext cx="25558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3" imgW="1168400" imgH="609600" progId="Equation.DSMT4">
                  <p:embed/>
                </p:oleObj>
              </mc:Choice>
              <mc:Fallback>
                <p:oleObj name="Equation" r:id="rId3" imgW="1168400" imgH="609600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830263"/>
                        <a:ext cx="25558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611188" y="2174875"/>
            <a:ext cx="8024812" cy="4206875"/>
            <a:chOff x="480" y="1152"/>
            <a:chExt cx="5055" cy="2650"/>
          </a:xfrm>
        </p:grpSpPr>
        <p:graphicFrame>
          <p:nvGraphicFramePr>
            <p:cNvPr id="34821" name="Object 4"/>
            <p:cNvGraphicFramePr>
              <a:graphicFrameLocks noChangeAspect="1"/>
            </p:cNvGraphicFramePr>
            <p:nvPr/>
          </p:nvGraphicFramePr>
          <p:xfrm>
            <a:off x="2112" y="1152"/>
            <a:ext cx="1407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0" name="Equation" r:id="rId5" imgW="1143000" imgH="685800" progId="Equation.3">
                    <p:embed/>
                  </p:oleObj>
                </mc:Choice>
                <mc:Fallback>
                  <p:oleObj name="Equation" r:id="rId5" imgW="1143000" imgH="685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152"/>
                          <a:ext cx="1407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480" y="1289"/>
              <a:ext cx="1332" cy="391"/>
              <a:chOff x="480" y="1248"/>
              <a:chExt cx="1332" cy="391"/>
            </a:xfrm>
          </p:grpSpPr>
          <p:sp>
            <p:nvSpPr>
              <p:cNvPr id="34837" name="Text Box 6"/>
              <p:cNvSpPr txBox="1">
                <a:spLocks noChangeArrowheads="1"/>
              </p:cNvSpPr>
              <p:nvPr/>
            </p:nvSpPr>
            <p:spPr bwMode="auto">
              <a:xfrm>
                <a:off x="480" y="1344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微软雅黑" panose="020B0503020204020204" pitchFamily="34" charset="-122"/>
                  </a:rPr>
                  <a:t>静电场</a:t>
                </a:r>
                <a:r>
                  <a:rPr kumimoji="1"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</a:p>
            </p:txBody>
          </p:sp>
          <p:graphicFrame>
            <p:nvGraphicFramePr>
              <p:cNvPr id="34838" name="Object 7"/>
              <p:cNvGraphicFramePr>
                <a:graphicFrameLocks noChangeAspect="1"/>
              </p:cNvGraphicFramePr>
              <p:nvPr/>
            </p:nvGraphicFramePr>
            <p:xfrm>
              <a:off x="1296" y="1248"/>
              <a:ext cx="516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21" name="Equation" r:id="rId7" imgW="418918" imgH="317362" progId="Equation.3">
                      <p:embed/>
                    </p:oleObj>
                  </mc:Choice>
                  <mc:Fallback>
                    <p:oleObj name="Equation" r:id="rId7" imgW="418918" imgH="317362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1248"/>
                            <a:ext cx="516" cy="3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23" name="Object 8"/>
            <p:cNvGraphicFramePr>
              <a:graphicFrameLocks noChangeAspect="1"/>
            </p:cNvGraphicFramePr>
            <p:nvPr/>
          </p:nvGraphicFramePr>
          <p:xfrm>
            <a:off x="3840" y="1296"/>
            <a:ext cx="1579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2" name="Equation" r:id="rId9" imgW="1282700" imgH="431800" progId="Equation.DSMT4">
                    <p:embed/>
                  </p:oleObj>
                </mc:Choice>
                <mc:Fallback>
                  <p:oleObj name="Equation" r:id="rId9" imgW="1282700" imgH="431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96"/>
                          <a:ext cx="1579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9"/>
            <p:cNvGraphicFramePr>
              <a:graphicFrameLocks noChangeAspect="1"/>
            </p:cNvGraphicFramePr>
            <p:nvPr/>
          </p:nvGraphicFramePr>
          <p:xfrm>
            <a:off x="3888" y="1920"/>
            <a:ext cx="13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3" name="Equation" r:id="rId11" imgW="1104421" imgH="266584" progId="Equation.3">
                    <p:embed/>
                  </p:oleObj>
                </mc:Choice>
                <mc:Fallback>
                  <p:oleObj name="Equation" r:id="rId11" imgW="1104421" imgH="26658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20"/>
                          <a:ext cx="136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5" name="AutoShape 10"/>
            <p:cNvSpPr>
              <a:spLocks/>
            </p:cNvSpPr>
            <p:nvPr/>
          </p:nvSpPr>
          <p:spPr bwMode="auto">
            <a:xfrm>
              <a:off x="5391" y="1440"/>
              <a:ext cx="144" cy="72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AutoShape 11"/>
            <p:cNvSpPr>
              <a:spLocks noChangeArrowheads="1"/>
            </p:cNvSpPr>
            <p:nvPr/>
          </p:nvSpPr>
          <p:spPr bwMode="auto">
            <a:xfrm>
              <a:off x="1824" y="149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AutoShape 12"/>
            <p:cNvSpPr>
              <a:spLocks noChangeArrowheads="1"/>
            </p:cNvSpPr>
            <p:nvPr/>
          </p:nvSpPr>
          <p:spPr bwMode="auto">
            <a:xfrm>
              <a:off x="3540" y="145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AutoShape 13"/>
            <p:cNvSpPr>
              <a:spLocks noChangeArrowheads="1"/>
            </p:cNvSpPr>
            <p:nvPr/>
          </p:nvSpPr>
          <p:spPr bwMode="auto">
            <a:xfrm>
              <a:off x="528" y="268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Object 14"/>
            <p:cNvGraphicFramePr>
              <a:graphicFrameLocks noChangeAspect="1"/>
            </p:cNvGraphicFramePr>
            <p:nvPr/>
          </p:nvGraphicFramePr>
          <p:xfrm>
            <a:off x="912" y="2496"/>
            <a:ext cx="1985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4" name="Equation" r:id="rId13" imgW="1612900" imgH="431800" progId="Equation.3">
                    <p:embed/>
                  </p:oleObj>
                </mc:Choice>
                <mc:Fallback>
                  <p:oleObj name="Equation" r:id="rId13" imgW="16129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96"/>
                          <a:ext cx="1985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5"/>
            <p:cNvGraphicFramePr>
              <a:graphicFrameLocks noChangeAspect="1"/>
            </p:cNvGraphicFramePr>
            <p:nvPr/>
          </p:nvGraphicFramePr>
          <p:xfrm>
            <a:off x="1447" y="3072"/>
            <a:ext cx="79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" name="Equation" r:id="rId15" imgW="647419" imgH="482391" progId="Equation.3">
                    <p:embed/>
                  </p:oleObj>
                </mc:Choice>
                <mc:Fallback>
                  <p:oleObj name="Equation" r:id="rId15" imgW="647419" imgH="48239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3072"/>
                          <a:ext cx="798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AutoShape 16"/>
            <p:cNvSpPr>
              <a:spLocks/>
            </p:cNvSpPr>
            <p:nvPr/>
          </p:nvSpPr>
          <p:spPr bwMode="auto">
            <a:xfrm>
              <a:off x="2976" y="2640"/>
              <a:ext cx="288" cy="1056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32" name="Object 17"/>
            <p:cNvGraphicFramePr>
              <a:graphicFrameLocks noChangeAspect="1"/>
            </p:cNvGraphicFramePr>
            <p:nvPr/>
          </p:nvGraphicFramePr>
          <p:xfrm>
            <a:off x="3512" y="2832"/>
            <a:ext cx="1750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6" name="Equation" r:id="rId17" imgW="1422400" imgH="482600" progId="Equation.DSMT4">
                    <p:embed/>
                  </p:oleObj>
                </mc:Choice>
                <mc:Fallback>
                  <p:oleObj name="Equation" r:id="rId17" imgW="1422400" imgH="482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832"/>
                          <a:ext cx="1750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AutoShape 18"/>
            <p:cNvSpPr>
              <a:spLocks noChangeArrowheads="1"/>
            </p:cNvSpPr>
            <p:nvPr/>
          </p:nvSpPr>
          <p:spPr bwMode="auto">
            <a:xfrm>
              <a:off x="3312" y="307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34" name="Group 19"/>
            <p:cNvGrpSpPr>
              <a:grpSpLocks/>
            </p:cNvGrpSpPr>
            <p:nvPr/>
          </p:nvGrpSpPr>
          <p:grpSpPr bwMode="auto">
            <a:xfrm>
              <a:off x="3888" y="3552"/>
              <a:ext cx="1524" cy="250"/>
              <a:chOff x="3852" y="3552"/>
              <a:chExt cx="1524" cy="250"/>
            </a:xfrm>
          </p:grpSpPr>
          <p:sp>
            <p:nvSpPr>
              <p:cNvPr id="34835" name="Text Box 20"/>
              <p:cNvSpPr txBox="1">
                <a:spLocks noChangeArrowheads="1"/>
              </p:cNvSpPr>
              <p:nvPr/>
            </p:nvSpPr>
            <p:spPr bwMode="auto">
              <a:xfrm>
                <a:off x="4656" y="355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）式</a:t>
                </a:r>
              </a:p>
            </p:txBody>
          </p:sp>
          <p:sp>
            <p:nvSpPr>
              <p:cNvPr id="34836" name="Line 21"/>
              <p:cNvSpPr>
                <a:spLocks noChangeShapeType="1"/>
              </p:cNvSpPr>
              <p:nvPr/>
            </p:nvSpPr>
            <p:spPr bwMode="auto">
              <a:xfrm>
                <a:off x="3852" y="3669"/>
                <a:ext cx="864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685800" y="1987550"/>
            <a:ext cx="8229600" cy="4376738"/>
            <a:chOff x="432" y="1200"/>
            <a:chExt cx="5184" cy="2757"/>
          </a:xfrm>
        </p:grpSpPr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432" y="120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高频电场：</a:t>
              </a:r>
            </a:p>
          </p:txBody>
        </p:sp>
        <p:graphicFrame>
          <p:nvGraphicFramePr>
            <p:cNvPr id="35849" name="Object 6"/>
            <p:cNvGraphicFramePr>
              <a:graphicFrameLocks noChangeAspect="1"/>
            </p:cNvGraphicFramePr>
            <p:nvPr/>
          </p:nvGraphicFramePr>
          <p:xfrm>
            <a:off x="1392" y="1200"/>
            <a:ext cx="5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4" name="Equation" r:id="rId3" imgW="419100" imgH="228600" progId="Equation.3">
                    <p:embed/>
                  </p:oleObj>
                </mc:Choice>
                <mc:Fallback>
                  <p:oleObj name="Equation" r:id="rId3" imgW="4191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5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AutoShape 7"/>
            <p:cNvSpPr>
              <a:spLocks noChangeArrowheads="1"/>
            </p:cNvSpPr>
            <p:nvPr/>
          </p:nvSpPr>
          <p:spPr bwMode="auto">
            <a:xfrm>
              <a:off x="2016" y="129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35851" name="Object 8"/>
            <p:cNvGraphicFramePr>
              <a:graphicFrameLocks noChangeAspect="1"/>
            </p:cNvGraphicFramePr>
            <p:nvPr/>
          </p:nvGraphicFramePr>
          <p:xfrm>
            <a:off x="2448" y="1200"/>
            <a:ext cx="7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5" name="Equation" r:id="rId5" imgW="609336" imgH="253890" progId="Equation.3">
                    <p:embed/>
                  </p:oleObj>
                </mc:Choice>
                <mc:Fallback>
                  <p:oleObj name="Equation" r:id="rId5" imgW="609336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00"/>
                          <a:ext cx="7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9"/>
            <p:cNvGraphicFramePr>
              <a:graphicFrameLocks noChangeAspect="1"/>
            </p:cNvGraphicFramePr>
            <p:nvPr/>
          </p:nvGraphicFramePr>
          <p:xfrm>
            <a:off x="2112" y="1536"/>
            <a:ext cx="13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6" name="Equation" r:id="rId7" imgW="1104421" imgH="266584" progId="Equation.3">
                    <p:embed/>
                  </p:oleObj>
                </mc:Choice>
                <mc:Fallback>
                  <p:oleObj name="Equation" r:id="rId7" imgW="1104421" imgH="26658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36"/>
                          <a:ext cx="136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AutoShape 10"/>
            <p:cNvSpPr>
              <a:spLocks/>
            </p:cNvSpPr>
            <p:nvPr/>
          </p:nvSpPr>
          <p:spPr bwMode="auto">
            <a:xfrm>
              <a:off x="3552" y="1248"/>
              <a:ext cx="240" cy="576"/>
            </a:xfrm>
            <a:prstGeom prst="rightBrace">
              <a:avLst>
                <a:gd name="adj1" fmla="val 2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854" name="AutoShape 11"/>
            <p:cNvSpPr>
              <a:spLocks noChangeArrowheads="1"/>
            </p:cNvSpPr>
            <p:nvPr/>
          </p:nvSpPr>
          <p:spPr bwMode="auto">
            <a:xfrm>
              <a:off x="3888" y="1488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35855" name="Object 12"/>
            <p:cNvGraphicFramePr>
              <a:graphicFrameLocks noChangeAspect="1"/>
            </p:cNvGraphicFramePr>
            <p:nvPr/>
          </p:nvGraphicFramePr>
          <p:xfrm>
            <a:off x="4272" y="1401"/>
            <a:ext cx="131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7" name="Equation" r:id="rId9" imgW="1066800" imgH="228600" progId="Equation.3">
                    <p:embed/>
                  </p:oleObj>
                </mc:Choice>
                <mc:Fallback>
                  <p:oleObj name="Equation" r:id="rId9" imgW="10668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01"/>
                          <a:ext cx="131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6" name="Group 13"/>
            <p:cNvGrpSpPr>
              <a:grpSpLocks/>
            </p:cNvGrpSpPr>
            <p:nvPr/>
          </p:nvGrpSpPr>
          <p:grpSpPr bwMode="auto">
            <a:xfrm>
              <a:off x="3930" y="1776"/>
              <a:ext cx="1686" cy="250"/>
              <a:chOff x="3930" y="1776"/>
              <a:chExt cx="1686" cy="250"/>
            </a:xfrm>
          </p:grpSpPr>
          <p:sp>
            <p:nvSpPr>
              <p:cNvPr id="35862" name="Text Box 14"/>
              <p:cNvSpPr txBox="1">
                <a:spLocks noChangeArrowheads="1"/>
              </p:cNvSpPr>
              <p:nvPr/>
            </p:nvSpPr>
            <p:spPr bwMode="auto">
              <a:xfrm>
                <a:off x="4848" y="177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>
                    <a:latin typeface="微软雅黑" panose="020B0503020204020204" pitchFamily="34" charset="-122"/>
                  </a:rPr>
                  <a:t>(B)</a:t>
                </a:r>
                <a:r>
                  <a:rPr kumimoji="1" lang="zh-CN" altLang="en-US" sz="2000">
                    <a:latin typeface="微软雅黑" panose="020B0503020204020204" pitchFamily="34" charset="-122"/>
                  </a:rPr>
                  <a:t>式</a:t>
                </a:r>
              </a:p>
            </p:txBody>
          </p:sp>
          <p:sp>
            <p:nvSpPr>
              <p:cNvPr id="35863" name="Line 15"/>
              <p:cNvSpPr>
                <a:spLocks noChangeShapeType="1"/>
              </p:cNvSpPr>
              <p:nvPr/>
            </p:nvSpPr>
            <p:spPr bwMode="auto">
              <a:xfrm>
                <a:off x="3930" y="1902"/>
                <a:ext cx="96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528" y="2496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(B)</a:t>
              </a:r>
              <a:r>
                <a:rPr kumimoji="1" lang="zh-CN" altLang="en-US" sz="2000">
                  <a:latin typeface="微软雅黑" panose="020B0503020204020204" pitchFamily="34" charset="-122"/>
                </a:rPr>
                <a:t>代入</a:t>
              </a:r>
              <a:r>
                <a:rPr kumimoji="1" lang="en-US" altLang="zh-CN" sz="2000">
                  <a:latin typeface="微软雅黑" panose="020B0503020204020204" pitchFamily="34" charset="-122"/>
                </a:rPr>
                <a:t>(A)</a:t>
              </a:r>
              <a:r>
                <a:rPr kumimoji="1" lang="zh-CN" altLang="en-US" sz="2000">
                  <a:latin typeface="微软雅黑" panose="020B0503020204020204" pitchFamily="34" charset="-122"/>
                </a:rPr>
                <a:t>，</a:t>
              </a:r>
            </a:p>
          </p:txBody>
        </p:sp>
        <p:graphicFrame>
          <p:nvGraphicFramePr>
            <p:cNvPr id="35858" name="Object 17"/>
            <p:cNvGraphicFramePr>
              <a:graphicFrameLocks noChangeAspect="1"/>
            </p:cNvGraphicFramePr>
            <p:nvPr/>
          </p:nvGraphicFramePr>
          <p:xfrm>
            <a:off x="1968" y="2304"/>
            <a:ext cx="1813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8" name="Equation" r:id="rId11" imgW="1473200" imgH="482600" progId="Equation.3">
                    <p:embed/>
                  </p:oleObj>
                </mc:Choice>
                <mc:Fallback>
                  <p:oleObj name="Equation" r:id="rId11" imgW="1473200" imgH="482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04"/>
                          <a:ext cx="1813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672" y="307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即可得到：</a:t>
              </a:r>
            </a:p>
          </p:txBody>
        </p:sp>
        <p:graphicFrame>
          <p:nvGraphicFramePr>
            <p:cNvPr id="35860" name="Object 19"/>
            <p:cNvGraphicFramePr>
              <a:graphicFrameLocks noChangeAspect="1"/>
            </p:cNvGraphicFramePr>
            <p:nvPr/>
          </p:nvGraphicFramePr>
          <p:xfrm>
            <a:off x="1945" y="3039"/>
            <a:ext cx="2515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9" name="公式" r:id="rId13" imgW="1739900" imgH="635000" progId="Equation.3">
                    <p:embed/>
                  </p:oleObj>
                </mc:Choice>
                <mc:Fallback>
                  <p:oleObj name="公式" r:id="rId13" imgW="1739900" imgH="635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3039"/>
                          <a:ext cx="2515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AutoShape 20"/>
            <p:cNvSpPr>
              <a:spLocks/>
            </p:cNvSpPr>
            <p:nvPr/>
          </p:nvSpPr>
          <p:spPr bwMode="auto">
            <a:xfrm>
              <a:off x="1779" y="3045"/>
              <a:ext cx="192" cy="912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843" name="Group 21"/>
          <p:cNvGrpSpPr>
            <a:grpSpLocks/>
          </p:cNvGrpSpPr>
          <p:nvPr/>
        </p:nvGrpSpPr>
        <p:grpSpPr bwMode="auto">
          <a:xfrm>
            <a:off x="539750" y="2916238"/>
            <a:ext cx="2916238" cy="1103312"/>
            <a:chOff x="340" y="1837"/>
            <a:chExt cx="1837" cy="695"/>
          </a:xfrm>
        </p:grpSpPr>
        <p:graphicFrame>
          <p:nvGraphicFramePr>
            <p:cNvPr id="35846" name="Object 22"/>
            <p:cNvGraphicFramePr>
              <a:graphicFrameLocks noChangeAspect="1"/>
            </p:cNvGraphicFramePr>
            <p:nvPr/>
          </p:nvGraphicFramePr>
          <p:xfrm>
            <a:off x="340" y="1837"/>
            <a:ext cx="1837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0" name="Equation" r:id="rId15" imgW="1409700" imgH="457200" progId="Equation.DSMT4">
                    <p:embed/>
                  </p:oleObj>
                </mc:Choice>
                <mc:Fallback>
                  <p:oleObj name="Equation" r:id="rId15" imgW="1409700" imgH="45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837"/>
                          <a:ext cx="1837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AutoShape 23"/>
            <p:cNvSpPr>
              <a:spLocks noChangeArrowheads="1"/>
            </p:cNvSpPr>
            <p:nvPr/>
          </p:nvSpPr>
          <p:spPr bwMode="auto">
            <a:xfrm>
              <a:off x="1175" y="2351"/>
              <a:ext cx="90" cy="181"/>
            </a:xfrm>
            <a:prstGeom prst="upArrow">
              <a:avLst>
                <a:gd name="adj1" fmla="val 50000"/>
                <a:gd name="adj2" fmla="val 502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graphicFrame>
        <p:nvGraphicFramePr>
          <p:cNvPr id="35844" name="Object 22"/>
          <p:cNvGraphicFramePr>
            <a:graphicFrameLocks noChangeAspect="1"/>
          </p:cNvGraphicFramePr>
          <p:nvPr/>
        </p:nvGraphicFramePr>
        <p:xfrm>
          <a:off x="6443663" y="830263"/>
          <a:ext cx="25558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17" imgW="1168400" imgH="609600" progId="Equation.DSMT4">
                  <p:embed/>
                </p:oleObj>
              </mc:Choice>
              <mc:Fallback>
                <p:oleObj name="Equation" r:id="rId17" imgW="1168400" imgH="609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830263"/>
                        <a:ext cx="25558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227138" y="557213"/>
            <a:ext cx="6584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smtClean="0">
                <a:effectLst/>
                <a:latin typeface="微软雅黑" panose="020B0503020204020204" pitchFamily="34" charset="-122"/>
              </a:rPr>
              <a:t>黄昆方程的四个系数</a:t>
            </a:r>
            <a:endParaRPr lang="zh-CN" altLang="en-US" sz="3200" kern="0" dirty="0" smtClean="0">
              <a:effectLst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328613" y="1628775"/>
          <a:ext cx="308610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公式" r:id="rId3" imgW="1739900" imgH="2641600" progId="Equation.3">
                  <p:embed/>
                </p:oleObj>
              </mc:Choice>
              <mc:Fallback>
                <p:oleObj name="公式" r:id="rId3" imgW="1739900" imgH="264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628775"/>
                        <a:ext cx="3086100" cy="445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3708400" y="1706563"/>
          <a:ext cx="536575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公式" r:id="rId5" imgW="4013200" imgH="3454400" progId="Equation.3">
                  <p:embed/>
                </p:oleObj>
              </mc:Choice>
              <mc:Fallback>
                <p:oleObj name="公式" r:id="rId5" imgW="4013200" imgH="345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06563"/>
                        <a:ext cx="5365750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5"/>
          <p:cNvSpPr txBox="1">
            <a:spLocks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smtClean="0"/>
              <a:t>LST(Lyddano-Sachs-Teller)</a:t>
            </a:r>
            <a:r>
              <a:rPr lang="zh-CN" altLang="en-US" kern="0" smtClean="0"/>
              <a:t>关系</a:t>
            </a:r>
            <a:endParaRPr lang="zh-CN" altLang="en-US" kern="0" dirty="0"/>
          </a:p>
        </p:txBody>
      </p:sp>
      <p:sp>
        <p:nvSpPr>
          <p:cNvPr id="36869" name="矩形 8"/>
          <p:cNvSpPr>
            <a:spLocks noChangeArrowheads="1"/>
          </p:cNvSpPr>
          <p:nvPr/>
        </p:nvSpPr>
        <p:spPr bwMode="auto">
          <a:xfrm>
            <a:off x="179388" y="1489075"/>
            <a:ext cx="3384550" cy="5056188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矩形 8"/>
          <p:cNvSpPr>
            <a:spLocks noChangeArrowheads="1"/>
          </p:cNvSpPr>
          <p:nvPr/>
        </p:nvSpPr>
        <p:spPr bwMode="auto">
          <a:xfrm>
            <a:off x="3678238" y="1471613"/>
            <a:ext cx="5430837" cy="5056187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128713" y="2082800"/>
          <a:ext cx="4508500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公式" r:id="rId3" imgW="3060700" imgH="2743200" progId="Equation.3">
                  <p:embed/>
                </p:oleObj>
              </mc:Choice>
              <mc:Fallback>
                <p:oleObj name="公式" r:id="rId3" imgW="3060700" imgH="274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082800"/>
                        <a:ext cx="4508500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LST(</a:t>
            </a:r>
            <a:r>
              <a:rPr lang="en-US" altLang="zh-CN" dirty="0" err="1" smtClean="0"/>
              <a:t>Lyddano</a:t>
            </a:r>
            <a:r>
              <a:rPr lang="en-US" altLang="zh-CN" dirty="0" smtClean="0"/>
              <a:t>-Sachs-Teller)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45" y="2958656"/>
            <a:ext cx="3600400" cy="37342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2240" y="3578264"/>
            <a:ext cx="156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图取自陆栋、蒋平、徐至中</a:t>
            </a:r>
            <a:r>
              <a:rPr lang="en-US" altLang="zh-CN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固体物理学</a:t>
            </a:r>
            <a:r>
              <a:rPr lang="en-US" altLang="zh-CN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上海科技出版社，第二版</a:t>
            </a:r>
            <a:endParaRPr lang="zh-CN" altLang="en-US" sz="1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977900"/>
            <a:ext cx="8748713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由</a:t>
            </a:r>
            <a:r>
              <a:rPr lang="en-US" altLang="zh-CN" sz="1800">
                <a:latin typeface="微软雅黑" panose="020B0503020204020204" pitchFamily="34" charset="-122"/>
              </a:rPr>
              <a:t>LST</a:t>
            </a:r>
            <a:r>
              <a:rPr lang="zh-CN" altLang="en-US" sz="1800">
                <a:latin typeface="微软雅黑" panose="020B0503020204020204" pitchFamily="34" charset="-122"/>
              </a:rPr>
              <a:t>关系，有以下结论：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   （</a:t>
            </a:r>
            <a:r>
              <a:rPr lang="en-US" altLang="zh-CN" sz="1800">
                <a:latin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</a:rPr>
              <a:t>）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由于静电介电常数</a:t>
            </a:r>
            <a:r>
              <a:rPr lang="el-GR" altLang="zh-CN" sz="1800">
                <a:solidFill>
                  <a:srgbClr val="0000CC"/>
                </a:solidFill>
                <a:latin typeface="微软雅黑" panose="020B0503020204020204" pitchFamily="34" charset="-122"/>
              </a:rPr>
              <a:t>ε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0000CC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）一般总是大于高频介电常数</a:t>
            </a:r>
            <a:r>
              <a:rPr lang="el-GR" altLang="zh-CN" sz="1800">
                <a:solidFill>
                  <a:srgbClr val="0000CC"/>
                </a:solidFill>
                <a:latin typeface="微软雅黑" panose="020B0503020204020204" pitchFamily="34" charset="-122"/>
              </a:rPr>
              <a:t>ε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（</a:t>
            </a:r>
            <a:r>
              <a:rPr lang="el-GR" altLang="zh-CN" sz="1800">
                <a:solidFill>
                  <a:srgbClr val="0000CC"/>
                </a:solidFill>
                <a:latin typeface="微软雅黑" panose="020B0503020204020204" pitchFamily="34" charset="-122"/>
              </a:rPr>
              <a:t>∞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），所以，长光学纵波的频率</a:t>
            </a:r>
            <a:r>
              <a:rPr lang="el-GR" altLang="zh-CN" sz="1800">
                <a:solidFill>
                  <a:srgbClr val="0000CC"/>
                </a:solidFill>
                <a:latin typeface="微软雅黑" panose="020B0503020204020204" pitchFamily="34" charset="-122"/>
              </a:rPr>
              <a:t>ω</a:t>
            </a:r>
            <a:r>
              <a:rPr lang="en-US" altLang="zh-CN" sz="1800" baseline="-25000">
                <a:solidFill>
                  <a:srgbClr val="0000CC"/>
                </a:solidFill>
                <a:latin typeface="微软雅黑" panose="020B0503020204020204" pitchFamily="34" charset="-122"/>
              </a:rPr>
              <a:t>LO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总是大于长光学横波的频率</a:t>
            </a:r>
            <a:r>
              <a:rPr lang="el-GR" altLang="zh-CN" sz="1800">
                <a:solidFill>
                  <a:srgbClr val="0000CC"/>
                </a:solidFill>
                <a:latin typeface="微软雅黑" panose="020B0503020204020204" pitchFamily="34" charset="-122"/>
              </a:rPr>
              <a:t>ω</a:t>
            </a:r>
            <a:r>
              <a:rPr lang="en-US" altLang="zh-CN" sz="1800" baseline="-25000">
                <a:solidFill>
                  <a:srgbClr val="0000CC"/>
                </a:solidFill>
                <a:latin typeface="微软雅黑" panose="020B0503020204020204" pitchFamily="34" charset="-122"/>
              </a:rPr>
              <a:t>TO</a:t>
            </a:r>
            <a:r>
              <a:rPr lang="zh-CN" altLang="en-US" sz="1800">
                <a:solidFill>
                  <a:srgbClr val="0000CC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              这是因为在离子性晶体中长光学</a:t>
            </a:r>
            <a:r>
              <a:rPr lang="zh-CN" altLang="en-US" sz="1800">
                <a:solidFill>
                  <a:srgbClr val="663300"/>
                </a:solidFill>
                <a:latin typeface="微软雅黑" panose="020B0503020204020204" pitchFamily="34" charset="-122"/>
              </a:rPr>
              <a:t>纵</a:t>
            </a:r>
            <a:r>
              <a:rPr lang="zh-CN" altLang="en-US" sz="1800">
                <a:latin typeface="微软雅黑" panose="020B0503020204020204" pitchFamily="34" charset="-122"/>
              </a:rPr>
              <a:t>波产生极化电场，增加了纵波的恢复力，从而提高了纵波的频率。极化电场的大小与正负离子的有效电荷有关。一般地，有效电荷越大，两者的差值越大。而对非离子性晶体，横波与纵波频率相同。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    （</a:t>
            </a:r>
            <a:r>
              <a:rPr lang="en-US" altLang="zh-CN" sz="1800">
                <a:latin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</a:rPr>
              <a:t>）</a:t>
            </a:r>
            <a:r>
              <a:rPr lang="zh-CN" altLang="en-US" sz="1800">
                <a:solidFill>
                  <a:srgbClr val="663300"/>
                </a:solidFill>
                <a:latin typeface="微软雅黑" panose="020B0503020204020204" pitchFamily="34" charset="-122"/>
              </a:rPr>
              <a:t>当</a:t>
            </a:r>
            <a:r>
              <a:rPr lang="el-GR" altLang="zh-CN" sz="1800">
                <a:solidFill>
                  <a:srgbClr val="663300"/>
                </a:solidFill>
                <a:latin typeface="微软雅黑" panose="020B0503020204020204" pitchFamily="34" charset="-122"/>
              </a:rPr>
              <a:t>ω</a:t>
            </a:r>
            <a:r>
              <a:rPr lang="en-US" altLang="zh-CN" sz="1800" baseline="-25000">
                <a:solidFill>
                  <a:srgbClr val="663300"/>
                </a:solidFill>
                <a:latin typeface="微软雅黑" panose="020B0503020204020204" pitchFamily="34" charset="-122"/>
              </a:rPr>
              <a:t>TO</a:t>
            </a:r>
            <a:r>
              <a:rPr lang="en-US" altLang="zh-CN" sz="1800">
                <a:solidFill>
                  <a:srgbClr val="6633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→0</a:t>
            </a:r>
            <a:r>
              <a:rPr lang="zh-CN" altLang="en-US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时，</a:t>
            </a:r>
            <a:r>
              <a:rPr lang="el-GR" altLang="zh-CN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ε</a:t>
            </a:r>
            <a:r>
              <a:rPr lang="zh-CN" altLang="en-US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l-GR" altLang="zh-CN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→∞</a:t>
            </a:r>
            <a:r>
              <a:rPr lang="zh-CN" altLang="en-US" sz="1800">
                <a:solidFill>
                  <a:srgbClr val="663300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，这意味着晶体内部出现自极化。</a:t>
            </a:r>
            <a:r>
              <a:rPr lang="zh-CN" altLang="en-US" sz="1800">
                <a:latin typeface="微软雅黑" panose="020B0503020204020204" pitchFamily="34" charset="-122"/>
                <a:cs typeface="Arial" panose="020B0604020202020204" pitchFamily="34" charset="0"/>
              </a:rPr>
              <a:t>把</a:t>
            </a:r>
            <a:r>
              <a:rPr lang="el-GR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ω</a:t>
            </a:r>
            <a:r>
              <a:rPr lang="en-US" altLang="zh-CN" sz="1800" baseline="-25000">
                <a:solidFill>
                  <a:srgbClr val="800000"/>
                </a:solidFill>
                <a:latin typeface="微软雅黑" panose="020B0503020204020204" pitchFamily="34" charset="-122"/>
              </a:rPr>
              <a:t>TO</a:t>
            </a:r>
            <a:r>
              <a:rPr lang="zh-CN" altLang="en-US" sz="1800">
                <a:latin typeface="微软雅黑" panose="020B0503020204020204" pitchFamily="34" charset="-122"/>
              </a:rPr>
              <a:t>趋于零的振动模式称为光学软膜。</a:t>
            </a:r>
            <a:endParaRPr lang="en-US" altLang="zh-CN" sz="1800"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明确几个名词：</a:t>
            </a:r>
            <a:endParaRPr kumimoji="1" lang="en-US" altLang="zh-CN" sz="1800">
              <a:solidFill>
                <a:srgbClr val="8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微软雅黑" panose="020B0503020204020204" pitchFamily="34" charset="-122"/>
              </a:rPr>
              <a:t>——</a:t>
            </a:r>
            <a:r>
              <a:rPr kumimoji="1" lang="zh-CN" altLang="en-US" sz="1800">
                <a:latin typeface="微软雅黑" panose="020B0503020204020204" pitchFamily="34" charset="-122"/>
              </a:rPr>
              <a:t>晶体中存在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长光学纵波</a:t>
            </a:r>
            <a:r>
              <a:rPr kumimoji="1" lang="en-US" altLang="zh-CN" sz="1800">
                <a:solidFill>
                  <a:srgbClr val="660066"/>
                </a:solidFill>
                <a:latin typeface="微软雅黑" panose="020B0503020204020204" pitchFamily="34" charset="-122"/>
              </a:rPr>
              <a:t>(LO)</a:t>
            </a:r>
            <a:r>
              <a:rPr kumimoji="1" lang="zh-CN" altLang="en-US" sz="1800">
                <a:latin typeface="微软雅黑" panose="020B0503020204020204" pitchFamily="34" charset="-122"/>
              </a:rPr>
              <a:t>和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长光学横波</a:t>
            </a:r>
            <a:r>
              <a:rPr kumimoji="1" lang="en-US" altLang="zh-CN" sz="1800">
                <a:solidFill>
                  <a:srgbClr val="660066"/>
                </a:solidFill>
                <a:latin typeface="微软雅黑" panose="020B0503020204020204" pitchFamily="34" charset="-122"/>
              </a:rPr>
              <a:t>(TO)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。</a:t>
            </a:r>
            <a:endParaRPr kumimoji="1" lang="en-US" altLang="zh-CN" sz="1800">
              <a:solidFill>
                <a:srgbClr val="66006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微软雅黑" panose="020B0503020204020204" pitchFamily="34" charset="-122"/>
              </a:rPr>
              <a:t>—— </a:t>
            </a:r>
            <a:r>
              <a:rPr kumimoji="1" lang="zh-CN" altLang="en-US" sz="1800">
                <a:latin typeface="微软雅黑" panose="020B0503020204020204" pitchFamily="34" charset="-122"/>
              </a:rPr>
              <a:t>长光学纵波声子称为极化声子</a:t>
            </a:r>
            <a:r>
              <a:rPr kumimoji="1" lang="en-US" altLang="zh-CN" sz="1800">
                <a:latin typeface="微软雅黑" panose="020B0503020204020204" pitchFamily="34" charset="-122"/>
              </a:rPr>
              <a:t>(</a:t>
            </a:r>
            <a:r>
              <a:rPr kumimoji="1" lang="en-US" altLang="zh-CN" sz="1800" i="1">
                <a:latin typeface="微软雅黑" panose="020B0503020204020204" pitchFamily="34" charset="-122"/>
              </a:rPr>
              <a:t>LO</a:t>
            </a:r>
            <a:r>
              <a:rPr kumimoji="1" lang="en-US" altLang="zh-CN" sz="1800">
                <a:latin typeface="微软雅黑" panose="020B0503020204020204" pitchFamily="34" charset="-122"/>
              </a:rPr>
              <a:t>)</a:t>
            </a:r>
            <a:r>
              <a:rPr kumimoji="1" lang="zh-CN" altLang="en-US" sz="1800">
                <a:latin typeface="微软雅黑" panose="020B0503020204020204" pitchFamily="34" charset="-122"/>
              </a:rPr>
              <a:t>，长光学纵波伴随有宏观的极化电场，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极化声子</a:t>
            </a:r>
            <a:r>
              <a:rPr kumimoji="1" lang="zh-CN" altLang="en-US" sz="1800">
                <a:latin typeface="微软雅黑" panose="020B0503020204020204" pitchFamily="34" charset="-122"/>
              </a:rPr>
              <a:t> 是 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纵光学声子。</a:t>
            </a:r>
            <a:endParaRPr kumimoji="1" lang="en-US" altLang="zh-CN" sz="1800">
              <a:solidFill>
                <a:srgbClr val="66006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微软雅黑" panose="020B0503020204020204" pitchFamily="34" charset="-122"/>
              </a:rPr>
              <a:t>—— 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长光学横波</a:t>
            </a:r>
            <a:r>
              <a:rPr kumimoji="1" lang="zh-CN" altLang="en-US" sz="1800">
                <a:latin typeface="微软雅黑" panose="020B0503020204020204" pitchFamily="34" charset="-122"/>
              </a:rPr>
              <a:t>伴随着有旋的宏观电磁场，称为</a:t>
            </a:r>
            <a:r>
              <a:rPr kumimoji="1" lang="zh-CN" altLang="en-US" sz="1800">
                <a:solidFill>
                  <a:srgbClr val="660066"/>
                </a:solidFill>
                <a:latin typeface="微软雅黑" panose="020B0503020204020204" pitchFamily="34" charset="-122"/>
              </a:rPr>
              <a:t>电磁声子</a:t>
            </a:r>
            <a:r>
              <a:rPr kumimoji="1" lang="en-US" altLang="zh-CN" sz="1800">
                <a:latin typeface="微软雅黑" panose="020B0503020204020204" pitchFamily="34" charset="-122"/>
              </a:rPr>
              <a:t>( </a:t>
            </a:r>
            <a:r>
              <a:rPr kumimoji="1" lang="en-US" altLang="zh-CN" sz="1800" i="1">
                <a:latin typeface="微软雅黑" panose="020B0503020204020204" pitchFamily="34" charset="-122"/>
              </a:rPr>
              <a:t>TO</a:t>
            </a:r>
            <a:r>
              <a:rPr kumimoji="1" lang="en-US" altLang="zh-CN" sz="1800">
                <a:latin typeface="微软雅黑" panose="020B0503020204020204" pitchFamily="34" charset="-122"/>
              </a:rPr>
              <a:t>)</a:t>
            </a:r>
            <a:r>
              <a:rPr kumimoji="1" lang="zh-CN" altLang="en-US" sz="1800">
                <a:latin typeface="微软雅黑" panose="020B0503020204020204" pitchFamily="34" charset="-122"/>
              </a:rPr>
              <a:t>，长光学横波具有电磁性，可以和光场发生耦合</a:t>
            </a:r>
            <a:endParaRPr kumimoji="1" lang="zh-CN" altLang="en-US" sz="1800" b="0"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rgbClr val="66006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rgbClr val="66006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          </a:t>
            </a:r>
            <a:endParaRPr lang="zh-CN" altLang="el-GR" sz="1800">
              <a:latin typeface="微软雅黑" panose="020B0503020204020204" pitchFamily="34" charset="-122"/>
            </a:endParaRPr>
          </a:p>
        </p:txBody>
      </p:sp>
      <p:cxnSp>
        <p:nvCxnSpPr>
          <p:cNvPr id="38915" name="直接连接符 7"/>
          <p:cNvCxnSpPr>
            <a:cxnSpLocks noChangeShapeType="1"/>
          </p:cNvCxnSpPr>
          <p:nvPr/>
        </p:nvCxnSpPr>
        <p:spPr bwMode="auto">
          <a:xfrm>
            <a:off x="0" y="4149725"/>
            <a:ext cx="9144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234583" y="4914745"/>
            <a:ext cx="1143000" cy="13112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耗散项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3213" y="954088"/>
            <a:ext cx="8229600" cy="681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latin typeface="微软雅黑" panose="020B0503020204020204" pitchFamily="34" charset="-122"/>
              </a:rPr>
              <a:t>(3)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离子晶格的光学性质描述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303213" y="1720850"/>
            <a:ext cx="8229600" cy="31353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正负离子间的相对振动产生一定的电偶极距，从而可以和电磁疗波相互作用，引起在远红外光区域的强烈吸收。用宏观唯象方程来讨论这种光吸收现象，即从理论上简单介绍这种光吸收与复介电常数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ε(ω)</a:t>
            </a:r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的关系。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在离子晶体的宏观方程中引入耗散项，即：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19107"/>
              </p:ext>
            </p:extLst>
          </p:nvPr>
        </p:nvGraphicFramePr>
        <p:xfrm>
          <a:off x="2843808" y="4986183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1473200" imgH="342900" progId="Equation.3">
                  <p:embed/>
                </p:oleObj>
              </mc:Choice>
              <mc:Fallback>
                <p:oleObj name="Equation" r:id="rId3" imgW="14732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986183"/>
                        <a:ext cx="3276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328738"/>
            <a:ext cx="7772400" cy="228600"/>
          </a:xfrm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ffectLst/>
              </a:rPr>
              <a:t>离子晶格的光学性质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619250" y="1557338"/>
          <a:ext cx="6211888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3" imgW="3175000" imgH="2578100" progId="Equation.DSMT4">
                  <p:embed/>
                </p:oleObj>
              </mc:Choice>
              <mc:Fallback>
                <p:oleObj name="Equation" r:id="rId3" imgW="3175000" imgH="2578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6211888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effectLst/>
              </a:rPr>
              <a:t>离子晶格的光学性质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63575" y="1693863"/>
          <a:ext cx="6073775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3" imgW="2933700" imgH="1193800" progId="Equation.DSMT4">
                  <p:embed/>
                </p:oleObj>
              </mc:Choice>
              <mc:Fallback>
                <p:oleObj name="Equation" r:id="rId3" imgW="2933700" imgH="119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693863"/>
                        <a:ext cx="6073775" cy="246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658813" y="4722813"/>
          <a:ext cx="6170612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5" imgW="3124200" imgH="914400" progId="Equation.3">
                  <p:embed/>
                </p:oleObj>
              </mc:Choice>
              <mc:Fallback>
                <p:oleObj name="Equation" r:id="rId5" imgW="3124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722813"/>
                        <a:ext cx="6170612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9" name="Group 11"/>
          <p:cNvGrpSpPr>
            <a:grpSpLocks/>
          </p:cNvGrpSpPr>
          <p:nvPr/>
        </p:nvGrpSpPr>
        <p:grpSpPr bwMode="auto">
          <a:xfrm>
            <a:off x="468313" y="4187825"/>
            <a:ext cx="6551612" cy="536575"/>
            <a:chOff x="240" y="2505"/>
            <a:chExt cx="4182" cy="377"/>
          </a:xfrm>
        </p:grpSpPr>
        <p:sp>
          <p:nvSpPr>
            <p:cNvPr id="41992" name="Text Box 4"/>
            <p:cNvSpPr txBox="1">
              <a:spLocks noChangeArrowheads="1"/>
            </p:cNvSpPr>
            <p:nvPr/>
          </p:nvSpPr>
          <p:spPr bwMode="auto">
            <a:xfrm>
              <a:off x="240" y="2544"/>
              <a:ext cx="418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若设                                           </a:t>
              </a:r>
              <a:r>
                <a:rPr kumimoji="1" lang="zh-CN" altLang="en-US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则</a:t>
              </a:r>
            </a:p>
          </p:txBody>
        </p:sp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685" y="2505"/>
            <a:ext cx="2495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9" name="Equation" r:id="rId7" imgW="1346200" imgH="203200" progId="Equation.DSMT4">
                    <p:embed/>
                  </p:oleObj>
                </mc:Choice>
                <mc:Fallback>
                  <p:oleObj name="Equation" r:id="rId7" imgW="1346200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2505"/>
                          <a:ext cx="2495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156325" y="3205163"/>
            <a:ext cx="22685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式中右端第二项就是晶格振动对介电常数的贡献。</a:t>
            </a:r>
          </a:p>
        </p:txBody>
      </p:sp>
      <p:sp>
        <p:nvSpPr>
          <p:cNvPr id="41991" name="右箭头 1"/>
          <p:cNvSpPr>
            <a:spLocks noChangeArrowheads="1"/>
          </p:cNvSpPr>
          <p:nvPr/>
        </p:nvSpPr>
        <p:spPr bwMode="auto">
          <a:xfrm>
            <a:off x="5435600" y="3573463"/>
            <a:ext cx="576263" cy="147637"/>
          </a:xfrm>
          <a:prstGeom prst="right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466725" y="1677988"/>
          <a:ext cx="5684838" cy="518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3" imgW="3581400" imgH="3263900" progId="Equation.3">
                  <p:embed/>
                </p:oleObj>
              </mc:Choice>
              <mc:Fallback>
                <p:oleObj name="公式" r:id="rId3" imgW="3581400" imgH="326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677988"/>
                        <a:ext cx="5684838" cy="518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离子晶体中的激化激元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Polariton</a:t>
            </a:r>
            <a:r>
              <a:rPr lang="en-US" altLang="zh-CN" kern="0" dirty="0" smtClean="0"/>
              <a:t>)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632" y="1514475"/>
            <a:ext cx="3879273" cy="45135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8264" y="4437112"/>
            <a:ext cx="156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图取自陆栋、蒋平、徐至中</a:t>
            </a:r>
            <a:r>
              <a:rPr lang="en-US" altLang="zh-CN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固体物理学</a:t>
            </a:r>
            <a:r>
              <a:rPr lang="en-US" altLang="zh-CN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上海科技出版社，第二版</a:t>
            </a:r>
            <a:endParaRPr lang="zh-CN" altLang="en-US" sz="1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离子晶体中的激化激元</a:t>
            </a:r>
            <a:r>
              <a:rPr lang="en-US" altLang="zh-CN" dirty="0"/>
              <a:t>(</a:t>
            </a:r>
            <a:r>
              <a:rPr lang="en-US" altLang="zh-CN" dirty="0" err="1"/>
              <a:t>Polariton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4035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1388" y="1411288"/>
            <a:ext cx="7261225" cy="5446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971550" y="13414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</a:rPr>
              <a:t>光学波</a:t>
            </a:r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250825" y="1917700"/>
            <a:ext cx="2881313" cy="8302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描述原胞内各原子或离子的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相对运动</a:t>
            </a:r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3348038" y="141287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离子晶体内</a:t>
            </a:r>
          </a:p>
        </p:txBody>
      </p: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3240088" y="1917700"/>
            <a:ext cx="2376487" cy="8302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描述正负离子的相对运动</a:t>
            </a:r>
          </a:p>
        </p:txBody>
      </p:sp>
      <p:sp>
        <p:nvSpPr>
          <p:cNvPr id="490504" name="Rectangle 8"/>
          <p:cNvSpPr>
            <a:spLocks noChangeArrowheads="1"/>
          </p:cNvSpPr>
          <p:nvPr/>
        </p:nvSpPr>
        <p:spPr bwMode="auto">
          <a:xfrm>
            <a:off x="6084888" y="14128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</a:rPr>
              <a:t>长</a:t>
            </a:r>
            <a:r>
              <a:rPr lang="zh-CN" altLang="en-US" sz="2800">
                <a:latin typeface="微软雅黑" panose="020B0503020204020204" pitchFamily="34" charset="-122"/>
              </a:rPr>
              <a:t>波近似情况</a:t>
            </a: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5724525" y="1917700"/>
            <a:ext cx="3092450" cy="8302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正负离子的相对运动保持它们的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质心不动</a:t>
            </a:r>
          </a:p>
        </p:txBody>
      </p:sp>
      <p:sp>
        <p:nvSpPr>
          <p:cNvPr id="490506" name="Rectangle 10"/>
          <p:cNvSpPr>
            <a:spLocks noChangeArrowheads="1"/>
          </p:cNvSpPr>
          <p:nvPr/>
        </p:nvSpPr>
        <p:spPr bwMode="auto">
          <a:xfrm>
            <a:off x="250825" y="3057525"/>
            <a:ext cx="8577263" cy="175418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长光学波使得正负离子产生了相对位移，产生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电偶极距，</a:t>
            </a:r>
            <a:r>
              <a:rPr lang="zh-CN" altLang="en-US" sz="2400">
                <a:latin typeface="微软雅黑" panose="020B0503020204020204" pitchFamily="34" charset="-122"/>
              </a:rPr>
              <a:t>从而使得离子晶体在红外区对光波有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强的相互作用</a:t>
            </a:r>
            <a:r>
              <a:rPr lang="zh-CN" altLang="en-US" sz="2400">
                <a:solidFill>
                  <a:srgbClr val="CC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40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C1C1C"/>
                </a:solidFill>
                <a:latin typeface="微软雅黑" panose="020B0503020204020204" pitchFamily="34" charset="-122"/>
              </a:rPr>
              <a:t>所以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长光学波与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离子晶体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的电学、光学性质密切相关。</a:t>
            </a:r>
            <a:endParaRPr lang="en-US" altLang="zh-CN" sz="2400">
              <a:solidFill>
                <a:srgbClr val="8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49238" y="4919663"/>
            <a:ext cx="8567737" cy="156845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长光学波依据原子（离子）位移与格波传播方向的关系分为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横波</a:t>
            </a:r>
            <a:r>
              <a:rPr lang="zh-CN" altLang="en-US" sz="2400">
                <a:latin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纵波</a:t>
            </a:r>
            <a:r>
              <a:rPr lang="zh-CN" altLang="en-US" sz="2400">
                <a:latin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纵光学模</a:t>
            </a:r>
            <a:r>
              <a:rPr lang="zh-CN" altLang="en-US" sz="2400">
                <a:latin typeface="微软雅黑" panose="020B0503020204020204" pitchFamily="34" charset="-122"/>
              </a:rPr>
              <a:t>不能与电磁波发生耦合。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只有横向长光学声子模才能与电磁波发生耦合。</a:t>
            </a: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90510" name="AutoShape 14"/>
          <p:cNvSpPr>
            <a:spLocks noChangeArrowheads="1"/>
          </p:cNvSpPr>
          <p:nvPr/>
        </p:nvSpPr>
        <p:spPr bwMode="auto">
          <a:xfrm>
            <a:off x="4176713" y="2733675"/>
            <a:ext cx="503237" cy="304800"/>
          </a:xfrm>
          <a:prstGeom prst="downArrow">
            <a:avLst>
              <a:gd name="adj1" fmla="val 50000"/>
              <a:gd name="adj2" fmla="val 28593"/>
            </a:avLst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/>
      <p:bldP spid="490501" grpId="0" animBg="1"/>
      <p:bldP spid="490502" grpId="0"/>
      <p:bldP spid="490503" grpId="0" animBg="1"/>
      <p:bldP spid="490504" grpId="0"/>
      <p:bldP spid="490505" grpId="0" animBg="1"/>
      <p:bldP spid="490506" grpId="0" animBg="1"/>
      <p:bldP spid="24589" grpId="0" animBg="1"/>
      <p:bldP spid="4905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40768"/>
            <a:ext cx="7772400" cy="16002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特征：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）离子位移</a:t>
            </a:r>
            <a:r>
              <a:rPr lang="en-US" altLang="zh-CN" sz="2400" i="1" dirty="0" smtClean="0">
                <a:effectLst/>
                <a:latin typeface="微软雅黑" panose="020B0503020204020204" pitchFamily="34" charset="-122"/>
              </a:rPr>
              <a:t>‖ 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格波传播方向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）不能与电磁波发生耦合，因为电磁波为横波</a:t>
            </a:r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295400" y="3619500"/>
            <a:ext cx="2590800" cy="457200"/>
            <a:chOff x="432" y="2064"/>
            <a:chExt cx="1632" cy="288"/>
          </a:xfrm>
        </p:grpSpPr>
        <p:sp>
          <p:nvSpPr>
            <p:cNvPr id="25728" name="Line 5"/>
            <p:cNvSpPr>
              <a:spLocks noChangeShapeType="1"/>
            </p:cNvSpPr>
            <p:nvPr/>
          </p:nvSpPr>
          <p:spPr bwMode="auto">
            <a:xfrm>
              <a:off x="432" y="2352"/>
              <a:ext cx="14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9" name="Text Box 6"/>
            <p:cNvSpPr txBox="1">
              <a:spLocks noChangeArrowheads="1"/>
            </p:cNvSpPr>
            <p:nvPr/>
          </p:nvSpPr>
          <p:spPr bwMode="auto">
            <a:xfrm>
              <a:off x="528" y="206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CC"/>
                  </a:solidFill>
                  <a:latin typeface="微软雅黑" panose="020B0503020204020204" pitchFamily="34" charset="-122"/>
                </a:rPr>
                <a:t>格波传播方向</a:t>
              </a:r>
            </a:p>
          </p:txBody>
        </p:sp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1319485" y="4265761"/>
            <a:ext cx="6492875" cy="2187575"/>
            <a:chOff x="240" y="2688"/>
            <a:chExt cx="5184" cy="1735"/>
          </a:xfrm>
        </p:grpSpPr>
        <p:grpSp>
          <p:nvGrpSpPr>
            <p:cNvPr id="25606" name="Group 8"/>
            <p:cNvGrpSpPr>
              <a:grpSpLocks/>
            </p:cNvGrpSpPr>
            <p:nvPr/>
          </p:nvGrpSpPr>
          <p:grpSpPr bwMode="auto">
            <a:xfrm>
              <a:off x="864" y="2706"/>
              <a:ext cx="240" cy="240"/>
              <a:chOff x="1056" y="2784"/>
              <a:chExt cx="240" cy="240"/>
            </a:xfrm>
          </p:grpSpPr>
          <p:sp>
            <p:nvSpPr>
              <p:cNvPr id="25725" name="Oval 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26" name="Line 10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7" name="Line 11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07" name="Group 12"/>
            <p:cNvGrpSpPr>
              <a:grpSpLocks/>
            </p:cNvGrpSpPr>
            <p:nvPr/>
          </p:nvGrpSpPr>
          <p:grpSpPr bwMode="auto">
            <a:xfrm>
              <a:off x="240" y="2703"/>
              <a:ext cx="240" cy="240"/>
              <a:chOff x="1941" y="2811"/>
              <a:chExt cx="240" cy="240"/>
            </a:xfrm>
          </p:grpSpPr>
          <p:sp>
            <p:nvSpPr>
              <p:cNvPr id="25723" name="Oval 13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24" name="Line 14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08" name="Group 15"/>
            <p:cNvGrpSpPr>
              <a:grpSpLocks/>
            </p:cNvGrpSpPr>
            <p:nvPr/>
          </p:nvGrpSpPr>
          <p:grpSpPr bwMode="auto">
            <a:xfrm>
              <a:off x="3984" y="2694"/>
              <a:ext cx="240" cy="240"/>
              <a:chOff x="1941" y="2811"/>
              <a:chExt cx="240" cy="240"/>
            </a:xfrm>
          </p:grpSpPr>
          <p:sp>
            <p:nvSpPr>
              <p:cNvPr id="25721" name="Oval 1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22" name="Line 1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09" name="Group 18"/>
            <p:cNvGrpSpPr>
              <a:grpSpLocks/>
            </p:cNvGrpSpPr>
            <p:nvPr/>
          </p:nvGrpSpPr>
          <p:grpSpPr bwMode="auto">
            <a:xfrm>
              <a:off x="1488" y="2697"/>
              <a:ext cx="240" cy="240"/>
              <a:chOff x="1941" y="2811"/>
              <a:chExt cx="240" cy="240"/>
            </a:xfrm>
          </p:grpSpPr>
          <p:sp>
            <p:nvSpPr>
              <p:cNvPr id="25719" name="Oval 19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20" name="Line 20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0" name="Group 21"/>
            <p:cNvGrpSpPr>
              <a:grpSpLocks/>
            </p:cNvGrpSpPr>
            <p:nvPr/>
          </p:nvGrpSpPr>
          <p:grpSpPr bwMode="auto">
            <a:xfrm>
              <a:off x="864" y="3666"/>
              <a:ext cx="240" cy="240"/>
              <a:chOff x="1056" y="2784"/>
              <a:chExt cx="240" cy="240"/>
            </a:xfrm>
          </p:grpSpPr>
          <p:sp>
            <p:nvSpPr>
              <p:cNvPr id="25716" name="Oval 22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17" name="Line 23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18" name="Line 24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1" name="Group 25"/>
            <p:cNvGrpSpPr>
              <a:grpSpLocks/>
            </p:cNvGrpSpPr>
            <p:nvPr/>
          </p:nvGrpSpPr>
          <p:grpSpPr bwMode="auto">
            <a:xfrm>
              <a:off x="240" y="3663"/>
              <a:ext cx="240" cy="240"/>
              <a:chOff x="1941" y="2811"/>
              <a:chExt cx="240" cy="240"/>
            </a:xfrm>
          </p:grpSpPr>
          <p:sp>
            <p:nvSpPr>
              <p:cNvPr id="25714" name="Oval 2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15" name="Line 2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2" name="Group 28"/>
            <p:cNvGrpSpPr>
              <a:grpSpLocks/>
            </p:cNvGrpSpPr>
            <p:nvPr/>
          </p:nvGrpSpPr>
          <p:grpSpPr bwMode="auto">
            <a:xfrm>
              <a:off x="3984" y="3654"/>
              <a:ext cx="240" cy="240"/>
              <a:chOff x="1941" y="2811"/>
              <a:chExt cx="240" cy="240"/>
            </a:xfrm>
          </p:grpSpPr>
          <p:sp>
            <p:nvSpPr>
              <p:cNvPr id="25712" name="Oval 29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13" name="Line 30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3" name="Group 31"/>
            <p:cNvGrpSpPr>
              <a:grpSpLocks/>
            </p:cNvGrpSpPr>
            <p:nvPr/>
          </p:nvGrpSpPr>
          <p:grpSpPr bwMode="auto">
            <a:xfrm>
              <a:off x="1488" y="3657"/>
              <a:ext cx="240" cy="240"/>
              <a:chOff x="1941" y="2811"/>
              <a:chExt cx="240" cy="240"/>
            </a:xfrm>
          </p:grpSpPr>
          <p:sp>
            <p:nvSpPr>
              <p:cNvPr id="25710" name="Oval 32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11" name="Line 33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4" name="Line 34"/>
            <p:cNvSpPr>
              <a:spLocks noChangeShapeType="1"/>
            </p:cNvSpPr>
            <p:nvPr/>
          </p:nvSpPr>
          <p:spPr bwMode="auto">
            <a:xfrm flipH="1">
              <a:off x="672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35"/>
            <p:cNvSpPr>
              <a:spLocks noChangeShapeType="1"/>
            </p:cNvSpPr>
            <p:nvPr/>
          </p:nvSpPr>
          <p:spPr bwMode="auto">
            <a:xfrm>
              <a:off x="357" y="390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6" name="Group 36"/>
            <p:cNvGrpSpPr>
              <a:grpSpLocks/>
            </p:cNvGrpSpPr>
            <p:nvPr/>
          </p:nvGrpSpPr>
          <p:grpSpPr bwMode="auto">
            <a:xfrm>
              <a:off x="240" y="3186"/>
              <a:ext cx="240" cy="240"/>
              <a:chOff x="1056" y="2784"/>
              <a:chExt cx="240" cy="240"/>
            </a:xfrm>
          </p:grpSpPr>
          <p:sp>
            <p:nvSpPr>
              <p:cNvPr id="25707" name="Oval 37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08" name="Line 38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9" name="Line 39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7" name="Group 40"/>
            <p:cNvGrpSpPr>
              <a:grpSpLocks/>
            </p:cNvGrpSpPr>
            <p:nvPr/>
          </p:nvGrpSpPr>
          <p:grpSpPr bwMode="auto">
            <a:xfrm>
              <a:off x="3984" y="3168"/>
              <a:ext cx="240" cy="240"/>
              <a:chOff x="1941" y="2811"/>
              <a:chExt cx="240" cy="240"/>
            </a:xfrm>
          </p:grpSpPr>
          <p:sp>
            <p:nvSpPr>
              <p:cNvPr id="25705" name="Oval 41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06" name="Line 42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8" name="Group 43"/>
            <p:cNvGrpSpPr>
              <a:grpSpLocks/>
            </p:cNvGrpSpPr>
            <p:nvPr/>
          </p:nvGrpSpPr>
          <p:grpSpPr bwMode="auto">
            <a:xfrm>
              <a:off x="864" y="3177"/>
              <a:ext cx="240" cy="240"/>
              <a:chOff x="1941" y="2811"/>
              <a:chExt cx="240" cy="240"/>
            </a:xfrm>
          </p:grpSpPr>
          <p:sp>
            <p:nvSpPr>
              <p:cNvPr id="25703" name="Oval 44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04" name="Line 45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9" name="Group 46"/>
            <p:cNvGrpSpPr>
              <a:grpSpLocks/>
            </p:cNvGrpSpPr>
            <p:nvPr/>
          </p:nvGrpSpPr>
          <p:grpSpPr bwMode="auto">
            <a:xfrm>
              <a:off x="1488" y="3183"/>
              <a:ext cx="240" cy="240"/>
              <a:chOff x="1056" y="2784"/>
              <a:chExt cx="240" cy="240"/>
            </a:xfrm>
          </p:grpSpPr>
          <p:sp>
            <p:nvSpPr>
              <p:cNvPr id="25700" name="Oval 47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01" name="Line 48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2" name="Line 49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0" name="Line 50"/>
            <p:cNvSpPr>
              <a:spLocks noChangeShapeType="1"/>
            </p:cNvSpPr>
            <p:nvPr/>
          </p:nvSpPr>
          <p:spPr bwMode="auto">
            <a:xfrm flipH="1">
              <a:off x="1296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51"/>
            <p:cNvSpPr>
              <a:spLocks noChangeShapeType="1"/>
            </p:cNvSpPr>
            <p:nvPr/>
          </p:nvSpPr>
          <p:spPr bwMode="auto">
            <a:xfrm>
              <a:off x="4110" y="324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52"/>
            <p:cNvSpPr>
              <a:spLocks noChangeShapeType="1"/>
            </p:cNvSpPr>
            <p:nvPr/>
          </p:nvSpPr>
          <p:spPr bwMode="auto">
            <a:xfrm>
              <a:off x="1728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53"/>
            <p:cNvSpPr>
              <a:spLocks noChangeShapeType="1"/>
            </p:cNvSpPr>
            <p:nvPr/>
          </p:nvSpPr>
          <p:spPr bwMode="auto">
            <a:xfrm>
              <a:off x="1104" y="3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4" name="Group 54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1941" y="2811"/>
              <a:chExt cx="240" cy="240"/>
            </a:xfrm>
          </p:grpSpPr>
          <p:sp>
            <p:nvSpPr>
              <p:cNvPr id="25698" name="Oval 55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99" name="Line 56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5" name="Group 57"/>
            <p:cNvGrpSpPr>
              <a:grpSpLocks/>
            </p:cNvGrpSpPr>
            <p:nvPr/>
          </p:nvGrpSpPr>
          <p:grpSpPr bwMode="auto">
            <a:xfrm>
              <a:off x="3360" y="2694"/>
              <a:ext cx="240" cy="240"/>
              <a:chOff x="1056" y="2784"/>
              <a:chExt cx="240" cy="240"/>
            </a:xfrm>
          </p:grpSpPr>
          <p:sp>
            <p:nvSpPr>
              <p:cNvPr id="25695" name="Oval 5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96" name="Line 59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7" name="Line 60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6" name="Group 61"/>
            <p:cNvGrpSpPr>
              <a:grpSpLocks/>
            </p:cNvGrpSpPr>
            <p:nvPr/>
          </p:nvGrpSpPr>
          <p:grpSpPr bwMode="auto">
            <a:xfrm>
              <a:off x="2112" y="2703"/>
              <a:ext cx="240" cy="240"/>
              <a:chOff x="1056" y="2784"/>
              <a:chExt cx="240" cy="240"/>
            </a:xfrm>
          </p:grpSpPr>
          <p:sp>
            <p:nvSpPr>
              <p:cNvPr id="25692" name="Oval 62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93" name="Line 63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4" name="Line 64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7" name="Group 65"/>
            <p:cNvGrpSpPr>
              <a:grpSpLocks/>
            </p:cNvGrpSpPr>
            <p:nvPr/>
          </p:nvGrpSpPr>
          <p:grpSpPr bwMode="auto">
            <a:xfrm>
              <a:off x="2736" y="3648"/>
              <a:ext cx="240" cy="240"/>
              <a:chOff x="1941" y="2811"/>
              <a:chExt cx="240" cy="240"/>
            </a:xfrm>
          </p:grpSpPr>
          <p:sp>
            <p:nvSpPr>
              <p:cNvPr id="25690" name="Oval 6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91" name="Line 6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8" name="Group 68"/>
            <p:cNvGrpSpPr>
              <a:grpSpLocks/>
            </p:cNvGrpSpPr>
            <p:nvPr/>
          </p:nvGrpSpPr>
          <p:grpSpPr bwMode="auto">
            <a:xfrm>
              <a:off x="3360" y="3654"/>
              <a:ext cx="240" cy="240"/>
              <a:chOff x="1056" y="2784"/>
              <a:chExt cx="240" cy="240"/>
            </a:xfrm>
          </p:grpSpPr>
          <p:sp>
            <p:nvSpPr>
              <p:cNvPr id="25687" name="Oval 6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88" name="Line 70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9" name="Line 71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9" name="Group 72"/>
            <p:cNvGrpSpPr>
              <a:grpSpLocks/>
            </p:cNvGrpSpPr>
            <p:nvPr/>
          </p:nvGrpSpPr>
          <p:grpSpPr bwMode="auto">
            <a:xfrm>
              <a:off x="2112" y="3663"/>
              <a:ext cx="240" cy="240"/>
              <a:chOff x="1056" y="2784"/>
              <a:chExt cx="240" cy="240"/>
            </a:xfrm>
          </p:grpSpPr>
          <p:sp>
            <p:nvSpPr>
              <p:cNvPr id="25684" name="Oval 73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85" name="Line 74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6" name="Line 75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30" name="Line 76"/>
            <p:cNvSpPr>
              <a:spLocks noChangeShapeType="1"/>
            </p:cNvSpPr>
            <p:nvPr/>
          </p:nvSpPr>
          <p:spPr bwMode="auto">
            <a:xfrm flipH="1">
              <a:off x="192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77"/>
            <p:cNvSpPr>
              <a:spLocks noChangeShapeType="1"/>
            </p:cNvSpPr>
            <p:nvPr/>
          </p:nvSpPr>
          <p:spPr bwMode="auto">
            <a:xfrm flipH="1">
              <a:off x="3600" y="28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2" name="Group 78"/>
            <p:cNvGrpSpPr>
              <a:grpSpLocks/>
            </p:cNvGrpSpPr>
            <p:nvPr/>
          </p:nvGrpSpPr>
          <p:grpSpPr bwMode="auto">
            <a:xfrm>
              <a:off x="3360" y="3174"/>
              <a:ext cx="240" cy="240"/>
              <a:chOff x="1941" y="2811"/>
              <a:chExt cx="240" cy="240"/>
            </a:xfrm>
          </p:grpSpPr>
          <p:sp>
            <p:nvSpPr>
              <p:cNvPr id="25682" name="Oval 79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83" name="Line 80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3" name="Group 81"/>
            <p:cNvGrpSpPr>
              <a:grpSpLocks/>
            </p:cNvGrpSpPr>
            <p:nvPr/>
          </p:nvGrpSpPr>
          <p:grpSpPr bwMode="auto">
            <a:xfrm>
              <a:off x="2112" y="3168"/>
              <a:ext cx="240" cy="240"/>
              <a:chOff x="1941" y="2811"/>
              <a:chExt cx="240" cy="240"/>
            </a:xfrm>
          </p:grpSpPr>
          <p:sp>
            <p:nvSpPr>
              <p:cNvPr id="25680" name="Oval 82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81" name="Line 83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4" name="Group 84"/>
            <p:cNvGrpSpPr>
              <a:grpSpLocks/>
            </p:cNvGrpSpPr>
            <p:nvPr/>
          </p:nvGrpSpPr>
          <p:grpSpPr bwMode="auto">
            <a:xfrm>
              <a:off x="2736" y="3174"/>
              <a:ext cx="240" cy="240"/>
              <a:chOff x="1056" y="2784"/>
              <a:chExt cx="240" cy="240"/>
            </a:xfrm>
          </p:grpSpPr>
          <p:sp>
            <p:nvSpPr>
              <p:cNvPr id="25677" name="Oval 85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78" name="Line 86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9" name="Line 87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35" name="Line 88"/>
            <p:cNvSpPr>
              <a:spLocks noChangeShapeType="1"/>
            </p:cNvSpPr>
            <p:nvPr/>
          </p:nvSpPr>
          <p:spPr bwMode="auto">
            <a:xfrm flipH="1">
              <a:off x="3168" y="328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89"/>
            <p:cNvSpPr>
              <a:spLocks noChangeShapeType="1"/>
            </p:cNvSpPr>
            <p:nvPr/>
          </p:nvSpPr>
          <p:spPr bwMode="auto">
            <a:xfrm>
              <a:off x="2352" y="32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7" name="Group 90"/>
            <p:cNvGrpSpPr>
              <a:grpSpLocks/>
            </p:cNvGrpSpPr>
            <p:nvPr/>
          </p:nvGrpSpPr>
          <p:grpSpPr bwMode="auto">
            <a:xfrm>
              <a:off x="5184" y="2688"/>
              <a:ext cx="240" cy="240"/>
              <a:chOff x="1941" y="2811"/>
              <a:chExt cx="240" cy="240"/>
            </a:xfrm>
          </p:grpSpPr>
          <p:sp>
            <p:nvSpPr>
              <p:cNvPr id="25675" name="Oval 91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76" name="Line 92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8" name="Group 93"/>
            <p:cNvGrpSpPr>
              <a:grpSpLocks/>
            </p:cNvGrpSpPr>
            <p:nvPr/>
          </p:nvGrpSpPr>
          <p:grpSpPr bwMode="auto">
            <a:xfrm>
              <a:off x="4560" y="2703"/>
              <a:ext cx="240" cy="240"/>
              <a:chOff x="1056" y="2784"/>
              <a:chExt cx="240" cy="240"/>
            </a:xfrm>
          </p:grpSpPr>
          <p:sp>
            <p:nvSpPr>
              <p:cNvPr id="25672" name="Oval 9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73" name="Line 95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4" name="Line 96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9" name="Group 97"/>
            <p:cNvGrpSpPr>
              <a:grpSpLocks/>
            </p:cNvGrpSpPr>
            <p:nvPr/>
          </p:nvGrpSpPr>
          <p:grpSpPr bwMode="auto">
            <a:xfrm>
              <a:off x="5184" y="3648"/>
              <a:ext cx="240" cy="240"/>
              <a:chOff x="1941" y="2811"/>
              <a:chExt cx="240" cy="240"/>
            </a:xfrm>
          </p:grpSpPr>
          <p:sp>
            <p:nvSpPr>
              <p:cNvPr id="25670" name="Oval 98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71" name="Line 99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40" name="Group 100"/>
            <p:cNvGrpSpPr>
              <a:grpSpLocks/>
            </p:cNvGrpSpPr>
            <p:nvPr/>
          </p:nvGrpSpPr>
          <p:grpSpPr bwMode="auto">
            <a:xfrm>
              <a:off x="4560" y="3663"/>
              <a:ext cx="240" cy="240"/>
              <a:chOff x="1056" y="2784"/>
              <a:chExt cx="240" cy="240"/>
            </a:xfrm>
          </p:grpSpPr>
          <p:sp>
            <p:nvSpPr>
              <p:cNvPr id="25667" name="Oval 101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68" name="Line 102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Line 103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1" name="Line 104"/>
            <p:cNvSpPr>
              <a:spLocks noChangeShapeType="1"/>
            </p:cNvSpPr>
            <p:nvPr/>
          </p:nvSpPr>
          <p:spPr bwMode="auto">
            <a:xfrm flipH="1">
              <a:off x="3792" y="28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42" name="Group 105"/>
            <p:cNvGrpSpPr>
              <a:grpSpLocks/>
            </p:cNvGrpSpPr>
            <p:nvPr/>
          </p:nvGrpSpPr>
          <p:grpSpPr bwMode="auto">
            <a:xfrm>
              <a:off x="4560" y="3168"/>
              <a:ext cx="240" cy="240"/>
              <a:chOff x="1941" y="2811"/>
              <a:chExt cx="240" cy="240"/>
            </a:xfrm>
          </p:grpSpPr>
          <p:sp>
            <p:nvSpPr>
              <p:cNvPr id="25665" name="Oval 10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66" name="Line 10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43" name="Group 108"/>
            <p:cNvGrpSpPr>
              <a:grpSpLocks/>
            </p:cNvGrpSpPr>
            <p:nvPr/>
          </p:nvGrpSpPr>
          <p:grpSpPr bwMode="auto">
            <a:xfrm>
              <a:off x="5184" y="3174"/>
              <a:ext cx="240" cy="240"/>
              <a:chOff x="1056" y="2784"/>
              <a:chExt cx="240" cy="240"/>
            </a:xfrm>
          </p:grpSpPr>
          <p:sp>
            <p:nvSpPr>
              <p:cNvPr id="25662" name="Oval 10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63" name="Line 110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4" name="Line 111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4" name="Line 112"/>
            <p:cNvSpPr>
              <a:spLocks noChangeShapeType="1"/>
            </p:cNvSpPr>
            <p:nvPr/>
          </p:nvSpPr>
          <p:spPr bwMode="auto">
            <a:xfrm>
              <a:off x="4224" y="32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113"/>
            <p:cNvSpPr>
              <a:spLocks noChangeShapeType="1"/>
            </p:cNvSpPr>
            <p:nvPr/>
          </p:nvSpPr>
          <p:spPr bwMode="auto">
            <a:xfrm>
              <a:off x="480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114"/>
            <p:cNvSpPr>
              <a:spLocks noChangeShapeType="1"/>
            </p:cNvSpPr>
            <p:nvPr/>
          </p:nvSpPr>
          <p:spPr bwMode="auto">
            <a:xfrm>
              <a:off x="4434" y="328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115"/>
            <p:cNvSpPr>
              <a:spLocks noChangeShapeType="1"/>
            </p:cNvSpPr>
            <p:nvPr/>
          </p:nvSpPr>
          <p:spPr bwMode="auto">
            <a:xfrm>
              <a:off x="4800" y="379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116"/>
            <p:cNvSpPr>
              <a:spLocks noChangeShapeType="1"/>
            </p:cNvSpPr>
            <p:nvPr/>
          </p:nvSpPr>
          <p:spPr bwMode="auto">
            <a:xfrm>
              <a:off x="3621" y="37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117"/>
            <p:cNvSpPr>
              <a:spLocks noChangeShapeType="1"/>
            </p:cNvSpPr>
            <p:nvPr/>
          </p:nvSpPr>
          <p:spPr bwMode="auto">
            <a:xfrm>
              <a:off x="3849" y="378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118"/>
            <p:cNvSpPr>
              <a:spLocks noChangeShapeType="1"/>
            </p:cNvSpPr>
            <p:nvPr/>
          </p:nvSpPr>
          <p:spPr bwMode="auto">
            <a:xfrm>
              <a:off x="1758" y="37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119"/>
            <p:cNvSpPr>
              <a:spLocks noChangeShapeType="1"/>
            </p:cNvSpPr>
            <p:nvPr/>
          </p:nvSpPr>
          <p:spPr bwMode="auto">
            <a:xfrm>
              <a:off x="1968" y="378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120"/>
            <p:cNvSpPr>
              <a:spLocks noChangeShapeType="1"/>
            </p:cNvSpPr>
            <p:nvPr/>
          </p:nvSpPr>
          <p:spPr bwMode="auto">
            <a:xfrm flipH="1">
              <a:off x="720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121"/>
            <p:cNvSpPr>
              <a:spLocks noChangeShapeType="1"/>
            </p:cNvSpPr>
            <p:nvPr/>
          </p:nvSpPr>
          <p:spPr bwMode="auto">
            <a:xfrm>
              <a:off x="2850" y="38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122"/>
            <p:cNvSpPr>
              <a:spLocks noChangeShapeType="1"/>
            </p:cNvSpPr>
            <p:nvPr/>
          </p:nvSpPr>
          <p:spPr bwMode="auto">
            <a:xfrm>
              <a:off x="5301" y="38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Text Box 123"/>
            <p:cNvSpPr txBox="1">
              <a:spLocks noChangeArrowheads="1"/>
            </p:cNvSpPr>
            <p:nvPr/>
          </p:nvSpPr>
          <p:spPr bwMode="auto">
            <a:xfrm>
              <a:off x="341" y="3899"/>
              <a:ext cx="33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+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+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5656" name="Text Box 124"/>
            <p:cNvSpPr txBox="1">
              <a:spLocks noChangeArrowheads="1"/>
            </p:cNvSpPr>
            <p:nvPr/>
          </p:nvSpPr>
          <p:spPr bwMode="auto">
            <a:xfrm>
              <a:off x="2581" y="3888"/>
              <a:ext cx="52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-   -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-   -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-   -</a:t>
              </a:r>
            </a:p>
          </p:txBody>
        </p:sp>
        <p:sp>
          <p:nvSpPr>
            <p:cNvPr id="25657" name="Text Box 125"/>
            <p:cNvSpPr txBox="1">
              <a:spLocks noChangeArrowheads="1"/>
            </p:cNvSpPr>
            <p:nvPr/>
          </p:nvSpPr>
          <p:spPr bwMode="auto">
            <a:xfrm>
              <a:off x="5044" y="3888"/>
              <a:ext cx="336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+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+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5658" name="Line 126"/>
            <p:cNvSpPr>
              <a:spLocks noChangeShapeType="1"/>
            </p:cNvSpPr>
            <p:nvPr/>
          </p:nvSpPr>
          <p:spPr bwMode="auto">
            <a:xfrm>
              <a:off x="576" y="403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127"/>
            <p:cNvSpPr>
              <a:spLocks noChangeShapeType="1"/>
            </p:cNvSpPr>
            <p:nvPr/>
          </p:nvSpPr>
          <p:spPr bwMode="auto">
            <a:xfrm flipH="1">
              <a:off x="3072" y="403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Text Box 128"/>
            <p:cNvSpPr txBox="1">
              <a:spLocks noChangeArrowheads="1"/>
            </p:cNvSpPr>
            <p:nvPr/>
          </p:nvSpPr>
          <p:spPr bwMode="auto">
            <a:xfrm>
              <a:off x="960" y="3983"/>
              <a:ext cx="76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E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5661" name="Text Box 129"/>
            <p:cNvSpPr txBox="1">
              <a:spLocks noChangeArrowheads="1"/>
            </p:cNvSpPr>
            <p:nvPr/>
          </p:nvSpPr>
          <p:spPr bwMode="auto">
            <a:xfrm>
              <a:off x="3600" y="3984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E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d</a:t>
              </a:r>
            </a:p>
          </p:txBody>
        </p:sp>
      </p:grpSp>
      <p:sp>
        <p:nvSpPr>
          <p:cNvPr id="131" name="标题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681037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长光学波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effectLst/>
                <a:latin typeface="微软雅黑" panose="020B0503020204020204" pitchFamily="34" charset="-122"/>
              </a:rPr>
              <a:t>横光学模 </a:t>
            </a:r>
            <a:r>
              <a:rPr lang="en-US" altLang="zh-CN" sz="320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z="3200" i="1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3200" i="1" baseline="-25000" dirty="0" err="1" smtClean="0">
                <a:effectLst/>
                <a:latin typeface="微软雅黑" panose="020B0503020204020204" pitchFamily="34" charset="-122"/>
              </a:rPr>
              <a:t>TO</a:t>
            </a:r>
            <a:r>
              <a:rPr lang="en-US" altLang="zh-CN" sz="3200" dirty="0" smtClean="0">
                <a:effectLst/>
                <a:latin typeface="微软雅黑" panose="020B0503020204020204" pitchFamily="34" charset="-122"/>
              </a:rPr>
              <a:t>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长光学波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effectLst/>
                <a:latin typeface="微软雅黑" panose="020B0503020204020204" pitchFamily="34" charset="-122"/>
              </a:rPr>
              <a:t>横光学模 </a:t>
            </a:r>
            <a:r>
              <a:rPr lang="en-US" altLang="zh-CN" sz="320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z="3200" i="1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3200" i="1" baseline="-25000" dirty="0" err="1" smtClean="0">
                <a:effectLst/>
                <a:latin typeface="微软雅黑" panose="020B0503020204020204" pitchFamily="34" charset="-122"/>
              </a:rPr>
              <a:t>TO</a:t>
            </a:r>
            <a:r>
              <a:rPr lang="en-US" altLang="zh-CN" sz="3200" dirty="0" smtClean="0">
                <a:effectLst/>
                <a:latin typeface="微软雅黑" panose="020B0503020204020204" pitchFamily="34" charset="-122"/>
              </a:rPr>
              <a:t>)</a:t>
            </a:r>
            <a:endParaRPr lang="zh-CN" altLang="en-US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28192"/>
            <a:ext cx="7772400" cy="1828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ffectLst/>
                <a:latin typeface="微软雅黑" panose="020B0503020204020204" pitchFamily="34" charset="-122"/>
              </a:rPr>
              <a:t>特征：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）离子位移⊥格波传播方向；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）能与电磁波发生耦合；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） </a:t>
            </a:r>
            <a:r>
              <a:rPr lang="en-US" altLang="zh-CN" sz="2400" i="1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400" i="1" baseline="-25000" dirty="0" err="1" smtClean="0">
                <a:effectLst/>
                <a:latin typeface="微软雅黑" panose="020B0503020204020204" pitchFamily="34" charset="-122"/>
              </a:rPr>
              <a:t>TO</a:t>
            </a:r>
            <a:r>
              <a:rPr lang="en-US" altLang="zh-CN" sz="2400" i="1" dirty="0" smtClean="0">
                <a:effectLst/>
                <a:latin typeface="微软雅黑" panose="020B0503020204020204" pitchFamily="34" charset="-122"/>
              </a:rPr>
              <a:t>&lt; </a:t>
            </a:r>
            <a:r>
              <a:rPr lang="en-US" altLang="zh-CN" sz="2400" i="1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400" i="1" baseline="-25000" dirty="0" err="1" smtClean="0">
                <a:effectLst/>
                <a:latin typeface="微软雅黑" panose="020B0503020204020204" pitchFamily="34" charset="-122"/>
              </a:rPr>
              <a:t>LO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</a:rPr>
              <a:t>离子晶体中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</a:rPr>
              <a:t>)</a:t>
            </a:r>
          </a:p>
        </p:txBody>
      </p:sp>
      <p:grpSp>
        <p:nvGrpSpPr>
          <p:cNvPr id="27652" name="组合 2"/>
          <p:cNvGrpSpPr>
            <a:grpSpLocks/>
          </p:cNvGrpSpPr>
          <p:nvPr/>
        </p:nvGrpSpPr>
        <p:grpSpPr bwMode="auto">
          <a:xfrm>
            <a:off x="1319485" y="4103688"/>
            <a:ext cx="6492875" cy="2562225"/>
            <a:chOff x="900113" y="4102943"/>
            <a:chExt cx="6492876" cy="2562225"/>
          </a:xfrm>
        </p:grpSpPr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1681163" y="4314081"/>
              <a:ext cx="301625" cy="303213"/>
              <a:chOff x="1056" y="2784"/>
              <a:chExt cx="240" cy="240"/>
            </a:xfrm>
          </p:grpSpPr>
          <p:sp>
            <p:nvSpPr>
              <p:cNvPr id="27771" name="Oval 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72" name="Line 10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73" name="Line 11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57" name="Group 12"/>
            <p:cNvGrpSpPr>
              <a:grpSpLocks/>
            </p:cNvGrpSpPr>
            <p:nvPr/>
          </p:nvGrpSpPr>
          <p:grpSpPr bwMode="auto">
            <a:xfrm>
              <a:off x="900113" y="4314081"/>
              <a:ext cx="300038" cy="303213"/>
              <a:chOff x="1941" y="2811"/>
              <a:chExt cx="240" cy="240"/>
            </a:xfrm>
          </p:grpSpPr>
          <p:sp>
            <p:nvSpPr>
              <p:cNvPr id="27769" name="Oval 13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70" name="Line 14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58" name="Group 15"/>
            <p:cNvGrpSpPr>
              <a:grpSpLocks/>
            </p:cNvGrpSpPr>
            <p:nvPr/>
          </p:nvGrpSpPr>
          <p:grpSpPr bwMode="auto">
            <a:xfrm>
              <a:off x="5589588" y="4314875"/>
              <a:ext cx="300038" cy="301625"/>
              <a:chOff x="1941" y="2811"/>
              <a:chExt cx="240" cy="240"/>
            </a:xfrm>
          </p:grpSpPr>
          <p:sp>
            <p:nvSpPr>
              <p:cNvPr id="27767" name="Oval 1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68" name="Line 1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59" name="Group 18"/>
            <p:cNvGrpSpPr>
              <a:grpSpLocks/>
            </p:cNvGrpSpPr>
            <p:nvPr/>
          </p:nvGrpSpPr>
          <p:grpSpPr bwMode="auto">
            <a:xfrm>
              <a:off x="2463801" y="4314081"/>
              <a:ext cx="300038" cy="303213"/>
              <a:chOff x="1941" y="2811"/>
              <a:chExt cx="240" cy="240"/>
            </a:xfrm>
          </p:grpSpPr>
          <p:sp>
            <p:nvSpPr>
              <p:cNvPr id="27765" name="Oval 19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66" name="Line 20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0" name="Group 21"/>
            <p:cNvGrpSpPr>
              <a:grpSpLocks/>
            </p:cNvGrpSpPr>
            <p:nvPr/>
          </p:nvGrpSpPr>
          <p:grpSpPr bwMode="auto">
            <a:xfrm>
              <a:off x="1681163" y="5525344"/>
              <a:ext cx="301625" cy="303213"/>
              <a:chOff x="1056" y="2784"/>
              <a:chExt cx="240" cy="240"/>
            </a:xfrm>
          </p:grpSpPr>
          <p:sp>
            <p:nvSpPr>
              <p:cNvPr id="27762" name="Oval 22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63" name="Line 23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4" name="Line 24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1" name="Group 25"/>
            <p:cNvGrpSpPr>
              <a:grpSpLocks/>
            </p:cNvGrpSpPr>
            <p:nvPr/>
          </p:nvGrpSpPr>
          <p:grpSpPr bwMode="auto">
            <a:xfrm>
              <a:off x="900113" y="5525344"/>
              <a:ext cx="300038" cy="303213"/>
              <a:chOff x="1941" y="2811"/>
              <a:chExt cx="240" cy="240"/>
            </a:xfrm>
          </p:grpSpPr>
          <p:sp>
            <p:nvSpPr>
              <p:cNvPr id="27760" name="Oval 2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61" name="Line 2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2" name="Group 28"/>
            <p:cNvGrpSpPr>
              <a:grpSpLocks/>
            </p:cNvGrpSpPr>
            <p:nvPr/>
          </p:nvGrpSpPr>
          <p:grpSpPr bwMode="auto">
            <a:xfrm>
              <a:off x="5589588" y="5525344"/>
              <a:ext cx="300038" cy="303213"/>
              <a:chOff x="1941" y="2811"/>
              <a:chExt cx="240" cy="240"/>
            </a:xfrm>
          </p:grpSpPr>
          <p:sp>
            <p:nvSpPr>
              <p:cNvPr id="27758" name="Oval 29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59" name="Line 30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3" name="Group 31"/>
            <p:cNvGrpSpPr>
              <a:grpSpLocks/>
            </p:cNvGrpSpPr>
            <p:nvPr/>
          </p:nvGrpSpPr>
          <p:grpSpPr bwMode="auto">
            <a:xfrm>
              <a:off x="2463801" y="5526138"/>
              <a:ext cx="300038" cy="301625"/>
              <a:chOff x="1941" y="2811"/>
              <a:chExt cx="240" cy="240"/>
            </a:xfrm>
          </p:grpSpPr>
          <p:sp>
            <p:nvSpPr>
              <p:cNvPr id="27756" name="Oval 32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57" name="Line 33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4" name="Line 34"/>
            <p:cNvSpPr>
              <a:spLocks noChangeShapeType="1"/>
            </p:cNvSpPr>
            <p:nvPr/>
          </p:nvSpPr>
          <p:spPr bwMode="auto">
            <a:xfrm>
              <a:off x="1046163" y="5842843"/>
              <a:ext cx="0" cy="484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65" name="Group 35"/>
            <p:cNvGrpSpPr>
              <a:grpSpLocks/>
            </p:cNvGrpSpPr>
            <p:nvPr/>
          </p:nvGrpSpPr>
          <p:grpSpPr bwMode="auto">
            <a:xfrm>
              <a:off x="900113" y="4919712"/>
              <a:ext cx="300038" cy="301625"/>
              <a:chOff x="1056" y="2784"/>
              <a:chExt cx="240" cy="240"/>
            </a:xfrm>
          </p:grpSpPr>
          <p:sp>
            <p:nvSpPr>
              <p:cNvPr id="27753" name="Oval 36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54" name="Line 37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5" name="Line 38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6" name="Group 39"/>
            <p:cNvGrpSpPr>
              <a:grpSpLocks/>
            </p:cNvGrpSpPr>
            <p:nvPr/>
          </p:nvGrpSpPr>
          <p:grpSpPr bwMode="auto">
            <a:xfrm>
              <a:off x="5589588" y="4918918"/>
              <a:ext cx="300038" cy="303213"/>
              <a:chOff x="1941" y="2811"/>
              <a:chExt cx="240" cy="240"/>
            </a:xfrm>
          </p:grpSpPr>
          <p:sp>
            <p:nvSpPr>
              <p:cNvPr id="27751" name="Oval 40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52" name="Line 41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7" name="Group 42"/>
            <p:cNvGrpSpPr>
              <a:grpSpLocks/>
            </p:cNvGrpSpPr>
            <p:nvPr/>
          </p:nvGrpSpPr>
          <p:grpSpPr bwMode="auto">
            <a:xfrm>
              <a:off x="1681163" y="4918918"/>
              <a:ext cx="301625" cy="303213"/>
              <a:chOff x="1941" y="2811"/>
              <a:chExt cx="240" cy="240"/>
            </a:xfrm>
          </p:grpSpPr>
          <p:sp>
            <p:nvSpPr>
              <p:cNvPr id="27749" name="Oval 43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50" name="Line 44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8" name="Group 45"/>
            <p:cNvGrpSpPr>
              <a:grpSpLocks/>
            </p:cNvGrpSpPr>
            <p:nvPr/>
          </p:nvGrpSpPr>
          <p:grpSpPr bwMode="auto">
            <a:xfrm>
              <a:off x="2463801" y="4918918"/>
              <a:ext cx="300038" cy="303213"/>
              <a:chOff x="1056" y="2784"/>
              <a:chExt cx="240" cy="240"/>
            </a:xfrm>
          </p:grpSpPr>
          <p:sp>
            <p:nvSpPr>
              <p:cNvPr id="27746" name="Oval 46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47" name="Line 47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8" name="Line 48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9" name="Line 49"/>
            <p:cNvSpPr>
              <a:spLocks noChangeShapeType="1"/>
            </p:cNvSpPr>
            <p:nvPr/>
          </p:nvSpPr>
          <p:spPr bwMode="auto">
            <a:xfrm>
              <a:off x="5739607" y="5006231"/>
              <a:ext cx="0" cy="122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0" name="Group 50"/>
            <p:cNvGrpSpPr>
              <a:grpSpLocks/>
            </p:cNvGrpSpPr>
            <p:nvPr/>
          </p:nvGrpSpPr>
          <p:grpSpPr bwMode="auto">
            <a:xfrm>
              <a:off x="4025901" y="4314081"/>
              <a:ext cx="301625" cy="303213"/>
              <a:chOff x="1941" y="2811"/>
              <a:chExt cx="240" cy="240"/>
            </a:xfrm>
          </p:grpSpPr>
          <p:sp>
            <p:nvSpPr>
              <p:cNvPr id="27744" name="Oval 51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45" name="Line 52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1" name="Group 53"/>
            <p:cNvGrpSpPr>
              <a:grpSpLocks/>
            </p:cNvGrpSpPr>
            <p:nvPr/>
          </p:nvGrpSpPr>
          <p:grpSpPr bwMode="auto">
            <a:xfrm>
              <a:off x="4808538" y="4314875"/>
              <a:ext cx="300038" cy="301625"/>
              <a:chOff x="1056" y="2784"/>
              <a:chExt cx="240" cy="240"/>
            </a:xfrm>
          </p:grpSpPr>
          <p:sp>
            <p:nvSpPr>
              <p:cNvPr id="27741" name="Oval 5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42" name="Line 55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3" name="Line 56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2" name="Group 57"/>
            <p:cNvGrpSpPr>
              <a:grpSpLocks/>
            </p:cNvGrpSpPr>
            <p:nvPr/>
          </p:nvGrpSpPr>
          <p:grpSpPr bwMode="auto">
            <a:xfrm>
              <a:off x="3244851" y="4314081"/>
              <a:ext cx="300038" cy="303213"/>
              <a:chOff x="1056" y="2784"/>
              <a:chExt cx="240" cy="240"/>
            </a:xfrm>
          </p:grpSpPr>
          <p:sp>
            <p:nvSpPr>
              <p:cNvPr id="27738" name="Oval 5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39" name="Line 59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0" name="Line 60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3" name="Group 61"/>
            <p:cNvGrpSpPr>
              <a:grpSpLocks/>
            </p:cNvGrpSpPr>
            <p:nvPr/>
          </p:nvGrpSpPr>
          <p:grpSpPr bwMode="auto">
            <a:xfrm>
              <a:off x="4025901" y="5526138"/>
              <a:ext cx="301625" cy="301625"/>
              <a:chOff x="1941" y="2811"/>
              <a:chExt cx="240" cy="240"/>
            </a:xfrm>
          </p:grpSpPr>
          <p:sp>
            <p:nvSpPr>
              <p:cNvPr id="27736" name="Oval 62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37" name="Line 63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4" name="Group 64"/>
            <p:cNvGrpSpPr>
              <a:grpSpLocks/>
            </p:cNvGrpSpPr>
            <p:nvPr/>
          </p:nvGrpSpPr>
          <p:grpSpPr bwMode="auto">
            <a:xfrm>
              <a:off x="4808538" y="5525344"/>
              <a:ext cx="300038" cy="303213"/>
              <a:chOff x="1056" y="2784"/>
              <a:chExt cx="240" cy="240"/>
            </a:xfrm>
          </p:grpSpPr>
          <p:sp>
            <p:nvSpPr>
              <p:cNvPr id="27733" name="Oval 65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34" name="Line 66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5" name="Line 67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5" name="Group 68"/>
            <p:cNvGrpSpPr>
              <a:grpSpLocks/>
            </p:cNvGrpSpPr>
            <p:nvPr/>
          </p:nvGrpSpPr>
          <p:grpSpPr bwMode="auto">
            <a:xfrm>
              <a:off x="3244851" y="5525344"/>
              <a:ext cx="300038" cy="303213"/>
              <a:chOff x="1056" y="2784"/>
              <a:chExt cx="240" cy="240"/>
            </a:xfrm>
          </p:grpSpPr>
          <p:sp>
            <p:nvSpPr>
              <p:cNvPr id="27730" name="Oval 6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31" name="Line 70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2" name="Line 71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6" name="Group 72"/>
            <p:cNvGrpSpPr>
              <a:grpSpLocks/>
            </p:cNvGrpSpPr>
            <p:nvPr/>
          </p:nvGrpSpPr>
          <p:grpSpPr bwMode="auto">
            <a:xfrm>
              <a:off x="4808538" y="4918918"/>
              <a:ext cx="300038" cy="303213"/>
              <a:chOff x="1941" y="2811"/>
              <a:chExt cx="240" cy="240"/>
            </a:xfrm>
          </p:grpSpPr>
          <p:sp>
            <p:nvSpPr>
              <p:cNvPr id="27728" name="Oval 73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29" name="Line 74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7" name="Group 75"/>
            <p:cNvGrpSpPr>
              <a:grpSpLocks/>
            </p:cNvGrpSpPr>
            <p:nvPr/>
          </p:nvGrpSpPr>
          <p:grpSpPr bwMode="auto">
            <a:xfrm>
              <a:off x="3244851" y="4918918"/>
              <a:ext cx="300038" cy="303213"/>
              <a:chOff x="1941" y="2811"/>
              <a:chExt cx="240" cy="240"/>
            </a:xfrm>
          </p:grpSpPr>
          <p:sp>
            <p:nvSpPr>
              <p:cNvPr id="27726" name="Oval 76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27" name="Line 77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8" name="Group 78"/>
            <p:cNvGrpSpPr>
              <a:grpSpLocks/>
            </p:cNvGrpSpPr>
            <p:nvPr/>
          </p:nvGrpSpPr>
          <p:grpSpPr bwMode="auto">
            <a:xfrm>
              <a:off x="4025901" y="4918918"/>
              <a:ext cx="301625" cy="303213"/>
              <a:chOff x="1056" y="2784"/>
              <a:chExt cx="240" cy="240"/>
            </a:xfrm>
          </p:grpSpPr>
          <p:sp>
            <p:nvSpPr>
              <p:cNvPr id="27723" name="Oval 7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24" name="Line 80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5" name="Line 81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9" name="Group 82"/>
            <p:cNvGrpSpPr>
              <a:grpSpLocks/>
            </p:cNvGrpSpPr>
            <p:nvPr/>
          </p:nvGrpSpPr>
          <p:grpSpPr bwMode="auto">
            <a:xfrm>
              <a:off x="7092951" y="4314081"/>
              <a:ext cx="300038" cy="303213"/>
              <a:chOff x="1941" y="2811"/>
              <a:chExt cx="240" cy="240"/>
            </a:xfrm>
          </p:grpSpPr>
          <p:sp>
            <p:nvSpPr>
              <p:cNvPr id="27721" name="Oval 83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0" name="Group 85"/>
            <p:cNvGrpSpPr>
              <a:grpSpLocks/>
            </p:cNvGrpSpPr>
            <p:nvPr/>
          </p:nvGrpSpPr>
          <p:grpSpPr bwMode="auto">
            <a:xfrm>
              <a:off x="6310313" y="4314081"/>
              <a:ext cx="301625" cy="303213"/>
              <a:chOff x="1056" y="2784"/>
              <a:chExt cx="240" cy="240"/>
            </a:xfrm>
          </p:grpSpPr>
          <p:sp>
            <p:nvSpPr>
              <p:cNvPr id="27718" name="Oval 86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19" name="Line 87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0" name="Line 88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1" name="Group 89"/>
            <p:cNvGrpSpPr>
              <a:grpSpLocks/>
            </p:cNvGrpSpPr>
            <p:nvPr/>
          </p:nvGrpSpPr>
          <p:grpSpPr bwMode="auto">
            <a:xfrm>
              <a:off x="7092951" y="5526138"/>
              <a:ext cx="300038" cy="301625"/>
              <a:chOff x="1941" y="2811"/>
              <a:chExt cx="240" cy="240"/>
            </a:xfrm>
          </p:grpSpPr>
          <p:sp>
            <p:nvSpPr>
              <p:cNvPr id="27716" name="Oval 90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17" name="Line 91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2" name="Group 92"/>
            <p:cNvGrpSpPr>
              <a:grpSpLocks/>
            </p:cNvGrpSpPr>
            <p:nvPr/>
          </p:nvGrpSpPr>
          <p:grpSpPr bwMode="auto">
            <a:xfrm>
              <a:off x="6310313" y="5525344"/>
              <a:ext cx="301625" cy="303213"/>
              <a:chOff x="1056" y="2784"/>
              <a:chExt cx="240" cy="240"/>
            </a:xfrm>
          </p:grpSpPr>
          <p:sp>
            <p:nvSpPr>
              <p:cNvPr id="27713" name="Oval 93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14" name="Line 94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5" name="Line 95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3" name="Group 96"/>
            <p:cNvGrpSpPr>
              <a:grpSpLocks/>
            </p:cNvGrpSpPr>
            <p:nvPr/>
          </p:nvGrpSpPr>
          <p:grpSpPr bwMode="auto">
            <a:xfrm>
              <a:off x="6310313" y="4918918"/>
              <a:ext cx="301625" cy="303213"/>
              <a:chOff x="1941" y="2811"/>
              <a:chExt cx="240" cy="240"/>
            </a:xfrm>
          </p:grpSpPr>
          <p:sp>
            <p:nvSpPr>
              <p:cNvPr id="27711" name="Oval 97"/>
              <p:cNvSpPr>
                <a:spLocks noChangeArrowheads="1"/>
              </p:cNvSpPr>
              <p:nvPr/>
            </p:nvSpPr>
            <p:spPr bwMode="auto">
              <a:xfrm>
                <a:off x="1941" y="28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12" name="Line 98"/>
              <p:cNvSpPr>
                <a:spLocks noChangeShapeType="1"/>
              </p:cNvSpPr>
              <p:nvPr/>
            </p:nvSpPr>
            <p:spPr bwMode="auto">
              <a:xfrm>
                <a:off x="2019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4" name="Group 99"/>
            <p:cNvGrpSpPr>
              <a:grpSpLocks/>
            </p:cNvGrpSpPr>
            <p:nvPr/>
          </p:nvGrpSpPr>
          <p:grpSpPr bwMode="auto">
            <a:xfrm>
              <a:off x="7092951" y="4918918"/>
              <a:ext cx="300038" cy="303213"/>
              <a:chOff x="1056" y="2784"/>
              <a:chExt cx="240" cy="240"/>
            </a:xfrm>
          </p:grpSpPr>
          <p:sp>
            <p:nvSpPr>
              <p:cNvPr id="27708" name="Oval 100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709" name="Line 101"/>
              <p:cNvSpPr>
                <a:spLocks noChangeShapeType="1"/>
              </p:cNvSpPr>
              <p:nvPr/>
            </p:nvSpPr>
            <p:spPr bwMode="auto">
              <a:xfrm>
                <a:off x="1134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Line 102"/>
              <p:cNvSpPr>
                <a:spLocks noChangeShapeType="1"/>
              </p:cNvSpPr>
              <p:nvPr/>
            </p:nvSpPr>
            <p:spPr bwMode="auto">
              <a:xfrm rot="5400000">
                <a:off x="1131" y="2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5" name="Line 103"/>
            <p:cNvSpPr>
              <a:spLocks noChangeShapeType="1"/>
            </p:cNvSpPr>
            <p:nvPr/>
          </p:nvSpPr>
          <p:spPr bwMode="auto">
            <a:xfrm>
              <a:off x="4176713" y="5815856"/>
              <a:ext cx="0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104"/>
            <p:cNvSpPr>
              <a:spLocks noChangeShapeType="1"/>
            </p:cNvSpPr>
            <p:nvPr/>
          </p:nvSpPr>
          <p:spPr bwMode="auto">
            <a:xfrm>
              <a:off x="7242970" y="5815856"/>
              <a:ext cx="0" cy="54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Text Box 105"/>
            <p:cNvSpPr txBox="1">
              <a:spLocks noChangeArrowheads="1"/>
            </p:cNvSpPr>
            <p:nvPr/>
          </p:nvSpPr>
          <p:spPr bwMode="auto">
            <a:xfrm>
              <a:off x="2043113" y="6131768"/>
              <a:ext cx="9620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E</a:t>
              </a:r>
              <a:r>
                <a:rPr kumimoji="1" lang="en-US" altLang="zh-CN" sz="2400" baseline="-25000">
                  <a:latin typeface="微软雅黑" panose="020B0503020204020204" pitchFamily="34" charset="-122"/>
                </a:rPr>
                <a:t>d</a:t>
              </a:r>
              <a:r>
                <a:rPr kumimoji="1" lang="en-US" altLang="zh-CN" sz="2400" i="1">
                  <a:latin typeface="微软雅黑" panose="020B0503020204020204" pitchFamily="34" charset="-122"/>
                </a:rPr>
                <a:t>=</a:t>
              </a:r>
              <a:r>
                <a:rPr kumimoji="1" lang="en-US" altLang="zh-CN" sz="2400">
                  <a:latin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7688" name="Text Box 106"/>
            <p:cNvSpPr txBox="1">
              <a:spLocks noChangeArrowheads="1"/>
            </p:cNvSpPr>
            <p:nvPr/>
          </p:nvSpPr>
          <p:spPr bwMode="auto">
            <a:xfrm>
              <a:off x="5395913" y="6131768"/>
              <a:ext cx="9620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E</a:t>
              </a:r>
              <a:r>
                <a:rPr kumimoji="1" lang="en-US" altLang="zh-CN" sz="2400" baseline="-25000">
                  <a:latin typeface="微软雅黑" panose="020B0503020204020204" pitchFamily="34" charset="-122"/>
                </a:rPr>
                <a:t>d</a:t>
              </a:r>
              <a:r>
                <a:rPr kumimoji="1" lang="en-US" altLang="zh-CN" sz="2400" i="1">
                  <a:latin typeface="微软雅黑" panose="020B0503020204020204" pitchFamily="34" charset="-122"/>
                </a:rPr>
                <a:t>=</a:t>
              </a:r>
              <a:r>
                <a:rPr kumimoji="1" lang="en-US" altLang="zh-CN" sz="2400">
                  <a:latin typeface="微软雅黑" panose="020B0503020204020204" pitchFamily="34" charset="-122"/>
                </a:rPr>
                <a:t>0</a:t>
              </a:r>
              <a:endParaRPr kumimoji="1" lang="en-US" altLang="zh-CN" sz="2400" baseline="-25000">
                <a:latin typeface="微软雅黑" panose="020B0503020204020204" pitchFamily="34" charset="-122"/>
              </a:endParaRPr>
            </a:p>
          </p:txBody>
        </p:sp>
        <p:sp>
          <p:nvSpPr>
            <p:cNvPr id="27689" name="Line 107"/>
            <p:cNvSpPr>
              <a:spLocks noChangeShapeType="1"/>
            </p:cNvSpPr>
            <p:nvPr/>
          </p:nvSpPr>
          <p:spPr bwMode="auto">
            <a:xfrm>
              <a:off x="1831975" y="46077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108"/>
            <p:cNvSpPr>
              <a:spLocks noChangeShapeType="1"/>
            </p:cNvSpPr>
            <p:nvPr/>
          </p:nvSpPr>
          <p:spPr bwMode="auto">
            <a:xfrm flipV="1">
              <a:off x="1831975" y="47601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109"/>
            <p:cNvSpPr>
              <a:spLocks noChangeShapeType="1"/>
            </p:cNvSpPr>
            <p:nvPr/>
          </p:nvSpPr>
          <p:spPr bwMode="auto">
            <a:xfrm>
              <a:off x="3394870" y="46077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110"/>
            <p:cNvSpPr>
              <a:spLocks noChangeShapeType="1"/>
            </p:cNvSpPr>
            <p:nvPr/>
          </p:nvSpPr>
          <p:spPr bwMode="auto">
            <a:xfrm flipV="1">
              <a:off x="3394870" y="47601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111"/>
            <p:cNvSpPr>
              <a:spLocks noChangeShapeType="1"/>
            </p:cNvSpPr>
            <p:nvPr/>
          </p:nvSpPr>
          <p:spPr bwMode="auto">
            <a:xfrm>
              <a:off x="5739607" y="459348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112"/>
            <p:cNvSpPr>
              <a:spLocks noChangeShapeType="1"/>
            </p:cNvSpPr>
            <p:nvPr/>
          </p:nvSpPr>
          <p:spPr bwMode="auto">
            <a:xfrm flipV="1">
              <a:off x="5739607" y="474588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113"/>
            <p:cNvSpPr>
              <a:spLocks noChangeShapeType="1"/>
            </p:cNvSpPr>
            <p:nvPr/>
          </p:nvSpPr>
          <p:spPr bwMode="auto">
            <a:xfrm>
              <a:off x="2613820" y="52173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Line 114"/>
            <p:cNvSpPr>
              <a:spLocks noChangeShapeType="1"/>
            </p:cNvSpPr>
            <p:nvPr/>
          </p:nvSpPr>
          <p:spPr bwMode="auto">
            <a:xfrm flipV="1">
              <a:off x="2613820" y="53697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115"/>
            <p:cNvSpPr>
              <a:spLocks noChangeShapeType="1"/>
            </p:cNvSpPr>
            <p:nvPr/>
          </p:nvSpPr>
          <p:spPr bwMode="auto">
            <a:xfrm>
              <a:off x="4958557" y="520308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Line 116"/>
            <p:cNvSpPr>
              <a:spLocks noChangeShapeType="1"/>
            </p:cNvSpPr>
            <p:nvPr/>
          </p:nvSpPr>
          <p:spPr bwMode="auto">
            <a:xfrm flipV="1">
              <a:off x="4958557" y="535548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Line 117"/>
            <p:cNvSpPr>
              <a:spLocks noChangeShapeType="1"/>
            </p:cNvSpPr>
            <p:nvPr/>
          </p:nvSpPr>
          <p:spPr bwMode="auto">
            <a:xfrm>
              <a:off x="6461125" y="52173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118"/>
            <p:cNvSpPr>
              <a:spLocks noChangeShapeType="1"/>
            </p:cNvSpPr>
            <p:nvPr/>
          </p:nvSpPr>
          <p:spPr bwMode="auto">
            <a:xfrm flipV="1">
              <a:off x="6461125" y="53697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Line 119"/>
            <p:cNvSpPr>
              <a:spLocks noChangeShapeType="1"/>
            </p:cNvSpPr>
            <p:nvPr/>
          </p:nvSpPr>
          <p:spPr bwMode="auto">
            <a:xfrm flipV="1">
              <a:off x="2613820" y="41505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120"/>
            <p:cNvSpPr>
              <a:spLocks noChangeShapeType="1"/>
            </p:cNvSpPr>
            <p:nvPr/>
          </p:nvSpPr>
          <p:spPr bwMode="auto">
            <a:xfrm>
              <a:off x="1831975" y="58269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Line 121"/>
            <p:cNvSpPr>
              <a:spLocks noChangeShapeType="1"/>
            </p:cNvSpPr>
            <p:nvPr/>
          </p:nvSpPr>
          <p:spPr bwMode="auto">
            <a:xfrm flipV="1">
              <a:off x="4958557" y="415056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Line 122"/>
            <p:cNvSpPr>
              <a:spLocks noChangeShapeType="1"/>
            </p:cNvSpPr>
            <p:nvPr/>
          </p:nvSpPr>
          <p:spPr bwMode="auto">
            <a:xfrm flipV="1">
              <a:off x="6461125" y="410294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Line 123"/>
            <p:cNvSpPr>
              <a:spLocks noChangeShapeType="1"/>
            </p:cNvSpPr>
            <p:nvPr/>
          </p:nvSpPr>
          <p:spPr bwMode="auto">
            <a:xfrm>
              <a:off x="5739607" y="582696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Line 124"/>
            <p:cNvSpPr>
              <a:spLocks noChangeShapeType="1"/>
            </p:cNvSpPr>
            <p:nvPr/>
          </p:nvSpPr>
          <p:spPr bwMode="auto">
            <a:xfrm flipV="1">
              <a:off x="2043113" y="6055568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125"/>
            <p:cNvSpPr>
              <a:spLocks noChangeShapeType="1"/>
            </p:cNvSpPr>
            <p:nvPr/>
          </p:nvSpPr>
          <p:spPr bwMode="auto">
            <a:xfrm flipV="1">
              <a:off x="5395913" y="6021288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295400" y="3619500"/>
            <a:ext cx="2590800" cy="457200"/>
            <a:chOff x="432" y="2064"/>
            <a:chExt cx="1632" cy="288"/>
          </a:xfrm>
        </p:grpSpPr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432" y="2352"/>
              <a:ext cx="14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528" y="206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CC"/>
                  </a:solidFill>
                  <a:latin typeface="微软雅黑" panose="020B0503020204020204" pitchFamily="34" charset="-122"/>
                </a:rPr>
                <a:t>格波传播方向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87350" y="1784350"/>
            <a:ext cx="8494713" cy="120015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对于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长声学波</a:t>
            </a:r>
            <a:endParaRPr lang="en-US" altLang="zh-CN" sz="2400">
              <a:solidFill>
                <a:srgbClr val="0000CC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可以看作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连续介质弹性波</a:t>
            </a:r>
            <a:r>
              <a:rPr lang="zh-CN" altLang="en-US" sz="2400">
                <a:latin typeface="微软雅黑" panose="020B0503020204020204" pitchFamily="34" charset="-122"/>
              </a:rPr>
              <a:t>，它满足在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弹性理论</a:t>
            </a:r>
            <a:r>
              <a:rPr lang="zh-CN" altLang="en-US" sz="2400">
                <a:latin typeface="微软雅黑" panose="020B0503020204020204" pitchFamily="34" charset="-122"/>
              </a:rPr>
              <a:t>基础上建立的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宏观运动方程</a:t>
            </a:r>
            <a:r>
              <a:rPr lang="zh-CN" altLang="en-US" sz="2400">
                <a:latin typeface="微软雅黑" panose="020B0503020204020204" pitchFamily="34" charset="-122"/>
              </a:rPr>
              <a:t>，因此由宏观弹性介质理论即可得到长声学格波解。</a:t>
            </a:r>
          </a:p>
        </p:txBody>
      </p:sp>
      <p:sp>
        <p:nvSpPr>
          <p:cNvPr id="29699" name="标题 1"/>
          <p:cNvSpPr>
            <a:spLocks noGrp="1"/>
          </p:cNvSpPr>
          <p:nvPr>
            <p:ph type="title" idx="4294967295"/>
          </p:nvPr>
        </p:nvSpPr>
        <p:spPr>
          <a:xfrm>
            <a:off x="374650" y="876300"/>
            <a:ext cx="8229600" cy="681038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>
                <a:effectLst/>
                <a:latin typeface="微软雅黑" panose="020B0503020204020204" pitchFamily="34" charset="-122"/>
              </a:rPr>
              <a:t>描述晶格振动的宏观方程</a:t>
            </a:r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387350" y="3308350"/>
            <a:ext cx="8494713" cy="120015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对于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长光学波</a:t>
            </a:r>
            <a:endParaRPr lang="en-US" altLang="zh-CN" sz="2400">
              <a:solidFill>
                <a:srgbClr val="0000CC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也可以在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宏观理论</a:t>
            </a:r>
            <a:r>
              <a:rPr lang="zh-CN" altLang="en-US" sz="2400">
                <a:latin typeface="微软雅黑" panose="020B0503020204020204" pitchFamily="34" charset="-122"/>
              </a:rPr>
              <a:t>的基础上进行近似处理，这就是我国著名的物理学家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黄昆</a:t>
            </a:r>
            <a:r>
              <a:rPr lang="zh-CN" altLang="en-US" sz="2400">
                <a:latin typeface="微软雅黑" panose="020B0503020204020204" pitchFamily="34" charset="-122"/>
              </a:rPr>
              <a:t>于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</a:rPr>
              <a:t>1951</a:t>
            </a:r>
            <a:r>
              <a:rPr lang="zh-CN" altLang="en-US" sz="2400">
                <a:latin typeface="微软雅黑" panose="020B0503020204020204" pitchFamily="34" charset="-122"/>
              </a:rPr>
              <a:t>年提出的方法。</a:t>
            </a:r>
          </a:p>
        </p:txBody>
      </p:sp>
      <p:sp>
        <p:nvSpPr>
          <p:cNvPr id="29701" name="矩形 8"/>
          <p:cNvSpPr>
            <a:spLocks noChangeArrowheads="1"/>
          </p:cNvSpPr>
          <p:nvPr/>
        </p:nvSpPr>
        <p:spPr bwMode="auto">
          <a:xfrm>
            <a:off x="4498975" y="1774825"/>
            <a:ext cx="28082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702" name="TextBox 9"/>
          <p:cNvSpPr txBox="1">
            <a:spLocks noChangeArrowheads="1"/>
          </p:cNvSpPr>
          <p:nvPr/>
        </p:nvSpPr>
        <p:spPr bwMode="auto">
          <a:xfrm>
            <a:off x="374650" y="4770438"/>
            <a:ext cx="8494713" cy="1754187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先建立长光学波的宏观运动方程，确定其系数；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给出长光学波的纵波频率和横波频率之间的关系；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最后介绍离子晶体的光学性质以及极化激元的概念。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黄昆方程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44538" y="2043113"/>
            <a:ext cx="31686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体系说明：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每个原胞内只含一对离子，质量分别为</a:t>
            </a:r>
            <a:r>
              <a:rPr kumimoji="1" lang="en-US" altLang="zh-CN" sz="2200">
                <a:latin typeface="微软雅黑" panose="020B0503020204020204" pitchFamily="34" charset="-122"/>
              </a:rPr>
              <a:t>M</a:t>
            </a:r>
            <a:r>
              <a:rPr kumimoji="1" lang="en-US" altLang="zh-CN" sz="2200" baseline="-25000">
                <a:latin typeface="微软雅黑" panose="020B0503020204020204" pitchFamily="34" charset="-122"/>
              </a:rPr>
              <a:t>+</a:t>
            </a:r>
            <a:r>
              <a:rPr kumimoji="1" lang="zh-CN" altLang="en-US" sz="2200">
                <a:latin typeface="微软雅黑" panose="020B0503020204020204" pitchFamily="34" charset="-122"/>
              </a:rPr>
              <a:t>和</a:t>
            </a:r>
            <a:r>
              <a:rPr kumimoji="1" lang="en-US" altLang="zh-CN" sz="2200">
                <a:latin typeface="微软雅黑" panose="020B0503020204020204" pitchFamily="34" charset="-122"/>
              </a:rPr>
              <a:t>M</a:t>
            </a:r>
            <a:r>
              <a:rPr kumimoji="1" lang="en-US" altLang="zh-CN" sz="2200" baseline="-25000">
                <a:latin typeface="微软雅黑" panose="020B0503020204020204" pitchFamily="34" charset="-122"/>
              </a:rPr>
              <a:t>-</a:t>
            </a:r>
            <a:r>
              <a:rPr kumimoji="1" lang="zh-CN" altLang="en-US" sz="2200"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57238" y="35115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微软雅黑" panose="020B0503020204020204" pitchFamily="34" charset="-122"/>
              </a:rPr>
              <a:t>黄昆方程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046163" y="4230688"/>
          <a:ext cx="28194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3" imgW="1168400" imgH="609600" progId="Equation.3">
                  <p:embed/>
                </p:oleObj>
              </mc:Choice>
              <mc:Fallback>
                <p:oleObj name="Equation" r:id="rId3" imgW="11684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4230688"/>
                        <a:ext cx="28194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148263" y="2043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参数说明：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5218113" y="2517775"/>
          <a:ext cx="26289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公式" r:id="rId5" imgW="1524000" imgH="1892300" progId="Equation.3">
                  <p:embed/>
                </p:oleObj>
              </mc:Choice>
              <mc:Fallback>
                <p:oleObj name="公式" r:id="rId5" imgW="1524000" imgH="1892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517775"/>
                        <a:ext cx="26289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矩形 1"/>
          <p:cNvSpPr>
            <a:spLocks noChangeArrowheads="1"/>
          </p:cNvSpPr>
          <p:nvPr/>
        </p:nvSpPr>
        <p:spPr bwMode="auto">
          <a:xfrm>
            <a:off x="684213" y="1700213"/>
            <a:ext cx="3816350" cy="4392612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9" name="矩形 10"/>
          <p:cNvSpPr>
            <a:spLocks noChangeArrowheads="1"/>
          </p:cNvSpPr>
          <p:nvPr/>
        </p:nvSpPr>
        <p:spPr bwMode="auto">
          <a:xfrm>
            <a:off x="4624388" y="1700213"/>
            <a:ext cx="3816350" cy="4392612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黄昆方程</a:t>
            </a:r>
            <a:endParaRPr lang="zh-CN" altLang="en-US" dirty="0"/>
          </a:p>
        </p:txBody>
      </p:sp>
      <p:graphicFrame>
        <p:nvGraphicFramePr>
          <p:cNvPr id="317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102157"/>
              </p:ext>
            </p:extLst>
          </p:nvPr>
        </p:nvGraphicFramePr>
        <p:xfrm>
          <a:off x="490736" y="1728788"/>
          <a:ext cx="7185025" cy="512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3" imgW="4165600" imgH="2971800" progId="Equation.3">
                  <p:embed/>
                </p:oleObj>
              </mc:Choice>
              <mc:Fallback>
                <p:oleObj name="公式" r:id="rId3" imgW="4165600" imgH="297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6" y="1728788"/>
                        <a:ext cx="7185025" cy="512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文本框 4"/>
          <p:cNvSpPr txBox="1">
            <a:spLocks noChangeArrowheads="1"/>
          </p:cNvSpPr>
          <p:nvPr/>
        </p:nvSpPr>
        <p:spPr bwMode="auto">
          <a:xfrm>
            <a:off x="3851920" y="5589240"/>
            <a:ext cx="4968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800000"/>
                </a:solidFill>
                <a:latin typeface="微软雅黑" panose="020B0503020204020204" pitchFamily="34" charset="-122"/>
              </a:rPr>
              <a:t>本页内容选自吴代鸣</a:t>
            </a:r>
            <a:r>
              <a:rPr lang="en-US" altLang="zh-CN" sz="1800" dirty="0">
                <a:solidFill>
                  <a:srgbClr val="800000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1800" dirty="0">
                <a:solidFill>
                  <a:srgbClr val="800000"/>
                </a:solidFill>
                <a:latin typeface="微软雅黑" panose="020B0503020204020204" pitchFamily="34" charset="-122"/>
              </a:rPr>
              <a:t>固体物理基础</a:t>
            </a:r>
            <a:r>
              <a:rPr lang="en-US" altLang="zh-CN" sz="1800" dirty="0">
                <a:solidFill>
                  <a:srgbClr val="800000"/>
                </a:solidFill>
                <a:latin typeface="微软雅黑" panose="020B0503020204020204" pitchFamily="34" charset="-122"/>
              </a:rPr>
              <a:t>》</a:t>
            </a:r>
            <a:r>
              <a:rPr lang="zh-CN" altLang="en-US" sz="1800" dirty="0">
                <a:solidFill>
                  <a:srgbClr val="800000"/>
                </a:solidFill>
                <a:latin typeface="微软雅黑" panose="020B0503020204020204" pitchFamily="34" charset="-122"/>
              </a:rPr>
              <a:t>第二版（高教</a:t>
            </a:r>
            <a:r>
              <a:rPr lang="zh-CN" altLang="en-US" sz="1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出版社）</a:t>
            </a:r>
            <a:endParaRPr lang="en-US" altLang="zh-CN" sz="1800" dirty="0">
              <a:solidFill>
                <a:srgbClr val="800000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</a:rPr>
              <a:t>课后详细阅读教材中长光学波振动的原子理论</a:t>
            </a:r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2699792" y="1488063"/>
            <a:ext cx="6264696" cy="1200329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对长光学波，对于一个波长范围内含有大量离子，可以近似认为所有正负离子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都以相同</a:t>
            </a:r>
            <a:r>
              <a:rPr lang="zh-CN" altLang="en-US" sz="1600" dirty="0">
                <a:latin typeface="微软雅黑" panose="020B0503020204020204" pitchFamily="34" charset="-122"/>
              </a:rPr>
              <a:t>的振幅和相位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作相对</a:t>
            </a:r>
            <a:r>
              <a:rPr lang="zh-CN" altLang="en-US" sz="1600" dirty="0">
                <a:latin typeface="微软雅黑" panose="020B0503020204020204" pitchFamily="34" charset="-122"/>
              </a:rPr>
              <a:t>振动，即正负离子整体做相对振动。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385763"/>
            <a:ext cx="8243887" cy="1314450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黄昆方程物理意义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3550" y="1700213"/>
            <a:ext cx="4013200" cy="4824412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第一式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代表</a:t>
            </a:r>
            <a:r>
              <a:rPr lang="zh-CN" altLang="en-US" sz="2400" smtClean="0">
                <a:solidFill>
                  <a:srgbClr val="0000CC"/>
                </a:solidFill>
                <a:effectLst/>
                <a:latin typeface="微软雅黑" panose="020B0503020204020204" pitchFamily="34" charset="-122"/>
              </a:rPr>
              <a:t>振动方程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200" smtClean="0">
                <a:effectLst/>
                <a:latin typeface="微软雅黑" panose="020B0503020204020204" pitchFamily="34" charset="-122"/>
              </a:rPr>
              <a:t>(1)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等号右侧第一项是准弹性恢复力，系数</a:t>
            </a:r>
            <a:r>
              <a:rPr lang="en-US" altLang="zh-CN" sz="2200" i="1" smtClean="0">
                <a:effectLst/>
                <a:latin typeface="微软雅黑" panose="020B0503020204020204" pitchFamily="34" charset="-122"/>
              </a:rPr>
              <a:t>b</a:t>
            </a:r>
            <a:r>
              <a:rPr lang="en-US" altLang="zh-CN" sz="2200" i="1" baseline="-25000" smtClean="0">
                <a:effectLst/>
                <a:latin typeface="微软雅黑" panose="020B0503020204020204" pitchFamily="34" charset="-122"/>
              </a:rPr>
              <a:t>11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相当于本征振动频率的平方负值，即</a:t>
            </a:r>
            <a:r>
              <a:rPr lang="en-US" altLang="zh-CN" sz="2200" smtClean="0">
                <a:effectLst/>
                <a:latin typeface="微软雅黑" panose="020B0503020204020204" pitchFamily="34" charset="-122"/>
              </a:rPr>
              <a:t>-</a:t>
            </a:r>
            <a:r>
              <a:rPr lang="en-US" altLang="zh-CN" sz="2200" i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200" baseline="-25000" smtClean="0">
                <a:effectLst/>
                <a:latin typeface="微软雅黑" panose="020B0503020204020204" pitchFamily="34" charset="-122"/>
              </a:rPr>
              <a:t>0</a:t>
            </a:r>
            <a:r>
              <a:rPr lang="en-US" altLang="zh-CN" sz="2200" baseline="300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；</a:t>
            </a:r>
          </a:p>
          <a:p>
            <a:pPr marL="0" lvl="1" indent="0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zh-CN" sz="2200" smtClean="0">
                <a:effectLst/>
                <a:latin typeface="微软雅黑" panose="020B0503020204020204" pitchFamily="34" charset="-122"/>
              </a:rPr>
              <a:t>(2)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等号右侧第二项表示电场</a:t>
            </a:r>
            <a:r>
              <a:rPr lang="en-US" altLang="zh-CN" sz="2200" smtClean="0">
                <a:effectLst/>
                <a:latin typeface="微软雅黑" panose="020B0503020204020204" pitchFamily="34" charset="-122"/>
              </a:rPr>
              <a:t>E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的附加恢复力。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第二式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代表</a:t>
            </a:r>
            <a:r>
              <a:rPr lang="zh-CN" altLang="en-US" sz="2400" smtClean="0">
                <a:solidFill>
                  <a:srgbClr val="0000CC"/>
                </a:solidFill>
                <a:effectLst/>
                <a:latin typeface="微软雅黑" panose="020B0503020204020204" pitchFamily="34" charset="-122"/>
              </a:rPr>
              <a:t>极化方程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200" smtClean="0">
                <a:effectLst/>
                <a:latin typeface="微软雅黑" panose="020B0503020204020204" pitchFamily="34" charset="-122"/>
              </a:rPr>
              <a:t>(1)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等号右侧第一项表示离子位移引起的极化；</a:t>
            </a:r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2200" smtClean="0">
                <a:effectLst/>
                <a:latin typeface="微软雅黑" panose="020B0503020204020204" pitchFamily="34" charset="-122"/>
              </a:rPr>
              <a:t>(2)</a:t>
            </a:r>
            <a:r>
              <a:rPr lang="zh-CN" altLang="en-US" sz="2200" smtClean="0">
                <a:effectLst/>
                <a:latin typeface="微软雅黑" panose="020B0503020204020204" pitchFamily="34" charset="-122"/>
              </a:rPr>
              <a:t>等号右侧第二项是电场附加的极化。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46675" y="1900238"/>
          <a:ext cx="30495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1168400" imgH="609600" progId="Equation.3">
                  <p:embed/>
                </p:oleObj>
              </mc:Choice>
              <mc:Fallback>
                <p:oleObj name="Equation" r:id="rId3" imgW="1168400" imgH="609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900238"/>
                        <a:ext cx="3049588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5146675" y="3643313"/>
            <a:ext cx="31464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这里</a:t>
            </a:r>
            <a:r>
              <a:rPr kumimoji="1" lang="en-US" altLang="zh-CN" sz="2400">
                <a:solidFill>
                  <a:srgbClr val="C00000"/>
                </a:solidFill>
                <a:latin typeface="微软雅黑" panose="020B0503020204020204" pitchFamily="34" charset="-122"/>
              </a:rPr>
              <a:t>b</a:t>
            </a:r>
            <a:r>
              <a:rPr kumimoji="1" lang="en-US" altLang="zh-CN" sz="2400" baseline="-25000">
                <a:solidFill>
                  <a:srgbClr val="C00000"/>
                </a:solidFill>
                <a:latin typeface="微软雅黑" panose="020B0503020204020204" pitchFamily="34" charset="-122"/>
              </a:rPr>
              <a:t>11</a:t>
            </a:r>
            <a:r>
              <a:rPr kumimoji="1" lang="en-US" altLang="zh-CN" sz="2400">
                <a:solidFill>
                  <a:srgbClr val="C00000"/>
                </a:solidFill>
                <a:latin typeface="微软雅黑" panose="020B0503020204020204" pitchFamily="34" charset="-122"/>
              </a:rPr>
              <a:t>,b</a:t>
            </a:r>
            <a:r>
              <a:rPr kumimoji="1" lang="en-US" altLang="zh-CN" sz="2400" baseline="-25000">
                <a:solidFill>
                  <a:srgbClr val="C00000"/>
                </a:solidFill>
                <a:latin typeface="微软雅黑" panose="020B0503020204020204" pitchFamily="34" charset="-122"/>
              </a:rPr>
              <a:t>12</a:t>
            </a:r>
            <a:r>
              <a:rPr kumimoji="1" lang="en-US" altLang="zh-CN" sz="2400">
                <a:solidFill>
                  <a:srgbClr val="C00000"/>
                </a:solidFill>
                <a:latin typeface="微软雅黑" panose="020B0503020204020204" pitchFamily="34" charset="-122"/>
              </a:rPr>
              <a:t>,b</a:t>
            </a:r>
            <a:r>
              <a:rPr kumimoji="1" lang="en-US" altLang="zh-CN" sz="2400" baseline="-25000">
                <a:solidFill>
                  <a:srgbClr val="C00000"/>
                </a:solidFill>
                <a:latin typeface="微软雅黑" panose="020B0503020204020204" pitchFamily="34" charset="-122"/>
              </a:rPr>
              <a:t>21</a:t>
            </a:r>
            <a:r>
              <a:rPr kumimoji="1" lang="en-US" altLang="zh-CN" sz="2400">
                <a:solidFill>
                  <a:srgbClr val="C00000"/>
                </a:solidFill>
                <a:latin typeface="微软雅黑" panose="020B0503020204020204" pitchFamily="34" charset="-122"/>
              </a:rPr>
              <a:t>,b</a:t>
            </a:r>
            <a:r>
              <a:rPr kumimoji="1" lang="en-US" altLang="zh-CN" sz="2400" baseline="-25000">
                <a:solidFill>
                  <a:srgbClr val="C00000"/>
                </a:solidFill>
                <a:latin typeface="微软雅黑" panose="020B0503020204020204" pitchFamily="34" charset="-122"/>
              </a:rPr>
              <a:t>22</a:t>
            </a:r>
            <a:r>
              <a:rPr kumimoji="1" lang="zh-CN" altLang="en-US" sz="2400">
                <a:latin typeface="微软雅黑" panose="020B0503020204020204" pitchFamily="34" charset="-122"/>
              </a:rPr>
              <a:t>为四个系数。</a:t>
            </a:r>
          </a:p>
        </p:txBody>
      </p:sp>
      <p:sp>
        <p:nvSpPr>
          <p:cNvPr id="451590" name="AutoShape 6"/>
          <p:cNvSpPr>
            <a:spLocks noChangeArrowheads="1"/>
          </p:cNvSpPr>
          <p:nvPr/>
        </p:nvSpPr>
        <p:spPr bwMode="auto">
          <a:xfrm>
            <a:off x="6108700" y="4605338"/>
            <a:ext cx="720725" cy="288925"/>
          </a:xfrm>
          <a:prstGeom prst="downArrow">
            <a:avLst>
              <a:gd name="adj1" fmla="val 50000"/>
              <a:gd name="adj2" fmla="val 62708"/>
            </a:avLst>
          </a:prstGeom>
          <a:solidFill>
            <a:srgbClr val="0000CC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5159375" y="5057775"/>
            <a:ext cx="31464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确定四个系数</a:t>
            </a:r>
            <a:r>
              <a:rPr kumimoji="1" lang="en-US" altLang="zh-CN" sz="2400">
                <a:latin typeface="微软雅黑" panose="020B0503020204020204" pitchFamily="34" charset="-122"/>
              </a:rPr>
              <a:t>?</a:t>
            </a:r>
          </a:p>
        </p:txBody>
      </p:sp>
      <p:sp>
        <p:nvSpPr>
          <p:cNvPr id="32776" name="矩形 7"/>
          <p:cNvSpPr>
            <a:spLocks noChangeArrowheads="1"/>
          </p:cNvSpPr>
          <p:nvPr/>
        </p:nvSpPr>
        <p:spPr bwMode="auto">
          <a:xfrm>
            <a:off x="4657725" y="1700213"/>
            <a:ext cx="4017963" cy="4824412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7" name="矩形 8"/>
          <p:cNvSpPr>
            <a:spLocks noChangeArrowheads="1"/>
          </p:cNvSpPr>
          <p:nvPr/>
        </p:nvSpPr>
        <p:spPr bwMode="auto">
          <a:xfrm>
            <a:off x="463550" y="1700213"/>
            <a:ext cx="4019550" cy="4824412"/>
          </a:xfrm>
          <a:prstGeom prst="rect">
            <a:avLst/>
          </a:prstGeom>
          <a:noFill/>
          <a:ln w="19050" algn="ctr">
            <a:solidFill>
              <a:srgbClr val="00206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/>
      <p:bldP spid="451590" grpId="0" animBg="1"/>
      <p:bldP spid="451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8243887" cy="1314450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ⅱ. 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黄昆方程的四个系数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971550" y="2060575"/>
            <a:ext cx="5105400" cy="3994150"/>
            <a:chOff x="912" y="1440"/>
            <a:chExt cx="3216" cy="2516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912" y="1440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微软雅黑" panose="020B0503020204020204" pitchFamily="34" charset="-122"/>
                </a:rPr>
                <a:t>重要结论：</a:t>
              </a:r>
            </a:p>
          </p:txBody>
        </p:sp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1440" y="1872"/>
            <a:ext cx="2448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9" name="Equation" r:id="rId3" imgW="1879600" imgH="762000" progId="Equation.3">
                    <p:embed/>
                  </p:oleObj>
                </mc:Choice>
                <mc:Fallback>
                  <p:oleObj name="Equation" r:id="rId3" imgW="1879600" imgH="762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872"/>
                          <a:ext cx="2448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960" y="2928"/>
              <a:ext cx="3168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微软雅黑" panose="020B0503020204020204" pitchFamily="34" charset="-122"/>
                </a:rPr>
                <a:t>说明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：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(0)——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静电介电常数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(∞)——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高频介电常数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4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真空介电常数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1177</Words>
  <Application>Microsoft Office PowerPoint</Application>
  <PresentationFormat>全屏显示(4:3)</PresentationFormat>
  <Paragraphs>115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华文新魏</vt:lpstr>
      <vt:lpstr>楷体_GB2312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2_Balloons</vt:lpstr>
      <vt:lpstr>Equation</vt:lpstr>
      <vt:lpstr>公式</vt:lpstr>
      <vt:lpstr>§ 3-5 离子晶体的长光学波</vt:lpstr>
      <vt:lpstr>PowerPoint 演示文稿</vt:lpstr>
      <vt:lpstr>长光学波——横光学模 (ωTO)</vt:lpstr>
      <vt:lpstr>长光学波——横光学模 (ωTO)</vt:lpstr>
      <vt:lpstr>描述晶格振动的宏观方程</vt:lpstr>
      <vt:lpstr>黄昆方程</vt:lpstr>
      <vt:lpstr>黄昆方程</vt:lpstr>
      <vt:lpstr>黄昆方程物理意义</vt:lpstr>
      <vt:lpstr>ⅱ. 黄昆方程的四个系数</vt:lpstr>
      <vt:lpstr>黄昆方程的四个系数</vt:lpstr>
      <vt:lpstr>PowerPoint 演示文稿</vt:lpstr>
      <vt:lpstr>PowerPoint 演示文稿</vt:lpstr>
      <vt:lpstr>LST(Lyddano-Sachs-Teller)关系</vt:lpstr>
      <vt:lpstr>PowerPoint 演示文稿</vt:lpstr>
      <vt:lpstr>(3)离子晶格的光学性质描述</vt:lpstr>
      <vt:lpstr>离子晶格的光学性质</vt:lpstr>
      <vt:lpstr>离子晶格的光学性质</vt:lpstr>
      <vt:lpstr>PowerPoint 演示文稿</vt:lpstr>
      <vt:lpstr>离子晶体中的激化激元(Polariton)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359</cp:revision>
  <dcterms:created xsi:type="dcterms:W3CDTF">2001-03-15T01:39:43Z</dcterms:created>
  <dcterms:modified xsi:type="dcterms:W3CDTF">2018-11-03T19:16:32Z</dcterms:modified>
</cp:coreProperties>
</file>