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5"/>
  </p:notesMasterIdLst>
  <p:sldIdLst>
    <p:sldId id="256" r:id="rId2"/>
    <p:sldId id="406" r:id="rId3"/>
    <p:sldId id="412" r:id="rId4"/>
    <p:sldId id="413" r:id="rId5"/>
    <p:sldId id="438" r:id="rId6"/>
    <p:sldId id="421" r:id="rId7"/>
    <p:sldId id="423" r:id="rId8"/>
    <p:sldId id="440" r:id="rId9"/>
    <p:sldId id="439" r:id="rId10"/>
    <p:sldId id="422" r:id="rId11"/>
    <p:sldId id="427" r:id="rId12"/>
    <p:sldId id="419" r:id="rId13"/>
    <p:sldId id="424" r:id="rId14"/>
    <p:sldId id="425" r:id="rId15"/>
    <p:sldId id="426" r:id="rId16"/>
    <p:sldId id="428" r:id="rId17"/>
    <p:sldId id="432" r:id="rId18"/>
    <p:sldId id="431" r:id="rId19"/>
    <p:sldId id="441" r:id="rId20"/>
    <p:sldId id="442" r:id="rId21"/>
    <p:sldId id="443" r:id="rId22"/>
    <p:sldId id="429" r:id="rId23"/>
    <p:sldId id="435" r:id="rId24"/>
  </p:sldIdLst>
  <p:sldSz cx="6858000" cy="5143500"/>
  <p:notesSz cx="7102475" cy="89916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08">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CC"/>
    <a:srgbClr val="00863D"/>
    <a:srgbClr val="5A9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01" autoAdjust="0"/>
  </p:normalViewPr>
  <p:slideViewPr>
    <p:cSldViewPr>
      <p:cViewPr varScale="1">
        <p:scale>
          <a:sx n="91" d="100"/>
          <a:sy n="91" d="100"/>
        </p:scale>
        <p:origin x="1356" y="66"/>
      </p:cViewPr>
      <p:guideLst>
        <p:guide orient="horz" pos="1608"/>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30781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ea typeface="+mn-ea"/>
              </a:defRPr>
            </a:lvl1pPr>
          </a:lstStyle>
          <a:p>
            <a:pPr>
              <a:defRPr/>
            </a:pPr>
            <a:endParaRPr lang="zh-CN" altLang="en-US"/>
          </a:p>
        </p:txBody>
      </p:sp>
      <p:sp>
        <p:nvSpPr>
          <p:cNvPr id="3075" name="日期占位符 2"/>
          <p:cNvSpPr>
            <a:spLocks noGrp="1" noChangeArrowheads="1"/>
          </p:cNvSpPr>
          <p:nvPr>
            <p:ph type="dt" idx="1"/>
          </p:nvPr>
        </p:nvSpPr>
        <p:spPr bwMode="auto">
          <a:xfrm>
            <a:off x="4022725" y="0"/>
            <a:ext cx="30781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ea typeface="+mn-ea"/>
              </a:defRPr>
            </a:lvl1pPr>
          </a:lstStyle>
          <a:p>
            <a:pPr>
              <a:defRPr/>
            </a:pPr>
            <a:fld id="{4801CA4F-5B98-4B03-962B-7B6A4A5CE878}" type="datetimeFigureOut">
              <a:rPr lang="zh-CN" altLang="en-US"/>
              <a:pPr>
                <a:defRPr/>
              </a:pPr>
              <a:t>2018-10-19</a:t>
            </a:fld>
            <a:endParaRPr lang="zh-CN" altLang="en-US"/>
          </a:p>
        </p:txBody>
      </p:sp>
      <p:sp>
        <p:nvSpPr>
          <p:cNvPr id="20484" name="幻灯片图像占位符 3"/>
          <p:cNvSpPr>
            <a:spLocks noGrp="1" noChangeArrowheads="1"/>
          </p:cNvSpPr>
          <p:nvPr>
            <p:ph type="sldImg" idx="2"/>
          </p:nvPr>
        </p:nvSpPr>
        <p:spPr bwMode="auto">
          <a:xfrm>
            <a:off x="1303338" y="674688"/>
            <a:ext cx="44958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709613" y="4270375"/>
            <a:ext cx="5683250" cy="404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8540750"/>
            <a:ext cx="30781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ea typeface="+mn-ea"/>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4022725" y="8540750"/>
            <a:ext cx="30781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A436A60F-BBBE-436A-B1B3-16794843A93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buFontTx/>
              <a:buNone/>
            </a:pPr>
            <a:fld id="{D28B2DDC-6C9D-427A-BC86-43D785807892}" type="slidenum">
              <a:rPr lang="en-US" altLang="zh-CN" smtClean="0">
                <a:latin typeface="Arial" panose="020B0604020202020204" pitchFamily="34" charset="0"/>
              </a:rPr>
              <a:pPr>
                <a:spcBef>
                  <a:spcPct val="0"/>
                </a:spcBef>
                <a:buFontTx/>
                <a:buNone/>
              </a:pPr>
              <a:t>7</a:t>
            </a:fld>
            <a:endParaRPr lang="en-US" altLang="zh-CN" smtClean="0">
              <a:latin typeface="Arial" panose="020B0604020202020204" pitchFamily="34" charset="0"/>
            </a:endParaRPr>
          </a:p>
        </p:txBody>
      </p:sp>
      <p:sp>
        <p:nvSpPr>
          <p:cNvPr id="28675" name="Rectangle 2"/>
          <p:cNvSpPr>
            <a:spLocks noRot="1" noChangeArrowheads="1" noTextEdit="1"/>
          </p:cNvSpPr>
          <p:nvPr>
            <p:ph type="sldImg"/>
          </p:nvPr>
        </p:nvSpPr>
        <p:spPr/>
      </p:sp>
      <p:sp>
        <p:nvSpPr>
          <p:cNvPr id="28676" name="Rectangle 3"/>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利用三轴中子谱仪测定晶格振动谱的工作开始于</a:t>
            </a:r>
            <a:r>
              <a:rPr lang="en-US" altLang="zh-CN" smtClean="0">
                <a:latin typeface="Arial" panose="020B0604020202020204" pitchFamily="34" charset="0"/>
              </a:rPr>
              <a:t>50</a:t>
            </a:r>
            <a:r>
              <a:rPr lang="zh-CN" altLang="en-US" smtClean="0">
                <a:latin typeface="Arial" panose="020B0604020202020204" pitchFamily="34" charset="0"/>
              </a:rPr>
              <a:t>年代初，但因一般反应堆中子流密度太小，使实验工作受到很大的限制。近年来高通量的中子反应堆（流量大于</a:t>
            </a:r>
            <a:r>
              <a:rPr lang="en-US" altLang="zh-CN" smtClean="0">
                <a:latin typeface="Arial" panose="020B0604020202020204" pitchFamily="34" charset="0"/>
              </a:rPr>
              <a:t>10</a:t>
            </a:r>
            <a:r>
              <a:rPr lang="en-US" altLang="zh-CN" baseline="30000" smtClean="0">
                <a:latin typeface="Arial" panose="020B0604020202020204" pitchFamily="34" charset="0"/>
              </a:rPr>
              <a:t>14</a:t>
            </a:r>
            <a:r>
              <a:rPr lang="en-US" altLang="zh-CN" smtClean="0">
                <a:latin typeface="Arial" panose="020B0604020202020204" pitchFamily="34" charset="0"/>
              </a:rPr>
              <a:t>cm</a:t>
            </a:r>
            <a:r>
              <a:rPr lang="en-US" altLang="zh-CN" baseline="30000" smtClean="0">
                <a:latin typeface="Arial" panose="020B0604020202020204" pitchFamily="34" charset="0"/>
              </a:rPr>
              <a:t>-2</a:t>
            </a:r>
            <a:r>
              <a:rPr lang="en-US" altLang="zh-CN" smtClean="0">
                <a:latin typeface="Arial" panose="020B0604020202020204" pitchFamily="34" charset="0"/>
              </a:rPr>
              <a:t>s</a:t>
            </a:r>
            <a:r>
              <a:rPr lang="en-US" altLang="zh-CN" baseline="30000" smtClean="0">
                <a:latin typeface="Arial" panose="020B0604020202020204" pitchFamily="34" charset="0"/>
              </a:rPr>
              <a:t>-1</a:t>
            </a:r>
            <a:r>
              <a:rPr lang="en-US" altLang="zh-CN" smtClean="0">
                <a:latin typeface="Arial" panose="020B0604020202020204" pitchFamily="34" charset="0"/>
              </a:rPr>
              <a:t>)</a:t>
            </a:r>
            <a:r>
              <a:rPr lang="zh-CN" altLang="en-US" smtClean="0">
                <a:latin typeface="Arial" panose="020B0604020202020204" pitchFamily="34" charset="0"/>
              </a:rPr>
              <a:t>比较普遍后，这种方法才取得了许多有意义的结果。</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342031" y="624594"/>
            <a:ext cx="6173069" cy="416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1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1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15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15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34197906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3" y="204787"/>
            <a:ext cx="2256235" cy="871538"/>
          </a:xfrm>
        </p:spPr>
        <p:txBody>
          <a:bodyPr/>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681287" y="204790"/>
            <a:ext cx="383381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342903" y="1076328"/>
            <a:ext cx="2256235"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7"/>
          <p:cNvSpPr>
            <a:spLocks noGrp="1" noChangeArrowheads="1"/>
          </p:cNvSpPr>
          <p:nvPr>
            <p:ph type="dt" sz="half" idx="10"/>
          </p:nvPr>
        </p:nvSpPr>
        <p:spPr>
          <a:xfrm>
            <a:off x="342900" y="4683125"/>
            <a:ext cx="1600200" cy="342900"/>
          </a:xfrm>
          <a:prstGeom prst="rect">
            <a:avLst/>
          </a:prstGeom>
        </p:spPr>
        <p:txBody>
          <a:bodyPr/>
          <a:lstStyle>
            <a:lvl1pPr>
              <a:defRPr>
                <a:latin typeface="Arial" charset="0"/>
                <a:ea typeface="+mn-ea"/>
              </a:defRPr>
            </a:lvl1pPr>
          </a:lstStyle>
          <a:p>
            <a:pPr>
              <a:defRPr/>
            </a:pPr>
            <a:endParaRPr lang="en-US" altLang="zh-CN"/>
          </a:p>
        </p:txBody>
      </p:sp>
      <p:sp>
        <p:nvSpPr>
          <p:cNvPr id="6" name="Rectangle 48"/>
          <p:cNvSpPr>
            <a:spLocks noGrp="1" noChangeArrowheads="1"/>
          </p:cNvSpPr>
          <p:nvPr>
            <p:ph type="ftr" sz="quarter" idx="11"/>
          </p:nvPr>
        </p:nvSpPr>
        <p:spPr>
          <a:xfrm>
            <a:off x="2343150" y="4686300"/>
            <a:ext cx="2171700" cy="342900"/>
          </a:xfrm>
          <a:prstGeom prst="rect">
            <a:avLst/>
          </a:prstGeom>
        </p:spPr>
        <p:txBody>
          <a:bodyPr/>
          <a:lstStyle>
            <a:lvl1pPr>
              <a:defRPr>
                <a:latin typeface="Arial" charset="0"/>
                <a:ea typeface="+mn-ea"/>
              </a:defRPr>
            </a:lvl1pPr>
          </a:lstStyle>
          <a:p>
            <a:pPr>
              <a:defRPr/>
            </a:pPr>
            <a:endParaRPr lang="en-US" altLang="zh-CN"/>
          </a:p>
        </p:txBody>
      </p:sp>
      <p:sp>
        <p:nvSpPr>
          <p:cNvPr id="7" name="Rectangle 49"/>
          <p:cNvSpPr>
            <a:spLocks noGrp="1" noChangeArrowheads="1"/>
          </p:cNvSpPr>
          <p:nvPr>
            <p:ph type="sldNum" sz="quarter" idx="12"/>
          </p:nvPr>
        </p:nvSpPr>
        <p:spPr>
          <a:xfrm>
            <a:off x="4914900" y="4683125"/>
            <a:ext cx="1600200" cy="3429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747549C-AF69-41DC-A87F-1555C178FFC4}" type="slidenum">
              <a:rPr lang="en-US" altLang="zh-CN"/>
              <a:pPr>
                <a:defRPr/>
              </a:pPr>
              <a:t>‹#›</a:t>
            </a:fld>
            <a:endParaRPr lang="en-US" altLang="zh-CN"/>
          </a:p>
        </p:txBody>
      </p:sp>
    </p:spTree>
    <p:extLst>
      <p:ext uri="{BB962C8B-B14F-4D97-AF65-F5344CB8AC3E}">
        <p14:creationId xmlns:p14="http://schemas.microsoft.com/office/powerpoint/2010/main" val="84119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44216" y="3600451"/>
            <a:ext cx="4114800" cy="425054"/>
          </a:xfrm>
        </p:spPr>
        <p:txBody>
          <a:bodyPr/>
          <a:lstStyle>
            <a:lvl1pPr algn="l">
              <a:defRPr sz="15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344216" y="459581"/>
            <a:ext cx="41148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dirty="0" smtClean="0"/>
          </a:p>
        </p:txBody>
      </p:sp>
      <p:sp>
        <p:nvSpPr>
          <p:cNvPr id="4" name="文本占位符 3"/>
          <p:cNvSpPr>
            <a:spLocks noGrp="1"/>
          </p:cNvSpPr>
          <p:nvPr>
            <p:ph type="body" sz="half" idx="2"/>
          </p:nvPr>
        </p:nvSpPr>
        <p:spPr>
          <a:xfrm>
            <a:off x="1344216" y="4025505"/>
            <a:ext cx="41148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7"/>
          <p:cNvSpPr>
            <a:spLocks noGrp="1" noChangeArrowheads="1"/>
          </p:cNvSpPr>
          <p:nvPr>
            <p:ph type="dt" sz="half" idx="10"/>
          </p:nvPr>
        </p:nvSpPr>
        <p:spPr>
          <a:xfrm>
            <a:off x="342900" y="4683125"/>
            <a:ext cx="1600200" cy="342900"/>
          </a:xfrm>
          <a:prstGeom prst="rect">
            <a:avLst/>
          </a:prstGeom>
        </p:spPr>
        <p:txBody>
          <a:bodyPr/>
          <a:lstStyle>
            <a:lvl1pPr>
              <a:defRPr>
                <a:latin typeface="Arial" charset="0"/>
                <a:ea typeface="+mn-ea"/>
              </a:defRPr>
            </a:lvl1pPr>
          </a:lstStyle>
          <a:p>
            <a:pPr>
              <a:defRPr/>
            </a:pPr>
            <a:endParaRPr lang="en-US" altLang="zh-CN"/>
          </a:p>
        </p:txBody>
      </p:sp>
      <p:sp>
        <p:nvSpPr>
          <p:cNvPr id="6" name="Rectangle 48"/>
          <p:cNvSpPr>
            <a:spLocks noGrp="1" noChangeArrowheads="1"/>
          </p:cNvSpPr>
          <p:nvPr>
            <p:ph type="ftr" sz="quarter" idx="11"/>
          </p:nvPr>
        </p:nvSpPr>
        <p:spPr>
          <a:xfrm>
            <a:off x="2343150" y="4686300"/>
            <a:ext cx="2171700" cy="342900"/>
          </a:xfrm>
          <a:prstGeom prst="rect">
            <a:avLst/>
          </a:prstGeom>
        </p:spPr>
        <p:txBody>
          <a:bodyPr/>
          <a:lstStyle>
            <a:lvl1pPr>
              <a:defRPr>
                <a:latin typeface="Arial" charset="0"/>
                <a:ea typeface="+mn-ea"/>
              </a:defRPr>
            </a:lvl1pPr>
          </a:lstStyle>
          <a:p>
            <a:pPr>
              <a:defRPr/>
            </a:pPr>
            <a:endParaRPr lang="en-US" altLang="zh-CN"/>
          </a:p>
        </p:txBody>
      </p:sp>
      <p:sp>
        <p:nvSpPr>
          <p:cNvPr id="7" name="Rectangle 49"/>
          <p:cNvSpPr>
            <a:spLocks noGrp="1" noChangeArrowheads="1"/>
          </p:cNvSpPr>
          <p:nvPr>
            <p:ph type="sldNum" sz="quarter" idx="12"/>
          </p:nvPr>
        </p:nvSpPr>
        <p:spPr>
          <a:xfrm>
            <a:off x="4914900" y="4683125"/>
            <a:ext cx="1600200" cy="3429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9486698-352E-4C53-B285-C35647BD0C27}" type="slidenum">
              <a:rPr lang="en-US" altLang="zh-CN"/>
              <a:pPr>
                <a:defRPr/>
              </a:pPr>
              <a:t>‹#›</a:t>
            </a:fld>
            <a:endParaRPr lang="en-US" altLang="zh-CN"/>
          </a:p>
        </p:txBody>
      </p:sp>
    </p:spTree>
    <p:extLst>
      <p:ext uri="{BB962C8B-B14F-4D97-AF65-F5344CB8AC3E}">
        <p14:creationId xmlns:p14="http://schemas.microsoft.com/office/powerpoint/2010/main" val="4098553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xfrm>
            <a:off x="342900" y="4683125"/>
            <a:ext cx="1600200" cy="342900"/>
          </a:xfrm>
          <a:prstGeom prst="rect">
            <a:avLst/>
          </a:prstGeom>
        </p:spPr>
        <p:txBody>
          <a:bodyPr/>
          <a:lstStyle>
            <a:lvl1pPr>
              <a:defRPr>
                <a:latin typeface="Arial" charset="0"/>
                <a:ea typeface="+mn-ea"/>
              </a:defRPr>
            </a:lvl1pPr>
          </a:lstStyle>
          <a:p>
            <a:pPr>
              <a:defRPr/>
            </a:pPr>
            <a:endParaRPr lang="en-US" altLang="zh-CN"/>
          </a:p>
        </p:txBody>
      </p:sp>
      <p:sp>
        <p:nvSpPr>
          <p:cNvPr id="5" name="Rectangle 48"/>
          <p:cNvSpPr>
            <a:spLocks noGrp="1" noChangeArrowheads="1"/>
          </p:cNvSpPr>
          <p:nvPr>
            <p:ph type="ftr" sz="quarter" idx="11"/>
          </p:nvPr>
        </p:nvSpPr>
        <p:spPr>
          <a:xfrm>
            <a:off x="2343150" y="4686300"/>
            <a:ext cx="2171700" cy="342900"/>
          </a:xfrm>
          <a:prstGeom prst="rect">
            <a:avLst/>
          </a:prstGeom>
        </p:spPr>
        <p:txBody>
          <a:bodyPr/>
          <a:lstStyle>
            <a:lvl1pPr>
              <a:defRPr>
                <a:latin typeface="Arial" charset="0"/>
                <a:ea typeface="+mn-ea"/>
              </a:defRPr>
            </a:lvl1pPr>
          </a:lstStyle>
          <a:p>
            <a:pPr>
              <a:defRPr/>
            </a:pPr>
            <a:endParaRPr lang="en-US" altLang="zh-CN"/>
          </a:p>
        </p:txBody>
      </p:sp>
      <p:sp>
        <p:nvSpPr>
          <p:cNvPr id="6" name="Rectangle 49"/>
          <p:cNvSpPr>
            <a:spLocks noGrp="1" noChangeArrowheads="1"/>
          </p:cNvSpPr>
          <p:nvPr>
            <p:ph type="sldNum" sz="quarter" idx="12"/>
          </p:nvPr>
        </p:nvSpPr>
        <p:spPr>
          <a:xfrm>
            <a:off x="4914900" y="4683125"/>
            <a:ext cx="1600200" cy="3429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7C557AD1-6AEB-4B6C-B421-2AB957694465}" type="slidenum">
              <a:rPr lang="en-US" altLang="zh-CN"/>
              <a:pPr>
                <a:defRPr/>
              </a:pPr>
              <a:t>‹#›</a:t>
            </a:fld>
            <a:endParaRPr lang="en-US" altLang="zh-CN"/>
          </a:p>
        </p:txBody>
      </p:sp>
    </p:spTree>
    <p:extLst>
      <p:ext uri="{BB962C8B-B14F-4D97-AF65-F5344CB8AC3E}">
        <p14:creationId xmlns:p14="http://schemas.microsoft.com/office/powerpoint/2010/main" val="2449383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69671" y="77391"/>
            <a:ext cx="1545431" cy="44648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32185" y="77391"/>
            <a:ext cx="4523184" cy="44648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xfrm>
            <a:off x="342900" y="4683125"/>
            <a:ext cx="1600200" cy="342900"/>
          </a:xfrm>
          <a:prstGeom prst="rect">
            <a:avLst/>
          </a:prstGeom>
        </p:spPr>
        <p:txBody>
          <a:bodyPr/>
          <a:lstStyle>
            <a:lvl1pPr>
              <a:defRPr>
                <a:latin typeface="Arial" charset="0"/>
                <a:ea typeface="+mn-ea"/>
              </a:defRPr>
            </a:lvl1pPr>
          </a:lstStyle>
          <a:p>
            <a:pPr>
              <a:defRPr/>
            </a:pPr>
            <a:endParaRPr lang="en-US" altLang="zh-CN"/>
          </a:p>
        </p:txBody>
      </p:sp>
      <p:sp>
        <p:nvSpPr>
          <p:cNvPr id="5" name="Rectangle 48"/>
          <p:cNvSpPr>
            <a:spLocks noGrp="1" noChangeArrowheads="1"/>
          </p:cNvSpPr>
          <p:nvPr>
            <p:ph type="ftr" sz="quarter" idx="11"/>
          </p:nvPr>
        </p:nvSpPr>
        <p:spPr>
          <a:xfrm>
            <a:off x="2343150" y="4686300"/>
            <a:ext cx="2171700" cy="342900"/>
          </a:xfrm>
          <a:prstGeom prst="rect">
            <a:avLst/>
          </a:prstGeom>
        </p:spPr>
        <p:txBody>
          <a:bodyPr/>
          <a:lstStyle>
            <a:lvl1pPr>
              <a:defRPr>
                <a:latin typeface="Arial" charset="0"/>
                <a:ea typeface="+mn-ea"/>
              </a:defRPr>
            </a:lvl1pPr>
          </a:lstStyle>
          <a:p>
            <a:pPr>
              <a:defRPr/>
            </a:pPr>
            <a:endParaRPr lang="en-US" altLang="zh-CN"/>
          </a:p>
        </p:txBody>
      </p:sp>
      <p:sp>
        <p:nvSpPr>
          <p:cNvPr id="6" name="Rectangle 49"/>
          <p:cNvSpPr>
            <a:spLocks noGrp="1" noChangeArrowheads="1"/>
          </p:cNvSpPr>
          <p:nvPr>
            <p:ph type="sldNum" sz="quarter" idx="12"/>
          </p:nvPr>
        </p:nvSpPr>
        <p:spPr>
          <a:xfrm>
            <a:off x="4914900" y="4683125"/>
            <a:ext cx="1600200" cy="3429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572B77B-FF2F-46BA-B805-1085F917077E}" type="slidenum">
              <a:rPr lang="en-US" altLang="zh-CN"/>
              <a:pPr>
                <a:defRPr/>
              </a:pPr>
              <a:t>‹#›</a:t>
            </a:fld>
            <a:endParaRPr lang="en-US" altLang="zh-CN"/>
          </a:p>
        </p:txBody>
      </p:sp>
    </p:spTree>
    <p:extLst>
      <p:ext uri="{BB962C8B-B14F-4D97-AF65-F5344CB8AC3E}">
        <p14:creationId xmlns:p14="http://schemas.microsoft.com/office/powerpoint/2010/main" val="2578031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32188" y="77391"/>
            <a:ext cx="6182915" cy="446484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7"/>
          <p:cNvSpPr>
            <a:spLocks noGrp="1" noChangeArrowheads="1"/>
          </p:cNvSpPr>
          <p:nvPr>
            <p:ph type="dt" sz="half" idx="10"/>
          </p:nvPr>
        </p:nvSpPr>
        <p:spPr>
          <a:xfrm>
            <a:off x="342900" y="4683125"/>
            <a:ext cx="1600200" cy="342900"/>
          </a:xfrm>
          <a:prstGeom prst="rect">
            <a:avLst/>
          </a:prstGeom>
        </p:spPr>
        <p:txBody>
          <a:bodyPr/>
          <a:lstStyle>
            <a:lvl1pPr>
              <a:defRPr>
                <a:latin typeface="Arial" charset="0"/>
                <a:ea typeface="+mn-ea"/>
              </a:defRPr>
            </a:lvl1pPr>
          </a:lstStyle>
          <a:p>
            <a:pPr>
              <a:defRPr/>
            </a:pPr>
            <a:endParaRPr lang="en-US" altLang="zh-CN"/>
          </a:p>
        </p:txBody>
      </p:sp>
      <p:sp>
        <p:nvSpPr>
          <p:cNvPr id="4" name="Rectangle 48"/>
          <p:cNvSpPr>
            <a:spLocks noGrp="1" noChangeArrowheads="1"/>
          </p:cNvSpPr>
          <p:nvPr>
            <p:ph type="ftr" sz="quarter" idx="11"/>
          </p:nvPr>
        </p:nvSpPr>
        <p:spPr>
          <a:xfrm>
            <a:off x="2343150" y="4686300"/>
            <a:ext cx="2171700" cy="342900"/>
          </a:xfrm>
          <a:prstGeom prst="rect">
            <a:avLst/>
          </a:prstGeom>
        </p:spPr>
        <p:txBody>
          <a:bodyPr/>
          <a:lstStyle>
            <a:lvl1pPr>
              <a:defRPr>
                <a:latin typeface="Arial" charset="0"/>
                <a:ea typeface="+mn-ea"/>
              </a:defRPr>
            </a:lvl1pPr>
          </a:lstStyle>
          <a:p>
            <a:pPr>
              <a:defRPr/>
            </a:pPr>
            <a:endParaRPr lang="en-US" altLang="zh-CN"/>
          </a:p>
        </p:txBody>
      </p:sp>
      <p:sp>
        <p:nvSpPr>
          <p:cNvPr id="5" name="Rectangle 49"/>
          <p:cNvSpPr>
            <a:spLocks noGrp="1" noChangeArrowheads="1"/>
          </p:cNvSpPr>
          <p:nvPr>
            <p:ph type="sldNum" sz="quarter" idx="12"/>
          </p:nvPr>
        </p:nvSpPr>
        <p:spPr>
          <a:xfrm>
            <a:off x="4914900" y="4683125"/>
            <a:ext cx="1600200" cy="3429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BF26995-37B7-4E78-85E6-3937ED0C552A}" type="slidenum">
              <a:rPr lang="en-US" altLang="zh-CN"/>
              <a:pPr>
                <a:defRPr/>
              </a:pPr>
              <a:t>‹#›</a:t>
            </a:fld>
            <a:endParaRPr lang="en-US" altLang="zh-CN"/>
          </a:p>
        </p:txBody>
      </p:sp>
    </p:spTree>
    <p:extLst>
      <p:ext uri="{BB962C8B-B14F-4D97-AF65-F5344CB8AC3E}">
        <p14:creationId xmlns:p14="http://schemas.microsoft.com/office/powerpoint/2010/main" val="38269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32188" y="77392"/>
            <a:ext cx="6182915" cy="98583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42900" y="1200152"/>
            <a:ext cx="3028950" cy="334208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3486150" y="1200153"/>
            <a:ext cx="3028950" cy="161329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486150" y="2927748"/>
            <a:ext cx="3028950" cy="16144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7"/>
          <p:cNvSpPr>
            <a:spLocks noGrp="1" noChangeArrowheads="1"/>
          </p:cNvSpPr>
          <p:nvPr>
            <p:ph type="dt" sz="half" idx="10"/>
          </p:nvPr>
        </p:nvSpPr>
        <p:spPr>
          <a:xfrm>
            <a:off x="342900" y="4683125"/>
            <a:ext cx="1600200" cy="342900"/>
          </a:xfrm>
          <a:prstGeom prst="rect">
            <a:avLst/>
          </a:prstGeom>
        </p:spPr>
        <p:txBody>
          <a:bodyPr/>
          <a:lstStyle>
            <a:lvl1pPr>
              <a:defRPr>
                <a:latin typeface="Arial" charset="0"/>
                <a:ea typeface="+mn-ea"/>
              </a:defRPr>
            </a:lvl1pPr>
          </a:lstStyle>
          <a:p>
            <a:pPr>
              <a:defRPr/>
            </a:pPr>
            <a:endParaRPr lang="en-US" altLang="zh-CN"/>
          </a:p>
        </p:txBody>
      </p:sp>
      <p:sp>
        <p:nvSpPr>
          <p:cNvPr id="7" name="Rectangle 48"/>
          <p:cNvSpPr>
            <a:spLocks noGrp="1" noChangeArrowheads="1"/>
          </p:cNvSpPr>
          <p:nvPr>
            <p:ph type="ftr" sz="quarter" idx="11"/>
          </p:nvPr>
        </p:nvSpPr>
        <p:spPr>
          <a:xfrm>
            <a:off x="2343150" y="4686300"/>
            <a:ext cx="2171700" cy="342900"/>
          </a:xfrm>
          <a:prstGeom prst="rect">
            <a:avLst/>
          </a:prstGeom>
        </p:spPr>
        <p:txBody>
          <a:bodyPr/>
          <a:lstStyle>
            <a:lvl1pPr>
              <a:defRPr>
                <a:latin typeface="Arial" charset="0"/>
                <a:ea typeface="+mn-ea"/>
              </a:defRPr>
            </a:lvl1pPr>
          </a:lstStyle>
          <a:p>
            <a:pPr>
              <a:defRPr/>
            </a:pPr>
            <a:endParaRPr lang="en-US" altLang="zh-CN"/>
          </a:p>
        </p:txBody>
      </p:sp>
      <p:sp>
        <p:nvSpPr>
          <p:cNvPr id="8" name="Rectangle 49"/>
          <p:cNvSpPr>
            <a:spLocks noGrp="1" noChangeArrowheads="1"/>
          </p:cNvSpPr>
          <p:nvPr>
            <p:ph type="sldNum" sz="quarter" idx="12"/>
          </p:nvPr>
        </p:nvSpPr>
        <p:spPr>
          <a:xfrm>
            <a:off x="4914900" y="4683125"/>
            <a:ext cx="1600200" cy="3429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B700125-D945-497E-99DD-A34EEDC7B390}" type="slidenum">
              <a:rPr lang="en-US" altLang="zh-CN"/>
              <a:pPr>
                <a:defRPr/>
              </a:pPr>
              <a:t>‹#›</a:t>
            </a:fld>
            <a:endParaRPr lang="en-US" altLang="zh-CN"/>
          </a:p>
        </p:txBody>
      </p:sp>
    </p:spTree>
    <p:extLst>
      <p:ext uri="{BB962C8B-B14F-4D97-AF65-F5344CB8AC3E}">
        <p14:creationId xmlns:p14="http://schemas.microsoft.com/office/powerpoint/2010/main" val="1595920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 y="87476"/>
            <a:ext cx="6857999" cy="975755"/>
          </a:xfrm>
          <a:solidFill>
            <a:schemeClr val="bg1"/>
          </a:solidFill>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42900" y="1200152"/>
            <a:ext cx="6172200" cy="3342085"/>
          </a:xfrm>
        </p:spPr>
        <p:txBody>
          <a:bodyPr/>
          <a:lstStyle/>
          <a:p>
            <a:pPr lvl="0"/>
            <a:endParaRPr lang="zh-CN" altLang="en-US" noProof="0" dirty="0" smtClean="0"/>
          </a:p>
        </p:txBody>
      </p:sp>
      <p:sp>
        <p:nvSpPr>
          <p:cNvPr id="4" name="Rectangle 47"/>
          <p:cNvSpPr>
            <a:spLocks noGrp="1" noChangeArrowheads="1"/>
          </p:cNvSpPr>
          <p:nvPr>
            <p:ph type="dt" sz="half" idx="10"/>
          </p:nvPr>
        </p:nvSpPr>
        <p:spPr>
          <a:xfrm>
            <a:off x="342900" y="4683125"/>
            <a:ext cx="1600200" cy="342900"/>
          </a:xfrm>
          <a:prstGeom prst="rect">
            <a:avLst/>
          </a:prstGeom>
        </p:spPr>
        <p:txBody>
          <a:bodyPr/>
          <a:lstStyle>
            <a:lvl1pPr>
              <a:defRPr>
                <a:latin typeface="Arial" charset="0"/>
                <a:ea typeface="+mn-ea"/>
              </a:defRPr>
            </a:lvl1pPr>
          </a:lstStyle>
          <a:p>
            <a:pPr>
              <a:defRPr/>
            </a:pPr>
            <a:endParaRPr lang="en-US" altLang="zh-CN"/>
          </a:p>
        </p:txBody>
      </p:sp>
      <p:sp>
        <p:nvSpPr>
          <p:cNvPr id="5" name="Rectangle 48"/>
          <p:cNvSpPr>
            <a:spLocks noGrp="1" noChangeArrowheads="1"/>
          </p:cNvSpPr>
          <p:nvPr>
            <p:ph type="ftr" sz="quarter" idx="11"/>
          </p:nvPr>
        </p:nvSpPr>
        <p:spPr>
          <a:xfrm>
            <a:off x="2343150" y="4686300"/>
            <a:ext cx="2171700" cy="342900"/>
          </a:xfrm>
          <a:prstGeom prst="rect">
            <a:avLst/>
          </a:prstGeom>
        </p:spPr>
        <p:txBody>
          <a:bodyPr/>
          <a:lstStyle>
            <a:lvl1pPr>
              <a:defRPr>
                <a:latin typeface="Arial" charset="0"/>
                <a:ea typeface="+mn-ea"/>
              </a:defRPr>
            </a:lvl1pPr>
          </a:lstStyle>
          <a:p>
            <a:pPr>
              <a:defRPr/>
            </a:pPr>
            <a:endParaRPr lang="en-US" altLang="zh-CN"/>
          </a:p>
        </p:txBody>
      </p:sp>
      <p:sp>
        <p:nvSpPr>
          <p:cNvPr id="6" name="Rectangle 49"/>
          <p:cNvSpPr>
            <a:spLocks noGrp="1" noChangeArrowheads="1"/>
          </p:cNvSpPr>
          <p:nvPr>
            <p:ph type="sldNum" sz="quarter" idx="12"/>
          </p:nvPr>
        </p:nvSpPr>
        <p:spPr>
          <a:xfrm>
            <a:off x="4914900" y="4683125"/>
            <a:ext cx="1600200" cy="3429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BE9F164-3463-4A49-BA90-BEFEBC3F87D1}" type="slidenum">
              <a:rPr lang="en-US" altLang="zh-CN"/>
              <a:pPr>
                <a:defRPr/>
              </a:pPr>
              <a:t>‹#›</a:t>
            </a:fld>
            <a:endParaRPr lang="en-US" altLang="zh-CN"/>
          </a:p>
        </p:txBody>
      </p:sp>
    </p:spTree>
    <p:extLst>
      <p:ext uri="{BB962C8B-B14F-4D97-AF65-F5344CB8AC3E}">
        <p14:creationId xmlns:p14="http://schemas.microsoft.com/office/powerpoint/2010/main" val="1949805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32188" y="77392"/>
            <a:ext cx="6182915" cy="9858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42900" y="1200153"/>
            <a:ext cx="3028950" cy="161329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3486150" y="1200153"/>
            <a:ext cx="3028950" cy="161329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42900" y="2927748"/>
            <a:ext cx="3028950" cy="16144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3486150" y="2927748"/>
            <a:ext cx="3028950" cy="16144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xfrm>
            <a:off x="342900" y="4683125"/>
            <a:ext cx="1600200" cy="342900"/>
          </a:xfrm>
          <a:prstGeom prst="rect">
            <a:avLst/>
          </a:prstGeom>
        </p:spPr>
        <p:txBody>
          <a:bodyPr/>
          <a:lstStyle>
            <a:lvl1pPr>
              <a:defRPr>
                <a:latin typeface="Arial" charset="0"/>
                <a:ea typeface="+mn-ea"/>
              </a:defRPr>
            </a:lvl1pPr>
          </a:lstStyle>
          <a:p>
            <a:pPr>
              <a:defRPr/>
            </a:pPr>
            <a:endParaRPr lang="en-US" altLang="zh-CN"/>
          </a:p>
        </p:txBody>
      </p:sp>
      <p:sp>
        <p:nvSpPr>
          <p:cNvPr id="8" name="Rectangle 48"/>
          <p:cNvSpPr>
            <a:spLocks noGrp="1" noChangeArrowheads="1"/>
          </p:cNvSpPr>
          <p:nvPr>
            <p:ph type="ftr" sz="quarter" idx="11"/>
          </p:nvPr>
        </p:nvSpPr>
        <p:spPr>
          <a:xfrm>
            <a:off x="2343150" y="4686300"/>
            <a:ext cx="2171700" cy="342900"/>
          </a:xfrm>
          <a:prstGeom prst="rect">
            <a:avLst/>
          </a:prstGeom>
        </p:spPr>
        <p:txBody>
          <a:bodyPr/>
          <a:lstStyle>
            <a:lvl1pPr>
              <a:defRPr>
                <a:latin typeface="Arial" charset="0"/>
                <a:ea typeface="+mn-ea"/>
              </a:defRPr>
            </a:lvl1pPr>
          </a:lstStyle>
          <a:p>
            <a:pPr>
              <a:defRPr/>
            </a:pPr>
            <a:endParaRPr lang="en-US" altLang="zh-CN"/>
          </a:p>
        </p:txBody>
      </p:sp>
      <p:sp>
        <p:nvSpPr>
          <p:cNvPr id="9" name="Rectangle 49"/>
          <p:cNvSpPr>
            <a:spLocks noGrp="1" noChangeArrowheads="1"/>
          </p:cNvSpPr>
          <p:nvPr>
            <p:ph type="sldNum" sz="quarter" idx="12"/>
          </p:nvPr>
        </p:nvSpPr>
        <p:spPr>
          <a:xfrm>
            <a:off x="4914900" y="4683125"/>
            <a:ext cx="1600200" cy="3429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810C603-0B45-4029-B7EE-15BFBA698FC1}" type="slidenum">
              <a:rPr lang="en-US" altLang="zh-CN"/>
              <a:pPr>
                <a:defRPr/>
              </a:pPr>
              <a:t>‹#›</a:t>
            </a:fld>
            <a:endParaRPr lang="en-US" altLang="zh-CN"/>
          </a:p>
        </p:txBody>
      </p:sp>
    </p:spTree>
    <p:extLst>
      <p:ext uri="{BB962C8B-B14F-4D97-AF65-F5344CB8AC3E}">
        <p14:creationId xmlns:p14="http://schemas.microsoft.com/office/powerpoint/2010/main" val="1927227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342031" y="624594"/>
            <a:ext cx="6173069" cy="416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1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1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15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15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344253580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标题 6"/>
          <p:cNvSpPr>
            <a:spLocks noGrp="1"/>
          </p:cNvSpPr>
          <p:nvPr>
            <p:ph type="title"/>
          </p:nvPr>
        </p:nvSpPr>
        <p:spPr>
          <a:xfrm>
            <a:off x="342900" y="33469"/>
            <a:ext cx="6172200" cy="745592"/>
          </a:xfrm>
        </p:spPr>
        <p:txBody>
          <a:bodyPr/>
          <a:lstStyle>
            <a:lvl1pPr>
              <a:defRPr sz="3600" b="1">
                <a:solidFill>
                  <a:srgbClr val="00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extLst/>
          </a:lstStyle>
          <a:p>
            <a:r>
              <a:rPr lang="zh-CN" altLang="en-US" dirty="0" smtClean="0"/>
              <a:t>单击此处编辑母版标题样式</a:t>
            </a:r>
            <a:endParaRPr lang="en-US" dirty="0"/>
          </a:p>
        </p:txBody>
      </p:sp>
    </p:spTree>
    <p:extLst>
      <p:ext uri="{BB962C8B-B14F-4D97-AF65-F5344CB8AC3E}">
        <p14:creationId xmlns:p14="http://schemas.microsoft.com/office/powerpoint/2010/main" val="106451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342031" y="624594"/>
            <a:ext cx="6173069" cy="416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1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1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15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15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381079507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Rectangle 45"/>
          <p:cNvSpPr>
            <a:spLocks noGrp="1" noChangeArrowheads="1"/>
          </p:cNvSpPr>
          <p:nvPr>
            <p:ph type="title"/>
          </p:nvPr>
        </p:nvSpPr>
        <p:spPr bwMode="auto">
          <a:xfrm>
            <a:off x="342900" y="624596"/>
            <a:ext cx="6172200" cy="51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dirty="0" smtClean="0"/>
              <a:t>单击此处编辑母版标题样式</a:t>
            </a:r>
          </a:p>
        </p:txBody>
      </p:sp>
      <p:sp>
        <p:nvSpPr>
          <p:cNvPr id="8" name="Rectangle 46"/>
          <p:cNvSpPr>
            <a:spLocks noGrp="1" noChangeArrowheads="1"/>
          </p:cNvSpPr>
          <p:nvPr>
            <p:ph idx="1"/>
          </p:nvPr>
        </p:nvSpPr>
        <p:spPr bwMode="auto">
          <a:xfrm>
            <a:off x="342031" y="1200152"/>
            <a:ext cx="6173069" cy="334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359062632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6604000" cy="51435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4" y="778"/>
                <a:ext cx="1333" cy="1485"/>
              </a:xfrm>
              <a:custGeom>
                <a:avLst/>
                <a:gdLst>
                  <a:gd name="T0" fmla="*/ 70989675 w 596"/>
                  <a:gd name="T1" fmla="*/ 1531628501 h 666"/>
                  <a:gd name="T2" fmla="*/ 25414211 w 596"/>
                  <a:gd name="T3" fmla="*/ 1410625755 h 666"/>
                  <a:gd name="T4" fmla="*/ 0 w 596"/>
                  <a:gd name="T5" fmla="*/ 1195287945 h 666"/>
                  <a:gd name="T6" fmla="*/ 17687302 w 596"/>
                  <a:gd name="T7" fmla="*/ 919063086 h 666"/>
                  <a:gd name="T8" fmla="*/ 109724812 w 596"/>
                  <a:gd name="T9" fmla="*/ 625275322 h 666"/>
                  <a:gd name="T10" fmla="*/ 301513636 w 596"/>
                  <a:gd name="T11" fmla="*/ 347172752 h 666"/>
                  <a:gd name="T12" fmla="*/ 623298237 w 596"/>
                  <a:gd name="T13" fmla="*/ 128095902 h 666"/>
                  <a:gd name="T14" fmla="*/ 1082738069 w 596"/>
                  <a:gd name="T15" fmla="*/ 7506180 h 666"/>
                  <a:gd name="T16" fmla="*/ 1667016110 w 596"/>
                  <a:gd name="T17" fmla="*/ 37318436 h 666"/>
                  <a:gd name="T18" fmla="*/ 2123799506 w 596"/>
                  <a:gd name="T19" fmla="*/ 282254759 h 666"/>
                  <a:gd name="T20" fmla="*/ 2147483646 w 596"/>
                  <a:gd name="T21" fmla="*/ 683519958 h 666"/>
                  <a:gd name="T22" fmla="*/ 2147483646 w 596"/>
                  <a:gd name="T23" fmla="*/ 1174398606 h 666"/>
                  <a:gd name="T24" fmla="*/ 2147483646 w 596"/>
                  <a:gd name="T25" fmla="*/ 1692858465 h 666"/>
                  <a:gd name="T26" fmla="*/ 2147483646 w 596"/>
                  <a:gd name="T27" fmla="*/ 2147483646 h 666"/>
                  <a:gd name="T28" fmla="*/ 2147483646 w 596"/>
                  <a:gd name="T29" fmla="*/ 2147483646 h 666"/>
                  <a:gd name="T30" fmla="*/ 1830041199 w 596"/>
                  <a:gd name="T31" fmla="*/ 2147483646 h 666"/>
                  <a:gd name="T32" fmla="*/ 1706314782 w 596"/>
                  <a:gd name="T33" fmla="*/ 2147483646 h 666"/>
                  <a:gd name="T34" fmla="*/ 1933669717 w 596"/>
                  <a:gd name="T35" fmla="*/ 2147483646 h 666"/>
                  <a:gd name="T36" fmla="*/ 2113982390 w 596"/>
                  <a:gd name="T37" fmla="*/ 2147483646 h 666"/>
                  <a:gd name="T38" fmla="*/ 2147483646 w 596"/>
                  <a:gd name="T39" fmla="*/ 1877689968 h 666"/>
                  <a:gd name="T40" fmla="*/ 2147483646 w 596"/>
                  <a:gd name="T41" fmla="*/ 1470014740 h 666"/>
                  <a:gd name="T42" fmla="*/ 2147483646 w 596"/>
                  <a:gd name="T43" fmla="*/ 1067300904 h 666"/>
                  <a:gd name="T44" fmla="*/ 2128042167 w 596"/>
                  <a:gd name="T45" fmla="*/ 720018527 h 666"/>
                  <a:gd name="T46" fmla="*/ 1898371000 w 596"/>
                  <a:gd name="T47" fmla="*/ 463529200 h 666"/>
                  <a:gd name="T48" fmla="*/ 1496788237 w 596"/>
                  <a:gd name="T49" fmla="*/ 309418901 h 666"/>
                  <a:gd name="T50" fmla="*/ 1078596670 w 596"/>
                  <a:gd name="T51" fmla="*/ 252277519 h 666"/>
                  <a:gd name="T52" fmla="*/ 762913436 w 596"/>
                  <a:gd name="T53" fmla="*/ 292962432 h 666"/>
                  <a:gd name="T54" fmla="*/ 531311372 w 596"/>
                  <a:gd name="T55" fmla="*/ 417682833 h 666"/>
                  <a:gd name="T56" fmla="*/ 368111672 w 596"/>
                  <a:gd name="T57" fmla="*/ 615879843 h 666"/>
                  <a:gd name="T58" fmla="*/ 248897295 w 596"/>
                  <a:gd name="T59" fmla="*/ 851419760 h 666"/>
                  <a:gd name="T60" fmla="*/ 174367918 w 596"/>
                  <a:gd name="T61" fmla="*/ 1124342570 h 666"/>
                  <a:gd name="T62" fmla="*/ 123587458 w 596"/>
                  <a:gd name="T63" fmla="*/ 1403284481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
              <p:cNvSpPr>
                <a:spLocks/>
              </p:cNvSpPr>
              <p:nvPr userDrawn="1"/>
            </p:nvSpPr>
            <p:spPr bwMode="ltGray">
              <a:xfrm rot="12185230" flipV="1">
                <a:off x="4029" y="1802"/>
                <a:ext cx="571" cy="531"/>
              </a:xfrm>
              <a:custGeom>
                <a:avLst/>
                <a:gdLst>
                  <a:gd name="T0" fmla="*/ 0 w 257"/>
                  <a:gd name="T1" fmla="*/ 0 h 237"/>
                  <a:gd name="T2" fmla="*/ 0 w 257"/>
                  <a:gd name="T3" fmla="*/ 112853703 h 237"/>
                  <a:gd name="T4" fmla="*/ 12705632 w 257"/>
                  <a:gd name="T5" fmla="*/ 226580283 h 237"/>
                  <a:gd name="T6" fmla="*/ 22498295 w 257"/>
                  <a:gd name="T7" fmla="*/ 339614256 h 237"/>
                  <a:gd name="T8" fmla="*/ 41568102 w 257"/>
                  <a:gd name="T9" fmla="*/ 445553438 h 237"/>
                  <a:gd name="T10" fmla="*/ 69856682 w 257"/>
                  <a:gd name="T11" fmla="*/ 540263459 h 237"/>
                  <a:gd name="T12" fmla="*/ 103930787 w 257"/>
                  <a:gd name="T13" fmla="*/ 639477504 h 237"/>
                  <a:gd name="T14" fmla="*/ 146265347 w 257"/>
                  <a:gd name="T15" fmla="*/ 731033978 h 237"/>
                  <a:gd name="T16" fmla="*/ 196776769 w 257"/>
                  <a:gd name="T17" fmla="*/ 807645311 h 237"/>
                  <a:gd name="T18" fmla="*/ 259134630 w 257"/>
                  <a:gd name="T19" fmla="*/ 880611812 h 237"/>
                  <a:gd name="T20" fmla="*/ 332107586 w 257"/>
                  <a:gd name="T21" fmla="*/ 943161151 h 237"/>
                  <a:gd name="T22" fmla="*/ 410385401 w 257"/>
                  <a:gd name="T23" fmla="*/ 993933297 h 237"/>
                  <a:gd name="T24" fmla="*/ 506674728 w 257"/>
                  <a:gd name="T25" fmla="*/ 1034252756 h 237"/>
                  <a:gd name="T26" fmla="*/ 610948702 w 257"/>
                  <a:gd name="T27" fmla="*/ 1060500474 h 237"/>
                  <a:gd name="T28" fmla="*/ 727741757 w 257"/>
                  <a:gd name="T29" fmla="*/ 1074998031 h 237"/>
                  <a:gd name="T30" fmla="*/ 850732727 w 257"/>
                  <a:gd name="T31" fmla="*/ 1070642543 h 237"/>
                  <a:gd name="T32" fmla="*/ 993857869 w 257"/>
                  <a:gd name="T33" fmla="*/ 1052403557 h 237"/>
                  <a:gd name="T34" fmla="*/ 866296638 w 257"/>
                  <a:gd name="T35" fmla="*/ 1029750280 h 237"/>
                  <a:gd name="T36" fmla="*/ 753449839 w 257"/>
                  <a:gd name="T37" fmla="*/ 998265298 h 237"/>
                  <a:gd name="T38" fmla="*/ 657942455 w 257"/>
                  <a:gd name="T39" fmla="*/ 961229244 h 237"/>
                  <a:gd name="T40" fmla="*/ 572532833 w 257"/>
                  <a:gd name="T41" fmla="*/ 925034521 h 237"/>
                  <a:gd name="T42" fmla="*/ 494314547 w 257"/>
                  <a:gd name="T43" fmla="*/ 874663191 h 237"/>
                  <a:gd name="T44" fmla="*/ 433397132 w 257"/>
                  <a:gd name="T45" fmla="*/ 825905745 h 237"/>
                  <a:gd name="T46" fmla="*/ 375772296 w 257"/>
                  <a:gd name="T47" fmla="*/ 766843733 h 237"/>
                  <a:gd name="T48" fmla="*/ 324970868 w 257"/>
                  <a:gd name="T49" fmla="*/ 702040845 h 237"/>
                  <a:gd name="T50" fmla="*/ 278190360 w 257"/>
                  <a:gd name="T51" fmla="*/ 639477504 h 237"/>
                  <a:gd name="T52" fmla="*/ 236636342 w 257"/>
                  <a:gd name="T53" fmla="*/ 566510762 h 237"/>
                  <a:gd name="T54" fmla="*/ 201984727 w 257"/>
                  <a:gd name="T55" fmla="*/ 485892780 h 237"/>
                  <a:gd name="T56" fmla="*/ 166784941 w 257"/>
                  <a:gd name="T57" fmla="*/ 398413573 h 237"/>
                  <a:gd name="T58" fmla="*/ 126924693 w 257"/>
                  <a:gd name="T59" fmla="*/ 313340264 h 237"/>
                  <a:gd name="T60" fmla="*/ 88566777 w 257"/>
                  <a:gd name="T61" fmla="*/ 212525399 h 237"/>
                  <a:gd name="T62" fmla="*/ 46777955 w 257"/>
                  <a:gd name="T63" fmla="*/ 109241266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6"/>
              <p:cNvSpPr>
                <a:spLocks/>
              </p:cNvSpPr>
              <p:nvPr userDrawn="1"/>
            </p:nvSpPr>
            <p:spPr bwMode="ltGray">
              <a:xfrm rot="12185230" flipV="1">
                <a:off x="3639" y="2167"/>
                <a:ext cx="277" cy="249"/>
              </a:xfrm>
              <a:custGeom>
                <a:avLst/>
                <a:gdLst>
                  <a:gd name="T0" fmla="*/ 329943113 w 124"/>
                  <a:gd name="T1" fmla="*/ 0 h 110"/>
                  <a:gd name="T2" fmla="*/ 531706580 w 124"/>
                  <a:gd name="T3" fmla="*/ 594134773 h 110"/>
                  <a:gd name="T4" fmla="*/ 514524096 w 124"/>
                  <a:gd name="T5" fmla="*/ 589299019 h 110"/>
                  <a:gd name="T6" fmla="*/ 458709022 w 124"/>
                  <a:gd name="T7" fmla="*/ 579839357 h 110"/>
                  <a:gd name="T8" fmla="*/ 382139847 w 124"/>
                  <a:gd name="T9" fmla="*/ 557394909 h 110"/>
                  <a:gd name="T10" fmla="*/ 292284105 w 124"/>
                  <a:gd name="T11" fmla="*/ 545623738 h 110"/>
                  <a:gd name="T12" fmla="*/ 194166302 w 124"/>
                  <a:gd name="T13" fmla="*/ 535635377 h 110"/>
                  <a:gd name="T14" fmla="*/ 107275007 w 124"/>
                  <a:gd name="T15" fmla="*/ 541282826 h 110"/>
                  <a:gd name="T16" fmla="*/ 38909683 w 124"/>
                  <a:gd name="T17" fmla="*/ 562678674 h 110"/>
                  <a:gd name="T18" fmla="*/ 0 w 124"/>
                  <a:gd name="T19" fmla="*/ 606915183 h 110"/>
                  <a:gd name="T20" fmla="*/ 17418053 w 124"/>
                  <a:gd name="T21" fmla="*/ 541282826 h 110"/>
                  <a:gd name="T22" fmla="*/ 34280573 w 124"/>
                  <a:gd name="T23" fmla="*/ 489603942 h 110"/>
                  <a:gd name="T24" fmla="*/ 68885008 w 124"/>
                  <a:gd name="T25" fmla="*/ 452861285 h 110"/>
                  <a:gd name="T26" fmla="*/ 107275007 w 124"/>
                  <a:gd name="T27" fmla="*/ 418653359 h 110"/>
                  <a:gd name="T28" fmla="*/ 153880219 w 124"/>
                  <a:gd name="T29" fmla="*/ 396770490 h 110"/>
                  <a:gd name="T30" fmla="*/ 201901650 w 124"/>
                  <a:gd name="T31" fmla="*/ 391580863 h 110"/>
                  <a:gd name="T32" fmla="*/ 253365810 w 124"/>
                  <a:gd name="T33" fmla="*/ 391580863 h 110"/>
                  <a:gd name="T34" fmla="*/ 309142289 w 124"/>
                  <a:gd name="T35" fmla="*/ 408730474 h 110"/>
                  <a:gd name="T36" fmla="*/ 312632958 w 124"/>
                  <a:gd name="T37" fmla="*/ 391580863 h 110"/>
                  <a:gd name="T38" fmla="*/ 298829523 w 124"/>
                  <a:gd name="T39" fmla="*/ 308839037 h 110"/>
                  <a:gd name="T40" fmla="*/ 287652010 w 124"/>
                  <a:gd name="T41" fmla="*/ 209526107 h 110"/>
                  <a:gd name="T42" fmla="*/ 278340716 w 124"/>
                  <a:gd name="T43" fmla="*/ 165812548 h 110"/>
                  <a:gd name="T44" fmla="*/ 270784136 w 124"/>
                  <a:gd name="T45" fmla="*/ 165812548 h 110"/>
                  <a:gd name="T46" fmla="*/ 261163575 w 124"/>
                  <a:gd name="T47" fmla="*/ 160168480 h 110"/>
                  <a:gd name="T48" fmla="*/ 253365810 w 124"/>
                  <a:gd name="T49" fmla="*/ 144024792 h 110"/>
                  <a:gd name="T50" fmla="*/ 243751071 w 124"/>
                  <a:gd name="T51" fmla="*/ 126776636 h 110"/>
                  <a:gd name="T52" fmla="*/ 243751071 w 124"/>
                  <a:gd name="T53" fmla="*/ 104533605 h 110"/>
                  <a:gd name="T54" fmla="*/ 253365810 w 124"/>
                  <a:gd name="T55" fmla="*/ 77432992 h 110"/>
                  <a:gd name="T56" fmla="*/ 281785347 w 124"/>
                  <a:gd name="T57" fmla="*/ 44332191 h 110"/>
                  <a:gd name="T58" fmla="*/ 329943113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7"/>
              <p:cNvSpPr>
                <a:spLocks/>
              </p:cNvSpPr>
              <p:nvPr userDrawn="1"/>
            </p:nvSpPr>
            <p:spPr bwMode="ltGray">
              <a:xfrm rot="12185230" flipV="1">
                <a:off x="3979" y="977"/>
                <a:ext cx="245" cy="347"/>
              </a:xfrm>
              <a:custGeom>
                <a:avLst/>
                <a:gdLst>
                  <a:gd name="T0" fmla="*/ 0 w 109"/>
                  <a:gd name="T1" fmla="*/ 0 h 156"/>
                  <a:gd name="T2" fmla="*/ 23777205 w 109"/>
                  <a:gd name="T3" fmla="*/ 3199126 h 156"/>
                  <a:gd name="T4" fmla="*/ 85710622 w 109"/>
                  <a:gd name="T5" fmla="*/ 19028268 h 156"/>
                  <a:gd name="T6" fmla="*/ 178300780 w 109"/>
                  <a:gd name="T7" fmla="*/ 47772162 h 156"/>
                  <a:gd name="T8" fmla="*/ 278356660 w 109"/>
                  <a:gd name="T9" fmla="*/ 94147548 h 156"/>
                  <a:gd name="T10" fmla="*/ 374861421 w 109"/>
                  <a:gd name="T11" fmla="*/ 174203051 h 156"/>
                  <a:gd name="T12" fmla="*/ 463413023 w 109"/>
                  <a:gd name="T13" fmla="*/ 280477409 h 156"/>
                  <a:gd name="T14" fmla="*/ 517005087 w 109"/>
                  <a:gd name="T15" fmla="*/ 426746659 h 156"/>
                  <a:gd name="T16" fmla="*/ 525507295 w 109"/>
                  <a:gd name="T17" fmla="*/ 616636348 h 156"/>
                  <a:gd name="T18" fmla="*/ 505500757 w 109"/>
                  <a:gd name="T19" fmla="*/ 616636348 h 156"/>
                  <a:gd name="T20" fmla="*/ 477941037 w 109"/>
                  <a:gd name="T21" fmla="*/ 616636348 h 156"/>
                  <a:gd name="T22" fmla="*/ 448310598 w 109"/>
                  <a:gd name="T23" fmla="*/ 616636348 h 156"/>
                  <a:gd name="T24" fmla="*/ 420573945 w 109"/>
                  <a:gd name="T25" fmla="*/ 609531093 h 156"/>
                  <a:gd name="T26" fmla="*/ 390160099 w 109"/>
                  <a:gd name="T27" fmla="*/ 604018631 h 156"/>
                  <a:gd name="T28" fmla="*/ 355802423 w 109"/>
                  <a:gd name="T29" fmla="*/ 593703867 h 156"/>
                  <a:gd name="T30" fmla="*/ 317420966 w 109"/>
                  <a:gd name="T31" fmla="*/ 573533267 h 156"/>
                  <a:gd name="T32" fmla="*/ 278356660 w 109"/>
                  <a:gd name="T33" fmla="*/ 548825552 h 156"/>
                  <a:gd name="T34" fmla="*/ 254727377 w 109"/>
                  <a:gd name="T35" fmla="*/ 497827038 h 156"/>
                  <a:gd name="T36" fmla="*/ 254727377 w 109"/>
                  <a:gd name="T37" fmla="*/ 438500248 h 156"/>
                  <a:gd name="T38" fmla="*/ 270009820 w 109"/>
                  <a:gd name="T39" fmla="*/ 380444674 h 156"/>
                  <a:gd name="T40" fmla="*/ 285163012 w 109"/>
                  <a:gd name="T41" fmla="*/ 316484077 h 156"/>
                  <a:gd name="T42" fmla="*/ 270009820 w 109"/>
                  <a:gd name="T43" fmla="*/ 245268938 h 156"/>
                  <a:gd name="T44" fmla="*/ 231716158 w 109"/>
                  <a:gd name="T45" fmla="*/ 171035646 h 156"/>
                  <a:gd name="T46" fmla="*/ 149698333 w 109"/>
                  <a:gd name="T47" fmla="*/ 90064206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8"/>
              <p:cNvSpPr>
                <a:spLocks/>
              </p:cNvSpPr>
              <p:nvPr userDrawn="1"/>
            </p:nvSpPr>
            <p:spPr bwMode="ltGray">
              <a:xfrm rot="12185230" flipV="1">
                <a:off x="3845" y="2207"/>
                <a:ext cx="103" cy="209"/>
              </a:xfrm>
              <a:custGeom>
                <a:avLst/>
                <a:gdLst>
                  <a:gd name="T0" fmla="*/ 138567718 w 46"/>
                  <a:gd name="T1" fmla="*/ 0 h 94"/>
                  <a:gd name="T2" fmla="*/ 90238867 w 46"/>
                  <a:gd name="T3" fmla="*/ 148438143 h 94"/>
                  <a:gd name="T4" fmla="*/ 67936106 w 46"/>
                  <a:gd name="T5" fmla="*/ 243643295 h 94"/>
                  <a:gd name="T6" fmla="*/ 49937385 w 46"/>
                  <a:gd name="T7" fmla="*/ 309981412 h 94"/>
                  <a:gd name="T8" fmla="*/ 0 w 46"/>
                  <a:gd name="T9" fmla="*/ 368848656 h 94"/>
                  <a:gd name="T10" fmla="*/ 53527289 w 46"/>
                  <a:gd name="T11" fmla="*/ 345550386 h 94"/>
                  <a:gd name="T12" fmla="*/ 103778743 w 46"/>
                  <a:gd name="T13" fmla="*/ 313935896 h 94"/>
                  <a:gd name="T14" fmla="*/ 144079542 w 46"/>
                  <a:gd name="T15" fmla="*/ 269710238 h 94"/>
                  <a:gd name="T16" fmla="*/ 180455666 w 46"/>
                  <a:gd name="T17" fmla="*/ 223586706 h 94"/>
                  <a:gd name="T18" fmla="*/ 202056594 w 46"/>
                  <a:gd name="T19" fmla="*/ 172976311 h 94"/>
                  <a:gd name="T20" fmla="*/ 206491104 w 46"/>
                  <a:gd name="T21" fmla="*/ 118035747 h 94"/>
                  <a:gd name="T22" fmla="*/ 187599870 w 46"/>
                  <a:gd name="T23" fmla="*/ 57729004 h 94"/>
                  <a:gd name="T24" fmla="*/ 138567718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9"/>
              <p:cNvSpPr>
                <a:spLocks/>
              </p:cNvSpPr>
              <p:nvPr userDrawn="1"/>
            </p:nvSpPr>
            <p:spPr bwMode="ltGray">
              <a:xfrm rot="12185230" flipV="1">
                <a:off x="3895" y="1325"/>
                <a:ext cx="120" cy="90"/>
              </a:xfrm>
              <a:custGeom>
                <a:avLst/>
                <a:gdLst>
                  <a:gd name="T0" fmla="*/ 0 w 54"/>
                  <a:gd name="T1" fmla="*/ 0 h 40"/>
                  <a:gd name="T2" fmla="*/ 3159793 w 54"/>
                  <a:gd name="T3" fmla="*/ 4782458 h 40"/>
                  <a:gd name="T4" fmla="*/ 22624791 w 54"/>
                  <a:gd name="T5" fmla="*/ 15538829 h 40"/>
                  <a:gd name="T6" fmla="*/ 50277313 w 54"/>
                  <a:gd name="T7" fmla="*/ 39730419 h 40"/>
                  <a:gd name="T8" fmla="*/ 81636553 w 54"/>
                  <a:gd name="T9" fmla="*/ 59054083 h 40"/>
                  <a:gd name="T10" fmla="*/ 111727362 w 54"/>
                  <a:gd name="T11" fmla="*/ 74579252 h 40"/>
                  <a:gd name="T12" fmla="*/ 147027787 w 54"/>
                  <a:gd name="T13" fmla="*/ 83783435 h 40"/>
                  <a:gd name="T14" fmla="*/ 178251896 w 54"/>
                  <a:gd name="T15" fmla="*/ 89393443 h 40"/>
                  <a:gd name="T16" fmla="*/ 209767704 w 54"/>
                  <a:gd name="T17" fmla="*/ 78665321 h 40"/>
                  <a:gd name="T18" fmla="*/ 205752933 w 54"/>
                  <a:gd name="T19" fmla="*/ 122569175 h 40"/>
                  <a:gd name="T20" fmla="*/ 194149156 w 54"/>
                  <a:gd name="T21" fmla="*/ 162266607 h 40"/>
                  <a:gd name="T22" fmla="*/ 171236391 w 54"/>
                  <a:gd name="T23" fmla="*/ 188512729 h 40"/>
                  <a:gd name="T24" fmla="*/ 142968889 w 54"/>
                  <a:gd name="T25" fmla="*/ 197108048 h 40"/>
                  <a:gd name="T26" fmla="*/ 108582036 w 54"/>
                  <a:gd name="T27" fmla="*/ 192529447 h 40"/>
                  <a:gd name="T28" fmla="*/ 73197298 w 54"/>
                  <a:gd name="T29" fmla="*/ 157417891 h 40"/>
                  <a:gd name="T30" fmla="*/ 38550924 w 54"/>
                  <a:gd name="T31" fmla="*/ 98028950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0"/>
              <p:cNvSpPr>
                <a:spLocks/>
              </p:cNvSpPr>
              <p:nvPr userDrawn="1"/>
            </p:nvSpPr>
            <p:spPr bwMode="ltGray">
              <a:xfrm rot="12185230" flipV="1">
                <a:off x="3010" y="2344"/>
                <a:ext cx="330" cy="2059"/>
              </a:xfrm>
              <a:custGeom>
                <a:avLst/>
                <a:gdLst>
                  <a:gd name="T0" fmla="*/ 0 w 149"/>
                  <a:gd name="T1" fmla="*/ 0 h 704"/>
                  <a:gd name="T2" fmla="*/ 21439216 w 149"/>
                  <a:gd name="T3" fmla="*/ 2147483646 h 704"/>
                  <a:gd name="T4" fmla="*/ 57929826 w 149"/>
                  <a:gd name="T5" fmla="*/ 2147483646 h 704"/>
                  <a:gd name="T6" fmla="*/ 101528086 w 149"/>
                  <a:gd name="T7" fmla="*/ 2147483646 h 704"/>
                  <a:gd name="T8" fmla="*/ 149838219 w 149"/>
                  <a:gd name="T9" fmla="*/ 2147483646 h 704"/>
                  <a:gd name="T10" fmla="*/ 210182871 w 149"/>
                  <a:gd name="T11" fmla="*/ 2147483646 h 704"/>
                  <a:gd name="T12" fmla="*/ 266485516 w 149"/>
                  <a:gd name="T13" fmla="*/ 2147483646 h 704"/>
                  <a:gd name="T14" fmla="*/ 320781116 w 149"/>
                  <a:gd name="T15" fmla="*/ 2147483646 h 704"/>
                  <a:gd name="T16" fmla="*/ 363013435 w 149"/>
                  <a:gd name="T17" fmla="*/ 2147483646 h 704"/>
                  <a:gd name="T18" fmla="*/ 407503922 w 149"/>
                  <a:gd name="T19" fmla="*/ 2147483646 h 704"/>
                  <a:gd name="T20" fmla="*/ 437019775 w 149"/>
                  <a:gd name="T21" fmla="*/ 2147483646 h 704"/>
                  <a:gd name="T22" fmla="*/ 452178777 w 149"/>
                  <a:gd name="T23" fmla="*/ 2147483646 h 704"/>
                  <a:gd name="T24" fmla="*/ 458806433 w 149"/>
                  <a:gd name="T25" fmla="*/ 2147483646 h 704"/>
                  <a:gd name="T26" fmla="*/ 437019775 w 149"/>
                  <a:gd name="T27" fmla="*/ 2147483646 h 704"/>
                  <a:gd name="T28" fmla="*/ 396485913 w 149"/>
                  <a:gd name="T29" fmla="*/ 2147483646 h 704"/>
                  <a:gd name="T30" fmla="*/ 335459022 w 149"/>
                  <a:gd name="T31" fmla="*/ 2147483646 h 704"/>
                  <a:gd name="T32" fmla="*/ 243321728 w 149"/>
                  <a:gd name="T33" fmla="*/ 2147483646 h 704"/>
                  <a:gd name="T34" fmla="*/ 141018289 w 149"/>
                  <a:gd name="T35" fmla="*/ 2147483646 h 704"/>
                  <a:gd name="T36" fmla="*/ 76998426 w 149"/>
                  <a:gd name="T37" fmla="*/ 2147483646 h 704"/>
                  <a:gd name="T38" fmla="*/ 36495956 w 149"/>
                  <a:gd name="T39" fmla="*/ 2147483646 h 704"/>
                  <a:gd name="T40" fmla="*/ 21439216 w 149"/>
                  <a:gd name="T41" fmla="*/ 2147483646 h 704"/>
                  <a:gd name="T42" fmla="*/ 21439216 w 149"/>
                  <a:gd name="T43" fmla="*/ 2147483646 h 704"/>
                  <a:gd name="T44" fmla="*/ 29791428 w 149"/>
                  <a:gd name="T45" fmla="*/ 2147483646 h 704"/>
                  <a:gd name="T46" fmla="*/ 44617092 w 149"/>
                  <a:gd name="T47" fmla="*/ 2147483646 h 704"/>
                  <a:gd name="T48" fmla="*/ 51302529 w 149"/>
                  <a:gd name="T49" fmla="*/ 2147483646 h 704"/>
                  <a:gd name="T50" fmla="*/ 149838219 w 149"/>
                  <a:gd name="T51" fmla="*/ 2147483646 h 704"/>
                  <a:gd name="T52" fmla="*/ 141018289 w 149"/>
                  <a:gd name="T53" fmla="*/ 2147483646 h 704"/>
                  <a:gd name="T54" fmla="*/ 131328749 w 149"/>
                  <a:gd name="T55" fmla="*/ 2147483646 h 704"/>
                  <a:gd name="T56" fmla="*/ 120322248 w 149"/>
                  <a:gd name="T57" fmla="*/ 2147483646 h 704"/>
                  <a:gd name="T58" fmla="*/ 128300957 w 149"/>
                  <a:gd name="T59" fmla="*/ 2147483646 h 704"/>
                  <a:gd name="T60" fmla="*/ 149838219 w 149"/>
                  <a:gd name="T61" fmla="*/ 2147483646 h 704"/>
                  <a:gd name="T62" fmla="*/ 210182871 w 149"/>
                  <a:gd name="T63" fmla="*/ 2147483646 h 704"/>
                  <a:gd name="T64" fmla="*/ 312322385 w 149"/>
                  <a:gd name="T65" fmla="*/ 2147483646 h 704"/>
                  <a:gd name="T66" fmla="*/ 469881565 w 149"/>
                  <a:gd name="T67" fmla="*/ 2147483646 h 704"/>
                  <a:gd name="T68" fmla="*/ 521183028 w 149"/>
                  <a:gd name="T69" fmla="*/ 2147483646 h 704"/>
                  <a:gd name="T70" fmla="*/ 542663543 w 149"/>
                  <a:gd name="T71" fmla="*/ 2147483646 h 704"/>
                  <a:gd name="T72" fmla="*/ 524832168 w 149"/>
                  <a:gd name="T73" fmla="*/ 2147483646 h 704"/>
                  <a:gd name="T74" fmla="*/ 476512118 w 149"/>
                  <a:gd name="T75" fmla="*/ 2147483646 h 704"/>
                  <a:gd name="T76" fmla="*/ 396485913 w 149"/>
                  <a:gd name="T77" fmla="*/ 2147483646 h 704"/>
                  <a:gd name="T78" fmla="*/ 293880838 w 149"/>
                  <a:gd name="T79" fmla="*/ 2147483646 h 704"/>
                  <a:gd name="T80" fmla="*/ 159464529 w 149"/>
                  <a:gd name="T81" fmla="*/ 2147483646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Freeform 11"/>
            <p:cNvSpPr>
              <a:spLocks/>
            </p:cNvSpPr>
            <p:nvPr userDrawn="1"/>
          </p:nvSpPr>
          <p:spPr bwMode="ltGray">
            <a:xfrm rot="373331" flipH="1">
              <a:off x="22" y="1957"/>
              <a:ext cx="323" cy="649"/>
            </a:xfrm>
            <a:custGeom>
              <a:avLst/>
              <a:gdLst>
                <a:gd name="T0" fmla="*/ 2147483646 w 128"/>
                <a:gd name="T1" fmla="*/ 0 h 217"/>
                <a:gd name="T2" fmla="*/ 2147483646 w 128"/>
                <a:gd name="T3" fmla="*/ 2147483646 h 217"/>
                <a:gd name="T4" fmla="*/ 2147483646 w 128"/>
                <a:gd name="T5" fmla="*/ 2147483646 h 217"/>
                <a:gd name="T6" fmla="*/ 2147483646 w 128"/>
                <a:gd name="T7" fmla="*/ 2147483646 h 217"/>
                <a:gd name="T8" fmla="*/ 2147483646 w 128"/>
                <a:gd name="T9" fmla="*/ 2147483646 h 217"/>
                <a:gd name="T10" fmla="*/ 2147483646 w 128"/>
                <a:gd name="T11" fmla="*/ 2147483646 h 217"/>
                <a:gd name="T12" fmla="*/ 2147483646 w 128"/>
                <a:gd name="T13" fmla="*/ 2147483646 h 217"/>
                <a:gd name="T14" fmla="*/ 2147483646 w 128"/>
                <a:gd name="T15" fmla="*/ 2147483646 h 217"/>
                <a:gd name="T16" fmla="*/ 2147483646 w 128"/>
                <a:gd name="T17" fmla="*/ 2147483646 h 217"/>
                <a:gd name="T18" fmla="*/ 2136227893 w 128"/>
                <a:gd name="T19" fmla="*/ 2147483646 h 217"/>
                <a:gd name="T20" fmla="*/ 1651877208 w 128"/>
                <a:gd name="T21" fmla="*/ 2147483646 h 217"/>
                <a:gd name="T22" fmla="*/ 1137740916 w 128"/>
                <a:gd name="T23" fmla="*/ 2147483646 h 217"/>
                <a:gd name="T24" fmla="*/ 689061812 w 128"/>
                <a:gd name="T25" fmla="*/ 2147483646 h 217"/>
                <a:gd name="T26" fmla="*/ 340466230 w 128"/>
                <a:gd name="T27" fmla="*/ 2147483646 h 217"/>
                <a:gd name="T28" fmla="*/ 88665463 w 128"/>
                <a:gd name="T29" fmla="*/ 2147483646 h 217"/>
                <a:gd name="T30" fmla="*/ 0 w 128"/>
                <a:gd name="T31" fmla="*/ 2147483646 h 217"/>
                <a:gd name="T32" fmla="*/ 53467384 w 128"/>
                <a:gd name="T33" fmla="*/ 2147483646 h 217"/>
                <a:gd name="T34" fmla="*/ 564598332 w 128"/>
                <a:gd name="T35" fmla="*/ 2147483646 h 217"/>
                <a:gd name="T36" fmla="*/ 1254486790 w 128"/>
                <a:gd name="T37" fmla="*/ 2147483646 h 217"/>
                <a:gd name="T38" fmla="*/ 1997736132 w 128"/>
                <a:gd name="T39" fmla="*/ 2147483646 h 217"/>
                <a:gd name="T40" fmla="*/ 2147483646 w 128"/>
                <a:gd name="T41" fmla="*/ 2147483646 h 217"/>
                <a:gd name="T42" fmla="*/ 2147483646 w 128"/>
                <a:gd name="T43" fmla="*/ 2147483646 h 217"/>
                <a:gd name="T44" fmla="*/ 2147483646 w 128"/>
                <a:gd name="T45" fmla="*/ 2147483646 h 217"/>
                <a:gd name="T46" fmla="*/ 2147483646 w 128"/>
                <a:gd name="T47" fmla="*/ 2147483646 h 217"/>
                <a:gd name="T48" fmla="*/ 2147483646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4"/>
            <p:cNvSpPr>
              <a:spLocks/>
            </p:cNvSpPr>
            <p:nvPr userDrawn="1"/>
          </p:nvSpPr>
          <p:spPr bwMode="ltGray">
            <a:xfrm rot="373331" flipH="1">
              <a:off x="898" y="2855"/>
              <a:ext cx="354" cy="464"/>
            </a:xfrm>
            <a:custGeom>
              <a:avLst/>
              <a:gdLst>
                <a:gd name="T0" fmla="*/ 2147483646 w 117"/>
                <a:gd name="T1" fmla="*/ 0 h 132"/>
                <a:gd name="T2" fmla="*/ 0 w 117"/>
                <a:gd name="T3" fmla="*/ 2147483646 h 132"/>
                <a:gd name="T4" fmla="*/ 2147483646 w 117"/>
                <a:gd name="T5" fmla="*/ 2147483646 h 132"/>
                <a:gd name="T6" fmla="*/ 2147483646 w 117"/>
                <a:gd name="T7" fmla="*/ 2147483646 h 132"/>
                <a:gd name="T8" fmla="*/ 2147483646 w 117"/>
                <a:gd name="T9" fmla="*/ 2147483646 h 132"/>
                <a:gd name="T10" fmla="*/ 2147483646 w 117"/>
                <a:gd name="T11" fmla="*/ 2147483646 h 132"/>
                <a:gd name="T12" fmla="*/ 2147483646 w 117"/>
                <a:gd name="T13" fmla="*/ 2147483646 h 132"/>
                <a:gd name="T14" fmla="*/ 2147483646 w 117"/>
                <a:gd name="T15" fmla="*/ 2147483646 h 132"/>
                <a:gd name="T16" fmla="*/ 2147483646 w 117"/>
                <a:gd name="T17" fmla="*/ 2147483646 h 132"/>
                <a:gd name="T18" fmla="*/ 2147483646 w 117"/>
                <a:gd name="T19" fmla="*/ 2147483646 h 132"/>
                <a:gd name="T20" fmla="*/ 2147483646 w 117"/>
                <a:gd name="T21" fmla="*/ 2147483646 h 132"/>
                <a:gd name="T22" fmla="*/ 2147483646 w 117"/>
                <a:gd name="T23" fmla="*/ 2147483646 h 132"/>
                <a:gd name="T24" fmla="*/ 2147483646 w 117"/>
                <a:gd name="T25" fmla="*/ 2147483646 h 132"/>
                <a:gd name="T26" fmla="*/ 2147483646 w 117"/>
                <a:gd name="T27" fmla="*/ 2147483646 h 132"/>
                <a:gd name="T28" fmla="*/ 2147483646 w 117"/>
                <a:gd name="T29" fmla="*/ 2147483646 h 132"/>
                <a:gd name="T30" fmla="*/ 2147483646 w 117"/>
                <a:gd name="T31" fmla="*/ 2147483646 h 132"/>
                <a:gd name="T32" fmla="*/ 2147483646 w 117"/>
                <a:gd name="T33" fmla="*/ 2147483646 h 132"/>
                <a:gd name="T34" fmla="*/ 2147483646 w 117"/>
                <a:gd name="T35" fmla="*/ 2147483646 h 132"/>
                <a:gd name="T36" fmla="*/ 2147483646 w 117"/>
                <a:gd name="T37" fmla="*/ 2147483646 h 132"/>
                <a:gd name="T38" fmla="*/ 2147483646 w 117"/>
                <a:gd name="T39" fmla="*/ 2147483646 h 132"/>
                <a:gd name="T40" fmla="*/ 2147483646 w 117"/>
                <a:gd name="T41" fmla="*/ 2147483646 h 132"/>
                <a:gd name="T42" fmla="*/ 2147483646 w 117"/>
                <a:gd name="T43" fmla="*/ 2147483646 h 132"/>
                <a:gd name="T44" fmla="*/ 2147483646 w 117"/>
                <a:gd name="T45" fmla="*/ 2147483646 h 132"/>
                <a:gd name="T46" fmla="*/ 2147483646 w 117"/>
                <a:gd name="T47" fmla="*/ 2147483646 h 132"/>
                <a:gd name="T48" fmla="*/ 2147483646 w 117"/>
                <a:gd name="T49" fmla="*/ 2147483646 h 132"/>
                <a:gd name="T50" fmla="*/ 2147483646 w 117"/>
                <a:gd name="T51" fmla="*/ 2147483646 h 132"/>
                <a:gd name="T52" fmla="*/ 2147483646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5"/>
            <p:cNvSpPr>
              <a:spLocks/>
            </p:cNvSpPr>
            <p:nvPr userDrawn="1"/>
          </p:nvSpPr>
          <p:spPr bwMode="ltGray">
            <a:xfrm rot="373331" flipH="1">
              <a:off x="799" y="2979"/>
              <a:ext cx="87" cy="274"/>
            </a:xfrm>
            <a:custGeom>
              <a:avLst/>
              <a:gdLst>
                <a:gd name="T0" fmla="*/ 2147483646 w 29"/>
                <a:gd name="T1" fmla="*/ 0 h 77"/>
                <a:gd name="T2" fmla="*/ 2147483646 w 29"/>
                <a:gd name="T3" fmla="*/ 0 h 77"/>
                <a:gd name="T4" fmla="*/ 2147483646 w 29"/>
                <a:gd name="T5" fmla="*/ 2147483646 h 77"/>
                <a:gd name="T6" fmla="*/ 2147483646 w 29"/>
                <a:gd name="T7" fmla="*/ 2147483646 h 77"/>
                <a:gd name="T8" fmla="*/ 2147483646 w 29"/>
                <a:gd name="T9" fmla="*/ 2147483646 h 77"/>
                <a:gd name="T10" fmla="*/ 1162261467 w 29"/>
                <a:gd name="T11" fmla="*/ 2147483646 h 77"/>
                <a:gd name="T12" fmla="*/ 0 w 29"/>
                <a:gd name="T13" fmla="*/ 2147483646 h 77"/>
                <a:gd name="T14" fmla="*/ 2147483646 w 29"/>
                <a:gd name="T15" fmla="*/ 2147483646 h 77"/>
                <a:gd name="T16" fmla="*/ 2147483646 w 29"/>
                <a:gd name="T17" fmla="*/ 2147483646 h 77"/>
                <a:gd name="T18" fmla="*/ 2147483646 w 29"/>
                <a:gd name="T19" fmla="*/ 2147483646 h 77"/>
                <a:gd name="T20" fmla="*/ 2147483646 w 29"/>
                <a:gd name="T21" fmla="*/ 2147483646 h 77"/>
                <a:gd name="T22" fmla="*/ 2147483646 w 29"/>
                <a:gd name="T23" fmla="*/ 2147483646 h 77"/>
                <a:gd name="T24" fmla="*/ 2147483646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19"/>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20"/>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3"/>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24"/>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7"/>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28"/>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31"/>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32"/>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35"/>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36"/>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38"/>
            <p:cNvSpPr>
              <a:spLocks/>
            </p:cNvSpPr>
            <p:nvPr userDrawn="1"/>
          </p:nvSpPr>
          <p:spPr bwMode="ltGray">
            <a:xfrm rot="9832527" flipV="1">
              <a:off x="2158" y="102"/>
              <a:ext cx="681" cy="593"/>
            </a:xfrm>
            <a:custGeom>
              <a:avLst/>
              <a:gdLst>
                <a:gd name="T0" fmla="*/ 0 w 257"/>
                <a:gd name="T1" fmla="*/ 0 h 237"/>
                <a:gd name="T2" fmla="*/ 0 w 257"/>
                <a:gd name="T3" fmla="*/ 931832906 h 237"/>
                <a:gd name="T4" fmla="*/ 329894069 w 257"/>
                <a:gd name="T5" fmla="*/ 1847757609 h 237"/>
                <a:gd name="T6" fmla="*/ 655362873 w 257"/>
                <a:gd name="T7" fmla="*/ 2147483646 h 237"/>
                <a:gd name="T8" fmla="*/ 1206574519 w 257"/>
                <a:gd name="T9" fmla="*/ 2147483646 h 237"/>
                <a:gd name="T10" fmla="*/ 1990651763 w 257"/>
                <a:gd name="T11" fmla="*/ 2147483646 h 237"/>
                <a:gd name="T12" fmla="*/ 2147483646 w 257"/>
                <a:gd name="T13" fmla="*/ 2147483646 h 237"/>
                <a:gd name="T14" fmla="*/ 2147483646 w 257"/>
                <a:gd name="T15" fmla="*/ 2147483646 h 237"/>
                <a:gd name="T16" fmla="*/ 2147483646 w 257"/>
                <a:gd name="T17" fmla="*/ 2147483646 h 237"/>
                <a:gd name="T18" fmla="*/ 2147483646 w 257"/>
                <a:gd name="T19" fmla="*/ 2147483646 h 237"/>
                <a:gd name="T20" fmla="*/ 2147483646 w 257"/>
                <a:gd name="T21" fmla="*/ 2147483646 h 237"/>
                <a:gd name="T22" fmla="*/ 2147483646 w 257"/>
                <a:gd name="T23" fmla="*/ 2147483646 h 237"/>
                <a:gd name="T24" fmla="*/ 2147483646 w 257"/>
                <a:gd name="T25" fmla="*/ 2147483646 h 237"/>
                <a:gd name="T26" fmla="*/ 2147483646 w 257"/>
                <a:gd name="T27" fmla="*/ 2147483646 h 237"/>
                <a:gd name="T28" fmla="*/ 2147483646 w 257"/>
                <a:gd name="T29" fmla="*/ 2147483646 h 237"/>
                <a:gd name="T30" fmla="*/ 2147483646 w 257"/>
                <a:gd name="T31" fmla="*/ 2147483646 h 237"/>
                <a:gd name="T32" fmla="*/ 2147483646 w 257"/>
                <a:gd name="T33" fmla="*/ 2147483646 h 237"/>
                <a:gd name="T34" fmla="*/ 2147483646 w 257"/>
                <a:gd name="T35" fmla="*/ 2147483646 h 237"/>
                <a:gd name="T36" fmla="*/ 2147483646 w 257"/>
                <a:gd name="T37" fmla="*/ 2147483646 h 237"/>
                <a:gd name="T38" fmla="*/ 2147483646 w 257"/>
                <a:gd name="T39" fmla="*/ 2147483646 h 237"/>
                <a:gd name="T40" fmla="*/ 2147483646 w 257"/>
                <a:gd name="T41" fmla="*/ 2147483646 h 237"/>
                <a:gd name="T42" fmla="*/ 2147483646 w 257"/>
                <a:gd name="T43" fmla="*/ 2147483646 h 237"/>
                <a:gd name="T44" fmla="*/ 2147483646 w 257"/>
                <a:gd name="T45" fmla="*/ 2147483646 h 237"/>
                <a:gd name="T46" fmla="*/ 2147483646 w 257"/>
                <a:gd name="T47" fmla="*/ 2147483646 h 237"/>
                <a:gd name="T48" fmla="*/ 2147483646 w 257"/>
                <a:gd name="T49" fmla="*/ 2147483646 h 237"/>
                <a:gd name="T50" fmla="*/ 2147483646 w 257"/>
                <a:gd name="T51" fmla="*/ 2147483646 h 237"/>
                <a:gd name="T52" fmla="*/ 2147483646 w 257"/>
                <a:gd name="T53" fmla="*/ 2147483646 h 237"/>
                <a:gd name="T54" fmla="*/ 2147483646 w 257"/>
                <a:gd name="T55" fmla="*/ 2147483646 h 237"/>
                <a:gd name="T56" fmla="*/ 2147483646 w 257"/>
                <a:gd name="T57" fmla="*/ 2147483646 h 237"/>
                <a:gd name="T58" fmla="*/ 2147483646 w 257"/>
                <a:gd name="T59" fmla="*/ 2147483646 h 237"/>
                <a:gd name="T60" fmla="*/ 2147483646 w 257"/>
                <a:gd name="T61" fmla="*/ 1741861921 h 237"/>
                <a:gd name="T62" fmla="*/ 1328546638 w 257"/>
                <a:gd name="T63" fmla="*/ 884620911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39"/>
            <p:cNvSpPr>
              <a:spLocks/>
            </p:cNvSpPr>
            <p:nvPr userDrawn="1"/>
          </p:nvSpPr>
          <p:spPr bwMode="ltGray">
            <a:xfrm rot="9832527" flipV="1">
              <a:off x="1997" y="858"/>
              <a:ext cx="330" cy="278"/>
            </a:xfrm>
            <a:custGeom>
              <a:avLst/>
              <a:gdLst>
                <a:gd name="T0" fmla="*/ 2147483646 w 124"/>
                <a:gd name="T1" fmla="*/ 0 h 110"/>
                <a:gd name="T2" fmla="*/ 2147483646 w 124"/>
                <a:gd name="T3" fmla="*/ 2147483646 h 110"/>
                <a:gd name="T4" fmla="*/ 2147483646 w 124"/>
                <a:gd name="T5" fmla="*/ 2147483646 h 110"/>
                <a:gd name="T6" fmla="*/ 2147483646 w 124"/>
                <a:gd name="T7" fmla="*/ 2147483646 h 110"/>
                <a:gd name="T8" fmla="*/ 2147483646 w 124"/>
                <a:gd name="T9" fmla="*/ 2147483646 h 110"/>
                <a:gd name="T10" fmla="*/ 2147483646 w 124"/>
                <a:gd name="T11" fmla="*/ 2147483646 h 110"/>
                <a:gd name="T12" fmla="*/ 2147483646 w 124"/>
                <a:gd name="T13" fmla="*/ 2147483646 h 110"/>
                <a:gd name="T14" fmla="*/ 2147483646 w 124"/>
                <a:gd name="T15" fmla="*/ 2147483646 h 110"/>
                <a:gd name="T16" fmla="*/ 1075473758 w 124"/>
                <a:gd name="T17" fmla="*/ 2147483646 h 110"/>
                <a:gd name="T18" fmla="*/ 0 w 124"/>
                <a:gd name="T19" fmla="*/ 2147483646 h 110"/>
                <a:gd name="T20" fmla="*/ 488053920 w 124"/>
                <a:gd name="T21" fmla="*/ 2147483646 h 110"/>
                <a:gd name="T22" fmla="*/ 944810513 w 124"/>
                <a:gd name="T23" fmla="*/ 2147483646 h 110"/>
                <a:gd name="T24" fmla="*/ 1917338083 w 124"/>
                <a:gd name="T25" fmla="*/ 2147483646 h 110"/>
                <a:gd name="T26" fmla="*/ 2147483646 w 124"/>
                <a:gd name="T27" fmla="*/ 2147483646 h 110"/>
                <a:gd name="T28" fmla="*/ 2147483646 w 124"/>
                <a:gd name="T29" fmla="*/ 2147483646 h 110"/>
                <a:gd name="T30" fmla="*/ 2147483646 w 124"/>
                <a:gd name="T31" fmla="*/ 2147483646 h 110"/>
                <a:gd name="T32" fmla="*/ 2147483646 w 124"/>
                <a:gd name="T33" fmla="*/ 2147483646 h 110"/>
                <a:gd name="T34" fmla="*/ 2147483646 w 124"/>
                <a:gd name="T35" fmla="*/ 2147483646 h 110"/>
                <a:gd name="T36" fmla="*/ 2147483646 w 124"/>
                <a:gd name="T37" fmla="*/ 2147483646 h 110"/>
                <a:gd name="T38" fmla="*/ 2147483646 w 124"/>
                <a:gd name="T39" fmla="*/ 2147483646 h 110"/>
                <a:gd name="T40" fmla="*/ 2147483646 w 124"/>
                <a:gd name="T41" fmla="*/ 1700720148 h 110"/>
                <a:gd name="T42" fmla="*/ 2147483646 w 124"/>
                <a:gd name="T43" fmla="*/ 1343340894 h 110"/>
                <a:gd name="T44" fmla="*/ 2147483646 w 124"/>
                <a:gd name="T45" fmla="*/ 1343340894 h 110"/>
                <a:gd name="T46" fmla="*/ 2147483646 w 124"/>
                <a:gd name="T47" fmla="*/ 1287926154 h 110"/>
                <a:gd name="T48" fmla="*/ 2147483646 w 124"/>
                <a:gd name="T49" fmla="*/ 1169532085 h 110"/>
                <a:gd name="T50" fmla="*/ 2147483646 w 124"/>
                <a:gd name="T51" fmla="*/ 1030347950 h 110"/>
                <a:gd name="T52" fmla="*/ 2147483646 w 124"/>
                <a:gd name="T53" fmla="*/ 847294933 h 110"/>
                <a:gd name="T54" fmla="*/ 2147483646 w 124"/>
                <a:gd name="T55" fmla="*/ 614971303 h 110"/>
                <a:gd name="T56" fmla="*/ 2147483646 w 124"/>
                <a:gd name="T57" fmla="*/ 357266764 h 110"/>
                <a:gd name="T58" fmla="*/ 2147483646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40"/>
            <p:cNvSpPr>
              <a:spLocks/>
            </p:cNvSpPr>
            <p:nvPr userDrawn="1"/>
          </p:nvSpPr>
          <p:spPr bwMode="ltGray">
            <a:xfrm rot="9832527" flipV="1">
              <a:off x="2224" y="808"/>
              <a:ext cx="123" cy="233"/>
            </a:xfrm>
            <a:custGeom>
              <a:avLst/>
              <a:gdLst>
                <a:gd name="T0" fmla="*/ 2147483646 w 46"/>
                <a:gd name="T1" fmla="*/ 0 h 94"/>
                <a:gd name="T2" fmla="*/ 2147483646 w 46"/>
                <a:gd name="T3" fmla="*/ 1173954202 h 94"/>
                <a:gd name="T4" fmla="*/ 1954267970 w 46"/>
                <a:gd name="T5" fmla="*/ 1922926801 h 94"/>
                <a:gd name="T6" fmla="*/ 1428048653 w 46"/>
                <a:gd name="T7" fmla="*/ 2147483646 h 94"/>
                <a:gd name="T8" fmla="*/ 0 w 46"/>
                <a:gd name="T9" fmla="*/ 2147483646 h 94"/>
                <a:gd name="T10" fmla="*/ 1570328890 w 46"/>
                <a:gd name="T11" fmla="*/ 2147483646 h 94"/>
                <a:gd name="T12" fmla="*/ 2147483646 w 46"/>
                <a:gd name="T13" fmla="*/ 2147483646 h 94"/>
                <a:gd name="T14" fmla="*/ 2147483646 w 46"/>
                <a:gd name="T15" fmla="*/ 2134134985 h 94"/>
                <a:gd name="T16" fmla="*/ 2147483646 w 46"/>
                <a:gd name="T17" fmla="*/ 1763067808 h 94"/>
                <a:gd name="T18" fmla="*/ 2147483646 w 46"/>
                <a:gd name="T19" fmla="*/ 1358468424 h 94"/>
                <a:gd name="T20" fmla="*/ 2147483646 w 46"/>
                <a:gd name="T21" fmla="*/ 921771930 h 94"/>
                <a:gd name="T22" fmla="*/ 2147483646 w 46"/>
                <a:gd name="T23" fmla="*/ 462693732 h 94"/>
                <a:gd name="T24" fmla="*/ 2147483646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42"/>
            <p:cNvSpPr>
              <a:spLocks/>
            </p:cNvSpPr>
            <p:nvPr userDrawn="1"/>
          </p:nvSpPr>
          <p:spPr bwMode="ltGray">
            <a:xfrm rot="9832527" flipV="1">
              <a:off x="2173" y="1238"/>
              <a:ext cx="393" cy="2300"/>
            </a:xfrm>
            <a:custGeom>
              <a:avLst/>
              <a:gdLst>
                <a:gd name="T0" fmla="*/ 0 w 149"/>
                <a:gd name="T1" fmla="*/ 0 h 704"/>
                <a:gd name="T2" fmla="*/ 609676995 w 149"/>
                <a:gd name="T3" fmla="*/ 2147483646 h 704"/>
                <a:gd name="T4" fmla="*/ 1608074222 w 149"/>
                <a:gd name="T5" fmla="*/ 2147483646 h 704"/>
                <a:gd name="T6" fmla="*/ 2147483646 w 149"/>
                <a:gd name="T7" fmla="*/ 2147483646 h 704"/>
                <a:gd name="T8" fmla="*/ 2147483646 w 149"/>
                <a:gd name="T9" fmla="*/ 2147483646 h 704"/>
                <a:gd name="T10" fmla="*/ 2147483646 w 149"/>
                <a:gd name="T11" fmla="*/ 2147483646 h 704"/>
                <a:gd name="T12" fmla="*/ 2147483646 w 149"/>
                <a:gd name="T13" fmla="*/ 2147483646 h 704"/>
                <a:gd name="T14" fmla="*/ 2147483646 w 149"/>
                <a:gd name="T15" fmla="*/ 2147483646 h 704"/>
                <a:gd name="T16" fmla="*/ 2147483646 w 149"/>
                <a:gd name="T17" fmla="*/ 2147483646 h 704"/>
                <a:gd name="T18" fmla="*/ 2147483646 w 149"/>
                <a:gd name="T19" fmla="*/ 2147483646 h 704"/>
                <a:gd name="T20" fmla="*/ 2147483646 w 149"/>
                <a:gd name="T21" fmla="*/ 2147483646 h 704"/>
                <a:gd name="T22" fmla="*/ 2147483646 w 149"/>
                <a:gd name="T23" fmla="*/ 2147483646 h 704"/>
                <a:gd name="T24" fmla="*/ 2147483646 w 149"/>
                <a:gd name="T25" fmla="*/ 2147483646 h 704"/>
                <a:gd name="T26" fmla="*/ 2147483646 w 149"/>
                <a:gd name="T27" fmla="*/ 2147483646 h 704"/>
                <a:gd name="T28" fmla="*/ 2147483646 w 149"/>
                <a:gd name="T29" fmla="*/ 2147483646 h 704"/>
                <a:gd name="T30" fmla="*/ 2147483646 w 149"/>
                <a:gd name="T31" fmla="*/ 2147483646 h 704"/>
                <a:gd name="T32" fmla="*/ 2147483646 w 149"/>
                <a:gd name="T33" fmla="*/ 2147483646 h 704"/>
                <a:gd name="T34" fmla="*/ 2147483646 w 149"/>
                <a:gd name="T35" fmla="*/ 2147483646 h 704"/>
                <a:gd name="T36" fmla="*/ 2096881096 w 149"/>
                <a:gd name="T37" fmla="*/ 2147483646 h 704"/>
                <a:gd name="T38" fmla="*/ 998378846 w 149"/>
                <a:gd name="T39" fmla="*/ 2147483646 h 704"/>
                <a:gd name="T40" fmla="*/ 609676995 w 149"/>
                <a:gd name="T41" fmla="*/ 2147483646 h 704"/>
                <a:gd name="T42" fmla="*/ 609676995 w 149"/>
                <a:gd name="T43" fmla="*/ 2147483646 h 704"/>
                <a:gd name="T44" fmla="*/ 795000721 w 149"/>
                <a:gd name="T45" fmla="*/ 2147483646 h 704"/>
                <a:gd name="T46" fmla="*/ 1219345860 w 149"/>
                <a:gd name="T47" fmla="*/ 2147483646 h 704"/>
                <a:gd name="T48" fmla="*/ 1414907893 w 149"/>
                <a:gd name="T49" fmla="*/ 2147483646 h 704"/>
                <a:gd name="T50" fmla="*/ 2147483646 w 149"/>
                <a:gd name="T51" fmla="*/ 2147483646 h 704"/>
                <a:gd name="T52" fmla="*/ 2147483646 w 149"/>
                <a:gd name="T53" fmla="*/ 2147483646 h 704"/>
                <a:gd name="T54" fmla="*/ 2147483646 w 149"/>
                <a:gd name="T55" fmla="*/ 2147483646 h 704"/>
                <a:gd name="T56" fmla="*/ 2147483646 w 149"/>
                <a:gd name="T57" fmla="*/ 2147483646 h 704"/>
                <a:gd name="T58" fmla="*/ 2147483646 w 149"/>
                <a:gd name="T59" fmla="*/ 2147483646 h 704"/>
                <a:gd name="T60" fmla="*/ 2147483646 w 149"/>
                <a:gd name="T61" fmla="*/ 2147483646 h 704"/>
                <a:gd name="T62" fmla="*/ 2147483646 w 149"/>
                <a:gd name="T63" fmla="*/ 2147483646 h 704"/>
                <a:gd name="T64" fmla="*/ 2147483646 w 149"/>
                <a:gd name="T65" fmla="*/ 2147483646 h 704"/>
                <a:gd name="T66" fmla="*/ 2147483646 w 149"/>
                <a:gd name="T67" fmla="*/ 2147483646 h 704"/>
                <a:gd name="T68" fmla="*/ 2147483646 w 149"/>
                <a:gd name="T69" fmla="*/ 2147483646 h 704"/>
                <a:gd name="T70" fmla="*/ 2147483646 w 149"/>
                <a:gd name="T71" fmla="*/ 2147483646 h 704"/>
                <a:gd name="T72" fmla="*/ 2147483646 w 149"/>
                <a:gd name="T73" fmla="*/ 2147483646 h 704"/>
                <a:gd name="T74" fmla="*/ 2147483646 w 149"/>
                <a:gd name="T75" fmla="*/ 2147483646 h 704"/>
                <a:gd name="T76" fmla="*/ 2147483646 w 149"/>
                <a:gd name="T77" fmla="*/ 2147483646 h 704"/>
                <a:gd name="T78" fmla="*/ 2147483646 w 149"/>
                <a:gd name="T79" fmla="*/ 2147483646 h 704"/>
                <a:gd name="T80" fmla="*/ 2147483646 w 149"/>
                <a:gd name="T81" fmla="*/ 2147483646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95" name="Rectangle 47"/>
          <p:cNvSpPr>
            <a:spLocks noGrp="1" noChangeArrowheads="1"/>
          </p:cNvSpPr>
          <p:nvPr>
            <p:ph type="ctrTitle"/>
          </p:nvPr>
        </p:nvSpPr>
        <p:spPr>
          <a:xfrm>
            <a:off x="1841900" y="447675"/>
            <a:ext cx="4644628" cy="268605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3900" b="1"/>
            </a:lvl1pPr>
          </a:lstStyle>
          <a:p>
            <a:pPr lvl="0"/>
            <a:r>
              <a:rPr lang="zh-CN" altLang="en-US" noProof="0" smtClean="0"/>
              <a:t>单击此处编辑母版标题样式</a:t>
            </a:r>
          </a:p>
        </p:txBody>
      </p:sp>
      <p:sp>
        <p:nvSpPr>
          <p:cNvPr id="53296" name="Rectangle 48"/>
          <p:cNvSpPr>
            <a:spLocks noGrp="1" noChangeArrowheads="1"/>
          </p:cNvSpPr>
          <p:nvPr>
            <p:ph type="subTitle" idx="1"/>
          </p:nvPr>
        </p:nvSpPr>
        <p:spPr>
          <a:xfrm>
            <a:off x="1866900" y="3209927"/>
            <a:ext cx="4610100" cy="1114425"/>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smtClean="0"/>
              <a:t>单击此处编辑母版副标题样式</a:t>
            </a:r>
          </a:p>
        </p:txBody>
      </p:sp>
      <p:sp>
        <p:nvSpPr>
          <p:cNvPr id="46" name="Rectangle 44"/>
          <p:cNvSpPr>
            <a:spLocks noGrp="1" noChangeArrowheads="1"/>
          </p:cNvSpPr>
          <p:nvPr>
            <p:ph type="dt" sz="half" idx="10"/>
          </p:nvPr>
        </p:nvSpPr>
        <p:spPr>
          <a:xfrm>
            <a:off x="342900" y="4686300"/>
            <a:ext cx="1600200" cy="342900"/>
          </a:xfrm>
          <a:prstGeom prst="rect">
            <a:avLst/>
          </a:prstGeom>
        </p:spPr>
        <p:txBody>
          <a:bodyPr/>
          <a:lstStyle>
            <a:lvl1pPr>
              <a:defRPr>
                <a:latin typeface="Arial" charset="0"/>
                <a:ea typeface="+mn-ea"/>
              </a:defRPr>
            </a:lvl1pPr>
          </a:lstStyle>
          <a:p>
            <a:pPr>
              <a:defRPr/>
            </a:pPr>
            <a:endParaRPr lang="en-US" altLang="zh-CN"/>
          </a:p>
        </p:txBody>
      </p:sp>
      <p:sp>
        <p:nvSpPr>
          <p:cNvPr id="47" name="Rectangle 45"/>
          <p:cNvSpPr>
            <a:spLocks noGrp="1" noChangeArrowheads="1"/>
          </p:cNvSpPr>
          <p:nvPr>
            <p:ph type="ftr" sz="quarter" idx="11"/>
          </p:nvPr>
        </p:nvSpPr>
        <p:spPr>
          <a:xfrm>
            <a:off x="2343150" y="4686300"/>
            <a:ext cx="2171700" cy="342900"/>
          </a:xfrm>
          <a:prstGeom prst="rect">
            <a:avLst/>
          </a:prstGeom>
        </p:spPr>
        <p:txBody>
          <a:bodyPr/>
          <a:lstStyle>
            <a:lvl1pPr>
              <a:defRPr>
                <a:latin typeface="Arial" charset="0"/>
                <a:ea typeface="+mn-ea"/>
              </a:defRPr>
            </a:lvl1pPr>
          </a:lstStyle>
          <a:p>
            <a:pPr>
              <a:defRPr/>
            </a:pPr>
            <a:endParaRPr lang="en-US" altLang="zh-CN"/>
          </a:p>
        </p:txBody>
      </p:sp>
      <p:sp>
        <p:nvSpPr>
          <p:cNvPr id="48" name="Rectangle 46"/>
          <p:cNvSpPr>
            <a:spLocks noGrp="1" noChangeArrowheads="1"/>
          </p:cNvSpPr>
          <p:nvPr>
            <p:ph type="sldNum" sz="quarter" idx="12"/>
          </p:nvPr>
        </p:nvSpPr>
        <p:spPr>
          <a:xfrm>
            <a:off x="4914900" y="4683125"/>
            <a:ext cx="1600200" cy="3429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73313D04-2DB3-4B3C-9836-18C9B6889933}" type="slidenum">
              <a:rPr lang="en-US" altLang="zh-CN"/>
              <a:pPr>
                <a:defRPr/>
              </a:pPr>
              <a:t>‹#›</a:t>
            </a:fld>
            <a:endParaRPr lang="en-US" altLang="zh-CN"/>
          </a:p>
        </p:txBody>
      </p:sp>
    </p:spTree>
    <p:extLst>
      <p:ext uri="{BB962C8B-B14F-4D97-AF65-F5344CB8AC3E}">
        <p14:creationId xmlns:p14="http://schemas.microsoft.com/office/powerpoint/2010/main" val="46620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41735" y="3305176"/>
            <a:ext cx="58293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41735" y="2180035"/>
            <a:ext cx="58293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7"/>
          <p:cNvSpPr>
            <a:spLocks noGrp="1" noChangeArrowheads="1"/>
          </p:cNvSpPr>
          <p:nvPr>
            <p:ph type="dt" sz="half" idx="10"/>
          </p:nvPr>
        </p:nvSpPr>
        <p:spPr>
          <a:xfrm>
            <a:off x="342900" y="4683125"/>
            <a:ext cx="1600200" cy="342900"/>
          </a:xfrm>
          <a:prstGeom prst="rect">
            <a:avLst/>
          </a:prstGeom>
        </p:spPr>
        <p:txBody>
          <a:bodyPr/>
          <a:lstStyle>
            <a:lvl1pPr>
              <a:defRPr>
                <a:latin typeface="Arial" charset="0"/>
                <a:ea typeface="+mn-ea"/>
              </a:defRPr>
            </a:lvl1pPr>
          </a:lstStyle>
          <a:p>
            <a:pPr>
              <a:defRPr/>
            </a:pPr>
            <a:endParaRPr lang="en-US" altLang="zh-CN"/>
          </a:p>
        </p:txBody>
      </p:sp>
      <p:sp>
        <p:nvSpPr>
          <p:cNvPr id="5" name="Rectangle 48"/>
          <p:cNvSpPr>
            <a:spLocks noGrp="1" noChangeArrowheads="1"/>
          </p:cNvSpPr>
          <p:nvPr>
            <p:ph type="ftr" sz="quarter" idx="11"/>
          </p:nvPr>
        </p:nvSpPr>
        <p:spPr>
          <a:xfrm>
            <a:off x="2343150" y="4686300"/>
            <a:ext cx="2171700" cy="342900"/>
          </a:xfrm>
          <a:prstGeom prst="rect">
            <a:avLst/>
          </a:prstGeom>
        </p:spPr>
        <p:txBody>
          <a:bodyPr/>
          <a:lstStyle>
            <a:lvl1pPr>
              <a:defRPr>
                <a:latin typeface="Arial" charset="0"/>
                <a:ea typeface="+mn-ea"/>
              </a:defRPr>
            </a:lvl1pPr>
          </a:lstStyle>
          <a:p>
            <a:pPr>
              <a:defRPr/>
            </a:pPr>
            <a:endParaRPr lang="en-US" altLang="zh-CN"/>
          </a:p>
        </p:txBody>
      </p:sp>
      <p:sp>
        <p:nvSpPr>
          <p:cNvPr id="6" name="Rectangle 49"/>
          <p:cNvSpPr>
            <a:spLocks noGrp="1" noChangeArrowheads="1"/>
          </p:cNvSpPr>
          <p:nvPr>
            <p:ph type="sldNum" sz="quarter" idx="12"/>
          </p:nvPr>
        </p:nvSpPr>
        <p:spPr>
          <a:xfrm>
            <a:off x="4914900" y="4683125"/>
            <a:ext cx="1600200" cy="3429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7F2639CC-23FC-41EF-AAE9-146A80949539}" type="slidenum">
              <a:rPr lang="en-US" altLang="zh-CN"/>
              <a:pPr>
                <a:defRPr/>
              </a:pPr>
              <a:t>‹#›</a:t>
            </a:fld>
            <a:endParaRPr lang="en-US" altLang="zh-CN"/>
          </a:p>
        </p:txBody>
      </p:sp>
    </p:spTree>
    <p:extLst>
      <p:ext uri="{BB962C8B-B14F-4D97-AF65-F5344CB8AC3E}">
        <p14:creationId xmlns:p14="http://schemas.microsoft.com/office/powerpoint/2010/main" val="1273140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42900" y="1200152"/>
            <a:ext cx="3028950" cy="3342085"/>
          </a:xfrm>
        </p:spPr>
        <p:txBody>
          <a:bodyPr/>
          <a:lstStyle>
            <a:lvl1pPr>
              <a:lnSpc>
                <a:spcPct val="125000"/>
              </a:lnSpc>
              <a:spcBef>
                <a:spcPts val="0"/>
              </a:spcBef>
              <a:defRPr sz="2100"/>
            </a:lvl1pPr>
            <a:lvl2pPr>
              <a:lnSpc>
                <a:spcPct val="125000"/>
              </a:lnSpc>
              <a:spcBef>
                <a:spcPts val="0"/>
              </a:spcBef>
              <a:defRPr sz="1800"/>
            </a:lvl2pPr>
            <a:lvl3pPr>
              <a:lnSpc>
                <a:spcPct val="125000"/>
              </a:lnSpc>
              <a:spcBef>
                <a:spcPts val="0"/>
              </a:spcBef>
              <a:defRPr sz="1500"/>
            </a:lvl3pPr>
            <a:lvl4pPr>
              <a:lnSpc>
                <a:spcPct val="125000"/>
              </a:lnSpc>
              <a:spcBef>
                <a:spcPts val="0"/>
              </a:spcBef>
              <a:defRPr sz="1350"/>
            </a:lvl4pPr>
            <a:lvl5pPr>
              <a:lnSpc>
                <a:spcPct val="125000"/>
              </a:lnSpc>
              <a:spcBef>
                <a:spcPts val="0"/>
              </a:spcBef>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200152"/>
            <a:ext cx="3028950" cy="334208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2100" smtClean="0"/>
            </a:lvl1pPr>
            <a:lvl2pPr>
              <a:defRPr lang="zh-CN" altLang="en-US" sz="1800" smtClean="0"/>
            </a:lvl2pPr>
            <a:lvl3pPr>
              <a:defRPr lang="zh-CN" altLang="en-US" sz="1500" smtClean="0"/>
            </a:lvl3pPr>
            <a:lvl4pPr>
              <a:defRPr lang="zh-CN" altLang="en-US" sz="1350" smtClean="0"/>
            </a:lvl4pPr>
            <a:lvl5pPr>
              <a:defRPr lang="zh-CN" altLang="en-US" sz="135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xfrm>
            <a:off x="342900" y="4683125"/>
            <a:ext cx="1600200" cy="342900"/>
          </a:xfrm>
          <a:prstGeom prst="rect">
            <a:avLst/>
          </a:prstGeom>
        </p:spPr>
        <p:txBody>
          <a:bodyPr/>
          <a:lstStyle>
            <a:lvl1pPr>
              <a:defRPr>
                <a:latin typeface="Arial" charset="0"/>
                <a:ea typeface="+mn-ea"/>
              </a:defRPr>
            </a:lvl1pPr>
          </a:lstStyle>
          <a:p>
            <a:pPr>
              <a:defRPr/>
            </a:pPr>
            <a:endParaRPr lang="en-US" altLang="zh-CN"/>
          </a:p>
        </p:txBody>
      </p:sp>
      <p:sp>
        <p:nvSpPr>
          <p:cNvPr id="6" name="Rectangle 48"/>
          <p:cNvSpPr>
            <a:spLocks noGrp="1" noChangeArrowheads="1"/>
          </p:cNvSpPr>
          <p:nvPr>
            <p:ph type="ftr" sz="quarter" idx="11"/>
          </p:nvPr>
        </p:nvSpPr>
        <p:spPr>
          <a:xfrm>
            <a:off x="2343150" y="4686300"/>
            <a:ext cx="2171700" cy="342900"/>
          </a:xfrm>
          <a:prstGeom prst="rect">
            <a:avLst/>
          </a:prstGeom>
        </p:spPr>
        <p:txBody>
          <a:bodyPr/>
          <a:lstStyle>
            <a:lvl1pPr>
              <a:defRPr>
                <a:latin typeface="Arial" charset="0"/>
                <a:ea typeface="+mn-ea"/>
              </a:defRPr>
            </a:lvl1pPr>
          </a:lstStyle>
          <a:p>
            <a:pPr>
              <a:defRPr/>
            </a:pPr>
            <a:endParaRPr lang="en-US" altLang="zh-CN"/>
          </a:p>
        </p:txBody>
      </p:sp>
      <p:sp>
        <p:nvSpPr>
          <p:cNvPr id="7" name="Rectangle 49"/>
          <p:cNvSpPr>
            <a:spLocks noGrp="1" noChangeArrowheads="1"/>
          </p:cNvSpPr>
          <p:nvPr>
            <p:ph type="sldNum" sz="quarter" idx="12"/>
          </p:nvPr>
        </p:nvSpPr>
        <p:spPr>
          <a:xfrm>
            <a:off x="4914900" y="4683125"/>
            <a:ext cx="1600200" cy="3429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6A4CC89-F89C-43E0-9328-74D4D0F22CEB}" type="slidenum">
              <a:rPr lang="en-US" altLang="zh-CN"/>
              <a:pPr>
                <a:defRPr/>
              </a:pPr>
              <a:t>‹#›</a:t>
            </a:fld>
            <a:endParaRPr lang="en-US" altLang="zh-CN"/>
          </a:p>
        </p:txBody>
      </p:sp>
    </p:spTree>
    <p:extLst>
      <p:ext uri="{BB962C8B-B14F-4D97-AF65-F5344CB8AC3E}">
        <p14:creationId xmlns:p14="http://schemas.microsoft.com/office/powerpoint/2010/main" val="19881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342900" y="1151335"/>
            <a:ext cx="3030141"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342900" y="1631156"/>
            <a:ext cx="3030141"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3483772" y="1151335"/>
            <a:ext cx="3031331"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3483772" y="1631156"/>
            <a:ext cx="3031331"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xfrm>
            <a:off x="342900" y="4683125"/>
            <a:ext cx="1600200" cy="342900"/>
          </a:xfrm>
          <a:prstGeom prst="rect">
            <a:avLst/>
          </a:prstGeom>
        </p:spPr>
        <p:txBody>
          <a:bodyPr/>
          <a:lstStyle>
            <a:lvl1pPr>
              <a:defRPr>
                <a:latin typeface="Arial" charset="0"/>
                <a:ea typeface="+mn-ea"/>
              </a:defRPr>
            </a:lvl1pPr>
          </a:lstStyle>
          <a:p>
            <a:pPr>
              <a:defRPr/>
            </a:pPr>
            <a:endParaRPr lang="en-US" altLang="zh-CN"/>
          </a:p>
        </p:txBody>
      </p:sp>
      <p:sp>
        <p:nvSpPr>
          <p:cNvPr id="8" name="Rectangle 48"/>
          <p:cNvSpPr>
            <a:spLocks noGrp="1" noChangeArrowheads="1"/>
          </p:cNvSpPr>
          <p:nvPr>
            <p:ph type="ftr" sz="quarter" idx="11"/>
          </p:nvPr>
        </p:nvSpPr>
        <p:spPr>
          <a:xfrm>
            <a:off x="2343150" y="4686300"/>
            <a:ext cx="2171700" cy="342900"/>
          </a:xfrm>
          <a:prstGeom prst="rect">
            <a:avLst/>
          </a:prstGeom>
        </p:spPr>
        <p:txBody>
          <a:bodyPr/>
          <a:lstStyle>
            <a:lvl1pPr>
              <a:defRPr>
                <a:latin typeface="Arial" charset="0"/>
                <a:ea typeface="+mn-ea"/>
              </a:defRPr>
            </a:lvl1pPr>
          </a:lstStyle>
          <a:p>
            <a:pPr>
              <a:defRPr/>
            </a:pPr>
            <a:endParaRPr lang="en-US" altLang="zh-CN"/>
          </a:p>
        </p:txBody>
      </p:sp>
      <p:sp>
        <p:nvSpPr>
          <p:cNvPr id="9" name="Rectangle 49"/>
          <p:cNvSpPr>
            <a:spLocks noGrp="1" noChangeArrowheads="1"/>
          </p:cNvSpPr>
          <p:nvPr>
            <p:ph type="sldNum" sz="quarter" idx="12"/>
          </p:nvPr>
        </p:nvSpPr>
        <p:spPr>
          <a:xfrm>
            <a:off x="4914900" y="4683125"/>
            <a:ext cx="1600200" cy="3429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BCB75FB-7C32-4222-BA89-90316DA52E9F}" type="slidenum">
              <a:rPr lang="en-US" altLang="zh-CN"/>
              <a:pPr>
                <a:defRPr/>
              </a:pPr>
              <a:t>‹#›</a:t>
            </a:fld>
            <a:endParaRPr lang="en-US" altLang="zh-CN"/>
          </a:p>
        </p:txBody>
      </p:sp>
    </p:spTree>
    <p:extLst>
      <p:ext uri="{BB962C8B-B14F-4D97-AF65-F5344CB8AC3E}">
        <p14:creationId xmlns:p14="http://schemas.microsoft.com/office/powerpoint/2010/main" val="123009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xfrm>
            <a:off x="342900" y="4683125"/>
            <a:ext cx="1600200" cy="342900"/>
          </a:xfrm>
          <a:prstGeom prst="rect">
            <a:avLst/>
          </a:prstGeom>
        </p:spPr>
        <p:txBody>
          <a:bodyPr/>
          <a:lstStyle>
            <a:lvl1pPr>
              <a:defRPr>
                <a:latin typeface="Arial" charset="0"/>
                <a:ea typeface="+mn-ea"/>
              </a:defRPr>
            </a:lvl1pPr>
          </a:lstStyle>
          <a:p>
            <a:pPr>
              <a:defRPr/>
            </a:pPr>
            <a:endParaRPr lang="en-US" altLang="zh-CN"/>
          </a:p>
        </p:txBody>
      </p:sp>
      <p:sp>
        <p:nvSpPr>
          <p:cNvPr id="4" name="Rectangle 48"/>
          <p:cNvSpPr>
            <a:spLocks noGrp="1" noChangeArrowheads="1"/>
          </p:cNvSpPr>
          <p:nvPr>
            <p:ph type="ftr" sz="quarter" idx="11"/>
          </p:nvPr>
        </p:nvSpPr>
        <p:spPr>
          <a:xfrm>
            <a:off x="2343150" y="4686300"/>
            <a:ext cx="2171700" cy="342900"/>
          </a:xfrm>
          <a:prstGeom prst="rect">
            <a:avLst/>
          </a:prstGeom>
        </p:spPr>
        <p:txBody>
          <a:bodyPr/>
          <a:lstStyle>
            <a:lvl1pPr>
              <a:defRPr>
                <a:latin typeface="Arial" charset="0"/>
                <a:ea typeface="+mn-ea"/>
              </a:defRPr>
            </a:lvl1pPr>
          </a:lstStyle>
          <a:p>
            <a:pPr>
              <a:defRPr/>
            </a:pPr>
            <a:endParaRPr lang="en-US" altLang="zh-CN"/>
          </a:p>
        </p:txBody>
      </p:sp>
      <p:sp>
        <p:nvSpPr>
          <p:cNvPr id="5" name="Rectangle 49"/>
          <p:cNvSpPr>
            <a:spLocks noGrp="1" noChangeArrowheads="1"/>
          </p:cNvSpPr>
          <p:nvPr>
            <p:ph type="sldNum" sz="quarter" idx="12"/>
          </p:nvPr>
        </p:nvSpPr>
        <p:spPr>
          <a:xfrm>
            <a:off x="4914900" y="4683125"/>
            <a:ext cx="1600200" cy="3429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ADF84142-60EE-413D-B3CE-FBC4BEDB5EE5}" type="slidenum">
              <a:rPr lang="en-US" altLang="zh-CN"/>
              <a:pPr>
                <a:defRPr/>
              </a:pPr>
              <a:t>‹#›</a:t>
            </a:fld>
            <a:endParaRPr lang="en-US" altLang="zh-CN"/>
          </a:p>
        </p:txBody>
      </p:sp>
    </p:spTree>
    <p:extLst>
      <p:ext uri="{BB962C8B-B14F-4D97-AF65-F5344CB8AC3E}">
        <p14:creationId xmlns:p14="http://schemas.microsoft.com/office/powerpoint/2010/main" val="67294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xfrm>
            <a:off x="342900" y="4683125"/>
            <a:ext cx="1600200" cy="342900"/>
          </a:xfrm>
          <a:prstGeom prst="rect">
            <a:avLst/>
          </a:prstGeom>
        </p:spPr>
        <p:txBody>
          <a:bodyPr/>
          <a:lstStyle>
            <a:lvl1pPr>
              <a:defRPr>
                <a:latin typeface="Arial" charset="0"/>
                <a:ea typeface="+mn-ea"/>
              </a:defRPr>
            </a:lvl1pPr>
          </a:lstStyle>
          <a:p>
            <a:pPr>
              <a:defRPr/>
            </a:pPr>
            <a:endParaRPr lang="en-US" altLang="zh-CN"/>
          </a:p>
        </p:txBody>
      </p:sp>
      <p:sp>
        <p:nvSpPr>
          <p:cNvPr id="3" name="Rectangle 48"/>
          <p:cNvSpPr>
            <a:spLocks noGrp="1" noChangeArrowheads="1"/>
          </p:cNvSpPr>
          <p:nvPr>
            <p:ph type="ftr" sz="quarter" idx="11"/>
          </p:nvPr>
        </p:nvSpPr>
        <p:spPr>
          <a:xfrm>
            <a:off x="2343150" y="4686300"/>
            <a:ext cx="2171700" cy="342900"/>
          </a:xfrm>
          <a:prstGeom prst="rect">
            <a:avLst/>
          </a:prstGeom>
        </p:spPr>
        <p:txBody>
          <a:bodyPr/>
          <a:lstStyle>
            <a:lvl1pPr>
              <a:defRPr>
                <a:latin typeface="Arial" charset="0"/>
                <a:ea typeface="+mn-ea"/>
              </a:defRPr>
            </a:lvl1pPr>
          </a:lstStyle>
          <a:p>
            <a:pPr>
              <a:defRPr/>
            </a:pPr>
            <a:endParaRPr lang="en-US" altLang="zh-CN"/>
          </a:p>
        </p:txBody>
      </p:sp>
      <p:sp>
        <p:nvSpPr>
          <p:cNvPr id="4" name="Rectangle 49"/>
          <p:cNvSpPr>
            <a:spLocks noGrp="1" noChangeArrowheads="1"/>
          </p:cNvSpPr>
          <p:nvPr>
            <p:ph type="sldNum" sz="quarter" idx="12"/>
          </p:nvPr>
        </p:nvSpPr>
        <p:spPr>
          <a:xfrm>
            <a:off x="4914900" y="4683125"/>
            <a:ext cx="1600200" cy="3429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E181E5C-1530-4268-BD69-2945C59F6531}" type="slidenum">
              <a:rPr lang="en-US" altLang="zh-CN"/>
              <a:pPr>
                <a:defRPr/>
              </a:pPr>
              <a:t>‹#›</a:t>
            </a:fld>
            <a:endParaRPr lang="en-US" altLang="zh-CN"/>
          </a:p>
        </p:txBody>
      </p:sp>
    </p:spTree>
    <p:extLst>
      <p:ext uri="{BB962C8B-B14F-4D97-AF65-F5344CB8AC3E}">
        <p14:creationId xmlns:p14="http://schemas.microsoft.com/office/powerpoint/2010/main" val="223648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52269" name="Rectangle 45"/>
          <p:cNvSpPr>
            <a:spLocks noGrp="1" noChangeArrowheads="1"/>
          </p:cNvSpPr>
          <p:nvPr>
            <p:ph type="title"/>
          </p:nvPr>
        </p:nvSpPr>
        <p:spPr bwMode="auto">
          <a:xfrm>
            <a:off x="342900" y="625475"/>
            <a:ext cx="61722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6"/>
          <p:cNvSpPr>
            <a:spLocks noGrp="1" noChangeArrowheads="1"/>
          </p:cNvSpPr>
          <p:nvPr>
            <p:ph type="body" idx="1"/>
          </p:nvPr>
        </p:nvSpPr>
        <p:spPr bwMode="auto">
          <a:xfrm>
            <a:off x="341313" y="1200150"/>
            <a:ext cx="6173787"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5" name="Rectangle 56"/>
          <p:cNvSpPr>
            <a:spLocks noChangeArrowheads="1"/>
          </p:cNvSpPr>
          <p:nvPr userDrawn="1"/>
        </p:nvSpPr>
        <p:spPr bwMode="auto">
          <a:xfrm>
            <a:off x="0" y="26988"/>
            <a:ext cx="54816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nSpc>
                <a:spcPct val="125000"/>
              </a:lnSpc>
              <a:spcBef>
                <a:spcPts val="0"/>
              </a:spcBef>
              <a:defRPr/>
            </a:pPr>
            <a:r>
              <a:rPr kumimoji="1" lang="zh-CN" altLang="en-US" sz="2000"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a:t>
            </a:r>
            <a:r>
              <a:rPr kumimoji="1" lang="en-US" altLang="zh-CN" sz="2000"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3-6 </a:t>
            </a:r>
            <a:r>
              <a:rPr kumimoji="1" lang="zh-CN" altLang="en-US" sz="2000"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确定晶格振动谱的实验方法</a:t>
            </a:r>
            <a:endParaRPr lang="zh-CN" altLang="en-US" sz="2000"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52282" name="Text Box 58"/>
          <p:cNvSpPr txBox="1">
            <a:spLocks noChangeArrowheads="1"/>
          </p:cNvSpPr>
          <p:nvPr userDrawn="1"/>
        </p:nvSpPr>
        <p:spPr bwMode="auto">
          <a:xfrm>
            <a:off x="4725988" y="4894263"/>
            <a:ext cx="2132012"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1200" dirty="0">
                <a:solidFill>
                  <a:srgbClr val="000066"/>
                </a:solidFill>
                <a:effectLst>
                  <a:outerShdw blurRad="38100" dist="38100" dir="2700000" algn="tl">
                    <a:srgbClr val="C0C0C0"/>
                  </a:outerShdw>
                </a:effectLst>
                <a:latin typeface="楷体_GB2312"/>
                <a:ea typeface="华文新魏" pitchFamily="2" charset="-122"/>
              </a:rPr>
              <a:t>东北师范大学物理学院</a:t>
            </a:r>
          </a:p>
        </p:txBody>
      </p:sp>
    </p:spTree>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57" r:id="rId19"/>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22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22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22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22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22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342900" algn="ctr" rtl="0" fontAlgn="base">
        <a:lnSpc>
          <a:spcPct val="90000"/>
        </a:lnSpc>
        <a:spcBef>
          <a:spcPct val="0"/>
        </a:spcBef>
        <a:spcAft>
          <a:spcPct val="0"/>
        </a:spcAft>
        <a:defRPr sz="3300">
          <a:solidFill>
            <a:schemeClr val="tx2"/>
          </a:solidFill>
          <a:effectLst>
            <a:outerShdw blurRad="38100" dist="38100" dir="2700000" algn="tl">
              <a:srgbClr val="C0C0C0"/>
            </a:outerShdw>
          </a:effectLst>
          <a:latin typeface="Verdana" pitchFamily="34" charset="0"/>
          <a:ea typeface="宋体" pitchFamily="2" charset="-122"/>
        </a:defRPr>
      </a:lvl6pPr>
      <a:lvl7pPr marL="685800" algn="ctr" rtl="0" fontAlgn="base">
        <a:lnSpc>
          <a:spcPct val="90000"/>
        </a:lnSpc>
        <a:spcBef>
          <a:spcPct val="0"/>
        </a:spcBef>
        <a:spcAft>
          <a:spcPct val="0"/>
        </a:spcAft>
        <a:defRPr sz="3300">
          <a:solidFill>
            <a:schemeClr val="tx2"/>
          </a:solidFill>
          <a:effectLst>
            <a:outerShdw blurRad="38100" dist="38100" dir="2700000" algn="tl">
              <a:srgbClr val="C0C0C0"/>
            </a:outerShdw>
          </a:effectLst>
          <a:latin typeface="Verdana" pitchFamily="34" charset="0"/>
          <a:ea typeface="宋体" pitchFamily="2" charset="-122"/>
        </a:defRPr>
      </a:lvl7pPr>
      <a:lvl8pPr marL="1028700" algn="ctr" rtl="0" fontAlgn="base">
        <a:lnSpc>
          <a:spcPct val="90000"/>
        </a:lnSpc>
        <a:spcBef>
          <a:spcPct val="0"/>
        </a:spcBef>
        <a:spcAft>
          <a:spcPct val="0"/>
        </a:spcAft>
        <a:defRPr sz="3300">
          <a:solidFill>
            <a:schemeClr val="tx2"/>
          </a:solidFill>
          <a:effectLst>
            <a:outerShdw blurRad="38100" dist="38100" dir="2700000" algn="tl">
              <a:srgbClr val="C0C0C0"/>
            </a:outerShdw>
          </a:effectLst>
          <a:latin typeface="Verdana" pitchFamily="34" charset="0"/>
          <a:ea typeface="宋体" pitchFamily="2" charset="-122"/>
        </a:defRPr>
      </a:lvl8pPr>
      <a:lvl9pPr marL="1371600" algn="ctr" rtl="0" fontAlgn="base">
        <a:lnSpc>
          <a:spcPct val="90000"/>
        </a:lnSpc>
        <a:spcBef>
          <a:spcPct val="0"/>
        </a:spcBef>
        <a:spcAft>
          <a:spcPct val="0"/>
        </a:spcAft>
        <a:defRPr sz="33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257175" indent="-257175" algn="l" rtl="0" eaLnBrk="0" fontAlgn="base" hangingPunct="0">
        <a:spcBef>
          <a:spcPct val="20000"/>
        </a:spcBef>
        <a:spcAft>
          <a:spcPct val="0"/>
        </a:spcAft>
        <a:buChar char="•"/>
        <a:defRPr sz="19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mn-cs"/>
        </a:defRPr>
      </a:lvl1pPr>
      <a:lvl2pPr marL="557213" indent="-214313" algn="l" rtl="0" eaLnBrk="0" fontAlgn="base" hangingPunct="0">
        <a:spcBef>
          <a:spcPct val="20000"/>
        </a:spcBef>
        <a:spcAft>
          <a:spcPct val="0"/>
        </a:spcAft>
        <a:buChar char="–"/>
        <a:defRPr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2pPr>
      <a:lvl3pPr marL="857250" indent="-171450" algn="l" rtl="0" eaLnBrk="0" fontAlgn="base" hangingPunct="0">
        <a:spcBef>
          <a:spcPct val="20000"/>
        </a:spcBef>
        <a:spcAft>
          <a:spcPct val="0"/>
        </a:spcAft>
        <a:buChar char="•"/>
        <a:defRPr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3pPr>
      <a:lvl4pPr marL="1200150" indent="-171450" algn="l" rtl="0" eaLnBrk="0" fontAlgn="base" hangingPunct="0">
        <a:spcBef>
          <a:spcPct val="20000"/>
        </a:spcBef>
        <a:spcAft>
          <a:spcPct val="0"/>
        </a:spcAft>
        <a:buChar char="–"/>
        <a:defRPr sz="17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4pPr>
      <a:lvl5pPr marL="1543050" indent="-171450" algn="l" rtl="0" eaLnBrk="0" fontAlgn="base" hangingPunct="0">
        <a:spcBef>
          <a:spcPct val="20000"/>
        </a:spcBef>
        <a:spcAft>
          <a:spcPct val="0"/>
        </a:spcAft>
        <a:buChar char="»"/>
        <a:defRPr sz="16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6.vml"/><Relationship Id="rId6" Type="http://schemas.openxmlformats.org/officeDocument/2006/relationships/image" Target="../media/image23.jpeg"/><Relationship Id="rId5" Type="http://schemas.openxmlformats.org/officeDocument/2006/relationships/oleObject" Target="../embeddings/oleObject12.bin"/><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0.wmf"/><Relationship Id="rId2" Type="http://schemas.openxmlformats.org/officeDocument/2006/relationships/slideLayout" Target="../slideLayouts/slideLayout8.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29.png"/><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8.jpeg"/><Relationship Id="rId7" Type="http://schemas.openxmlformats.org/officeDocument/2006/relationships/image" Target="../media/image6.w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altLang="zh-CN" sz="2250" dirty="0" smtClean="0">
                <a:latin typeface="微软雅黑" panose="020B0503020204020204" pitchFamily="34" charset="-122"/>
              </a:rPr>
              <a:t>§3-6 </a:t>
            </a:r>
            <a:r>
              <a:rPr lang="zh-CN" altLang="en-US" sz="2250" dirty="0" smtClean="0">
                <a:latin typeface="微软雅黑" panose="020B0503020204020204" pitchFamily="34" charset="-122"/>
              </a:rPr>
              <a:t>确定晶格振动谱的实验方法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a:defRPr/>
            </a:pPr>
            <a:r>
              <a:rPr lang="zh-CN" altLang="en-US" sz="2250" dirty="0" smtClean="0">
                <a:effectLst/>
                <a:latin typeface="微软雅黑" panose="020B0503020204020204" pitchFamily="34" charset="-122"/>
              </a:rPr>
              <a:t>固体光散射</a:t>
            </a:r>
          </a:p>
        </p:txBody>
      </p:sp>
      <p:sp>
        <p:nvSpPr>
          <p:cNvPr id="31747" name="内容占位符 2"/>
          <p:cNvSpPr>
            <a:spLocks noGrp="1"/>
          </p:cNvSpPr>
          <p:nvPr>
            <p:ph idx="4294967295"/>
          </p:nvPr>
        </p:nvSpPr>
        <p:spPr>
          <a:xfrm>
            <a:off x="0" y="1136650"/>
            <a:ext cx="6553200" cy="2863850"/>
          </a:xfrm>
          <a:noFill/>
        </p:spPr>
        <p:txBody>
          <a:bodyPr/>
          <a:lstStyle/>
          <a:p>
            <a:pPr>
              <a:lnSpc>
                <a:spcPct val="150000"/>
              </a:lnSpc>
              <a:spcBef>
                <a:spcPct val="0"/>
              </a:spcBef>
              <a:buFont typeface="Wingdings" panose="05000000000000000000" pitchFamily="2" charset="2"/>
              <a:buChar char="Ø"/>
            </a:pPr>
            <a:r>
              <a:rPr lang="zh-CN" altLang="en-US" sz="1800" smtClean="0">
                <a:effectLst/>
                <a:latin typeface="微软雅黑" panose="020B0503020204020204" pitchFamily="34" charset="-122"/>
              </a:rPr>
              <a:t>当光通过固体时，也会与格波相互作用，而发生散射（这里主要介绍光子与晶格的非弹性散射过程）。</a:t>
            </a:r>
            <a:endParaRPr lang="en-US" altLang="zh-CN" sz="1800" smtClean="0">
              <a:effectLst/>
              <a:latin typeface="微软雅黑" panose="020B0503020204020204" pitchFamily="34" charset="-122"/>
            </a:endParaRPr>
          </a:p>
          <a:p>
            <a:pPr>
              <a:lnSpc>
                <a:spcPct val="150000"/>
              </a:lnSpc>
              <a:spcBef>
                <a:spcPct val="0"/>
              </a:spcBef>
              <a:buFont typeface="Wingdings" panose="05000000000000000000" pitchFamily="2" charset="2"/>
              <a:buChar char="Ø"/>
            </a:pPr>
            <a:r>
              <a:rPr lang="zh-CN" altLang="en-US" sz="1800" smtClean="0">
                <a:effectLst/>
                <a:latin typeface="微软雅黑" panose="020B0503020204020204" pitchFamily="34" charset="-122"/>
              </a:rPr>
              <a:t>介质</a:t>
            </a:r>
            <a:r>
              <a:rPr lang="zh-CN" altLang="en-US" sz="1800" smtClean="0">
                <a:solidFill>
                  <a:srgbClr val="0000CC"/>
                </a:solidFill>
                <a:effectLst/>
                <a:latin typeface="微软雅黑" panose="020B0503020204020204" pitchFamily="34" charset="-122"/>
              </a:rPr>
              <a:t>折射率</a:t>
            </a:r>
            <a:r>
              <a:rPr lang="zh-CN" altLang="en-US" sz="1800" smtClean="0">
                <a:effectLst/>
                <a:latin typeface="微软雅黑" panose="020B0503020204020204" pitchFamily="34" charset="-122"/>
              </a:rPr>
              <a:t>的变化（或者说</a:t>
            </a:r>
            <a:r>
              <a:rPr lang="zh-CN" altLang="en-US" sz="1800" smtClean="0">
                <a:solidFill>
                  <a:srgbClr val="0000CC"/>
                </a:solidFill>
                <a:effectLst/>
                <a:latin typeface="微软雅黑" panose="020B0503020204020204" pitchFamily="34" charset="-122"/>
              </a:rPr>
              <a:t>介质极化率</a:t>
            </a:r>
            <a:r>
              <a:rPr lang="zh-CN" altLang="en-US" sz="1800" smtClean="0">
                <a:effectLst/>
                <a:latin typeface="微软雅黑" panose="020B0503020204020204" pitchFamily="34" charset="-122"/>
              </a:rPr>
              <a:t>的变化）是引起光散射的原因，而晶格振动中的声学波和光学波都会引起折射率的变化。</a:t>
            </a:r>
            <a:endParaRPr lang="en-US" altLang="zh-CN" sz="1800" smtClean="0">
              <a:effectLst/>
              <a:latin typeface="微软雅黑" panose="020B0503020204020204" pitchFamily="34" charset="-122"/>
            </a:endParaRPr>
          </a:p>
          <a:p>
            <a:pPr>
              <a:lnSpc>
                <a:spcPct val="150000"/>
              </a:lnSpc>
              <a:spcBef>
                <a:spcPct val="0"/>
              </a:spcBef>
              <a:buFont typeface="Wingdings" panose="05000000000000000000" pitchFamily="2" charset="2"/>
              <a:buChar char="Ø"/>
            </a:pPr>
            <a:r>
              <a:rPr lang="zh-CN" altLang="en-US" sz="1800" smtClean="0">
                <a:effectLst/>
                <a:latin typeface="微软雅黑" panose="020B0503020204020204" pitchFamily="34" charset="-122"/>
              </a:rPr>
              <a:t>当然这个非弹性散射过程也要遵守能量守恒和准动量守恒关系。</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AutoShape 3"/>
          <p:cNvSpPr>
            <a:spLocks noChangeArrowheads="1"/>
          </p:cNvSpPr>
          <p:nvPr/>
        </p:nvSpPr>
        <p:spPr bwMode="auto">
          <a:xfrm>
            <a:off x="3044825" y="2435225"/>
            <a:ext cx="768350" cy="1011238"/>
          </a:xfrm>
          <a:prstGeom prst="cube">
            <a:avLst>
              <a:gd name="adj" fmla="val 25000"/>
            </a:avLst>
          </a:prstGeom>
          <a:solidFill>
            <a:srgbClr val="99CCFF"/>
          </a:solidFill>
          <a:ln w="12700" cap="sq">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buClr>
                <a:schemeClr val="tx2"/>
              </a:buClr>
              <a:buSzPct val="90000"/>
              <a:buFont typeface="Symbol" panose="05050102010706020507" pitchFamily="18" charset="2"/>
              <a:buNone/>
              <a:defRPr/>
            </a:pPr>
            <a:r>
              <a:rPr kumimoji="1" lang="zh-CN" altLang="en-US" sz="1575" b="0" smtClean="0">
                <a:solidFill>
                  <a:srgbClr val="CC0000"/>
                </a:solidFill>
                <a:latin typeface="Times New Roman" panose="02020603050405020304" pitchFamily="18" charset="0"/>
                <a:ea typeface="方正舒体" panose="02010601030101010101" pitchFamily="2" charset="-122"/>
              </a:rPr>
              <a:t>样</a:t>
            </a:r>
          </a:p>
          <a:p>
            <a:pPr algn="ctr" eaLnBrk="1" hangingPunct="1">
              <a:buClr>
                <a:schemeClr val="tx2"/>
              </a:buClr>
              <a:buSzPct val="90000"/>
              <a:buFont typeface="Symbol" panose="05050102010706020507" pitchFamily="18" charset="2"/>
              <a:buNone/>
              <a:defRPr/>
            </a:pPr>
            <a:r>
              <a:rPr kumimoji="1" lang="zh-CN" altLang="en-US" sz="1575" b="0" smtClean="0">
                <a:solidFill>
                  <a:srgbClr val="CC0000"/>
                </a:solidFill>
                <a:latin typeface="Times New Roman" panose="02020603050405020304" pitchFamily="18" charset="0"/>
                <a:ea typeface="方正舒体" panose="02010601030101010101" pitchFamily="2" charset="-122"/>
              </a:rPr>
              <a:t>品</a:t>
            </a:r>
          </a:p>
          <a:p>
            <a:pPr algn="ctr" eaLnBrk="1" hangingPunct="1">
              <a:buClr>
                <a:schemeClr val="tx2"/>
              </a:buClr>
              <a:buSzPct val="90000"/>
              <a:buFont typeface="Symbol" panose="05050102010706020507" pitchFamily="18" charset="2"/>
              <a:buNone/>
              <a:defRPr/>
            </a:pPr>
            <a:r>
              <a:rPr kumimoji="1" lang="zh-CN" altLang="en-US" sz="1575" b="0" smtClean="0">
                <a:solidFill>
                  <a:srgbClr val="CC0000"/>
                </a:solidFill>
                <a:latin typeface="Times New Roman" panose="02020603050405020304" pitchFamily="18" charset="0"/>
                <a:ea typeface="方正舒体" panose="02010601030101010101" pitchFamily="2" charset="-122"/>
              </a:rPr>
              <a:t>池</a:t>
            </a:r>
          </a:p>
        </p:txBody>
      </p:sp>
      <p:grpSp>
        <p:nvGrpSpPr>
          <p:cNvPr id="71684" name="Group 4"/>
          <p:cNvGrpSpPr>
            <a:grpSpLocks/>
          </p:cNvGrpSpPr>
          <p:nvPr/>
        </p:nvGrpSpPr>
        <p:grpSpPr bwMode="auto">
          <a:xfrm>
            <a:off x="3084513" y="2636838"/>
            <a:ext cx="688975" cy="769937"/>
            <a:chOff x="3107" y="2341"/>
            <a:chExt cx="771" cy="862"/>
          </a:xfrm>
        </p:grpSpPr>
        <p:sp>
          <p:nvSpPr>
            <p:cNvPr id="23574" name="Oval 5"/>
            <p:cNvSpPr>
              <a:spLocks noChangeArrowheads="1"/>
            </p:cNvSpPr>
            <p:nvPr/>
          </p:nvSpPr>
          <p:spPr bwMode="auto">
            <a:xfrm>
              <a:off x="3741" y="2341"/>
              <a:ext cx="46" cy="44"/>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75" name="Oval 6"/>
            <p:cNvSpPr>
              <a:spLocks noChangeArrowheads="1"/>
            </p:cNvSpPr>
            <p:nvPr/>
          </p:nvSpPr>
          <p:spPr bwMode="auto">
            <a:xfrm>
              <a:off x="3244" y="2794"/>
              <a:ext cx="44" cy="46"/>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76" name="Oval 7"/>
            <p:cNvSpPr>
              <a:spLocks noChangeArrowheads="1"/>
            </p:cNvSpPr>
            <p:nvPr/>
          </p:nvSpPr>
          <p:spPr bwMode="auto">
            <a:xfrm>
              <a:off x="3107" y="2794"/>
              <a:ext cx="44" cy="46"/>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77" name="Oval 8"/>
            <p:cNvSpPr>
              <a:spLocks noChangeArrowheads="1"/>
            </p:cNvSpPr>
            <p:nvPr/>
          </p:nvSpPr>
          <p:spPr bwMode="auto">
            <a:xfrm>
              <a:off x="3562" y="2615"/>
              <a:ext cx="43" cy="44"/>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78" name="Oval 9"/>
            <p:cNvSpPr>
              <a:spLocks noChangeArrowheads="1"/>
            </p:cNvSpPr>
            <p:nvPr/>
          </p:nvSpPr>
          <p:spPr bwMode="auto">
            <a:xfrm>
              <a:off x="3423" y="2615"/>
              <a:ext cx="44" cy="44"/>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79" name="Oval 10"/>
            <p:cNvSpPr>
              <a:spLocks noChangeArrowheads="1"/>
            </p:cNvSpPr>
            <p:nvPr/>
          </p:nvSpPr>
          <p:spPr bwMode="auto">
            <a:xfrm>
              <a:off x="3244" y="2615"/>
              <a:ext cx="44" cy="44"/>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80" name="Oval 11"/>
            <p:cNvSpPr>
              <a:spLocks noChangeArrowheads="1"/>
            </p:cNvSpPr>
            <p:nvPr/>
          </p:nvSpPr>
          <p:spPr bwMode="auto">
            <a:xfrm>
              <a:off x="3107" y="2615"/>
              <a:ext cx="44" cy="44"/>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81" name="Oval 12"/>
            <p:cNvSpPr>
              <a:spLocks noChangeArrowheads="1"/>
            </p:cNvSpPr>
            <p:nvPr/>
          </p:nvSpPr>
          <p:spPr bwMode="auto">
            <a:xfrm>
              <a:off x="3606" y="2432"/>
              <a:ext cx="44" cy="46"/>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82" name="Oval 13"/>
            <p:cNvSpPr>
              <a:spLocks noChangeArrowheads="1"/>
            </p:cNvSpPr>
            <p:nvPr/>
          </p:nvSpPr>
          <p:spPr bwMode="auto">
            <a:xfrm>
              <a:off x="3469" y="2432"/>
              <a:ext cx="46" cy="46"/>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83" name="Oval 14"/>
            <p:cNvSpPr>
              <a:spLocks noChangeArrowheads="1"/>
            </p:cNvSpPr>
            <p:nvPr/>
          </p:nvSpPr>
          <p:spPr bwMode="auto">
            <a:xfrm>
              <a:off x="3244" y="2432"/>
              <a:ext cx="44" cy="46"/>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84" name="Oval 15"/>
            <p:cNvSpPr>
              <a:spLocks noChangeArrowheads="1"/>
            </p:cNvSpPr>
            <p:nvPr/>
          </p:nvSpPr>
          <p:spPr bwMode="auto">
            <a:xfrm>
              <a:off x="3107" y="2432"/>
              <a:ext cx="44" cy="46"/>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85" name="Oval 16"/>
            <p:cNvSpPr>
              <a:spLocks noChangeArrowheads="1"/>
            </p:cNvSpPr>
            <p:nvPr/>
          </p:nvSpPr>
          <p:spPr bwMode="auto">
            <a:xfrm>
              <a:off x="3107" y="3159"/>
              <a:ext cx="44" cy="44"/>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86" name="Oval 17"/>
            <p:cNvSpPr>
              <a:spLocks noChangeArrowheads="1"/>
            </p:cNvSpPr>
            <p:nvPr/>
          </p:nvSpPr>
          <p:spPr bwMode="auto">
            <a:xfrm>
              <a:off x="3288" y="3114"/>
              <a:ext cx="44" cy="44"/>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87" name="Oval 18"/>
            <p:cNvSpPr>
              <a:spLocks noChangeArrowheads="1"/>
            </p:cNvSpPr>
            <p:nvPr/>
          </p:nvSpPr>
          <p:spPr bwMode="auto">
            <a:xfrm>
              <a:off x="3606" y="2976"/>
              <a:ext cx="44" cy="46"/>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88" name="Oval 19"/>
            <p:cNvSpPr>
              <a:spLocks noChangeArrowheads="1"/>
            </p:cNvSpPr>
            <p:nvPr/>
          </p:nvSpPr>
          <p:spPr bwMode="auto">
            <a:xfrm>
              <a:off x="3469" y="2976"/>
              <a:ext cx="46" cy="46"/>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89" name="Oval 20"/>
            <p:cNvSpPr>
              <a:spLocks noChangeArrowheads="1"/>
            </p:cNvSpPr>
            <p:nvPr/>
          </p:nvSpPr>
          <p:spPr bwMode="auto">
            <a:xfrm>
              <a:off x="3288" y="2976"/>
              <a:ext cx="44" cy="46"/>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90" name="Oval 21"/>
            <p:cNvSpPr>
              <a:spLocks noChangeArrowheads="1"/>
            </p:cNvSpPr>
            <p:nvPr/>
          </p:nvSpPr>
          <p:spPr bwMode="auto">
            <a:xfrm>
              <a:off x="3107" y="2976"/>
              <a:ext cx="44" cy="46"/>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91" name="Oval 22"/>
            <p:cNvSpPr>
              <a:spLocks noChangeArrowheads="1"/>
            </p:cNvSpPr>
            <p:nvPr/>
          </p:nvSpPr>
          <p:spPr bwMode="auto">
            <a:xfrm>
              <a:off x="3562" y="2794"/>
              <a:ext cx="43" cy="46"/>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92" name="Oval 23"/>
            <p:cNvSpPr>
              <a:spLocks noChangeArrowheads="1"/>
            </p:cNvSpPr>
            <p:nvPr/>
          </p:nvSpPr>
          <p:spPr bwMode="auto">
            <a:xfrm>
              <a:off x="3423" y="2794"/>
              <a:ext cx="44" cy="46"/>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93" name="Oval 24"/>
            <p:cNvSpPr>
              <a:spLocks noChangeArrowheads="1"/>
            </p:cNvSpPr>
            <p:nvPr/>
          </p:nvSpPr>
          <p:spPr bwMode="auto">
            <a:xfrm>
              <a:off x="3834" y="2752"/>
              <a:ext cx="44" cy="43"/>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94" name="Oval 25"/>
            <p:cNvSpPr>
              <a:spLocks noChangeArrowheads="1"/>
            </p:cNvSpPr>
            <p:nvPr/>
          </p:nvSpPr>
          <p:spPr bwMode="auto">
            <a:xfrm>
              <a:off x="3741" y="2840"/>
              <a:ext cx="46" cy="44"/>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95" name="Oval 26"/>
            <p:cNvSpPr>
              <a:spLocks noChangeArrowheads="1"/>
            </p:cNvSpPr>
            <p:nvPr/>
          </p:nvSpPr>
          <p:spPr bwMode="auto">
            <a:xfrm>
              <a:off x="3834" y="2931"/>
              <a:ext cx="44" cy="44"/>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96" name="Oval 27"/>
            <p:cNvSpPr>
              <a:spLocks noChangeArrowheads="1"/>
            </p:cNvSpPr>
            <p:nvPr/>
          </p:nvSpPr>
          <p:spPr bwMode="auto">
            <a:xfrm>
              <a:off x="3741" y="3022"/>
              <a:ext cx="46" cy="44"/>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97" name="Oval 28"/>
            <p:cNvSpPr>
              <a:spLocks noChangeArrowheads="1"/>
            </p:cNvSpPr>
            <p:nvPr/>
          </p:nvSpPr>
          <p:spPr bwMode="auto">
            <a:xfrm>
              <a:off x="3606" y="3159"/>
              <a:ext cx="44" cy="44"/>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98" name="Oval 29"/>
            <p:cNvSpPr>
              <a:spLocks noChangeArrowheads="1"/>
            </p:cNvSpPr>
            <p:nvPr/>
          </p:nvSpPr>
          <p:spPr bwMode="auto">
            <a:xfrm>
              <a:off x="3469" y="3159"/>
              <a:ext cx="46" cy="44"/>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99" name="Oval 30"/>
            <p:cNvSpPr>
              <a:spLocks noChangeArrowheads="1"/>
            </p:cNvSpPr>
            <p:nvPr/>
          </p:nvSpPr>
          <p:spPr bwMode="auto">
            <a:xfrm>
              <a:off x="3834" y="2385"/>
              <a:ext cx="44" cy="44"/>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600" name="Oval 31"/>
            <p:cNvSpPr>
              <a:spLocks noChangeArrowheads="1"/>
            </p:cNvSpPr>
            <p:nvPr/>
          </p:nvSpPr>
          <p:spPr bwMode="auto">
            <a:xfrm>
              <a:off x="3787" y="2478"/>
              <a:ext cx="44" cy="44"/>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601" name="Oval 32"/>
            <p:cNvSpPr>
              <a:spLocks noChangeArrowheads="1"/>
            </p:cNvSpPr>
            <p:nvPr/>
          </p:nvSpPr>
          <p:spPr bwMode="auto">
            <a:xfrm>
              <a:off x="3834" y="2568"/>
              <a:ext cx="44" cy="43"/>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602" name="Oval 33"/>
            <p:cNvSpPr>
              <a:spLocks noChangeArrowheads="1"/>
            </p:cNvSpPr>
            <p:nvPr/>
          </p:nvSpPr>
          <p:spPr bwMode="auto">
            <a:xfrm>
              <a:off x="3741" y="2615"/>
              <a:ext cx="46" cy="44"/>
            </a:xfrm>
            <a:prstGeom prst="ellipse">
              <a:avLst/>
            </a:prstGeom>
            <a:solidFill>
              <a:srgbClr val="FFFF00"/>
            </a:solidFill>
            <a:ln>
              <a:noFill/>
            </a:ln>
            <a:effectLst/>
            <a:extLs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grpSp>
      <p:sp>
        <p:nvSpPr>
          <p:cNvPr id="71714" name="AutoShape 34"/>
          <p:cNvSpPr>
            <a:spLocks noChangeArrowheads="1"/>
          </p:cNvSpPr>
          <p:nvPr/>
        </p:nvSpPr>
        <p:spPr bwMode="auto">
          <a:xfrm>
            <a:off x="1828800" y="2516188"/>
            <a:ext cx="1216025" cy="1011237"/>
          </a:xfrm>
          <a:prstGeom prst="rightArrow">
            <a:avLst>
              <a:gd name="adj1" fmla="val 50000"/>
              <a:gd name="adj2" fmla="val 30004"/>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71715" name="AutoShape 35"/>
          <p:cNvSpPr>
            <a:spLocks noChangeArrowheads="1"/>
          </p:cNvSpPr>
          <p:nvPr/>
        </p:nvSpPr>
        <p:spPr bwMode="auto">
          <a:xfrm>
            <a:off x="-868363" y="2728913"/>
            <a:ext cx="701675" cy="850900"/>
          </a:xfrm>
          <a:prstGeom prst="rightArrow">
            <a:avLst>
              <a:gd name="adj1" fmla="val 50000"/>
              <a:gd name="adj2" fmla="val 35703"/>
            </a:avLst>
          </a:prstGeom>
          <a:solidFill>
            <a:schemeClr val="tx1"/>
          </a:solidFill>
          <a:ln w="9525">
            <a:solidFill>
              <a:schemeClr val="tx1"/>
            </a:solidFill>
            <a:miter lim="800000"/>
            <a:headEnd/>
            <a:tailEnd/>
          </a:ln>
          <a:effectLs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grpSp>
        <p:nvGrpSpPr>
          <p:cNvPr id="71716" name="Group 36"/>
          <p:cNvGrpSpPr>
            <a:grpSpLocks/>
          </p:cNvGrpSpPr>
          <p:nvPr/>
        </p:nvGrpSpPr>
        <p:grpSpPr bwMode="auto">
          <a:xfrm>
            <a:off x="3140968" y="5291138"/>
            <a:ext cx="485775" cy="567035"/>
            <a:chOff x="2472" y="1616"/>
            <a:chExt cx="544" cy="635"/>
          </a:xfrm>
          <a:solidFill>
            <a:schemeClr val="tx1"/>
          </a:solidFill>
        </p:grpSpPr>
        <p:sp>
          <p:nvSpPr>
            <p:cNvPr id="23571" name="AutoShape 37"/>
            <p:cNvSpPr>
              <a:spLocks noChangeArrowheads="1"/>
            </p:cNvSpPr>
            <p:nvPr/>
          </p:nvSpPr>
          <p:spPr bwMode="auto">
            <a:xfrm>
              <a:off x="2608" y="1616"/>
              <a:ext cx="317" cy="635"/>
            </a:xfrm>
            <a:prstGeom prst="upArrow">
              <a:avLst>
                <a:gd name="adj1" fmla="val 50000"/>
                <a:gd name="adj2" fmla="val 50079"/>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72" name="AutoShape 38"/>
            <p:cNvSpPr>
              <a:spLocks noChangeArrowheads="1"/>
            </p:cNvSpPr>
            <p:nvPr/>
          </p:nvSpPr>
          <p:spPr bwMode="auto">
            <a:xfrm>
              <a:off x="2472" y="1616"/>
              <a:ext cx="136" cy="635"/>
            </a:xfrm>
            <a:prstGeom prst="upArrow">
              <a:avLst>
                <a:gd name="adj1" fmla="val 50000"/>
                <a:gd name="adj2" fmla="val 116728"/>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73" name="AutoShape 39"/>
            <p:cNvSpPr>
              <a:spLocks noChangeArrowheads="1"/>
            </p:cNvSpPr>
            <p:nvPr/>
          </p:nvSpPr>
          <p:spPr bwMode="auto">
            <a:xfrm>
              <a:off x="2971" y="1616"/>
              <a:ext cx="45" cy="635"/>
            </a:xfrm>
            <a:prstGeom prst="upArrow">
              <a:avLst>
                <a:gd name="adj1" fmla="val 50000"/>
                <a:gd name="adj2" fmla="val 345109"/>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grpSp>
      <p:grpSp>
        <p:nvGrpSpPr>
          <p:cNvPr id="71720" name="Group 40"/>
          <p:cNvGrpSpPr>
            <a:grpSpLocks/>
          </p:cNvGrpSpPr>
          <p:nvPr/>
        </p:nvGrpSpPr>
        <p:grpSpPr bwMode="auto">
          <a:xfrm>
            <a:off x="3230563" y="-608013"/>
            <a:ext cx="485775" cy="608013"/>
            <a:chOff x="2517" y="1298"/>
            <a:chExt cx="544" cy="680"/>
          </a:xfrm>
        </p:grpSpPr>
        <p:sp>
          <p:nvSpPr>
            <p:cNvPr id="23568" name="AutoShape 41"/>
            <p:cNvSpPr>
              <a:spLocks noChangeArrowheads="1"/>
            </p:cNvSpPr>
            <p:nvPr/>
          </p:nvSpPr>
          <p:spPr bwMode="auto">
            <a:xfrm>
              <a:off x="2608" y="1298"/>
              <a:ext cx="318" cy="636"/>
            </a:xfrm>
            <a:prstGeom prst="downArrow">
              <a:avLst>
                <a:gd name="adj1" fmla="val 50000"/>
                <a:gd name="adj2" fmla="val 5007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69" name="AutoShape 42"/>
            <p:cNvSpPr>
              <a:spLocks noChangeArrowheads="1"/>
            </p:cNvSpPr>
            <p:nvPr/>
          </p:nvSpPr>
          <p:spPr bwMode="auto">
            <a:xfrm>
              <a:off x="2926" y="1298"/>
              <a:ext cx="135" cy="680"/>
            </a:xfrm>
            <a:prstGeom prst="downArrow">
              <a:avLst>
                <a:gd name="adj1" fmla="val 50000"/>
                <a:gd name="adj2" fmla="val 1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sp>
          <p:nvSpPr>
            <p:cNvPr id="23570" name="AutoShape 43"/>
            <p:cNvSpPr>
              <a:spLocks noChangeArrowheads="1"/>
            </p:cNvSpPr>
            <p:nvPr/>
          </p:nvSpPr>
          <p:spPr bwMode="auto">
            <a:xfrm>
              <a:off x="2517" y="1298"/>
              <a:ext cx="44" cy="680"/>
            </a:xfrm>
            <a:prstGeom prst="downArrow">
              <a:avLst>
                <a:gd name="adj1" fmla="val 50000"/>
                <a:gd name="adj2" fmla="val 377778"/>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013"/>
            </a:p>
          </p:txBody>
        </p:sp>
      </p:grpSp>
      <p:grpSp>
        <p:nvGrpSpPr>
          <p:cNvPr id="71724" name="Group 44"/>
          <p:cNvGrpSpPr>
            <a:grpSpLocks/>
          </p:cNvGrpSpPr>
          <p:nvPr/>
        </p:nvGrpSpPr>
        <p:grpSpPr bwMode="auto">
          <a:xfrm>
            <a:off x="2940050" y="1349375"/>
            <a:ext cx="2208213" cy="3114675"/>
            <a:chOff x="2332" y="790"/>
            <a:chExt cx="2473" cy="3489"/>
          </a:xfrm>
        </p:grpSpPr>
        <p:sp>
          <p:nvSpPr>
            <p:cNvPr id="23563" name="Text Box 45"/>
            <p:cNvSpPr txBox="1">
              <a:spLocks noChangeArrowheads="1"/>
            </p:cNvSpPr>
            <p:nvPr/>
          </p:nvSpPr>
          <p:spPr bwMode="auto">
            <a:xfrm>
              <a:off x="3356" y="2325"/>
              <a:ext cx="1449" cy="375"/>
            </a:xfrm>
            <a:prstGeom prst="rect">
              <a:avLst/>
            </a:prstGeom>
            <a:noFill/>
            <a:ln w="9525">
              <a:no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575" dirty="0">
                  <a:solidFill>
                    <a:schemeClr val="tx2">
                      <a:lumMod val="95000"/>
                      <a:lumOff val="5000"/>
                    </a:schemeClr>
                  </a:solidFill>
                  <a:ea typeface="华文彩云" panose="02010800040101010101" pitchFamily="2" charset="-122"/>
                </a:rPr>
                <a:t>透过光</a:t>
              </a:r>
              <a:r>
                <a:rPr lang="en-US" altLang="zh-CN" sz="1575" b="1" dirty="0">
                  <a:solidFill>
                    <a:schemeClr val="tx2">
                      <a:lumMod val="95000"/>
                      <a:lumOff val="5000"/>
                    </a:schemeClr>
                  </a:solidFill>
                  <a:latin typeface="Times New Roman" panose="02020603050405020304" pitchFamily="18" charset="0"/>
                  <a:ea typeface="华文新魏" panose="02010800040101010101" pitchFamily="2" charset="-122"/>
                </a:rPr>
                <a:t>λ</a:t>
              </a:r>
              <a:r>
                <a:rPr lang="zh-CN" altLang="en-US" sz="1575" b="1" dirty="0">
                  <a:solidFill>
                    <a:schemeClr val="bg1"/>
                  </a:solidFill>
                  <a:latin typeface="Times New Roman" panose="02020603050405020304" pitchFamily="18" charset="0"/>
                  <a:ea typeface="华文新魏" panose="02010800040101010101" pitchFamily="2" charset="-122"/>
                </a:rPr>
                <a:t>不变</a:t>
              </a:r>
            </a:p>
          </p:txBody>
        </p:sp>
        <p:sp>
          <p:nvSpPr>
            <p:cNvPr id="23564" name="Text Box 46"/>
            <p:cNvSpPr txBox="1">
              <a:spLocks noChangeArrowheads="1"/>
            </p:cNvSpPr>
            <p:nvPr/>
          </p:nvSpPr>
          <p:spPr bwMode="auto">
            <a:xfrm>
              <a:off x="3287" y="2759"/>
              <a:ext cx="476" cy="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SzPct val="90000"/>
                <a:buFont typeface="Symbol" panose="05050102010706020507" pitchFamily="18" charset="2"/>
                <a:buNone/>
                <a:defRPr/>
              </a:pPr>
              <a:r>
                <a:rPr kumimoji="1" lang="zh-CN" altLang="en-US" sz="1575" dirty="0">
                  <a:solidFill>
                    <a:schemeClr val="tx1">
                      <a:lumMod val="50000"/>
                    </a:schemeClr>
                  </a:solidFill>
                  <a:latin typeface="Times New Roman" panose="02020603050405020304" pitchFamily="18" charset="0"/>
                  <a:ea typeface="华文彩云" panose="02010800040101010101" pitchFamily="2" charset="-122"/>
                </a:rPr>
                <a:t>瑞利散射</a:t>
              </a:r>
              <a:r>
                <a:rPr lang="en-US" altLang="zh-CN" sz="1350" b="1" dirty="0">
                  <a:solidFill>
                    <a:schemeClr val="tx1">
                      <a:lumMod val="50000"/>
                    </a:schemeClr>
                  </a:solidFill>
                  <a:latin typeface="Times New Roman" panose="02020603050405020304" pitchFamily="18" charset="0"/>
                  <a:ea typeface="方正舒体" panose="02010601030101010101" pitchFamily="2" charset="-122"/>
                </a:rPr>
                <a:t>λ</a:t>
              </a:r>
              <a:r>
                <a:rPr lang="zh-CN" altLang="en-US" sz="1350" b="1" dirty="0">
                  <a:solidFill>
                    <a:schemeClr val="tx1">
                      <a:lumMod val="50000"/>
                    </a:schemeClr>
                  </a:solidFill>
                  <a:latin typeface="Times New Roman" panose="02020603050405020304" pitchFamily="18" charset="0"/>
                  <a:ea typeface="方正舒体" panose="02010601030101010101" pitchFamily="2" charset="-122"/>
                </a:rPr>
                <a:t>不变</a:t>
              </a:r>
            </a:p>
          </p:txBody>
        </p:sp>
        <p:sp>
          <p:nvSpPr>
            <p:cNvPr id="31756" name="Text Box 47"/>
            <p:cNvSpPr txBox="1">
              <a:spLocks noChangeArrowheads="1"/>
            </p:cNvSpPr>
            <p:nvPr/>
          </p:nvSpPr>
          <p:spPr bwMode="auto">
            <a:xfrm>
              <a:off x="3310" y="790"/>
              <a:ext cx="476" cy="1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buClr>
                  <a:schemeClr val="tx2"/>
                </a:buClr>
                <a:buSzPct val="90000"/>
                <a:buFont typeface="Symbol" panose="05050102010706020507" pitchFamily="18" charset="2"/>
                <a:buNone/>
                <a:defRPr/>
              </a:pPr>
              <a:r>
                <a:rPr kumimoji="1" lang="zh-CN" altLang="en-US" sz="1575" b="0" smtClean="0">
                  <a:solidFill>
                    <a:srgbClr val="FF0000"/>
                  </a:solidFill>
                  <a:latin typeface="Times New Roman" panose="02020603050405020304" pitchFamily="18" charset="0"/>
                  <a:ea typeface="华文彩云" panose="02010800040101010101" pitchFamily="2" charset="-122"/>
                </a:rPr>
                <a:t>拉</a:t>
              </a:r>
              <a:r>
                <a:rPr kumimoji="1" lang="zh-CN" altLang="en-US" sz="1575" b="0" smtClean="0">
                  <a:solidFill>
                    <a:srgbClr val="FFFF00"/>
                  </a:solidFill>
                  <a:latin typeface="Times New Roman" panose="02020603050405020304" pitchFamily="18" charset="0"/>
                  <a:ea typeface="华文彩云" panose="02010800040101010101" pitchFamily="2" charset="-122"/>
                </a:rPr>
                <a:t>曼</a:t>
              </a:r>
              <a:r>
                <a:rPr kumimoji="1" lang="zh-CN" altLang="en-US" sz="1575" b="0" smtClean="0">
                  <a:solidFill>
                    <a:srgbClr val="00B050"/>
                  </a:solidFill>
                  <a:latin typeface="Times New Roman" panose="02020603050405020304" pitchFamily="18" charset="0"/>
                  <a:ea typeface="华文彩云" panose="02010800040101010101" pitchFamily="2" charset="-122"/>
                </a:rPr>
                <a:t>散</a:t>
              </a:r>
              <a:r>
                <a:rPr kumimoji="1" lang="zh-CN" altLang="en-US" sz="1575" b="0" smtClean="0">
                  <a:solidFill>
                    <a:srgbClr val="7030A0"/>
                  </a:solidFill>
                  <a:latin typeface="Times New Roman" panose="02020603050405020304" pitchFamily="18" charset="0"/>
                  <a:ea typeface="华文彩云" panose="02010800040101010101" pitchFamily="2" charset="-122"/>
                </a:rPr>
                <a:t>射</a:t>
              </a:r>
              <a:r>
                <a:rPr lang="en-US" altLang="zh-CN" sz="1350" smtClean="0">
                  <a:solidFill>
                    <a:srgbClr val="002060"/>
                  </a:solidFill>
                  <a:latin typeface="Times New Roman" panose="02020603050405020304" pitchFamily="18" charset="0"/>
                  <a:ea typeface="方正舒体" panose="02010601030101010101" pitchFamily="2" charset="-122"/>
                </a:rPr>
                <a:t>λ</a:t>
              </a:r>
              <a:r>
                <a:rPr lang="zh-CN" altLang="en-US" sz="1350" smtClean="0">
                  <a:solidFill>
                    <a:srgbClr val="002060"/>
                  </a:solidFill>
                  <a:latin typeface="Times New Roman" panose="02020603050405020304" pitchFamily="18" charset="0"/>
                  <a:ea typeface="方正舒体" panose="02010601030101010101" pitchFamily="2" charset="-122"/>
                </a:rPr>
                <a:t>变</a:t>
              </a:r>
            </a:p>
          </p:txBody>
        </p:sp>
        <p:sp>
          <p:nvSpPr>
            <p:cNvPr id="31757" name="Text Box 48"/>
            <p:cNvSpPr txBox="1">
              <a:spLocks noChangeArrowheads="1"/>
            </p:cNvSpPr>
            <p:nvPr/>
          </p:nvSpPr>
          <p:spPr bwMode="auto">
            <a:xfrm>
              <a:off x="2332" y="1162"/>
              <a:ext cx="517"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buClr>
                  <a:schemeClr val="tx2"/>
                </a:buClr>
                <a:buSzPct val="90000"/>
                <a:buFont typeface="Symbol" panose="05050102010706020507" pitchFamily="18" charset="2"/>
                <a:buNone/>
                <a:defRPr/>
              </a:pPr>
              <a:r>
                <a:rPr lang="en-US" altLang="zh-CN" sz="1800" b="0" smtClean="0">
                  <a:solidFill>
                    <a:srgbClr val="FF0066"/>
                  </a:solidFill>
                  <a:latin typeface="Times New Roman" panose="02020603050405020304" pitchFamily="18" charset="0"/>
                  <a:ea typeface="隶书" panose="02010509060101010101" pitchFamily="49" charset="-122"/>
                </a:rPr>
                <a:t>λ</a:t>
              </a:r>
              <a:r>
                <a:rPr lang="zh-CN" altLang="en-US" sz="1800" b="0" smtClean="0">
                  <a:solidFill>
                    <a:srgbClr val="FF0066"/>
                  </a:solidFill>
                  <a:latin typeface="Times New Roman" panose="02020603050405020304" pitchFamily="18" charset="0"/>
                  <a:ea typeface="隶书" panose="02010509060101010101" pitchFamily="49" charset="-122"/>
                </a:rPr>
                <a:t>增大</a:t>
              </a:r>
              <a:endParaRPr lang="zh-CN" altLang="en-US" sz="1350" b="0" smtClean="0">
                <a:solidFill>
                  <a:srgbClr val="FF0066"/>
                </a:solidFill>
                <a:latin typeface="Times New Roman" panose="02020603050405020304" pitchFamily="18" charset="0"/>
                <a:ea typeface="方正舒体" panose="02010601030101010101" pitchFamily="2" charset="-122"/>
              </a:endParaRPr>
            </a:p>
          </p:txBody>
        </p:sp>
        <p:sp>
          <p:nvSpPr>
            <p:cNvPr id="23567" name="Text Box 49"/>
            <p:cNvSpPr txBox="1">
              <a:spLocks noChangeArrowheads="1"/>
            </p:cNvSpPr>
            <p:nvPr/>
          </p:nvSpPr>
          <p:spPr bwMode="auto">
            <a:xfrm>
              <a:off x="2817" y="1162"/>
              <a:ext cx="517"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buSzPct val="90000"/>
                <a:buFont typeface="Symbol" panose="05050102010706020507" pitchFamily="18" charset="2"/>
                <a:buNone/>
                <a:defRPr/>
              </a:pPr>
              <a:r>
                <a:rPr lang="en-US" altLang="zh-CN" sz="1800" dirty="0">
                  <a:solidFill>
                    <a:schemeClr val="accent4">
                      <a:lumMod val="90000"/>
                      <a:lumOff val="10000"/>
                    </a:schemeClr>
                  </a:solidFill>
                  <a:latin typeface="Times New Roman" panose="02020603050405020304" pitchFamily="18" charset="0"/>
                  <a:ea typeface="隶书" panose="02010509060101010101" pitchFamily="49" charset="-122"/>
                </a:rPr>
                <a:t>λ</a:t>
              </a:r>
              <a:r>
                <a:rPr lang="zh-CN" altLang="en-US" sz="1800" dirty="0">
                  <a:solidFill>
                    <a:schemeClr val="accent4">
                      <a:lumMod val="90000"/>
                      <a:lumOff val="10000"/>
                    </a:schemeClr>
                  </a:solidFill>
                  <a:latin typeface="Times New Roman" panose="02020603050405020304" pitchFamily="18" charset="0"/>
                  <a:ea typeface="隶书" panose="02010509060101010101" pitchFamily="49" charset="-122"/>
                </a:rPr>
                <a:t>减小</a:t>
              </a:r>
              <a:endParaRPr lang="zh-CN" altLang="en-US" sz="1350" dirty="0">
                <a:solidFill>
                  <a:schemeClr val="accent4">
                    <a:lumMod val="90000"/>
                    <a:lumOff val="10000"/>
                  </a:schemeClr>
                </a:solidFill>
                <a:latin typeface="Times New Roman" panose="02020603050405020304" pitchFamily="18" charset="0"/>
                <a:ea typeface="方正舒体" panose="02010601030101010101" pitchFamily="2" charset="-122"/>
              </a:endParaRPr>
            </a:p>
          </p:txBody>
        </p:sp>
      </p:grpSp>
      <p:sp>
        <p:nvSpPr>
          <p:cNvPr id="71731" name="Text Box 51"/>
          <p:cNvSpPr txBox="1">
            <a:spLocks noChangeArrowheads="1"/>
          </p:cNvSpPr>
          <p:nvPr/>
        </p:nvSpPr>
        <p:spPr bwMode="auto">
          <a:xfrm>
            <a:off x="333375" y="1152525"/>
            <a:ext cx="6264275" cy="3940175"/>
          </a:xfrm>
          <a:prstGeom prst="rect">
            <a:avLst/>
          </a:prstGeom>
          <a:solidFill>
            <a:schemeClr val="bg1"/>
          </a:solidFill>
          <a:ln>
            <a:noFill/>
          </a:ln>
          <a:effectLs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25000"/>
              </a:lnSpc>
              <a:spcBef>
                <a:spcPts val="0"/>
              </a:spcBef>
              <a:buFont typeface="Wingdings" panose="05000000000000000000" pitchFamily="2" charset="2"/>
              <a:buChar char="Ø"/>
              <a:defRPr/>
            </a:pPr>
            <a:r>
              <a:rPr lang="zh-CN" altLang="en-US" sz="2000" b="1" dirty="0">
                <a:solidFill>
                  <a:schemeClr val="accent4">
                    <a:lumMod val="90000"/>
                    <a:lumOff val="10000"/>
                  </a:schemeClr>
                </a:solidFill>
                <a:latin typeface="微软雅黑" panose="020B0503020204020204" pitchFamily="34" charset="-122"/>
                <a:ea typeface="微软雅黑" panose="020B0503020204020204" pitchFamily="34" charset="-122"/>
              </a:rPr>
              <a:t>在垂直方向观察时，除了与原入射光有相同频率的瑞利散射外，还有一系列对称分布着若干条很弱的与入射光频率发生位移的拉曼谱线，这种现象称为拉曼效应</a:t>
            </a:r>
            <a:r>
              <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a:t>
            </a:r>
            <a:endParaRPr lang="en-US" altLang="zh-CN" sz="2000" b="1" dirty="0" smtClean="0">
              <a:solidFill>
                <a:schemeClr val="accent4">
                  <a:lumMod val="90000"/>
                  <a:lumOff val="10000"/>
                </a:schemeClr>
              </a:solidFill>
              <a:latin typeface="微软雅黑" panose="020B0503020204020204" pitchFamily="34" charset="-122"/>
              <a:ea typeface="微软雅黑" panose="020B0503020204020204" pitchFamily="34" charset="-122"/>
            </a:endParaRPr>
          </a:p>
          <a:p>
            <a:pPr marL="342900" indent="-342900" eaLnBrk="1" hangingPunct="1">
              <a:lnSpc>
                <a:spcPct val="125000"/>
              </a:lnSpc>
              <a:spcBef>
                <a:spcPts val="0"/>
              </a:spcBef>
              <a:buFont typeface="Wingdings" panose="05000000000000000000" pitchFamily="2" charset="2"/>
              <a:buChar char="Ø"/>
              <a:defRPr/>
            </a:pPr>
            <a:r>
              <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由于</a:t>
            </a:r>
            <a:r>
              <a:rPr lang="zh-CN" altLang="en-US" sz="2000" b="1" dirty="0">
                <a:solidFill>
                  <a:schemeClr val="accent4">
                    <a:lumMod val="90000"/>
                    <a:lumOff val="10000"/>
                  </a:schemeClr>
                </a:solidFill>
                <a:latin typeface="微软雅黑" panose="020B0503020204020204" pitchFamily="34" charset="-122"/>
                <a:ea typeface="微软雅黑" panose="020B0503020204020204" pitchFamily="34" charset="-122"/>
              </a:rPr>
              <a:t>拉曼谱线的数目，位移的大小，谱线的长度直接与试样分子振动或转动能级有关。因此，与红外吸收光谱类似，对拉曼光谱的研究，也可以得到有关分子振动或转动的信息</a:t>
            </a:r>
            <a:r>
              <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a:t>
            </a:r>
            <a:endParaRPr lang="en-US" altLang="zh-CN" sz="2000" b="1" dirty="0" smtClean="0">
              <a:solidFill>
                <a:schemeClr val="accent4">
                  <a:lumMod val="90000"/>
                  <a:lumOff val="10000"/>
                </a:schemeClr>
              </a:solidFill>
              <a:latin typeface="微软雅黑" panose="020B0503020204020204" pitchFamily="34" charset="-122"/>
              <a:ea typeface="微软雅黑" panose="020B0503020204020204" pitchFamily="34" charset="-122"/>
            </a:endParaRPr>
          </a:p>
          <a:p>
            <a:pPr marL="342900" indent="-342900" eaLnBrk="1" hangingPunct="1">
              <a:lnSpc>
                <a:spcPct val="125000"/>
              </a:lnSpc>
              <a:spcBef>
                <a:spcPts val="0"/>
              </a:spcBef>
              <a:buFont typeface="Wingdings" panose="05000000000000000000" pitchFamily="2" charset="2"/>
              <a:buChar char="Ø"/>
              <a:defRPr/>
            </a:pPr>
            <a:r>
              <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目前</a:t>
            </a:r>
            <a:r>
              <a:rPr lang="zh-CN" altLang="en-US" sz="2000" b="1" dirty="0">
                <a:solidFill>
                  <a:schemeClr val="accent4">
                    <a:lumMod val="90000"/>
                    <a:lumOff val="10000"/>
                  </a:schemeClr>
                </a:solidFill>
                <a:latin typeface="微软雅黑" panose="020B0503020204020204" pitchFamily="34" charset="-122"/>
                <a:ea typeface="微软雅黑" panose="020B0503020204020204" pitchFamily="34" charset="-122"/>
              </a:rPr>
              <a:t>拉曼光谱分析技术已广泛应用于物质的鉴定，分子结构的研究谱线特征。</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dissolve">
                                      <p:cBhvr>
                                        <p:cTn id="7" dur="500"/>
                                        <p:tgtEl>
                                          <p:spTgt spid="71683"/>
                                        </p:tgtEl>
                                      </p:cBhvr>
                                    </p:animEffect>
                                  </p:childTnLst>
                                </p:cTn>
                              </p:par>
                            </p:childTnLst>
                          </p:cTn>
                        </p:par>
                        <p:par>
                          <p:cTn id="8" fill="hold" nodeType="afterGroup">
                            <p:stCondLst>
                              <p:cond delay="500"/>
                            </p:stCondLst>
                            <p:childTnLst>
                              <p:par>
                                <p:cTn id="9" presetID="23" presetClass="entr" presetSubtype="36" fill="hold" nodeType="afterEffect">
                                  <p:stCondLst>
                                    <p:cond delay="0"/>
                                  </p:stCondLst>
                                  <p:childTnLst>
                                    <p:set>
                                      <p:cBhvr>
                                        <p:cTn id="10" dur="1" fill="hold">
                                          <p:stCondLst>
                                            <p:cond delay="0"/>
                                          </p:stCondLst>
                                        </p:cTn>
                                        <p:tgtEl>
                                          <p:spTgt spid="71684"/>
                                        </p:tgtEl>
                                        <p:attrNameLst>
                                          <p:attrName>style.visibility</p:attrName>
                                        </p:attrNameLst>
                                      </p:cBhvr>
                                      <p:to>
                                        <p:strVal val="visible"/>
                                      </p:to>
                                    </p:set>
                                    <p:anim calcmode="lin" valueType="num">
                                      <p:cBhvr>
                                        <p:cTn id="11" dur="1000" fill="hold"/>
                                        <p:tgtEl>
                                          <p:spTgt spid="71684"/>
                                        </p:tgtEl>
                                        <p:attrNameLst>
                                          <p:attrName>ppt_w</p:attrName>
                                        </p:attrNameLst>
                                      </p:cBhvr>
                                      <p:tavLst>
                                        <p:tav tm="0">
                                          <p:val>
                                            <p:strVal val="(6*min(max(#ppt_w*#ppt_h,.3),1)-7.4)/-.7*#ppt_w"/>
                                          </p:val>
                                        </p:tav>
                                        <p:tav tm="100000">
                                          <p:val>
                                            <p:strVal val="#ppt_w"/>
                                          </p:val>
                                        </p:tav>
                                      </p:tavLst>
                                    </p:anim>
                                    <p:anim calcmode="lin" valueType="num">
                                      <p:cBhvr>
                                        <p:cTn id="12" dur="1000" fill="hold"/>
                                        <p:tgtEl>
                                          <p:spTgt spid="71684"/>
                                        </p:tgtEl>
                                        <p:attrNameLst>
                                          <p:attrName>ppt_h</p:attrName>
                                        </p:attrNameLst>
                                      </p:cBhvr>
                                      <p:tavLst>
                                        <p:tav tm="0">
                                          <p:val>
                                            <p:strVal val="(6*min(max(#ppt_w*#ppt_h,.3),1)-7.4)/-.7*#ppt_h"/>
                                          </p:val>
                                        </p:tav>
                                        <p:tav tm="100000">
                                          <p:val>
                                            <p:strVal val="#ppt_h"/>
                                          </p:val>
                                        </p:tav>
                                      </p:tavLst>
                                    </p:anim>
                                    <p:anim calcmode="lin" valueType="num">
                                      <p:cBhvr>
                                        <p:cTn id="13" dur="1000" fill="hold"/>
                                        <p:tgtEl>
                                          <p:spTgt spid="71684"/>
                                        </p:tgtEl>
                                        <p:attrNameLst>
                                          <p:attrName>ppt_x</p:attrName>
                                        </p:attrNameLst>
                                      </p:cBhvr>
                                      <p:tavLst>
                                        <p:tav tm="0">
                                          <p:val>
                                            <p:fltVal val="0.5"/>
                                          </p:val>
                                        </p:tav>
                                        <p:tav tm="100000">
                                          <p:val>
                                            <p:strVal val="#ppt_x"/>
                                          </p:val>
                                        </p:tav>
                                      </p:tavLst>
                                    </p:anim>
                                    <p:anim calcmode="lin" valueType="num">
                                      <p:cBhvr>
                                        <p:cTn id="14" dur="1000" fill="hold"/>
                                        <p:tgtEl>
                                          <p:spTgt spid="71684"/>
                                        </p:tgtEl>
                                        <p:attrNameLst>
                                          <p:attrName>ppt_y</p:attrName>
                                        </p:attrNameLst>
                                      </p:cBhvr>
                                      <p:tavLst>
                                        <p:tav tm="0">
                                          <p:val>
                                            <p:strVal val="1+(6*min(max(#ppt_w*#ppt_h,.3),1)-7.4)/-.7*#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71714"/>
                                        </p:tgtEl>
                                        <p:attrNameLst>
                                          <p:attrName>style.visibility</p:attrName>
                                        </p:attrNameLst>
                                      </p:cBhvr>
                                      <p:to>
                                        <p:strVal val="visible"/>
                                      </p:to>
                                    </p:set>
                                    <p:anim calcmode="lin" valueType="num">
                                      <p:cBhvr>
                                        <p:cTn id="19" dur="1000" fill="hold"/>
                                        <p:tgtEl>
                                          <p:spTgt spid="71714"/>
                                        </p:tgtEl>
                                        <p:attrNameLst>
                                          <p:attrName>ppt_x</p:attrName>
                                        </p:attrNameLst>
                                      </p:cBhvr>
                                      <p:tavLst>
                                        <p:tav tm="0">
                                          <p:val>
                                            <p:strVal val="#ppt_x-.2"/>
                                          </p:val>
                                        </p:tav>
                                        <p:tav tm="100000">
                                          <p:val>
                                            <p:strVal val="#ppt_x"/>
                                          </p:val>
                                        </p:tav>
                                      </p:tavLst>
                                    </p:anim>
                                    <p:anim calcmode="lin" valueType="num">
                                      <p:cBhvr>
                                        <p:cTn id="20" dur="1000" fill="hold"/>
                                        <p:tgtEl>
                                          <p:spTgt spid="7171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717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4" presetClass="entr" presetSubtype="0" fill="hold" nodeType="clickEffect">
                                  <p:stCondLst>
                                    <p:cond delay="0"/>
                                  </p:stCondLst>
                                  <p:childTnLst>
                                    <p:set>
                                      <p:cBhvr>
                                        <p:cTn id="25" dur="1" fill="hold">
                                          <p:stCondLst>
                                            <p:cond delay="0"/>
                                          </p:stCondLst>
                                        </p:cTn>
                                        <p:tgtEl>
                                          <p:spTgt spid="71724"/>
                                        </p:tgtEl>
                                        <p:attrNameLst>
                                          <p:attrName>style.visibility</p:attrName>
                                        </p:attrNameLst>
                                      </p:cBhvr>
                                      <p:to>
                                        <p:strVal val="visible"/>
                                      </p:to>
                                    </p:set>
                                    <p:anim to="" calcmode="lin" valueType="num">
                                      <p:cBhvr>
                                        <p:cTn id="26" dur="1" fill="hold"/>
                                        <p:tgtEl>
                                          <p:spTgt spid="71724"/>
                                        </p:tgtEl>
                                        <p:attrNameLst>
                                          <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63" presetClass="path" presetSubtype="0" repeatCount="indefinite" accel="50000" decel="50000" fill="hold" grpId="0" nodeType="clickEffect">
                                  <p:stCondLst>
                                    <p:cond delay="0"/>
                                  </p:stCondLst>
                                  <p:endCondLst>
                                    <p:cond evt="onNext" delay="0">
                                      <p:tgtEl>
                                        <p:sldTgt/>
                                      </p:tgtEl>
                                    </p:cond>
                                  </p:endCondLst>
                                  <p:childTnLst>
                                    <p:animMotion origin="layout" path="M 0.68912 -0.02623 L 1.37407 -0.02623 " pathEditMode="relative" rAng="0" ptsTypes="AA">
                                      <p:cBhvr>
                                        <p:cTn id="30" dur="5000" fill="hold"/>
                                        <p:tgtEl>
                                          <p:spTgt spid="71715"/>
                                        </p:tgtEl>
                                        <p:attrNameLst>
                                          <p:attrName>ppt_x</p:attrName>
                                          <p:attrName>ppt_y</p:attrName>
                                        </p:attrNameLst>
                                      </p:cBhvr>
                                      <p:rCtr x="34236" y="0"/>
                                    </p:animMotion>
                                  </p:childTnLst>
                                </p:cTn>
                              </p:par>
                              <p:par>
                                <p:cTn id="31" presetID="64" presetClass="path" presetSubtype="0" repeatCount="indefinite" accel="50000" decel="50000" fill="hold" nodeType="withEffect">
                                  <p:stCondLst>
                                    <p:cond delay="0"/>
                                  </p:stCondLst>
                                  <p:endCondLst>
                                    <p:cond evt="onNext" delay="0">
                                      <p:tgtEl>
                                        <p:sldTgt/>
                                      </p:tgtEl>
                                    </p:cond>
                                  </p:endCondLst>
                                  <p:childTnLst>
                                    <p:animMotion origin="layout" path="M 0.00787 -0.62963 L 0.0081 -1.18549 " pathEditMode="relative" rAng="0" ptsTypes="AA">
                                      <p:cBhvr>
                                        <p:cTn id="32" dur="5000" fill="hold"/>
                                        <p:tgtEl>
                                          <p:spTgt spid="71716"/>
                                        </p:tgtEl>
                                        <p:attrNameLst>
                                          <p:attrName>ppt_x</p:attrName>
                                          <p:attrName>ppt_y</p:attrName>
                                        </p:attrNameLst>
                                      </p:cBhvr>
                                      <p:rCtr x="0" y="-27809"/>
                                    </p:animMotion>
                                  </p:childTnLst>
                                </p:cTn>
                              </p:par>
                              <p:par>
                                <p:cTn id="33" presetID="42" presetClass="path" presetSubtype="0" repeatCount="indefinite" accel="50000" decel="50000" fill="hold" nodeType="withEffect">
                                  <p:stCondLst>
                                    <p:cond delay="0"/>
                                  </p:stCondLst>
                                  <p:endCondLst>
                                    <p:cond evt="onNext" delay="0">
                                      <p:tgtEl>
                                        <p:sldTgt/>
                                      </p:tgtEl>
                                    </p:cond>
                                  </p:endCondLst>
                                  <p:childTnLst>
                                    <p:animMotion origin="layout" path="M -0.01551 0.76636 L -0.01551 1.20309 " pathEditMode="relative" rAng="0" ptsTypes="AA">
                                      <p:cBhvr>
                                        <p:cTn id="34" dur="5000" fill="hold"/>
                                        <p:tgtEl>
                                          <p:spTgt spid="71720"/>
                                        </p:tgtEl>
                                        <p:attrNameLst>
                                          <p:attrName>ppt_x</p:attrName>
                                          <p:attrName>ppt_y</p:attrName>
                                        </p:attrNameLst>
                                      </p:cBhvr>
                                      <p:rCtr x="0" y="21821"/>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31"/>
                                        </p:tgtEl>
                                        <p:attrNameLst>
                                          <p:attrName>style.visibility</p:attrName>
                                        </p:attrNameLst>
                                      </p:cBhvr>
                                      <p:to>
                                        <p:strVal val="visible"/>
                                      </p:to>
                                    </p:set>
                                  </p:childTnLst>
                                  <p:subTnLst>
                                    <p:set>
                                      <p:cBhvr override="childStyle">
                                        <p:cTn dur="1" fill="hold" display="0" masterRel="nextClick" afterEffect="1"/>
                                        <p:tgtEl>
                                          <p:spTgt spid="7173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nimBg="1"/>
      <p:bldP spid="71714" grpId="0" animBg="1"/>
      <p:bldP spid="71715" grpId="0" animBg="1"/>
      <p:bldP spid="717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a:defRPr/>
            </a:pPr>
            <a:r>
              <a:rPr kumimoji="1" lang="zh-CN" altLang="en-US" sz="2250" dirty="0" smtClean="0">
                <a:latin typeface="微软雅黑" panose="020B0503020204020204" pitchFamily="34" charset="-122"/>
              </a:rPr>
              <a:t>光子与晶格的非弹性散射过程 </a:t>
            </a:r>
            <a:endParaRPr lang="zh-CN" altLang="en-US" sz="2250" dirty="0" smtClean="0">
              <a:latin typeface="微软雅黑" panose="020B0503020204020204" pitchFamily="34" charset="-122"/>
            </a:endParaRPr>
          </a:p>
        </p:txBody>
      </p:sp>
      <p:sp>
        <p:nvSpPr>
          <p:cNvPr id="5" name="Rectangle 3"/>
          <p:cNvSpPr>
            <a:spLocks noChangeArrowheads="1"/>
          </p:cNvSpPr>
          <p:nvPr/>
        </p:nvSpPr>
        <p:spPr bwMode="auto">
          <a:xfrm>
            <a:off x="114300" y="1276350"/>
            <a:ext cx="29352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zh-CN" altLang="en-US" sz="1950" smtClean="0">
                <a:latin typeface="微软雅黑" panose="020B0503020204020204" pitchFamily="34" charset="-122"/>
              </a:rPr>
              <a:t>设入射光子的频率和波矢</a:t>
            </a:r>
          </a:p>
        </p:txBody>
      </p:sp>
      <p:sp>
        <p:nvSpPr>
          <p:cNvPr id="7" name="Rectangle 5"/>
          <p:cNvSpPr>
            <a:spLocks noChangeArrowheads="1"/>
          </p:cNvSpPr>
          <p:nvPr/>
        </p:nvSpPr>
        <p:spPr bwMode="auto">
          <a:xfrm>
            <a:off x="122238" y="1790700"/>
            <a:ext cx="2935287"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zh-CN" altLang="en-US" sz="1950" dirty="0" smtClean="0">
                <a:latin typeface="微软雅黑" panose="020B0503020204020204" pitchFamily="34" charset="-122"/>
              </a:rPr>
              <a:t>设散射光子的频率和波矢</a:t>
            </a:r>
          </a:p>
        </p:txBody>
      </p:sp>
      <p:sp>
        <p:nvSpPr>
          <p:cNvPr id="9" name="Rectangle 7"/>
          <p:cNvSpPr>
            <a:spLocks noChangeArrowheads="1"/>
          </p:cNvSpPr>
          <p:nvPr/>
        </p:nvSpPr>
        <p:spPr bwMode="auto">
          <a:xfrm>
            <a:off x="122238" y="2693988"/>
            <a:ext cx="6492875" cy="1246187"/>
          </a:xfrm>
          <a:prstGeom prst="rect">
            <a:avLst/>
          </a:prstGeom>
          <a:noFill/>
          <a:ln w="381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hlink"/>
              </a:buClr>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b="1">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b="1">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defRPr>
            </a:lvl9pPr>
          </a:lstStyle>
          <a:p>
            <a:pPr algn="just" eaLnBrk="1" hangingPunct="1">
              <a:lnSpc>
                <a:spcPct val="125000"/>
              </a:lnSpc>
              <a:spcBef>
                <a:spcPct val="0"/>
              </a:spcBef>
              <a:buClrTx/>
              <a:buFont typeface="Wingdings" panose="05000000000000000000" pitchFamily="2" charset="2"/>
              <a:buNone/>
              <a:defRPr/>
            </a:pPr>
            <a:r>
              <a:rPr kumimoji="1" lang="zh-CN" altLang="en-US" sz="2000" dirty="0">
                <a:solidFill>
                  <a:schemeClr val="bg2">
                    <a:lumMod val="10000"/>
                  </a:schemeClr>
                </a:solidFill>
                <a:latin typeface="微软雅黑" panose="020B0503020204020204" pitchFamily="34" charset="-122"/>
                <a:ea typeface="微软雅黑" panose="020B0503020204020204" pitchFamily="34" charset="-122"/>
              </a:rPr>
              <a:t>光子与声子的作用过程满足</a:t>
            </a:r>
            <a:r>
              <a:rPr kumimoji="1" lang="zh-CN" altLang="en-US" sz="2000" u="sng"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能量守恒和准动量守恒</a:t>
            </a:r>
            <a:r>
              <a:rPr kumimoji="1" lang="zh-CN" altLang="en-US" sz="2000" dirty="0">
                <a:solidFill>
                  <a:schemeClr val="bg2">
                    <a:lumMod val="10000"/>
                  </a:schemeClr>
                </a:solidFill>
                <a:latin typeface="微软雅黑" panose="020B0503020204020204" pitchFamily="34" charset="-122"/>
                <a:ea typeface="微软雅黑" panose="020B0503020204020204" pitchFamily="34" charset="-122"/>
              </a:rPr>
              <a:t>，即入射光子受到声子散射，变成散射光子，与此同时在晶格中产生，或者吸收一个声子。</a:t>
            </a:r>
          </a:p>
        </p:txBody>
      </p:sp>
      <p:sp>
        <p:nvSpPr>
          <p:cNvPr id="17" name="Rectangle 15"/>
          <p:cNvSpPr>
            <a:spLocks noChangeArrowheads="1"/>
          </p:cNvSpPr>
          <p:nvPr/>
        </p:nvSpPr>
        <p:spPr bwMode="auto">
          <a:xfrm>
            <a:off x="114300" y="4011613"/>
            <a:ext cx="6508750" cy="808037"/>
          </a:xfrm>
          <a:prstGeom prst="rect">
            <a:avLst/>
          </a:prstGeom>
          <a:noFill/>
          <a:ln w="381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25000"/>
              </a:lnSpc>
              <a:spcBef>
                <a:spcPct val="0"/>
              </a:spcBef>
              <a:buFontTx/>
              <a:buNone/>
              <a:defRPr/>
            </a:pPr>
            <a:r>
              <a:rPr kumimoji="1" lang="en-US" altLang="zh-CN" sz="1950" dirty="0" smtClean="0">
                <a:solidFill>
                  <a:srgbClr val="0000CC"/>
                </a:solidFill>
                <a:latin typeface="微软雅黑" panose="020B0503020204020204" pitchFamily="34" charset="-122"/>
              </a:rPr>
              <a:t>—— </a:t>
            </a:r>
            <a:r>
              <a:rPr kumimoji="1" lang="zh-CN" altLang="en-US" sz="1950" dirty="0" smtClean="0">
                <a:solidFill>
                  <a:srgbClr val="0000CC"/>
                </a:solidFill>
                <a:latin typeface="微软雅黑" panose="020B0503020204020204" pitchFamily="34" charset="-122"/>
              </a:rPr>
              <a:t>固定入射光的频率和入射方向，测量不同方向的散射光的频率，可以得到声子的振动谱。 </a:t>
            </a:r>
          </a:p>
        </p:txBody>
      </p:sp>
      <p:graphicFrame>
        <p:nvGraphicFramePr>
          <p:cNvPr id="33799" name="对象 1"/>
          <p:cNvGraphicFramePr>
            <a:graphicFrameLocks noChangeAspect="1"/>
          </p:cNvGraphicFramePr>
          <p:nvPr/>
        </p:nvGraphicFramePr>
        <p:xfrm>
          <a:off x="2938463" y="1257300"/>
          <a:ext cx="673100" cy="468313"/>
        </p:xfrm>
        <a:graphic>
          <a:graphicData uri="http://schemas.openxmlformats.org/presentationml/2006/ole">
            <mc:AlternateContent xmlns:mc="http://schemas.openxmlformats.org/markup-compatibility/2006">
              <mc:Choice xmlns:v="urn:schemas-microsoft-com:vml" Requires="v">
                <p:oleObj spid="_x0000_s33803" name="Equation" r:id="rId3" imgW="291973" imgH="203112" progId="Equation.DSMT4">
                  <p:embed/>
                </p:oleObj>
              </mc:Choice>
              <mc:Fallback>
                <p:oleObj name="Equation" r:id="rId3" imgW="291973" imgH="203112"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8463" y="1257300"/>
                        <a:ext cx="6731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0" name="对象 17"/>
          <p:cNvGraphicFramePr>
            <a:graphicFrameLocks noChangeAspect="1"/>
          </p:cNvGraphicFramePr>
          <p:nvPr/>
        </p:nvGraphicFramePr>
        <p:xfrm>
          <a:off x="2906713" y="1782763"/>
          <a:ext cx="849312" cy="468312"/>
        </p:xfrm>
        <a:graphic>
          <a:graphicData uri="http://schemas.openxmlformats.org/presentationml/2006/ole">
            <mc:AlternateContent xmlns:mc="http://schemas.openxmlformats.org/markup-compatibility/2006">
              <mc:Choice xmlns:v="urn:schemas-microsoft-com:vml" Requires="v">
                <p:oleObj spid="_x0000_s33804" name="Equation" r:id="rId5" imgW="368140" imgH="203112" progId="Equation.DSMT4">
                  <p:embed/>
                </p:oleObj>
              </mc:Choice>
              <mc:Fallback>
                <p:oleObj name="Equation" r:id="rId5" imgW="368140" imgH="203112" progId="Equation.DSMT4">
                  <p:embed/>
                  <p:pic>
                    <p:nvPicPr>
                      <p:cNvPr id="0" name="对象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6713" y="1782763"/>
                        <a:ext cx="849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1" name="对象 19"/>
          <p:cNvGraphicFramePr>
            <a:graphicFrameLocks noChangeAspect="1"/>
          </p:cNvGraphicFramePr>
          <p:nvPr/>
        </p:nvGraphicFramePr>
        <p:xfrm>
          <a:off x="3995738" y="1319213"/>
          <a:ext cx="2827337" cy="987425"/>
        </p:xfrm>
        <a:graphic>
          <a:graphicData uri="http://schemas.openxmlformats.org/presentationml/2006/ole">
            <mc:AlternateContent xmlns:mc="http://schemas.openxmlformats.org/markup-compatibility/2006">
              <mc:Choice xmlns:v="urn:schemas-microsoft-com:vml" Requires="v">
                <p:oleObj spid="_x0000_s33805" name="Equation" r:id="rId7" imgW="1308100" imgH="457200" progId="Equation.DSMT4">
                  <p:embed/>
                </p:oleObj>
              </mc:Choice>
              <mc:Fallback>
                <p:oleObj name="Equation" r:id="rId7" imgW="1308100" imgH="457200" progId="Equation.DSMT4">
                  <p:embed/>
                  <p:pic>
                    <p:nvPicPr>
                      <p:cNvPr id="0" name="对象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1319213"/>
                        <a:ext cx="2827337" cy="98742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右弧形箭头 12"/>
          <p:cNvSpPr/>
          <p:nvPr/>
        </p:nvSpPr>
        <p:spPr bwMode="auto">
          <a:xfrm>
            <a:off x="3676650" y="1541463"/>
            <a:ext cx="319088" cy="534987"/>
          </a:xfrm>
          <a:prstGeom prst="curvedLeftArrow">
            <a:avLst/>
          </a:prstGeom>
          <a:solidFill>
            <a:srgbClr val="C00000"/>
          </a:solidFill>
          <a:ln w="9525" cap="flat" cmpd="sng" algn="ctr">
            <a:solidFill>
              <a:srgbClr val="C00000"/>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0"/>
              </a:spcBef>
              <a:buFontTx/>
              <a:buNone/>
              <a:defRPr/>
            </a:pPr>
            <a:endParaRPr lang="zh-CN" altLang="en-US" sz="135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863" y="893763"/>
            <a:ext cx="617537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a:spLocks noChangeArrowheads="1"/>
          </p:cNvSpPr>
          <p:nvPr/>
        </p:nvSpPr>
        <p:spPr bwMode="auto">
          <a:xfrm>
            <a:off x="287338" y="2767013"/>
            <a:ext cx="3429000" cy="96361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nSpc>
                <a:spcPct val="140000"/>
              </a:lnSpc>
              <a:spcBef>
                <a:spcPct val="0"/>
              </a:spcBef>
              <a:buFontTx/>
              <a:buNone/>
              <a:defRPr/>
            </a:pPr>
            <a:r>
              <a:rPr lang="zh-CN" altLang="en-US" sz="1350" dirty="0" smtClean="0">
                <a:latin typeface="微软雅黑" panose="020B0503020204020204" pitchFamily="34" charset="-122"/>
              </a:rPr>
              <a:t>所以光散射方法测定晶格振动谱只能是长波附近很小的一部分声子，与中子非弹性散射相比，这是一个根本的缺点。</a:t>
            </a:r>
          </a:p>
        </p:txBody>
      </p:sp>
      <p:sp>
        <p:nvSpPr>
          <p:cNvPr id="7" name="右箭头 6"/>
          <p:cNvSpPr/>
          <p:nvPr/>
        </p:nvSpPr>
        <p:spPr bwMode="auto">
          <a:xfrm>
            <a:off x="3743325" y="2098675"/>
            <a:ext cx="350838" cy="260350"/>
          </a:xfrm>
          <a:prstGeom prst="rightArrow">
            <a:avLst/>
          </a:prstGeom>
          <a:solidFill>
            <a:schemeClr val="tx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0"/>
              </a:spcBef>
              <a:buFontTx/>
              <a:buNone/>
              <a:defRPr/>
            </a:pPr>
            <a:endParaRPr lang="zh-CN" altLang="en-US" sz="1350">
              <a:latin typeface="微软雅黑" panose="020B0503020204020204" pitchFamily="34" charset="-122"/>
            </a:endParaRPr>
          </a:p>
        </p:txBody>
      </p:sp>
      <p:sp>
        <p:nvSpPr>
          <p:cNvPr id="8" name="矩形 7"/>
          <p:cNvSpPr/>
          <p:nvPr/>
        </p:nvSpPr>
        <p:spPr bwMode="auto">
          <a:xfrm>
            <a:off x="3500438" y="919163"/>
            <a:ext cx="1008062" cy="357187"/>
          </a:xfrm>
          <a:prstGeom prst="rect">
            <a:avLst/>
          </a:prstGeom>
          <a:noFill/>
          <a:ln w="9525" cap="flat" cmpd="sng" algn="ctr">
            <a:solidFill>
              <a:srgbClr val="C00000"/>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0"/>
              </a:spcBef>
              <a:buFontTx/>
              <a:buNone/>
              <a:defRPr/>
            </a:pPr>
            <a:endParaRPr lang="zh-CN" altLang="en-US" sz="1350">
              <a:latin typeface="微软雅黑" panose="020B0503020204020204" pitchFamily="34" charset="-122"/>
            </a:endParaRPr>
          </a:p>
        </p:txBody>
      </p:sp>
      <p:sp>
        <p:nvSpPr>
          <p:cNvPr id="9" name="矩形 8"/>
          <p:cNvSpPr/>
          <p:nvPr/>
        </p:nvSpPr>
        <p:spPr bwMode="auto">
          <a:xfrm>
            <a:off x="4413250" y="1284288"/>
            <a:ext cx="960438" cy="388937"/>
          </a:xfrm>
          <a:prstGeom prst="rect">
            <a:avLst/>
          </a:prstGeom>
          <a:noFill/>
          <a:ln w="9525" cap="flat" cmpd="sng" algn="ctr">
            <a:solidFill>
              <a:srgbClr val="C00000"/>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0"/>
              </a:spcBef>
              <a:buFontTx/>
              <a:buNone/>
              <a:defRPr/>
            </a:pPr>
            <a:endParaRPr lang="zh-CN" altLang="en-US" sz="1350">
              <a:latin typeface="微软雅黑" panose="020B0503020204020204" pitchFamily="34" charset="-122"/>
            </a:endParaRPr>
          </a:p>
        </p:txBody>
      </p:sp>
      <p:sp>
        <p:nvSpPr>
          <p:cNvPr id="34823" name="文本框 9"/>
          <p:cNvSpPr txBox="1">
            <a:spLocks noChangeArrowheads="1"/>
          </p:cNvSpPr>
          <p:nvPr/>
        </p:nvSpPr>
        <p:spPr bwMode="auto">
          <a:xfrm>
            <a:off x="287338" y="4011613"/>
            <a:ext cx="6308725" cy="554037"/>
          </a:xfrm>
          <a:prstGeom prst="rect">
            <a:avLst/>
          </a:prstGeom>
          <a:solidFill>
            <a:schemeClr val="bg1"/>
          </a:solidFill>
          <a:ln w="9525">
            <a:solidFill>
              <a:srgbClr val="0070C0"/>
            </a:solidFill>
            <a:miter lim="800000"/>
            <a:headEnd/>
            <a:tailEnd/>
          </a:ln>
        </p:spPr>
        <p:txBody>
          <a:bodyPr>
            <a:spAutoFit/>
          </a:bodyPr>
          <a:lstStyle>
            <a:lvl1pPr>
              <a:spcBef>
                <a:spcPct val="20000"/>
              </a:spcBef>
              <a:buChar char="•"/>
              <a:defRPr sz="19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17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16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1500">
                <a:latin typeface="微软雅黑" panose="020B0503020204020204" pitchFamily="34" charset="-122"/>
              </a:rPr>
              <a:t>通常，将散射频率低于入射频率的情况叫</a:t>
            </a:r>
            <a:r>
              <a:rPr lang="zh-CN" altLang="en-US" sz="1500">
                <a:solidFill>
                  <a:srgbClr val="C00000"/>
                </a:solidFill>
                <a:latin typeface="微软雅黑" panose="020B0503020204020204" pitchFamily="34" charset="-122"/>
              </a:rPr>
              <a:t>斯托克斯散射</a:t>
            </a:r>
            <a:r>
              <a:rPr lang="zh-CN" altLang="en-US" sz="1500">
                <a:latin typeface="微软雅黑" panose="020B0503020204020204" pitchFamily="34" charset="-122"/>
              </a:rPr>
              <a:t>；而把散射频率高于入射频率的情况叫</a:t>
            </a:r>
            <a:r>
              <a:rPr lang="zh-CN" altLang="en-US" sz="1500">
                <a:solidFill>
                  <a:srgbClr val="C00000"/>
                </a:solidFill>
                <a:latin typeface="微软雅黑" panose="020B0503020204020204" pitchFamily="34" charset="-122"/>
              </a:rPr>
              <a:t>反斯托克斯散射</a:t>
            </a:r>
            <a:r>
              <a:rPr lang="zh-CN" altLang="en-US" sz="1500">
                <a:latin typeface="微软雅黑" panose="020B0503020204020204" pitchFamily="34" charset="-122"/>
              </a:rPr>
              <a:t>。</a:t>
            </a:r>
          </a:p>
        </p:txBody>
      </p:sp>
      <p:pic>
        <p:nvPicPr>
          <p:cNvPr id="34824"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338" y="1771650"/>
            <a:ext cx="3444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51313" y="1771650"/>
            <a:ext cx="244475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sz="2250" dirty="0">
                <a:effectLst>
                  <a:outerShdw blurRad="38100" dist="38100" dir="2700000" algn="tl">
                    <a:srgbClr val="000000">
                      <a:alpha val="43137"/>
                    </a:srgbClr>
                  </a:outerShdw>
                </a:effectLst>
                <a:latin typeface="微软雅黑" panose="020B0503020204020204" pitchFamily="34" charset="-122"/>
              </a:rPr>
              <a:t>斯托克斯</a:t>
            </a:r>
            <a:r>
              <a:rPr kumimoji="1" lang="zh-CN" altLang="en-US" sz="2250" dirty="0" smtClean="0">
                <a:effectLst>
                  <a:outerShdw blurRad="38100" dist="38100" dir="2700000" algn="tl">
                    <a:srgbClr val="000000">
                      <a:alpha val="43137"/>
                    </a:srgbClr>
                  </a:outerShdw>
                </a:effectLst>
                <a:latin typeface="微软雅黑" panose="020B0503020204020204" pitchFamily="34" charset="-122"/>
              </a:rPr>
              <a:t>散射与反</a:t>
            </a:r>
            <a:r>
              <a:rPr kumimoji="1" lang="zh-CN" altLang="en-US" sz="2250" dirty="0">
                <a:effectLst>
                  <a:outerShdw blurRad="38100" dist="38100" dir="2700000" algn="tl">
                    <a:srgbClr val="000000">
                      <a:alpha val="43137"/>
                    </a:srgbClr>
                  </a:outerShdw>
                </a:effectLst>
                <a:latin typeface="微软雅黑" panose="020B0503020204020204" pitchFamily="34" charset="-122"/>
              </a:rPr>
              <a:t>斯托克斯</a:t>
            </a:r>
            <a:r>
              <a:rPr kumimoji="1" lang="zh-CN" altLang="en-US" sz="2250" dirty="0" smtClean="0">
                <a:effectLst>
                  <a:outerShdw blurRad="38100" dist="38100" dir="2700000" algn="tl">
                    <a:srgbClr val="000000">
                      <a:alpha val="43137"/>
                    </a:srgbClr>
                  </a:outerShdw>
                </a:effectLst>
                <a:latin typeface="微软雅黑" panose="020B0503020204020204" pitchFamily="34" charset="-122"/>
              </a:rPr>
              <a:t>散射示意图</a:t>
            </a:r>
            <a:endParaRPr lang="zh-CN" altLang="en-US" sz="2250" dirty="0">
              <a:effectLst>
                <a:outerShdw blurRad="38100" dist="38100" dir="2700000" algn="tl">
                  <a:srgbClr val="000000">
                    <a:alpha val="43137"/>
                  </a:srgbClr>
                </a:outerShdw>
              </a:effectLst>
              <a:latin typeface="微软雅黑" panose="020B0503020204020204" pitchFamily="34" charset="-122"/>
            </a:endParaRPr>
          </a:p>
        </p:txBody>
      </p:sp>
      <p:grpSp>
        <p:nvGrpSpPr>
          <p:cNvPr id="35843" name="Group 4"/>
          <p:cNvGrpSpPr>
            <a:grpSpLocks/>
          </p:cNvGrpSpPr>
          <p:nvPr/>
        </p:nvGrpSpPr>
        <p:grpSpPr bwMode="auto">
          <a:xfrm>
            <a:off x="365125" y="1119188"/>
            <a:ext cx="3028950" cy="2008187"/>
            <a:chOff x="384" y="1392"/>
            <a:chExt cx="2544" cy="1687"/>
          </a:xfrm>
        </p:grpSpPr>
        <p:grpSp>
          <p:nvGrpSpPr>
            <p:cNvPr id="35902" name="Group 5"/>
            <p:cNvGrpSpPr>
              <a:grpSpLocks/>
            </p:cNvGrpSpPr>
            <p:nvPr/>
          </p:nvGrpSpPr>
          <p:grpSpPr bwMode="auto">
            <a:xfrm>
              <a:off x="672" y="2082"/>
              <a:ext cx="930" cy="117"/>
              <a:chOff x="384" y="2256"/>
              <a:chExt cx="1344" cy="147"/>
            </a:xfrm>
          </p:grpSpPr>
          <p:sp>
            <p:nvSpPr>
              <p:cNvPr id="35932" name="Line 6"/>
              <p:cNvSpPr>
                <a:spLocks noChangeShapeType="1"/>
              </p:cNvSpPr>
              <p:nvPr/>
            </p:nvSpPr>
            <p:spPr bwMode="auto">
              <a:xfrm>
                <a:off x="384" y="2400"/>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5933" name="Group 7"/>
              <p:cNvGrpSpPr>
                <a:grpSpLocks/>
              </p:cNvGrpSpPr>
              <p:nvPr/>
            </p:nvGrpSpPr>
            <p:grpSpPr bwMode="auto">
              <a:xfrm>
                <a:off x="720" y="2256"/>
                <a:ext cx="768" cy="147"/>
                <a:chOff x="1056" y="1869"/>
                <a:chExt cx="1680" cy="483"/>
              </a:xfrm>
            </p:grpSpPr>
            <p:grpSp>
              <p:nvGrpSpPr>
                <p:cNvPr id="35935" name="Group 8"/>
                <p:cNvGrpSpPr>
                  <a:grpSpLocks/>
                </p:cNvGrpSpPr>
                <p:nvPr/>
              </p:nvGrpSpPr>
              <p:grpSpPr bwMode="auto">
                <a:xfrm>
                  <a:off x="1056" y="1869"/>
                  <a:ext cx="336" cy="480"/>
                  <a:chOff x="1056" y="1824"/>
                  <a:chExt cx="336" cy="480"/>
                </a:xfrm>
              </p:grpSpPr>
              <p:sp>
                <p:nvSpPr>
                  <p:cNvPr id="35948" name="Line 9"/>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49" name="Line 10"/>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36" name="Group 11"/>
                <p:cNvGrpSpPr>
                  <a:grpSpLocks/>
                </p:cNvGrpSpPr>
                <p:nvPr/>
              </p:nvGrpSpPr>
              <p:grpSpPr bwMode="auto">
                <a:xfrm>
                  <a:off x="1728" y="1872"/>
                  <a:ext cx="336" cy="480"/>
                  <a:chOff x="1056" y="1824"/>
                  <a:chExt cx="336" cy="480"/>
                </a:xfrm>
              </p:grpSpPr>
              <p:sp>
                <p:nvSpPr>
                  <p:cNvPr id="35946" name="Line 12"/>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47" name="Line 13"/>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37" name="Group 14"/>
                <p:cNvGrpSpPr>
                  <a:grpSpLocks/>
                </p:cNvGrpSpPr>
                <p:nvPr/>
              </p:nvGrpSpPr>
              <p:grpSpPr bwMode="auto">
                <a:xfrm>
                  <a:off x="1392" y="1872"/>
                  <a:ext cx="336" cy="480"/>
                  <a:chOff x="1056" y="1824"/>
                  <a:chExt cx="336" cy="480"/>
                </a:xfrm>
              </p:grpSpPr>
              <p:sp>
                <p:nvSpPr>
                  <p:cNvPr id="35944" name="Line 15"/>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45" name="Line 16"/>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38" name="Group 17"/>
                <p:cNvGrpSpPr>
                  <a:grpSpLocks/>
                </p:cNvGrpSpPr>
                <p:nvPr/>
              </p:nvGrpSpPr>
              <p:grpSpPr bwMode="auto">
                <a:xfrm>
                  <a:off x="2064" y="1872"/>
                  <a:ext cx="336" cy="480"/>
                  <a:chOff x="1056" y="1824"/>
                  <a:chExt cx="336" cy="480"/>
                </a:xfrm>
              </p:grpSpPr>
              <p:sp>
                <p:nvSpPr>
                  <p:cNvPr id="35942" name="Line 18"/>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43" name="Line 19"/>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39" name="Group 20"/>
                <p:cNvGrpSpPr>
                  <a:grpSpLocks/>
                </p:cNvGrpSpPr>
                <p:nvPr/>
              </p:nvGrpSpPr>
              <p:grpSpPr bwMode="auto">
                <a:xfrm>
                  <a:off x="2400" y="1872"/>
                  <a:ext cx="336" cy="480"/>
                  <a:chOff x="1056" y="1824"/>
                  <a:chExt cx="336" cy="480"/>
                </a:xfrm>
              </p:grpSpPr>
              <p:sp>
                <p:nvSpPr>
                  <p:cNvPr id="35940" name="Line 21"/>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41" name="Line 22"/>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5934" name="Line 23"/>
              <p:cNvSpPr>
                <a:spLocks noChangeShapeType="1"/>
              </p:cNvSpPr>
              <p:nvPr/>
            </p:nvSpPr>
            <p:spPr bwMode="auto">
              <a:xfrm>
                <a:off x="1488" y="240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903" name="Line 24"/>
            <p:cNvSpPr>
              <a:spLocks noChangeShapeType="1"/>
            </p:cNvSpPr>
            <p:nvPr/>
          </p:nvSpPr>
          <p:spPr bwMode="auto">
            <a:xfrm rot="-2291771">
              <a:off x="1579" y="2094"/>
              <a:ext cx="23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5904" name="Group 25"/>
            <p:cNvGrpSpPr>
              <a:grpSpLocks/>
            </p:cNvGrpSpPr>
            <p:nvPr/>
          </p:nvGrpSpPr>
          <p:grpSpPr bwMode="auto">
            <a:xfrm rot="-2291771">
              <a:off x="1739" y="1885"/>
              <a:ext cx="106" cy="116"/>
              <a:chOff x="1056" y="1824"/>
              <a:chExt cx="336" cy="480"/>
            </a:xfrm>
          </p:grpSpPr>
          <p:sp>
            <p:nvSpPr>
              <p:cNvPr id="35930" name="Line 26"/>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31" name="Line 27"/>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05" name="Group 28"/>
            <p:cNvGrpSpPr>
              <a:grpSpLocks/>
            </p:cNvGrpSpPr>
            <p:nvPr/>
          </p:nvGrpSpPr>
          <p:grpSpPr bwMode="auto">
            <a:xfrm rot="-2291771">
              <a:off x="1907" y="1755"/>
              <a:ext cx="107" cy="116"/>
              <a:chOff x="1056" y="1824"/>
              <a:chExt cx="336" cy="480"/>
            </a:xfrm>
          </p:grpSpPr>
          <p:sp>
            <p:nvSpPr>
              <p:cNvPr id="35928" name="Line 29"/>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29" name="Line 30"/>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06" name="Group 31"/>
            <p:cNvGrpSpPr>
              <a:grpSpLocks/>
            </p:cNvGrpSpPr>
            <p:nvPr/>
          </p:nvGrpSpPr>
          <p:grpSpPr bwMode="auto">
            <a:xfrm rot="-2291771">
              <a:off x="1823" y="1821"/>
              <a:ext cx="106" cy="116"/>
              <a:chOff x="1056" y="1824"/>
              <a:chExt cx="336" cy="480"/>
            </a:xfrm>
          </p:grpSpPr>
          <p:sp>
            <p:nvSpPr>
              <p:cNvPr id="35926" name="Line 32"/>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27" name="Line 33"/>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07" name="Group 34"/>
            <p:cNvGrpSpPr>
              <a:grpSpLocks/>
            </p:cNvGrpSpPr>
            <p:nvPr/>
          </p:nvGrpSpPr>
          <p:grpSpPr bwMode="auto">
            <a:xfrm rot="-2291771">
              <a:off x="1991" y="1689"/>
              <a:ext cx="106" cy="116"/>
              <a:chOff x="1056" y="1824"/>
              <a:chExt cx="336" cy="480"/>
            </a:xfrm>
          </p:grpSpPr>
          <p:sp>
            <p:nvSpPr>
              <p:cNvPr id="35924" name="Line 35"/>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25" name="Line 36"/>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908" name="Line 37"/>
            <p:cNvSpPr>
              <a:spLocks noChangeShapeType="1"/>
            </p:cNvSpPr>
            <p:nvPr/>
          </p:nvSpPr>
          <p:spPr bwMode="auto">
            <a:xfrm rot="-2291771">
              <a:off x="2096" y="1705"/>
              <a:ext cx="1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5909" name="Group 38"/>
            <p:cNvGrpSpPr>
              <a:grpSpLocks/>
            </p:cNvGrpSpPr>
            <p:nvPr/>
          </p:nvGrpSpPr>
          <p:grpSpPr bwMode="auto">
            <a:xfrm rot="2490514">
              <a:off x="1548" y="2379"/>
              <a:ext cx="723" cy="117"/>
              <a:chOff x="1440" y="2592"/>
              <a:chExt cx="1044" cy="147"/>
            </a:xfrm>
          </p:grpSpPr>
          <p:sp>
            <p:nvSpPr>
              <p:cNvPr id="35913" name="Line 39"/>
              <p:cNvSpPr>
                <a:spLocks noChangeShapeType="1"/>
              </p:cNvSpPr>
              <p:nvPr/>
            </p:nvSpPr>
            <p:spPr bwMode="auto">
              <a:xfrm>
                <a:off x="1440" y="2736"/>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5914" name="Group 40"/>
              <p:cNvGrpSpPr>
                <a:grpSpLocks/>
              </p:cNvGrpSpPr>
              <p:nvPr/>
            </p:nvGrpSpPr>
            <p:grpSpPr bwMode="auto">
              <a:xfrm>
                <a:off x="1776" y="2592"/>
                <a:ext cx="154" cy="146"/>
                <a:chOff x="1056" y="1824"/>
                <a:chExt cx="336" cy="480"/>
              </a:xfrm>
            </p:grpSpPr>
            <p:sp>
              <p:nvSpPr>
                <p:cNvPr id="35922" name="Line 41"/>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23" name="Line 42"/>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15" name="Group 43"/>
              <p:cNvGrpSpPr>
                <a:grpSpLocks/>
              </p:cNvGrpSpPr>
              <p:nvPr/>
            </p:nvGrpSpPr>
            <p:grpSpPr bwMode="auto">
              <a:xfrm>
                <a:off x="2083" y="2593"/>
                <a:ext cx="154" cy="146"/>
                <a:chOff x="1056" y="1824"/>
                <a:chExt cx="336" cy="480"/>
              </a:xfrm>
            </p:grpSpPr>
            <p:sp>
              <p:nvSpPr>
                <p:cNvPr id="35920" name="Line 44"/>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21" name="Line 45"/>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16" name="Group 46"/>
              <p:cNvGrpSpPr>
                <a:grpSpLocks/>
              </p:cNvGrpSpPr>
              <p:nvPr/>
            </p:nvGrpSpPr>
            <p:grpSpPr bwMode="auto">
              <a:xfrm>
                <a:off x="1930" y="2593"/>
                <a:ext cx="153" cy="146"/>
                <a:chOff x="1056" y="1824"/>
                <a:chExt cx="336" cy="480"/>
              </a:xfrm>
            </p:grpSpPr>
            <p:sp>
              <p:nvSpPr>
                <p:cNvPr id="35918" name="Line 47"/>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19" name="Line 48"/>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917" name="Line 49"/>
              <p:cNvSpPr>
                <a:spLocks noChangeShapeType="1"/>
              </p:cNvSpPr>
              <p:nvPr/>
            </p:nvSpPr>
            <p:spPr bwMode="auto">
              <a:xfrm>
                <a:off x="2244" y="2727"/>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910" name="Text Box 50"/>
            <p:cNvSpPr txBox="1">
              <a:spLocks noChangeArrowheads="1"/>
            </p:cNvSpPr>
            <p:nvPr/>
          </p:nvSpPr>
          <p:spPr bwMode="auto">
            <a:xfrm>
              <a:off x="384" y="2112"/>
              <a:ext cx="67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19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17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16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pPr>
              <a:r>
                <a:rPr kumimoji="1" lang="en-US" altLang="zh-CN" sz="2100" i="1">
                  <a:latin typeface="微软雅黑" panose="020B0503020204020204" pitchFamily="34" charset="-122"/>
                  <a:cs typeface="Times New Roman" panose="02020603050405020304" pitchFamily="18" charset="0"/>
                </a:rPr>
                <a:t>ω</a:t>
              </a:r>
              <a:r>
                <a:rPr kumimoji="1" lang="zh-CN" altLang="en-US" sz="1800" baseline="-25000">
                  <a:latin typeface="微软雅黑" panose="020B0503020204020204" pitchFamily="34" charset="-122"/>
                  <a:cs typeface="Times New Roman" panose="02020603050405020304" pitchFamily="18" charset="0"/>
                </a:rPr>
                <a:t>入</a:t>
              </a:r>
              <a:endParaRPr kumimoji="1" lang="zh-CN" altLang="en-US" sz="1800">
                <a:latin typeface="微软雅黑" panose="020B0503020204020204" pitchFamily="34" charset="-122"/>
                <a:cs typeface="Times New Roman" panose="02020603050405020304" pitchFamily="18" charset="0"/>
              </a:endParaRPr>
            </a:p>
          </p:txBody>
        </p:sp>
        <p:sp>
          <p:nvSpPr>
            <p:cNvPr id="35911" name="Text Box 51"/>
            <p:cNvSpPr txBox="1">
              <a:spLocks noChangeArrowheads="1"/>
            </p:cNvSpPr>
            <p:nvPr/>
          </p:nvSpPr>
          <p:spPr bwMode="auto">
            <a:xfrm>
              <a:off x="2256" y="1392"/>
              <a:ext cx="67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19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17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16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pPr>
              <a:r>
                <a:rPr kumimoji="1" lang="en-US" altLang="zh-CN" sz="2100" i="1">
                  <a:latin typeface="微软雅黑" panose="020B0503020204020204" pitchFamily="34" charset="-122"/>
                  <a:cs typeface="Times New Roman" panose="02020603050405020304" pitchFamily="18" charset="0"/>
                </a:rPr>
                <a:t>ω′</a:t>
              </a:r>
              <a:r>
                <a:rPr kumimoji="1" lang="zh-CN" altLang="en-US" sz="1800" baseline="-25000">
                  <a:latin typeface="微软雅黑" panose="020B0503020204020204" pitchFamily="34" charset="-122"/>
                  <a:cs typeface="Times New Roman" panose="02020603050405020304" pitchFamily="18" charset="0"/>
                </a:rPr>
                <a:t>散</a:t>
              </a:r>
            </a:p>
          </p:txBody>
        </p:sp>
        <p:graphicFrame>
          <p:nvGraphicFramePr>
            <p:cNvPr id="35912" name="Object 52"/>
            <p:cNvGraphicFramePr>
              <a:graphicFrameLocks noChangeAspect="1"/>
            </p:cNvGraphicFramePr>
            <p:nvPr/>
          </p:nvGraphicFramePr>
          <p:xfrm>
            <a:off x="2016" y="2688"/>
            <a:ext cx="528" cy="391"/>
          </p:xfrm>
          <a:graphic>
            <a:graphicData uri="http://schemas.openxmlformats.org/presentationml/2006/ole">
              <mc:AlternateContent xmlns:mc="http://schemas.openxmlformats.org/markup-compatibility/2006">
                <mc:Choice xmlns:v="urn:schemas-microsoft-com:vml" Requires="v">
                  <p:oleObj spid="_x0000_s35950" name="Equation" r:id="rId3" imgW="342751" imgH="253890" progId="Equation.3">
                    <p:embed/>
                  </p:oleObj>
                </mc:Choice>
                <mc:Fallback>
                  <p:oleObj name="Equation" r:id="rId3" imgW="342751" imgH="253890" progId="Equation.3">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688"/>
                          <a:ext cx="528"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844" name="Rectangle 53"/>
          <p:cNvSpPr>
            <a:spLocks noChangeArrowheads="1"/>
          </p:cNvSpPr>
          <p:nvPr/>
        </p:nvSpPr>
        <p:spPr bwMode="auto">
          <a:xfrm>
            <a:off x="277813" y="1185863"/>
            <a:ext cx="15684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19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17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16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1800">
                <a:solidFill>
                  <a:srgbClr val="C00000"/>
                </a:solidFill>
                <a:latin typeface="微软雅黑" panose="020B0503020204020204" pitchFamily="34" charset="-122"/>
              </a:rPr>
              <a:t>斯托克斯散射</a:t>
            </a:r>
          </a:p>
          <a:p>
            <a:pPr eaLnBrk="1" hangingPunct="1">
              <a:spcBef>
                <a:spcPct val="0"/>
              </a:spcBef>
              <a:buFontTx/>
              <a:buNone/>
            </a:pPr>
            <a:r>
              <a:rPr kumimoji="1" lang="en-US" altLang="zh-CN" sz="1800">
                <a:solidFill>
                  <a:srgbClr val="C00000"/>
                </a:solidFill>
                <a:latin typeface="微软雅黑" panose="020B0503020204020204" pitchFamily="34" charset="-122"/>
                <a:cs typeface="Times New Roman" panose="02020603050405020304" pitchFamily="18" charset="0"/>
              </a:rPr>
              <a:t>ω′</a:t>
            </a:r>
            <a:r>
              <a:rPr kumimoji="1" lang="zh-CN" altLang="en-US" sz="1800" baseline="-25000">
                <a:solidFill>
                  <a:srgbClr val="C00000"/>
                </a:solidFill>
                <a:latin typeface="微软雅黑" panose="020B0503020204020204" pitchFamily="34" charset="-122"/>
              </a:rPr>
              <a:t>散</a:t>
            </a:r>
            <a:r>
              <a:rPr kumimoji="1" lang="en-US" altLang="zh-CN" sz="1800">
                <a:solidFill>
                  <a:srgbClr val="C00000"/>
                </a:solidFill>
                <a:latin typeface="微软雅黑" panose="020B0503020204020204" pitchFamily="34" charset="-122"/>
              </a:rPr>
              <a:t>&lt; ω</a:t>
            </a:r>
            <a:r>
              <a:rPr kumimoji="1" lang="zh-CN" altLang="en-US" sz="1800" baseline="-25000">
                <a:solidFill>
                  <a:srgbClr val="C00000"/>
                </a:solidFill>
                <a:latin typeface="微软雅黑" panose="020B0503020204020204" pitchFamily="34" charset="-122"/>
              </a:rPr>
              <a:t>入</a:t>
            </a:r>
          </a:p>
        </p:txBody>
      </p:sp>
      <p:sp>
        <p:nvSpPr>
          <p:cNvPr id="35845" name="Rectangle 54"/>
          <p:cNvSpPr>
            <a:spLocks noChangeArrowheads="1"/>
          </p:cNvSpPr>
          <p:nvPr/>
        </p:nvSpPr>
        <p:spPr bwMode="auto">
          <a:xfrm>
            <a:off x="277813" y="3216275"/>
            <a:ext cx="2135187"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19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17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16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1800">
                <a:solidFill>
                  <a:srgbClr val="C00000"/>
                </a:solidFill>
                <a:latin typeface="微软雅黑" panose="020B0503020204020204" pitchFamily="34" charset="-122"/>
              </a:rPr>
              <a:t>反斯托克斯散射</a:t>
            </a:r>
          </a:p>
          <a:p>
            <a:pPr eaLnBrk="1" hangingPunct="1">
              <a:spcBef>
                <a:spcPct val="0"/>
              </a:spcBef>
              <a:buFontTx/>
              <a:buNone/>
            </a:pPr>
            <a:r>
              <a:rPr kumimoji="1" lang="en-US" altLang="zh-CN" sz="1800">
                <a:solidFill>
                  <a:srgbClr val="C00000"/>
                </a:solidFill>
                <a:latin typeface="微软雅黑" panose="020B0503020204020204" pitchFamily="34" charset="-122"/>
                <a:cs typeface="Times New Roman" panose="02020603050405020304" pitchFamily="18" charset="0"/>
              </a:rPr>
              <a:t>ω′</a:t>
            </a:r>
            <a:r>
              <a:rPr kumimoji="1" lang="zh-CN" altLang="en-US" sz="1800" baseline="-25000">
                <a:solidFill>
                  <a:srgbClr val="C00000"/>
                </a:solidFill>
                <a:latin typeface="微软雅黑" panose="020B0503020204020204" pitchFamily="34" charset="-122"/>
              </a:rPr>
              <a:t>散</a:t>
            </a:r>
            <a:r>
              <a:rPr kumimoji="1" lang="en-US" altLang="zh-CN" sz="1800">
                <a:solidFill>
                  <a:srgbClr val="C00000"/>
                </a:solidFill>
                <a:latin typeface="微软雅黑" panose="020B0503020204020204" pitchFamily="34" charset="-122"/>
              </a:rPr>
              <a:t>&gt; ω</a:t>
            </a:r>
            <a:r>
              <a:rPr kumimoji="1" lang="zh-CN" altLang="en-US" sz="1800" baseline="-25000">
                <a:solidFill>
                  <a:srgbClr val="C00000"/>
                </a:solidFill>
                <a:latin typeface="微软雅黑" panose="020B0503020204020204" pitchFamily="34" charset="-122"/>
              </a:rPr>
              <a:t>入</a:t>
            </a:r>
          </a:p>
        </p:txBody>
      </p:sp>
      <p:grpSp>
        <p:nvGrpSpPr>
          <p:cNvPr id="35846" name="Group 55"/>
          <p:cNvGrpSpPr>
            <a:grpSpLocks/>
          </p:cNvGrpSpPr>
          <p:nvPr/>
        </p:nvGrpSpPr>
        <p:grpSpPr bwMode="auto">
          <a:xfrm>
            <a:off x="352425" y="3030538"/>
            <a:ext cx="2971800" cy="2124075"/>
            <a:chOff x="3072" y="1200"/>
            <a:chExt cx="2496" cy="1783"/>
          </a:xfrm>
        </p:grpSpPr>
        <p:grpSp>
          <p:nvGrpSpPr>
            <p:cNvPr id="35848" name="Group 56"/>
            <p:cNvGrpSpPr>
              <a:grpSpLocks/>
            </p:cNvGrpSpPr>
            <p:nvPr/>
          </p:nvGrpSpPr>
          <p:grpSpPr bwMode="auto">
            <a:xfrm>
              <a:off x="3312" y="2082"/>
              <a:ext cx="930" cy="117"/>
              <a:chOff x="384" y="2256"/>
              <a:chExt cx="1344" cy="147"/>
            </a:xfrm>
          </p:grpSpPr>
          <p:sp>
            <p:nvSpPr>
              <p:cNvPr id="35884" name="Line 57"/>
              <p:cNvSpPr>
                <a:spLocks noChangeShapeType="1"/>
              </p:cNvSpPr>
              <p:nvPr/>
            </p:nvSpPr>
            <p:spPr bwMode="auto">
              <a:xfrm>
                <a:off x="384" y="2400"/>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5885" name="Group 58"/>
              <p:cNvGrpSpPr>
                <a:grpSpLocks/>
              </p:cNvGrpSpPr>
              <p:nvPr/>
            </p:nvGrpSpPr>
            <p:grpSpPr bwMode="auto">
              <a:xfrm>
                <a:off x="720" y="2256"/>
                <a:ext cx="768" cy="147"/>
                <a:chOff x="1056" y="1869"/>
                <a:chExt cx="1680" cy="483"/>
              </a:xfrm>
            </p:grpSpPr>
            <p:grpSp>
              <p:nvGrpSpPr>
                <p:cNvPr id="35887" name="Group 59"/>
                <p:cNvGrpSpPr>
                  <a:grpSpLocks/>
                </p:cNvGrpSpPr>
                <p:nvPr/>
              </p:nvGrpSpPr>
              <p:grpSpPr bwMode="auto">
                <a:xfrm>
                  <a:off x="1056" y="1869"/>
                  <a:ext cx="336" cy="480"/>
                  <a:chOff x="1056" y="1824"/>
                  <a:chExt cx="336" cy="480"/>
                </a:xfrm>
              </p:grpSpPr>
              <p:sp>
                <p:nvSpPr>
                  <p:cNvPr id="35900" name="Line 60"/>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01" name="Line 61"/>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88" name="Group 62"/>
                <p:cNvGrpSpPr>
                  <a:grpSpLocks/>
                </p:cNvGrpSpPr>
                <p:nvPr/>
              </p:nvGrpSpPr>
              <p:grpSpPr bwMode="auto">
                <a:xfrm>
                  <a:off x="1728" y="1872"/>
                  <a:ext cx="336" cy="480"/>
                  <a:chOff x="1056" y="1824"/>
                  <a:chExt cx="336" cy="480"/>
                </a:xfrm>
              </p:grpSpPr>
              <p:sp>
                <p:nvSpPr>
                  <p:cNvPr id="35898" name="Line 63"/>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99" name="Line 64"/>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89" name="Group 65"/>
                <p:cNvGrpSpPr>
                  <a:grpSpLocks/>
                </p:cNvGrpSpPr>
                <p:nvPr/>
              </p:nvGrpSpPr>
              <p:grpSpPr bwMode="auto">
                <a:xfrm>
                  <a:off x="1392" y="1872"/>
                  <a:ext cx="336" cy="480"/>
                  <a:chOff x="1056" y="1824"/>
                  <a:chExt cx="336" cy="480"/>
                </a:xfrm>
              </p:grpSpPr>
              <p:sp>
                <p:nvSpPr>
                  <p:cNvPr id="35896" name="Line 66"/>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97" name="Line 67"/>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90" name="Group 68"/>
                <p:cNvGrpSpPr>
                  <a:grpSpLocks/>
                </p:cNvGrpSpPr>
                <p:nvPr/>
              </p:nvGrpSpPr>
              <p:grpSpPr bwMode="auto">
                <a:xfrm>
                  <a:off x="2064" y="1872"/>
                  <a:ext cx="336" cy="480"/>
                  <a:chOff x="1056" y="1824"/>
                  <a:chExt cx="336" cy="480"/>
                </a:xfrm>
              </p:grpSpPr>
              <p:sp>
                <p:nvSpPr>
                  <p:cNvPr id="35894" name="Line 69"/>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95" name="Line 70"/>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91" name="Group 71"/>
                <p:cNvGrpSpPr>
                  <a:grpSpLocks/>
                </p:cNvGrpSpPr>
                <p:nvPr/>
              </p:nvGrpSpPr>
              <p:grpSpPr bwMode="auto">
                <a:xfrm>
                  <a:off x="2400" y="1872"/>
                  <a:ext cx="336" cy="480"/>
                  <a:chOff x="1056" y="1824"/>
                  <a:chExt cx="336" cy="480"/>
                </a:xfrm>
              </p:grpSpPr>
              <p:sp>
                <p:nvSpPr>
                  <p:cNvPr id="35892" name="Line 72"/>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93" name="Line 73"/>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5886" name="Line 74"/>
              <p:cNvSpPr>
                <a:spLocks noChangeShapeType="1"/>
              </p:cNvSpPr>
              <p:nvPr/>
            </p:nvSpPr>
            <p:spPr bwMode="auto">
              <a:xfrm>
                <a:off x="1488" y="240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849" name="Line 75"/>
            <p:cNvSpPr>
              <a:spLocks noChangeShapeType="1"/>
            </p:cNvSpPr>
            <p:nvPr/>
          </p:nvSpPr>
          <p:spPr bwMode="auto">
            <a:xfrm rot="-2291771">
              <a:off x="4219" y="2094"/>
              <a:ext cx="23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5850" name="Group 76"/>
            <p:cNvGrpSpPr>
              <a:grpSpLocks/>
            </p:cNvGrpSpPr>
            <p:nvPr/>
          </p:nvGrpSpPr>
          <p:grpSpPr bwMode="auto">
            <a:xfrm rot="-2291771">
              <a:off x="4379" y="1885"/>
              <a:ext cx="106" cy="116"/>
              <a:chOff x="1056" y="1824"/>
              <a:chExt cx="336" cy="480"/>
            </a:xfrm>
          </p:grpSpPr>
          <p:sp>
            <p:nvSpPr>
              <p:cNvPr id="35882" name="Line 77"/>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83" name="Line 78"/>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51" name="Group 79"/>
            <p:cNvGrpSpPr>
              <a:grpSpLocks/>
            </p:cNvGrpSpPr>
            <p:nvPr/>
          </p:nvGrpSpPr>
          <p:grpSpPr bwMode="auto">
            <a:xfrm rot="-2291771">
              <a:off x="4547" y="1755"/>
              <a:ext cx="107" cy="116"/>
              <a:chOff x="1056" y="1824"/>
              <a:chExt cx="336" cy="480"/>
            </a:xfrm>
          </p:grpSpPr>
          <p:sp>
            <p:nvSpPr>
              <p:cNvPr id="35880" name="Line 80"/>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81" name="Line 81"/>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52" name="Group 82"/>
            <p:cNvGrpSpPr>
              <a:grpSpLocks/>
            </p:cNvGrpSpPr>
            <p:nvPr/>
          </p:nvGrpSpPr>
          <p:grpSpPr bwMode="auto">
            <a:xfrm rot="-2291771">
              <a:off x="4463" y="1821"/>
              <a:ext cx="106" cy="116"/>
              <a:chOff x="1056" y="1824"/>
              <a:chExt cx="336" cy="480"/>
            </a:xfrm>
          </p:grpSpPr>
          <p:sp>
            <p:nvSpPr>
              <p:cNvPr id="35878" name="Line 83"/>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79" name="Line 84"/>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53" name="Group 85"/>
            <p:cNvGrpSpPr>
              <a:grpSpLocks/>
            </p:cNvGrpSpPr>
            <p:nvPr/>
          </p:nvGrpSpPr>
          <p:grpSpPr bwMode="auto">
            <a:xfrm rot="-2291771">
              <a:off x="4631" y="1689"/>
              <a:ext cx="106" cy="116"/>
              <a:chOff x="1056" y="1824"/>
              <a:chExt cx="336" cy="480"/>
            </a:xfrm>
          </p:grpSpPr>
          <p:sp>
            <p:nvSpPr>
              <p:cNvPr id="35876" name="Line 86"/>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77" name="Line 87"/>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54" name="Group 88"/>
            <p:cNvGrpSpPr>
              <a:grpSpLocks/>
            </p:cNvGrpSpPr>
            <p:nvPr/>
          </p:nvGrpSpPr>
          <p:grpSpPr bwMode="auto">
            <a:xfrm rot="-2291771">
              <a:off x="4714" y="1623"/>
              <a:ext cx="106" cy="116"/>
              <a:chOff x="1056" y="1824"/>
              <a:chExt cx="336" cy="480"/>
            </a:xfrm>
          </p:grpSpPr>
          <p:sp>
            <p:nvSpPr>
              <p:cNvPr id="35874" name="Line 89"/>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75" name="Line 90"/>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855" name="Line 91"/>
            <p:cNvSpPr>
              <a:spLocks noChangeShapeType="1"/>
            </p:cNvSpPr>
            <p:nvPr/>
          </p:nvSpPr>
          <p:spPr bwMode="auto">
            <a:xfrm rot="-2291771">
              <a:off x="4907" y="1572"/>
              <a:ext cx="1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5856" name="Group 92"/>
            <p:cNvGrpSpPr>
              <a:grpSpLocks/>
            </p:cNvGrpSpPr>
            <p:nvPr/>
          </p:nvGrpSpPr>
          <p:grpSpPr bwMode="auto">
            <a:xfrm rot="-8394353">
              <a:off x="4116" y="2427"/>
              <a:ext cx="723" cy="117"/>
              <a:chOff x="1440" y="2592"/>
              <a:chExt cx="1044" cy="147"/>
            </a:xfrm>
          </p:grpSpPr>
          <p:sp>
            <p:nvSpPr>
              <p:cNvPr id="35863" name="Line 93"/>
              <p:cNvSpPr>
                <a:spLocks noChangeShapeType="1"/>
              </p:cNvSpPr>
              <p:nvPr/>
            </p:nvSpPr>
            <p:spPr bwMode="auto">
              <a:xfrm>
                <a:off x="1440" y="2736"/>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5864" name="Group 94"/>
              <p:cNvGrpSpPr>
                <a:grpSpLocks/>
              </p:cNvGrpSpPr>
              <p:nvPr/>
            </p:nvGrpSpPr>
            <p:grpSpPr bwMode="auto">
              <a:xfrm>
                <a:off x="1776" y="2592"/>
                <a:ext cx="154" cy="146"/>
                <a:chOff x="1056" y="1824"/>
                <a:chExt cx="336" cy="480"/>
              </a:xfrm>
            </p:grpSpPr>
            <p:sp>
              <p:nvSpPr>
                <p:cNvPr id="35872" name="Line 95"/>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73" name="Line 96"/>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65" name="Group 97"/>
              <p:cNvGrpSpPr>
                <a:grpSpLocks/>
              </p:cNvGrpSpPr>
              <p:nvPr/>
            </p:nvGrpSpPr>
            <p:grpSpPr bwMode="auto">
              <a:xfrm>
                <a:off x="2083" y="2593"/>
                <a:ext cx="154" cy="146"/>
                <a:chOff x="1056" y="1824"/>
                <a:chExt cx="336" cy="480"/>
              </a:xfrm>
            </p:grpSpPr>
            <p:sp>
              <p:nvSpPr>
                <p:cNvPr id="35870" name="Line 98"/>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71" name="Line 99"/>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66" name="Group 100"/>
              <p:cNvGrpSpPr>
                <a:grpSpLocks/>
              </p:cNvGrpSpPr>
              <p:nvPr/>
            </p:nvGrpSpPr>
            <p:grpSpPr bwMode="auto">
              <a:xfrm>
                <a:off x="1930" y="2593"/>
                <a:ext cx="153" cy="146"/>
                <a:chOff x="1056" y="1824"/>
                <a:chExt cx="336" cy="480"/>
              </a:xfrm>
            </p:grpSpPr>
            <p:sp>
              <p:nvSpPr>
                <p:cNvPr id="35868" name="Line 101"/>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9" name="Line 102"/>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867" name="Line 103"/>
              <p:cNvSpPr>
                <a:spLocks noChangeShapeType="1"/>
              </p:cNvSpPr>
              <p:nvPr/>
            </p:nvSpPr>
            <p:spPr bwMode="auto">
              <a:xfrm>
                <a:off x="2244" y="2727"/>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857" name="Text Box 104"/>
            <p:cNvSpPr txBox="1">
              <a:spLocks noChangeArrowheads="1"/>
            </p:cNvSpPr>
            <p:nvPr/>
          </p:nvSpPr>
          <p:spPr bwMode="auto">
            <a:xfrm>
              <a:off x="3072" y="2160"/>
              <a:ext cx="67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19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17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16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pPr>
              <a:r>
                <a:rPr kumimoji="1" lang="en-US" altLang="zh-CN" sz="2100" i="1">
                  <a:latin typeface="微软雅黑" panose="020B0503020204020204" pitchFamily="34" charset="-122"/>
                  <a:cs typeface="Times New Roman" panose="02020603050405020304" pitchFamily="18" charset="0"/>
                </a:rPr>
                <a:t>ω</a:t>
              </a:r>
              <a:r>
                <a:rPr kumimoji="1" lang="zh-CN" altLang="en-US" sz="1800" baseline="-25000">
                  <a:latin typeface="微软雅黑" panose="020B0503020204020204" pitchFamily="34" charset="-122"/>
                  <a:cs typeface="Times New Roman" panose="02020603050405020304" pitchFamily="18" charset="0"/>
                </a:rPr>
                <a:t>入</a:t>
              </a:r>
              <a:endParaRPr kumimoji="1" lang="zh-CN" altLang="en-US" sz="1800">
                <a:latin typeface="微软雅黑" panose="020B0503020204020204" pitchFamily="34" charset="-122"/>
                <a:cs typeface="Times New Roman" panose="02020603050405020304" pitchFamily="18" charset="0"/>
              </a:endParaRPr>
            </a:p>
          </p:txBody>
        </p:sp>
        <p:sp>
          <p:nvSpPr>
            <p:cNvPr id="35858" name="Text Box 105"/>
            <p:cNvSpPr txBox="1">
              <a:spLocks noChangeArrowheads="1"/>
            </p:cNvSpPr>
            <p:nvPr/>
          </p:nvSpPr>
          <p:spPr bwMode="auto">
            <a:xfrm>
              <a:off x="4896" y="1200"/>
              <a:ext cx="67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19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17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16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pPr>
              <a:r>
                <a:rPr kumimoji="1" lang="en-US" altLang="zh-CN" sz="2100" i="1">
                  <a:latin typeface="微软雅黑" panose="020B0503020204020204" pitchFamily="34" charset="-122"/>
                  <a:cs typeface="Times New Roman" panose="02020603050405020304" pitchFamily="18" charset="0"/>
                </a:rPr>
                <a:t>ω′</a:t>
              </a:r>
              <a:r>
                <a:rPr kumimoji="1" lang="zh-CN" altLang="en-US" sz="1800" baseline="-25000">
                  <a:latin typeface="微软雅黑" panose="020B0503020204020204" pitchFamily="34" charset="-122"/>
                  <a:cs typeface="Times New Roman" panose="02020603050405020304" pitchFamily="18" charset="0"/>
                </a:rPr>
                <a:t>散</a:t>
              </a:r>
            </a:p>
          </p:txBody>
        </p:sp>
        <p:graphicFrame>
          <p:nvGraphicFramePr>
            <p:cNvPr id="35859" name="Object 106"/>
            <p:cNvGraphicFramePr>
              <a:graphicFrameLocks noChangeAspect="1"/>
            </p:cNvGraphicFramePr>
            <p:nvPr/>
          </p:nvGraphicFramePr>
          <p:xfrm>
            <a:off x="4752" y="2592"/>
            <a:ext cx="528" cy="391"/>
          </p:xfrm>
          <a:graphic>
            <a:graphicData uri="http://schemas.openxmlformats.org/presentationml/2006/ole">
              <mc:AlternateContent xmlns:mc="http://schemas.openxmlformats.org/markup-compatibility/2006">
                <mc:Choice xmlns:v="urn:schemas-microsoft-com:vml" Requires="v">
                  <p:oleObj spid="_x0000_s35951" name="Equation" r:id="rId5" imgW="342751" imgH="253890" progId="Equation.3">
                    <p:embed/>
                  </p:oleObj>
                </mc:Choice>
                <mc:Fallback>
                  <p:oleObj name="Equation" r:id="rId5" imgW="342751" imgH="253890" progId="Equation.3">
                    <p:embed/>
                    <p:pic>
                      <p:nvPicPr>
                        <p:cNvPr id="0" name="Object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 y="2592"/>
                          <a:ext cx="528"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860" name="Group 107"/>
            <p:cNvGrpSpPr>
              <a:grpSpLocks/>
            </p:cNvGrpSpPr>
            <p:nvPr/>
          </p:nvGrpSpPr>
          <p:grpSpPr bwMode="auto">
            <a:xfrm rot="-2291771">
              <a:off x="4800" y="1564"/>
              <a:ext cx="106" cy="116"/>
              <a:chOff x="1056" y="1824"/>
              <a:chExt cx="336" cy="480"/>
            </a:xfrm>
          </p:grpSpPr>
          <p:sp>
            <p:nvSpPr>
              <p:cNvPr id="35861" name="Line 108"/>
              <p:cNvSpPr>
                <a:spLocks noChangeShapeType="1"/>
              </p:cNvSpPr>
              <p:nvPr/>
            </p:nvSpPr>
            <p:spPr bwMode="auto">
              <a:xfrm flipH="1">
                <a:off x="1056" y="1824"/>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2" name="Line 109"/>
              <p:cNvSpPr>
                <a:spLocks noChangeShapeType="1"/>
              </p:cNvSpPr>
              <p:nvPr/>
            </p:nvSpPr>
            <p:spPr bwMode="auto">
              <a:xfrm>
                <a:off x="1200" y="1824"/>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pic>
        <p:nvPicPr>
          <p:cNvPr id="35847" name="Picture 4" descr="XCH003_0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8188" y="1814513"/>
            <a:ext cx="3375025"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a:defRPr/>
            </a:pPr>
            <a:r>
              <a:rPr lang="zh-CN" altLang="en-US" sz="2250" dirty="0" smtClean="0">
                <a:latin typeface="微软雅黑" panose="020B0503020204020204" pitchFamily="34" charset="-122"/>
              </a:rPr>
              <a:t>关于</a:t>
            </a:r>
            <a:r>
              <a:rPr lang="en-US" altLang="zh-CN" sz="2250" dirty="0" smtClean="0">
                <a:latin typeface="微软雅黑" panose="020B0503020204020204" pitchFamily="34" charset="-122"/>
              </a:rPr>
              <a:t>Raman</a:t>
            </a:r>
            <a:r>
              <a:rPr lang="zh-CN" altLang="en-US" sz="2250" dirty="0" smtClean="0">
                <a:latin typeface="微软雅黑" panose="020B0503020204020204" pitchFamily="34" charset="-122"/>
              </a:rPr>
              <a:t>光谱的补充说明</a:t>
            </a:r>
          </a:p>
        </p:txBody>
      </p:sp>
      <p:sp>
        <p:nvSpPr>
          <p:cNvPr id="19459" name="矩形 4"/>
          <p:cNvSpPr>
            <a:spLocks noGrp="1" noChangeArrowheads="1"/>
          </p:cNvSpPr>
          <p:nvPr>
            <p:ph idx="4294967295"/>
          </p:nvPr>
        </p:nvSpPr>
        <p:spPr>
          <a:xfrm>
            <a:off x="188913" y="1276350"/>
            <a:ext cx="6480175" cy="3416300"/>
          </a:xfrm>
        </p:spPr>
        <p:txBody>
          <a:bodyPr>
            <a:spAutoFit/>
          </a:bodyPr>
          <a:lstStyle/>
          <a:p>
            <a:pPr>
              <a:lnSpc>
                <a:spcPct val="150000"/>
              </a:lnSpc>
              <a:spcBef>
                <a:spcPct val="0"/>
              </a:spcBef>
              <a:buFont typeface="Wingdings" panose="05000000000000000000" pitchFamily="2" charset="2"/>
              <a:buChar char="Ø"/>
              <a:defRPr/>
            </a:pPr>
            <a:r>
              <a:rPr lang="en-US" altLang="zh-CN" sz="1600" dirty="0">
                <a:latin typeface="微软雅黑" panose="020B0503020204020204" pitchFamily="34" charset="-122"/>
              </a:rPr>
              <a:t>Raman</a:t>
            </a:r>
            <a:r>
              <a:rPr lang="zh-CN" altLang="en-US" sz="1600" dirty="0">
                <a:latin typeface="微软雅黑" panose="020B0503020204020204" pitchFamily="34" charset="-122"/>
              </a:rPr>
              <a:t>光谱是分子振动光谱的一种，属于散射光谱。用于研究分子结构。红外</a:t>
            </a:r>
            <a:r>
              <a:rPr lang="en-US" altLang="zh-CN" sz="1600" dirty="0">
                <a:latin typeface="微软雅黑" panose="020B0503020204020204" pitchFamily="34" charset="-122"/>
              </a:rPr>
              <a:t>(IR)</a:t>
            </a:r>
            <a:r>
              <a:rPr lang="zh-CN" altLang="en-US" sz="1600" dirty="0">
                <a:latin typeface="微软雅黑" panose="020B0503020204020204" pitchFamily="34" charset="-122"/>
              </a:rPr>
              <a:t>光谱也分子振动光谱</a:t>
            </a:r>
            <a:r>
              <a:rPr lang="en-US" altLang="zh-CN" sz="1600" dirty="0">
                <a:latin typeface="微软雅黑" panose="020B0503020204020204" pitchFamily="34" charset="-122"/>
              </a:rPr>
              <a:t>, </a:t>
            </a:r>
            <a:r>
              <a:rPr lang="zh-CN" altLang="en-US" sz="1600" dirty="0">
                <a:latin typeface="微软雅黑" panose="020B0503020204020204" pitchFamily="34" charset="-122"/>
              </a:rPr>
              <a:t>属于吸收光谱</a:t>
            </a:r>
            <a:r>
              <a:rPr lang="en-US" altLang="zh-CN" sz="1600" dirty="0">
                <a:latin typeface="微软雅黑" panose="020B0503020204020204" pitchFamily="34" charset="-122"/>
              </a:rPr>
              <a:t>.</a:t>
            </a:r>
            <a:r>
              <a:rPr lang="zh-CN" altLang="en-US" sz="1600" dirty="0">
                <a:latin typeface="微软雅黑" panose="020B0503020204020204" pitchFamily="34" charset="-122"/>
              </a:rPr>
              <a:t>二者在分子结构分析上各有所长</a:t>
            </a:r>
            <a:r>
              <a:rPr lang="en-US" altLang="zh-CN" sz="1600" dirty="0">
                <a:latin typeface="微软雅黑" panose="020B0503020204020204" pitchFamily="34" charset="-122"/>
              </a:rPr>
              <a:t>, </a:t>
            </a:r>
            <a:r>
              <a:rPr lang="zh-CN" altLang="en-US" sz="1600" dirty="0">
                <a:latin typeface="微软雅黑" panose="020B0503020204020204" pitchFamily="34" charset="-122"/>
              </a:rPr>
              <a:t>相互</a:t>
            </a:r>
            <a:r>
              <a:rPr lang="zh-CN" altLang="en-US" sz="1600" dirty="0" smtClean="0">
                <a:latin typeface="微软雅黑" panose="020B0503020204020204" pitchFamily="34" charset="-122"/>
              </a:rPr>
              <a:t>补充</a:t>
            </a:r>
            <a:endParaRPr lang="en-US" altLang="zh-CN" sz="1600" dirty="0">
              <a:latin typeface="微软雅黑" panose="020B0503020204020204" pitchFamily="34" charset="-122"/>
            </a:endParaRPr>
          </a:p>
          <a:p>
            <a:pPr>
              <a:lnSpc>
                <a:spcPct val="150000"/>
              </a:lnSpc>
              <a:spcBef>
                <a:spcPct val="0"/>
              </a:spcBef>
              <a:buFont typeface="Wingdings" panose="05000000000000000000" pitchFamily="2" charset="2"/>
              <a:buChar char="Ø"/>
              <a:defRPr/>
            </a:pPr>
            <a:r>
              <a:rPr lang="en-US" altLang="zh-CN" sz="1600" dirty="0">
                <a:latin typeface="微软雅黑" panose="020B0503020204020204" pitchFamily="34" charset="-122"/>
              </a:rPr>
              <a:t>Raman</a:t>
            </a:r>
            <a:r>
              <a:rPr lang="zh-CN" altLang="en-US" sz="1600" dirty="0">
                <a:latin typeface="微软雅黑" panose="020B0503020204020204" pitchFamily="34" charset="-122"/>
              </a:rPr>
              <a:t>散射效应是印度科学家</a:t>
            </a:r>
            <a:r>
              <a:rPr lang="en-US" altLang="zh-CN" sz="1600" dirty="0" err="1">
                <a:latin typeface="微软雅黑" panose="020B0503020204020204" pitchFamily="34" charset="-122"/>
              </a:rPr>
              <a:t>C.V.Raman</a:t>
            </a:r>
            <a:r>
              <a:rPr lang="zh-CN" altLang="en-US" sz="1600" dirty="0">
                <a:latin typeface="微软雅黑" panose="020B0503020204020204" pitchFamily="34" charset="-122"/>
              </a:rPr>
              <a:t>于</a:t>
            </a:r>
            <a:r>
              <a:rPr lang="en-US" altLang="zh-CN" sz="1600" dirty="0">
                <a:latin typeface="微软雅黑" panose="020B0503020204020204" pitchFamily="34" charset="-122"/>
              </a:rPr>
              <a:t>1928</a:t>
            </a:r>
            <a:r>
              <a:rPr lang="zh-CN" altLang="en-US" sz="1600" dirty="0">
                <a:latin typeface="微软雅黑" panose="020B0503020204020204" pitchFamily="34" charset="-122"/>
              </a:rPr>
              <a:t>年发现的</a:t>
            </a:r>
            <a:r>
              <a:rPr lang="en-US" altLang="zh-CN" sz="1600" dirty="0">
                <a:latin typeface="微软雅黑" panose="020B0503020204020204" pitchFamily="34" charset="-122"/>
              </a:rPr>
              <a:t>.</a:t>
            </a:r>
            <a:r>
              <a:rPr lang="zh-CN" altLang="en-US" sz="1600" dirty="0">
                <a:latin typeface="微软雅黑" panose="020B0503020204020204" pitchFamily="34" charset="-122"/>
              </a:rPr>
              <a:t>由于</a:t>
            </a:r>
            <a:r>
              <a:rPr lang="en-US" altLang="zh-CN" sz="1600" dirty="0">
                <a:latin typeface="微软雅黑" panose="020B0503020204020204" pitchFamily="34" charset="-122"/>
              </a:rPr>
              <a:t>Raman </a:t>
            </a:r>
            <a:r>
              <a:rPr lang="zh-CN" altLang="en-US" sz="1600" dirty="0">
                <a:latin typeface="微软雅黑" panose="020B0503020204020204" pitchFamily="34" charset="-122"/>
              </a:rPr>
              <a:t>散射光极弱</a:t>
            </a:r>
            <a:r>
              <a:rPr lang="en-US" altLang="zh-CN" sz="1600" dirty="0">
                <a:latin typeface="微软雅黑" panose="020B0503020204020204" pitchFamily="34" charset="-122"/>
              </a:rPr>
              <a:t>,</a:t>
            </a:r>
            <a:r>
              <a:rPr lang="zh-CN" altLang="en-US" sz="1600" dirty="0">
                <a:latin typeface="微软雅黑" panose="020B0503020204020204" pitchFamily="34" charset="-122"/>
              </a:rPr>
              <a:t>早期</a:t>
            </a:r>
            <a:r>
              <a:rPr lang="en-US" altLang="zh-CN" sz="1600" dirty="0">
                <a:latin typeface="微软雅黑" panose="020B0503020204020204" pitchFamily="34" charset="-122"/>
              </a:rPr>
              <a:t>Raman</a:t>
            </a:r>
            <a:r>
              <a:rPr lang="zh-CN" altLang="en-US" sz="1600" dirty="0">
                <a:latin typeface="微软雅黑" panose="020B0503020204020204" pitchFamily="34" charset="-122"/>
              </a:rPr>
              <a:t>光谱的发展和应用受到严重影响</a:t>
            </a:r>
            <a:r>
              <a:rPr lang="zh-CN" altLang="en-US" sz="1600" dirty="0" smtClean="0">
                <a:latin typeface="微软雅黑" panose="020B0503020204020204" pitchFamily="34" charset="-122"/>
              </a:rPr>
              <a:t>。</a:t>
            </a:r>
            <a:endParaRPr lang="en-US" altLang="zh-CN" sz="1600" dirty="0" smtClean="0">
              <a:latin typeface="微软雅黑" panose="020B0503020204020204" pitchFamily="34" charset="-122"/>
            </a:endParaRPr>
          </a:p>
          <a:p>
            <a:pPr>
              <a:lnSpc>
                <a:spcPct val="150000"/>
              </a:lnSpc>
              <a:spcBef>
                <a:spcPct val="0"/>
              </a:spcBef>
              <a:buFont typeface="Wingdings" panose="05000000000000000000" pitchFamily="2" charset="2"/>
              <a:buChar char="Ø"/>
              <a:defRPr/>
            </a:pPr>
            <a:r>
              <a:rPr lang="en-US" altLang="zh-CN" sz="1600" dirty="0">
                <a:latin typeface="微软雅黑" panose="020B0503020204020204" pitchFamily="34" charset="-122"/>
              </a:rPr>
              <a:t> 60</a:t>
            </a:r>
            <a:r>
              <a:rPr lang="zh-CN" altLang="en-US" sz="1600" dirty="0">
                <a:latin typeface="微软雅黑" panose="020B0503020204020204" pitchFamily="34" charset="-122"/>
              </a:rPr>
              <a:t>年代中后期</a:t>
            </a:r>
            <a:r>
              <a:rPr lang="en-US" altLang="zh-CN" sz="1600" dirty="0">
                <a:latin typeface="微软雅黑" panose="020B0503020204020204" pitchFamily="34" charset="-122"/>
              </a:rPr>
              <a:t>, </a:t>
            </a:r>
            <a:r>
              <a:rPr lang="zh-CN" altLang="en-US" sz="1600" dirty="0">
                <a:latin typeface="微软雅黑" panose="020B0503020204020204" pitchFamily="34" charset="-122"/>
              </a:rPr>
              <a:t>激光器的引入使</a:t>
            </a:r>
            <a:r>
              <a:rPr lang="en-US" altLang="zh-CN" sz="1600" dirty="0">
                <a:latin typeface="微软雅黑" panose="020B0503020204020204" pitchFamily="34" charset="-122"/>
              </a:rPr>
              <a:t>Raman</a:t>
            </a:r>
            <a:r>
              <a:rPr lang="zh-CN" altLang="en-US" sz="1600" dirty="0">
                <a:latin typeface="微软雅黑" panose="020B0503020204020204" pitchFamily="34" charset="-122"/>
              </a:rPr>
              <a:t>光谱技术迅速发展</a:t>
            </a:r>
            <a:r>
              <a:rPr lang="zh-CN" altLang="en-US" sz="1600" dirty="0" smtClean="0">
                <a:latin typeface="微软雅黑" panose="020B0503020204020204" pitchFamily="34" charset="-122"/>
              </a:rPr>
              <a:t>。</a:t>
            </a:r>
            <a:endParaRPr lang="en-US" altLang="zh-CN" sz="1600" dirty="0" smtClean="0">
              <a:latin typeface="微软雅黑" panose="020B0503020204020204" pitchFamily="34" charset="-122"/>
            </a:endParaRPr>
          </a:p>
          <a:p>
            <a:pPr>
              <a:lnSpc>
                <a:spcPct val="150000"/>
              </a:lnSpc>
              <a:spcBef>
                <a:spcPct val="0"/>
              </a:spcBef>
              <a:buFont typeface="Wingdings" panose="05000000000000000000" pitchFamily="2" charset="2"/>
              <a:buChar char="Ø"/>
              <a:defRPr/>
            </a:pPr>
            <a:r>
              <a:rPr lang="zh-CN" altLang="en-US" sz="1600" dirty="0" smtClean="0">
                <a:latin typeface="微软雅黑" panose="020B0503020204020204" pitchFamily="34" charset="-122"/>
              </a:rPr>
              <a:t>随着</a:t>
            </a:r>
            <a:r>
              <a:rPr lang="zh-CN" altLang="en-US" sz="1600" dirty="0">
                <a:latin typeface="微软雅黑" panose="020B0503020204020204" pitchFamily="34" charset="-122"/>
              </a:rPr>
              <a:t>电子和计算机技术的应用</a:t>
            </a:r>
            <a:r>
              <a:rPr lang="en-US" altLang="zh-CN" sz="1600" dirty="0">
                <a:latin typeface="微软雅黑" panose="020B0503020204020204" pitchFamily="34" charset="-122"/>
              </a:rPr>
              <a:t>, </a:t>
            </a:r>
            <a:r>
              <a:rPr lang="zh-CN" altLang="en-US" sz="1600" dirty="0">
                <a:latin typeface="微软雅黑" panose="020B0503020204020204" pitchFamily="34" charset="-122"/>
              </a:rPr>
              <a:t>激光</a:t>
            </a:r>
            <a:r>
              <a:rPr lang="en-US" altLang="zh-CN" sz="1600" dirty="0">
                <a:latin typeface="微软雅黑" panose="020B0503020204020204" pitchFamily="34" charset="-122"/>
              </a:rPr>
              <a:t>Raman</a:t>
            </a:r>
            <a:r>
              <a:rPr lang="zh-CN" altLang="en-US" sz="1600" dirty="0">
                <a:latin typeface="微软雅黑" panose="020B0503020204020204" pitchFamily="34" charset="-122"/>
              </a:rPr>
              <a:t>光谱学领域内发展了许多新的测量技术</a:t>
            </a:r>
            <a:r>
              <a:rPr lang="en-US" altLang="zh-CN" sz="1600" dirty="0">
                <a:latin typeface="微软雅黑" panose="020B0503020204020204" pitchFamily="34" charset="-122"/>
              </a:rPr>
              <a:t>,</a:t>
            </a:r>
            <a:r>
              <a:rPr lang="zh-CN" altLang="en-US" sz="1600" dirty="0">
                <a:latin typeface="微软雅黑" panose="020B0503020204020204" pitchFamily="34" charset="-122"/>
              </a:rPr>
              <a:t>可以对微量、微体积或瞬间变化的样品进行分子结构分析。</a:t>
            </a:r>
            <a:r>
              <a:rPr lang="en-US" altLang="zh-CN" sz="1600" dirty="0">
                <a:latin typeface="微软雅黑" panose="020B0503020204020204" pitchFamily="34" charset="-122"/>
              </a:rPr>
              <a:t> </a:t>
            </a:r>
            <a:endParaRPr lang="zh-CN" altLang="en-US" sz="1600" dirty="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a:xfrm>
            <a:off x="0" y="1216025"/>
            <a:ext cx="6172200" cy="384175"/>
          </a:xfrm>
        </p:spPr>
        <p:txBody>
          <a:bodyPr/>
          <a:lstStyle/>
          <a:p>
            <a:pPr>
              <a:defRPr/>
            </a:pPr>
            <a:r>
              <a:rPr lang="zh-CN" altLang="en-US" sz="2250" dirty="0" smtClean="0">
                <a:latin typeface="微软雅黑" panose="020B0503020204020204" pitchFamily="34" charset="-122"/>
              </a:rPr>
              <a:t>应用：利用</a:t>
            </a:r>
            <a:r>
              <a:rPr lang="en-US" altLang="zh-CN" sz="2250" dirty="0" smtClean="0">
                <a:latin typeface="微软雅黑" panose="020B0503020204020204" pitchFamily="34" charset="-122"/>
              </a:rPr>
              <a:t>Raman</a:t>
            </a:r>
            <a:r>
              <a:rPr lang="zh-CN" altLang="en-US" sz="2250" dirty="0" smtClean="0">
                <a:latin typeface="微软雅黑" panose="020B0503020204020204" pitchFamily="34" charset="-122"/>
              </a:rPr>
              <a:t>光谱技术鉴别毒品等</a:t>
            </a:r>
          </a:p>
        </p:txBody>
      </p:sp>
      <p:pic>
        <p:nvPicPr>
          <p:cNvPr id="37891" name="Picture 4" descr="image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1322388"/>
            <a:ext cx="1960562" cy="227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2" name="Text Box 5"/>
          <p:cNvSpPr txBox="1">
            <a:spLocks noChangeArrowheads="1"/>
          </p:cNvSpPr>
          <p:nvPr/>
        </p:nvSpPr>
        <p:spPr bwMode="auto">
          <a:xfrm>
            <a:off x="-460375" y="3738563"/>
            <a:ext cx="3348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19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17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16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pPr>
            <a:r>
              <a:rPr lang="zh-CN" altLang="en-US" sz="1800">
                <a:latin typeface="微软雅黑" panose="020B0503020204020204" pitchFamily="34" charset="-122"/>
              </a:rPr>
              <a:t>海洛因的</a:t>
            </a:r>
            <a:r>
              <a:rPr lang="en-US" altLang="zh-CN" sz="1800">
                <a:latin typeface="微软雅黑" panose="020B0503020204020204" pitchFamily="34" charset="-122"/>
              </a:rPr>
              <a:t>Raman</a:t>
            </a:r>
            <a:r>
              <a:rPr lang="zh-CN" altLang="en-US" sz="1800">
                <a:latin typeface="微软雅黑" panose="020B0503020204020204" pitchFamily="34" charset="-122"/>
              </a:rPr>
              <a:t>谱</a:t>
            </a:r>
          </a:p>
        </p:txBody>
      </p:sp>
      <p:pic>
        <p:nvPicPr>
          <p:cNvPr id="37893" name="Picture 7" descr="image0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25" y="1377950"/>
            <a:ext cx="3833813"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Text Box 8"/>
          <p:cNvSpPr txBox="1">
            <a:spLocks noChangeArrowheads="1"/>
          </p:cNvSpPr>
          <p:nvPr/>
        </p:nvSpPr>
        <p:spPr bwMode="auto">
          <a:xfrm>
            <a:off x="2620963" y="3708400"/>
            <a:ext cx="42116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defRPr/>
            </a:pPr>
            <a:r>
              <a:rPr lang="zh-CN" altLang="en-US" sz="1800" smtClean="0">
                <a:latin typeface="微软雅黑" panose="020B0503020204020204" pitchFamily="34" charset="-122"/>
              </a:rPr>
              <a:t>奶粉的</a:t>
            </a:r>
            <a:r>
              <a:rPr lang="en-US" altLang="zh-CN" sz="1800" smtClean="0">
                <a:latin typeface="微软雅黑" panose="020B0503020204020204" pitchFamily="34" charset="-122"/>
              </a:rPr>
              <a:t>Raman</a:t>
            </a:r>
            <a:r>
              <a:rPr lang="zh-CN" altLang="en-US" sz="1800" smtClean="0">
                <a:latin typeface="微软雅黑" panose="020B0503020204020204" pitchFamily="34" charset="-122"/>
              </a:rPr>
              <a:t>谱     洗衣粉的</a:t>
            </a:r>
            <a:r>
              <a:rPr lang="en-US" altLang="zh-CN" sz="1350" smtClean="0">
                <a:latin typeface="微软雅黑" panose="020B0503020204020204" pitchFamily="34" charset="-122"/>
              </a:rPr>
              <a:t>Raman</a:t>
            </a:r>
            <a:r>
              <a:rPr lang="zh-CN" altLang="en-US" sz="1350" smtClean="0">
                <a:latin typeface="微软雅黑" panose="020B0503020204020204" pitchFamily="34" charset="-122"/>
              </a:rPr>
              <a:t>谱</a:t>
            </a:r>
          </a:p>
        </p:txBody>
      </p:sp>
      <p:sp>
        <p:nvSpPr>
          <p:cNvPr id="8" name="Rectangle 6"/>
          <p:cNvSpPr>
            <a:spLocks noChangeArrowheads="1"/>
          </p:cNvSpPr>
          <p:nvPr/>
        </p:nvSpPr>
        <p:spPr bwMode="auto">
          <a:xfrm>
            <a:off x="236538" y="1233488"/>
            <a:ext cx="6378575" cy="2862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19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17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16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9pPr>
          </a:lstStyle>
          <a:p>
            <a:pPr eaLnBrk="1" hangingPunct="1">
              <a:lnSpc>
                <a:spcPct val="125000"/>
              </a:lnSpc>
              <a:spcBef>
                <a:spcPct val="0"/>
              </a:spcBef>
              <a:buFontTx/>
              <a:buNone/>
            </a:pPr>
            <a:r>
              <a:rPr lang="zh-CN" altLang="en-US" sz="1800">
                <a:solidFill>
                  <a:srgbClr val="000066"/>
                </a:solidFill>
                <a:latin typeface="微软雅黑" panose="020B0503020204020204" pitchFamily="34" charset="-122"/>
              </a:rPr>
              <a:t>    </a:t>
            </a:r>
            <a:endParaRPr lang="en-US" altLang="zh-CN" sz="1800">
              <a:solidFill>
                <a:srgbClr val="000066"/>
              </a:solidFill>
              <a:latin typeface="微软雅黑" panose="020B0503020204020204" pitchFamily="34" charset="-122"/>
            </a:endParaRPr>
          </a:p>
          <a:p>
            <a:pPr eaLnBrk="1" hangingPunct="1">
              <a:lnSpc>
                <a:spcPct val="125000"/>
              </a:lnSpc>
              <a:spcBef>
                <a:spcPct val="0"/>
              </a:spcBef>
              <a:buFontTx/>
              <a:buNone/>
            </a:pPr>
            <a:r>
              <a:rPr lang="en-US" altLang="zh-CN" sz="1800">
                <a:solidFill>
                  <a:srgbClr val="000066"/>
                </a:solidFill>
                <a:latin typeface="微软雅黑" panose="020B0503020204020204" pitchFamily="34" charset="-122"/>
              </a:rPr>
              <a:t>    </a:t>
            </a:r>
            <a:r>
              <a:rPr lang="zh-CN" altLang="en-US" sz="1800">
                <a:solidFill>
                  <a:srgbClr val="000066"/>
                </a:solidFill>
                <a:latin typeface="微软雅黑" panose="020B0503020204020204" pitchFamily="34" charset="-122"/>
              </a:rPr>
              <a:t>常见毒品均有相当丰富的拉曼特征位移峰，且每个峰的信噪比较高，表明用拉曼光谱法对毒品进行成分分析方法可行，得到的谱图质量较高。由于激光拉曼光谱具有微区分析功能，即使毒品和其它白色粉末状物质混和在一起，也可以通过显微分析技术对其进行识别，得到毒品和其它白色粉末分别的拉曼光谱图。</a:t>
            </a:r>
            <a:endParaRPr lang="en-US" altLang="zh-CN" sz="1800">
              <a:solidFill>
                <a:srgbClr val="000066"/>
              </a:solidFill>
              <a:latin typeface="微软雅黑" panose="020B0503020204020204" pitchFamily="34" charset="-122"/>
            </a:endParaRPr>
          </a:p>
          <a:p>
            <a:pPr eaLnBrk="1" hangingPunct="1">
              <a:lnSpc>
                <a:spcPct val="125000"/>
              </a:lnSpc>
              <a:spcBef>
                <a:spcPct val="0"/>
              </a:spcBef>
              <a:buFontTx/>
              <a:buNone/>
            </a:pPr>
            <a:r>
              <a:rPr lang="zh-CN" altLang="en-US" sz="1800">
                <a:solidFill>
                  <a:srgbClr val="000066"/>
                </a:solidFill>
                <a:latin typeface="微软雅黑" panose="020B0503020204020204" pitchFamily="34" charset="-122"/>
              </a:rPr>
              <a:t> </a:t>
            </a:r>
          </a:p>
        </p:txBody>
      </p:sp>
      <p:sp>
        <p:nvSpPr>
          <p:cNvPr id="9" name="标题 1"/>
          <p:cNvSpPr txBox="1">
            <a:spLocks/>
          </p:cNvSpPr>
          <p:nvPr/>
        </p:nvSpPr>
        <p:spPr>
          <a:xfrm>
            <a:off x="342900" y="625475"/>
            <a:ext cx="6172200" cy="511175"/>
          </a:xfrm>
          <a:prstGeom prst="rect">
            <a:avLst/>
          </a:prstGeom>
        </p:spPr>
        <p:txBody>
          <a:bodyPr/>
          <a:lstStyle>
            <a:lvl1pPr algn="ctr" rtl="0" eaLnBrk="0" fontAlgn="base" hangingPunct="0">
              <a:lnSpc>
                <a:spcPct val="90000"/>
              </a:lnSpc>
              <a:spcBef>
                <a:spcPct val="0"/>
              </a:spcBef>
              <a:spcAft>
                <a:spcPct val="0"/>
              </a:spcAft>
              <a:defRPr sz="22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22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22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22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22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342900" algn="ctr" rtl="0" fontAlgn="base">
              <a:lnSpc>
                <a:spcPct val="90000"/>
              </a:lnSpc>
              <a:spcBef>
                <a:spcPct val="0"/>
              </a:spcBef>
              <a:spcAft>
                <a:spcPct val="0"/>
              </a:spcAft>
              <a:defRPr sz="3300">
                <a:solidFill>
                  <a:schemeClr val="tx2"/>
                </a:solidFill>
                <a:effectLst>
                  <a:outerShdw blurRad="38100" dist="38100" dir="2700000" algn="tl">
                    <a:srgbClr val="C0C0C0"/>
                  </a:outerShdw>
                </a:effectLst>
                <a:latin typeface="Verdana" pitchFamily="34" charset="0"/>
                <a:ea typeface="宋体" pitchFamily="2" charset="-122"/>
              </a:defRPr>
            </a:lvl6pPr>
            <a:lvl7pPr marL="685800" algn="ctr" rtl="0" fontAlgn="base">
              <a:lnSpc>
                <a:spcPct val="90000"/>
              </a:lnSpc>
              <a:spcBef>
                <a:spcPct val="0"/>
              </a:spcBef>
              <a:spcAft>
                <a:spcPct val="0"/>
              </a:spcAft>
              <a:defRPr sz="3300">
                <a:solidFill>
                  <a:schemeClr val="tx2"/>
                </a:solidFill>
                <a:effectLst>
                  <a:outerShdw blurRad="38100" dist="38100" dir="2700000" algn="tl">
                    <a:srgbClr val="C0C0C0"/>
                  </a:outerShdw>
                </a:effectLst>
                <a:latin typeface="Verdana" pitchFamily="34" charset="0"/>
                <a:ea typeface="宋体" pitchFamily="2" charset="-122"/>
              </a:defRPr>
            </a:lvl7pPr>
            <a:lvl8pPr marL="1028700" algn="ctr" rtl="0" fontAlgn="base">
              <a:lnSpc>
                <a:spcPct val="90000"/>
              </a:lnSpc>
              <a:spcBef>
                <a:spcPct val="0"/>
              </a:spcBef>
              <a:spcAft>
                <a:spcPct val="0"/>
              </a:spcAft>
              <a:defRPr sz="3300">
                <a:solidFill>
                  <a:schemeClr val="tx2"/>
                </a:solidFill>
                <a:effectLst>
                  <a:outerShdw blurRad="38100" dist="38100" dir="2700000" algn="tl">
                    <a:srgbClr val="C0C0C0"/>
                  </a:outerShdw>
                </a:effectLst>
                <a:latin typeface="Verdana" pitchFamily="34" charset="0"/>
                <a:ea typeface="宋体" pitchFamily="2" charset="-122"/>
              </a:defRPr>
            </a:lvl8pPr>
            <a:lvl9pPr marL="1371600" algn="ctr" rtl="0" fontAlgn="base">
              <a:lnSpc>
                <a:spcPct val="90000"/>
              </a:lnSpc>
              <a:spcBef>
                <a:spcPct val="0"/>
              </a:spcBef>
              <a:spcAft>
                <a:spcPct val="0"/>
              </a:spcAft>
              <a:defRPr sz="3300">
                <a:solidFill>
                  <a:schemeClr val="tx2"/>
                </a:solidFill>
                <a:effectLst>
                  <a:outerShdw blurRad="38100" dist="38100" dir="2700000" algn="tl">
                    <a:srgbClr val="C0C0C0"/>
                  </a:outerShdw>
                </a:effectLst>
                <a:latin typeface="Verdana" pitchFamily="34" charset="0"/>
                <a:ea typeface="宋体" pitchFamily="2" charset="-122"/>
              </a:defRPr>
            </a:lvl9pPr>
          </a:lstStyle>
          <a:p>
            <a:pPr>
              <a:defRPr/>
            </a:pPr>
            <a:r>
              <a:rPr lang="zh-CN" altLang="en-US" sz="2250" kern="0" smtClean="0">
                <a:latin typeface="微软雅黑" panose="020B0503020204020204" pitchFamily="34" charset="-122"/>
              </a:rPr>
              <a:t>关于</a:t>
            </a:r>
            <a:r>
              <a:rPr lang="en-US" altLang="zh-CN" sz="2250" kern="0" smtClean="0">
                <a:latin typeface="微软雅黑" panose="020B0503020204020204" pitchFamily="34" charset="-122"/>
              </a:rPr>
              <a:t>Raman</a:t>
            </a:r>
            <a:r>
              <a:rPr lang="zh-CN" altLang="en-US" sz="2250" kern="0" smtClean="0">
                <a:latin typeface="微软雅黑" panose="020B0503020204020204" pitchFamily="34" charset="-122"/>
              </a:rPr>
              <a:t>光谱的补充说明</a:t>
            </a:r>
            <a:endParaRPr lang="zh-CN" altLang="en-US" sz="2250" kern="0" dirty="0" smtClean="0">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88913" y="1131888"/>
            <a:ext cx="6534150" cy="3783012"/>
          </a:xfrm>
          <a:prstGeom prst="rect">
            <a:avLst/>
          </a:prstGeom>
          <a:solidFill>
            <a:schemeClr val="bg1"/>
          </a:solid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285750" indent="-285750">
              <a:lnSpc>
                <a:spcPct val="150000"/>
              </a:lnSpc>
              <a:spcBef>
                <a:spcPct val="0"/>
              </a:spcBef>
              <a:buFont typeface="Wingdings" panose="05000000000000000000" pitchFamily="2" charset="2"/>
              <a:buChar char="Ø"/>
              <a:defRPr/>
            </a:pPr>
            <a:r>
              <a:rPr lang="zh-CN" altLang="en-US" sz="1800" b="1" dirty="0">
                <a:solidFill>
                  <a:schemeClr val="tx1">
                    <a:lumMod val="50000"/>
                  </a:schemeClr>
                </a:solidFill>
                <a:latin typeface="微软雅黑" panose="020B0503020204020204" pitchFamily="34" charset="-122"/>
                <a:ea typeface="微软雅黑" panose="020B0503020204020204" pitchFamily="34" charset="-122"/>
              </a:rPr>
              <a:t>拉曼光谱的应用范围遍及化学、物理学、生物学和医学等各个领域，对于纯定性分析、高度定量分析和测定分子结构都有很大价值。</a:t>
            </a:r>
            <a:endParaRPr lang="en-US" altLang="zh-CN" sz="1800" b="1" dirty="0">
              <a:solidFill>
                <a:schemeClr val="tx1">
                  <a:lumMod val="50000"/>
                </a:schemeClr>
              </a:solidFill>
              <a:latin typeface="微软雅黑" panose="020B0503020204020204" pitchFamily="34" charset="-122"/>
              <a:ea typeface="微软雅黑" panose="020B0503020204020204" pitchFamily="34" charset="-122"/>
            </a:endParaRPr>
          </a:p>
          <a:p>
            <a:pPr marL="285750" indent="-285750">
              <a:lnSpc>
                <a:spcPct val="150000"/>
              </a:lnSpc>
              <a:spcBef>
                <a:spcPct val="0"/>
              </a:spcBef>
              <a:buFont typeface="Wingdings" panose="05000000000000000000" pitchFamily="2" charset="2"/>
              <a:buChar char="Ø"/>
              <a:defRPr/>
            </a:pPr>
            <a:r>
              <a:rPr lang="zh-CN" altLang="en-US" sz="1800" b="1" dirty="0">
                <a:solidFill>
                  <a:schemeClr val="tx1">
                    <a:lumMod val="50000"/>
                  </a:schemeClr>
                </a:solidFill>
                <a:latin typeface="微软雅黑" panose="020B0503020204020204" pitchFamily="34" charset="-122"/>
                <a:ea typeface="微软雅黑" panose="020B0503020204020204" pitchFamily="34" charset="-122"/>
              </a:rPr>
              <a:t>瑞利散射线的强度只有入射光强度的</a:t>
            </a:r>
            <a:r>
              <a:rPr lang="en-US" altLang="zh-CN" sz="1800" b="1" dirty="0">
                <a:solidFill>
                  <a:schemeClr val="tx1">
                    <a:lumMod val="50000"/>
                  </a:schemeClr>
                </a:solidFill>
                <a:latin typeface="微软雅黑" panose="020B0503020204020204" pitchFamily="34" charset="-122"/>
                <a:ea typeface="微软雅黑" panose="020B0503020204020204" pitchFamily="34" charset="-122"/>
              </a:rPr>
              <a:t>10</a:t>
            </a:r>
            <a:r>
              <a:rPr lang="en-US" altLang="zh-CN" sz="1800" b="1" baseline="30000" dirty="0">
                <a:solidFill>
                  <a:schemeClr val="tx1">
                    <a:lumMod val="50000"/>
                  </a:schemeClr>
                </a:solidFill>
                <a:latin typeface="微软雅黑" panose="020B0503020204020204" pitchFamily="34" charset="-122"/>
                <a:ea typeface="微软雅黑" panose="020B0503020204020204" pitchFamily="34" charset="-122"/>
              </a:rPr>
              <a:t>-3</a:t>
            </a:r>
            <a:r>
              <a:rPr lang="zh-CN" altLang="en-US" sz="1800" b="1" dirty="0">
                <a:solidFill>
                  <a:schemeClr val="tx1">
                    <a:lumMod val="50000"/>
                  </a:schemeClr>
                </a:solidFill>
                <a:latin typeface="微软雅黑" panose="020B0503020204020204" pitchFamily="34" charset="-122"/>
                <a:ea typeface="微软雅黑" panose="020B0503020204020204" pitchFamily="34" charset="-122"/>
              </a:rPr>
              <a:t>，拉曼光谱强度大约只有瑞利线的</a:t>
            </a:r>
            <a:r>
              <a:rPr lang="en-US" altLang="zh-CN" sz="1800" b="1" dirty="0">
                <a:solidFill>
                  <a:schemeClr val="tx1">
                    <a:lumMod val="50000"/>
                  </a:schemeClr>
                </a:solidFill>
                <a:latin typeface="微软雅黑" panose="020B0503020204020204" pitchFamily="34" charset="-122"/>
                <a:ea typeface="微软雅黑" panose="020B0503020204020204" pitchFamily="34" charset="-122"/>
              </a:rPr>
              <a:t>10</a:t>
            </a:r>
            <a:r>
              <a:rPr lang="en-US" altLang="zh-CN" sz="1800" b="1" baseline="30000" dirty="0">
                <a:solidFill>
                  <a:schemeClr val="tx1">
                    <a:lumMod val="50000"/>
                  </a:schemeClr>
                </a:solidFill>
                <a:latin typeface="微软雅黑" panose="020B0503020204020204" pitchFamily="34" charset="-122"/>
                <a:ea typeface="微软雅黑" panose="020B0503020204020204" pitchFamily="34" charset="-122"/>
              </a:rPr>
              <a:t>-3</a:t>
            </a:r>
            <a:r>
              <a:rPr lang="zh-CN" altLang="en-US" sz="1800" b="1" dirty="0">
                <a:solidFill>
                  <a:schemeClr val="tx1">
                    <a:lumMod val="50000"/>
                  </a:schemeClr>
                </a:solidFill>
                <a:latin typeface="微软雅黑" panose="020B0503020204020204" pitchFamily="34" charset="-122"/>
                <a:ea typeface="微软雅黑" panose="020B0503020204020204" pitchFamily="34" charset="-122"/>
              </a:rPr>
              <a:t>。</a:t>
            </a:r>
            <a:endParaRPr lang="en-US" altLang="zh-CN" sz="1800" b="1" dirty="0">
              <a:solidFill>
                <a:schemeClr val="tx1">
                  <a:lumMod val="50000"/>
                </a:schemeClr>
              </a:solidFill>
              <a:latin typeface="微软雅黑" panose="020B0503020204020204" pitchFamily="34" charset="-122"/>
              <a:ea typeface="微软雅黑" panose="020B0503020204020204" pitchFamily="34" charset="-122"/>
            </a:endParaRPr>
          </a:p>
          <a:p>
            <a:pPr marL="285750" indent="-285750">
              <a:lnSpc>
                <a:spcPct val="150000"/>
              </a:lnSpc>
              <a:spcBef>
                <a:spcPct val="0"/>
              </a:spcBef>
              <a:buFont typeface="Wingdings" panose="05000000000000000000" pitchFamily="2" charset="2"/>
              <a:buChar char="Ø"/>
              <a:defRPr/>
            </a:pPr>
            <a:r>
              <a:rPr lang="zh-CN" altLang="en-US" sz="1800" b="1" dirty="0">
                <a:solidFill>
                  <a:schemeClr val="tx1">
                    <a:lumMod val="50000"/>
                  </a:schemeClr>
                </a:solidFill>
                <a:latin typeface="微软雅黑" panose="020B0503020204020204" pitchFamily="34" charset="-122"/>
                <a:ea typeface="微软雅黑" panose="020B0503020204020204" pitchFamily="34" charset="-122"/>
              </a:rPr>
              <a:t>靠近瑞利散射的拉曼光谱与分子的转动能级有关，</a:t>
            </a:r>
            <a:endParaRPr lang="en-US" altLang="zh-CN" sz="1800" b="1" dirty="0">
              <a:solidFill>
                <a:schemeClr val="tx1">
                  <a:lumMod val="50000"/>
                </a:schemeClr>
              </a:solidFill>
              <a:latin typeface="微软雅黑" panose="020B0503020204020204" pitchFamily="34" charset="-122"/>
              <a:ea typeface="微软雅黑" panose="020B0503020204020204" pitchFamily="34" charset="-122"/>
            </a:endParaRPr>
          </a:p>
          <a:p>
            <a:pPr marL="285750" indent="-285750">
              <a:lnSpc>
                <a:spcPct val="150000"/>
              </a:lnSpc>
              <a:spcBef>
                <a:spcPct val="0"/>
              </a:spcBef>
              <a:buFont typeface="Wingdings" panose="05000000000000000000" pitchFamily="2" charset="2"/>
              <a:buChar char="Ø"/>
              <a:defRPr/>
            </a:pPr>
            <a:r>
              <a:rPr lang="zh-CN" altLang="en-US" sz="1800" b="1" dirty="0">
                <a:solidFill>
                  <a:schemeClr val="tx1">
                    <a:lumMod val="50000"/>
                  </a:schemeClr>
                </a:solidFill>
                <a:latin typeface="微软雅黑" panose="020B0503020204020204" pitchFamily="34" charset="-122"/>
                <a:ea typeface="微软雅黑" panose="020B0503020204020204" pitchFamily="34" charset="-122"/>
              </a:rPr>
              <a:t>远离瑞利散射的拉曼光谱与分子振动</a:t>
            </a:r>
            <a:r>
              <a:rPr lang="en-US" altLang="zh-CN" sz="1800" b="1" dirty="0">
                <a:solidFill>
                  <a:schemeClr val="tx1">
                    <a:lumMod val="50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50000"/>
                  </a:schemeClr>
                </a:solidFill>
                <a:latin typeface="微软雅黑" panose="020B0503020204020204" pitchFamily="34" charset="-122"/>
                <a:ea typeface="微软雅黑" panose="020B0503020204020204" pitchFamily="34" charset="-122"/>
              </a:rPr>
              <a:t>转动能级有关。</a:t>
            </a:r>
            <a:endParaRPr lang="en-US" altLang="zh-CN" sz="1800" b="1" dirty="0">
              <a:solidFill>
                <a:schemeClr val="tx1">
                  <a:lumMod val="50000"/>
                </a:schemeClr>
              </a:solidFill>
              <a:latin typeface="微软雅黑" panose="020B0503020204020204" pitchFamily="34" charset="-122"/>
              <a:ea typeface="微软雅黑" panose="020B0503020204020204" pitchFamily="34" charset="-122"/>
            </a:endParaRPr>
          </a:p>
          <a:p>
            <a:pPr marL="285750" indent="-285750">
              <a:lnSpc>
                <a:spcPct val="150000"/>
              </a:lnSpc>
              <a:spcBef>
                <a:spcPct val="0"/>
              </a:spcBef>
              <a:buFont typeface="Wingdings" panose="05000000000000000000" pitchFamily="2" charset="2"/>
              <a:buChar char="Ø"/>
              <a:defRPr/>
            </a:pPr>
            <a:r>
              <a:rPr lang="zh-CN" altLang="en-US" sz="1800" b="1" dirty="0">
                <a:solidFill>
                  <a:schemeClr val="tx1">
                    <a:lumMod val="50000"/>
                  </a:schemeClr>
                </a:solidFill>
                <a:latin typeface="微软雅黑" panose="020B0503020204020204" pitchFamily="34" charset="-122"/>
                <a:ea typeface="微软雅黑" panose="020B0503020204020204" pitchFamily="34" charset="-122"/>
              </a:rPr>
              <a:t>与分子红外光谱不同，极性分子和非极性分子都能产生拉曼光谱</a:t>
            </a:r>
          </a:p>
        </p:txBody>
      </p:sp>
      <p:sp>
        <p:nvSpPr>
          <p:cNvPr id="3" name="标题 1"/>
          <p:cNvSpPr txBox="1">
            <a:spLocks/>
          </p:cNvSpPr>
          <p:nvPr/>
        </p:nvSpPr>
        <p:spPr>
          <a:xfrm>
            <a:off x="342900" y="625475"/>
            <a:ext cx="6172200" cy="511175"/>
          </a:xfrm>
          <a:prstGeom prst="rect">
            <a:avLst/>
          </a:prstGeom>
        </p:spPr>
        <p:txBody>
          <a:bodyPr/>
          <a:lstStyle>
            <a:lvl1pPr algn="ctr" rtl="0" eaLnBrk="0" fontAlgn="base" hangingPunct="0">
              <a:lnSpc>
                <a:spcPct val="90000"/>
              </a:lnSpc>
              <a:spcBef>
                <a:spcPct val="0"/>
              </a:spcBef>
              <a:spcAft>
                <a:spcPct val="0"/>
              </a:spcAft>
              <a:defRPr sz="22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22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22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22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22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342900" algn="ctr" rtl="0" fontAlgn="base">
              <a:lnSpc>
                <a:spcPct val="90000"/>
              </a:lnSpc>
              <a:spcBef>
                <a:spcPct val="0"/>
              </a:spcBef>
              <a:spcAft>
                <a:spcPct val="0"/>
              </a:spcAft>
              <a:defRPr sz="3300">
                <a:solidFill>
                  <a:schemeClr val="tx2"/>
                </a:solidFill>
                <a:effectLst>
                  <a:outerShdw blurRad="38100" dist="38100" dir="2700000" algn="tl">
                    <a:srgbClr val="C0C0C0"/>
                  </a:outerShdw>
                </a:effectLst>
                <a:latin typeface="Verdana" pitchFamily="34" charset="0"/>
                <a:ea typeface="宋体" pitchFamily="2" charset="-122"/>
              </a:defRPr>
            </a:lvl6pPr>
            <a:lvl7pPr marL="685800" algn="ctr" rtl="0" fontAlgn="base">
              <a:lnSpc>
                <a:spcPct val="90000"/>
              </a:lnSpc>
              <a:spcBef>
                <a:spcPct val="0"/>
              </a:spcBef>
              <a:spcAft>
                <a:spcPct val="0"/>
              </a:spcAft>
              <a:defRPr sz="3300">
                <a:solidFill>
                  <a:schemeClr val="tx2"/>
                </a:solidFill>
                <a:effectLst>
                  <a:outerShdw blurRad="38100" dist="38100" dir="2700000" algn="tl">
                    <a:srgbClr val="C0C0C0"/>
                  </a:outerShdw>
                </a:effectLst>
                <a:latin typeface="Verdana" pitchFamily="34" charset="0"/>
                <a:ea typeface="宋体" pitchFamily="2" charset="-122"/>
              </a:defRPr>
            </a:lvl7pPr>
            <a:lvl8pPr marL="1028700" algn="ctr" rtl="0" fontAlgn="base">
              <a:lnSpc>
                <a:spcPct val="90000"/>
              </a:lnSpc>
              <a:spcBef>
                <a:spcPct val="0"/>
              </a:spcBef>
              <a:spcAft>
                <a:spcPct val="0"/>
              </a:spcAft>
              <a:defRPr sz="3300">
                <a:solidFill>
                  <a:schemeClr val="tx2"/>
                </a:solidFill>
                <a:effectLst>
                  <a:outerShdw blurRad="38100" dist="38100" dir="2700000" algn="tl">
                    <a:srgbClr val="C0C0C0"/>
                  </a:outerShdw>
                </a:effectLst>
                <a:latin typeface="Verdana" pitchFamily="34" charset="0"/>
                <a:ea typeface="宋体" pitchFamily="2" charset="-122"/>
              </a:defRPr>
            </a:lvl8pPr>
            <a:lvl9pPr marL="1371600" algn="ctr" rtl="0" fontAlgn="base">
              <a:lnSpc>
                <a:spcPct val="90000"/>
              </a:lnSpc>
              <a:spcBef>
                <a:spcPct val="0"/>
              </a:spcBef>
              <a:spcAft>
                <a:spcPct val="0"/>
              </a:spcAft>
              <a:defRPr sz="3300">
                <a:solidFill>
                  <a:schemeClr val="tx2"/>
                </a:solidFill>
                <a:effectLst>
                  <a:outerShdw blurRad="38100" dist="38100" dir="2700000" algn="tl">
                    <a:srgbClr val="C0C0C0"/>
                  </a:outerShdw>
                </a:effectLst>
                <a:latin typeface="Verdana" pitchFamily="34" charset="0"/>
                <a:ea typeface="宋体" pitchFamily="2" charset="-122"/>
              </a:defRPr>
            </a:lvl9pPr>
          </a:lstStyle>
          <a:p>
            <a:pPr>
              <a:defRPr/>
            </a:pPr>
            <a:r>
              <a:rPr lang="zh-CN" altLang="en-US" sz="2250" kern="0" smtClean="0">
                <a:latin typeface="微软雅黑" panose="020B0503020204020204" pitchFamily="34" charset="-122"/>
              </a:rPr>
              <a:t>关于</a:t>
            </a:r>
            <a:r>
              <a:rPr lang="en-US" altLang="zh-CN" sz="2250" kern="0" smtClean="0">
                <a:latin typeface="微软雅黑" panose="020B0503020204020204" pitchFamily="34" charset="-122"/>
              </a:rPr>
              <a:t>Raman</a:t>
            </a:r>
            <a:r>
              <a:rPr lang="zh-CN" altLang="en-US" sz="2250" kern="0" smtClean="0">
                <a:latin typeface="微软雅黑" panose="020B0503020204020204" pitchFamily="34" charset="-122"/>
              </a:rPr>
              <a:t>光谱的补充说明</a:t>
            </a:r>
            <a:endParaRPr lang="zh-CN" altLang="en-US" sz="2250" kern="0" dirty="0" smtClean="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descr="zhongx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3" y="1220788"/>
            <a:ext cx="4968875"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175" y="1563688"/>
            <a:ext cx="5399088" cy="220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algn="l">
              <a:defRPr/>
            </a:pPr>
            <a:r>
              <a:rPr lang="zh-CN" altLang="en-US" sz="2400" dirty="0">
                <a:solidFill>
                  <a:srgbClr val="000000"/>
                </a:solidFill>
                <a:latin typeface="微软雅黑" panose="020B0503020204020204" pitchFamily="34" charset="-122"/>
              </a:rPr>
              <a:t>何谓晶格振动谱？</a:t>
            </a:r>
            <a:endParaRPr lang="zh-CN" altLang="en-US" sz="2400" dirty="0">
              <a:effectLst/>
              <a:latin typeface="微软雅黑" panose="020B0503020204020204" pitchFamily="34" charset="-122"/>
            </a:endParaRPr>
          </a:p>
        </p:txBody>
      </p:sp>
      <p:grpSp>
        <p:nvGrpSpPr>
          <p:cNvPr id="22531" name="组合 11"/>
          <p:cNvGrpSpPr>
            <a:grpSpLocks/>
          </p:cNvGrpSpPr>
          <p:nvPr/>
        </p:nvGrpSpPr>
        <p:grpSpPr bwMode="auto">
          <a:xfrm>
            <a:off x="2924175" y="4205288"/>
            <a:ext cx="2611438" cy="738187"/>
            <a:chOff x="5267120" y="1122588"/>
            <a:chExt cx="3481344" cy="984712"/>
          </a:xfrm>
        </p:grpSpPr>
        <p:sp>
          <p:nvSpPr>
            <p:cNvPr id="7" name="右箭头 6"/>
            <p:cNvSpPr/>
            <p:nvPr/>
          </p:nvSpPr>
          <p:spPr bwMode="auto">
            <a:xfrm>
              <a:off x="5267120" y="1400001"/>
              <a:ext cx="835946" cy="497651"/>
            </a:xfrm>
            <a:prstGeom prst="rightArrow">
              <a:avLst/>
            </a:prstGeom>
            <a:solidFill>
              <a:schemeClr val="tx1"/>
            </a:solidFill>
            <a:ln w="38100"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0"/>
                </a:spcBef>
                <a:buFontTx/>
                <a:buNone/>
                <a:defRPr/>
              </a:pPr>
              <a:endParaRPr lang="zh-CN" altLang="en-US" sz="1350">
                <a:latin typeface="微软雅黑" pitchFamily="34" charset="-122"/>
              </a:endParaRPr>
            </a:p>
          </p:txBody>
        </p:sp>
        <p:sp>
          <p:nvSpPr>
            <p:cNvPr id="8" name="TextBox 7"/>
            <p:cNvSpPr txBox="1"/>
            <p:nvPr/>
          </p:nvSpPr>
          <p:spPr>
            <a:xfrm>
              <a:off x="6160206" y="1122588"/>
              <a:ext cx="2588258" cy="984712"/>
            </a:xfrm>
            <a:prstGeom prst="rect">
              <a:avLst/>
            </a:prstGeom>
            <a:noFill/>
            <a:ln w="38100">
              <a:solidFill>
                <a:srgbClr val="C00000"/>
              </a:solidFill>
            </a:ln>
          </p:spPr>
          <p:txBody>
            <a:bodyPr>
              <a:spAutoFit/>
            </a:bodyPr>
            <a:lstStyle/>
            <a:p>
              <a:pPr>
                <a:defRPr/>
              </a:pPr>
              <a:r>
                <a:rPr lang="zh-CN" altLang="en-US" sz="21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如何用实验方法测定呢？</a:t>
              </a:r>
            </a:p>
          </p:txBody>
        </p:sp>
      </p:grpSp>
      <p:grpSp>
        <p:nvGrpSpPr>
          <p:cNvPr id="22532" name="组合 9"/>
          <p:cNvGrpSpPr>
            <a:grpSpLocks/>
          </p:cNvGrpSpPr>
          <p:nvPr/>
        </p:nvGrpSpPr>
        <p:grpSpPr bwMode="auto">
          <a:xfrm>
            <a:off x="1041400" y="3128963"/>
            <a:ext cx="2452688" cy="1016000"/>
            <a:chOff x="179512" y="937922"/>
            <a:chExt cx="3269942" cy="1355294"/>
          </a:xfrm>
        </p:grpSpPr>
        <p:sp>
          <p:nvSpPr>
            <p:cNvPr id="9" name="右箭头 8"/>
            <p:cNvSpPr/>
            <p:nvPr/>
          </p:nvSpPr>
          <p:spPr bwMode="auto">
            <a:xfrm>
              <a:off x="2657895" y="1399569"/>
              <a:ext cx="791559" cy="432000"/>
            </a:xfrm>
            <a:prstGeom prst="rightArrow">
              <a:avLst/>
            </a:prstGeom>
            <a:solidFill>
              <a:schemeClr val="tx1"/>
            </a:solidFill>
            <a:ln w="38100"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0"/>
                </a:spcBef>
                <a:buFontTx/>
                <a:buNone/>
                <a:defRPr/>
              </a:pPr>
              <a:endParaRPr lang="zh-CN" altLang="en-US" sz="1350">
                <a:latin typeface="微软雅黑" pitchFamily="34" charset="-122"/>
              </a:endParaRPr>
            </a:p>
          </p:txBody>
        </p:sp>
        <p:sp>
          <p:nvSpPr>
            <p:cNvPr id="11" name="TextBox 10"/>
            <p:cNvSpPr txBox="1"/>
            <p:nvPr/>
          </p:nvSpPr>
          <p:spPr>
            <a:xfrm>
              <a:off x="179512" y="937922"/>
              <a:ext cx="2376793" cy="1355294"/>
            </a:xfrm>
            <a:prstGeom prst="rect">
              <a:avLst/>
            </a:prstGeom>
            <a:noFill/>
            <a:ln w="38100">
              <a:solidFill>
                <a:schemeClr val="tx1"/>
              </a:solidFill>
            </a:ln>
          </p:spPr>
          <p:txBody>
            <a:bodyPr>
              <a:spAutoFit/>
            </a:bodyPr>
            <a:lstStyle/>
            <a:p>
              <a:pPr>
                <a:defRPr/>
              </a:pPr>
              <a:r>
                <a:rPr lang="zh-CN" altLang="en-US" sz="15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理论计算和模拟可以了解，如一维单原子模型和一维双原子模型理论</a:t>
              </a:r>
            </a:p>
          </p:txBody>
        </p:sp>
      </p:grpSp>
      <p:graphicFrame>
        <p:nvGraphicFramePr>
          <p:cNvPr id="22533" name="对象 1"/>
          <p:cNvGraphicFramePr>
            <a:graphicFrameLocks noChangeAspect="1"/>
          </p:cNvGraphicFramePr>
          <p:nvPr/>
        </p:nvGraphicFramePr>
        <p:xfrm>
          <a:off x="3694113" y="3475038"/>
          <a:ext cx="1019175" cy="342900"/>
        </p:xfrm>
        <a:graphic>
          <a:graphicData uri="http://schemas.openxmlformats.org/presentationml/2006/ole">
            <mc:AlternateContent xmlns:mc="http://schemas.openxmlformats.org/markup-compatibility/2006">
              <mc:Choice xmlns:v="urn:schemas-microsoft-com:vml" Requires="v">
                <p:oleObj spid="_x0000_s22540" name="公式" r:id="rId3" imgW="1358900" imgH="457200" progId="Equation.3">
                  <p:embed/>
                </p:oleObj>
              </mc:Choice>
              <mc:Fallback>
                <p:oleObj name="公式" r:id="rId3" imgW="1358900" imgH="457200"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4113" y="3475038"/>
                        <a:ext cx="10191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261938" y="1789113"/>
            <a:ext cx="6534150" cy="1338262"/>
          </a:xfrm>
          <a:prstGeom prst="rect">
            <a:avLst/>
          </a:prstGeom>
        </p:spPr>
        <p:txBody>
          <a:bodyPr>
            <a:spAutoFit/>
          </a:bodyPr>
          <a:lstStyle/>
          <a:p>
            <a:pPr>
              <a:lnSpc>
                <a:spcPct val="90000"/>
              </a:lnSpc>
              <a:defRPr/>
            </a:pPr>
            <a:r>
              <a:rPr lang="zh-CN" altLang="en-US" b="1" kern="0" dirty="0">
                <a:solidFill>
                  <a:srgbClr val="000000"/>
                </a:solidFill>
                <a:latin typeface="微软雅黑" panose="020B0503020204020204" pitchFamily="34" charset="-122"/>
                <a:ea typeface="微软雅黑" panose="020B0503020204020204" pitchFamily="34" charset="-122"/>
                <a:cs typeface="+mj-cs"/>
              </a:rPr>
              <a:t>指晶格振动频率与波数矢量之间的函数关系，也成为</a:t>
            </a:r>
            <a:r>
              <a:rPr lang="zh-CN" altLang="en-US" b="1" kern="0" dirty="0">
                <a:solidFill>
                  <a:srgbClr val="0000CC"/>
                </a:solidFill>
                <a:latin typeface="微软雅黑" panose="020B0503020204020204" pitchFamily="34" charset="-122"/>
                <a:ea typeface="微软雅黑" panose="020B0503020204020204" pitchFamily="34" charset="-122"/>
                <a:cs typeface="+mj-cs"/>
              </a:rPr>
              <a:t>格波的色散关系</a:t>
            </a:r>
            <a:r>
              <a:rPr lang="zh-CN" altLang="en-US" b="1" kern="0" dirty="0">
                <a:solidFill>
                  <a:srgbClr val="000000"/>
                </a:solidFill>
                <a:latin typeface="微软雅黑" panose="020B0503020204020204" pitchFamily="34" charset="-122"/>
                <a:ea typeface="微软雅黑" panose="020B0503020204020204" pitchFamily="34" charset="-122"/>
                <a:cs typeface="+mj-cs"/>
              </a:rPr>
              <a:t>，也称为</a:t>
            </a:r>
            <a:r>
              <a:rPr lang="zh-CN" altLang="en-US" b="1" kern="0" dirty="0">
                <a:solidFill>
                  <a:srgbClr val="0000CC"/>
                </a:solidFill>
                <a:latin typeface="微软雅黑" panose="020B0503020204020204" pitchFamily="34" charset="-122"/>
                <a:ea typeface="微软雅黑" panose="020B0503020204020204" pitchFamily="34" charset="-122"/>
                <a:cs typeface="+mj-cs"/>
              </a:rPr>
              <a:t>晶格振动谱</a:t>
            </a:r>
            <a:r>
              <a:rPr lang="zh-CN" altLang="en-US" b="1" kern="0" dirty="0">
                <a:solidFill>
                  <a:srgbClr val="000000"/>
                </a:solidFill>
                <a:latin typeface="微软雅黑" panose="020B0503020204020204" pitchFamily="34" charset="-122"/>
                <a:ea typeface="微软雅黑" panose="020B0503020204020204" pitchFamily="34" charset="-122"/>
                <a:cs typeface="+mj-cs"/>
              </a:rPr>
              <a:t>。</a:t>
            </a:r>
            <a:endParaRPr lang="en-US" altLang="zh-CN" b="1" kern="0" dirty="0">
              <a:solidFill>
                <a:srgbClr val="000000"/>
              </a:solidFill>
              <a:latin typeface="微软雅黑" panose="020B0503020204020204" pitchFamily="34" charset="-122"/>
              <a:ea typeface="微软雅黑" panose="020B0503020204020204" pitchFamily="34" charset="-122"/>
              <a:cs typeface="+mj-cs"/>
            </a:endParaRPr>
          </a:p>
          <a:p>
            <a:pPr>
              <a:lnSpc>
                <a:spcPct val="90000"/>
              </a:lnSpc>
              <a:defRPr/>
            </a:pPr>
            <a:endParaRPr lang="en-US" altLang="zh-CN" b="1" kern="0" dirty="0">
              <a:solidFill>
                <a:srgbClr val="000000"/>
              </a:solidFill>
              <a:latin typeface="微软雅黑" panose="020B0503020204020204" pitchFamily="34" charset="-122"/>
              <a:ea typeface="微软雅黑" panose="020B0503020204020204" pitchFamily="34" charset="-122"/>
              <a:cs typeface="+mj-cs"/>
            </a:endParaRPr>
          </a:p>
          <a:p>
            <a:pPr>
              <a:lnSpc>
                <a:spcPct val="90000"/>
              </a:lnSpc>
              <a:defRPr/>
            </a:pPr>
            <a:r>
              <a:rPr lang="zh-CN" altLang="en-US" b="1" kern="0" dirty="0">
                <a:solidFill>
                  <a:srgbClr val="000000"/>
                </a:solidFill>
                <a:latin typeface="微软雅黑" panose="020B0503020204020204" pitchFamily="34" charset="-122"/>
                <a:ea typeface="微软雅黑" panose="020B0503020204020204" pitchFamily="34" charset="-122"/>
                <a:cs typeface="+mj-cs"/>
              </a:rPr>
              <a:t>晶体的许多性质（如比热、热膨胀、热传导等）都与函数                有关，因此确定晶格振动谱是很重要的。</a:t>
            </a:r>
          </a:p>
        </p:txBody>
      </p:sp>
      <p:graphicFrame>
        <p:nvGraphicFramePr>
          <p:cNvPr id="22535" name="对象 12"/>
          <p:cNvGraphicFramePr>
            <a:graphicFrameLocks noChangeAspect="1"/>
          </p:cNvGraphicFramePr>
          <p:nvPr/>
        </p:nvGraphicFramePr>
        <p:xfrm>
          <a:off x="377825" y="1308100"/>
          <a:ext cx="781050" cy="266700"/>
        </p:xfrm>
        <a:graphic>
          <a:graphicData uri="http://schemas.openxmlformats.org/presentationml/2006/ole">
            <mc:AlternateContent xmlns:mc="http://schemas.openxmlformats.org/markup-compatibility/2006">
              <mc:Choice xmlns:v="urn:schemas-microsoft-com:vml" Requires="v">
                <p:oleObj spid="_x0000_s22541" name="公式" r:id="rId5" imgW="1040948" imgH="355446" progId="Equation.3">
                  <p:embed/>
                </p:oleObj>
              </mc:Choice>
              <mc:Fallback>
                <p:oleObj name="公式" r:id="rId5" imgW="1040948" imgH="355446" progId="Equation.3">
                  <p:embed/>
                  <p:pic>
                    <p:nvPicPr>
                      <p:cNvPr id="0" name="对象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825" y="1308100"/>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1"/>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341438" y="842963"/>
            <a:ext cx="4319587" cy="39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a:defRPr/>
            </a:pPr>
            <a:r>
              <a:rPr lang="zh-CN" altLang="en-US" sz="2000" dirty="0">
                <a:latin typeface="微软雅黑" panose="020B0503020204020204" pitchFamily="34" charset="-122"/>
              </a:rPr>
              <a:t>在</a:t>
            </a:r>
            <a:r>
              <a:rPr lang="en-US" altLang="zh-CN" sz="2000" dirty="0">
                <a:latin typeface="微软雅黑" panose="020B0503020204020204" pitchFamily="34" charset="-122"/>
              </a:rPr>
              <a:t>Si</a:t>
            </a:r>
            <a:r>
              <a:rPr lang="en-US" altLang="zh-CN" sz="2000" baseline="-25000" dirty="0">
                <a:latin typeface="微软雅黑" panose="020B0503020204020204" pitchFamily="34" charset="-122"/>
              </a:rPr>
              <a:t>1-x</a:t>
            </a:r>
            <a:r>
              <a:rPr lang="en-US" altLang="zh-CN" sz="2000" dirty="0">
                <a:latin typeface="微软雅黑" panose="020B0503020204020204" pitchFamily="34" charset="-122"/>
              </a:rPr>
              <a:t> </a:t>
            </a:r>
            <a:r>
              <a:rPr lang="en-US" altLang="zh-CN" sz="2000" dirty="0" err="1">
                <a:latin typeface="微软雅黑" panose="020B0503020204020204" pitchFamily="34" charset="-122"/>
              </a:rPr>
              <a:t>Ge</a:t>
            </a:r>
            <a:r>
              <a:rPr lang="en-US" altLang="zh-CN" sz="2000" baseline="-25000" dirty="0" err="1">
                <a:latin typeface="微软雅黑" panose="020B0503020204020204" pitchFamily="34" charset="-122"/>
              </a:rPr>
              <a:t>x</a:t>
            </a:r>
            <a:r>
              <a:rPr lang="zh-CN" altLang="en-US" sz="2000" dirty="0">
                <a:latin typeface="微软雅黑" panose="020B0503020204020204" pitchFamily="34" charset="-122"/>
              </a:rPr>
              <a:t>合金中测量拉曼频移决定</a:t>
            </a:r>
            <a:r>
              <a:rPr lang="en-US" altLang="zh-CN" sz="2000" dirty="0">
                <a:latin typeface="微软雅黑" panose="020B0503020204020204" pitchFamily="34" charset="-122"/>
              </a:rPr>
              <a:t>Ge</a:t>
            </a:r>
            <a:r>
              <a:rPr lang="zh-CN" altLang="en-US" sz="2000" dirty="0">
                <a:latin typeface="微软雅黑" panose="020B0503020204020204" pitchFamily="34" charset="-122"/>
              </a:rPr>
              <a:t>的含量</a:t>
            </a:r>
          </a:p>
        </p:txBody>
      </p:sp>
      <p:pic>
        <p:nvPicPr>
          <p:cNvPr id="43011" name="Picture 3"/>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88950" y="1846263"/>
            <a:ext cx="2908300" cy="2273300"/>
          </a:xfrm>
          <a:extLst>
            <a:ext uri="{91240B29-F687-4F45-9708-019B960494DF}">
              <a14:hiddenLine xmlns:a14="http://schemas.microsoft.com/office/drawing/2010/main" w="12700">
                <a:solidFill>
                  <a:schemeClr val="tx1"/>
                </a:solidFill>
                <a:miter lim="800000"/>
                <a:headEnd type="none" w="sm" len="sm"/>
                <a:tailEnd type="none" w="sm" len="sm"/>
              </a14:hiddenLine>
            </a:ext>
          </a:extLst>
        </p:spPr>
      </p:pic>
      <p:graphicFrame>
        <p:nvGraphicFramePr>
          <p:cNvPr id="43012" name="Object 4"/>
          <p:cNvGraphicFramePr>
            <a:graphicFrameLocks noGrp="1" noChangeAspect="1"/>
          </p:cNvGraphicFramePr>
          <p:nvPr>
            <p:ph sz="quarter" idx="4294967295"/>
          </p:nvPr>
        </p:nvGraphicFramePr>
        <p:xfrm>
          <a:off x="3486150" y="1778000"/>
          <a:ext cx="2895600" cy="2336800"/>
        </p:xfrm>
        <a:graphic>
          <a:graphicData uri="http://schemas.openxmlformats.org/presentationml/2006/ole">
            <mc:AlternateContent xmlns:mc="http://schemas.openxmlformats.org/markup-compatibility/2006">
              <mc:Choice xmlns:v="urn:schemas-microsoft-com:vml" Requires="v">
                <p:oleObj spid="_x0000_s43016" name="BMP 图像" r:id="rId4" imgW="0" imgH="0" progId="Paint.Picture">
                  <p:embed/>
                </p:oleObj>
              </mc:Choice>
              <mc:Fallback>
                <p:oleObj name="BMP 图像" r:id="rId4" imgW="0" imgH="0" progId="Paint.Picture">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6150" y="1778000"/>
                        <a:ext cx="28956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3" name="Object 7"/>
          <p:cNvGraphicFramePr>
            <a:graphicFrameLocks noGrp="1" noChangeAspect="1"/>
          </p:cNvGraphicFramePr>
          <p:nvPr>
            <p:ph sz="quarter" idx="4294967295"/>
          </p:nvPr>
        </p:nvGraphicFramePr>
        <p:xfrm>
          <a:off x="1104900" y="4421188"/>
          <a:ext cx="2270125" cy="604837"/>
        </p:xfrm>
        <a:graphic>
          <a:graphicData uri="http://schemas.openxmlformats.org/presentationml/2006/ole">
            <mc:AlternateContent xmlns:mc="http://schemas.openxmlformats.org/markup-compatibility/2006">
              <mc:Choice xmlns:v="urn:schemas-microsoft-com:vml" Requires="v">
                <p:oleObj spid="_x0000_s43017" name="公式" r:id="rId6" imgW="1905000" imgH="508000" progId="Equation.3">
                  <p:embed/>
                </p:oleObj>
              </mc:Choice>
              <mc:Fallback>
                <p:oleObj name="公式" r:id="rId6" imgW="1905000" imgH="508000" progId="Equation.3">
                  <p:embed/>
                  <p:pic>
                    <p:nvPicPr>
                      <p:cNvPr id="0" name="Object 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900" y="4421188"/>
                        <a:ext cx="2270125"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4" name="Rectangle 5"/>
          <p:cNvSpPr>
            <a:spLocks noChangeArrowheads="1"/>
          </p:cNvSpPr>
          <p:nvPr/>
        </p:nvSpPr>
        <p:spPr bwMode="auto">
          <a:xfrm>
            <a:off x="342900" y="1154113"/>
            <a:ext cx="6218238"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FontTx/>
              <a:buChar char="•"/>
            </a:pPr>
            <a:r>
              <a:rPr lang="zh-CN" altLang="en-US" sz="1500" b="1">
                <a:latin typeface="微软雅黑" panose="020B0503020204020204" pitchFamily="34" charset="-122"/>
                <a:ea typeface="微软雅黑" panose="020B0503020204020204" pitchFamily="34" charset="-122"/>
              </a:rPr>
              <a:t>在</a:t>
            </a:r>
            <a:r>
              <a:rPr lang="en-US" altLang="zh-CN" sz="1500" b="1">
                <a:latin typeface="微软雅黑" panose="020B0503020204020204" pitchFamily="34" charset="-122"/>
                <a:ea typeface="微软雅黑" panose="020B0503020204020204" pitchFamily="34" charset="-122"/>
              </a:rPr>
              <a:t>Si</a:t>
            </a:r>
            <a:r>
              <a:rPr lang="en-US" altLang="zh-CN" sz="1500" b="1" baseline="-25000">
                <a:latin typeface="微软雅黑" panose="020B0503020204020204" pitchFamily="34" charset="-122"/>
                <a:ea typeface="微软雅黑" panose="020B0503020204020204" pitchFamily="34" charset="-122"/>
              </a:rPr>
              <a:t>1-x</a:t>
            </a:r>
            <a:r>
              <a:rPr lang="en-US" altLang="zh-CN" sz="1500" b="1">
                <a:latin typeface="微软雅黑" panose="020B0503020204020204" pitchFamily="34" charset="-122"/>
                <a:ea typeface="微软雅黑" panose="020B0503020204020204" pitchFamily="34" charset="-122"/>
              </a:rPr>
              <a:t>Ge</a:t>
            </a:r>
            <a:r>
              <a:rPr lang="en-US" altLang="zh-CN" sz="1500" b="1" baseline="-25000">
                <a:latin typeface="微软雅黑" panose="020B0503020204020204" pitchFamily="34" charset="-122"/>
                <a:ea typeface="微软雅黑" panose="020B0503020204020204" pitchFamily="34" charset="-122"/>
              </a:rPr>
              <a:t>x</a:t>
            </a:r>
            <a:r>
              <a:rPr lang="en-US" altLang="zh-CN" sz="1500" b="1">
                <a:latin typeface="微软雅黑" panose="020B0503020204020204" pitchFamily="34" charset="-122"/>
                <a:ea typeface="微软雅黑" panose="020B0503020204020204" pitchFamily="34" charset="-122"/>
              </a:rPr>
              <a:t> </a:t>
            </a:r>
            <a:r>
              <a:rPr lang="zh-CN" altLang="en-US" sz="1500" b="1">
                <a:latin typeface="微软雅黑" panose="020B0503020204020204" pitchFamily="34" charset="-122"/>
                <a:ea typeface="微软雅黑" panose="020B0503020204020204" pitchFamily="34" charset="-122"/>
              </a:rPr>
              <a:t>层中</a:t>
            </a:r>
            <a:r>
              <a:rPr lang="en-US" altLang="zh-CN" sz="1500" b="1">
                <a:latin typeface="微软雅黑" panose="020B0503020204020204" pitchFamily="34" charset="-122"/>
                <a:ea typeface="微软雅黑" panose="020B0503020204020204" pitchFamily="34" charset="-122"/>
              </a:rPr>
              <a:t>, </a:t>
            </a:r>
            <a:r>
              <a:rPr lang="en-US" altLang="zh-CN" sz="1500" b="1">
                <a:solidFill>
                  <a:srgbClr val="0000CC"/>
                </a:solidFill>
                <a:latin typeface="微软雅黑" panose="020B0503020204020204" pitchFamily="34" charset="-122"/>
                <a:ea typeface="微软雅黑" panose="020B0503020204020204" pitchFamily="34" charset="-122"/>
              </a:rPr>
              <a:t>Ge </a:t>
            </a:r>
            <a:r>
              <a:rPr lang="zh-CN" altLang="en-US" sz="1500" b="1">
                <a:solidFill>
                  <a:srgbClr val="0000CC"/>
                </a:solidFill>
                <a:latin typeface="微软雅黑" panose="020B0503020204020204" pitchFamily="34" charset="-122"/>
                <a:ea typeface="微软雅黑" panose="020B0503020204020204" pitchFamily="34" charset="-122"/>
              </a:rPr>
              <a:t>原子产生的应力导致 </a:t>
            </a:r>
            <a:r>
              <a:rPr lang="en-US" altLang="zh-CN" sz="1500" b="1">
                <a:solidFill>
                  <a:srgbClr val="0000CC"/>
                </a:solidFill>
                <a:latin typeface="微软雅黑" panose="020B0503020204020204" pitchFamily="34" charset="-122"/>
                <a:ea typeface="微软雅黑" panose="020B0503020204020204" pitchFamily="34" charset="-122"/>
              </a:rPr>
              <a:t>Si-Si </a:t>
            </a:r>
            <a:r>
              <a:rPr lang="zh-CN" altLang="en-US" sz="1500" b="1">
                <a:solidFill>
                  <a:srgbClr val="0000CC"/>
                </a:solidFill>
                <a:latin typeface="微软雅黑" panose="020B0503020204020204" pitchFamily="34" charset="-122"/>
                <a:ea typeface="微软雅黑" panose="020B0503020204020204" pitchFamily="34" charset="-122"/>
              </a:rPr>
              <a:t>振动峰的移动</a:t>
            </a:r>
            <a:r>
              <a:rPr lang="zh-CN" altLang="en-US" sz="1500" b="1">
                <a:latin typeface="微软雅黑" panose="020B0503020204020204" pitchFamily="34" charset="-122"/>
                <a:ea typeface="微软雅黑" panose="020B0503020204020204" pitchFamily="34" charset="-122"/>
              </a:rPr>
              <a:t>。</a:t>
            </a:r>
            <a:endParaRPr lang="en-US" altLang="zh-CN" sz="1500" b="1">
              <a:latin typeface="微软雅黑" panose="020B0503020204020204" pitchFamily="34" charset="-122"/>
              <a:ea typeface="微软雅黑" panose="020B0503020204020204" pitchFamily="34" charset="-122"/>
            </a:endParaRPr>
          </a:p>
          <a:p>
            <a:pPr algn="just">
              <a:lnSpc>
                <a:spcPct val="90000"/>
              </a:lnSpc>
              <a:spcBef>
                <a:spcPct val="20000"/>
              </a:spcBef>
              <a:buFontTx/>
              <a:buChar char="•"/>
            </a:pPr>
            <a:r>
              <a:rPr lang="zh-CN" altLang="en-US" sz="1500" b="1">
                <a:latin typeface="微软雅黑" panose="020B0503020204020204" pitchFamily="34" charset="-122"/>
                <a:ea typeface="微软雅黑" panose="020B0503020204020204" pitchFamily="34" charset="-122"/>
              </a:rPr>
              <a:t>因此， </a:t>
            </a:r>
            <a:r>
              <a:rPr lang="en-US" altLang="zh-CN" sz="1500" b="1">
                <a:latin typeface="微软雅黑" panose="020B0503020204020204" pitchFamily="34" charset="-122"/>
                <a:ea typeface="微软雅黑" panose="020B0503020204020204" pitchFamily="34" charset="-122"/>
              </a:rPr>
              <a:t>Ge </a:t>
            </a:r>
            <a:r>
              <a:rPr lang="zh-CN" altLang="en-US" sz="1500" b="1">
                <a:latin typeface="微软雅黑" panose="020B0503020204020204" pitchFamily="34" charset="-122"/>
                <a:ea typeface="微软雅黑" panose="020B0503020204020204" pitchFamily="34" charset="-122"/>
              </a:rPr>
              <a:t>含量和应力是紧密相连的：</a:t>
            </a:r>
            <a:r>
              <a:rPr lang="zh-CN" altLang="en-US" sz="1500" b="1">
                <a:latin typeface="微软雅黑" panose="020B0503020204020204" pitchFamily="34" charset="-122"/>
                <a:ea typeface="微软雅黑" panose="020B0503020204020204" pitchFamily="34" charset="-122"/>
                <a:sym typeface="Symbol" panose="05050102010706020507" pitchFamily="18" charset="2"/>
              </a:rPr>
              <a:t></a:t>
            </a:r>
            <a:r>
              <a:rPr lang="en-US" altLang="zh-CN" sz="1500" b="1">
                <a:latin typeface="微软雅黑" panose="020B0503020204020204" pitchFamily="34" charset="-122"/>
                <a:ea typeface="微软雅黑" panose="020B0503020204020204" pitchFamily="34" charset="-122"/>
                <a:sym typeface="Symbol" panose="05050102010706020507" pitchFamily="18" charset="2"/>
              </a:rPr>
              <a:t>=520-31.28</a:t>
            </a:r>
            <a:r>
              <a:rPr lang="en-US" altLang="zh-CN" sz="1500" b="1" i="1">
                <a:latin typeface="微软雅黑" panose="020B0503020204020204" pitchFamily="34" charset="-122"/>
                <a:ea typeface="微软雅黑" panose="020B0503020204020204" pitchFamily="34" charset="-122"/>
                <a:sym typeface="Symbol" panose="05050102010706020507" pitchFamily="18" charset="2"/>
              </a:rPr>
              <a:t>X.</a:t>
            </a:r>
            <a:endParaRPr lang="zh-CN" altLang="zh-CN" sz="1500" b="1" i="1">
              <a:latin typeface="微软雅黑" panose="020B0503020204020204" pitchFamily="34" charset="-122"/>
              <a:ea typeface="微软雅黑" panose="020B0503020204020204" pitchFamily="34" charset="-122"/>
              <a:sym typeface="Symbol" panose="05050102010706020507" pitchFamily="18" charset="2"/>
            </a:endParaRPr>
          </a:p>
        </p:txBody>
      </p:sp>
      <p:sp>
        <p:nvSpPr>
          <p:cNvPr id="43015" name="Rectangle 6"/>
          <p:cNvSpPr>
            <a:spLocks noChangeArrowheads="1"/>
          </p:cNvSpPr>
          <p:nvPr/>
        </p:nvSpPr>
        <p:spPr bwMode="auto">
          <a:xfrm>
            <a:off x="342900" y="4079875"/>
            <a:ext cx="65151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500" b="1">
                <a:solidFill>
                  <a:srgbClr val="800000"/>
                </a:solidFill>
                <a:latin typeface="微软雅黑" panose="020B0503020204020204" pitchFamily="34" charset="-122"/>
                <a:ea typeface="微软雅黑" panose="020B0503020204020204" pitchFamily="34" charset="-122"/>
              </a:rPr>
              <a:t>拉曼散射不仅能决定</a:t>
            </a:r>
            <a:r>
              <a:rPr lang="en-US" altLang="zh-CN" sz="1500" b="1">
                <a:solidFill>
                  <a:srgbClr val="800000"/>
                </a:solidFill>
                <a:latin typeface="微软雅黑" panose="020B0503020204020204" pitchFamily="34" charset="-122"/>
                <a:ea typeface="微软雅黑" panose="020B0503020204020204" pitchFamily="34" charset="-122"/>
              </a:rPr>
              <a:t>Si</a:t>
            </a:r>
            <a:r>
              <a:rPr lang="zh-CN" altLang="en-US" sz="1500" b="1">
                <a:solidFill>
                  <a:srgbClr val="800000"/>
                </a:solidFill>
                <a:latin typeface="微软雅黑" panose="020B0503020204020204" pitchFamily="34" charset="-122"/>
                <a:ea typeface="微软雅黑" panose="020B0503020204020204" pitchFamily="34" charset="-122"/>
              </a:rPr>
              <a:t>层的应力，还能决定</a:t>
            </a:r>
            <a:r>
              <a:rPr lang="en-US" altLang="zh-CN" sz="1500" b="1">
                <a:solidFill>
                  <a:srgbClr val="800000"/>
                </a:solidFill>
                <a:latin typeface="微软雅黑" panose="020B0503020204020204" pitchFamily="34" charset="-122"/>
                <a:ea typeface="微软雅黑" panose="020B0503020204020204" pitchFamily="34" charset="-122"/>
              </a:rPr>
              <a:t>SiGe</a:t>
            </a:r>
            <a:r>
              <a:rPr lang="zh-CN" altLang="en-US" sz="1500" b="1">
                <a:solidFill>
                  <a:srgbClr val="800000"/>
                </a:solidFill>
                <a:latin typeface="微软雅黑" panose="020B0503020204020204" pitchFamily="34" charset="-122"/>
                <a:ea typeface="微软雅黑" panose="020B0503020204020204" pitchFamily="34" charset="-122"/>
              </a:rPr>
              <a:t>合金中的应力和</a:t>
            </a:r>
            <a:r>
              <a:rPr lang="en-US" altLang="zh-CN" sz="1500" b="1">
                <a:solidFill>
                  <a:srgbClr val="800000"/>
                </a:solidFill>
                <a:latin typeface="微软雅黑" panose="020B0503020204020204" pitchFamily="34" charset="-122"/>
                <a:ea typeface="微软雅黑" panose="020B0503020204020204" pitchFamily="34" charset="-122"/>
              </a:rPr>
              <a:t>Ge</a:t>
            </a:r>
            <a:r>
              <a:rPr lang="zh-CN" altLang="en-US" sz="1500" b="1">
                <a:solidFill>
                  <a:srgbClr val="800000"/>
                </a:solidFill>
                <a:latin typeface="微软雅黑" panose="020B0503020204020204" pitchFamily="34" charset="-122"/>
                <a:ea typeface="微软雅黑" panose="020B0503020204020204" pitchFamily="34" charset="-122"/>
              </a:rPr>
              <a:t>含量</a:t>
            </a:r>
          </a:p>
          <a:p>
            <a:pPr algn="ctr"/>
            <a:endParaRPr lang="en-US" altLang="zh-CN" sz="1500" b="1">
              <a:solidFill>
                <a:srgbClr val="8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a:defRPr/>
            </a:pPr>
            <a:r>
              <a:rPr lang="en-US" altLang="zh-CN" sz="2700">
                <a:latin typeface="微软雅黑" panose="020B0503020204020204" pitchFamily="34" charset="-122"/>
              </a:rPr>
              <a:t>X</a:t>
            </a:r>
            <a:r>
              <a:rPr lang="zh-CN" altLang="en-US" sz="2700">
                <a:latin typeface="微软雅黑" panose="020B0503020204020204" pitchFamily="34" charset="-122"/>
              </a:rPr>
              <a:t>射线散射</a:t>
            </a:r>
          </a:p>
        </p:txBody>
      </p:sp>
      <p:grpSp>
        <p:nvGrpSpPr>
          <p:cNvPr id="44035" name="组合 9"/>
          <p:cNvGrpSpPr>
            <a:grpSpLocks/>
          </p:cNvGrpSpPr>
          <p:nvPr/>
        </p:nvGrpSpPr>
        <p:grpSpPr bwMode="auto">
          <a:xfrm>
            <a:off x="188913" y="1762125"/>
            <a:ext cx="1781175" cy="1200150"/>
            <a:chOff x="1444824" y="1347614"/>
            <a:chExt cx="2376264" cy="1600053"/>
          </a:xfrm>
        </p:grpSpPr>
        <p:sp>
          <p:nvSpPr>
            <p:cNvPr id="44047" name="文本框 1"/>
            <p:cNvSpPr txBox="1">
              <a:spLocks noChangeArrowheads="1"/>
            </p:cNvSpPr>
            <p:nvPr/>
          </p:nvSpPr>
          <p:spPr bwMode="auto">
            <a:xfrm>
              <a:off x="1444824" y="1347614"/>
              <a:ext cx="2376264" cy="1600053"/>
            </a:xfrm>
            <a:prstGeom prst="rect">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19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17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16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9pPr>
            </a:lstStyle>
            <a:p>
              <a:pPr algn="ctr">
                <a:spcBef>
                  <a:spcPct val="0"/>
                </a:spcBef>
                <a:buFontTx/>
                <a:buNone/>
              </a:pPr>
              <a:r>
                <a:rPr lang="zh-CN" altLang="en-US" sz="1800">
                  <a:latin typeface="微软雅黑" panose="020B0503020204020204" pitchFamily="34" charset="-122"/>
                </a:rPr>
                <a:t>相同点</a:t>
              </a:r>
              <a:endParaRPr lang="en-US" altLang="zh-CN" sz="1800">
                <a:latin typeface="微软雅黑" panose="020B0503020204020204" pitchFamily="34" charset="-122"/>
              </a:endParaRPr>
            </a:p>
            <a:p>
              <a:pPr algn="ctr">
                <a:spcBef>
                  <a:spcPct val="0"/>
                </a:spcBef>
                <a:buFontTx/>
                <a:buNone/>
              </a:pPr>
              <a:r>
                <a:rPr lang="en-US" altLang="zh-CN" sz="1800">
                  <a:latin typeface="微软雅黑" panose="020B0503020204020204" pitchFamily="34" charset="-122"/>
                </a:rPr>
                <a:t>X</a:t>
              </a:r>
              <a:r>
                <a:rPr lang="zh-CN" altLang="en-US" sz="1800">
                  <a:latin typeface="微软雅黑" panose="020B0503020204020204" pitchFamily="34" charset="-122"/>
                </a:rPr>
                <a:t>射线散射的原理与光散射是相同的。</a:t>
              </a:r>
              <a:endParaRPr lang="en-US" altLang="zh-CN" sz="1800">
                <a:latin typeface="微软雅黑" panose="020B0503020204020204" pitchFamily="34" charset="-122"/>
              </a:endParaRPr>
            </a:p>
          </p:txBody>
        </p:sp>
        <p:cxnSp>
          <p:nvCxnSpPr>
            <p:cNvPr id="4" name="直接连接符 3"/>
            <p:cNvCxnSpPr/>
            <p:nvPr/>
          </p:nvCxnSpPr>
          <p:spPr bwMode="auto">
            <a:xfrm>
              <a:off x="1444824" y="1775141"/>
              <a:ext cx="2376264" cy="0"/>
            </a:xfrm>
            <a:prstGeom prst="line">
              <a:avLst/>
            </a:prstGeom>
            <a:solidFill>
              <a:schemeClr val="accent1"/>
            </a:solidFill>
            <a:ln w="9525" cap="flat" cmpd="sng" algn="ctr">
              <a:solidFill>
                <a:srgbClr val="7030A0"/>
              </a:solidFill>
              <a:prstDash val="solid"/>
              <a:round/>
              <a:headEnd type="none" w="med" len="med"/>
              <a:tailEnd type="none" w="med" len="med"/>
            </a:ln>
            <a:effectLst>
              <a:outerShdw dist="17961" dir="2700000" algn="ctr" rotWithShape="0">
                <a:schemeClr val="tx1">
                  <a:gamma/>
                  <a:shade val="60000"/>
                  <a:invGamma/>
                  <a:alpha val="50000"/>
                </a:schemeClr>
              </a:outerShdw>
            </a:effectLst>
          </p:spPr>
        </p:cxnSp>
      </p:grpSp>
      <p:grpSp>
        <p:nvGrpSpPr>
          <p:cNvPr id="44036" name="组合 8"/>
          <p:cNvGrpSpPr>
            <a:grpSpLocks/>
          </p:cNvGrpSpPr>
          <p:nvPr/>
        </p:nvGrpSpPr>
        <p:grpSpPr bwMode="auto">
          <a:xfrm>
            <a:off x="2239963" y="1762125"/>
            <a:ext cx="1782762" cy="1477963"/>
            <a:chOff x="5621288" y="1347614"/>
            <a:chExt cx="2376264" cy="1969296"/>
          </a:xfrm>
        </p:grpSpPr>
        <p:sp>
          <p:nvSpPr>
            <p:cNvPr id="5" name="文本框 4"/>
            <p:cNvSpPr txBox="1"/>
            <p:nvPr/>
          </p:nvSpPr>
          <p:spPr>
            <a:xfrm>
              <a:off x="5621288" y="1347614"/>
              <a:ext cx="2376264" cy="1969296"/>
            </a:xfrm>
            <a:prstGeom prst="rect">
              <a:avLst/>
            </a:prstGeom>
            <a:noFill/>
            <a:ln>
              <a:solidFill>
                <a:schemeClr val="tx1">
                  <a:lumMod val="60000"/>
                  <a:lumOff val="40000"/>
                </a:schemeClr>
              </a:solidFill>
            </a:ln>
          </p:spPr>
          <p:txBody>
            <a:bodyPr>
              <a:spAutoFit/>
            </a:bodyPr>
            <a:lstStyle/>
            <a:p>
              <a:pPr algn="ctr">
                <a:defRPr/>
              </a:pPr>
              <a:r>
                <a:rPr lang="zh-CN" altLang="en-US" b="1" dirty="0">
                  <a:latin typeface="微软雅黑" panose="020B0503020204020204" pitchFamily="34" charset="-122"/>
                  <a:ea typeface="微软雅黑" panose="020B0503020204020204" pitchFamily="34" charset="-122"/>
                </a:rPr>
                <a:t>不同点</a:t>
              </a:r>
              <a:endParaRPr lang="en-US" altLang="zh-CN" b="1" dirty="0">
                <a:latin typeface="微软雅黑" panose="020B0503020204020204" pitchFamily="34" charset="-122"/>
                <a:ea typeface="微软雅黑" panose="020B0503020204020204" pitchFamily="34" charset="-122"/>
              </a:endParaRPr>
            </a:p>
            <a:p>
              <a:pPr algn="ctr">
                <a:defRPr/>
              </a:pPr>
              <a:r>
                <a:rPr lang="en-US" altLang="zh-CN" b="1" dirty="0">
                  <a:latin typeface="微软雅黑" panose="020B0503020204020204" pitchFamily="34" charset="-122"/>
                  <a:ea typeface="微软雅黑" panose="020B0503020204020204" pitchFamily="34" charset="-122"/>
                </a:rPr>
                <a:t>X</a:t>
              </a:r>
              <a:r>
                <a:rPr lang="zh-CN" altLang="en-US" b="1" dirty="0">
                  <a:latin typeface="微软雅黑" panose="020B0503020204020204" pitchFamily="34" charset="-122"/>
                  <a:ea typeface="微软雅黑" panose="020B0503020204020204" pitchFamily="34" charset="-122"/>
                </a:rPr>
                <a:t>射线的波数矢量与晶体倒格子矢量同数量级。</a:t>
              </a:r>
              <a:endParaRPr lang="en-US" altLang="zh-CN" b="1"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auto">
            <a:xfrm>
              <a:off x="5621288" y="1777010"/>
              <a:ext cx="2376264" cy="0"/>
            </a:xfrm>
            <a:prstGeom prst="line">
              <a:avLst/>
            </a:prstGeom>
            <a:solidFill>
              <a:schemeClr val="accent1"/>
            </a:solidFill>
            <a:ln w="9525" cap="flat" cmpd="sng" algn="ctr">
              <a:solidFill>
                <a:schemeClr val="tx1">
                  <a:lumMod val="60000"/>
                  <a:lumOff val="40000"/>
                </a:schemeClr>
              </a:solidFill>
              <a:prstDash val="solid"/>
              <a:round/>
              <a:headEnd type="none" w="med" len="med"/>
              <a:tailEnd type="none" w="med" len="med"/>
            </a:ln>
            <a:effectLst>
              <a:outerShdw dist="17961" dir="2700000" algn="ctr" rotWithShape="0">
                <a:schemeClr val="tx1">
                  <a:gamma/>
                  <a:shade val="60000"/>
                  <a:invGamma/>
                  <a:alpha val="50000"/>
                </a:schemeClr>
              </a:outerShdw>
            </a:effectLst>
          </p:spPr>
        </p:cxnSp>
      </p:grpSp>
      <p:grpSp>
        <p:nvGrpSpPr>
          <p:cNvPr id="44037" name="组合 12"/>
          <p:cNvGrpSpPr>
            <a:grpSpLocks/>
          </p:cNvGrpSpPr>
          <p:nvPr/>
        </p:nvGrpSpPr>
        <p:grpSpPr bwMode="auto">
          <a:xfrm>
            <a:off x="4292600" y="1762125"/>
            <a:ext cx="2382838" cy="1189038"/>
            <a:chOff x="5621288" y="1347614"/>
            <a:chExt cx="2376264" cy="1585306"/>
          </a:xfrm>
        </p:grpSpPr>
        <p:sp>
          <p:nvSpPr>
            <p:cNvPr id="14" name="文本框 13"/>
            <p:cNvSpPr txBox="1">
              <a:spLocks noRot="1" noChangeAspect="1" noMove="1" noResize="1" noEditPoints="1" noAdjustHandles="1" noChangeArrowheads="1" noChangeShapeType="1" noTextEdit="1"/>
            </p:cNvSpPr>
            <p:nvPr/>
          </p:nvSpPr>
          <p:spPr>
            <a:xfrm>
              <a:off x="5621288" y="1347614"/>
              <a:ext cx="2376264" cy="1585306"/>
            </a:xfrm>
            <a:prstGeom prst="rect">
              <a:avLst/>
            </a:prstGeom>
            <a:blipFill rotWithShape="0">
              <a:blip r:embed="rId2"/>
              <a:stretch>
                <a:fillRect l="-1912" t="-2672" r="-1721" b="-6489"/>
              </a:stretch>
            </a:blipFill>
            <a:ln>
              <a:solidFill>
                <a:srgbClr val="C00000"/>
              </a:solidFill>
            </a:ln>
          </p:spPr>
          <p:txBody>
            <a:bodyPr/>
            <a:lstStyle/>
            <a:p>
              <a:pPr>
                <a:defRPr/>
              </a:pPr>
              <a:r>
                <a:rPr lang="zh-CN" altLang="en-US" b="1">
                  <a:noFill/>
                  <a:latin typeface="微软雅黑" panose="020B0503020204020204" pitchFamily="34" charset="-122"/>
                  <a:ea typeface="微软雅黑" panose="020B0503020204020204" pitchFamily="34" charset="-122"/>
                </a:rPr>
                <a:t> </a:t>
              </a:r>
            </a:p>
          </p:txBody>
        </p:sp>
        <p:cxnSp>
          <p:nvCxnSpPr>
            <p:cNvPr id="15" name="直接连接符 14"/>
            <p:cNvCxnSpPr/>
            <p:nvPr/>
          </p:nvCxnSpPr>
          <p:spPr bwMode="auto">
            <a:xfrm>
              <a:off x="5621288" y="1775160"/>
              <a:ext cx="2376264" cy="0"/>
            </a:xfrm>
            <a:prstGeom prst="line">
              <a:avLst/>
            </a:prstGeom>
            <a:solidFill>
              <a:schemeClr val="accent1"/>
            </a:solidFill>
            <a:ln w="9525" cap="flat" cmpd="sng" algn="ctr">
              <a:solidFill>
                <a:srgbClr val="C00000"/>
              </a:solidFill>
              <a:prstDash val="solid"/>
              <a:round/>
              <a:headEnd type="none" w="med" len="med"/>
              <a:tailEnd type="none" w="med" len="med"/>
            </a:ln>
            <a:effectLst>
              <a:outerShdw dist="17961" dir="2700000" algn="ctr" rotWithShape="0">
                <a:schemeClr val="tx1">
                  <a:gamma/>
                  <a:shade val="60000"/>
                  <a:invGamma/>
                  <a:alpha val="50000"/>
                </a:schemeClr>
              </a:outerShdw>
            </a:effectLst>
          </p:spPr>
        </p:cxnSp>
      </p:grpSp>
      <p:grpSp>
        <p:nvGrpSpPr>
          <p:cNvPr id="18" name="组合 17"/>
          <p:cNvGrpSpPr>
            <a:grpSpLocks/>
          </p:cNvGrpSpPr>
          <p:nvPr/>
        </p:nvGrpSpPr>
        <p:grpSpPr bwMode="auto">
          <a:xfrm>
            <a:off x="1077913" y="3363913"/>
            <a:ext cx="5597525" cy="1368425"/>
            <a:chOff x="1511660" y="2985850"/>
            <a:chExt cx="7463171" cy="1825389"/>
          </a:xfrm>
        </p:grpSpPr>
        <p:sp>
          <p:nvSpPr>
            <p:cNvPr id="44039" name="矩形 10"/>
            <p:cNvSpPr>
              <a:spLocks noChangeArrowheads="1"/>
            </p:cNvSpPr>
            <p:nvPr/>
          </p:nvSpPr>
          <p:spPr bwMode="auto">
            <a:xfrm>
              <a:off x="6012160" y="3764528"/>
              <a:ext cx="2962671" cy="104671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19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17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16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1500" u="sng">
                  <a:solidFill>
                    <a:srgbClr val="C00000"/>
                  </a:solidFill>
                  <a:latin typeface="微软雅黑" panose="020B0503020204020204" pitchFamily="34" charset="-122"/>
                </a:rPr>
                <a:t>缺点</a:t>
              </a:r>
              <a:r>
                <a:rPr lang="zh-CN" altLang="en-US" sz="1500">
                  <a:latin typeface="微软雅黑" panose="020B0503020204020204" pitchFamily="34" charset="-122"/>
                </a:rPr>
                <a:t>：用能量守恒关系来确定声子能量，实际操作中是很困难的。</a:t>
              </a:r>
            </a:p>
          </p:txBody>
        </p:sp>
        <p:sp>
          <p:nvSpPr>
            <p:cNvPr id="12" name="下箭头 11"/>
            <p:cNvSpPr/>
            <p:nvPr/>
          </p:nvSpPr>
          <p:spPr bwMode="auto">
            <a:xfrm>
              <a:off x="7237093" y="2985850"/>
              <a:ext cx="431789" cy="743284"/>
            </a:xfrm>
            <a:prstGeom prst="downArrow">
              <a:avLst/>
            </a:prstGeom>
            <a:solidFill>
              <a:schemeClr val="tx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0"/>
                </a:spcBef>
                <a:buFontTx/>
                <a:buNone/>
                <a:defRPr/>
              </a:pPr>
              <a:endParaRPr lang="zh-CN" altLang="en-US" sz="1350">
                <a:latin typeface="微软雅黑" panose="020B0503020204020204" pitchFamily="34" charset="-122"/>
              </a:endParaRPr>
            </a:p>
          </p:txBody>
        </p:sp>
        <p:sp>
          <p:nvSpPr>
            <p:cNvPr id="17" name="矩形 16"/>
            <p:cNvSpPr/>
            <p:nvPr/>
          </p:nvSpPr>
          <p:spPr>
            <a:xfrm>
              <a:off x="1511660" y="3750310"/>
              <a:ext cx="4207823" cy="1046105"/>
            </a:xfrm>
            <a:prstGeom prst="rect">
              <a:avLst/>
            </a:prstGeom>
            <a:ln>
              <a:solidFill>
                <a:schemeClr val="tx1">
                  <a:lumMod val="60000"/>
                  <a:lumOff val="40000"/>
                </a:schemeClr>
              </a:solidFill>
            </a:ln>
          </p:spPr>
          <p:txBody>
            <a:bodyPr>
              <a:spAutoFit/>
            </a:bodyPr>
            <a:lstStyle/>
            <a:p>
              <a:pPr>
                <a:defRPr/>
              </a:pPr>
              <a:r>
                <a:rPr lang="zh-CN" altLang="en-US" sz="1500" b="1" u="sng"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优点</a:t>
              </a:r>
              <a:r>
                <a:rPr lang="zh-CN" altLang="en-US" sz="1500" b="1" dirty="0">
                  <a:latin typeface="微软雅黑" panose="020B0503020204020204" pitchFamily="34" charset="-122"/>
                  <a:ea typeface="微软雅黑" panose="020B0503020204020204" pitchFamily="34" charset="-122"/>
                </a:rPr>
                <a:t>：</a:t>
              </a:r>
              <a:r>
                <a:rPr lang="en-US" altLang="zh-CN" sz="1500" b="1" dirty="0">
                  <a:latin typeface="微软雅黑" panose="020B0503020204020204" pitchFamily="34" charset="-122"/>
                  <a:ea typeface="微软雅黑" panose="020B0503020204020204" pitchFamily="34" charset="-122"/>
                </a:rPr>
                <a:t>X</a:t>
              </a:r>
              <a:r>
                <a:rPr lang="zh-CN" altLang="en-US" sz="1500" b="1" dirty="0">
                  <a:latin typeface="微软雅黑" panose="020B0503020204020204" pitchFamily="34" charset="-122"/>
                  <a:ea typeface="微软雅黑" panose="020B0503020204020204" pitchFamily="34" charset="-122"/>
                </a:rPr>
                <a:t>射线散射测声子谱的测定范围可以遍及整个布里渊区，而不是局限在布里渊区的中心附近。</a:t>
              </a:r>
              <a:endParaRPr lang="en-US" altLang="zh-CN" sz="1500" b="1" dirty="0">
                <a:latin typeface="微软雅黑" panose="020B0503020204020204" pitchFamily="34" charset="-122"/>
                <a:ea typeface="微软雅黑" panose="020B0503020204020204" pitchFamily="34" charset="-122"/>
              </a:endParaRPr>
            </a:p>
          </p:txBody>
        </p:sp>
        <p:sp>
          <p:nvSpPr>
            <p:cNvPr id="20" name="下箭头 19"/>
            <p:cNvSpPr/>
            <p:nvPr/>
          </p:nvSpPr>
          <p:spPr bwMode="auto">
            <a:xfrm>
              <a:off x="3922479" y="3002791"/>
              <a:ext cx="433906" cy="743284"/>
            </a:xfrm>
            <a:prstGeom prst="downArrow">
              <a:avLst/>
            </a:prstGeom>
            <a:solidFill>
              <a:schemeClr val="tx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0"/>
                </a:spcBef>
                <a:buFontTx/>
                <a:buNone/>
                <a:defRPr/>
              </a:pPr>
              <a:endParaRPr lang="zh-CN" altLang="en-US" sz="1350">
                <a:latin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1"/>
          <p:cNvSpPr txBox="1">
            <a:spLocks noChangeArrowheads="1"/>
          </p:cNvSpPr>
          <p:nvPr/>
        </p:nvSpPr>
        <p:spPr bwMode="auto">
          <a:xfrm>
            <a:off x="728663" y="2301875"/>
            <a:ext cx="56165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9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17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16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en-US" altLang="zh-CN" sz="2700">
                <a:ea typeface="宋体" panose="02010600030101010101" pitchFamily="2" charset="-122"/>
                <a:cs typeface="Times New Roman" panose="02020603050405020304" pitchFamily="18" charset="0"/>
              </a:rPr>
              <a:t>Thanks for your attention!</a:t>
            </a:r>
            <a:endParaRPr lang="zh-CN" altLang="en-US" sz="270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defRPr/>
            </a:pPr>
            <a:r>
              <a:rPr lang="zh-CN" altLang="en-US" sz="2250" dirty="0" smtClean="0">
                <a:latin typeface="微软雅黑" panose="020B0503020204020204" pitchFamily="34" charset="-122"/>
              </a:rPr>
              <a:t>测定晶格振动谱的实验方法</a:t>
            </a:r>
          </a:p>
        </p:txBody>
      </p:sp>
      <p:sp>
        <p:nvSpPr>
          <p:cNvPr id="7171" name="内容占位符 2"/>
          <p:cNvSpPr>
            <a:spLocks noGrp="1"/>
          </p:cNvSpPr>
          <p:nvPr>
            <p:ph idx="4294967295"/>
          </p:nvPr>
        </p:nvSpPr>
        <p:spPr>
          <a:xfrm>
            <a:off x="685800" y="1276350"/>
            <a:ext cx="6172200" cy="2863850"/>
          </a:xfrm>
        </p:spPr>
        <p:txBody>
          <a:bodyPr/>
          <a:lstStyle/>
          <a:p>
            <a:pPr>
              <a:defRPr/>
            </a:pPr>
            <a:r>
              <a:rPr lang="zh-CN" altLang="en-US" sz="1950" dirty="0" smtClean="0">
                <a:latin typeface="微软雅黑" panose="020B0503020204020204" pitchFamily="34" charset="-122"/>
              </a:rPr>
              <a:t>中子非弹性散射</a:t>
            </a:r>
            <a:endParaRPr lang="en-US" altLang="zh-CN" sz="1950" dirty="0" smtClean="0">
              <a:latin typeface="微软雅黑" panose="020B0503020204020204" pitchFamily="34" charset="-122"/>
            </a:endParaRPr>
          </a:p>
          <a:p>
            <a:pPr>
              <a:defRPr/>
            </a:pPr>
            <a:r>
              <a:rPr lang="zh-CN" altLang="en-US" sz="1950" dirty="0" smtClean="0">
                <a:latin typeface="微软雅黑" panose="020B0503020204020204" pitchFamily="34" charset="-122"/>
              </a:rPr>
              <a:t>光的散射（如拉曼散射、布里渊散射）</a:t>
            </a:r>
            <a:endParaRPr lang="en-US" altLang="zh-CN" sz="1950" dirty="0" smtClean="0">
              <a:latin typeface="微软雅黑" panose="020B0503020204020204" pitchFamily="34" charset="-122"/>
            </a:endParaRPr>
          </a:p>
          <a:p>
            <a:pPr>
              <a:defRPr/>
            </a:pPr>
            <a:r>
              <a:rPr lang="en-US" altLang="zh-CN" sz="1950" dirty="0" smtClean="0">
                <a:latin typeface="微软雅黑" panose="020B0503020204020204" pitchFamily="34" charset="-122"/>
              </a:rPr>
              <a:t>X</a:t>
            </a:r>
            <a:r>
              <a:rPr lang="zh-CN" altLang="en-US" sz="1950" dirty="0" smtClean="0">
                <a:latin typeface="微软雅黑" panose="020B0503020204020204" pitchFamily="34" charset="-122"/>
              </a:rPr>
              <a:t>射线散射</a:t>
            </a:r>
          </a:p>
        </p:txBody>
      </p:sp>
      <p:sp>
        <p:nvSpPr>
          <p:cNvPr id="4" name="矩形 3"/>
          <p:cNvSpPr/>
          <p:nvPr/>
        </p:nvSpPr>
        <p:spPr bwMode="auto">
          <a:xfrm>
            <a:off x="611188" y="1254125"/>
            <a:ext cx="2538412" cy="379413"/>
          </a:xfrm>
          <a:prstGeom prst="rect">
            <a:avLst/>
          </a:prstGeom>
          <a:no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0"/>
              </a:spcBef>
              <a:buFontTx/>
              <a:buNone/>
              <a:defRPr/>
            </a:pPr>
            <a:endParaRPr lang="zh-CN" altLang="en-US" sz="1350">
              <a:latin typeface="微软雅黑" pitchFamily="34" charset="-122"/>
            </a:endParaRPr>
          </a:p>
        </p:txBody>
      </p:sp>
      <p:grpSp>
        <p:nvGrpSpPr>
          <p:cNvPr id="2" name="组合 1"/>
          <p:cNvGrpSpPr>
            <a:grpSpLocks/>
          </p:cNvGrpSpPr>
          <p:nvPr/>
        </p:nvGrpSpPr>
        <p:grpSpPr bwMode="auto">
          <a:xfrm>
            <a:off x="476250" y="2355850"/>
            <a:ext cx="6156325" cy="2684463"/>
            <a:chOff x="777768" y="2355726"/>
            <a:chExt cx="8209518" cy="3577950"/>
          </a:xfrm>
        </p:grpSpPr>
        <p:pic>
          <p:nvPicPr>
            <p:cNvPr id="23558"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8048" y="2355726"/>
              <a:ext cx="7249238" cy="35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右箭头 5"/>
            <p:cNvSpPr/>
            <p:nvPr/>
          </p:nvSpPr>
          <p:spPr bwMode="auto">
            <a:xfrm>
              <a:off x="3974357" y="4564702"/>
              <a:ext cx="573693" cy="289876"/>
            </a:xfrm>
            <a:prstGeom prst="rightArrow">
              <a:avLst/>
            </a:prstGeom>
            <a:solidFill>
              <a:schemeClr val="tx2">
                <a:lumMod val="60000"/>
                <a:lumOff val="40000"/>
              </a:schemeClr>
            </a:solidFill>
            <a:ln w="9525" cap="flat" cmpd="sng" algn="ctr">
              <a:solidFill>
                <a:srgbClr val="FF0000"/>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0"/>
                </a:spcBef>
                <a:buFontTx/>
                <a:buNone/>
                <a:defRPr/>
              </a:pPr>
              <a:endParaRPr lang="zh-CN" altLang="en-US" sz="1350">
                <a:latin typeface="微软雅黑" pitchFamily="34" charset="-122"/>
              </a:endParaRPr>
            </a:p>
          </p:txBody>
        </p:sp>
        <p:sp>
          <p:nvSpPr>
            <p:cNvPr id="7" name="TextBox 6"/>
            <p:cNvSpPr txBox="1"/>
            <p:nvPr/>
          </p:nvSpPr>
          <p:spPr bwMode="auto">
            <a:xfrm>
              <a:off x="777768" y="4518153"/>
              <a:ext cx="3075924" cy="431639"/>
            </a:xfrm>
            <a:prstGeom prst="rect">
              <a:avLst/>
            </a:prstGeom>
            <a:noFill/>
          </p:spPr>
          <p:txBody>
            <a:bodyPr>
              <a:spAutoFit/>
            </a:bodyPr>
            <a:lstStyle/>
            <a:p>
              <a:pPr>
                <a:defRPr/>
              </a:pPr>
              <a:r>
                <a:rPr lang="zh-CN" altLang="en-US" sz="1500" b="1" dirty="0">
                  <a:solidFill>
                    <a:schemeClr val="bg2">
                      <a:lumMod val="10000"/>
                    </a:schemeClr>
                  </a:solidFill>
                  <a:latin typeface="微软雅黑" panose="020B0503020204020204" pitchFamily="34" charset="-122"/>
                  <a:ea typeface="微软雅黑" panose="020B0503020204020204" pitchFamily="34" charset="-122"/>
                </a:rPr>
                <a:t>三轴中子谱仪结构示意图</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a:defRPr/>
            </a:pPr>
            <a:r>
              <a:rPr lang="zh-CN" altLang="en-US" sz="2250" smtClean="0">
                <a:latin typeface="微软雅黑" panose="020B0503020204020204" pitchFamily="34" charset="-122"/>
              </a:rPr>
              <a:t>中子非弹性散射原理</a:t>
            </a:r>
          </a:p>
        </p:txBody>
      </p:sp>
      <p:sp>
        <p:nvSpPr>
          <p:cNvPr id="4" name="TextBox 3"/>
          <p:cNvSpPr txBox="1"/>
          <p:nvPr/>
        </p:nvSpPr>
        <p:spPr>
          <a:xfrm>
            <a:off x="0" y="1431925"/>
            <a:ext cx="3500438" cy="2586038"/>
          </a:xfrm>
          <a:prstGeom prst="rect">
            <a:avLst/>
          </a:prstGeom>
          <a:noFill/>
        </p:spPr>
        <p:txBody>
          <a:bodyPr>
            <a:spAutoFit/>
          </a:bodyPr>
          <a:lstStyle/>
          <a:p>
            <a:pPr>
              <a:defRPr/>
            </a:pPr>
            <a:r>
              <a:rPr lang="zh-CN" altLang="en-US" b="1" dirty="0">
                <a:solidFill>
                  <a:schemeClr val="bg2">
                    <a:lumMod val="10000"/>
                  </a:schemeClr>
                </a:solidFill>
                <a:latin typeface="微软雅黑" panose="020B0503020204020204" pitchFamily="34" charset="-122"/>
                <a:ea typeface="微软雅黑" panose="020B0503020204020204" pitchFamily="34" charset="-122"/>
              </a:rPr>
              <a:t>设想有一束中子流入射到样品上</a:t>
            </a:r>
            <a:endParaRPr lang="en-US" altLang="zh-CN" b="1" dirty="0">
              <a:solidFill>
                <a:schemeClr val="bg2">
                  <a:lumMod val="10000"/>
                </a:schemeClr>
              </a:solidFill>
              <a:latin typeface="微软雅黑" panose="020B0503020204020204" pitchFamily="34" charset="-122"/>
              <a:ea typeface="微软雅黑" panose="020B0503020204020204" pitchFamily="34" charset="-122"/>
            </a:endParaRPr>
          </a:p>
          <a:p>
            <a:pPr>
              <a:defRPr/>
            </a:pPr>
            <a:endParaRPr lang="en-US" altLang="zh-CN" b="1" dirty="0">
              <a:solidFill>
                <a:schemeClr val="bg2">
                  <a:lumMod val="10000"/>
                </a:schemeClr>
              </a:solidFill>
              <a:latin typeface="微软雅黑" panose="020B0503020204020204" pitchFamily="34" charset="-122"/>
              <a:ea typeface="微软雅黑" panose="020B0503020204020204" pitchFamily="34" charset="-122"/>
            </a:endParaRPr>
          </a:p>
          <a:p>
            <a:pPr>
              <a:defRPr/>
            </a:pPr>
            <a:endParaRPr lang="en-US" altLang="zh-CN" b="1" dirty="0">
              <a:solidFill>
                <a:schemeClr val="bg2">
                  <a:lumMod val="10000"/>
                </a:schemeClr>
              </a:solidFill>
              <a:latin typeface="微软雅黑" panose="020B0503020204020204" pitchFamily="34" charset="-122"/>
              <a:ea typeface="微软雅黑" panose="020B0503020204020204" pitchFamily="34" charset="-122"/>
            </a:endParaRPr>
          </a:p>
          <a:p>
            <a:pPr>
              <a:defRPr/>
            </a:pPr>
            <a:r>
              <a:rPr lang="zh-CN" altLang="en-US" b="1" dirty="0">
                <a:solidFill>
                  <a:schemeClr val="bg2">
                    <a:lumMod val="10000"/>
                  </a:schemeClr>
                </a:solidFill>
                <a:latin typeface="微软雅黑" panose="020B0503020204020204" pitchFamily="34" charset="-122"/>
                <a:ea typeface="微软雅黑" panose="020B0503020204020204" pitchFamily="34" charset="-122"/>
              </a:rPr>
              <a:t>由于中子仅仅和原子核之间有强的相互作用，因此它可以毫无困难地穿过晶体，射出时，</a:t>
            </a:r>
            <a:endParaRPr lang="en-US" altLang="zh-CN" b="1" dirty="0">
              <a:solidFill>
                <a:schemeClr val="bg2">
                  <a:lumMod val="10000"/>
                </a:schemeClr>
              </a:solidFill>
              <a:latin typeface="微软雅黑" panose="020B0503020204020204" pitchFamily="34" charset="-122"/>
              <a:ea typeface="微软雅黑" panose="020B0503020204020204" pitchFamily="34" charset="-122"/>
            </a:endParaRPr>
          </a:p>
          <a:p>
            <a:pPr>
              <a:defRPr/>
            </a:pPr>
            <a:endParaRPr lang="en-US" altLang="zh-CN" b="1" dirty="0">
              <a:solidFill>
                <a:schemeClr val="bg2">
                  <a:lumMod val="10000"/>
                </a:schemeClr>
              </a:solidFill>
              <a:latin typeface="微软雅黑" panose="020B0503020204020204" pitchFamily="34" charset="-122"/>
              <a:ea typeface="微软雅黑" panose="020B0503020204020204" pitchFamily="34" charset="-122"/>
            </a:endParaRPr>
          </a:p>
          <a:p>
            <a:pPr>
              <a:defRPr/>
            </a:pPr>
            <a:endParaRPr lang="en-US" altLang="zh-CN" b="1" dirty="0">
              <a:solidFill>
                <a:schemeClr val="bg2">
                  <a:lumMod val="10000"/>
                </a:schemeClr>
              </a:solidFill>
              <a:latin typeface="微软雅黑" panose="020B0503020204020204" pitchFamily="34" charset="-122"/>
              <a:ea typeface="微软雅黑" panose="020B0503020204020204" pitchFamily="34" charset="-122"/>
            </a:endParaRPr>
          </a:p>
          <a:p>
            <a:pPr>
              <a:defRPr/>
            </a:pPr>
            <a:endParaRPr lang="en-US" altLang="zh-CN" b="1" dirty="0">
              <a:solidFill>
                <a:schemeClr val="bg2">
                  <a:lumMod val="10000"/>
                </a:schemeClr>
              </a:solidFill>
              <a:latin typeface="微软雅黑" panose="020B0503020204020204" pitchFamily="34" charset="-122"/>
              <a:ea typeface="微软雅黑" panose="020B0503020204020204" pitchFamily="34" charset="-122"/>
            </a:endParaRPr>
          </a:p>
        </p:txBody>
      </p:sp>
      <p:pic>
        <p:nvPicPr>
          <p:cNvPr id="24580" name="图片 5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566863"/>
            <a:ext cx="2970213" cy="1384300"/>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grpSp>
        <p:nvGrpSpPr>
          <p:cNvPr id="66" name="组合 65"/>
          <p:cNvGrpSpPr>
            <a:grpSpLocks/>
          </p:cNvGrpSpPr>
          <p:nvPr/>
        </p:nvGrpSpPr>
        <p:grpSpPr bwMode="auto">
          <a:xfrm>
            <a:off x="34925" y="3003550"/>
            <a:ext cx="6721475" cy="1885950"/>
            <a:chOff x="45478" y="3154941"/>
            <a:chExt cx="8961425" cy="2512089"/>
          </a:xfrm>
        </p:grpSpPr>
        <p:sp>
          <p:nvSpPr>
            <p:cNvPr id="9" name="矩形 8"/>
            <p:cNvSpPr/>
            <p:nvPr/>
          </p:nvSpPr>
          <p:spPr>
            <a:xfrm>
              <a:off x="4187545" y="3154941"/>
              <a:ext cx="4819358" cy="1968650"/>
            </a:xfrm>
            <a:prstGeom prst="rect">
              <a:avLst/>
            </a:prstGeom>
            <a:ln>
              <a:solidFill>
                <a:srgbClr val="C00000"/>
              </a:solidFill>
            </a:ln>
          </p:spPr>
          <p:txBody>
            <a:bodyPr>
              <a:spAutoFit/>
            </a:bodyPr>
            <a:lstStyle/>
            <a:p>
              <a:pPr>
                <a:lnSpc>
                  <a:spcPct val="150000"/>
                </a:lnSpc>
                <a:defRPr/>
              </a:pPr>
              <a:r>
                <a:rPr lang="zh-CN" altLang="en-US" sz="1500" b="1" dirty="0">
                  <a:solidFill>
                    <a:schemeClr val="bg2">
                      <a:lumMod val="10000"/>
                    </a:schemeClr>
                  </a:solidFill>
                  <a:latin typeface="微软雅黑" panose="020B0503020204020204" pitchFamily="34" charset="-122"/>
                  <a:ea typeface="微软雅黑" panose="020B0503020204020204" pitchFamily="34" charset="-122"/>
                </a:rPr>
                <a:t>当中子流穿过晶体时，格波振动可以引起中子的非弹性散射过程，这个过程可以看成吸收和发射声子的过程，而且散射过程要满足</a:t>
              </a:r>
              <a:r>
                <a:rPr lang="zh-CN" altLang="en-US" sz="1500" b="1" u="sng"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能量守恒</a:t>
              </a:r>
              <a:r>
                <a:rPr lang="zh-CN" altLang="en-US" sz="1500" b="1" dirty="0">
                  <a:solidFill>
                    <a:schemeClr val="bg2">
                      <a:lumMod val="10000"/>
                    </a:schemeClr>
                  </a:solidFill>
                  <a:latin typeface="微软雅黑" panose="020B0503020204020204" pitchFamily="34" charset="-122"/>
                  <a:ea typeface="微软雅黑" panose="020B0503020204020204" pitchFamily="34" charset="-122"/>
                </a:rPr>
                <a:t>和</a:t>
              </a:r>
              <a:r>
                <a:rPr lang="zh-CN" altLang="en-US" sz="1500" b="1" u="sng"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准动量守恒</a:t>
              </a:r>
              <a:r>
                <a:rPr lang="zh-CN" altLang="en-US" sz="1500" b="1" u="sng"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grpSp>
          <p:nvGrpSpPr>
            <p:cNvPr id="24585" name="组合 64"/>
            <p:cNvGrpSpPr>
              <a:grpSpLocks/>
            </p:cNvGrpSpPr>
            <p:nvPr/>
          </p:nvGrpSpPr>
          <p:grpSpPr bwMode="auto">
            <a:xfrm>
              <a:off x="45478" y="4131254"/>
              <a:ext cx="7096755" cy="1535776"/>
              <a:chOff x="45478" y="4131254"/>
              <a:chExt cx="7096755" cy="1535776"/>
            </a:xfrm>
          </p:grpSpPr>
          <p:graphicFrame>
            <p:nvGraphicFramePr>
              <p:cNvPr id="24586" name="对象 10"/>
              <p:cNvGraphicFramePr>
                <a:graphicFrameLocks noChangeAspect="1"/>
              </p:cNvGraphicFramePr>
              <p:nvPr/>
            </p:nvGraphicFramePr>
            <p:xfrm>
              <a:off x="45478" y="4131254"/>
              <a:ext cx="3184287" cy="1535776"/>
            </p:xfrm>
            <a:graphic>
              <a:graphicData uri="http://schemas.openxmlformats.org/presentationml/2006/ole">
                <mc:AlternateContent xmlns:mc="http://schemas.openxmlformats.org/markup-compatibility/2006">
                  <mc:Choice xmlns:v="urn:schemas-microsoft-com:vml" Requires="v">
                    <p:oleObj spid="_x0000_s24593" name="Equation" r:id="rId4" imgW="1422400" imgH="685800" progId="Equation.DSMT4">
                      <p:embed/>
                    </p:oleObj>
                  </mc:Choice>
                  <mc:Fallback>
                    <p:oleObj name="Equation" r:id="rId4" imgW="1422400" imgH="685800" progId="Equation.DSMT4">
                      <p:embed/>
                      <p:pic>
                        <p:nvPicPr>
                          <p:cNvPr id="0" name="对象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78" y="4131254"/>
                            <a:ext cx="3184287" cy="1535776"/>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连接符 2"/>
              <p:cNvCxnSpPr/>
              <p:nvPr/>
            </p:nvCxnSpPr>
            <p:spPr bwMode="auto">
              <a:xfrm>
                <a:off x="5753784" y="4984030"/>
                <a:ext cx="0" cy="183966"/>
              </a:xfrm>
              <a:prstGeom prst="line">
                <a:avLst/>
              </a:prstGeom>
              <a:solidFill>
                <a:schemeClr val="accent1"/>
              </a:solidFill>
              <a:ln w="63500"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cxnSp>
          <p:cxnSp>
            <p:nvCxnSpPr>
              <p:cNvPr id="54" name="直接连接符 53"/>
              <p:cNvCxnSpPr/>
              <p:nvPr/>
            </p:nvCxnSpPr>
            <p:spPr bwMode="auto">
              <a:xfrm flipH="1">
                <a:off x="3779052" y="5136278"/>
                <a:ext cx="2014945" cy="0"/>
              </a:xfrm>
              <a:prstGeom prst="line">
                <a:avLst/>
              </a:prstGeom>
              <a:solidFill>
                <a:schemeClr val="accent1"/>
              </a:solidFill>
              <a:ln w="63500"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cxnSp>
          <p:cxnSp>
            <p:nvCxnSpPr>
              <p:cNvPr id="57" name="直接连接符 56"/>
              <p:cNvCxnSpPr/>
              <p:nvPr/>
            </p:nvCxnSpPr>
            <p:spPr bwMode="auto">
              <a:xfrm flipH="1">
                <a:off x="3294366" y="4594952"/>
                <a:ext cx="512202" cy="0"/>
              </a:xfrm>
              <a:prstGeom prst="line">
                <a:avLst/>
              </a:prstGeom>
              <a:solidFill>
                <a:schemeClr val="accent1"/>
              </a:solidFill>
              <a:ln w="63500" cap="flat" cmpd="sng" algn="ctr">
                <a:solidFill>
                  <a:schemeClr val="tx1"/>
                </a:solidFill>
                <a:prstDash val="solid"/>
                <a:round/>
                <a:headEnd type="none" w="med" len="med"/>
                <a:tailEnd type="stealth" w="med" len="med"/>
              </a:ln>
              <a:effectLst>
                <a:outerShdw dist="17961" dir="2700000" algn="ctr" rotWithShape="0">
                  <a:schemeClr val="tx1">
                    <a:gamma/>
                    <a:shade val="60000"/>
                    <a:invGamma/>
                    <a:alpha val="50000"/>
                  </a:schemeClr>
                </a:outerShdw>
              </a:effectLst>
            </p:spPr>
          </p:cxnSp>
          <p:cxnSp>
            <p:nvCxnSpPr>
              <p:cNvPr id="60" name="直接连接符 59"/>
              <p:cNvCxnSpPr/>
              <p:nvPr/>
            </p:nvCxnSpPr>
            <p:spPr bwMode="auto">
              <a:xfrm flipV="1">
                <a:off x="3800218" y="4550546"/>
                <a:ext cx="0" cy="617450"/>
              </a:xfrm>
              <a:prstGeom prst="line">
                <a:avLst/>
              </a:prstGeom>
              <a:solidFill>
                <a:schemeClr val="accent1"/>
              </a:solidFill>
              <a:ln w="63500"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cxnSp>
          <p:cxnSp>
            <p:nvCxnSpPr>
              <p:cNvPr id="63" name="直接连接符 62"/>
              <p:cNvCxnSpPr/>
              <p:nvPr/>
            </p:nvCxnSpPr>
            <p:spPr bwMode="auto">
              <a:xfrm>
                <a:off x="7095669" y="5041122"/>
                <a:ext cx="0" cy="412339"/>
              </a:xfrm>
              <a:prstGeom prst="line">
                <a:avLst/>
              </a:prstGeom>
              <a:solidFill>
                <a:schemeClr val="accent1"/>
              </a:solidFill>
              <a:ln w="63500"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cxnSp>
          <p:cxnSp>
            <p:nvCxnSpPr>
              <p:cNvPr id="64" name="直接连接符 63"/>
              <p:cNvCxnSpPr/>
              <p:nvPr/>
            </p:nvCxnSpPr>
            <p:spPr bwMode="auto">
              <a:xfrm flipH="1">
                <a:off x="3294366" y="5459804"/>
                <a:ext cx="3847867" cy="0"/>
              </a:xfrm>
              <a:prstGeom prst="line">
                <a:avLst/>
              </a:prstGeom>
              <a:solidFill>
                <a:schemeClr val="accent1"/>
              </a:solidFill>
              <a:ln w="63500" cap="flat" cmpd="sng" algn="ctr">
                <a:solidFill>
                  <a:schemeClr val="tx1"/>
                </a:solidFill>
                <a:prstDash val="solid"/>
                <a:round/>
                <a:headEnd type="none" w="med" len="med"/>
                <a:tailEnd type="stealth" w="med" len="med"/>
              </a:ln>
              <a:effectLst>
                <a:outerShdw dist="17961" dir="2700000" algn="ctr" rotWithShape="0">
                  <a:schemeClr val="tx1">
                    <a:gamma/>
                    <a:shade val="60000"/>
                    <a:invGamma/>
                    <a:alpha val="50000"/>
                  </a:schemeClr>
                </a:outerShdw>
              </a:effectLst>
            </p:spPr>
          </p:cxnSp>
        </p:grpSp>
      </p:grpSp>
      <p:graphicFrame>
        <p:nvGraphicFramePr>
          <p:cNvPr id="24582" name="对象 10"/>
          <p:cNvGraphicFramePr>
            <a:graphicFrameLocks noChangeAspect="1"/>
          </p:cNvGraphicFramePr>
          <p:nvPr/>
        </p:nvGraphicFramePr>
        <p:xfrm>
          <a:off x="558800" y="1778000"/>
          <a:ext cx="2276475" cy="523875"/>
        </p:xfrm>
        <a:graphic>
          <a:graphicData uri="http://schemas.openxmlformats.org/presentationml/2006/ole">
            <mc:AlternateContent xmlns:mc="http://schemas.openxmlformats.org/markup-compatibility/2006">
              <mc:Choice xmlns:v="urn:schemas-microsoft-com:vml" Requires="v">
                <p:oleObj spid="_x0000_s24594" name="公式" r:id="rId6" imgW="3035300" imgH="698500" progId="Equation.KSEE3">
                  <p:embed/>
                </p:oleObj>
              </mc:Choice>
              <mc:Fallback>
                <p:oleObj name="公式" r:id="rId6" imgW="3035300" imgH="698500" progId="Equation.KSEE3">
                  <p:embed/>
                  <p:pic>
                    <p:nvPicPr>
                      <p:cNvPr id="0"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800" y="1778000"/>
                        <a:ext cx="2276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3" name="对象 11"/>
          <p:cNvGraphicFramePr>
            <a:graphicFrameLocks noChangeAspect="1"/>
          </p:cNvGraphicFramePr>
          <p:nvPr/>
        </p:nvGraphicFramePr>
        <p:xfrm>
          <a:off x="512763" y="3065463"/>
          <a:ext cx="2343150" cy="533400"/>
        </p:xfrm>
        <a:graphic>
          <a:graphicData uri="http://schemas.openxmlformats.org/presentationml/2006/ole">
            <mc:AlternateContent xmlns:mc="http://schemas.openxmlformats.org/markup-compatibility/2006">
              <mc:Choice xmlns:v="urn:schemas-microsoft-com:vml" Requires="v">
                <p:oleObj spid="_x0000_s24595" name="公式" r:id="rId8" imgW="3124200" imgH="711200" progId="Equation.3">
                  <p:embed/>
                </p:oleObj>
              </mc:Choice>
              <mc:Fallback>
                <p:oleObj name="公式" r:id="rId8" imgW="3124200" imgH="711200" progId="Equation.3">
                  <p:embed/>
                  <p:pic>
                    <p:nvPicPr>
                      <p:cNvPr id="0" name="对象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763" y="3065463"/>
                        <a:ext cx="2343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2000" dirty="0" smtClean="0">
                <a:latin typeface="微软雅黑" panose="020B0503020204020204" pitchFamily="34" charset="-122"/>
              </a:rPr>
              <a:t>测定晶格振动谱？</a:t>
            </a:r>
            <a:endParaRPr lang="zh-CN" altLang="en-US" dirty="0"/>
          </a:p>
        </p:txBody>
      </p:sp>
      <p:graphicFrame>
        <p:nvGraphicFramePr>
          <p:cNvPr id="25603" name="对象 10"/>
          <p:cNvGraphicFramePr>
            <a:graphicFrameLocks noChangeAspect="1"/>
          </p:cNvGraphicFramePr>
          <p:nvPr/>
        </p:nvGraphicFramePr>
        <p:xfrm>
          <a:off x="115888" y="1377950"/>
          <a:ext cx="2132012" cy="1028700"/>
        </p:xfrm>
        <a:graphic>
          <a:graphicData uri="http://schemas.openxmlformats.org/presentationml/2006/ole">
            <mc:AlternateContent xmlns:mc="http://schemas.openxmlformats.org/markup-compatibility/2006">
              <mc:Choice xmlns:v="urn:schemas-microsoft-com:vml" Requires="v">
                <p:oleObj spid="_x0000_s25617" name="Equation" r:id="rId3" imgW="1422400" imgH="685800" progId="Equation.DSMT4">
                  <p:embed/>
                </p:oleObj>
              </mc:Choice>
              <mc:Fallback>
                <p:oleObj name="Equation" r:id="rId3" imgW="1422400" imgH="685800" progId="Equation.DSMT4">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8" y="1377950"/>
                        <a:ext cx="2132012" cy="102870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组合 3"/>
          <p:cNvGrpSpPr>
            <a:grpSpLocks/>
          </p:cNvGrpSpPr>
          <p:nvPr/>
        </p:nvGrpSpPr>
        <p:grpSpPr bwMode="auto">
          <a:xfrm>
            <a:off x="2349500" y="915988"/>
            <a:ext cx="3735388" cy="963612"/>
            <a:chOff x="3059484" y="1769930"/>
            <a:chExt cx="4980297" cy="1284195"/>
          </a:xfrm>
        </p:grpSpPr>
        <p:sp>
          <p:nvSpPr>
            <p:cNvPr id="5" name="Rectangle 3"/>
            <p:cNvSpPr>
              <a:spLocks noChangeArrowheads="1"/>
            </p:cNvSpPr>
            <p:nvPr/>
          </p:nvSpPr>
          <p:spPr bwMode="auto">
            <a:xfrm>
              <a:off x="3059484" y="2072466"/>
              <a:ext cx="2990718" cy="981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0"/>
                </a:spcBef>
                <a:buFontTx/>
                <a:buNone/>
                <a:defRPr/>
              </a:pPr>
              <a:r>
                <a:rPr kumimoji="1" lang="zh-CN" altLang="en-US" sz="1500" b="1" dirty="0">
                  <a:solidFill>
                    <a:schemeClr val="bg2">
                      <a:lumMod val="10000"/>
                    </a:schemeClr>
                  </a:solidFill>
                  <a:latin typeface="微软雅黑" panose="020B0503020204020204" pitchFamily="34" charset="-122"/>
                  <a:ea typeface="微软雅黑" panose="020B0503020204020204" pitchFamily="34" charset="-122"/>
                </a:rPr>
                <a:t>测得各个方位上入射中子和散射中子的能量差</a:t>
              </a:r>
            </a:p>
          </p:txBody>
        </p:sp>
        <p:sp>
          <p:nvSpPr>
            <p:cNvPr id="25615" name="矩形 52"/>
            <p:cNvSpPr>
              <a:spLocks noChangeArrowheads="1"/>
            </p:cNvSpPr>
            <p:nvPr/>
          </p:nvSpPr>
          <p:spPr bwMode="auto">
            <a:xfrm>
              <a:off x="6155655" y="1769930"/>
              <a:ext cx="1884126" cy="11556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19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17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16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40000"/>
                </a:lnSpc>
                <a:spcBef>
                  <a:spcPct val="0"/>
                </a:spcBef>
                <a:buFontTx/>
                <a:buNone/>
              </a:pPr>
              <a:r>
                <a:rPr kumimoji="1" lang="zh-CN" altLang="en-US" sz="1800">
                  <a:solidFill>
                    <a:srgbClr val="161616"/>
                  </a:solidFill>
                  <a:latin typeface="微软雅黑" panose="020B0503020204020204" pitchFamily="34" charset="-122"/>
                </a:rPr>
                <a:t>可以确定声子的频率</a:t>
              </a:r>
              <a:r>
                <a:rPr kumimoji="1" lang="el-GR" altLang="zh-CN" sz="1800">
                  <a:solidFill>
                    <a:srgbClr val="161616"/>
                  </a:solidFill>
                  <a:latin typeface="微软雅黑" panose="020B0503020204020204" pitchFamily="34" charset="-122"/>
                </a:rPr>
                <a:t>ω</a:t>
              </a:r>
              <a:endParaRPr kumimoji="1" lang="zh-CN" altLang="en-US" sz="1800">
                <a:solidFill>
                  <a:srgbClr val="161616"/>
                </a:solidFill>
                <a:latin typeface="微软雅黑" panose="020B0503020204020204" pitchFamily="34" charset="-122"/>
              </a:endParaRPr>
            </a:p>
          </p:txBody>
        </p:sp>
        <p:cxnSp>
          <p:nvCxnSpPr>
            <p:cNvPr id="7" name="直接箭头连接符 6"/>
            <p:cNvCxnSpPr/>
            <p:nvPr/>
          </p:nvCxnSpPr>
          <p:spPr bwMode="auto">
            <a:xfrm flipH="1">
              <a:off x="3059484" y="2586568"/>
              <a:ext cx="3030933" cy="0"/>
            </a:xfrm>
            <a:prstGeom prst="straightConnector1">
              <a:avLst/>
            </a:prstGeom>
            <a:solidFill>
              <a:schemeClr val="accent1"/>
            </a:solidFill>
            <a:ln w="38100" cap="flat" cmpd="sng" algn="ctr">
              <a:solidFill>
                <a:schemeClr val="tx1"/>
              </a:solidFill>
              <a:prstDash val="solid"/>
              <a:round/>
              <a:headEnd type="triangle" w="med" len="med"/>
              <a:tailEnd type="none" w="med" len="med"/>
            </a:ln>
            <a:effectLst>
              <a:outerShdw dist="17961" dir="2700000" algn="ctr" rotWithShape="0">
                <a:schemeClr val="tx1">
                  <a:gamma/>
                  <a:shade val="60000"/>
                  <a:invGamma/>
                  <a:alpha val="50000"/>
                </a:schemeClr>
              </a:outerShdw>
            </a:effectLst>
          </p:spPr>
        </p:cxnSp>
      </p:grpSp>
      <p:grpSp>
        <p:nvGrpSpPr>
          <p:cNvPr id="8" name="组合 7"/>
          <p:cNvGrpSpPr>
            <a:grpSpLocks/>
          </p:cNvGrpSpPr>
          <p:nvPr/>
        </p:nvGrpSpPr>
        <p:grpSpPr bwMode="auto">
          <a:xfrm>
            <a:off x="2349500" y="1847850"/>
            <a:ext cx="3735388" cy="868363"/>
            <a:chOff x="3059685" y="3584061"/>
            <a:chExt cx="4980813" cy="1157314"/>
          </a:xfrm>
        </p:grpSpPr>
        <p:sp>
          <p:nvSpPr>
            <p:cNvPr id="9" name="Rectangle 5"/>
            <p:cNvSpPr>
              <a:spLocks noChangeArrowheads="1"/>
            </p:cNvSpPr>
            <p:nvPr/>
          </p:nvSpPr>
          <p:spPr bwMode="auto">
            <a:xfrm>
              <a:off x="3059685" y="3590409"/>
              <a:ext cx="2813218" cy="98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0"/>
                </a:spcBef>
                <a:buFontTx/>
                <a:buNone/>
                <a:defRPr/>
              </a:pPr>
              <a:r>
                <a:rPr kumimoji="1" lang="zh-CN" altLang="en-US" sz="1500" b="1" dirty="0">
                  <a:solidFill>
                    <a:schemeClr val="bg2">
                      <a:lumMod val="10000"/>
                    </a:schemeClr>
                  </a:solidFill>
                  <a:latin typeface="微软雅黑" panose="020B0503020204020204" pitchFamily="34" charset="-122"/>
                  <a:ea typeface="微软雅黑" panose="020B0503020204020204" pitchFamily="34" charset="-122"/>
                </a:rPr>
                <a:t>根据入射中子和散射中子方向的几何关系</a:t>
              </a:r>
            </a:p>
          </p:txBody>
        </p:sp>
        <p:cxnSp>
          <p:nvCxnSpPr>
            <p:cNvPr id="10" name="直接箭头连接符 9"/>
            <p:cNvCxnSpPr/>
            <p:nvPr/>
          </p:nvCxnSpPr>
          <p:spPr bwMode="auto">
            <a:xfrm flipH="1">
              <a:off x="3059685" y="4060105"/>
              <a:ext cx="3031247" cy="0"/>
            </a:xfrm>
            <a:prstGeom prst="straightConnector1">
              <a:avLst/>
            </a:prstGeom>
            <a:solidFill>
              <a:schemeClr val="accent1"/>
            </a:solidFill>
            <a:ln w="38100" cap="flat" cmpd="sng" algn="ctr">
              <a:solidFill>
                <a:schemeClr val="tx1"/>
              </a:solidFill>
              <a:prstDash val="solid"/>
              <a:round/>
              <a:headEnd type="triangle" w="med" len="med"/>
              <a:tailEnd type="none" w="med" len="med"/>
            </a:ln>
            <a:effectLst>
              <a:outerShdw dist="17961" dir="2700000" algn="ctr" rotWithShape="0">
                <a:schemeClr val="tx1">
                  <a:gamma/>
                  <a:shade val="60000"/>
                  <a:invGamma/>
                  <a:alpha val="50000"/>
                </a:schemeClr>
              </a:outerShdw>
            </a:effectLst>
          </p:spPr>
        </p:cxnSp>
        <p:sp>
          <p:nvSpPr>
            <p:cNvPr id="25613" name="矩形 58"/>
            <p:cNvSpPr>
              <a:spLocks noChangeArrowheads="1"/>
            </p:cNvSpPr>
            <p:nvPr/>
          </p:nvSpPr>
          <p:spPr bwMode="auto">
            <a:xfrm>
              <a:off x="6156370" y="3584061"/>
              <a:ext cx="1884128" cy="115731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19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17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16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40000"/>
                </a:lnSpc>
                <a:spcBef>
                  <a:spcPct val="0"/>
                </a:spcBef>
                <a:buFontTx/>
                <a:buNone/>
              </a:pPr>
              <a:r>
                <a:rPr kumimoji="1" lang="zh-CN" altLang="en-US" sz="1800">
                  <a:solidFill>
                    <a:srgbClr val="161616"/>
                  </a:solidFill>
                  <a:latin typeface="微软雅黑" panose="020B0503020204020204" pitchFamily="34" charset="-122"/>
                </a:rPr>
                <a:t>确定声子的波矢</a:t>
              </a:r>
              <a:r>
                <a:rPr kumimoji="1" lang="en-US" altLang="zh-CN" sz="1800">
                  <a:solidFill>
                    <a:srgbClr val="161616"/>
                  </a:solidFill>
                  <a:latin typeface="微软雅黑" panose="020B0503020204020204" pitchFamily="34" charset="-122"/>
                </a:rPr>
                <a:t>q</a:t>
              </a:r>
              <a:endParaRPr kumimoji="1" lang="zh-CN" altLang="en-US" sz="1800">
                <a:solidFill>
                  <a:srgbClr val="161616"/>
                </a:solidFill>
                <a:latin typeface="微软雅黑" panose="020B0503020204020204" pitchFamily="34" charset="-122"/>
              </a:endParaRPr>
            </a:p>
          </p:txBody>
        </p:sp>
      </p:grpSp>
      <p:grpSp>
        <p:nvGrpSpPr>
          <p:cNvPr id="13" name="组合 12"/>
          <p:cNvGrpSpPr>
            <a:grpSpLocks/>
          </p:cNvGrpSpPr>
          <p:nvPr/>
        </p:nvGrpSpPr>
        <p:grpSpPr bwMode="auto">
          <a:xfrm>
            <a:off x="6111875" y="1347788"/>
            <a:ext cx="592138" cy="3190875"/>
            <a:chOff x="8131200" y="554314"/>
            <a:chExt cx="787424" cy="4256117"/>
          </a:xfrm>
        </p:grpSpPr>
        <p:sp>
          <p:nvSpPr>
            <p:cNvPr id="25609" name="矩形 59"/>
            <p:cNvSpPr>
              <a:spLocks noChangeArrowheads="1"/>
            </p:cNvSpPr>
            <p:nvPr/>
          </p:nvSpPr>
          <p:spPr bwMode="auto">
            <a:xfrm>
              <a:off x="8416067" y="1239323"/>
              <a:ext cx="502557" cy="357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9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17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16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40000"/>
                </a:lnSpc>
                <a:spcBef>
                  <a:spcPct val="0"/>
                </a:spcBef>
                <a:buFontTx/>
                <a:buNone/>
              </a:pPr>
              <a:r>
                <a:rPr kumimoji="1" lang="zh-CN" altLang="en-US" sz="1500">
                  <a:solidFill>
                    <a:srgbClr val="0000CC"/>
                  </a:solidFill>
                  <a:latin typeface="微软雅黑" panose="020B0503020204020204" pitchFamily="34" charset="-122"/>
                </a:rPr>
                <a:t>得</a:t>
              </a:r>
              <a:endParaRPr kumimoji="1" lang="en-US" altLang="zh-CN" sz="1500">
                <a:solidFill>
                  <a:srgbClr val="0000CC"/>
                </a:solidFill>
                <a:latin typeface="微软雅黑" panose="020B0503020204020204" pitchFamily="34" charset="-122"/>
              </a:endParaRPr>
            </a:p>
            <a:p>
              <a:pPr algn="just" eaLnBrk="1" hangingPunct="1">
                <a:lnSpc>
                  <a:spcPct val="140000"/>
                </a:lnSpc>
                <a:spcBef>
                  <a:spcPct val="0"/>
                </a:spcBef>
                <a:buFontTx/>
                <a:buNone/>
              </a:pPr>
              <a:r>
                <a:rPr kumimoji="1" lang="zh-CN" altLang="en-US" sz="1500">
                  <a:solidFill>
                    <a:srgbClr val="0000CC"/>
                  </a:solidFill>
                  <a:latin typeface="微软雅黑" panose="020B0503020204020204" pitchFamily="34" charset="-122"/>
                </a:rPr>
                <a:t>到</a:t>
              </a:r>
              <a:endParaRPr kumimoji="1" lang="en-US" altLang="zh-CN" sz="1500">
                <a:solidFill>
                  <a:srgbClr val="0000CC"/>
                </a:solidFill>
                <a:latin typeface="微软雅黑" panose="020B0503020204020204" pitchFamily="34" charset="-122"/>
              </a:endParaRPr>
            </a:p>
            <a:p>
              <a:pPr algn="just" eaLnBrk="1" hangingPunct="1">
                <a:lnSpc>
                  <a:spcPct val="140000"/>
                </a:lnSpc>
                <a:spcBef>
                  <a:spcPct val="0"/>
                </a:spcBef>
                <a:buFontTx/>
                <a:buNone/>
              </a:pPr>
              <a:r>
                <a:rPr kumimoji="1" lang="zh-CN" altLang="en-US" sz="1500">
                  <a:solidFill>
                    <a:srgbClr val="0000CC"/>
                  </a:solidFill>
                  <a:latin typeface="微软雅黑" panose="020B0503020204020204" pitchFamily="34" charset="-122"/>
                </a:rPr>
                <a:t>声</a:t>
              </a:r>
              <a:endParaRPr kumimoji="1" lang="en-US" altLang="zh-CN" sz="1500">
                <a:solidFill>
                  <a:srgbClr val="0000CC"/>
                </a:solidFill>
                <a:latin typeface="微软雅黑" panose="020B0503020204020204" pitchFamily="34" charset="-122"/>
              </a:endParaRPr>
            </a:p>
            <a:p>
              <a:pPr algn="just" eaLnBrk="1" hangingPunct="1">
                <a:lnSpc>
                  <a:spcPct val="140000"/>
                </a:lnSpc>
                <a:spcBef>
                  <a:spcPct val="0"/>
                </a:spcBef>
                <a:buFontTx/>
                <a:buNone/>
              </a:pPr>
              <a:r>
                <a:rPr kumimoji="1" lang="zh-CN" altLang="en-US" sz="1500">
                  <a:solidFill>
                    <a:srgbClr val="0000CC"/>
                  </a:solidFill>
                  <a:latin typeface="微软雅黑" panose="020B0503020204020204" pitchFamily="34" charset="-122"/>
                </a:rPr>
                <a:t>子</a:t>
              </a:r>
              <a:endParaRPr kumimoji="1" lang="en-US" altLang="zh-CN" sz="1500">
                <a:solidFill>
                  <a:srgbClr val="0000CC"/>
                </a:solidFill>
                <a:latin typeface="微软雅黑" panose="020B0503020204020204" pitchFamily="34" charset="-122"/>
              </a:endParaRPr>
            </a:p>
            <a:p>
              <a:pPr algn="just" eaLnBrk="1" hangingPunct="1">
                <a:lnSpc>
                  <a:spcPct val="140000"/>
                </a:lnSpc>
                <a:spcBef>
                  <a:spcPct val="0"/>
                </a:spcBef>
                <a:buFontTx/>
                <a:buNone/>
              </a:pPr>
              <a:r>
                <a:rPr kumimoji="1" lang="zh-CN" altLang="en-US" sz="1500">
                  <a:solidFill>
                    <a:srgbClr val="0000CC"/>
                  </a:solidFill>
                  <a:latin typeface="微软雅黑" panose="020B0503020204020204" pitchFamily="34" charset="-122"/>
                </a:rPr>
                <a:t>的</a:t>
              </a:r>
              <a:endParaRPr kumimoji="1" lang="en-US" altLang="zh-CN" sz="1500">
                <a:solidFill>
                  <a:srgbClr val="0000CC"/>
                </a:solidFill>
                <a:latin typeface="微软雅黑" panose="020B0503020204020204" pitchFamily="34" charset="-122"/>
              </a:endParaRPr>
            </a:p>
            <a:p>
              <a:pPr algn="just" eaLnBrk="1" hangingPunct="1">
                <a:lnSpc>
                  <a:spcPct val="140000"/>
                </a:lnSpc>
                <a:spcBef>
                  <a:spcPct val="0"/>
                </a:spcBef>
                <a:buFontTx/>
                <a:buNone/>
              </a:pPr>
              <a:r>
                <a:rPr kumimoji="1" lang="zh-CN" altLang="en-US" sz="1500">
                  <a:solidFill>
                    <a:srgbClr val="0000CC"/>
                  </a:solidFill>
                  <a:latin typeface="微软雅黑" panose="020B0503020204020204" pitchFamily="34" charset="-122"/>
                </a:rPr>
                <a:t>振</a:t>
              </a:r>
              <a:endParaRPr kumimoji="1" lang="en-US" altLang="zh-CN" sz="1500">
                <a:solidFill>
                  <a:srgbClr val="0000CC"/>
                </a:solidFill>
                <a:latin typeface="微软雅黑" panose="020B0503020204020204" pitchFamily="34" charset="-122"/>
              </a:endParaRPr>
            </a:p>
            <a:p>
              <a:pPr algn="just" eaLnBrk="1" hangingPunct="1">
                <a:lnSpc>
                  <a:spcPct val="140000"/>
                </a:lnSpc>
                <a:spcBef>
                  <a:spcPct val="0"/>
                </a:spcBef>
                <a:buFontTx/>
                <a:buNone/>
              </a:pPr>
              <a:r>
                <a:rPr kumimoji="1" lang="zh-CN" altLang="en-US" sz="1500">
                  <a:solidFill>
                    <a:srgbClr val="0000CC"/>
                  </a:solidFill>
                  <a:latin typeface="微软雅黑" panose="020B0503020204020204" pitchFamily="34" charset="-122"/>
                </a:rPr>
                <a:t>动</a:t>
              </a:r>
              <a:endParaRPr kumimoji="1" lang="en-US" altLang="zh-CN" sz="1500">
                <a:solidFill>
                  <a:srgbClr val="0000CC"/>
                </a:solidFill>
                <a:latin typeface="微软雅黑" panose="020B0503020204020204" pitchFamily="34" charset="-122"/>
              </a:endParaRPr>
            </a:p>
            <a:p>
              <a:pPr algn="just" eaLnBrk="1" hangingPunct="1">
                <a:lnSpc>
                  <a:spcPct val="140000"/>
                </a:lnSpc>
                <a:spcBef>
                  <a:spcPct val="0"/>
                </a:spcBef>
                <a:buFontTx/>
                <a:buNone/>
              </a:pPr>
              <a:r>
                <a:rPr kumimoji="1" lang="zh-CN" altLang="en-US" sz="1500">
                  <a:solidFill>
                    <a:srgbClr val="0000CC"/>
                  </a:solidFill>
                  <a:latin typeface="微软雅黑" panose="020B0503020204020204" pitchFamily="34" charset="-122"/>
                </a:rPr>
                <a:t>谱</a:t>
              </a:r>
            </a:p>
          </p:txBody>
        </p:sp>
        <p:sp>
          <p:nvSpPr>
            <p:cNvPr id="15" name="左大括号 14"/>
            <p:cNvSpPr/>
            <p:nvPr/>
          </p:nvSpPr>
          <p:spPr bwMode="auto">
            <a:xfrm flipH="1">
              <a:off x="8131200" y="554314"/>
              <a:ext cx="261771" cy="1310714"/>
            </a:xfrm>
            <a:prstGeom prst="leftBrace">
              <a:avLst/>
            </a:prstGeom>
            <a:noFill/>
            <a:ln w="2857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0"/>
                </a:spcBef>
                <a:buFontTx/>
                <a:buNone/>
                <a:defRPr/>
              </a:pPr>
              <a:endParaRPr lang="zh-CN" altLang="en-US" sz="1350">
                <a:latin typeface="微软雅黑" panose="020B0503020204020204" pitchFamily="34" charset="-122"/>
              </a:endParaRPr>
            </a:p>
          </p:txBody>
        </p:sp>
      </p:grpSp>
      <p:pic>
        <p:nvPicPr>
          <p:cNvPr id="16" name="图片 15"/>
          <p:cNvPicPr>
            <a:picLocks noChangeAspect="1"/>
          </p:cNvPicPr>
          <p:nvPr/>
        </p:nvPicPr>
        <p:blipFill>
          <a:blip r:embed="rId5">
            <a:extLst>
              <a:ext uri="{28A0092B-C50C-407E-A947-70E740481C1C}">
                <a14:useLocalDpi xmlns:a14="http://schemas.microsoft.com/office/drawing/2010/main" val="0"/>
              </a:ext>
            </a:extLst>
          </a:blip>
          <a:srcRect r="4230" b="8955"/>
          <a:stretch>
            <a:fillRect/>
          </a:stretch>
        </p:blipFill>
        <p:spPr bwMode="auto">
          <a:xfrm>
            <a:off x="506413" y="3117850"/>
            <a:ext cx="5578475"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ChangeArrowheads="1"/>
          </p:cNvSpPr>
          <p:nvPr/>
        </p:nvSpPr>
        <p:spPr bwMode="auto">
          <a:xfrm>
            <a:off x="115888" y="2543175"/>
            <a:ext cx="4240212" cy="784225"/>
          </a:xfrm>
          <a:prstGeom prst="rect">
            <a:avLst/>
          </a:prstGeom>
          <a:solidFill>
            <a:schemeClr val="bg1"/>
          </a:solidFill>
          <a:ln w="9525">
            <a:solidFill>
              <a:schemeClr val="tx1"/>
            </a:solidFill>
            <a:miter lim="800000"/>
            <a:headEnd/>
            <a:tailEnd/>
          </a:ln>
          <a:effectLs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defRPr/>
            </a:pPr>
            <a:r>
              <a:rPr kumimoji="1" lang="zh-CN" altLang="en-US" sz="1500" b="1" dirty="0">
                <a:solidFill>
                  <a:schemeClr val="bg2">
                    <a:lumMod val="10000"/>
                  </a:schemeClr>
                </a:solidFill>
                <a:latin typeface="微软雅黑" panose="020B0503020204020204" pitchFamily="34" charset="-122"/>
                <a:ea typeface="微软雅黑" panose="020B0503020204020204" pitchFamily="34" charset="-122"/>
              </a:rPr>
              <a:t>两者具有相同的数量级</a:t>
            </a:r>
          </a:p>
          <a:p>
            <a:pPr algn="just" eaLnBrk="1" hangingPunct="1">
              <a:spcBef>
                <a:spcPct val="0"/>
              </a:spcBef>
              <a:buFontTx/>
              <a:buNone/>
              <a:defRPr/>
            </a:pPr>
            <a:r>
              <a:rPr kumimoji="1" lang="zh-CN" altLang="en-US" sz="1500" b="1" dirty="0">
                <a:solidFill>
                  <a:schemeClr val="bg2">
                    <a:lumMod val="10000"/>
                  </a:schemeClr>
                </a:solidFill>
                <a:latin typeface="微软雅黑" panose="020B0503020204020204" pitchFamily="34" charset="-122"/>
                <a:ea typeface="微软雅黑" panose="020B0503020204020204" pitchFamily="34" charset="-122"/>
              </a:rPr>
              <a:t>中子的能量 </a:t>
            </a:r>
            <a:r>
              <a:rPr kumimoji="1" lang="en-US" altLang="zh-CN" sz="1500" b="1" dirty="0">
                <a:solidFill>
                  <a:schemeClr val="bg2">
                    <a:lumMod val="10000"/>
                  </a:schemeClr>
                </a:solidFill>
                <a:latin typeface="微软雅黑" panose="020B0503020204020204" pitchFamily="34" charset="-122"/>
                <a:ea typeface="微软雅黑" panose="020B0503020204020204" pitchFamily="34" charset="-122"/>
              </a:rPr>
              <a:t>____ 0.02~0.04 eV</a:t>
            </a:r>
          </a:p>
          <a:p>
            <a:pPr algn="just" eaLnBrk="1" hangingPunct="1">
              <a:spcBef>
                <a:spcPct val="0"/>
              </a:spcBef>
              <a:buFontTx/>
              <a:buNone/>
              <a:defRPr/>
            </a:pPr>
            <a:r>
              <a:rPr kumimoji="1" lang="zh-CN" altLang="en-US" sz="1500" b="1" dirty="0">
                <a:solidFill>
                  <a:schemeClr val="bg2">
                    <a:lumMod val="10000"/>
                  </a:schemeClr>
                </a:solidFill>
                <a:latin typeface="微软雅黑" panose="020B0503020204020204" pitchFamily="34" charset="-122"/>
                <a:ea typeface="微软雅黑" panose="020B0503020204020204" pitchFamily="34" charset="-122"/>
              </a:rPr>
              <a:t>声子的能量 </a:t>
            </a:r>
            <a:r>
              <a:rPr kumimoji="1" lang="en-US" altLang="zh-CN" sz="1500" b="1" dirty="0">
                <a:solidFill>
                  <a:schemeClr val="bg2">
                    <a:lumMod val="10000"/>
                  </a:schemeClr>
                </a:solidFill>
                <a:latin typeface="微软雅黑" panose="020B0503020204020204" pitchFamily="34" charset="-122"/>
                <a:ea typeface="微软雅黑" panose="020B0503020204020204" pitchFamily="34" charset="-122"/>
              </a:rPr>
              <a:t>____ ~10 </a:t>
            </a:r>
            <a:r>
              <a:rPr kumimoji="1" lang="en-US" altLang="zh-CN" sz="1500" b="1" baseline="30000" dirty="0">
                <a:solidFill>
                  <a:schemeClr val="bg2">
                    <a:lumMod val="10000"/>
                  </a:schemeClr>
                </a:solidFill>
                <a:latin typeface="微软雅黑" panose="020B0503020204020204" pitchFamily="34" charset="-122"/>
                <a:ea typeface="微软雅黑" panose="020B0503020204020204" pitchFamily="34" charset="-122"/>
              </a:rPr>
              <a:t>–2 </a:t>
            </a:r>
            <a:r>
              <a:rPr kumimoji="1" lang="en-US" altLang="zh-CN" sz="1500" b="1" dirty="0">
                <a:solidFill>
                  <a:schemeClr val="bg2">
                    <a:lumMod val="10000"/>
                  </a:schemeClr>
                </a:solidFill>
                <a:latin typeface="微软雅黑" panose="020B0503020204020204" pitchFamily="34" charset="-122"/>
                <a:ea typeface="微软雅黑" panose="020B0503020204020204" pitchFamily="34" charset="-122"/>
              </a:rPr>
              <a:t>eV</a:t>
            </a:r>
            <a:endParaRPr kumimoji="1" lang="zh-CN" altLang="en-US" sz="1500" b="1" dirty="0">
              <a:solidFill>
                <a:schemeClr val="bg2">
                  <a:lumMod val="1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a:defRPr/>
            </a:pPr>
            <a:r>
              <a:rPr lang="zh-CN" altLang="en-US" sz="2250" dirty="0" smtClean="0">
                <a:latin typeface="微软雅黑" panose="020B0503020204020204" pitchFamily="34" charset="-122"/>
              </a:rPr>
              <a:t>三轴中子谱仪重要结构说明</a:t>
            </a:r>
          </a:p>
        </p:txBody>
      </p:sp>
      <p:sp>
        <p:nvSpPr>
          <p:cNvPr id="26627" name="内容占位符 2"/>
          <p:cNvSpPr>
            <a:spLocks noGrp="1"/>
          </p:cNvSpPr>
          <p:nvPr>
            <p:ph idx="4294967295"/>
          </p:nvPr>
        </p:nvSpPr>
        <p:spPr>
          <a:xfrm>
            <a:off x="0" y="1276350"/>
            <a:ext cx="7029450" cy="3509963"/>
          </a:xfrm>
          <a:noFill/>
        </p:spPr>
        <p:txBody>
          <a:bodyPr/>
          <a:lstStyle/>
          <a:p>
            <a:pPr marL="142875">
              <a:buFont typeface="Wingdings" panose="05000000000000000000" pitchFamily="2" charset="2"/>
              <a:buChar char="Ø"/>
            </a:pPr>
            <a:r>
              <a:rPr lang="zh-CN" altLang="en-US" sz="1400" u="sng" smtClean="0">
                <a:solidFill>
                  <a:srgbClr val="C00000"/>
                </a:solidFill>
                <a:effectLst/>
                <a:latin typeface="微软雅黑" panose="020B0503020204020204" pitchFamily="34" charset="-122"/>
              </a:rPr>
              <a:t>中子源</a:t>
            </a:r>
            <a:r>
              <a:rPr lang="zh-CN" altLang="en-US" sz="1400" smtClean="0">
                <a:effectLst/>
                <a:latin typeface="微软雅黑" panose="020B0503020204020204" pitchFamily="34" charset="-122"/>
              </a:rPr>
              <a:t>：是反应堆产生出来的慢中子流。</a:t>
            </a:r>
            <a:endParaRPr lang="en-US" altLang="zh-CN" sz="1400" smtClean="0">
              <a:effectLst/>
              <a:latin typeface="微软雅黑" panose="020B0503020204020204" pitchFamily="34" charset="-122"/>
            </a:endParaRPr>
          </a:p>
          <a:p>
            <a:pPr marL="142875">
              <a:buFont typeface="Wingdings" panose="05000000000000000000" pitchFamily="2" charset="2"/>
              <a:buChar char="Ø"/>
            </a:pPr>
            <a:r>
              <a:rPr lang="zh-CN" altLang="en-US" sz="1400" u="sng" smtClean="0">
                <a:solidFill>
                  <a:srgbClr val="C00000"/>
                </a:solidFill>
                <a:effectLst/>
                <a:latin typeface="微软雅黑" panose="020B0503020204020204" pitchFamily="34" charset="-122"/>
              </a:rPr>
              <a:t>单色器</a:t>
            </a:r>
            <a:r>
              <a:rPr lang="zh-CN" altLang="en-US" sz="1400" smtClean="0">
                <a:effectLst/>
                <a:latin typeface="微软雅黑" panose="020B0503020204020204" pitchFamily="34" charset="-122"/>
              </a:rPr>
              <a:t>：一块单晶，利用它的布喇格反射产生单色的动量为</a:t>
            </a:r>
            <a:r>
              <a:rPr lang="en-US" altLang="zh-CN" sz="1400" smtClean="0">
                <a:effectLst/>
                <a:latin typeface="微软雅黑" panose="020B0503020204020204" pitchFamily="34" charset="-122"/>
              </a:rPr>
              <a:t>P</a:t>
            </a:r>
            <a:r>
              <a:rPr lang="zh-CN" altLang="en-US" sz="1400" smtClean="0">
                <a:effectLst/>
                <a:latin typeface="微软雅黑" panose="020B0503020204020204" pitchFamily="34" charset="-122"/>
              </a:rPr>
              <a:t>的中子流。</a:t>
            </a:r>
            <a:endParaRPr lang="en-US" altLang="zh-CN" sz="1400" smtClean="0">
              <a:effectLst/>
              <a:latin typeface="微软雅黑" panose="020B0503020204020204" pitchFamily="34" charset="-122"/>
            </a:endParaRPr>
          </a:p>
          <a:p>
            <a:pPr marL="142875">
              <a:buFont typeface="Wingdings" panose="05000000000000000000" pitchFamily="2" charset="2"/>
              <a:buChar char="Ø"/>
            </a:pPr>
            <a:r>
              <a:rPr lang="zh-CN" altLang="en-US" sz="1400" u="sng" smtClean="0">
                <a:solidFill>
                  <a:srgbClr val="C00000"/>
                </a:solidFill>
                <a:effectLst/>
                <a:latin typeface="微软雅黑" panose="020B0503020204020204" pitchFamily="34" charset="-122"/>
              </a:rPr>
              <a:t>准直器</a:t>
            </a:r>
            <a:r>
              <a:rPr lang="zh-CN" altLang="en-US" sz="1400" smtClean="0">
                <a:effectLst/>
                <a:latin typeface="微软雅黑" panose="020B0503020204020204" pitchFamily="34" charset="-122"/>
              </a:rPr>
              <a:t>：是用来选择散射中子流的方向的。</a:t>
            </a:r>
            <a:endParaRPr lang="en-US" altLang="zh-CN" sz="1400" smtClean="0">
              <a:effectLst/>
              <a:latin typeface="微软雅黑" panose="020B0503020204020204" pitchFamily="34" charset="-122"/>
            </a:endParaRPr>
          </a:p>
          <a:p>
            <a:pPr marL="142875">
              <a:buFont typeface="Wingdings" panose="05000000000000000000" pitchFamily="2" charset="2"/>
              <a:buChar char="Ø"/>
            </a:pPr>
            <a:r>
              <a:rPr lang="zh-CN" altLang="en-US" sz="1400" u="sng" smtClean="0">
                <a:solidFill>
                  <a:srgbClr val="C00000"/>
                </a:solidFill>
                <a:effectLst/>
                <a:latin typeface="微软雅黑" panose="020B0503020204020204" pitchFamily="34" charset="-122"/>
              </a:rPr>
              <a:t>分析器</a:t>
            </a:r>
            <a:r>
              <a:rPr lang="zh-CN" altLang="en-US" sz="1400" smtClean="0">
                <a:effectLst/>
                <a:latin typeface="微软雅黑" panose="020B0503020204020204" pitchFamily="34" charset="-122"/>
              </a:rPr>
              <a:t>：也是一块单晶，利用它的布喇格反射来决定散射中子流的动量值（即能量）。</a:t>
            </a:r>
          </a:p>
        </p:txBody>
      </p:sp>
      <p:pic>
        <p:nvPicPr>
          <p:cNvPr id="2662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 y="2424113"/>
            <a:ext cx="4189413" cy="2090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6629" name="Picture 4" descr="SSPFig4-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575" y="2532063"/>
            <a:ext cx="2665413"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zh-CN" altLang="en-US" sz="2025">
                <a:effectLst/>
                <a:latin typeface="微软雅黑" panose="020B0503020204020204" pitchFamily="34" charset="-122"/>
              </a:rPr>
              <a:t>三轴中子谱仪的优点与局限</a:t>
            </a:r>
          </a:p>
        </p:txBody>
      </p:sp>
      <p:grpSp>
        <p:nvGrpSpPr>
          <p:cNvPr id="27651" name="Group 6"/>
          <p:cNvGrpSpPr>
            <a:grpSpLocks/>
          </p:cNvGrpSpPr>
          <p:nvPr/>
        </p:nvGrpSpPr>
        <p:grpSpPr bwMode="auto">
          <a:xfrm>
            <a:off x="117475" y="1276350"/>
            <a:ext cx="6623050" cy="3103563"/>
            <a:chOff x="-166" y="1075"/>
            <a:chExt cx="6238" cy="3478"/>
          </a:xfrm>
        </p:grpSpPr>
        <p:sp>
          <p:nvSpPr>
            <p:cNvPr id="27652" name="Text Box 4"/>
            <p:cNvSpPr txBox="1">
              <a:spLocks noChangeArrowheads="1"/>
            </p:cNvSpPr>
            <p:nvPr/>
          </p:nvSpPr>
          <p:spPr bwMode="auto">
            <a:xfrm>
              <a:off x="-166" y="1075"/>
              <a:ext cx="6238" cy="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0"/>
                </a:spcBef>
                <a:buFontTx/>
                <a:buNone/>
                <a:defRPr/>
              </a:pPr>
              <a:r>
                <a:rPr kumimoji="1" lang="zh-CN" altLang="en-US" sz="1800" dirty="0" smtClean="0">
                  <a:latin typeface="微软雅黑" panose="020B0503020204020204" pitchFamily="34" charset="-122"/>
                </a:rPr>
                <a:t>优点：</a:t>
              </a:r>
            </a:p>
            <a:p>
              <a:pPr lvl="1" eaLnBrk="1" hangingPunct="1">
                <a:lnSpc>
                  <a:spcPct val="150000"/>
                </a:lnSpc>
                <a:spcBef>
                  <a:spcPct val="0"/>
                </a:spcBef>
                <a:buFontTx/>
                <a:buNone/>
                <a:defRPr/>
              </a:pPr>
              <a:r>
                <a:rPr kumimoji="1" lang="zh-CN" altLang="en-US" sz="1575" dirty="0" smtClean="0">
                  <a:latin typeface="微软雅黑" panose="020B0503020204020204" pitchFamily="34" charset="-122"/>
                </a:rPr>
                <a:t>目前这种方法是确定格波的     　　的最有利条件：</a:t>
              </a:r>
            </a:p>
            <a:p>
              <a:pPr lvl="2" eaLnBrk="1" hangingPunct="1">
                <a:lnSpc>
                  <a:spcPct val="150000"/>
                </a:lnSpc>
                <a:spcBef>
                  <a:spcPct val="0"/>
                </a:spcBef>
                <a:buFontTx/>
                <a:buNone/>
                <a:defRPr/>
              </a:pPr>
              <a:r>
                <a:rPr kumimoji="1" lang="zh-CN" altLang="en-US" sz="1575" dirty="0" smtClean="0">
                  <a:latin typeface="微软雅黑" panose="020B0503020204020204" pitchFamily="34" charset="-122"/>
                </a:rPr>
                <a:t>中子能量：</a:t>
              </a:r>
              <a:r>
                <a:rPr kumimoji="1" lang="en-US" altLang="zh-CN" sz="1575" dirty="0" smtClean="0">
                  <a:latin typeface="微软雅黑" panose="020B0503020204020204" pitchFamily="34" charset="-122"/>
                </a:rPr>
                <a:t>0.02ev~0.04ev(</a:t>
              </a:r>
              <a:r>
                <a:rPr kumimoji="1" lang="zh-CN" altLang="en-US" sz="1575" dirty="0" smtClean="0">
                  <a:latin typeface="微软雅黑" panose="020B0503020204020204" pitchFamily="34" charset="-122"/>
                </a:rPr>
                <a:t>声子数量级）</a:t>
              </a:r>
              <a:r>
                <a:rPr kumimoji="1" lang="en-US" altLang="zh-CN" sz="1575" dirty="0" smtClean="0">
                  <a:latin typeface="微软雅黑" panose="020B0503020204020204" pitchFamily="34" charset="-122"/>
                </a:rPr>
                <a:t>;</a:t>
              </a:r>
            </a:p>
            <a:p>
              <a:pPr lvl="2" eaLnBrk="1" hangingPunct="1">
                <a:lnSpc>
                  <a:spcPct val="150000"/>
                </a:lnSpc>
                <a:spcBef>
                  <a:spcPct val="0"/>
                </a:spcBef>
                <a:buFontTx/>
                <a:buNone/>
                <a:defRPr/>
              </a:pPr>
              <a:r>
                <a:rPr kumimoji="1" lang="zh-CN" altLang="en-US" sz="1575" dirty="0" smtClean="0">
                  <a:latin typeface="微软雅黑" panose="020B0503020204020204" pitchFamily="34" charset="-122"/>
                </a:rPr>
                <a:t>中子德布洛依波长</a:t>
              </a:r>
              <a:r>
                <a:rPr kumimoji="1" lang="en-US" altLang="zh-CN" sz="1575" i="1" dirty="0" smtClean="0">
                  <a:latin typeface="微软雅黑" panose="020B0503020204020204" pitchFamily="34" charset="-122"/>
                  <a:cs typeface="Times New Roman" panose="02020603050405020304" pitchFamily="18" charset="0"/>
                </a:rPr>
                <a:t>ħ/mv</a:t>
              </a:r>
              <a:r>
                <a:rPr kumimoji="1" lang="zh-CN" altLang="en-US" sz="1575" dirty="0" smtClean="0">
                  <a:latin typeface="微软雅黑" panose="020B0503020204020204" pitchFamily="34" charset="-122"/>
                </a:rPr>
                <a:t>约</a:t>
              </a:r>
              <a:r>
                <a:rPr kumimoji="1" lang="en-US" altLang="zh-CN" sz="1575" dirty="0" smtClean="0">
                  <a:latin typeface="微软雅黑" panose="020B0503020204020204" pitchFamily="34" charset="-122"/>
                </a:rPr>
                <a:t>2-3×10</a:t>
              </a:r>
              <a:r>
                <a:rPr kumimoji="1" lang="en-US" altLang="zh-CN" sz="1575" baseline="30000" dirty="0" smtClean="0">
                  <a:latin typeface="微软雅黑" panose="020B0503020204020204" pitchFamily="34" charset="-122"/>
                </a:rPr>
                <a:t>-8</a:t>
              </a:r>
              <a:r>
                <a:rPr kumimoji="1" lang="en-US" altLang="zh-CN" sz="1575" dirty="0" smtClean="0">
                  <a:latin typeface="微软雅黑" panose="020B0503020204020204" pitchFamily="34" charset="-122"/>
                </a:rPr>
                <a:t>cm</a:t>
              </a:r>
              <a:r>
                <a:rPr kumimoji="1" lang="zh-CN" altLang="en-US" sz="1575" dirty="0" smtClean="0">
                  <a:latin typeface="微软雅黑" panose="020B0503020204020204" pitchFamily="34" charset="-122"/>
                </a:rPr>
                <a:t>（晶格常数的数量级）</a:t>
              </a:r>
              <a:r>
                <a:rPr kumimoji="1" lang="en-US" altLang="zh-CN" sz="1575" dirty="0" smtClean="0">
                  <a:latin typeface="微软雅黑" panose="020B0503020204020204" pitchFamily="34" charset="-122"/>
                </a:rPr>
                <a:t>;</a:t>
              </a:r>
            </a:p>
            <a:p>
              <a:pPr eaLnBrk="1" hangingPunct="1">
                <a:lnSpc>
                  <a:spcPct val="150000"/>
                </a:lnSpc>
                <a:spcBef>
                  <a:spcPct val="0"/>
                </a:spcBef>
                <a:buFontTx/>
                <a:buNone/>
                <a:defRPr/>
              </a:pPr>
              <a:r>
                <a:rPr kumimoji="1" lang="zh-CN" altLang="en-US" sz="1800" dirty="0" smtClean="0">
                  <a:latin typeface="微软雅黑" panose="020B0503020204020204" pitchFamily="34" charset="-122"/>
                </a:rPr>
                <a:t>局限：</a:t>
              </a:r>
            </a:p>
            <a:p>
              <a:pPr lvl="1" eaLnBrk="1" hangingPunct="1">
                <a:lnSpc>
                  <a:spcPct val="150000"/>
                </a:lnSpc>
                <a:spcBef>
                  <a:spcPct val="0"/>
                </a:spcBef>
                <a:buFontTx/>
                <a:buNone/>
                <a:defRPr/>
              </a:pPr>
              <a:r>
                <a:rPr kumimoji="1" lang="zh-CN" altLang="en-US" sz="1350" dirty="0" smtClean="0">
                  <a:latin typeface="微软雅黑" panose="020B0503020204020204" pitchFamily="34" charset="-122"/>
                </a:rPr>
                <a:t>　　</a:t>
              </a:r>
              <a:r>
                <a:rPr kumimoji="1" lang="zh-CN" altLang="en-US" sz="1575" dirty="0" smtClean="0">
                  <a:latin typeface="微软雅黑" panose="020B0503020204020204" pitchFamily="34" charset="-122"/>
                </a:rPr>
                <a:t>有些元素的原子核对中子有很大的俘获截面，而无法获得其中子的散射谱，如固态氦－</a:t>
              </a:r>
              <a:r>
                <a:rPr kumimoji="1" lang="en-US" altLang="zh-CN" sz="1575" dirty="0" smtClean="0">
                  <a:latin typeface="微软雅黑" panose="020B0503020204020204" pitchFamily="34" charset="-122"/>
                </a:rPr>
                <a:t>Ⅲ</a:t>
              </a:r>
              <a:r>
                <a:rPr kumimoji="1" lang="zh-CN" altLang="en-US" sz="1575" dirty="0" smtClean="0">
                  <a:latin typeface="微软雅黑" panose="020B0503020204020204" pitchFamily="34" charset="-122"/>
                </a:rPr>
                <a:t>（氦－</a:t>
              </a:r>
              <a:r>
                <a:rPr kumimoji="1" lang="en-US" altLang="zh-CN" sz="1575" dirty="0" smtClean="0">
                  <a:latin typeface="微软雅黑" panose="020B0503020204020204" pitchFamily="34" charset="-122"/>
                </a:rPr>
                <a:t>Ⅲ</a:t>
              </a:r>
              <a:r>
                <a:rPr kumimoji="1" lang="zh-CN" altLang="en-US" sz="1575" dirty="0" smtClean="0">
                  <a:latin typeface="微软雅黑" panose="020B0503020204020204" pitchFamily="34" charset="-122"/>
                </a:rPr>
                <a:t>的原子核对中子有很大的俘获截面，被俘获后会形成氦－</a:t>
              </a:r>
              <a:r>
                <a:rPr kumimoji="1" lang="en-US" altLang="zh-CN" sz="1575" dirty="0" smtClean="0">
                  <a:latin typeface="微软雅黑" panose="020B0503020204020204" pitchFamily="34" charset="-122"/>
                </a:rPr>
                <a:t>Ⅳ</a:t>
              </a:r>
              <a:r>
                <a:rPr kumimoji="1" lang="zh-CN" altLang="en-US" sz="1575" dirty="0" smtClean="0">
                  <a:latin typeface="微软雅黑" panose="020B0503020204020204" pitchFamily="34" charset="-122"/>
                </a:rPr>
                <a:t>），因而无法获得它的中子散射谱。</a:t>
              </a:r>
            </a:p>
          </p:txBody>
        </p:sp>
        <p:graphicFrame>
          <p:nvGraphicFramePr>
            <p:cNvPr id="27653" name="Object 5"/>
            <p:cNvGraphicFramePr>
              <a:graphicFrameLocks noChangeAspect="1"/>
            </p:cNvGraphicFramePr>
            <p:nvPr/>
          </p:nvGraphicFramePr>
          <p:xfrm>
            <a:off x="2745" y="1646"/>
            <a:ext cx="416" cy="317"/>
          </p:xfrm>
          <a:graphic>
            <a:graphicData uri="http://schemas.openxmlformats.org/presentationml/2006/ole">
              <mc:AlternateContent xmlns:mc="http://schemas.openxmlformats.org/markup-compatibility/2006">
                <mc:Choice xmlns:v="urn:schemas-microsoft-com:vml" Requires="v">
                  <p:oleObj spid="_x0000_s27654" name="Equation" r:id="rId4" imgW="291973" imgH="241195" progId="Equation.DSMT4">
                    <p:embed/>
                  </p:oleObj>
                </mc:Choice>
                <mc:Fallback>
                  <p:oleObj name="Equation" r:id="rId4" imgW="291973" imgH="241195"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5" y="1646"/>
                          <a:ext cx="416"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2000" dirty="0" smtClean="0">
                <a:effectLst/>
                <a:latin typeface="微软雅黑" panose="020B0503020204020204" pitchFamily="34" charset="-122"/>
              </a:rPr>
              <a:t>光的散射</a:t>
            </a:r>
            <a:r>
              <a:rPr lang="en-US" altLang="zh-CN" sz="2000" dirty="0" smtClean="0">
                <a:effectLst/>
                <a:latin typeface="微软雅黑" panose="020B0503020204020204" pitchFamily="34" charset="-122"/>
              </a:rPr>
              <a:t>——</a:t>
            </a:r>
            <a:r>
              <a:rPr lang="zh-CN" altLang="en-US" sz="2000" dirty="0" smtClean="0">
                <a:effectLst/>
                <a:latin typeface="微软雅黑" panose="020B0503020204020204" pitchFamily="34" charset="-122"/>
              </a:rPr>
              <a:t>拉曼效应</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147763"/>
            <a:ext cx="625475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a:defRPr/>
            </a:pPr>
            <a:r>
              <a:rPr lang="en-US" altLang="zh-CN" sz="2250" smtClean="0">
                <a:effectLst/>
                <a:latin typeface="微软雅黑" panose="020B0503020204020204" pitchFamily="34" charset="-122"/>
              </a:rPr>
              <a:t>CCl</a:t>
            </a:r>
            <a:r>
              <a:rPr lang="en-US" altLang="zh-CN" sz="2250" baseline="-25000" smtClean="0">
                <a:effectLst/>
                <a:latin typeface="微软雅黑" panose="020B0503020204020204" pitchFamily="34" charset="-122"/>
              </a:rPr>
              <a:t>4</a:t>
            </a:r>
            <a:r>
              <a:rPr lang="zh-CN" altLang="en-US" sz="2250" smtClean="0">
                <a:effectLst/>
                <a:latin typeface="微软雅黑" panose="020B0503020204020204" pitchFamily="34" charset="-122"/>
              </a:rPr>
              <a:t>的</a:t>
            </a:r>
            <a:r>
              <a:rPr lang="en-US" altLang="zh-CN" sz="2250" smtClean="0">
                <a:effectLst/>
                <a:latin typeface="微软雅黑" panose="020B0503020204020204" pitchFamily="34" charset="-122"/>
              </a:rPr>
              <a:t>Raman</a:t>
            </a:r>
            <a:r>
              <a:rPr lang="zh-CN" altLang="en-US" sz="2250" smtClean="0">
                <a:effectLst/>
                <a:latin typeface="微软雅黑" panose="020B0503020204020204" pitchFamily="34" charset="-122"/>
              </a:rPr>
              <a:t>谱</a:t>
            </a:r>
          </a:p>
        </p:txBody>
      </p:sp>
      <p:pic>
        <p:nvPicPr>
          <p:cNvPr id="30723"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52463" y="1311275"/>
            <a:ext cx="5553075" cy="3832225"/>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txDef>
      <a:spPr>
        <a:noFill/>
      </a:spPr>
      <a:bodyPr wrap="none" rtlCol="0">
        <a:spAutoFit/>
      </a:bodyPr>
      <a:lstStyle>
        <a:defPPr>
          <a:defRPr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defPPr>
      </a:lstStyle>
    </a:tx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1402</TotalTime>
  <Pages>0</Pages>
  <Words>1188</Words>
  <Characters>0</Characters>
  <Application>Microsoft Office PowerPoint</Application>
  <DocSecurity>0</DocSecurity>
  <PresentationFormat>自定义</PresentationFormat>
  <Lines>0</Lines>
  <Paragraphs>113</Paragraphs>
  <Slides>23</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5</vt:i4>
      </vt:variant>
      <vt:variant>
        <vt:lpstr>幻灯片标题</vt:lpstr>
      </vt:variant>
      <vt:variant>
        <vt:i4>23</vt:i4>
      </vt:variant>
    </vt:vector>
  </HeadingPairs>
  <TitlesOfParts>
    <vt:vector size="43" baseType="lpstr">
      <vt:lpstr>Arial</vt:lpstr>
      <vt:lpstr>宋体</vt:lpstr>
      <vt:lpstr>Arial Black</vt:lpstr>
      <vt:lpstr>微软雅黑</vt:lpstr>
      <vt:lpstr>Calibri</vt:lpstr>
      <vt:lpstr>Verdana</vt:lpstr>
      <vt:lpstr>楷体_GB2312</vt:lpstr>
      <vt:lpstr>华文新魏</vt:lpstr>
      <vt:lpstr>Wingdings</vt:lpstr>
      <vt:lpstr>Times New Roman</vt:lpstr>
      <vt:lpstr>方正舒体</vt:lpstr>
      <vt:lpstr>Symbol</vt:lpstr>
      <vt:lpstr>华文彩云</vt:lpstr>
      <vt:lpstr>隶书</vt:lpstr>
      <vt:lpstr>Balloons</vt:lpstr>
      <vt:lpstr>Microsoft 公式 3.0</vt:lpstr>
      <vt:lpstr>WPS 公式 3.0</vt:lpstr>
      <vt:lpstr>MathType 6.0 Equation</vt:lpstr>
      <vt:lpstr>画笔图片</vt:lpstr>
      <vt:lpstr>公式</vt:lpstr>
      <vt:lpstr>§3-6 确定晶格振动谱的实验方法</vt:lpstr>
      <vt:lpstr>何谓晶格振动谱？</vt:lpstr>
      <vt:lpstr>测定晶格振动谱的实验方法</vt:lpstr>
      <vt:lpstr>中子非弹性散射原理</vt:lpstr>
      <vt:lpstr>测定晶格振动谱？</vt:lpstr>
      <vt:lpstr>三轴中子谱仪重要结构说明</vt:lpstr>
      <vt:lpstr>三轴中子谱仪的优点与局限</vt:lpstr>
      <vt:lpstr>光的散射——拉曼效应</vt:lpstr>
      <vt:lpstr>CCl4的Raman谱</vt:lpstr>
      <vt:lpstr>固体光散射</vt:lpstr>
      <vt:lpstr>PowerPoint 演示文稿</vt:lpstr>
      <vt:lpstr>光子与晶格的非弹性散射过程 </vt:lpstr>
      <vt:lpstr>PowerPoint 演示文稿</vt:lpstr>
      <vt:lpstr>斯托克斯散射与反斯托克斯散射示意图</vt:lpstr>
      <vt:lpstr>关于Raman光谱的补充说明</vt:lpstr>
      <vt:lpstr>应用：利用Raman光谱技术鉴别毒品等</vt:lpstr>
      <vt:lpstr>PowerPoint 演示文稿</vt:lpstr>
      <vt:lpstr>PowerPoint 演示文稿</vt:lpstr>
      <vt:lpstr>PowerPoint 演示文稿</vt:lpstr>
      <vt:lpstr>PowerPoint 演示文稿</vt:lpstr>
      <vt:lpstr>在Si1-x Gex合金中测量拉曼频移决定Ge的含量</vt:lpstr>
      <vt:lpstr>X射线散射</vt:lpstr>
      <vt:lpstr>PowerPoint 演示文稿</vt:lpstr>
    </vt:vector>
  </TitlesOfParts>
  <Company>中国石油大学</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Chenxj</dc:creator>
  <cp:lastModifiedBy>lixh</cp:lastModifiedBy>
  <cp:revision>310</cp:revision>
  <dcterms:created xsi:type="dcterms:W3CDTF">2013-08-15T02:20:27Z</dcterms:created>
  <dcterms:modified xsi:type="dcterms:W3CDTF">2018-10-19T12:29:07Z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2052-9.1.0.4397</vt:lpwstr>
  </property>
</Properties>
</file>