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51"/>
  </p:notesMasterIdLst>
  <p:handoutMasterIdLst>
    <p:handoutMasterId r:id="rId52"/>
  </p:handoutMasterIdLst>
  <p:sldIdLst>
    <p:sldId id="491" r:id="rId2"/>
    <p:sldId id="448" r:id="rId3"/>
    <p:sldId id="408" r:id="rId4"/>
    <p:sldId id="409" r:id="rId5"/>
    <p:sldId id="410" r:id="rId6"/>
    <p:sldId id="411" r:id="rId7"/>
    <p:sldId id="412" r:id="rId8"/>
    <p:sldId id="473" r:id="rId9"/>
    <p:sldId id="449" r:id="rId10"/>
    <p:sldId id="474" r:id="rId11"/>
    <p:sldId id="476" r:id="rId12"/>
    <p:sldId id="477" r:id="rId13"/>
    <p:sldId id="475" r:id="rId14"/>
    <p:sldId id="478" r:id="rId15"/>
    <p:sldId id="479" r:id="rId16"/>
    <p:sldId id="480" r:id="rId17"/>
    <p:sldId id="419" r:id="rId18"/>
    <p:sldId id="420" r:id="rId19"/>
    <p:sldId id="481" r:id="rId20"/>
    <p:sldId id="482" r:id="rId21"/>
    <p:sldId id="487" r:id="rId22"/>
    <p:sldId id="484" r:id="rId23"/>
    <p:sldId id="485" r:id="rId24"/>
    <p:sldId id="425" r:id="rId25"/>
    <p:sldId id="488" r:id="rId26"/>
    <p:sldId id="486" r:id="rId27"/>
    <p:sldId id="427" r:id="rId28"/>
    <p:sldId id="489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7" r:id="rId47"/>
    <p:sldId id="450" r:id="rId48"/>
    <p:sldId id="451" r:id="rId49"/>
    <p:sldId id="490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207CA"/>
    <a:srgbClr val="996600"/>
    <a:srgbClr val="FFFFCC"/>
    <a:srgbClr val="CC00CC"/>
    <a:srgbClr val="CC0000"/>
    <a:srgbClr val="66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7" autoAdjust="0"/>
    <p:restoredTop sz="95320" autoAdjust="0"/>
  </p:normalViewPr>
  <p:slideViewPr>
    <p:cSldViewPr>
      <p:cViewPr varScale="1">
        <p:scale>
          <a:sx n="69" d="100"/>
          <a:sy n="69" d="100"/>
        </p:scale>
        <p:origin x="1444" y="-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14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5" Type="http://schemas.openxmlformats.org/officeDocument/2006/relationships/image" Target="../media/image59.e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66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e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7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5.wmf"/><Relationship Id="rId4" Type="http://schemas.openxmlformats.org/officeDocument/2006/relationships/image" Target="../media/image9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05.wmf"/><Relationship Id="rId4" Type="http://schemas.openxmlformats.org/officeDocument/2006/relationships/image" Target="../media/image11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19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8.wmf"/><Relationship Id="rId2" Type="http://schemas.openxmlformats.org/officeDocument/2006/relationships/image" Target="../media/image31.wmf"/><Relationship Id="rId1" Type="http://schemas.openxmlformats.org/officeDocument/2006/relationships/image" Target="../media/image10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wmf"/><Relationship Id="rId5" Type="http://schemas.openxmlformats.org/officeDocument/2006/relationships/image" Target="../media/image31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wmf"/><Relationship Id="rId6" Type="http://schemas.openxmlformats.org/officeDocument/2006/relationships/image" Target="../media/image35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BB81316-363B-4948-9223-F416A3F55901}" type="datetimeFigureOut">
              <a:rPr lang="zh-CN" altLang="en-US"/>
              <a:pPr>
                <a:defRPr/>
              </a:pPr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F11EE9-9274-487E-8B05-B072658FE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16D065-C83E-4BC1-98D8-83A7291306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备忘</a:t>
            </a:r>
            <a:r>
              <a:rPr lang="en-US" altLang="zh-CN" smtClean="0"/>
              <a:t>20160530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C94225-06EC-4B58-9BCE-620FC2E4DEF2}" type="slidenum">
              <a:rPr lang="en-US" altLang="zh-CN" sz="1200" smtClean="0"/>
              <a:pPr/>
              <a:t>48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108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8A8873-E2DB-42E0-9F82-9D2CB4420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0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C14611E-A2A3-42D7-A6B0-732B860B72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19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84A8C2E-0432-4571-86AF-75A1117A9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8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DC0EB83-EBFC-4935-8F70-A725CA82A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18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F71E37B-20C4-4F1A-8D64-4F4AD347D4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287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85724D2-07BE-4D50-9F19-C6E3448763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63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1BA9AF-A0EA-48EB-A39F-173631681C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81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8A051AD-17E8-4296-97E1-113A0E6AED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205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5609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>
            <a:lvl1pPr>
              <a:defRPr sz="48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5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081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E7ABFD6-1EE3-4F48-8C98-98E5F4AB24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098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C3B135B-6850-4248-B326-F286EDD1E3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44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022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147483646 w 596"/>
                  <a:gd name="T1" fmla="*/ 2147483646 h 666"/>
                  <a:gd name="T2" fmla="*/ 2147483646 w 596"/>
                  <a:gd name="T3" fmla="*/ 2147483646 h 666"/>
                  <a:gd name="T4" fmla="*/ 0 w 596"/>
                  <a:gd name="T5" fmla="*/ 2147483646 h 666"/>
                  <a:gd name="T6" fmla="*/ 2147483646 w 596"/>
                  <a:gd name="T7" fmla="*/ 2147483646 h 666"/>
                  <a:gd name="T8" fmla="*/ 2147483646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2147483646 h 666"/>
                  <a:gd name="T14" fmla="*/ 2147483646 w 596"/>
                  <a:gd name="T15" fmla="*/ 2147483646 h 666"/>
                  <a:gd name="T16" fmla="*/ 2147483646 w 596"/>
                  <a:gd name="T17" fmla="*/ 2147483646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2147483646 w 596"/>
                  <a:gd name="T61" fmla="*/ 2147483646 h 666"/>
                  <a:gd name="T62" fmla="*/ 2147483646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147483646 h 237"/>
                  <a:gd name="T4" fmla="*/ 2147483646 w 257"/>
                  <a:gd name="T5" fmla="*/ 2147483646 h 237"/>
                  <a:gd name="T6" fmla="*/ 2147483646 w 257"/>
                  <a:gd name="T7" fmla="*/ 2147483646 h 237"/>
                  <a:gd name="T8" fmla="*/ 2147483646 w 257"/>
                  <a:gd name="T9" fmla="*/ 2147483646 h 237"/>
                  <a:gd name="T10" fmla="*/ 2147483646 w 257"/>
                  <a:gd name="T11" fmla="*/ 2147483646 h 237"/>
                  <a:gd name="T12" fmla="*/ 2147483646 w 257"/>
                  <a:gd name="T13" fmla="*/ 2147483646 h 237"/>
                  <a:gd name="T14" fmla="*/ 2147483646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2147483646 w 257"/>
                  <a:gd name="T57" fmla="*/ 2147483646 h 237"/>
                  <a:gd name="T58" fmla="*/ 2147483646 w 257"/>
                  <a:gd name="T59" fmla="*/ 2147483646 h 237"/>
                  <a:gd name="T60" fmla="*/ 2147483646 w 257"/>
                  <a:gd name="T61" fmla="*/ 2147483646 h 237"/>
                  <a:gd name="T62" fmla="*/ 2147483646 w 257"/>
                  <a:gd name="T63" fmla="*/ 21474836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2147483646 w 124"/>
                  <a:gd name="T15" fmla="*/ 2147483646 h 110"/>
                  <a:gd name="T16" fmla="*/ 2147483646 w 124"/>
                  <a:gd name="T17" fmla="*/ 2147483646 h 110"/>
                  <a:gd name="T18" fmla="*/ 0 w 124"/>
                  <a:gd name="T19" fmla="*/ 2147483646 h 110"/>
                  <a:gd name="T20" fmla="*/ 2147483646 w 124"/>
                  <a:gd name="T21" fmla="*/ 2147483646 h 110"/>
                  <a:gd name="T22" fmla="*/ 2147483646 w 124"/>
                  <a:gd name="T23" fmla="*/ 2147483646 h 110"/>
                  <a:gd name="T24" fmla="*/ 2147483646 w 124"/>
                  <a:gd name="T25" fmla="*/ 2147483646 h 110"/>
                  <a:gd name="T26" fmla="*/ 2147483646 w 124"/>
                  <a:gd name="T27" fmla="*/ 2147483646 h 110"/>
                  <a:gd name="T28" fmla="*/ 2147483646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2147483646 h 110"/>
                  <a:gd name="T44" fmla="*/ 2147483646 w 124"/>
                  <a:gd name="T45" fmla="*/ 2147483646 h 110"/>
                  <a:gd name="T46" fmla="*/ 2147483646 w 124"/>
                  <a:gd name="T47" fmla="*/ 2147483646 h 110"/>
                  <a:gd name="T48" fmla="*/ 2147483646 w 124"/>
                  <a:gd name="T49" fmla="*/ 2147483646 h 110"/>
                  <a:gd name="T50" fmla="*/ 2147483646 w 124"/>
                  <a:gd name="T51" fmla="*/ 2147483646 h 110"/>
                  <a:gd name="T52" fmla="*/ 2147483646 w 124"/>
                  <a:gd name="T53" fmla="*/ 2147483646 h 110"/>
                  <a:gd name="T54" fmla="*/ 2147483646 w 124"/>
                  <a:gd name="T55" fmla="*/ 2147483646 h 110"/>
                  <a:gd name="T56" fmla="*/ 2147483646 w 124"/>
                  <a:gd name="T57" fmla="*/ 2147483646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147483646 w 109"/>
                  <a:gd name="T3" fmla="*/ 1917213094 h 156"/>
                  <a:gd name="T4" fmla="*/ 2147483646 w 109"/>
                  <a:gd name="T5" fmla="*/ 2147483646 h 156"/>
                  <a:gd name="T6" fmla="*/ 2147483646 w 109"/>
                  <a:gd name="T7" fmla="*/ 2147483646 h 156"/>
                  <a:gd name="T8" fmla="*/ 2147483646 w 109"/>
                  <a:gd name="T9" fmla="*/ 2147483646 h 156"/>
                  <a:gd name="T10" fmla="*/ 2147483646 w 109"/>
                  <a:gd name="T11" fmla="*/ 2147483646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2147483646 h 156"/>
                  <a:gd name="T46" fmla="*/ 2147483646 w 109"/>
                  <a:gd name="T47" fmla="*/ 214748364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147483646 w 46"/>
                  <a:gd name="T1" fmla="*/ 0 h 94"/>
                  <a:gd name="T2" fmla="*/ 2147483646 w 46"/>
                  <a:gd name="T3" fmla="*/ 2147483646 h 94"/>
                  <a:gd name="T4" fmla="*/ 2147483646 w 46"/>
                  <a:gd name="T5" fmla="*/ 2147483646 h 94"/>
                  <a:gd name="T6" fmla="*/ 2147483646 w 46"/>
                  <a:gd name="T7" fmla="*/ 2147483646 h 94"/>
                  <a:gd name="T8" fmla="*/ 0 w 46"/>
                  <a:gd name="T9" fmla="*/ 2147483646 h 94"/>
                  <a:gd name="T10" fmla="*/ 2147483646 w 46"/>
                  <a:gd name="T11" fmla="*/ 2147483646 h 94"/>
                  <a:gd name="T12" fmla="*/ 2147483646 w 46"/>
                  <a:gd name="T13" fmla="*/ 2147483646 h 94"/>
                  <a:gd name="T14" fmla="*/ 2147483646 w 46"/>
                  <a:gd name="T15" fmla="*/ 2147483646 h 94"/>
                  <a:gd name="T16" fmla="*/ 2147483646 w 46"/>
                  <a:gd name="T17" fmla="*/ 2147483646 h 94"/>
                  <a:gd name="T18" fmla="*/ 2147483646 w 46"/>
                  <a:gd name="T19" fmla="*/ 2147483646 h 94"/>
                  <a:gd name="T20" fmla="*/ 2147483646 w 46"/>
                  <a:gd name="T21" fmla="*/ 2147483646 h 94"/>
                  <a:gd name="T22" fmla="*/ 2147483646 w 46"/>
                  <a:gd name="T23" fmla="*/ 2147483646 h 94"/>
                  <a:gd name="T24" fmla="*/ 214748364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879137349 w 54"/>
                  <a:gd name="T3" fmla="*/ 2147483646 h 40"/>
                  <a:gd name="T4" fmla="*/ 2147483646 w 54"/>
                  <a:gd name="T5" fmla="*/ 2147483646 h 40"/>
                  <a:gd name="T6" fmla="*/ 2147483646 w 54"/>
                  <a:gd name="T7" fmla="*/ 2147483646 h 40"/>
                  <a:gd name="T8" fmla="*/ 2147483646 w 54"/>
                  <a:gd name="T9" fmla="*/ 2147483646 h 40"/>
                  <a:gd name="T10" fmla="*/ 2147483646 w 54"/>
                  <a:gd name="T11" fmla="*/ 2147483646 h 40"/>
                  <a:gd name="T12" fmla="*/ 2147483646 w 54"/>
                  <a:gd name="T13" fmla="*/ 2147483646 h 40"/>
                  <a:gd name="T14" fmla="*/ 2147483646 w 54"/>
                  <a:gd name="T15" fmla="*/ 2147483646 h 40"/>
                  <a:gd name="T16" fmla="*/ 2147483646 w 54"/>
                  <a:gd name="T17" fmla="*/ 2147483646 h 40"/>
                  <a:gd name="T18" fmla="*/ 2147483646 w 54"/>
                  <a:gd name="T19" fmla="*/ 2147483646 h 40"/>
                  <a:gd name="T20" fmla="*/ 2147483646 w 54"/>
                  <a:gd name="T21" fmla="*/ 2147483646 h 40"/>
                  <a:gd name="T22" fmla="*/ 2147483646 w 54"/>
                  <a:gd name="T23" fmla="*/ 2147483646 h 40"/>
                  <a:gd name="T24" fmla="*/ 2147483646 w 54"/>
                  <a:gd name="T25" fmla="*/ 2147483646 h 40"/>
                  <a:gd name="T26" fmla="*/ 2147483646 w 54"/>
                  <a:gd name="T27" fmla="*/ 2147483646 h 40"/>
                  <a:gd name="T28" fmla="*/ 2147483646 w 54"/>
                  <a:gd name="T29" fmla="*/ 2147483646 h 40"/>
                  <a:gd name="T30" fmla="*/ 2147483646 w 54"/>
                  <a:gd name="T31" fmla="*/ 2147483646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147483646 w 149"/>
                  <a:gd name="T3" fmla="*/ 2147483646 h 704"/>
                  <a:gd name="T4" fmla="*/ 2147483646 w 149"/>
                  <a:gd name="T5" fmla="*/ 2147483646 h 704"/>
                  <a:gd name="T6" fmla="*/ 2147483646 w 149"/>
                  <a:gd name="T7" fmla="*/ 2147483646 h 704"/>
                  <a:gd name="T8" fmla="*/ 2147483646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2147483646 w 149"/>
                  <a:gd name="T35" fmla="*/ 2147483646 h 704"/>
                  <a:gd name="T36" fmla="*/ 2147483646 w 149"/>
                  <a:gd name="T37" fmla="*/ 2147483646 h 704"/>
                  <a:gd name="T38" fmla="*/ 2147483646 w 149"/>
                  <a:gd name="T39" fmla="*/ 2147483646 h 704"/>
                  <a:gd name="T40" fmla="*/ 2147483646 w 149"/>
                  <a:gd name="T41" fmla="*/ 2147483646 h 704"/>
                  <a:gd name="T42" fmla="*/ 2147483646 w 149"/>
                  <a:gd name="T43" fmla="*/ 2147483646 h 704"/>
                  <a:gd name="T44" fmla="*/ 2147483646 w 149"/>
                  <a:gd name="T45" fmla="*/ 2147483646 h 704"/>
                  <a:gd name="T46" fmla="*/ 2147483646 w 149"/>
                  <a:gd name="T47" fmla="*/ 2147483646 h 704"/>
                  <a:gd name="T48" fmla="*/ 2147483646 w 149"/>
                  <a:gd name="T49" fmla="*/ 2147483646 h 704"/>
                  <a:gd name="T50" fmla="*/ 2147483646 w 149"/>
                  <a:gd name="T51" fmla="*/ 2147483646 h 704"/>
                  <a:gd name="T52" fmla="*/ 2147483646 w 149"/>
                  <a:gd name="T53" fmla="*/ 2147483646 h 704"/>
                  <a:gd name="T54" fmla="*/ 2147483646 w 149"/>
                  <a:gd name="T55" fmla="*/ 2147483646 h 704"/>
                  <a:gd name="T56" fmla="*/ 2147483646 w 149"/>
                  <a:gd name="T57" fmla="*/ 2147483646 h 704"/>
                  <a:gd name="T58" fmla="*/ 2147483646 w 149"/>
                  <a:gd name="T59" fmla="*/ 2147483646 h 704"/>
                  <a:gd name="T60" fmla="*/ 2147483646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2147483646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2147483646 w 128"/>
                <a:gd name="T29" fmla="*/ 2147483646 h 217"/>
                <a:gd name="T30" fmla="*/ 0 w 128"/>
                <a:gd name="T31" fmla="*/ 2147483646 h 217"/>
                <a:gd name="T32" fmla="*/ 2147483646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9C51463-21AE-4299-A56D-5460999D6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0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EE89846-5C7D-4499-80AB-FE7839F0C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35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D2430B6-4FB8-4F64-BB75-ACBA1518E5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7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FFAF832-59BB-488A-A846-4E0BEB54F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4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F11348F-6DC7-4C04-A64F-1A4B15A9D8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7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58D3D83-8BCE-4F15-BA73-EAF5F7B945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34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4537075" y="220663"/>
            <a:ext cx="4643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第三章  晶格运动与晶体的热力学性质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66675"/>
            <a:ext cx="73596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3–8 </a:t>
            </a: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晶格热容的量子理论</a:t>
            </a:r>
            <a:endPara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  <p:sldLayoutId id="2147484203" r:id="rId12"/>
    <p:sldLayoutId id="2147484204" r:id="rId13"/>
    <p:sldLayoutId id="2147484205" r:id="rId14"/>
    <p:sldLayoutId id="2147484206" r:id="rId15"/>
    <p:sldLayoutId id="2147484207" r:id="rId16"/>
    <p:sldLayoutId id="2147484208" r:id="rId17"/>
    <p:sldLayoutId id="2147484209" r:id="rId18"/>
    <p:sldLayoutId id="2147484191" r:id="rId19"/>
    <p:sldLayoutId id="2147484210" r:id="rId20"/>
    <p:sldLayoutId id="2147484211" r:id="rId2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e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7.e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7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2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2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8.bin"/><Relationship Id="rId3" Type="http://schemas.openxmlformats.org/officeDocument/2006/relationships/image" Target="../media/image131.png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28.wmf"/><Relationship Id="rId4" Type="http://schemas.openxmlformats.org/officeDocument/2006/relationships/image" Target="../media/image132.png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7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.wmf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2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34.png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5.wmf"/><Relationship Id="rId14" Type="http://schemas.openxmlformats.org/officeDocument/2006/relationships/image" Target="../media/image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75" y="908720"/>
            <a:ext cx="9217951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1"/>
          <p:cNvSpPr>
            <a:spLocks noChangeArrowheads="1"/>
          </p:cNvSpPr>
          <p:nvPr/>
        </p:nvSpPr>
        <p:spPr bwMode="auto">
          <a:xfrm>
            <a:off x="323850" y="2603500"/>
            <a:ext cx="8928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频率为</a:t>
            </a:r>
            <a:r>
              <a:rPr kumimoji="1" lang="zh-CN" altLang="en-US" sz="2400">
                <a:latin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kumimoji="1" lang="en-US" altLang="zh-CN" sz="2400" baseline="-25000">
                <a:latin typeface="微软雅黑" panose="020B0503020204020204" pitchFamily="34" charset="-122"/>
                <a:sym typeface="Symbol" panose="05050102010706020507" pitchFamily="18" charset="2"/>
              </a:rPr>
              <a:t>j</a:t>
            </a:r>
            <a:r>
              <a:rPr kumimoji="1" lang="zh-CN" altLang="en-US" sz="2400">
                <a:latin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kumimoji="1" lang="zh-CN" altLang="en-US" sz="2400">
                <a:latin typeface="微软雅黑" panose="020B0503020204020204" pitchFamily="34" charset="-122"/>
              </a:rPr>
              <a:t>振动模由一系列量子能级为                               组成</a:t>
            </a:r>
          </a:p>
        </p:txBody>
      </p:sp>
      <p:sp>
        <p:nvSpPr>
          <p:cNvPr id="34819" name="Rectangle 10"/>
          <p:cNvSpPr>
            <a:spLocks noChangeArrowheads="1"/>
          </p:cNvSpPr>
          <p:nvPr/>
        </p:nvSpPr>
        <p:spPr bwMode="auto">
          <a:xfrm>
            <a:off x="342900" y="1773238"/>
            <a:ext cx="50927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一个频率为</a:t>
            </a:r>
            <a:r>
              <a:rPr kumimoji="1" lang="zh-CN" altLang="en-US" sz="2400">
                <a:latin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kumimoji="1" lang="en-US" altLang="zh-CN" sz="2400" baseline="-25000">
                <a:latin typeface="微软雅黑" panose="020B0503020204020204" pitchFamily="34" charset="-122"/>
                <a:sym typeface="Symbol" panose="05050102010706020507" pitchFamily="18" charset="2"/>
              </a:rPr>
              <a:t>j</a:t>
            </a:r>
            <a:r>
              <a:rPr kumimoji="1" lang="zh-CN" altLang="en-US" sz="2400">
                <a:latin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kumimoji="1" lang="zh-CN" altLang="en-US" sz="2400">
                <a:latin typeface="微软雅黑" panose="020B0503020204020204" pitchFamily="34" charset="-122"/>
              </a:rPr>
              <a:t>振动模对热容的贡献</a:t>
            </a:r>
          </a:p>
        </p:txBody>
      </p:sp>
      <p:graphicFrame>
        <p:nvGraphicFramePr>
          <p:cNvPr id="34820" name="Object 26"/>
          <p:cNvGraphicFramePr>
            <a:graphicFrameLocks noChangeAspect="1"/>
          </p:cNvGraphicFramePr>
          <p:nvPr/>
        </p:nvGraphicFramePr>
        <p:xfrm>
          <a:off x="3556000" y="4184650"/>
          <a:ext cx="22844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3" imgW="1015559" imgH="545863" progId="Equation.3">
                  <p:embed/>
                </p:oleObj>
              </mc:Choice>
              <mc:Fallback>
                <p:oleObj name="公式" r:id="rId3" imgW="1015559" imgH="54586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184650"/>
                        <a:ext cx="228441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1"/>
          <p:cNvGraphicFramePr>
            <a:graphicFrameLocks noChangeAspect="1"/>
          </p:cNvGraphicFramePr>
          <p:nvPr/>
        </p:nvGraphicFramePr>
        <p:xfrm>
          <a:off x="5729288" y="2425700"/>
          <a:ext cx="2514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5" imgW="1079032" imgH="393529" progId="Equation.DSMT4">
                  <p:embed/>
                </p:oleObj>
              </mc:Choice>
              <mc:Fallback>
                <p:oleObj name="Equation" r:id="rId5" imgW="1079032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2425700"/>
                        <a:ext cx="25146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33"/>
          <p:cNvSpPr>
            <a:spLocks noChangeArrowheads="1"/>
          </p:cNvSpPr>
          <p:nvPr/>
        </p:nvSpPr>
        <p:spPr bwMode="auto">
          <a:xfrm>
            <a:off x="7173913" y="3255963"/>
            <a:ext cx="1862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—— 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子体系</a:t>
            </a:r>
          </a:p>
        </p:txBody>
      </p:sp>
      <p:graphicFrame>
        <p:nvGraphicFramePr>
          <p:cNvPr id="34823" name="Object 35"/>
          <p:cNvGraphicFramePr>
            <a:graphicFrameLocks noChangeAspect="1"/>
          </p:cNvGraphicFramePr>
          <p:nvPr/>
        </p:nvGraphicFramePr>
        <p:xfrm>
          <a:off x="706438" y="4362450"/>
          <a:ext cx="22875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7" imgW="901309" imgH="279279" progId="Equation.DSMT4">
                  <p:embed/>
                </p:oleObj>
              </mc:Choice>
              <mc:Fallback>
                <p:oleObj name="Equation" r:id="rId7" imgW="901309" imgH="279279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4362450"/>
                        <a:ext cx="228758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34"/>
          <p:cNvSpPr>
            <a:spLocks noChangeArrowheads="1"/>
          </p:cNvSpPr>
          <p:nvPr/>
        </p:nvSpPr>
        <p:spPr bwMode="auto">
          <a:xfrm>
            <a:off x="323850" y="3517900"/>
            <a:ext cx="61547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子体系处于量子态                            的概率</a:t>
            </a:r>
          </a:p>
        </p:txBody>
      </p:sp>
      <p:graphicFrame>
        <p:nvGraphicFramePr>
          <p:cNvPr id="34825" name="Object 37"/>
          <p:cNvGraphicFramePr>
            <a:graphicFrameLocks noChangeAspect="1"/>
          </p:cNvGraphicFramePr>
          <p:nvPr/>
        </p:nvGraphicFramePr>
        <p:xfrm>
          <a:off x="2851150" y="3295650"/>
          <a:ext cx="2514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9" imgW="1079032" imgH="393529" progId="Equation.DSMT4">
                  <p:embed/>
                </p:oleObj>
              </mc:Choice>
              <mc:Fallback>
                <p:oleObj name="Equation" r:id="rId9" imgW="1079032" imgH="393529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295650"/>
                        <a:ext cx="25146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46"/>
          <p:cNvGraphicFramePr>
            <a:graphicFrameLocks noChangeAspect="1"/>
          </p:cNvGraphicFramePr>
          <p:nvPr/>
        </p:nvGraphicFramePr>
        <p:xfrm>
          <a:off x="6716713" y="4362450"/>
          <a:ext cx="21034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公式" r:id="rId11" imgW="939392" imgH="317362" progId="Equation.3">
                  <p:embed/>
                </p:oleObj>
              </mc:Choice>
              <mc:Fallback>
                <p:oleObj name="公式" r:id="rId11" imgW="939392" imgH="31736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4362450"/>
                        <a:ext cx="210343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/>
          <p:cNvSpPr txBox="1">
            <a:spLocks noChangeArrowheads="1"/>
          </p:cNvSpPr>
          <p:nvPr/>
        </p:nvSpPr>
        <p:spPr bwMode="auto">
          <a:xfrm>
            <a:off x="576263" y="974725"/>
            <a:ext cx="8243887" cy="7254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kumimoji="1" lang="zh-CN" altLang="en-US" sz="3600" kern="0" smtClean="0">
                <a:effectLst/>
                <a:latin typeface="微软雅黑" panose="020B0503020204020204" pitchFamily="34" charset="-122"/>
              </a:rPr>
              <a:t>量子热容理论</a:t>
            </a:r>
          </a:p>
        </p:txBody>
      </p:sp>
      <p:graphicFrame>
        <p:nvGraphicFramePr>
          <p:cNvPr id="34828" name="Object 26"/>
          <p:cNvGraphicFramePr>
            <a:graphicFrameLocks noChangeAspect="1"/>
          </p:cNvGraphicFramePr>
          <p:nvPr/>
        </p:nvGraphicFramePr>
        <p:xfrm>
          <a:off x="595313" y="5386388"/>
          <a:ext cx="848201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公式" r:id="rId13" imgW="3467100" imgH="546100" progId="Equation.3">
                  <p:embed/>
                </p:oleObj>
              </mc:Choice>
              <mc:Fallback>
                <p:oleObj name="公式" r:id="rId13" imgW="3467100" imgH="546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386388"/>
                        <a:ext cx="848201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6"/>
          <p:cNvGraphicFramePr>
            <a:graphicFrameLocks noChangeAspect="1"/>
          </p:cNvGraphicFramePr>
          <p:nvPr/>
        </p:nvGraphicFramePr>
        <p:xfrm>
          <a:off x="1798638" y="1397000"/>
          <a:ext cx="6767512" cy="551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公式" r:id="rId3" imgW="3479800" imgH="2844800" progId="Equation.3">
                  <p:embed/>
                </p:oleObj>
              </mc:Choice>
              <mc:Fallback>
                <p:oleObj name="公式" r:id="rId3" imgW="3479800" imgH="2844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1397000"/>
                        <a:ext cx="6767512" cy="5516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23"/>
          <p:cNvGraphicFramePr>
            <a:graphicFrameLocks noChangeAspect="1"/>
          </p:cNvGraphicFramePr>
          <p:nvPr/>
        </p:nvGraphicFramePr>
        <p:xfrm>
          <a:off x="6511925" y="4652963"/>
          <a:ext cx="2603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5" imgW="1104900" imgH="419100" progId="Equation.DSMT4">
                  <p:embed/>
                </p:oleObj>
              </mc:Choice>
              <mc:Fallback>
                <p:oleObj name="Equation" r:id="rId5" imgW="1104900" imgH="4191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4652963"/>
                        <a:ext cx="2603500" cy="9890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206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12"/>
          <p:cNvSpPr>
            <a:spLocks noChangeArrowheads="1"/>
          </p:cNvSpPr>
          <p:nvPr/>
        </p:nvSpPr>
        <p:spPr bwMode="auto">
          <a:xfrm>
            <a:off x="193675" y="908050"/>
            <a:ext cx="2838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振动模的平均能量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3675" y="1700213"/>
            <a:ext cx="18415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途径（</a:t>
            </a:r>
            <a:r>
              <a:rPr lang="en-US" altLang="zh-CN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2533650" y="836613"/>
          <a:ext cx="337343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3" imgW="2260600" imgH="965200" progId="Equation.3">
                  <p:embed/>
                </p:oleObj>
              </mc:Choice>
              <mc:Fallback>
                <p:oleObj name="Equation" r:id="rId3" imgW="22606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836613"/>
                        <a:ext cx="337343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6011863" y="139223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………</a:t>
            </a:r>
            <a:r>
              <a:rPr kumimoji="1"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P123</a:t>
            </a:r>
            <a:r>
              <a:rPr kumimoji="1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3-121</a:t>
            </a:r>
            <a:r>
              <a:rPr kumimoji="1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1800" b="0"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698500" y="2409825"/>
          <a:ext cx="1968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5" imgW="1016000" imgH="431800" progId="Equation.3">
                  <p:embed/>
                </p:oleObj>
              </mc:Choice>
              <mc:Fallback>
                <p:oleObj name="Equation" r:id="rId5" imgW="1016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409825"/>
                        <a:ext cx="19685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/>
          <p:cNvGraphicFramePr>
            <a:graphicFrameLocks noChangeAspect="1"/>
          </p:cNvGraphicFramePr>
          <p:nvPr/>
        </p:nvGraphicFramePr>
        <p:xfrm>
          <a:off x="2928938" y="2130425"/>
          <a:ext cx="38925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7" imgW="2146300" imgH="762000" progId="Equation.3">
                  <p:embed/>
                </p:oleObj>
              </mc:Choice>
              <mc:Fallback>
                <p:oleObj name="Equation" r:id="rId7" imgW="2146300" imgH="76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130425"/>
                        <a:ext cx="38925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ChangeAspect="1"/>
          </p:cNvGraphicFramePr>
          <p:nvPr/>
        </p:nvGraphicFramePr>
        <p:xfrm>
          <a:off x="636588" y="3376613"/>
          <a:ext cx="4089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9" imgW="2286000" imgH="457200" progId="Equation.3">
                  <p:embed/>
                </p:oleObj>
              </mc:Choice>
              <mc:Fallback>
                <p:oleObj name="Equation" r:id="rId9" imgW="2286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376613"/>
                        <a:ext cx="4089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2833688" y="3244850"/>
            <a:ext cx="2157412" cy="10810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825" y="1052513"/>
            <a:ext cx="18430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途径（</a:t>
            </a:r>
            <a:r>
              <a:rPr lang="en-US" altLang="zh-CN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36873" name="Object 4"/>
          <p:cNvGraphicFramePr>
            <a:graphicFrameLocks noChangeAspect="1"/>
          </p:cNvGraphicFramePr>
          <p:nvPr/>
        </p:nvGraphicFramePr>
        <p:xfrm>
          <a:off x="5086350" y="3489325"/>
          <a:ext cx="30146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11" imgW="1739900" imgH="457200" progId="Equation.3">
                  <p:embed/>
                </p:oleObj>
              </mc:Choice>
              <mc:Fallback>
                <p:oleObj name="Equation" r:id="rId11" imgW="1739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3489325"/>
                        <a:ext cx="3014663" cy="7921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206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3"/>
          <p:cNvGraphicFramePr>
            <a:graphicFrameLocks noChangeAspect="1"/>
          </p:cNvGraphicFramePr>
          <p:nvPr/>
        </p:nvGraphicFramePr>
        <p:xfrm>
          <a:off x="636588" y="4500563"/>
          <a:ext cx="75819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公式" r:id="rId13" imgW="3238500" imgH="393700" progId="Equation.3">
                  <p:embed/>
                </p:oleObj>
              </mc:Choice>
              <mc:Fallback>
                <p:oleObj name="公式" r:id="rId13" imgW="32385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4500563"/>
                        <a:ext cx="75819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5"/>
          <p:cNvGraphicFramePr>
            <a:graphicFrameLocks noChangeAspect="1"/>
          </p:cNvGraphicFramePr>
          <p:nvPr/>
        </p:nvGraphicFramePr>
        <p:xfrm>
          <a:off x="552450" y="5422900"/>
          <a:ext cx="62658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15" imgW="3035300" imgH="469900" progId="Equation.3">
                  <p:embed/>
                </p:oleObj>
              </mc:Choice>
              <mc:Fallback>
                <p:oleObj name="Equation" r:id="rId15" imgW="3035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5422900"/>
                        <a:ext cx="62658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395288" y="1885950"/>
            <a:ext cx="3502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一个振动模的平均能量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22313" y="6369050"/>
            <a:ext cx="5410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—— 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与晶格振动频率和温度有关系 </a:t>
            </a:r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755650" y="5200650"/>
          <a:ext cx="211613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r:id="rId3" imgW="825500" imgH="431800" progId="Equation.3">
                  <p:embed/>
                </p:oleObj>
              </mc:Choice>
              <mc:Fallback>
                <p:oleObj r:id="rId3" imgW="825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00650"/>
                        <a:ext cx="2116138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3773488" y="5181600"/>
          <a:ext cx="43021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5" imgW="1722216" imgH="419157" progId="Equation.DSMT4">
                  <p:embed/>
                </p:oleObj>
              </mc:Choice>
              <mc:Fallback>
                <p:oleObj name="Equation" r:id="rId5" imgW="1722216" imgH="4191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5181600"/>
                        <a:ext cx="43021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473075" y="4730750"/>
            <a:ext cx="3584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 </a:t>
            </a:r>
            <a:r>
              <a:rPr kumimoji="1" lang="zh-CN" altLang="en-US">
                <a:latin typeface="微软雅黑" panose="020B0503020204020204" pitchFamily="34" charset="-122"/>
              </a:rPr>
              <a:t>一个振动模对热容贡献</a:t>
            </a:r>
          </a:p>
        </p:txBody>
      </p:sp>
      <p:graphicFrame>
        <p:nvGraphicFramePr>
          <p:cNvPr id="37895" name="Object 9"/>
          <p:cNvGraphicFramePr>
            <a:graphicFrameLocks noChangeAspect="1"/>
          </p:cNvGraphicFramePr>
          <p:nvPr/>
        </p:nvGraphicFramePr>
        <p:xfrm>
          <a:off x="1982788" y="2590800"/>
          <a:ext cx="41497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7" imgW="1661179" imgH="365726" progId="Equation.DSMT4">
                  <p:embed/>
                </p:oleObj>
              </mc:Choice>
              <mc:Fallback>
                <p:oleObj name="Equation" r:id="rId7" imgW="1661179" imgH="36572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590800"/>
                        <a:ext cx="41497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6"/>
          <p:cNvGraphicFramePr>
            <a:graphicFrameLocks noChangeAspect="1"/>
          </p:cNvGraphicFramePr>
          <p:nvPr/>
        </p:nvGraphicFramePr>
        <p:xfrm>
          <a:off x="4148138" y="1708150"/>
          <a:ext cx="22320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公式" r:id="rId9" imgW="1104900" imgH="393700" progId="Equation.3">
                  <p:embed/>
                </p:oleObj>
              </mc:Choice>
              <mc:Fallback>
                <p:oleObj name="公式" r:id="rId9" imgW="11049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1708150"/>
                        <a:ext cx="22320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8"/>
          <p:cNvGraphicFramePr>
            <a:graphicFrameLocks noChangeAspect="1"/>
          </p:cNvGraphicFramePr>
          <p:nvPr/>
        </p:nvGraphicFramePr>
        <p:xfrm>
          <a:off x="6742113" y="1700213"/>
          <a:ext cx="230346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11" imgW="1143000" imgH="533400" progId="Equation.DSMT4">
                  <p:embed/>
                </p:oleObj>
              </mc:Choice>
              <mc:Fallback>
                <p:oleObj name="Equation" r:id="rId11" imgW="1143000" imgH="53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1700213"/>
                        <a:ext cx="2303462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5288" y="2844800"/>
            <a:ext cx="9032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  <a:noFill/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一个简谐振动（频率为</a:t>
            </a:r>
            <a:r>
              <a:rPr lang="en-US" altLang="zh-CN" sz="3200" i="1" kern="0" dirty="0" err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3200" i="1" kern="0" baseline="-25000" dirty="0" err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对</a:t>
            </a:r>
            <a:r>
              <a:rPr lang="en-US" altLang="zh-CN" sz="3200" i="1" kern="0" dirty="0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sz="3200" i="1" kern="0" baseline="-25000" dirty="0" smtClean="0">
                <a:effectLst/>
                <a:latin typeface="微软雅黑" panose="020B0503020204020204" pitchFamily="34" charset="-122"/>
              </a:rPr>
              <a:t>V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的贡献</a:t>
            </a:r>
          </a:p>
        </p:txBody>
      </p:sp>
      <p:sp>
        <p:nvSpPr>
          <p:cNvPr id="37900" name="Rectangle 7"/>
          <p:cNvSpPr>
            <a:spLocks noChangeArrowheads="1"/>
          </p:cNvSpPr>
          <p:nvPr/>
        </p:nvSpPr>
        <p:spPr bwMode="auto">
          <a:xfrm>
            <a:off x="395288" y="3876675"/>
            <a:ext cx="7680325" cy="5222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（</a:t>
            </a:r>
            <a:r>
              <a:rPr kumimoji="1" lang="en-US" altLang="zh-CN" sz="2800">
                <a:solidFill>
                  <a:srgbClr val="800000"/>
                </a:solidFill>
                <a:latin typeface="微软雅黑" panose="020B0503020204020204" pitchFamily="34" charset="-122"/>
              </a:rPr>
              <a:t>2</a:t>
            </a: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）一个简谐振动（频率为</a:t>
            </a:r>
            <a:r>
              <a:rPr kumimoji="1" lang="en-US" altLang="zh-CN" sz="2800" i="1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800" i="1" baseline="-25000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对</a:t>
            </a:r>
            <a:r>
              <a:rPr kumimoji="1" lang="en-US" altLang="zh-CN" sz="2800" i="1">
                <a:solidFill>
                  <a:srgbClr val="800000"/>
                </a:solidFill>
                <a:latin typeface="微软雅黑" panose="020B0503020204020204" pitchFamily="34" charset="-122"/>
              </a:rPr>
              <a:t>C</a:t>
            </a:r>
            <a:r>
              <a:rPr kumimoji="1" lang="en-US" altLang="zh-CN" sz="2800" i="1" baseline="-25000">
                <a:solidFill>
                  <a:srgbClr val="800000"/>
                </a:solidFill>
                <a:latin typeface="微软雅黑" panose="020B0503020204020204" pitchFamily="34" charset="-122"/>
              </a:rPr>
              <a:t>V  </a:t>
            </a: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的贡献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1828800" y="4087813"/>
          <a:ext cx="5449888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3" imgW="2194560" imgH="807606" progId="Equation.DSMT4">
                  <p:embed/>
                </p:oleObj>
              </mc:Choice>
              <mc:Fallback>
                <p:oleObj name="Equation" r:id="rId3" imgW="2194560" imgH="8076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87813"/>
                        <a:ext cx="5449888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AutoShape 15"/>
          <p:cNvSpPr>
            <a:spLocks noChangeArrowheads="1"/>
          </p:cNvSpPr>
          <p:nvPr/>
        </p:nvSpPr>
        <p:spPr bwMode="auto">
          <a:xfrm>
            <a:off x="5181600" y="4113213"/>
            <a:ext cx="1295400" cy="990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微软雅黑" panose="020B0503020204020204" pitchFamily="34" charset="-122"/>
            </a:endParaRPr>
          </a:p>
        </p:txBody>
      </p:sp>
      <p:sp>
        <p:nvSpPr>
          <p:cNvPr id="38916" name="AutoShape 16"/>
          <p:cNvSpPr>
            <a:spLocks noChangeArrowheads="1"/>
          </p:cNvSpPr>
          <p:nvPr/>
        </p:nvSpPr>
        <p:spPr bwMode="auto">
          <a:xfrm>
            <a:off x="5181600" y="5180013"/>
            <a:ext cx="1752600" cy="990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微软雅黑" panose="020B0503020204020204" pitchFamily="34" charset="-122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1795463" y="1997075"/>
          <a:ext cx="18462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r:id="rId5" imgW="761669" imgH="241195" progId="Equation.3">
                  <p:embed/>
                </p:oleObj>
              </mc:Choice>
              <mc:Fallback>
                <p:oleObj r:id="rId5" imgW="761669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997075"/>
                        <a:ext cx="18462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2"/>
          <p:cNvGraphicFramePr>
            <a:graphicFrameLocks noChangeAspect="1"/>
          </p:cNvGraphicFramePr>
          <p:nvPr/>
        </p:nvGraphicFramePr>
        <p:xfrm>
          <a:off x="1828800" y="6329363"/>
          <a:ext cx="13668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r:id="rId7" imgW="520700" imgH="228600" progId="Equation.3">
                  <p:embed/>
                </p:oleObj>
              </mc:Choice>
              <mc:Fallback>
                <p:oleObj r:id="rId7" imgW="520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329363"/>
                        <a:ext cx="13668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76200" y="2005013"/>
            <a:ext cx="151130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高温极限</a:t>
            </a: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783013" y="836613"/>
          <a:ext cx="43100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9" imgW="1778000" imgH="469900" progId="Equation.DSMT4">
                  <p:embed/>
                </p:oleObj>
              </mc:Choice>
              <mc:Fallback>
                <p:oleObj name="Equation" r:id="rId9" imgW="17780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836613"/>
                        <a:ext cx="43100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362325" y="6367463"/>
            <a:ext cx="4538663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 —— </a:t>
            </a:r>
            <a:r>
              <a:rPr kumimoji="1" lang="zh-CN" altLang="en-US">
                <a:latin typeface="微软雅黑" panose="020B0503020204020204" pitchFamily="34" charset="-122"/>
              </a:rPr>
              <a:t>与杜隆－ 珀替定律相符</a:t>
            </a:r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>
            <a:off x="152400" y="5180013"/>
            <a:ext cx="1295400" cy="0"/>
          </a:xfrm>
          <a:prstGeom prst="line">
            <a:avLst/>
          </a:prstGeom>
          <a:noFill/>
          <a:ln w="57150">
            <a:solidFill>
              <a:srgbClr val="0207C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923" name="Object 12"/>
          <p:cNvGraphicFramePr>
            <a:graphicFrameLocks noChangeAspect="1"/>
          </p:cNvGraphicFramePr>
          <p:nvPr/>
        </p:nvGraphicFramePr>
        <p:xfrm>
          <a:off x="1784350" y="2882900"/>
          <a:ext cx="53022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11" imgW="2197100" imgH="444500" progId="Equation.DSMT4">
                  <p:embed/>
                </p:oleObj>
              </mc:Choice>
              <mc:Fallback>
                <p:oleObj name="Equation" r:id="rId11" imgW="21971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882900"/>
                        <a:ext cx="53022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17"/>
          <p:cNvSpPr>
            <a:spLocks noChangeArrowheads="1"/>
          </p:cNvSpPr>
          <p:nvPr/>
        </p:nvSpPr>
        <p:spPr bwMode="auto">
          <a:xfrm>
            <a:off x="0" y="1144588"/>
            <a:ext cx="35845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 </a:t>
            </a:r>
            <a:r>
              <a:rPr kumimoji="1" lang="zh-CN" altLang="en-US">
                <a:latin typeface="微软雅黑" panose="020B0503020204020204" pitchFamily="34" charset="-122"/>
              </a:rPr>
              <a:t>一个振动模对热容贡献</a:t>
            </a:r>
          </a:p>
        </p:txBody>
      </p:sp>
      <p:sp>
        <p:nvSpPr>
          <p:cNvPr id="38925" name="Rectangle 18"/>
          <p:cNvSpPr>
            <a:spLocks noChangeArrowheads="1"/>
          </p:cNvSpPr>
          <p:nvPr/>
        </p:nvSpPr>
        <p:spPr bwMode="auto">
          <a:xfrm>
            <a:off x="6731000" y="4403725"/>
            <a:ext cx="2339975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2060"/>
                </a:solidFill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solidFill>
                  <a:srgbClr val="002060"/>
                </a:solidFill>
                <a:latin typeface="微软雅黑" panose="020B0503020204020204" pitchFamily="34" charset="-122"/>
              </a:rPr>
              <a:t>忽略不计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6"/>
          <p:cNvGraphicFramePr>
            <a:graphicFrameLocks noChangeAspect="1"/>
          </p:cNvGraphicFramePr>
          <p:nvPr/>
        </p:nvGraphicFramePr>
        <p:xfrm>
          <a:off x="2052638" y="2401888"/>
          <a:ext cx="1927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r:id="rId3" imgW="774364" imgH="241195" progId="Equation.3">
                  <p:embed/>
                </p:oleObj>
              </mc:Choice>
              <mc:Fallback>
                <p:oleObj r:id="rId3" imgW="774364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401888"/>
                        <a:ext cx="19272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2078038" y="4684713"/>
          <a:ext cx="35560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5" imgW="1371638" imgH="388756" progId="Equation.DSMT4">
                  <p:embed/>
                </p:oleObj>
              </mc:Choice>
              <mc:Fallback>
                <p:oleObj name="Equation" r:id="rId5" imgW="1371638" imgH="38875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684713"/>
                        <a:ext cx="35560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2133600" y="6270625"/>
          <a:ext cx="1025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r:id="rId7" imgW="431425" imgH="177646" progId="Equation.3">
                  <p:embed/>
                </p:oleObj>
              </mc:Choice>
              <mc:Fallback>
                <p:oleObj r:id="rId7" imgW="431425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270625"/>
                        <a:ext cx="10255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2"/>
          <p:cNvGraphicFramePr>
            <a:graphicFrameLocks noChangeAspect="1"/>
          </p:cNvGraphicFramePr>
          <p:nvPr/>
        </p:nvGraphicFramePr>
        <p:xfrm>
          <a:off x="3657600" y="6203950"/>
          <a:ext cx="12017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r:id="rId9" imgW="508000" imgH="228600" progId="Equation.3">
                  <p:embed/>
                </p:oleObj>
              </mc:Choice>
              <mc:Fallback>
                <p:oleObj r:id="rId9" imgW="508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203950"/>
                        <a:ext cx="12017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357188" y="2401888"/>
            <a:ext cx="151130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低温极限</a:t>
            </a:r>
          </a:p>
        </p:txBody>
      </p:sp>
      <p:graphicFrame>
        <p:nvGraphicFramePr>
          <p:cNvPr id="39943" name="Object 10"/>
          <p:cNvGraphicFramePr>
            <a:graphicFrameLocks noChangeAspect="1"/>
          </p:cNvGraphicFramePr>
          <p:nvPr/>
        </p:nvGraphicFramePr>
        <p:xfrm>
          <a:off x="2128838" y="3656013"/>
          <a:ext cx="205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11" imgW="774364" imgH="215806" progId="Equation.3">
                  <p:embed/>
                </p:oleObj>
              </mc:Choice>
              <mc:Fallback>
                <p:oleObj name="Equation" r:id="rId11" imgW="774364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3656013"/>
                        <a:ext cx="205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5481638" y="6203950"/>
            <a:ext cx="3673475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与实验结果较相符</a:t>
            </a:r>
          </a:p>
        </p:txBody>
      </p:sp>
      <p:sp>
        <p:nvSpPr>
          <p:cNvPr id="39945" name="Line 12"/>
          <p:cNvSpPr>
            <a:spLocks noChangeShapeType="1"/>
          </p:cNvSpPr>
          <p:nvPr/>
        </p:nvSpPr>
        <p:spPr bwMode="auto">
          <a:xfrm>
            <a:off x="376238" y="5218113"/>
            <a:ext cx="1447800" cy="0"/>
          </a:xfrm>
          <a:prstGeom prst="line">
            <a:avLst/>
          </a:prstGeom>
          <a:noFill/>
          <a:ln w="57150">
            <a:solidFill>
              <a:srgbClr val="0207C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46" name="Object 13"/>
          <p:cNvGraphicFramePr>
            <a:graphicFrameLocks noChangeAspect="1"/>
          </p:cNvGraphicFramePr>
          <p:nvPr/>
        </p:nvGraphicFramePr>
        <p:xfrm>
          <a:off x="4083050" y="950913"/>
          <a:ext cx="43100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13" imgW="1778000" imgH="469900" progId="Equation.DSMT4">
                  <p:embed/>
                </p:oleObj>
              </mc:Choice>
              <mc:Fallback>
                <p:oleObj name="Equation" r:id="rId13" imgW="17780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950913"/>
                        <a:ext cx="43100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300038" y="1258888"/>
            <a:ext cx="35845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 </a:t>
            </a:r>
            <a:r>
              <a:rPr kumimoji="1" lang="zh-CN" altLang="en-US">
                <a:latin typeface="微软雅黑" panose="020B0503020204020204" pitchFamily="34" charset="-122"/>
              </a:rPr>
              <a:t>一个振动模对热容贡献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392113" y="1784350"/>
            <a:ext cx="70596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  <a:sym typeface="Monotype Sorts"/>
              </a:rPr>
              <a:t> </a:t>
            </a:r>
            <a:r>
              <a:rPr kumimoji="1" lang="zh-CN" altLang="en-US">
                <a:latin typeface="微软雅黑" panose="020B0503020204020204" pitchFamily="34" charset="-122"/>
              </a:rPr>
              <a:t>晶体中有</a:t>
            </a:r>
            <a:r>
              <a:rPr kumimoji="1" lang="en-US" altLang="zh-CN">
                <a:latin typeface="微软雅黑" panose="020B0503020204020204" pitchFamily="34" charset="-122"/>
              </a:rPr>
              <a:t>3N</a:t>
            </a:r>
            <a:r>
              <a:rPr kumimoji="1" lang="zh-CN" altLang="en-US">
                <a:latin typeface="微软雅黑" panose="020B0503020204020204" pitchFamily="34" charset="-122"/>
              </a:rPr>
              <a:t>个振动模，总的能量</a:t>
            </a: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3109913" y="2301875"/>
          <a:ext cx="2768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r:id="rId3" imgW="1079032" imgH="444307" progId="Equation.3">
                  <p:embed/>
                </p:oleObj>
              </mc:Choice>
              <mc:Fallback>
                <p:oleObj r:id="rId3" imgW="107903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2301875"/>
                        <a:ext cx="2768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6426200" y="3678238"/>
          <a:ext cx="189071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r:id="rId5" imgW="736280" imgH="444307" progId="Equation.3">
                  <p:embed/>
                </p:oleObj>
              </mc:Choice>
              <mc:Fallback>
                <p:oleObj r:id="rId5" imgW="736280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3678238"/>
                        <a:ext cx="1890713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2"/>
          <p:cNvGraphicFramePr>
            <a:graphicFrameLocks noChangeAspect="1"/>
          </p:cNvGraphicFramePr>
          <p:nvPr/>
        </p:nvGraphicFramePr>
        <p:xfrm>
          <a:off x="3097213" y="3660775"/>
          <a:ext cx="26289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r:id="rId7" imgW="1028700" imgH="469900" progId="Equation.3">
                  <p:embed/>
                </p:oleObj>
              </mc:Choice>
              <mc:Fallback>
                <p:oleObj r:id="rId7" imgW="1028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3660775"/>
                        <a:ext cx="26289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58813" y="3965575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晶体总的热容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3159125" y="5297488"/>
          <a:ext cx="5157788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9" imgW="1912687" imgH="419157" progId="Equation.DSMT4">
                  <p:embed/>
                </p:oleObj>
              </mc:Choice>
              <mc:Fallback>
                <p:oleObj name="Equation" r:id="rId9" imgW="1912687" imgH="4191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5297488"/>
                        <a:ext cx="5157788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13500000">
              <a:srgbClr val="997A5C"/>
            </a:prstShdw>
          </a:effectLst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（</a:t>
            </a:r>
            <a:r>
              <a:rPr lang="en-US" altLang="zh-CN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）晶格总热容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13500000">
              <a:srgbClr val="997A5C"/>
            </a:prstShdw>
          </a:effectLst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（</a:t>
            </a:r>
            <a:r>
              <a:rPr lang="en-US" altLang="zh-CN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）晶格总热容</a:t>
            </a:r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4859338" y="2611438"/>
          <a:ext cx="2465387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公式" r:id="rId3" imgW="914400" imgH="774700" progId="Equation.3">
                  <p:embed/>
                </p:oleObj>
              </mc:Choice>
              <mc:Fallback>
                <p:oleObj name="公式" r:id="rId3" imgW="914400" imgH="77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11438"/>
                        <a:ext cx="2465387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591601" y="1790119"/>
            <a:ext cx="3984625" cy="752475"/>
            <a:chOff x="1426" y="3072"/>
            <a:chExt cx="2510" cy="474"/>
          </a:xfrm>
          <a:noFill/>
        </p:grpSpPr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1426" y="3151"/>
              <a:ext cx="638" cy="3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dirty="0" smtClean="0">
                  <a:solidFill>
                    <a:srgbClr val="0207C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可见</a:t>
              </a:r>
              <a:endParaRPr kumimoji="1" lang="zh-CN" altLang="en-US" sz="2800" b="0" dirty="0" smtClean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490" name="Object 7"/>
            <p:cNvGraphicFramePr>
              <a:graphicFrameLocks noChangeAspect="1"/>
            </p:cNvGraphicFramePr>
            <p:nvPr/>
          </p:nvGraphicFramePr>
          <p:xfrm>
            <a:off x="2064" y="3072"/>
            <a:ext cx="1872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4" name="Equation" r:id="rId5" imgW="1053643" imgH="266584" progId="Equation.3">
                    <p:embed/>
                  </p:oleObj>
                </mc:Choice>
                <mc:Fallback>
                  <p:oleObj name="Equation" r:id="rId5" imgW="1053643" imgH="266584" progId="Equation.3">
                    <p:embed/>
                    <p:pic>
                      <p:nvPicPr>
                        <p:cNvPr id="2049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72"/>
                          <a:ext cx="1872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457200" y="4986338"/>
            <a:ext cx="843597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dirty="0" smtClean="0">
                <a:latin typeface="微软雅黑" panose="020B0503020204020204" pitchFamily="34" charset="-122"/>
              </a:rPr>
              <a:t>对于具体晶体计算出</a:t>
            </a:r>
            <a:r>
              <a:rPr kumimoji="1" lang="en-US" altLang="zh-CN" sz="2000" dirty="0" smtClean="0">
                <a:latin typeface="微软雅黑" panose="020B0503020204020204" pitchFamily="34" charset="-122"/>
              </a:rPr>
              <a:t>3N</a:t>
            </a:r>
            <a:r>
              <a:rPr kumimoji="1" lang="zh-CN" altLang="en-US" sz="2000" dirty="0" smtClean="0">
                <a:latin typeface="微软雅黑" panose="020B0503020204020204" pitchFamily="34" charset="-122"/>
              </a:rPr>
              <a:t>个简正频率往往是十分复杂的。</a:t>
            </a:r>
            <a:endParaRPr kumimoji="1" lang="en-US" altLang="zh-CN" sz="2000" dirty="0" smtClean="0">
              <a:latin typeface="微软雅黑" panose="020B0503020204020204" pitchFamily="34" charset="-122"/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dirty="0" smtClean="0">
                <a:latin typeface="微软雅黑" panose="020B0503020204020204" pitchFamily="34" charset="-122"/>
              </a:rPr>
              <a:t>在一般讨论时常采用这样两个模型：</a:t>
            </a:r>
            <a:endParaRPr kumimoji="1"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爱因斯坦</a:t>
            </a:r>
            <a:r>
              <a:rPr kumimoji="1" lang="en-US" altLang="zh-CN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(Einstein)</a:t>
            </a:r>
            <a:r>
              <a:rPr kumimoji="1"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模型</a:t>
            </a:r>
            <a:endParaRPr kumimoji="1" lang="en-US" altLang="zh-CN" sz="2000" dirty="0" smtClean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德拜</a:t>
            </a:r>
            <a:r>
              <a:rPr kumimoji="1" lang="en-US" altLang="zh-CN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(</a:t>
            </a:r>
            <a:r>
              <a:rPr kumimoji="1" lang="en-US" altLang="zh-CN" sz="2000" dirty="0" err="1" smtClean="0">
                <a:solidFill>
                  <a:srgbClr val="800000"/>
                </a:solidFill>
                <a:latin typeface="微软雅黑" panose="020B0503020204020204" pitchFamily="34" charset="-122"/>
              </a:rPr>
              <a:t>p.Debye</a:t>
            </a:r>
            <a:r>
              <a:rPr kumimoji="1" lang="en-US" altLang="zh-CN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)</a:t>
            </a:r>
            <a:r>
              <a:rPr kumimoji="1"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模型</a:t>
            </a:r>
            <a:r>
              <a:rPr kumimoji="1" lang="zh-CN" altLang="en-US" sz="200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41990" name="Object 9"/>
          <p:cNvGraphicFramePr>
            <a:graphicFrameLocks noChangeAspect="1"/>
          </p:cNvGraphicFramePr>
          <p:nvPr/>
        </p:nvGraphicFramePr>
        <p:xfrm>
          <a:off x="715963" y="2878138"/>
          <a:ext cx="363378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公式" r:id="rId7" imgW="1663700" imgH="711200" progId="Equation.3">
                  <p:embed/>
                </p:oleObj>
              </mc:Choice>
              <mc:Fallback>
                <p:oleObj name="公式" r:id="rId7" imgW="16637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878138"/>
                        <a:ext cx="3633787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latin typeface="微软雅黑" panose="020B0503020204020204" pitchFamily="34" charset="-122"/>
              </a:rPr>
              <a:t>Ⅰ. Einstein</a:t>
            </a:r>
            <a:r>
              <a:rPr lang="zh-CN" altLang="en-US" sz="4000" dirty="0">
                <a:latin typeface="微软雅黑" panose="020B0503020204020204" pitchFamily="34" charset="-122"/>
              </a:rPr>
              <a:t>模型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800100" y="1773238"/>
            <a:ext cx="758825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模型要点：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1</a:t>
            </a:r>
            <a:r>
              <a:rPr kumimoji="1" lang="zh-CN" altLang="en-US" sz="2400">
                <a:latin typeface="微软雅黑" panose="020B0503020204020204" pitchFamily="34" charset="-122"/>
              </a:rPr>
              <a:t>）认为晶体中所有原子都以相同的频率振动，设为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400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>
                <a:latin typeface="微软雅黑" panose="020B0503020204020204" pitchFamily="34" charset="-122"/>
              </a:rPr>
              <a:t>即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忽略了色散关系</a:t>
            </a:r>
            <a:r>
              <a:rPr kumimoji="1" lang="zh-CN" altLang="en-US" sz="2400">
                <a:latin typeface="微软雅黑" panose="020B0503020204020204" pitchFamily="34" charset="-122"/>
              </a:rPr>
              <a:t>的存在。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2</a:t>
            </a:r>
            <a:r>
              <a:rPr kumimoji="1" lang="zh-CN" altLang="en-US" sz="2400">
                <a:latin typeface="微软雅黑" panose="020B0503020204020204" pitchFamily="34" charset="-122"/>
              </a:rPr>
              <a:t>）晶格振动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能量是量子化</a:t>
            </a:r>
            <a:r>
              <a:rPr kumimoji="1" lang="zh-CN" altLang="en-US" sz="2400">
                <a:latin typeface="微软雅黑" panose="020B0503020204020204" pitchFamily="34" charset="-122"/>
              </a:rPr>
              <a:t>的。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体系规定：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N</a:t>
            </a:r>
            <a:r>
              <a:rPr kumimoji="1" lang="zh-CN" altLang="en-US" sz="2400">
                <a:latin typeface="微软雅黑" panose="020B0503020204020204" pitchFamily="34" charset="-122"/>
              </a:rPr>
              <a:t>个原子组成，共有</a:t>
            </a:r>
            <a:r>
              <a:rPr kumimoji="1" lang="en-US" altLang="zh-CN" sz="2400">
                <a:latin typeface="微软雅黑" panose="020B0503020204020204" pitchFamily="34" charset="-122"/>
              </a:rPr>
              <a:t>3N</a:t>
            </a:r>
            <a:r>
              <a:rPr kumimoji="1" lang="zh-CN" altLang="en-US" sz="2400">
                <a:latin typeface="微软雅黑" panose="020B0503020204020204" pitchFamily="34" charset="-122"/>
              </a:rPr>
              <a:t>个频率为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400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微软雅黑" panose="020B0503020204020204" pitchFamily="34" charset="-122"/>
              </a:rPr>
              <a:t>的振动。</a:t>
            </a:r>
            <a:endParaRPr kumimoji="1" lang="zh-CN" altLang="en-US" sz="2400" baseline="-250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"/>
          <p:cNvSpPr>
            <a:spLocks noChangeArrowheads="1"/>
          </p:cNvSpPr>
          <p:nvPr/>
        </p:nvSpPr>
        <p:spPr bwMode="auto">
          <a:xfrm>
            <a:off x="3505200" y="5749925"/>
            <a:ext cx="13716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207CA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" name="Rectangle 15"/>
          <p:cNvSpPr>
            <a:spLocks noChangeArrowheads="1"/>
          </p:cNvSpPr>
          <p:nvPr/>
        </p:nvSpPr>
        <p:spPr bwMode="auto">
          <a:xfrm>
            <a:off x="4921250" y="4530725"/>
            <a:ext cx="3022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207CA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z="2400" smtClean="0">
              <a:latin typeface="微软雅黑" panose="020B0503020204020204" pitchFamily="34" charset="-122"/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180975" y="765175"/>
            <a:ext cx="914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1. </a:t>
            </a:r>
            <a:r>
              <a:rPr kumimoji="1" lang="zh-CN" altLang="en-US">
                <a:latin typeface="微软雅黑" panose="020B0503020204020204" pitchFamily="34" charset="-122"/>
              </a:rPr>
              <a:t>爱因斯坦模型 </a:t>
            </a: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298450" y="2397125"/>
            <a:ext cx="83058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i="1">
                <a:latin typeface="微软雅黑" panose="020B0503020204020204" pitchFamily="34" charset="-122"/>
              </a:rPr>
              <a:t>N</a:t>
            </a:r>
            <a:r>
              <a:rPr kumimoji="1" lang="zh-CN" altLang="en-US">
                <a:latin typeface="微软雅黑" panose="020B0503020204020204" pitchFamily="34" charset="-122"/>
              </a:rPr>
              <a:t>个原子构成的晶体，所有的原子以相同的频率</a:t>
            </a:r>
            <a:r>
              <a:rPr kumimoji="1"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kumimoji="1" lang="en-US" altLang="zh-CN" baseline="-30000">
                <a:latin typeface="微软雅黑" panose="020B0503020204020204" pitchFamily="34" charset="-122"/>
              </a:rPr>
              <a:t>0</a:t>
            </a:r>
            <a:r>
              <a:rPr kumimoji="1"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振动 </a:t>
            </a:r>
          </a:p>
        </p:txBody>
      </p:sp>
      <p:graphicFrame>
        <p:nvGraphicFramePr>
          <p:cNvPr id="44038" name="Object 5"/>
          <p:cNvGraphicFramePr>
            <a:graphicFrameLocks noChangeAspect="1"/>
          </p:cNvGraphicFramePr>
          <p:nvPr/>
        </p:nvGraphicFramePr>
        <p:xfrm>
          <a:off x="1908175" y="4651375"/>
          <a:ext cx="1778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3" imgW="761669" imgH="406224" progId="Equation.3">
                  <p:embed/>
                </p:oleObj>
              </mc:Choice>
              <mc:Fallback>
                <p:oleObj name="Equation" r:id="rId3" imgW="761669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51375"/>
                        <a:ext cx="1778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8"/>
          <p:cNvGraphicFramePr>
            <a:graphicFrameLocks noChangeAspect="1"/>
          </p:cNvGraphicFramePr>
          <p:nvPr/>
        </p:nvGraphicFramePr>
        <p:xfrm>
          <a:off x="5592763" y="3300413"/>
          <a:ext cx="33718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5" imgW="1422400" imgH="393700" progId="Equation.DSMT4">
                  <p:embed/>
                </p:oleObj>
              </mc:Choice>
              <mc:Fallback>
                <p:oleObj name="Equation" r:id="rId5" imgW="14224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3300413"/>
                        <a:ext cx="337185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9"/>
          <p:cNvGraphicFramePr>
            <a:graphicFrameLocks noChangeAspect="1"/>
          </p:cNvGraphicFramePr>
          <p:nvPr/>
        </p:nvGraphicFramePr>
        <p:xfrm>
          <a:off x="1476375" y="3279775"/>
          <a:ext cx="412591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7" imgW="1739900" imgH="444500" progId="Equation.DSMT4">
                  <p:embed/>
                </p:oleObj>
              </mc:Choice>
              <mc:Fallback>
                <p:oleObj name="Equation" r:id="rId7" imgW="17399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79775"/>
                        <a:ext cx="4125913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0"/>
          <p:cNvGraphicFramePr>
            <a:graphicFrameLocks noChangeAspect="1"/>
          </p:cNvGraphicFramePr>
          <p:nvPr/>
        </p:nvGraphicFramePr>
        <p:xfrm>
          <a:off x="3825875" y="4649788"/>
          <a:ext cx="41179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9" imgW="1765300" imgH="457200" progId="Equation.3">
                  <p:embed/>
                </p:oleObj>
              </mc:Choice>
              <mc:Fallback>
                <p:oleObj name="Equation" r:id="rId9" imgW="17653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649788"/>
                        <a:ext cx="411797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3"/>
          <p:cNvGraphicFramePr>
            <a:graphicFrameLocks noChangeAspect="1"/>
          </p:cNvGraphicFramePr>
          <p:nvPr/>
        </p:nvGraphicFramePr>
        <p:xfrm>
          <a:off x="4143375" y="1270000"/>
          <a:ext cx="40259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11" imgW="1661179" imgH="365726" progId="Equation.DSMT4">
                  <p:embed/>
                </p:oleObj>
              </mc:Choice>
              <mc:Fallback>
                <p:oleObj name="Equation" r:id="rId11" imgW="1661179" imgH="36572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270000"/>
                        <a:ext cx="40259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Rectangle 14"/>
          <p:cNvSpPr>
            <a:spLocks noChangeArrowheads="1"/>
          </p:cNvSpPr>
          <p:nvPr/>
        </p:nvSpPr>
        <p:spPr bwMode="auto">
          <a:xfrm>
            <a:off x="298450" y="1473200"/>
            <a:ext cx="3833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一个振动模式的平均能量</a:t>
            </a:r>
          </a:p>
        </p:txBody>
      </p:sp>
      <p:sp>
        <p:nvSpPr>
          <p:cNvPr id="44044" name="Rectangle 16"/>
          <p:cNvSpPr>
            <a:spLocks noChangeArrowheads="1"/>
          </p:cNvSpPr>
          <p:nvPr/>
        </p:nvSpPr>
        <p:spPr bwMode="auto">
          <a:xfrm>
            <a:off x="298450" y="4835525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晶体热容</a:t>
            </a:r>
          </a:p>
        </p:txBody>
      </p:sp>
      <p:sp>
        <p:nvSpPr>
          <p:cNvPr id="44045" name="Rectangle 21"/>
          <p:cNvSpPr>
            <a:spLocks noChangeArrowheads="1"/>
          </p:cNvSpPr>
          <p:nvPr/>
        </p:nvSpPr>
        <p:spPr bwMode="auto">
          <a:xfrm>
            <a:off x="298450" y="3508375"/>
            <a:ext cx="129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总能量</a:t>
            </a:r>
          </a:p>
        </p:txBody>
      </p:sp>
      <p:graphicFrame>
        <p:nvGraphicFramePr>
          <p:cNvPr id="44046" name="Object 4"/>
          <p:cNvGraphicFramePr>
            <a:graphicFrameLocks noChangeAspect="1"/>
          </p:cNvGraphicFramePr>
          <p:nvPr/>
        </p:nvGraphicFramePr>
        <p:xfrm>
          <a:off x="1924050" y="5753100"/>
          <a:ext cx="2895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13" imgW="1165831" imgH="381080" progId="Equation.3">
                  <p:embed/>
                </p:oleObj>
              </mc:Choice>
              <mc:Fallback>
                <p:oleObj name="Equation" r:id="rId13" imgW="1165831" imgH="381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5753100"/>
                        <a:ext cx="2895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Deby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79263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828675" y="1177925"/>
            <a:ext cx="75596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微软雅黑" panose="020B0503020204020204" pitchFamily="34" charset="-122"/>
              </a:rPr>
              <a:t>几种材料晶格热容量理论值与实验值的比较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0825" y="2398713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爱因斯坦温度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460625" y="2428875"/>
          <a:ext cx="17907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r:id="rId3" imgW="736600" imgH="228600" progId="Equation.3">
                  <p:embed/>
                </p:oleObj>
              </mc:Choice>
              <mc:Fallback>
                <p:oleObj r:id="rId3" imgW="736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428875"/>
                        <a:ext cx="17907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899025" y="2220913"/>
          <a:ext cx="151288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5" imgW="571414" imgH="381080" progId="Equation.3">
                  <p:embed/>
                </p:oleObj>
              </mc:Choice>
              <mc:Fallback>
                <p:oleObj name="Equation" r:id="rId5" imgW="571414" imgH="381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220913"/>
                        <a:ext cx="1512888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384425" y="3440113"/>
          <a:ext cx="43370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r:id="rId7" imgW="1737245" imgH="388756" progId="Equation.3">
                  <p:embed/>
                </p:oleObj>
              </mc:Choice>
              <mc:Fallback>
                <p:oleObj r:id="rId7" imgW="1737245" imgH="38875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3440113"/>
                        <a:ext cx="433705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50825" y="4652963"/>
            <a:ext cx="7921625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选取合适的 </a:t>
            </a:r>
            <a:r>
              <a:rPr kumimoji="1"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</a:t>
            </a:r>
            <a:r>
              <a:rPr kumimoji="1" lang="en-US" altLang="zh-CN" baseline="-25000">
                <a:latin typeface="微软雅黑" panose="020B0503020204020204" pitchFamily="34" charset="-122"/>
                <a:sym typeface="Symbol" panose="05050102010706020507" pitchFamily="18" charset="2"/>
              </a:rPr>
              <a:t>E </a:t>
            </a:r>
            <a:r>
              <a:rPr kumimoji="1" lang="zh-CN" altLang="en-US">
                <a:latin typeface="微软雅黑" panose="020B0503020204020204" pitchFamily="34" charset="-122"/>
              </a:rPr>
              <a:t>值，在较大温度变化的范围内，理论计算的结果和实验结果相当好地符合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50825" y="594995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大多数固体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032125" y="5949950"/>
          <a:ext cx="3124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r:id="rId9" imgW="1294838" imgH="215806" progId="Equation.3">
                  <p:embed/>
                </p:oleObj>
              </mc:Choice>
              <mc:Fallback>
                <p:oleObj r:id="rId9" imgW="1294838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949950"/>
                        <a:ext cx="3124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479425" y="836613"/>
          <a:ext cx="49276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r:id="rId11" imgW="2004089" imgH="403803" progId="Equation.3">
                  <p:embed/>
                </p:oleObj>
              </mc:Choice>
              <mc:Fallback>
                <p:oleObj r:id="rId11" imgW="2004089" imgH="40380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836613"/>
                        <a:ext cx="49276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656263" y="1152525"/>
            <a:ext cx="3487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800000"/>
                </a:solidFill>
                <a:latin typeface="微软雅黑" panose="020B0503020204020204" pitchFamily="34" charset="-122"/>
              </a:rPr>
              <a:t>——  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爱因斯坦热容函数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  <p:bldP spid="10249" grpId="0" build="p" autoUpdateAnimBg="0"/>
      <p:bldP spid="10250" grpId="0" build="p" autoUpdateAnimBg="0"/>
      <p:bldP spid="10253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7A5C"/>
            </a:prstShdw>
          </a:effectLst>
        </p:spPr>
        <p:txBody>
          <a:bodyPr/>
          <a:lstStyle/>
          <a:p>
            <a:pPr eaLnBrk="1" hangingPunct="1"/>
            <a:r>
              <a:rPr lang="en-US" altLang="zh-CN" sz="4000" smtClean="0">
                <a:effectLst/>
                <a:latin typeface="微软雅黑" panose="020B0503020204020204" pitchFamily="34" charset="-122"/>
              </a:rPr>
              <a:t>Einstein</a:t>
            </a:r>
            <a:r>
              <a:rPr lang="zh-CN" altLang="en-US" sz="4000" smtClean="0">
                <a:effectLst/>
                <a:latin typeface="微软雅黑" panose="020B0503020204020204" pitchFamily="34" charset="-122"/>
              </a:rPr>
              <a:t>理论与实验比较图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003300" y="1485900"/>
          <a:ext cx="6757988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Graph" r:id="rId3" imgW="4285129" imgH="3030071" progId="Origin50.Graph">
                  <p:embed/>
                </p:oleObj>
              </mc:Choice>
              <mc:Fallback>
                <p:oleObj name="Graph" r:id="rId3" imgW="4285129" imgH="3030071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485900"/>
                        <a:ext cx="6757988" cy="478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331913" y="6127750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圆点</a:t>
            </a:r>
            <a:r>
              <a:rPr kumimoji="1" lang="zh-CN" altLang="en-US" sz="2000">
                <a:latin typeface="微软雅黑" panose="020B0503020204020204" pitchFamily="34" charset="-122"/>
              </a:rPr>
              <a:t>为金刚石实验值，温度以</a:t>
            </a:r>
            <a:r>
              <a:rPr kumimoji="1" lang="en-US" altLang="zh-CN" sz="2000" i="1">
                <a:latin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000" i="1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>
                <a:latin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000" i="1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000" i="1">
                <a:latin typeface="微软雅黑" panose="020B0503020204020204" pitchFamily="34" charset="-122"/>
                <a:cs typeface="Times New Roman" panose="02020603050405020304" pitchFamily="18" charset="0"/>
              </a:rPr>
              <a:t>/ħ</a:t>
            </a:r>
            <a:r>
              <a:rPr kumimoji="1" lang="zh-CN" altLang="en-US" sz="2000">
                <a:latin typeface="微软雅黑" panose="020B0503020204020204" pitchFamily="34" charset="-122"/>
              </a:rPr>
              <a:t>为单位。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246938" y="2565400"/>
            <a:ext cx="1752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金刚石</a:t>
            </a: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965950" y="3462338"/>
          <a:ext cx="2057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r:id="rId5" imgW="812447" imgH="215806" progId="Equation.3">
                  <p:embed/>
                </p:oleObj>
              </mc:Choice>
              <mc:Fallback>
                <p:oleObj r:id="rId5" imgW="812447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3462338"/>
                        <a:ext cx="2057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246313" y="3206750"/>
          <a:ext cx="476091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r:id="rId3" imgW="1993900" imgH="444500" progId="Equation.3">
                  <p:embed/>
                </p:oleObj>
              </mc:Choice>
              <mc:Fallback>
                <p:oleObj r:id="rId3" imgW="19939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206750"/>
                        <a:ext cx="476091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246313" y="4487863"/>
          <a:ext cx="306546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Equation" r:id="rId5" imgW="1397000" imgH="571500" progId="Equation.3">
                  <p:embed/>
                </p:oleObj>
              </mc:Choice>
              <mc:Fallback>
                <p:oleObj name="Equation" r:id="rId5" imgW="13970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487863"/>
                        <a:ext cx="3065462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333625" y="6108700"/>
          <a:ext cx="1752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r:id="rId7" imgW="655454" imgH="175340" progId="Equation.3">
                  <p:embed/>
                </p:oleObj>
              </mc:Choice>
              <mc:Fallback>
                <p:oleObj r:id="rId7" imgW="655454" imgH="1753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6108700"/>
                        <a:ext cx="1752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65113" y="2266950"/>
            <a:ext cx="2133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温度较高时 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230438" y="2063750"/>
          <a:ext cx="13112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9" imgW="596900" imgH="431800" progId="Equation.3">
                  <p:embed/>
                </p:oleObj>
              </mc:Choice>
              <mc:Fallback>
                <p:oleObj name="Equation" r:id="rId9" imgW="5969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063750"/>
                        <a:ext cx="13112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243138" y="858838"/>
          <a:ext cx="42703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r:id="rId11" imgW="1790700" imgH="444500" progId="Equation.3">
                  <p:embed/>
                </p:oleObj>
              </mc:Choice>
              <mc:Fallback>
                <p:oleObj r:id="rId11" imgW="17907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858838"/>
                        <a:ext cx="42703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056313" y="2263775"/>
          <a:ext cx="1250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13" imgW="532937" imgH="215713" progId="Equation.3">
                  <p:embed/>
                </p:oleObj>
              </mc:Choice>
              <mc:Fallback>
                <p:oleObj name="Equation" r:id="rId13" imgW="532937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2263775"/>
                        <a:ext cx="12509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543425" y="6108700"/>
            <a:ext cx="45656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与杜隆 </a:t>
            </a: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珀替定律相符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946525" y="2292350"/>
          <a:ext cx="16525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15" imgW="655454" imgH="175340" progId="Equation.DSMT4">
                  <p:embed/>
                </p:oleObj>
              </mc:Choice>
              <mc:Fallback>
                <p:oleObj name="Equation" r:id="rId15" imgW="655454" imgH="1753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2292350"/>
                        <a:ext cx="16525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69913" y="1131888"/>
            <a:ext cx="152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晶体热容</a:t>
            </a:r>
          </a:p>
        </p:txBody>
      </p:sp>
      <p:sp>
        <p:nvSpPr>
          <p:cNvPr id="12305" name="Freeform 17"/>
          <p:cNvSpPr>
            <a:spLocks/>
          </p:cNvSpPr>
          <p:nvPr/>
        </p:nvSpPr>
        <p:spPr bwMode="auto">
          <a:xfrm>
            <a:off x="5599113" y="1377950"/>
            <a:ext cx="2819400" cy="3581400"/>
          </a:xfrm>
          <a:custGeom>
            <a:avLst/>
            <a:gdLst>
              <a:gd name="T0" fmla="*/ 0 w 1776"/>
              <a:gd name="T1" fmla="*/ 2147483646 h 2256"/>
              <a:gd name="T2" fmla="*/ 2147483646 w 1776"/>
              <a:gd name="T3" fmla="*/ 2147483646 h 2256"/>
              <a:gd name="T4" fmla="*/ 2147483646 w 1776"/>
              <a:gd name="T5" fmla="*/ 0 h 2256"/>
              <a:gd name="T6" fmla="*/ 2147483646 w 1776"/>
              <a:gd name="T7" fmla="*/ 0 h 2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2256">
                <a:moveTo>
                  <a:pt x="0" y="2256"/>
                </a:moveTo>
                <a:lnTo>
                  <a:pt x="1776" y="2256"/>
                </a:lnTo>
                <a:lnTo>
                  <a:pt x="1776" y="0"/>
                </a:lnTo>
                <a:lnTo>
                  <a:pt x="768" y="0"/>
                </a:lnTo>
              </a:path>
            </a:pathLst>
          </a:custGeom>
          <a:noFill/>
          <a:ln w="38100" cmpd="sng">
            <a:solidFill>
              <a:srgbClr val="0207CA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  <p:bldP spid="12301" grpId="0" build="p" autoUpdateAnimBg="0" advAuto="0"/>
      <p:bldP spid="12303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57188" y="2295525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温度非常低时</a:t>
            </a:r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2641600" y="2128838"/>
          <a:ext cx="14255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3" imgW="609336" imgH="431613" progId="Equation.3">
                  <p:embed/>
                </p:oleObj>
              </mc:Choice>
              <mc:Fallback>
                <p:oleObj name="Equation" r:id="rId3" imgW="60933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128838"/>
                        <a:ext cx="14255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5"/>
          <p:cNvGraphicFramePr>
            <a:graphicFrameLocks noChangeAspect="1"/>
          </p:cNvGraphicFramePr>
          <p:nvPr/>
        </p:nvGraphicFramePr>
        <p:xfrm>
          <a:off x="6189663" y="2301875"/>
          <a:ext cx="13350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5" imgW="532937" imgH="215713" progId="Equation.3">
                  <p:embed/>
                </p:oleObj>
              </mc:Choice>
              <mc:Fallback>
                <p:oleObj name="Equation" r:id="rId5" imgW="532937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2301875"/>
                        <a:ext cx="133508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6"/>
          <p:cNvGraphicFramePr>
            <a:graphicFrameLocks noChangeAspect="1"/>
          </p:cNvGraphicFramePr>
          <p:nvPr/>
        </p:nvGraphicFramePr>
        <p:xfrm>
          <a:off x="2170113" y="2919413"/>
          <a:ext cx="36369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r:id="rId7" imgW="1417339" imgH="426834" progId="Equation.3">
                  <p:embed/>
                </p:oleObj>
              </mc:Choice>
              <mc:Fallback>
                <p:oleObj r:id="rId7" imgW="1417339" imgH="4268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919413"/>
                        <a:ext cx="36369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7"/>
          <p:cNvGraphicFramePr>
            <a:graphicFrameLocks noChangeAspect="1"/>
          </p:cNvGraphicFramePr>
          <p:nvPr/>
        </p:nvGraphicFramePr>
        <p:xfrm>
          <a:off x="357188" y="3259138"/>
          <a:ext cx="16113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9" imgW="634725" imgH="203112" progId="Equation.3">
                  <p:embed/>
                </p:oleObj>
              </mc:Choice>
              <mc:Fallback>
                <p:oleObj name="Equation" r:id="rId9" imgW="63472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259138"/>
                        <a:ext cx="16113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4978400" y="3732213"/>
            <a:ext cx="40909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—— </a:t>
            </a:r>
            <a:r>
              <a:rPr kumimoji="1" lang="zh-CN" altLang="en-US" sz="2400">
                <a:latin typeface="微软雅黑" panose="020B0503020204020204" pitchFamily="34" charset="-122"/>
              </a:rPr>
              <a:t>按温度的指数形式降低</a:t>
            </a:r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296863" y="5619750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实验测得结果</a:t>
            </a:r>
          </a:p>
        </p:txBody>
      </p:sp>
      <p:graphicFrame>
        <p:nvGraphicFramePr>
          <p:cNvPr id="48137" name="Object 10"/>
          <p:cNvGraphicFramePr>
            <a:graphicFrameLocks noChangeAspect="1"/>
          </p:cNvGraphicFramePr>
          <p:nvPr/>
        </p:nvGraphicFramePr>
        <p:xfrm>
          <a:off x="2547938" y="5583238"/>
          <a:ext cx="159543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r:id="rId11" imgW="647700" imgH="241300" progId="Equation.3">
                  <p:embed/>
                </p:oleObj>
              </mc:Choice>
              <mc:Fallback>
                <p:oleObj r:id="rId11" imgW="6477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583238"/>
                        <a:ext cx="159543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2470150" y="6092825"/>
            <a:ext cx="6673850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爱因斯坦模型忽略了各格波的频率差别</a:t>
            </a:r>
          </a:p>
        </p:txBody>
      </p:sp>
      <p:graphicFrame>
        <p:nvGraphicFramePr>
          <p:cNvPr id="48139" name="Object 12"/>
          <p:cNvGraphicFramePr>
            <a:graphicFrameLocks noChangeAspect="1"/>
          </p:cNvGraphicFramePr>
          <p:nvPr/>
        </p:nvGraphicFramePr>
        <p:xfrm>
          <a:off x="4311650" y="2335213"/>
          <a:ext cx="17002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13" imgW="655454" imgH="175340" progId="Equation.DSMT4">
                  <p:embed/>
                </p:oleObj>
              </mc:Choice>
              <mc:Fallback>
                <p:oleObj name="Equation" r:id="rId13" imgW="655454" imgH="1753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2335213"/>
                        <a:ext cx="17002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3"/>
          <p:cNvGraphicFramePr>
            <a:graphicFrameLocks noChangeAspect="1"/>
          </p:cNvGraphicFramePr>
          <p:nvPr/>
        </p:nvGraphicFramePr>
        <p:xfrm>
          <a:off x="2749550" y="936625"/>
          <a:ext cx="42703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r:id="rId15" imgW="1790700" imgH="444500" progId="Equation.3">
                  <p:embed/>
                </p:oleObj>
              </mc:Choice>
              <mc:Fallback>
                <p:oleObj r:id="rId15" imgW="17907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936625"/>
                        <a:ext cx="42703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395288" y="1209675"/>
            <a:ext cx="152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晶体热容</a:t>
            </a:r>
          </a:p>
        </p:txBody>
      </p:sp>
      <p:sp>
        <p:nvSpPr>
          <p:cNvPr id="48142" name="Text Box 7"/>
          <p:cNvSpPr txBox="1">
            <a:spLocks noChangeArrowheads="1"/>
          </p:cNvSpPr>
          <p:nvPr/>
        </p:nvSpPr>
        <p:spPr bwMode="auto">
          <a:xfrm>
            <a:off x="269875" y="4483100"/>
            <a:ext cx="78517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0" lvl="1" eaLnBrk="1" hangingPunct="1">
              <a:spcBef>
                <a:spcPts val="60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(1)T</a:t>
            </a:r>
            <a:r>
              <a:rPr kumimoji="1" lang="zh-CN" altLang="en-US" sz="2400">
                <a:latin typeface="微软雅黑" panose="020B0503020204020204" pitchFamily="34" charset="-122"/>
              </a:rPr>
              <a:t>趋近于</a:t>
            </a:r>
            <a:r>
              <a:rPr kumimoji="1" lang="en-US" altLang="zh-CN" sz="2400">
                <a:latin typeface="微软雅黑" panose="020B0503020204020204" pitchFamily="34" charset="-122"/>
              </a:rPr>
              <a:t>0</a:t>
            </a:r>
            <a:r>
              <a:rPr kumimoji="1" lang="zh-CN" altLang="en-US" sz="2400">
                <a:latin typeface="微软雅黑" panose="020B0503020204020204" pitchFamily="34" charset="-122"/>
              </a:rPr>
              <a:t>时的理论结果与实际符合较好；</a:t>
            </a:r>
          </a:p>
          <a:p>
            <a:pPr marL="0" lvl="1" eaLnBrk="1" hangingPunct="1">
              <a:spcBef>
                <a:spcPts val="60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(2)T</a:t>
            </a:r>
            <a:r>
              <a:rPr kumimoji="1" lang="zh-CN" altLang="en-US" sz="2400">
                <a:latin typeface="微软雅黑" panose="020B0503020204020204" pitchFamily="34" charset="-122"/>
              </a:rPr>
              <a:t>处于低温段时，实验值与理论不符；</a:t>
            </a:r>
            <a:endParaRPr kumimoji="1" lang="en-US" altLang="zh-CN" sz="2000" baseline="300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7A5C"/>
            </a:prstShdw>
          </a:effectLst>
        </p:spPr>
        <p:txBody>
          <a:bodyPr/>
          <a:lstStyle/>
          <a:p>
            <a:pPr eaLnBrk="1" hangingPunct="1"/>
            <a:r>
              <a:rPr lang="en-US" altLang="zh-CN" sz="4000" smtClean="0">
                <a:effectLst/>
                <a:latin typeface="微软雅黑" panose="020B0503020204020204" pitchFamily="34" charset="-122"/>
              </a:rPr>
              <a:t>Einstein</a:t>
            </a:r>
            <a:r>
              <a:rPr lang="zh-CN" altLang="en-US" sz="4000" smtClean="0">
                <a:effectLst/>
                <a:latin typeface="微软雅黑" panose="020B0503020204020204" pitchFamily="34" charset="-122"/>
              </a:rPr>
              <a:t>模型的评价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1628775"/>
            <a:ext cx="8153400" cy="1587500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377825" indent="-34290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前提假设过于简单：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Einstein</a:t>
            </a:r>
            <a:r>
              <a:rPr lang="zh-CN" altLang="en-US" sz="2800">
                <a:latin typeface="微软雅黑" panose="020B0503020204020204" pitchFamily="34" charset="-122"/>
              </a:rPr>
              <a:t>把固体中各原子的振动看成是相互独立的，因而体系的</a:t>
            </a:r>
            <a:r>
              <a:rPr lang="en-US" altLang="zh-CN" sz="2800">
                <a:latin typeface="微软雅黑" panose="020B0503020204020204" pitchFamily="34" charset="-122"/>
              </a:rPr>
              <a:t>3N</a:t>
            </a:r>
            <a:r>
              <a:rPr lang="zh-CN" altLang="en-US" sz="2800">
                <a:latin typeface="微软雅黑" panose="020B0503020204020204" pitchFamily="34" charset="-122"/>
              </a:rPr>
              <a:t>个振动 频率是相同的。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33400" y="4076700"/>
            <a:ext cx="4191000" cy="247491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</a:rPr>
              <a:t>）固体中原子之间存在着很强的相互作用，一个原子不可能孤立地振动，而不牵连邻近原子。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029200" y="4076700"/>
            <a:ext cx="3657600" cy="247491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</a:rPr>
              <a:t>）晶格振动产生的格波频率值是不完全相同的，而是有一定的分布情况。</a:t>
            </a:r>
          </a:p>
        </p:txBody>
      </p:sp>
      <p:sp>
        <p:nvSpPr>
          <p:cNvPr id="49158" name="矩形 1"/>
          <p:cNvSpPr>
            <a:spLocks noChangeArrowheads="1"/>
          </p:cNvSpPr>
          <p:nvPr/>
        </p:nvSpPr>
        <p:spPr bwMode="auto">
          <a:xfrm>
            <a:off x="533400" y="3338513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207CA"/>
                </a:solidFill>
                <a:latin typeface="微软雅黑" panose="020B0503020204020204" pitchFamily="34" charset="-122"/>
              </a:rPr>
              <a:t>实际上，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69875" y="949325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2. </a:t>
            </a:r>
            <a:r>
              <a:rPr kumimoji="1" lang="zh-CN" altLang="en-US">
                <a:latin typeface="微软雅黑" panose="020B0503020204020204" pitchFamily="34" charset="-122"/>
              </a:rPr>
              <a:t>德拜模型 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69875" y="1566863"/>
            <a:ext cx="86868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1912</a:t>
            </a:r>
            <a:r>
              <a:rPr kumimoji="1" lang="zh-CN" altLang="en-US">
                <a:latin typeface="微软雅黑" panose="020B0503020204020204" pitchFamily="34" charset="-122"/>
              </a:rPr>
              <a:t>年德拜提出以连续介质的弹性波来代表格波，将布喇菲晶格看作是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各向同性的连续介质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46075" y="2921000"/>
            <a:ext cx="50847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有</a:t>
            </a:r>
            <a:r>
              <a:rPr kumimoji="1" lang="en-US" altLang="zh-CN">
                <a:latin typeface="微软雅黑" panose="020B0503020204020204" pitchFamily="34" charset="-122"/>
              </a:rPr>
              <a:t>1</a:t>
            </a:r>
            <a:r>
              <a:rPr kumimoji="1" lang="zh-CN" altLang="en-US">
                <a:latin typeface="微软雅黑" panose="020B0503020204020204" pitchFamily="34" charset="-122"/>
              </a:rPr>
              <a:t>个纵波和</a:t>
            </a:r>
            <a:r>
              <a:rPr kumimoji="1" lang="en-US" altLang="zh-CN">
                <a:latin typeface="微软雅黑" panose="020B0503020204020204" pitchFamily="34" charset="-122"/>
              </a:rPr>
              <a:t>2</a:t>
            </a:r>
            <a:r>
              <a:rPr kumimoji="1" lang="zh-CN" altLang="en-US">
                <a:latin typeface="微软雅黑" panose="020B0503020204020204" pitchFamily="34" charset="-122"/>
              </a:rPr>
              <a:t>个独立的横波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870075" y="3868738"/>
          <a:ext cx="5334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3" imgW="2156527" imgH="403803" progId="Equation.DSMT4">
                  <p:embed/>
                </p:oleObj>
              </mc:Choice>
              <mc:Fallback>
                <p:oleObj name="Equation" r:id="rId3" imgW="2156527" imgH="40380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868738"/>
                        <a:ext cx="5334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69888" y="5283200"/>
            <a:ext cx="78962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不同</a:t>
            </a:r>
            <a:r>
              <a:rPr kumimoji="1" lang="en-US" altLang="zh-CN">
                <a:latin typeface="微软雅黑" panose="020B0503020204020204" pitchFamily="34" charset="-122"/>
              </a:rPr>
              <a:t>q</a:t>
            </a:r>
            <a:r>
              <a:rPr kumimoji="1" lang="zh-CN" altLang="en-US">
                <a:latin typeface="微软雅黑" panose="020B0503020204020204" pitchFamily="34" charset="-122"/>
              </a:rPr>
              <a:t>的纵波和横波，构成了晶格的全部振动模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69888" y="6064250"/>
            <a:ext cx="4673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不同的振动模，能量不同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50825" y="4111625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色散关系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 advAuto="0"/>
      <p:bldP spid="14343" grpId="0" build="p" autoUpdateAnimBg="0"/>
      <p:bldP spid="14344" grpId="0" build="p" autoUpdateAnimBg="0"/>
      <p:bldP spid="14347" grpId="0" build="p" autoUpdateAnimBg="0" advAuto="0"/>
      <p:bldP spid="14348" grpId="0" build="p" autoUpdateAnimBg="0" advAuto="0"/>
      <p:bldP spid="1434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7A5C"/>
            </a:prstShdw>
          </a:effectLst>
        </p:spPr>
        <p:txBody>
          <a:bodyPr/>
          <a:lstStyle/>
          <a:p>
            <a:pPr eaLnBrk="1" hangingPunct="1"/>
            <a:r>
              <a:rPr lang="en-US" altLang="zh-CN" smtClean="0">
                <a:effectLst/>
                <a:latin typeface="微软雅黑" panose="020B0503020204020204" pitchFamily="34" charset="-122"/>
              </a:rPr>
              <a:t> Debye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模型</a:t>
            </a:r>
          </a:p>
        </p:txBody>
      </p:sp>
      <p:sp>
        <p:nvSpPr>
          <p:cNvPr id="467976" name="AutoShape 8"/>
          <p:cNvSpPr>
            <a:spLocks noChangeArrowheads="1"/>
          </p:cNvSpPr>
          <p:nvPr/>
        </p:nvSpPr>
        <p:spPr bwMode="auto">
          <a:xfrm>
            <a:off x="323850" y="1628775"/>
            <a:ext cx="8458200" cy="41148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3200">
                <a:latin typeface="微软雅黑" panose="020B0503020204020204" pitchFamily="34" charset="-122"/>
              </a:rPr>
              <a:t>Debye</a:t>
            </a:r>
            <a:r>
              <a:rPr lang="zh-CN" altLang="en-US" sz="3200">
                <a:latin typeface="微软雅黑" panose="020B0503020204020204" pitchFamily="34" charset="-122"/>
              </a:rPr>
              <a:t>模型在处理晶格振动时考虑到了频率分布问题，即对晶格采取一个很简单的近似模型（把晶格当作弹性介质来处理的），得到近似的频率分布函数。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7999412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模型要点：</a:t>
            </a:r>
          </a:p>
          <a:p>
            <a:pPr marL="0" lvl="1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zh-CN" altLang="en-US" sz="2600">
                <a:latin typeface="微软雅黑" panose="020B0503020204020204" pitchFamily="34" charset="-122"/>
              </a:rPr>
              <a:t>（</a:t>
            </a:r>
            <a:r>
              <a:rPr kumimoji="1" lang="en-US" altLang="zh-CN" sz="2600">
                <a:latin typeface="微软雅黑" panose="020B0503020204020204" pitchFamily="34" charset="-122"/>
              </a:rPr>
              <a:t>1</a:t>
            </a:r>
            <a:r>
              <a:rPr kumimoji="1" lang="zh-CN" altLang="en-US" sz="2600">
                <a:latin typeface="微软雅黑" panose="020B0503020204020204" pitchFamily="34" charset="-122"/>
              </a:rPr>
              <a:t>）用连续介质中的弹性波替代格波，即以弹性波的色散关系</a:t>
            </a:r>
            <a:r>
              <a:rPr kumimoji="1" lang="en-US" altLang="zh-CN" sz="26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600">
                <a:latin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600" i="1">
                <a:latin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600">
                <a:latin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600" i="1">
                <a:latin typeface="微软雅黑" panose="020B0503020204020204" pitchFamily="34" charset="-122"/>
                <a:cs typeface="Times New Roman" panose="02020603050405020304" pitchFamily="18" charset="0"/>
              </a:rPr>
              <a:t>Cq </a:t>
            </a:r>
            <a:r>
              <a:rPr kumimoji="1" lang="zh-CN" altLang="en-US" sz="2600">
                <a:latin typeface="微软雅黑" panose="020B0503020204020204" pitchFamily="34" charset="-122"/>
              </a:rPr>
              <a:t>替代晶格格波的色散关系</a:t>
            </a:r>
            <a:r>
              <a:rPr kumimoji="1" lang="en-US" altLang="zh-CN" sz="2600">
                <a:latin typeface="微软雅黑" panose="020B0503020204020204" pitchFamily="34" charset="-122"/>
                <a:cs typeface="Times New Roman" panose="02020603050405020304" pitchFamily="18" charset="0"/>
              </a:rPr>
              <a:t>ω (</a:t>
            </a:r>
            <a:r>
              <a:rPr kumimoji="1" lang="en-US" altLang="zh-CN" sz="2600" i="1">
                <a:latin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600">
                <a:latin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kumimoji="1" lang="en-US" altLang="zh-CN" sz="2600">
              <a:latin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zh-CN" altLang="en-US" sz="2600">
                <a:latin typeface="微软雅黑" panose="020B0503020204020204" pitchFamily="34" charset="-122"/>
              </a:rPr>
              <a:t>（</a:t>
            </a:r>
            <a:r>
              <a:rPr kumimoji="1" lang="en-US" altLang="zh-CN" sz="2600">
                <a:latin typeface="微软雅黑" panose="020B0503020204020204" pitchFamily="34" charset="-122"/>
              </a:rPr>
              <a:t>2</a:t>
            </a:r>
            <a:r>
              <a:rPr kumimoji="1" lang="zh-CN" altLang="en-US" sz="2600">
                <a:latin typeface="微软雅黑" panose="020B0503020204020204" pitchFamily="34" charset="-122"/>
              </a:rPr>
              <a:t>）认为晶体中只存在三支弹性波，二支</a:t>
            </a:r>
            <a:r>
              <a:rPr kumimoji="1" lang="zh-CN" altLang="en-US" sz="2600">
                <a:solidFill>
                  <a:srgbClr val="800000"/>
                </a:solidFill>
                <a:latin typeface="微软雅黑" panose="020B0503020204020204" pitchFamily="34" charset="-122"/>
              </a:rPr>
              <a:t>横波</a:t>
            </a:r>
            <a:r>
              <a:rPr kumimoji="1" lang="zh-CN" altLang="en-US" sz="2600">
                <a:latin typeface="微软雅黑" panose="020B0503020204020204" pitchFamily="34" charset="-122"/>
              </a:rPr>
              <a:t>和一支</a:t>
            </a:r>
            <a:r>
              <a:rPr kumimoji="1" lang="zh-CN" altLang="en-US" sz="2600">
                <a:solidFill>
                  <a:srgbClr val="800000"/>
                </a:solidFill>
                <a:latin typeface="微软雅黑" panose="020B0503020204020204" pitchFamily="34" charset="-122"/>
              </a:rPr>
              <a:t>纵波</a:t>
            </a:r>
            <a:r>
              <a:rPr kumimoji="1" lang="zh-CN" altLang="en-US" sz="2600">
                <a:latin typeface="微软雅黑" panose="020B0503020204020204" pitchFamily="34" charset="-122"/>
              </a:rPr>
              <a:t>，其色散关系分别为： 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600" baseline="-250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(q)=C</a:t>
            </a:r>
            <a:r>
              <a:rPr kumimoji="1" lang="en-US" altLang="zh-CN" sz="2600" baseline="-250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1" lang="zh-CN" altLang="en-US" sz="2600">
                <a:latin typeface="微软雅黑" panose="020B0503020204020204" pitchFamily="34" charset="-122"/>
              </a:rPr>
              <a:t>和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</a:rPr>
              <a:t>ω</a:t>
            </a:r>
            <a:r>
              <a:rPr kumimoji="1" lang="en-US" altLang="zh-CN" sz="2600" baseline="-25000">
                <a:solidFill>
                  <a:srgbClr val="0207CA"/>
                </a:solidFill>
                <a:latin typeface="微软雅黑" panose="020B0503020204020204" pitchFamily="34" charset="-122"/>
              </a:rPr>
              <a:t>l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</a:rPr>
              <a:t>(q)=C</a:t>
            </a:r>
            <a:r>
              <a:rPr kumimoji="1" lang="en-US" altLang="zh-CN" sz="2600" baseline="-25000">
                <a:solidFill>
                  <a:srgbClr val="0207CA"/>
                </a:solidFill>
                <a:latin typeface="微软雅黑" panose="020B0503020204020204" pitchFamily="34" charset="-122"/>
              </a:rPr>
              <a:t>l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</a:rPr>
              <a:t>q</a:t>
            </a:r>
            <a:r>
              <a:rPr kumimoji="1" lang="zh-CN" altLang="en-US" sz="2600">
                <a:solidFill>
                  <a:schemeClr val="tx2"/>
                </a:solidFill>
                <a:latin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体系规定：</a:t>
            </a:r>
          </a:p>
          <a:p>
            <a:pPr marL="0" lvl="1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en-US" altLang="zh-CN" sz="2600">
                <a:solidFill>
                  <a:srgbClr val="800000"/>
                </a:solidFill>
                <a:latin typeface="微软雅黑" panose="020B0503020204020204" pitchFamily="34" charset="-122"/>
              </a:rPr>
              <a:t>N</a:t>
            </a:r>
            <a:r>
              <a:rPr kumimoji="1" lang="zh-CN" altLang="en-US" sz="2600">
                <a:solidFill>
                  <a:srgbClr val="800000"/>
                </a:solidFill>
                <a:latin typeface="微软雅黑" panose="020B0503020204020204" pitchFamily="34" charset="-122"/>
              </a:rPr>
              <a:t>个</a:t>
            </a:r>
            <a:r>
              <a:rPr kumimoji="1" lang="zh-CN" altLang="en-US" sz="2600">
                <a:latin typeface="微软雅黑" panose="020B0503020204020204" pitchFamily="34" charset="-122"/>
              </a:rPr>
              <a:t>原子组成，共有</a:t>
            </a:r>
            <a:r>
              <a:rPr kumimoji="1" lang="en-US" altLang="zh-CN" sz="2600">
                <a:solidFill>
                  <a:srgbClr val="800000"/>
                </a:solidFill>
                <a:latin typeface="微软雅黑" panose="020B0503020204020204" pitchFamily="34" charset="-122"/>
              </a:rPr>
              <a:t>3N</a:t>
            </a:r>
            <a:r>
              <a:rPr kumimoji="1" lang="zh-CN" altLang="en-US" sz="2600">
                <a:latin typeface="微软雅黑" panose="020B0503020204020204" pitchFamily="34" charset="-122"/>
              </a:rPr>
              <a:t>个晶格振动模。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anose="020B0503020204020204" pitchFamily="34" charset="-122"/>
              </a:rPr>
              <a:t> Debye</a:t>
            </a:r>
            <a:r>
              <a:rPr lang="zh-CN" altLang="en-US" dirty="0" smtClean="0">
                <a:latin typeface="微软雅黑" panose="020B0503020204020204" pitchFamily="34" charset="-122"/>
              </a:rPr>
              <a:t>模型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6172200" y="2006600"/>
          <a:ext cx="18907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r:id="rId3" imgW="736280" imgH="444307" progId="Equation.3">
                  <p:embed/>
                </p:oleObj>
              </mc:Choice>
              <mc:Fallback>
                <p:oleObj r:id="rId3" imgW="736280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06600"/>
                        <a:ext cx="18907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2843213" y="1989138"/>
          <a:ext cx="26289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r:id="rId5" imgW="1028700" imgH="469900" progId="Equation.3">
                  <p:embed/>
                </p:oleObj>
              </mc:Choice>
              <mc:Fallback>
                <p:oleObj r:id="rId5" imgW="1028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89138"/>
                        <a:ext cx="26289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404813" y="2293938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晶体总的热容</a:t>
            </a:r>
          </a:p>
        </p:txBody>
      </p:sp>
      <p:graphicFrame>
        <p:nvGraphicFramePr>
          <p:cNvPr id="53253" name="Object 7"/>
          <p:cNvGraphicFramePr>
            <a:graphicFrameLocks noChangeAspect="1"/>
          </p:cNvGraphicFramePr>
          <p:nvPr/>
        </p:nvGraphicFramePr>
        <p:xfrm>
          <a:off x="2905125" y="3281363"/>
          <a:ext cx="5157788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7" imgW="1912687" imgH="419157" progId="Equation.DSMT4">
                  <p:embed/>
                </p:oleObj>
              </mc:Choice>
              <mc:Fallback>
                <p:oleObj name="Equation" r:id="rId7" imgW="1912687" imgH="4191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281363"/>
                        <a:ext cx="5157788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022475" y="4652963"/>
          <a:ext cx="5334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9" imgW="2156527" imgH="403803" progId="Equation.DSMT4">
                  <p:embed/>
                </p:oleObj>
              </mc:Choice>
              <mc:Fallback>
                <p:oleObj name="Equation" r:id="rId9" imgW="2156527" imgH="40380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652963"/>
                        <a:ext cx="5334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03225" y="4895850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色散关系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16013" y="5876925"/>
            <a:ext cx="75565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spc="6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从求和变为积分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anose="020B0503020204020204" pitchFamily="34" charset="-122"/>
              </a:rPr>
              <a:t> Debye</a:t>
            </a:r>
            <a:r>
              <a:rPr lang="zh-CN" altLang="en-US" dirty="0" smtClean="0">
                <a:latin typeface="微软雅黑" panose="020B0503020204020204" pitchFamily="34" charset="-122"/>
              </a:rPr>
              <a:t>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Debye</a:t>
            </a:r>
            <a:r>
              <a:rPr lang="zh-CN" altLang="en-US" dirty="0" smtClean="0"/>
              <a:t>模型的理论计算</a:t>
            </a:r>
            <a:endParaRPr lang="zh-CN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27584" y="3429000"/>
            <a:ext cx="7344816" cy="3002631"/>
          </a:xfrm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22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一</a:t>
            </a:r>
            <a:r>
              <a:rPr lang="en-US" altLang="zh-CN" sz="22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z="22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模型的理论计算</a:t>
            </a:r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1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、频率分布函数</a:t>
            </a: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g(ω)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及</a:t>
            </a:r>
            <a:r>
              <a:rPr lang="en-US" altLang="zh-CN" sz="2200" dirty="0" err="1" smtClean="0">
                <a:effectLst/>
                <a:latin typeface="微软雅黑" panose="020B0503020204020204" pitchFamily="34" charset="-122"/>
              </a:rPr>
              <a:t>g</a:t>
            </a:r>
            <a:r>
              <a:rPr lang="en-US" altLang="zh-CN" sz="2200" baseline="-25000" dirty="0" err="1" smtClean="0">
                <a:effectLst/>
                <a:latin typeface="微软雅黑" panose="020B0503020204020204" pitchFamily="34" charset="-122"/>
              </a:rPr>
              <a:t>D</a:t>
            </a: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(ω) 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；</a:t>
            </a:r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、晶格平均能量 </a:t>
            </a: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2200" dirty="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上下限问题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？</a:t>
            </a: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)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；</a:t>
            </a:r>
          </a:p>
          <a:p>
            <a:pPr marL="0" lvl="1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、晶格比热容</a:t>
            </a: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sz="2200" baseline="-25000" dirty="0" smtClean="0">
                <a:effectLst/>
                <a:latin typeface="微软雅黑" panose="020B0503020204020204" pitchFamily="34" charset="-122"/>
              </a:rPr>
              <a:t>V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。</a:t>
            </a:r>
            <a:endParaRPr lang="zh-CN" altLang="en-US" sz="2200" dirty="0" smtClean="0">
              <a:effectLst/>
              <a:latin typeface="微软雅黑" panose="020B0503020204020204" pitchFamily="34" charset="-122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22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二</a:t>
            </a:r>
            <a:r>
              <a:rPr lang="en-US" altLang="zh-CN" sz="22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z="22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模型的讨论</a:t>
            </a:r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1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、高温情况；</a:t>
            </a:r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、低温情况；</a:t>
            </a:r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2200" dirty="0" smtClean="0">
                <a:effectLst/>
                <a:latin typeface="微软雅黑" panose="020B0503020204020204" pitchFamily="34" charset="-122"/>
              </a:rPr>
              <a:t>、评价。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087561"/>
              </p:ext>
            </p:extLst>
          </p:nvPr>
        </p:nvGraphicFramePr>
        <p:xfrm>
          <a:off x="971600" y="1700808"/>
          <a:ext cx="4176464" cy="149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Equation" r:id="rId3" imgW="2489200" imgH="889000" progId="Equation.DSMT4">
                  <p:embed/>
                </p:oleObj>
              </mc:Choice>
              <mc:Fallback>
                <p:oleObj name="Equation" r:id="rId3" imgW="2489200" imgH="88900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00808"/>
                        <a:ext cx="4176464" cy="1492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主要内容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650" y="1916113"/>
            <a:ext cx="7632700" cy="4464050"/>
          </a:xfr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71438" indent="0" eaLnBrk="1" hangingPunct="1">
              <a:spcBef>
                <a:spcPts val="600"/>
              </a:spcBef>
              <a:buFontTx/>
              <a:buNone/>
            </a:pPr>
            <a:endParaRPr lang="en-US" altLang="zh-CN" sz="1000" smtClean="0">
              <a:effectLst/>
              <a:latin typeface="微软雅黑" panose="020B0503020204020204" pitchFamily="34" charset="-122"/>
            </a:endParaRPr>
          </a:p>
          <a:p>
            <a:pPr marL="71438" indent="0" eaLnBrk="1" hangingPunct="1">
              <a:spcBef>
                <a:spcPts val="600"/>
              </a:spcBef>
              <a:buFontTx/>
              <a:buNone/>
            </a:pPr>
            <a:r>
              <a:rPr lang="zh-CN" altLang="en-US" smtClean="0">
                <a:effectLst/>
                <a:latin typeface="微软雅黑" panose="020B0503020204020204" pitchFamily="34" charset="-122"/>
              </a:rPr>
              <a:t>一、晶格热容理论介绍（ 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baseline="-25000" smtClean="0">
                <a:effectLst/>
                <a:latin typeface="微软雅黑" panose="020B0503020204020204" pitchFamily="34" charset="-122"/>
              </a:rPr>
              <a:t>V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）；</a:t>
            </a:r>
            <a:endParaRPr lang="en-US" altLang="zh-CN" smtClean="0">
              <a:effectLst/>
              <a:latin typeface="微软雅黑" panose="020B0503020204020204" pitchFamily="34" charset="-122"/>
            </a:endParaRPr>
          </a:p>
          <a:p>
            <a:pPr marL="71438" indent="0" eaLnBrk="1" hangingPunct="1">
              <a:spcBef>
                <a:spcPts val="1200"/>
              </a:spcBef>
              <a:buFontTx/>
              <a:buNone/>
            </a:pPr>
            <a:endParaRPr lang="zh-CN" altLang="en-US" smtClean="0">
              <a:effectLst/>
              <a:latin typeface="微软雅黑" panose="020B0503020204020204" pitchFamily="34" charset="-122"/>
            </a:endParaRPr>
          </a:p>
          <a:p>
            <a:pPr marL="71438" indent="0" eaLnBrk="1" hangingPunct="1">
              <a:spcBef>
                <a:spcPts val="1200"/>
              </a:spcBef>
              <a:buFontTx/>
              <a:buNone/>
            </a:pPr>
            <a:r>
              <a:rPr lang="zh-CN" altLang="en-US" smtClean="0">
                <a:effectLst/>
                <a:latin typeface="微软雅黑" panose="020B0503020204020204" pitchFamily="34" charset="-122"/>
              </a:rPr>
              <a:t>二、晶格热容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baseline="-25000" smtClean="0">
                <a:effectLst/>
                <a:latin typeface="微软雅黑" panose="020B0503020204020204" pitchFamily="34" charset="-122"/>
              </a:rPr>
              <a:t>V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计算模型；</a:t>
            </a:r>
            <a:endParaRPr lang="en-US" altLang="zh-CN" smtClean="0">
              <a:effectLst/>
              <a:latin typeface="微软雅黑" panose="020B0503020204020204" pitchFamily="34" charset="-122"/>
            </a:endParaRPr>
          </a:p>
          <a:p>
            <a:pPr marL="71438" indent="0" eaLnBrk="1" hangingPunct="1">
              <a:spcBef>
                <a:spcPts val="1200"/>
              </a:spcBef>
              <a:buFontTx/>
              <a:buNone/>
            </a:pPr>
            <a:endParaRPr lang="zh-CN" altLang="en-US" smtClean="0">
              <a:effectLst/>
              <a:latin typeface="微软雅黑" panose="020B0503020204020204" pitchFamily="34" charset="-122"/>
            </a:endParaRPr>
          </a:p>
          <a:p>
            <a:pPr marL="71438" lvl="1" indent="0" eaLnBrk="1" hangingPunct="1">
              <a:spcBef>
                <a:spcPts val="1200"/>
              </a:spcBef>
            </a:pPr>
            <a:r>
              <a:rPr lang="en-US" altLang="zh-CN" smtClean="0">
                <a:effectLst/>
                <a:latin typeface="微软雅黑" panose="020B0503020204020204" pitchFamily="34" charset="-122"/>
              </a:rPr>
              <a:t>Ⅰ. 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爱因斯坦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(Einstein)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模型；</a:t>
            </a:r>
            <a:endParaRPr lang="en-US" altLang="zh-CN" smtClean="0">
              <a:effectLst/>
              <a:latin typeface="微软雅黑" panose="020B0503020204020204" pitchFamily="34" charset="-122"/>
            </a:endParaRPr>
          </a:p>
          <a:p>
            <a:pPr marL="71438" lvl="1" indent="0" eaLnBrk="1" hangingPunct="1">
              <a:spcBef>
                <a:spcPts val="1200"/>
              </a:spcBef>
            </a:pPr>
            <a:endParaRPr lang="zh-CN" altLang="en-US" smtClean="0">
              <a:effectLst/>
              <a:latin typeface="微软雅黑" panose="020B0503020204020204" pitchFamily="34" charset="-122"/>
            </a:endParaRPr>
          </a:p>
          <a:p>
            <a:pPr marL="71438" lvl="1" indent="0" eaLnBrk="1" hangingPunct="1">
              <a:spcBef>
                <a:spcPts val="1200"/>
              </a:spcBef>
            </a:pPr>
            <a:r>
              <a:rPr lang="en-US" altLang="zh-CN" smtClean="0">
                <a:effectLst/>
                <a:latin typeface="微软雅黑" panose="020B0503020204020204" pitchFamily="34" charset="-122"/>
              </a:rPr>
              <a:t>Ⅱ. 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德拜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(P.Debye)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模型。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539750" y="1593850"/>
            <a:ext cx="3394075" cy="554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>
                <a:latin typeface="微软雅黑" panose="020B0503020204020204" pitchFamily="34" charset="-122"/>
              </a:rPr>
              <a:t>频率分布函数</a:t>
            </a:r>
            <a:r>
              <a:rPr kumimoji="1" lang="en-US" altLang="zh-CN" sz="3000">
                <a:latin typeface="微软雅黑" panose="020B0503020204020204" pitchFamily="34" charset="-122"/>
              </a:rPr>
              <a:t>g(ω)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539750" y="2259013"/>
            <a:ext cx="81470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定义：把单位频率间隔内的振动模式数或状态数称为振动的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频率分布函数</a:t>
            </a:r>
            <a:r>
              <a:rPr kumimoji="1" lang="zh-CN" altLang="en-US">
                <a:latin typeface="微软雅黑" panose="020B0503020204020204" pitchFamily="34" charset="-122"/>
              </a:rPr>
              <a:t>或振动模的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态密度函数</a:t>
            </a:r>
            <a:r>
              <a:rPr kumimoji="1" lang="zh-CN" altLang="en-US">
                <a:latin typeface="微软雅黑" panose="020B0503020204020204" pitchFamily="34" charset="-122"/>
              </a:rPr>
              <a:t>，又称为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模密度</a:t>
            </a:r>
            <a:r>
              <a:rPr kumimoji="1" lang="zh-CN" altLang="en-US">
                <a:latin typeface="微软雅黑" panose="020B0503020204020204" pitchFamily="34" charset="-122"/>
              </a:rPr>
              <a:t>或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状态密度</a:t>
            </a:r>
            <a:r>
              <a:rPr kumimoji="1" lang="zh-CN" altLang="en-US">
                <a:latin typeface="微软雅黑" panose="020B0503020204020204" pitchFamily="34" charset="-122"/>
              </a:rPr>
              <a:t>，记作</a:t>
            </a:r>
            <a:r>
              <a:rPr kumimoji="1" lang="en-US" altLang="zh-CN" i="1">
                <a:solidFill>
                  <a:srgbClr val="0207CA"/>
                </a:solidFill>
                <a:latin typeface="微软雅黑" panose="020B0503020204020204" pitchFamily="34" charset="-122"/>
              </a:rPr>
              <a:t>g</a:t>
            </a: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(</a:t>
            </a:r>
            <a:r>
              <a:rPr kumimoji="1" lang="en-US" altLang="zh-CN" i="1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)</a:t>
            </a:r>
            <a:r>
              <a:rPr kumimoji="1" lang="zh-CN" altLang="en-US">
                <a:latin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若用</a:t>
            </a:r>
            <a:r>
              <a:rPr kumimoji="1" lang="zh-CN" altLang="en-US">
                <a:solidFill>
                  <a:srgbClr val="80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>
                <a:solidFill>
                  <a:srgbClr val="800000"/>
                </a:solidFill>
                <a:latin typeface="微软雅黑" panose="020B0503020204020204" pitchFamily="34" charset="-122"/>
              </a:rPr>
              <a:t>dn </a:t>
            </a:r>
            <a:r>
              <a:rPr kumimoji="1" lang="zh-CN" altLang="en-US">
                <a:latin typeface="微软雅黑" panose="020B0503020204020204" pitchFamily="34" charset="-122"/>
              </a:rPr>
              <a:t>表示 </a:t>
            </a:r>
            <a:r>
              <a:rPr kumimoji="1" lang="en-US" altLang="zh-CN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latin typeface="微软雅黑" panose="020B0503020204020204" pitchFamily="34" charset="-122"/>
              </a:rPr>
              <a:t>到</a:t>
            </a:r>
            <a:r>
              <a:rPr kumimoji="1" lang="zh-CN" altLang="en-US">
                <a:solidFill>
                  <a:srgbClr val="80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ω+ dω </a:t>
            </a:r>
            <a:r>
              <a:rPr kumimoji="1" lang="zh-CN" altLang="en-US">
                <a:latin typeface="微软雅黑" panose="020B0503020204020204" pitchFamily="34" charset="-122"/>
              </a:rPr>
              <a:t>范围内的模式数，则有</a:t>
            </a:r>
            <a:r>
              <a:rPr kumimoji="1" lang="zh-CN" altLang="en-US" b="0">
                <a:latin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55300" name="Object 5"/>
          <p:cNvGraphicFramePr>
            <a:graphicFrameLocks noChangeAspect="1"/>
          </p:cNvGraphicFramePr>
          <p:nvPr/>
        </p:nvGraphicFramePr>
        <p:xfrm>
          <a:off x="3600450" y="4862513"/>
          <a:ext cx="19431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3" imgW="736280" imgH="393529" progId="Equation.3">
                  <p:embed/>
                </p:oleObj>
              </mc:Choice>
              <mc:Fallback>
                <p:oleObj name="Equation" r:id="rId3" imgW="73628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4862513"/>
                        <a:ext cx="19431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Debye</a:t>
            </a:r>
            <a:r>
              <a:rPr lang="zh-CN" altLang="en-US" kern="0" dirty="0" smtClean="0"/>
              <a:t>模型的理论计算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7A9999"/>
            </a:prstShdw>
          </a:effectLst>
        </p:spPr>
        <p:txBody>
          <a:bodyPr/>
          <a:lstStyle/>
          <a:p>
            <a:pPr eaLnBrk="1" hangingPunct="1"/>
            <a:r>
              <a:rPr lang="en-US" altLang="zh-CN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模型的频率分布函数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g</a:t>
            </a:r>
            <a:r>
              <a:rPr lang="en-US" altLang="zh-CN" baseline="-25000" smtClean="0">
                <a:effectLst/>
                <a:latin typeface="微软雅黑" panose="020B0503020204020204" pitchFamily="34" charset="-122"/>
              </a:rPr>
              <a:t>D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ω)</a:t>
            </a:r>
            <a:endParaRPr lang="en-US" altLang="zh-CN" smtClean="0">
              <a:effectLst/>
              <a:latin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609600" y="3104384"/>
            <a:ext cx="7162800" cy="1117600"/>
            <a:chOff x="432" y="1200"/>
            <a:chExt cx="4512" cy="704"/>
          </a:xfrm>
          <a:noFill/>
        </p:grpSpPr>
        <p:sp>
          <p:nvSpPr>
            <p:cNvPr id="31752" name="Text Box 4"/>
            <p:cNvSpPr txBox="1">
              <a:spLocks noChangeArrowheads="1"/>
            </p:cNvSpPr>
            <p:nvPr/>
          </p:nvSpPr>
          <p:spPr bwMode="auto">
            <a:xfrm>
              <a:off x="432" y="1392"/>
              <a:ext cx="264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kumimoji="1"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个原子体系的色散关系：</a:t>
              </a:r>
            </a:p>
          </p:txBody>
        </p:sp>
        <p:graphicFrame>
          <p:nvGraphicFramePr>
            <p:cNvPr id="31753" name="Object 5"/>
            <p:cNvGraphicFramePr>
              <a:graphicFrameLocks noChangeAspect="1"/>
            </p:cNvGraphicFramePr>
            <p:nvPr/>
          </p:nvGraphicFramePr>
          <p:xfrm>
            <a:off x="2832" y="1200"/>
            <a:ext cx="2112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5" name="Equation" r:id="rId3" imgW="1447172" imgH="482391" progId="Equation.3">
                    <p:embed/>
                  </p:oleObj>
                </mc:Choice>
                <mc:Fallback>
                  <p:oleObj name="Equation" r:id="rId3" imgW="1447172" imgH="482391" progId="Equation.3">
                    <p:embed/>
                    <p:pic>
                      <p:nvPicPr>
                        <p:cNvPr id="317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00"/>
                          <a:ext cx="2112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609600" y="1674813"/>
            <a:ext cx="75438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Debye </a:t>
            </a:r>
            <a:r>
              <a:rPr kumimoji="1" lang="zh-CN" altLang="en-US" sz="2400">
                <a:latin typeface="微软雅黑" panose="020B0503020204020204" pitchFamily="34" charset="-122"/>
              </a:rPr>
              <a:t>模型将晶体作为弹性连续介质处理，其频率分布函数即为弹性波的频率分布函数。</a:t>
            </a:r>
          </a:p>
        </p:txBody>
      </p: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614363" y="48101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微软雅黑" panose="020B0503020204020204" pitchFamily="34" charset="-122"/>
              </a:rPr>
              <a:t>公式：</a:t>
            </a:r>
          </a:p>
        </p:txBody>
      </p:sp>
      <p:graphicFrame>
        <p:nvGraphicFramePr>
          <p:cNvPr id="56326" name="Object 8"/>
          <p:cNvGraphicFramePr>
            <a:graphicFrameLocks noChangeAspect="1"/>
          </p:cNvGraphicFramePr>
          <p:nvPr/>
        </p:nvGraphicFramePr>
        <p:xfrm>
          <a:off x="1985963" y="4581525"/>
          <a:ext cx="1752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5" imgW="736280" imgH="393529" progId="Equation.3">
                  <p:embed/>
                </p:oleObj>
              </mc:Choice>
              <mc:Fallback>
                <p:oleObj name="Equation" r:id="rId5" imgW="736280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581525"/>
                        <a:ext cx="1752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3"/>
          <p:cNvGrpSpPr>
            <a:grpSpLocks/>
          </p:cNvGrpSpPr>
          <p:nvPr/>
        </p:nvGrpSpPr>
        <p:grpSpPr bwMode="auto">
          <a:xfrm>
            <a:off x="438150" y="1981200"/>
            <a:ext cx="2286000" cy="2590800"/>
            <a:chOff x="432" y="1248"/>
            <a:chExt cx="1440" cy="1632"/>
          </a:xfrm>
        </p:grpSpPr>
        <p:sp>
          <p:nvSpPr>
            <p:cNvPr id="57361" name="Oval 4"/>
            <p:cNvSpPr>
              <a:spLocks noChangeArrowheads="1"/>
            </p:cNvSpPr>
            <p:nvPr/>
          </p:nvSpPr>
          <p:spPr bwMode="auto">
            <a:xfrm>
              <a:off x="726" y="1929"/>
              <a:ext cx="567" cy="567"/>
            </a:xfrm>
            <a:prstGeom prst="ellipse">
              <a:avLst/>
            </a:prstGeom>
            <a:noFill/>
            <a:ln w="38100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7362" name="Oval 5"/>
            <p:cNvSpPr>
              <a:spLocks noChangeArrowheads="1"/>
            </p:cNvSpPr>
            <p:nvPr/>
          </p:nvSpPr>
          <p:spPr bwMode="auto">
            <a:xfrm>
              <a:off x="555" y="1760"/>
              <a:ext cx="907" cy="907"/>
            </a:xfrm>
            <a:prstGeom prst="ellipse">
              <a:avLst/>
            </a:prstGeom>
            <a:noFill/>
            <a:ln w="38100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7363" name="Line 6"/>
            <p:cNvSpPr>
              <a:spLocks noChangeShapeType="1"/>
            </p:cNvSpPr>
            <p:nvPr/>
          </p:nvSpPr>
          <p:spPr bwMode="auto">
            <a:xfrm>
              <a:off x="1008" y="22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Line 7"/>
            <p:cNvSpPr>
              <a:spLocks noChangeShapeType="1"/>
            </p:cNvSpPr>
            <p:nvPr/>
          </p:nvSpPr>
          <p:spPr bwMode="auto">
            <a:xfrm flipH="1">
              <a:off x="432" y="2208"/>
              <a:ext cx="576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Line 8"/>
            <p:cNvSpPr>
              <a:spLocks noChangeShapeType="1"/>
            </p:cNvSpPr>
            <p:nvPr/>
          </p:nvSpPr>
          <p:spPr bwMode="auto">
            <a:xfrm flipV="1">
              <a:off x="1008" y="1248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Line 9"/>
            <p:cNvSpPr>
              <a:spLocks noChangeShapeType="1"/>
            </p:cNvSpPr>
            <p:nvPr/>
          </p:nvSpPr>
          <p:spPr bwMode="auto">
            <a:xfrm>
              <a:off x="1017" y="2226"/>
              <a:ext cx="192" cy="192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10"/>
            <p:cNvSpPr>
              <a:spLocks noChangeShapeType="1"/>
            </p:cNvSpPr>
            <p:nvPr/>
          </p:nvSpPr>
          <p:spPr bwMode="auto">
            <a:xfrm flipV="1">
              <a:off x="1008" y="1824"/>
              <a:ext cx="24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7347" name="Object 11"/>
          <p:cNvGraphicFramePr>
            <a:graphicFrameLocks noChangeAspect="1"/>
          </p:cNvGraphicFramePr>
          <p:nvPr/>
        </p:nvGraphicFramePr>
        <p:xfrm>
          <a:off x="223838" y="4614863"/>
          <a:ext cx="393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4614863"/>
                        <a:ext cx="3937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12"/>
          <p:cNvGraphicFramePr>
            <a:graphicFrameLocks noChangeAspect="1"/>
          </p:cNvGraphicFramePr>
          <p:nvPr/>
        </p:nvGraphicFramePr>
        <p:xfrm>
          <a:off x="973138" y="1717675"/>
          <a:ext cx="3651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717675"/>
                        <a:ext cx="3651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13"/>
          <p:cNvGraphicFramePr>
            <a:graphicFrameLocks noChangeAspect="1"/>
          </p:cNvGraphicFramePr>
          <p:nvPr/>
        </p:nvGraphicFramePr>
        <p:xfrm>
          <a:off x="1698625" y="3608388"/>
          <a:ext cx="2809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Equation" r:id="rId7" imgW="126780" imgH="164814" progId="Equation.3">
                  <p:embed/>
                </p:oleObj>
              </mc:Choice>
              <mc:Fallback>
                <p:oleObj name="Equation" r:id="rId7" imgW="126780" imgH="16481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608388"/>
                        <a:ext cx="2809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4"/>
          <p:cNvGraphicFramePr>
            <a:graphicFrameLocks noChangeAspect="1"/>
          </p:cNvGraphicFramePr>
          <p:nvPr/>
        </p:nvGraphicFramePr>
        <p:xfrm>
          <a:off x="1706563" y="2493963"/>
          <a:ext cx="9271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Equation" r:id="rId9" imgW="418918" imgH="203112" progId="Equation.3">
                  <p:embed/>
                </p:oleObj>
              </mc:Choice>
              <mc:Fallback>
                <p:oleObj name="Equation" r:id="rId9" imgW="418918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493963"/>
                        <a:ext cx="9271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15"/>
          <p:cNvGraphicFramePr>
            <a:graphicFrameLocks noChangeAspect="1"/>
          </p:cNvGraphicFramePr>
          <p:nvPr/>
        </p:nvGraphicFramePr>
        <p:xfrm>
          <a:off x="2738438" y="3238500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Equation" r:id="rId11" imgW="177646" imgH="241091" progId="Equation.3">
                  <p:embed/>
                </p:oleObj>
              </mc:Choice>
              <mc:Fallback>
                <p:oleObj name="Equation" r:id="rId11" imgW="177646" imgH="2410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238500"/>
                        <a:ext cx="39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16"/>
          <p:cNvSpPr txBox="1">
            <a:spLocks noChangeArrowheads="1"/>
          </p:cNvSpPr>
          <p:nvPr/>
        </p:nvSpPr>
        <p:spPr bwMode="auto">
          <a:xfrm>
            <a:off x="3132138" y="1828800"/>
            <a:ext cx="3649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对于纵波：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ω=C</a:t>
            </a:r>
            <a:r>
              <a:rPr kumimoji="1" lang="en-US" altLang="zh-CN" sz="2400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57353" name="Text Box 17"/>
          <p:cNvSpPr txBox="1">
            <a:spLocks noChangeArrowheads="1"/>
          </p:cNvSpPr>
          <p:nvPr/>
        </p:nvSpPr>
        <p:spPr bwMode="auto">
          <a:xfrm>
            <a:off x="3078163" y="2362200"/>
            <a:ext cx="59578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其等值面为一球面，设 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q 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→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q+dq 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范围内的模式总数为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dn</a:t>
            </a:r>
            <a:r>
              <a:rPr kumimoji="1" lang="en-US" altLang="zh-CN" sz="2400" baseline="-25000">
                <a:solidFill>
                  <a:srgbClr val="0207CA"/>
                </a:solidFill>
                <a:latin typeface="微软雅黑" panose="020B0503020204020204" pitchFamily="34" charset="-122"/>
              </a:rPr>
              <a:t>l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，</a:t>
            </a:r>
            <a:r>
              <a:rPr kumimoji="1" lang="en-US" altLang="zh-CN" sz="2400">
                <a:latin typeface="微软雅黑" panose="020B0503020204020204" pitchFamily="34" charset="-122"/>
              </a:rPr>
              <a:t>q</a:t>
            </a:r>
            <a:r>
              <a:rPr kumimoji="1" lang="zh-CN" altLang="en-US" sz="2400">
                <a:latin typeface="微软雅黑" panose="020B0503020204020204" pitchFamily="34" charset="-122"/>
              </a:rPr>
              <a:t>空间的</a:t>
            </a:r>
            <a:r>
              <a:rPr kumimoji="1" lang="en-US" altLang="zh-CN" sz="2400">
                <a:latin typeface="微软雅黑" panose="020B0503020204020204" pitchFamily="34" charset="-122"/>
              </a:rPr>
              <a:t>q</a:t>
            </a:r>
            <a:r>
              <a:rPr kumimoji="1" lang="zh-CN" altLang="en-US" sz="2400">
                <a:latin typeface="微软雅黑" panose="020B0503020204020204" pitchFamily="34" charset="-122"/>
              </a:rPr>
              <a:t>的分布密度为</a:t>
            </a:r>
          </a:p>
        </p:txBody>
      </p:sp>
      <p:graphicFrame>
        <p:nvGraphicFramePr>
          <p:cNvPr id="474130" name="Object 18"/>
          <p:cNvGraphicFramePr>
            <a:graphicFrameLocks noChangeAspect="1"/>
          </p:cNvGraphicFramePr>
          <p:nvPr/>
        </p:nvGraphicFramePr>
        <p:xfrm>
          <a:off x="4953000" y="32385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Equation" r:id="rId13" imgW="419100" imgH="419100" progId="Equation.3">
                  <p:embed/>
                </p:oleObj>
              </mc:Choice>
              <mc:Fallback>
                <p:oleObj name="Equation" r:id="rId13" imgW="4191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385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Text Box 19"/>
          <p:cNvSpPr txBox="1">
            <a:spLocks noChangeArrowheads="1"/>
          </p:cNvSpPr>
          <p:nvPr/>
        </p:nvSpPr>
        <p:spPr bwMode="auto">
          <a:xfrm>
            <a:off x="3962400" y="43021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则：</a:t>
            </a:r>
          </a:p>
        </p:txBody>
      </p:sp>
      <p:graphicFrame>
        <p:nvGraphicFramePr>
          <p:cNvPr id="474132" name="Object 20"/>
          <p:cNvGraphicFramePr>
            <a:graphicFrameLocks noChangeAspect="1"/>
          </p:cNvGraphicFramePr>
          <p:nvPr/>
        </p:nvGraphicFramePr>
        <p:xfrm>
          <a:off x="4953000" y="4149725"/>
          <a:ext cx="23622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6" name="Equation" r:id="rId15" imgW="1244600" imgH="660400" progId="Equation.3">
                  <p:embed/>
                </p:oleObj>
              </mc:Choice>
              <mc:Fallback>
                <p:oleObj name="Equation" r:id="rId15" imgW="1244600" imgH="660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49725"/>
                        <a:ext cx="23622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Text Box 21"/>
          <p:cNvSpPr txBox="1">
            <a:spLocks noChangeArrowheads="1"/>
          </p:cNvSpPr>
          <p:nvPr/>
        </p:nvSpPr>
        <p:spPr bwMode="auto">
          <a:xfrm>
            <a:off x="3352800" y="498792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又由于：</a:t>
            </a:r>
          </a:p>
        </p:txBody>
      </p:sp>
      <p:sp>
        <p:nvSpPr>
          <p:cNvPr id="57358" name="Text Box 22"/>
          <p:cNvSpPr txBox="1">
            <a:spLocks noChangeArrowheads="1"/>
          </p:cNvSpPr>
          <p:nvPr/>
        </p:nvSpPr>
        <p:spPr bwMode="auto">
          <a:xfrm>
            <a:off x="3633788" y="5749925"/>
            <a:ext cx="93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所以：</a:t>
            </a:r>
          </a:p>
        </p:txBody>
      </p:sp>
      <p:graphicFrame>
        <p:nvGraphicFramePr>
          <p:cNvPr id="474135" name="Object 23"/>
          <p:cNvGraphicFramePr>
            <a:graphicFrameLocks noChangeAspect="1"/>
          </p:cNvGraphicFramePr>
          <p:nvPr/>
        </p:nvGraphicFramePr>
        <p:xfrm>
          <a:off x="4953000" y="5529263"/>
          <a:ext cx="27146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7" name="Equation" r:id="rId17" imgW="1384300" imgH="457200" progId="Equation.3">
                  <p:embed/>
                </p:oleObj>
              </mc:Choice>
              <mc:Fallback>
                <p:oleObj name="Equation" r:id="rId17" imgW="13843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29263"/>
                        <a:ext cx="27146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  <a:noFill/>
          <a:effectLst>
            <a:prstShdw prst="shdw17" dist="17961" dir="2700000">
              <a:srgbClr val="7A9999"/>
            </a:prstShdw>
          </a:effec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kern="0" dirty="0" smtClean="0">
                <a:effectLst/>
                <a:latin typeface="微软雅黑" panose="020B0503020204020204" pitchFamily="34" charset="-122"/>
              </a:rPr>
              <a:t>模型的频率分布函数</a:t>
            </a:r>
            <a:r>
              <a:rPr lang="en-US" altLang="zh-CN" kern="0" dirty="0" err="1" smtClean="0">
                <a:effectLst/>
                <a:latin typeface="微软雅黑" panose="020B0503020204020204" pitchFamily="34" charset="-122"/>
              </a:rPr>
              <a:t>g</a:t>
            </a:r>
            <a:r>
              <a:rPr lang="en-US" altLang="zh-CN" kern="0" baseline="-25000" dirty="0" err="1" smtClean="0">
                <a:effectLst/>
                <a:latin typeface="微软雅黑" panose="020B0503020204020204" pitchFamily="34" charset="-122"/>
              </a:rPr>
              <a:t>D</a:t>
            </a:r>
            <a:r>
              <a:rPr lang="en-US" altLang="zh-CN" kern="0" dirty="0" smtClean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kern="0" dirty="0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ω)</a:t>
            </a:r>
            <a:endParaRPr lang="en-US" altLang="zh-CN" kern="0" dirty="0" smtClean="0">
              <a:effectLst/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"/>
          <p:cNvGrpSpPr>
            <a:grpSpLocks/>
          </p:cNvGrpSpPr>
          <p:nvPr/>
        </p:nvGrpSpPr>
        <p:grpSpPr bwMode="auto">
          <a:xfrm>
            <a:off x="685800" y="2036763"/>
            <a:ext cx="7239000" cy="1752600"/>
            <a:chOff x="432" y="1152"/>
            <a:chExt cx="4560" cy="1104"/>
          </a:xfrm>
        </p:grpSpPr>
        <p:graphicFrame>
          <p:nvGraphicFramePr>
            <p:cNvPr id="58373" name="Object 4"/>
            <p:cNvGraphicFramePr>
              <a:graphicFrameLocks noChangeAspect="1"/>
            </p:cNvGraphicFramePr>
            <p:nvPr/>
          </p:nvGraphicFramePr>
          <p:xfrm>
            <a:off x="3216" y="1152"/>
            <a:ext cx="172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9" name="Equation" r:id="rId3" imgW="1384300" imgH="457200" progId="Equation.3">
                    <p:embed/>
                  </p:oleObj>
                </mc:Choice>
                <mc:Fallback>
                  <p:oleObj name="Equation" r:id="rId3" imgW="13843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52"/>
                          <a:ext cx="1728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4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</a:rPr>
                <a:t>对于纵波：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ω=C</a:t>
              </a:r>
              <a:r>
                <a:rPr kumimoji="1" lang="en-US" altLang="zh-CN" sz="2400" baseline="-25000">
                  <a:latin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>
                <a:latin typeface="微软雅黑" panose="020B0503020204020204" pitchFamily="34" charset="-122"/>
              </a:endParaRPr>
            </a:p>
          </p:txBody>
        </p:sp>
        <p:sp>
          <p:nvSpPr>
            <p:cNvPr id="58375" name="Text Box 6"/>
            <p:cNvSpPr txBox="1">
              <a:spLocks noChangeArrowheads="1"/>
            </p:cNvSpPr>
            <p:nvPr/>
          </p:nvSpPr>
          <p:spPr bwMode="auto">
            <a:xfrm>
              <a:off x="432" y="1824"/>
              <a:ext cx="26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</a:rPr>
                <a:t>同理，对于横波： 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ω=C</a:t>
              </a:r>
              <a:r>
                <a:rPr kumimoji="1" lang="en-US" altLang="zh-CN" sz="2400" baseline="-25000">
                  <a:latin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58376" name="Object 7"/>
            <p:cNvGraphicFramePr>
              <a:graphicFrameLocks noChangeAspect="1"/>
            </p:cNvGraphicFramePr>
            <p:nvPr/>
          </p:nvGraphicFramePr>
          <p:xfrm>
            <a:off x="3264" y="1686"/>
            <a:ext cx="172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0" name="Equation" r:id="rId5" imgW="1384300" imgH="457200" progId="Equation.3">
                    <p:embed/>
                  </p:oleObj>
                </mc:Choice>
                <mc:Fallback>
                  <p:oleObj name="Equation" r:id="rId5" imgW="13843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686"/>
                          <a:ext cx="1728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1" name="Object 8"/>
          <p:cNvGraphicFramePr>
            <a:graphicFrameLocks noChangeAspect="1"/>
          </p:cNvGraphicFramePr>
          <p:nvPr/>
        </p:nvGraphicFramePr>
        <p:xfrm>
          <a:off x="2290763" y="4092575"/>
          <a:ext cx="562768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7" imgW="2616200" imgH="914400" progId="Equation.DSMT4">
                  <p:embed/>
                </p:oleObj>
              </mc:Choice>
              <mc:Fallback>
                <p:oleObj name="Equation" r:id="rId7" imgW="26162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092575"/>
                        <a:ext cx="5627687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  <a:noFill/>
          <a:effectLst>
            <a:prstShdw prst="shdw17" dist="17961" dir="2700000">
              <a:srgbClr val="7A9999"/>
            </a:prstShdw>
          </a:effec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kern="0" dirty="0" smtClean="0">
                <a:effectLst/>
                <a:latin typeface="微软雅黑" panose="020B0503020204020204" pitchFamily="34" charset="-122"/>
              </a:rPr>
              <a:t>模型的频率分布函数</a:t>
            </a:r>
            <a:r>
              <a:rPr lang="en-US" altLang="zh-CN" kern="0" dirty="0" err="1" smtClean="0">
                <a:effectLst/>
                <a:latin typeface="微软雅黑" panose="020B0503020204020204" pitchFamily="34" charset="-122"/>
              </a:rPr>
              <a:t>g</a:t>
            </a:r>
            <a:r>
              <a:rPr lang="en-US" altLang="zh-CN" kern="0" baseline="-25000" dirty="0" err="1" smtClean="0">
                <a:effectLst/>
                <a:latin typeface="微软雅黑" panose="020B0503020204020204" pitchFamily="34" charset="-122"/>
              </a:rPr>
              <a:t>D</a:t>
            </a:r>
            <a:r>
              <a:rPr lang="en-US" altLang="zh-CN" kern="0" dirty="0" smtClean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kern="0" dirty="0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ω)</a:t>
            </a:r>
            <a:endParaRPr lang="en-US" altLang="zh-CN" kern="0" dirty="0" smtClean="0">
              <a:effectLst/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938213"/>
            <a:ext cx="8243888" cy="1050925"/>
          </a:xfrm>
          <a:noFill/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 anchor="ctr"/>
          <a:lstStyle/>
          <a:p>
            <a:pPr eaLnBrk="1" hangingPunct="1"/>
            <a:r>
              <a:rPr lang="en-US" altLang="zh-CN" sz="3200" dirty="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3200" dirty="0" smtClean="0">
                <a:effectLst/>
                <a:latin typeface="微软雅黑" panose="020B0503020204020204" pitchFamily="34" charset="-122"/>
              </a:rPr>
              <a:t>、晶格平均能量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590800" y="2209800"/>
          <a:ext cx="49784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3" imgW="2489200" imgH="889000" progId="Equation.DSMT4">
                  <p:embed/>
                </p:oleObj>
              </mc:Choice>
              <mc:Fallback>
                <p:oleObj name="Equation" r:id="rId3" imgW="24892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497840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066800" y="2362200"/>
            <a:ext cx="19923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微软雅黑" panose="020B0503020204020204" pitchFamily="34" charset="-122"/>
              </a:rPr>
              <a:t>公式：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066800" y="4191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★</a:t>
            </a:r>
            <a:r>
              <a:rPr kumimoji="1" lang="zh-CN" altLang="en-US" sz="2400">
                <a:latin typeface="微软雅黑" panose="020B0503020204020204" pitchFamily="34" charset="-122"/>
              </a:rPr>
              <a:t>确定积分上下限：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219200" y="5072063"/>
            <a:ext cx="241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对于弹性波：</a:t>
            </a:r>
          </a:p>
        </p:txBody>
      </p:sp>
      <p:graphicFrame>
        <p:nvGraphicFramePr>
          <p:cNvPr id="476167" name="Object 7"/>
          <p:cNvGraphicFramePr>
            <a:graphicFrameLocks noChangeAspect="1"/>
          </p:cNvGraphicFramePr>
          <p:nvPr/>
        </p:nvGraphicFramePr>
        <p:xfrm>
          <a:off x="3124200" y="4919663"/>
          <a:ext cx="53562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5" imgW="2425700" imgH="330200" progId="Equation.3">
                  <p:embed/>
                </p:oleObj>
              </mc:Choice>
              <mc:Fallback>
                <p:oleObj name="Equation" r:id="rId5" imgW="24257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19663"/>
                        <a:ext cx="53562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219200" y="5730875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格波并非弹性波，情况如何呢？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9"/>
          <p:cNvSpPr>
            <a:spLocks noChangeArrowheads="1"/>
          </p:cNvSpPr>
          <p:nvPr/>
        </p:nvSpPr>
        <p:spPr bwMode="auto">
          <a:xfrm>
            <a:off x="4114800" y="1843088"/>
            <a:ext cx="4719638" cy="432276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endParaRPr lang="zh-CN" altLang="en-US" sz="3200">
              <a:latin typeface="微软雅黑" panose="020B0503020204020204" pitchFamily="34" charset="-122"/>
            </a:endParaRPr>
          </a:p>
        </p:txBody>
      </p:sp>
      <p:sp>
        <p:nvSpPr>
          <p:cNvPr id="60419" name="矩形 2"/>
          <p:cNvSpPr>
            <a:spLocks noChangeArrowheads="1"/>
          </p:cNvSpPr>
          <p:nvPr/>
        </p:nvSpPr>
        <p:spPr bwMode="auto">
          <a:xfrm>
            <a:off x="330200" y="1843088"/>
            <a:ext cx="3646488" cy="432276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endParaRPr lang="zh-CN" altLang="en-US" sz="3200">
              <a:latin typeface="微软雅黑" panose="020B0503020204020204" pitchFamily="34" charset="-122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412875"/>
            <a:ext cx="8243888" cy="263525"/>
          </a:xfrm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、晶格平均能量</a:t>
            </a:r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400050" y="1843088"/>
            <a:ext cx="3646488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对于格波：</a:t>
            </a:r>
            <a:r>
              <a:rPr kumimoji="1" lang="en-US" altLang="zh-CN" sz="2400">
                <a:latin typeface="微软雅黑" panose="020B0503020204020204" pitchFamily="34" charset="-122"/>
              </a:rPr>
              <a:t>N</a:t>
            </a:r>
            <a:r>
              <a:rPr kumimoji="1" lang="zh-CN" altLang="en-US" sz="2400">
                <a:latin typeface="微软雅黑" panose="020B0503020204020204" pitchFamily="34" charset="-122"/>
              </a:rPr>
              <a:t>个原子，自由度为</a:t>
            </a:r>
            <a:r>
              <a:rPr kumimoji="1" lang="en-US" altLang="zh-CN" sz="2400">
                <a:latin typeface="微软雅黑" panose="020B0503020204020204" pitchFamily="34" charset="-122"/>
              </a:rPr>
              <a:t>3N</a:t>
            </a:r>
            <a:r>
              <a:rPr kumimoji="1" lang="zh-CN" altLang="en-US" sz="2400">
                <a:latin typeface="微软雅黑" panose="020B0503020204020204" pitchFamily="34" charset="-122"/>
              </a:rPr>
              <a:t>（并非无限）；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800000"/>
                </a:solidFill>
                <a:latin typeface="微软雅黑" panose="020B0503020204020204" pitchFamily="34" charset="-122"/>
              </a:rPr>
              <a:t>Debye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假设</a:t>
            </a:r>
            <a:r>
              <a:rPr kumimoji="1" lang="zh-CN" altLang="en-US" sz="2400">
                <a:latin typeface="微软雅黑" panose="020B0503020204020204" pitchFamily="34" charset="-122"/>
              </a:rPr>
              <a:t>：大于</a:t>
            </a:r>
            <a:r>
              <a:rPr kumimoji="1" lang="en-US" altLang="zh-CN" sz="24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400" i="1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>
                <a:latin typeface="微软雅黑" panose="020B0503020204020204" pitchFamily="34" charset="-122"/>
              </a:rPr>
              <a:t>的波不存在，即</a:t>
            </a:r>
            <a:r>
              <a:rPr kumimoji="1" lang="en-US" altLang="zh-CN" sz="24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400" i="1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>
                <a:latin typeface="微软雅黑" panose="020B0503020204020204" pitchFamily="34" charset="-122"/>
              </a:rPr>
              <a:t>以下的振动模可应用弹性波来近似处理，而不存在大于</a:t>
            </a:r>
            <a:r>
              <a:rPr kumimoji="1" lang="en-US" altLang="zh-CN" sz="24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400" i="1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>
                <a:latin typeface="微软雅黑" panose="020B0503020204020204" pitchFamily="34" charset="-122"/>
              </a:rPr>
              <a:t>的振动模。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  <p:graphicFrame>
        <p:nvGraphicFramePr>
          <p:cNvPr id="60422" name="对象 2"/>
          <p:cNvGraphicFramePr>
            <a:graphicFrameLocks noChangeAspect="1"/>
          </p:cNvGraphicFramePr>
          <p:nvPr/>
        </p:nvGraphicFramePr>
        <p:xfrm>
          <a:off x="4183063" y="2962275"/>
          <a:ext cx="455453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公式" r:id="rId3" imgW="2362200" imgH="1549400" progId="Equation.3">
                  <p:embed/>
                </p:oleObj>
              </mc:Choice>
              <mc:Fallback>
                <p:oleObj name="公式" r:id="rId3" imgW="2362200" imgH="15494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2962275"/>
                        <a:ext cx="4554537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矩形 1"/>
          <p:cNvSpPr>
            <a:spLocks noChangeArrowheads="1"/>
          </p:cNvSpPr>
          <p:nvPr/>
        </p:nvSpPr>
        <p:spPr bwMode="auto">
          <a:xfrm>
            <a:off x="4183063" y="1882775"/>
            <a:ext cx="43751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i="1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200" i="1" baseline="-25000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200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en-US" altLang="zh-CN" sz="22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Debye</a:t>
            </a:r>
            <a:r>
              <a:rPr kumimoji="1" lang="zh-CN" altLang="en-US" sz="22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截止频</a:t>
            </a:r>
            <a:r>
              <a:rPr kumimoji="1" lang="zh-CN" altLang="en-US" sz="2200">
                <a:solidFill>
                  <a:srgbClr val="1C1C1C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，其值受到晶体总振动模式数目的限制。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463" y="1349375"/>
            <a:ext cx="8243887" cy="350838"/>
          </a:xfrm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、晶格平均能量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371600" y="1820863"/>
          <a:ext cx="21875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Equation" r:id="rId3" imgW="990170" imgH="469696" progId="Equation.3">
                  <p:embed/>
                </p:oleObj>
              </mc:Choice>
              <mc:Fallback>
                <p:oleObj name="Equation" r:id="rId3" imgW="990170" imgH="46969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0863"/>
                        <a:ext cx="21875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171700" y="2963863"/>
          <a:ext cx="45466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Equation" r:id="rId5" imgW="2273300" imgH="393700" progId="Equation.3">
                  <p:embed/>
                </p:oleObj>
              </mc:Choice>
              <mc:Fallback>
                <p:oleObj name="Equation" r:id="rId5" imgW="22733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963863"/>
                        <a:ext cx="45466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4267200" y="1897063"/>
          <a:ext cx="36734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Equation" r:id="rId7" imgW="1663700" imgH="393700" progId="Equation.3">
                  <p:embed/>
                </p:oleObj>
              </mc:Choice>
              <mc:Fallback>
                <p:oleObj name="Equation" r:id="rId7" imgW="16637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97063"/>
                        <a:ext cx="36734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827088" y="3040063"/>
            <a:ext cx="138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则：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209800" y="4098925"/>
          <a:ext cx="49022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Equation" r:id="rId9" imgW="2451100" imgH="469900" progId="Equation.3">
                  <p:embed/>
                </p:oleObj>
              </mc:Choice>
              <mc:Fallback>
                <p:oleObj name="Equation" r:id="rId9" imgW="24511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98925"/>
                        <a:ext cx="49022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4343400" y="5173663"/>
          <a:ext cx="1676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Equation" r:id="rId11" imgW="787400" imgH="431800" progId="Equation.3">
                  <p:embed/>
                </p:oleObj>
              </mc:Choice>
              <mc:Fallback>
                <p:oleObj name="Equation" r:id="rId11" imgW="787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73663"/>
                        <a:ext cx="16764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219200" y="547846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计算晶格比热容公式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836613"/>
            <a:ext cx="8243888" cy="1050925"/>
          </a:xfrm>
          <a:noFill/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sz="40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4000" smtClean="0">
                <a:effectLst/>
                <a:latin typeface="微软雅黑" panose="020B0503020204020204" pitchFamily="34" charset="-122"/>
              </a:rPr>
              <a:t>、晶格比热容</a:t>
            </a:r>
            <a:r>
              <a:rPr lang="en-US" altLang="zh-CN" sz="4000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sz="4000" baseline="-25000" smtClean="0">
                <a:effectLst/>
                <a:latin typeface="微软雅黑" panose="020B0503020204020204" pitchFamily="34" charset="-122"/>
              </a:rPr>
              <a:t>V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828800" y="2003425"/>
          <a:ext cx="5613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3" imgW="2806700" imgH="469900" progId="Equation.3">
                  <p:embed/>
                </p:oleObj>
              </mc:Choice>
              <mc:Fallback>
                <p:oleObj name="Equation" r:id="rId3" imgW="28067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03425"/>
                        <a:ext cx="56134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324100" y="3146425"/>
          <a:ext cx="45974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公式" r:id="rId5" imgW="2298700" imgH="1054100" progId="Equation.3">
                  <p:embed/>
                </p:oleObj>
              </mc:Choice>
              <mc:Fallback>
                <p:oleObj name="公式" r:id="rId5" imgW="2298700" imgH="105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146425"/>
                        <a:ext cx="45974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371600" y="5356225"/>
          <a:ext cx="66135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Equation" r:id="rId7" imgW="3086100" imgH="444500" progId="Equation.3">
                  <p:embed/>
                </p:oleObj>
              </mc:Choice>
              <mc:Fallback>
                <p:oleObj name="Equation" r:id="rId7" imgW="30861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56225"/>
                        <a:ext cx="66135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" y="1196975"/>
            <a:ext cx="8243888" cy="350838"/>
          </a:xfrm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、晶格比热容</a:t>
            </a:r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sz="3200" baseline="-25000" smtClean="0">
                <a:effectLst/>
                <a:latin typeface="微软雅黑" panose="020B0503020204020204" pitchFamily="34" charset="-122"/>
              </a:rPr>
              <a:t>V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684213" y="1493838"/>
          <a:ext cx="49672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公式" r:id="rId3" imgW="2209800" imgH="444500" progId="Equation.3">
                  <p:embed/>
                </p:oleObj>
              </mc:Choice>
              <mc:Fallback>
                <p:oleObj name="公式" r:id="rId3" imgW="22098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93838"/>
                        <a:ext cx="49672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987675" y="2417763"/>
          <a:ext cx="480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5" imgW="2400300" imgH="508000" progId="Equation.3">
                  <p:embed/>
                </p:oleObj>
              </mc:Choice>
              <mc:Fallback>
                <p:oleObj name="Equation" r:id="rId5" imgW="24003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17763"/>
                        <a:ext cx="480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465138" y="3951288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7" imgW="2387600" imgH="520700" progId="Equation.3">
                  <p:embed/>
                </p:oleObj>
              </mc:Choice>
              <mc:Fallback>
                <p:oleObj name="Equation" r:id="rId7" imgW="23876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951288"/>
                        <a:ext cx="4775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465138" y="5010150"/>
          <a:ext cx="41719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Equation" r:id="rId9" imgW="2362200" imgH="965200" progId="Equation.3">
                  <p:embed/>
                </p:oleObj>
              </mc:Choice>
              <mc:Fallback>
                <p:oleObj name="Equation" r:id="rId9" imgW="23622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010150"/>
                        <a:ext cx="41719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5" name="Group 7"/>
          <p:cNvGrpSpPr>
            <a:grpSpLocks/>
          </p:cNvGrpSpPr>
          <p:nvPr/>
        </p:nvGrpSpPr>
        <p:grpSpPr bwMode="auto">
          <a:xfrm>
            <a:off x="4427538" y="3363913"/>
            <a:ext cx="4197350" cy="1258887"/>
            <a:chOff x="3024" y="1920"/>
            <a:chExt cx="2409" cy="700"/>
          </a:xfrm>
        </p:grpSpPr>
        <p:graphicFrame>
          <p:nvGraphicFramePr>
            <p:cNvPr id="63496" name="Object 8"/>
            <p:cNvGraphicFramePr>
              <a:graphicFrameLocks noChangeAspect="1"/>
            </p:cNvGraphicFramePr>
            <p:nvPr/>
          </p:nvGraphicFramePr>
          <p:xfrm>
            <a:off x="3888" y="2112"/>
            <a:ext cx="1545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2" name="Equation" r:id="rId11" imgW="1193800" imgH="393700" progId="Equation.3">
                    <p:embed/>
                  </p:oleObj>
                </mc:Choice>
                <mc:Fallback>
                  <p:oleObj name="Equation" r:id="rId11" imgW="11938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112"/>
                          <a:ext cx="1545" cy="508"/>
                        </a:xfrm>
                        <a:prstGeom prst="rect">
                          <a:avLst/>
                        </a:prstGeom>
                        <a:solidFill>
                          <a:srgbClr val="ADFFFF"/>
                        </a:solidFill>
                        <a:ln w="9525">
                          <a:solidFill>
                            <a:srgbClr val="0207CA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 flipH="1" flipV="1">
              <a:off x="3024" y="1920"/>
              <a:ext cx="864" cy="288"/>
            </a:xfrm>
            <a:prstGeom prst="line">
              <a:avLst/>
            </a:prstGeom>
            <a:noFill/>
            <a:ln w="38100">
              <a:solidFill>
                <a:srgbClr val="0207C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262063"/>
            <a:ext cx="8243888" cy="438150"/>
          </a:xfrm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二</a:t>
            </a:r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模型的讨论</a:t>
            </a:r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---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高温情况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666750" y="2276475"/>
          <a:ext cx="43021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Equation" r:id="rId3" imgW="2222500" imgH="520700" progId="Equation.3">
                  <p:embed/>
                </p:oleObj>
              </mc:Choice>
              <mc:Fallback>
                <p:oleObj name="Equation" r:id="rId3" imgW="22225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276475"/>
                        <a:ext cx="43021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666750" y="3224213"/>
          <a:ext cx="49212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7" name="公式" r:id="rId5" imgW="2094591" imgH="444307" progId="Equation.3">
                  <p:embed/>
                </p:oleObj>
              </mc:Choice>
              <mc:Fallback>
                <p:oleObj name="公式" r:id="rId5" imgW="2094591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224213"/>
                        <a:ext cx="49212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593725" y="4208463"/>
          <a:ext cx="57991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公式" r:id="rId7" imgW="2527300" imgH="533400" progId="Equation.3">
                  <p:embed/>
                </p:oleObj>
              </mc:Choice>
              <mc:Fallback>
                <p:oleObj name="公式" r:id="rId7" imgW="25273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208463"/>
                        <a:ext cx="57991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5502275" y="3338243"/>
            <a:ext cx="2309887" cy="668610"/>
            <a:chOff x="-635" y="1787"/>
            <a:chExt cx="1351" cy="330"/>
          </a:xfrm>
        </p:grpSpPr>
        <p:graphicFrame>
          <p:nvGraphicFramePr>
            <p:cNvPr id="645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3843270"/>
                </p:ext>
              </p:extLst>
            </p:nvPr>
          </p:nvGraphicFramePr>
          <p:xfrm>
            <a:off x="-94" y="1787"/>
            <a:ext cx="81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9" name="Equation" r:id="rId9" imgW="622030" imgH="203112" progId="Equation.3">
                    <p:embed/>
                  </p:oleObj>
                </mc:Choice>
                <mc:Fallback>
                  <p:oleObj name="Equation" r:id="rId9" imgW="622030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4" y="1787"/>
                          <a:ext cx="810" cy="245"/>
                        </a:xfrm>
                        <a:prstGeom prst="rect">
                          <a:avLst/>
                        </a:prstGeom>
                        <a:solidFill>
                          <a:srgbClr val="BAE3FF"/>
                        </a:solidFill>
                        <a:ln w="9525">
                          <a:solidFill>
                            <a:srgbClr val="0207CA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5" name="Line 8"/>
            <p:cNvSpPr>
              <a:spLocks noChangeShapeType="1"/>
            </p:cNvSpPr>
            <p:nvPr/>
          </p:nvSpPr>
          <p:spPr bwMode="auto">
            <a:xfrm flipH="1">
              <a:off x="-635" y="1974"/>
              <a:ext cx="486" cy="143"/>
            </a:xfrm>
            <a:prstGeom prst="line">
              <a:avLst/>
            </a:prstGeom>
            <a:noFill/>
            <a:ln w="28575">
              <a:solidFill>
                <a:srgbClr val="0207C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4519" name="Object 9"/>
          <p:cNvGraphicFramePr>
            <a:graphicFrameLocks noChangeAspect="1"/>
          </p:cNvGraphicFramePr>
          <p:nvPr/>
        </p:nvGraphicFramePr>
        <p:xfrm>
          <a:off x="666750" y="5373688"/>
          <a:ext cx="74882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0" name="Equation" r:id="rId11" imgW="4064000" imgH="508000" progId="Equation.3">
                  <p:embed/>
                </p:oleObj>
              </mc:Choice>
              <mc:Fallback>
                <p:oleObj name="Equation" r:id="rId11" imgW="40640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373688"/>
                        <a:ext cx="74882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5"/>
          <p:cNvSpPr txBox="1">
            <a:spLocks noChangeArrowheads="1"/>
          </p:cNvSpPr>
          <p:nvPr/>
        </p:nvSpPr>
        <p:spPr bwMode="auto">
          <a:xfrm>
            <a:off x="273050" y="1779588"/>
            <a:ext cx="303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条件：高温</a:t>
            </a:r>
            <a:r>
              <a:rPr kumimoji="1" lang="en-US" altLang="zh-CN" sz="2400" b="0">
                <a:solidFill>
                  <a:srgbClr val="0207CA"/>
                </a:solidFill>
                <a:latin typeface="微软雅黑" panose="020B0503020204020204" pitchFamily="34" charset="-122"/>
              </a:rPr>
              <a:t>(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T</a:t>
            </a:r>
            <a:r>
              <a:rPr kumimoji="1" lang="en-US" altLang="zh-CN" sz="2400" b="0">
                <a:solidFill>
                  <a:srgbClr val="0207CA"/>
                </a:solidFill>
                <a:latin typeface="微软雅黑" panose="020B0503020204020204" pitchFamily="34" charset="-122"/>
              </a:rPr>
              <a:t>&gt;&gt;</a:t>
            </a:r>
            <a:r>
              <a:rPr kumimoji="1" lang="en-US" altLang="zh-CN" sz="2400" i="1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400" i="1" baseline="-250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en-US" altLang="zh-CN" sz="2400" b="0">
              <a:solidFill>
                <a:srgbClr val="0207CA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64521" name="Object 6"/>
          <p:cNvGraphicFramePr>
            <a:graphicFrameLocks noChangeAspect="1"/>
          </p:cNvGraphicFramePr>
          <p:nvPr/>
        </p:nvGraphicFramePr>
        <p:xfrm>
          <a:off x="5292725" y="1597025"/>
          <a:ext cx="3657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Equation" r:id="rId13" imgW="1917700" imgH="431800" progId="Equation.3">
                  <p:embed/>
                </p:oleObj>
              </mc:Choice>
              <mc:Fallback>
                <p:oleObj name="Equation" r:id="rId13" imgW="1917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597025"/>
                        <a:ext cx="3657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7"/>
          <p:cNvSpPr txBox="1">
            <a:spLocks noChangeArrowheads="1"/>
          </p:cNvSpPr>
          <p:nvPr/>
        </p:nvSpPr>
        <p:spPr bwMode="auto">
          <a:xfrm>
            <a:off x="4048125" y="1779588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讨论</a:t>
            </a:r>
            <a:r>
              <a:rPr kumimoji="1" lang="zh-CN" altLang="en-US" sz="2400" b="0">
                <a:solidFill>
                  <a:srgbClr val="800000"/>
                </a:solidFill>
                <a:latin typeface="微软雅黑" panose="020B0503020204020204" pitchFamily="34" charset="-122"/>
              </a:rPr>
              <a:t>：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35150" y="6365875"/>
            <a:ext cx="44386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—— 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与杜隆－珀替定律一致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一、晶格热容理论介绍（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C</a:t>
            </a:r>
            <a:r>
              <a:rPr lang="en-US" altLang="zh-CN" sz="3200" baseline="-25000" dirty="0" smtClean="0">
                <a:latin typeface="微软雅黑" panose="020B0503020204020204" pitchFamily="34" charset="-122"/>
              </a:rPr>
              <a:t>V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38200" y="2281238"/>
            <a:ext cx="7620000" cy="3956050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71438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1438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1000">
              <a:latin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固体的热容量是原子振动在宏观性质上的一个最直接的表现。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>
                <a:solidFill>
                  <a:srgbClr val="0207CA"/>
                </a:solidFill>
                <a:latin typeface="微软雅黑" panose="020B0503020204020204" pitchFamily="34" charset="-122"/>
              </a:rPr>
              <a:t>实验表明：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——</a:t>
            </a:r>
            <a:r>
              <a:rPr lang="zh-CN" altLang="en-US" sz="2800">
                <a:latin typeface="微软雅黑" panose="020B0503020204020204" pitchFamily="34" charset="-122"/>
              </a:rPr>
              <a:t>在室温和更高的温度下，几乎全部单原子固体的热容接近</a:t>
            </a:r>
            <a:r>
              <a:rPr lang="en-US" altLang="zh-CN" sz="2800">
                <a:latin typeface="微软雅黑" panose="020B0503020204020204" pitchFamily="34" charset="-122"/>
              </a:rPr>
              <a:t>3NkB</a:t>
            </a:r>
            <a:r>
              <a:rPr lang="zh-CN" altLang="en-US" sz="2800">
                <a:latin typeface="微软雅黑" panose="020B0503020204020204" pitchFamily="34" charset="-122"/>
              </a:rPr>
              <a:t>，即杜隆</a:t>
            </a:r>
            <a:r>
              <a:rPr lang="en-US" altLang="zh-CN" sz="2800">
                <a:latin typeface="微软雅黑" panose="020B0503020204020204" pitchFamily="34" charset="-122"/>
              </a:rPr>
              <a:t>—</a:t>
            </a:r>
            <a:r>
              <a:rPr lang="zh-CN" altLang="en-US" sz="2800">
                <a:latin typeface="微软雅黑" panose="020B0503020204020204" pitchFamily="34" charset="-122"/>
              </a:rPr>
              <a:t>伯替定律；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——</a:t>
            </a:r>
            <a:r>
              <a:rPr lang="zh-CN" altLang="en-US" sz="2800">
                <a:latin typeface="微软雅黑" panose="020B0503020204020204" pitchFamily="34" charset="-122"/>
              </a:rPr>
              <a:t>在低温情况下，固体比热容与</a:t>
            </a:r>
            <a:r>
              <a:rPr lang="en-US" altLang="zh-CN" sz="2800">
                <a:latin typeface="微软雅黑" panose="020B0503020204020204" pitchFamily="34" charset="-122"/>
              </a:rPr>
              <a:t>T3</a:t>
            </a:r>
            <a:r>
              <a:rPr lang="zh-CN" altLang="en-US" sz="2800">
                <a:latin typeface="微软雅黑" panose="020B0503020204020204" pitchFamily="34" charset="-122"/>
              </a:rPr>
              <a:t>成比例，渐趋于零。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195513" y="3573463"/>
            <a:ext cx="1143000" cy="990600"/>
          </a:xfrm>
          <a:prstGeom prst="rect">
            <a:avLst/>
          </a:prstGeom>
          <a:solidFill>
            <a:srgbClr val="CCFFCC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468313" y="1809750"/>
            <a:ext cx="31861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条件：低温</a:t>
            </a:r>
            <a:r>
              <a:rPr kumimoji="1" lang="en-US" altLang="zh-CN" sz="2400" b="0">
                <a:solidFill>
                  <a:srgbClr val="0207CA"/>
                </a:solidFill>
                <a:latin typeface="微软雅黑" panose="020B0503020204020204" pitchFamily="34" charset="-122"/>
              </a:rPr>
              <a:t>(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T&lt;&lt; </a:t>
            </a:r>
            <a:r>
              <a:rPr kumimoji="1" lang="en-US" altLang="zh-CN" sz="2400" i="1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Θ </a:t>
            </a:r>
            <a:r>
              <a:rPr kumimoji="1" lang="en-US" altLang="zh-CN" sz="2400" i="1" baseline="-250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5540" name="Object 6"/>
          <p:cNvGraphicFramePr>
            <a:graphicFrameLocks noChangeAspect="1"/>
          </p:cNvGraphicFramePr>
          <p:nvPr/>
        </p:nvGraphicFramePr>
        <p:xfrm>
          <a:off x="5076825" y="1700213"/>
          <a:ext cx="38020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Equation" r:id="rId3" imgW="1993900" imgH="431800" progId="Equation.3">
                  <p:embed/>
                </p:oleObj>
              </mc:Choice>
              <mc:Fallback>
                <p:oleObj name="Equation" r:id="rId3" imgW="1993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700213"/>
                        <a:ext cx="38020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4076700" y="1812925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讨论</a:t>
            </a:r>
            <a:r>
              <a:rPr kumimoji="1" lang="zh-CN" altLang="en-US" sz="2400" b="0">
                <a:solidFill>
                  <a:srgbClr val="800000"/>
                </a:solidFill>
                <a:latin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65542" name="Object 8"/>
          <p:cNvGraphicFramePr>
            <a:graphicFrameLocks noChangeAspect="1"/>
          </p:cNvGraphicFramePr>
          <p:nvPr/>
        </p:nvGraphicFramePr>
        <p:xfrm>
          <a:off x="500063" y="3602038"/>
          <a:ext cx="7391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Equation" r:id="rId5" imgW="3416300" imgH="444500" progId="Equation.3">
                  <p:embed/>
                </p:oleObj>
              </mc:Choice>
              <mc:Fallback>
                <p:oleObj name="Equation" r:id="rId5" imgW="34163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602038"/>
                        <a:ext cx="7391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3337" name="Group 9"/>
          <p:cNvGrpSpPr>
            <a:grpSpLocks/>
          </p:cNvGrpSpPr>
          <p:nvPr/>
        </p:nvGrpSpPr>
        <p:grpSpPr bwMode="auto">
          <a:xfrm>
            <a:off x="4716463" y="2535238"/>
            <a:ext cx="3975100" cy="1651000"/>
            <a:chOff x="3064" y="1200"/>
            <a:chExt cx="2504" cy="1040"/>
          </a:xfrm>
        </p:grpSpPr>
        <p:graphicFrame>
          <p:nvGraphicFramePr>
            <p:cNvPr id="65547" name="Object 10"/>
            <p:cNvGraphicFramePr>
              <a:graphicFrameLocks noChangeAspect="1"/>
            </p:cNvGraphicFramePr>
            <p:nvPr/>
          </p:nvGraphicFramePr>
          <p:xfrm>
            <a:off x="3504" y="1200"/>
            <a:ext cx="2064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1" name="Equation" r:id="rId7" imgW="1777229" imgH="431613" progId="Equation.3">
                    <p:embed/>
                  </p:oleObj>
                </mc:Choice>
                <mc:Fallback>
                  <p:oleObj name="Equation" r:id="rId7" imgW="1777229" imgH="4316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00"/>
                          <a:ext cx="2064" cy="501"/>
                        </a:xfrm>
                        <a:prstGeom prst="rect">
                          <a:avLst/>
                        </a:prstGeom>
                        <a:solidFill>
                          <a:srgbClr val="ADFFFF"/>
                        </a:solidFill>
                        <a:ln w="9525">
                          <a:solidFill>
                            <a:srgbClr val="0207CA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 flipH="1">
              <a:off x="3064" y="1719"/>
              <a:ext cx="440" cy="521"/>
            </a:xfrm>
            <a:prstGeom prst="line">
              <a:avLst/>
            </a:prstGeom>
            <a:noFill/>
            <a:ln w="38100">
              <a:solidFill>
                <a:srgbClr val="0207C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5544" name="Object 12"/>
          <p:cNvGraphicFramePr>
            <a:graphicFrameLocks noChangeAspect="1"/>
          </p:cNvGraphicFramePr>
          <p:nvPr/>
        </p:nvGraphicFramePr>
        <p:xfrm>
          <a:off x="539750" y="4595813"/>
          <a:ext cx="56070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Equation" r:id="rId9" imgW="2590800" imgH="444500" progId="Equation.DSMT4">
                  <p:embed/>
                </p:oleObj>
              </mc:Choice>
              <mc:Fallback>
                <p:oleObj name="Equation" r:id="rId9" imgW="25908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95813"/>
                        <a:ext cx="56070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13"/>
          <p:cNvGraphicFramePr>
            <a:graphicFrameLocks noChangeAspect="1"/>
          </p:cNvGraphicFramePr>
          <p:nvPr/>
        </p:nvGraphicFramePr>
        <p:xfrm>
          <a:off x="469900" y="2422525"/>
          <a:ext cx="4445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3" name="Equation" r:id="rId11" imgW="2222500" imgH="520700" progId="Equation.3">
                  <p:embed/>
                </p:oleObj>
              </mc:Choice>
              <mc:Fallback>
                <p:oleObj name="Equation" r:id="rId11" imgW="22225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422525"/>
                        <a:ext cx="4445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39750" y="1262063"/>
            <a:ext cx="82438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kern="0" dirty="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二</a:t>
            </a:r>
            <a:r>
              <a:rPr lang="en-US" altLang="zh-CN" sz="3200" kern="0" dirty="0" smtClean="0"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模型的讨论</a:t>
            </a:r>
            <a:r>
              <a:rPr lang="en-US" altLang="zh-CN" sz="3200" kern="0" dirty="0" smtClean="0">
                <a:effectLst/>
                <a:latin typeface="微软雅黑" panose="020B0503020204020204" pitchFamily="34" charset="-122"/>
              </a:rPr>
              <a:t>---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低温情况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657600" y="2713038"/>
            <a:ext cx="1447800" cy="762000"/>
          </a:xfrm>
          <a:prstGeom prst="rect">
            <a:avLst/>
          </a:prstGeom>
          <a:solidFill>
            <a:srgbClr val="CCFFCC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19188"/>
            <a:ext cx="8243887" cy="438150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二</a:t>
            </a:r>
            <a:r>
              <a:rPr lang="en-US" altLang="zh-CN" sz="2800" smtClean="0"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模型的讨论</a:t>
            </a:r>
            <a:r>
              <a:rPr lang="en-US" altLang="zh-CN" sz="2800" smtClean="0">
                <a:effectLst/>
                <a:latin typeface="微软雅黑" panose="020B0503020204020204" pitchFamily="34" charset="-122"/>
              </a:rPr>
              <a:t>--- 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低温情况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3400" y="1493838"/>
          <a:ext cx="4953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3" imgW="2476500" imgH="1041400" progId="Equation.3">
                  <p:embed/>
                </p:oleObj>
              </mc:Choice>
              <mc:Fallback>
                <p:oleObj name="Equation" r:id="rId3" imgW="2476500" imgH="1041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93838"/>
                        <a:ext cx="49530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33400" y="3703638"/>
          <a:ext cx="808513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5" imgW="3467100" imgH="660400" progId="Equation.3">
                  <p:embed/>
                </p:oleObj>
              </mc:Choice>
              <mc:Fallback>
                <p:oleObj name="Equation" r:id="rId5" imgW="34671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03638"/>
                        <a:ext cx="8085138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5943600" y="2713038"/>
            <a:ext cx="2286000" cy="1679575"/>
            <a:chOff x="3744" y="1536"/>
            <a:chExt cx="1440" cy="1058"/>
          </a:xfrm>
        </p:grpSpPr>
        <p:graphicFrame>
          <p:nvGraphicFramePr>
            <p:cNvPr id="66568" name="Object 7"/>
            <p:cNvGraphicFramePr>
              <a:graphicFrameLocks noChangeAspect="1"/>
            </p:cNvGraphicFramePr>
            <p:nvPr/>
          </p:nvGraphicFramePr>
          <p:xfrm>
            <a:off x="3744" y="1536"/>
            <a:ext cx="1440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8" name="Equation" r:id="rId7" imgW="1168400" imgH="558800" progId="Equation.3">
                    <p:embed/>
                  </p:oleObj>
                </mc:Choice>
                <mc:Fallback>
                  <p:oleObj name="Equation" r:id="rId7" imgW="1168400" imgH="558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36"/>
                          <a:ext cx="1440" cy="689"/>
                        </a:xfrm>
                        <a:prstGeom prst="rect">
                          <a:avLst/>
                        </a:prstGeom>
                        <a:solidFill>
                          <a:srgbClr val="ADFFFF"/>
                        </a:solidFill>
                        <a:ln w="9525">
                          <a:solidFill>
                            <a:srgbClr val="0207CA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Line 8"/>
            <p:cNvSpPr>
              <a:spLocks noChangeShapeType="1"/>
            </p:cNvSpPr>
            <p:nvPr/>
          </p:nvSpPr>
          <p:spPr bwMode="auto">
            <a:xfrm>
              <a:off x="4286" y="2225"/>
              <a:ext cx="0" cy="369"/>
            </a:xfrm>
            <a:prstGeom prst="line">
              <a:avLst/>
            </a:prstGeom>
            <a:noFill/>
            <a:ln w="50800">
              <a:solidFill>
                <a:srgbClr val="0207C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6567" name="Object 9"/>
          <p:cNvGraphicFramePr>
            <a:graphicFrameLocks noChangeAspect="1"/>
          </p:cNvGraphicFramePr>
          <p:nvPr/>
        </p:nvGraphicFramePr>
        <p:xfrm>
          <a:off x="533400" y="5457825"/>
          <a:ext cx="83788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9" imgW="4292600" imgH="508000" progId="Equation.3">
                  <p:embed/>
                </p:oleObj>
              </mc:Choice>
              <mc:Fallback>
                <p:oleObj name="Equation" r:id="rId9" imgW="42926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57825"/>
                        <a:ext cx="837882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690813" y="3427413"/>
            <a:ext cx="1447800" cy="533400"/>
          </a:xfrm>
          <a:prstGeom prst="rect">
            <a:avLst/>
          </a:prstGeom>
          <a:solidFill>
            <a:schemeClr val="accent2">
              <a:lumMod val="90000"/>
              <a:alpha val="50195"/>
            </a:schemeClr>
          </a:solidFill>
          <a:ln>
            <a:solidFill>
              <a:srgbClr val="0207CA"/>
            </a:solidFill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406525"/>
            <a:ext cx="8243887" cy="438150"/>
          </a:xfrm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二</a:t>
            </a:r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模型的讨论</a:t>
            </a:r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--- 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低温情况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971800" y="2055813"/>
          <a:ext cx="28019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Equation" r:id="rId3" imgW="1435100" imgH="508000" progId="Equation.3">
                  <p:embed/>
                </p:oleObj>
              </mc:Choice>
              <mc:Fallback>
                <p:oleObj name="Equation" r:id="rId3" imgW="1435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55813"/>
                        <a:ext cx="280193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990600" y="3579813"/>
            <a:ext cx="1600200" cy="304800"/>
          </a:xfrm>
          <a:prstGeom prst="rightArrow">
            <a:avLst>
              <a:gd name="adj1" fmla="val 50000"/>
              <a:gd name="adj2" fmla="val 131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743200" y="3427413"/>
          <a:ext cx="1371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5" imgW="545863" imgH="241195" progId="Equation.3">
                  <p:embed/>
                </p:oleObj>
              </mc:Choice>
              <mc:Fallback>
                <p:oleObj name="Equation" r:id="rId5" imgW="545863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7413"/>
                        <a:ext cx="13716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419600" y="3427413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符合实验结果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362200" y="434181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称为 德拜</a:t>
            </a:r>
            <a:r>
              <a:rPr kumimoji="1" lang="en-US" altLang="zh-CN" sz="2400">
                <a:solidFill>
                  <a:srgbClr val="800000"/>
                </a:solidFill>
                <a:latin typeface="微软雅黑" panose="020B0503020204020204" pitchFamily="34" charset="-122"/>
              </a:rPr>
              <a:t>T</a:t>
            </a:r>
            <a:r>
              <a:rPr kumimoji="1" lang="en-US" altLang="zh-CN" sz="2400" baseline="30000">
                <a:solidFill>
                  <a:srgbClr val="800000"/>
                </a:solidFill>
                <a:latin typeface="微软雅黑" panose="020B0503020204020204" pitchFamily="34" charset="-122"/>
              </a:rPr>
              <a:t>3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定律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3429000" y="3941763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914400" y="31988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可见</a:t>
            </a:r>
          </a:p>
        </p:txBody>
      </p: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609600" y="5157788"/>
            <a:ext cx="7696200" cy="809625"/>
            <a:chOff x="384" y="3039"/>
            <a:chExt cx="4848" cy="510"/>
          </a:xfrm>
        </p:grpSpPr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384" y="3120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</a:rPr>
                <a:t>实际上</a:t>
              </a:r>
              <a:r>
                <a:rPr kumimoji="1" lang="en-US" altLang="zh-CN" sz="2400">
                  <a:latin typeface="微软雅黑" panose="020B0503020204020204" pitchFamily="34" charset="-122"/>
                </a:rPr>
                <a:t>T</a:t>
              </a:r>
              <a:r>
                <a:rPr kumimoji="1" lang="en-US" altLang="zh-CN" sz="2400" baseline="30000">
                  <a:latin typeface="微软雅黑" panose="020B0503020204020204" pitchFamily="34" charset="-122"/>
                </a:rPr>
                <a:t>3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定律一般只适用于大约                      的范围内。</a:t>
              </a:r>
            </a:p>
          </p:txBody>
        </p:sp>
        <p:graphicFrame>
          <p:nvGraphicFramePr>
            <p:cNvPr id="67597" name="Object 13"/>
            <p:cNvGraphicFramePr>
              <a:graphicFrameLocks noChangeAspect="1"/>
            </p:cNvGraphicFramePr>
            <p:nvPr/>
          </p:nvGraphicFramePr>
          <p:xfrm>
            <a:off x="3168" y="3039"/>
            <a:ext cx="888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2" name="Equation" r:id="rId7" imgW="685800" imgH="393700" progId="Equation.3">
                    <p:embed/>
                  </p:oleObj>
                </mc:Choice>
                <mc:Fallback>
                  <p:oleObj name="Equation" r:id="rId7" imgW="6858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039"/>
                          <a:ext cx="888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1082675"/>
            <a:ext cx="7848600" cy="762000"/>
          </a:xfrm>
          <a:noFill/>
          <a:effectLst>
            <a:prstShdw prst="shdw17" dist="17961" dir="2700000">
              <a:srgbClr val="7A997A"/>
            </a:prstShdw>
          </a:effectLst>
        </p:spPr>
        <p:txBody>
          <a:bodyPr/>
          <a:lstStyle/>
          <a:p>
            <a:pPr eaLnBrk="1" hangingPunct="1"/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、</a:t>
            </a:r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模型的评价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876800" y="2438400"/>
            <a:ext cx="3581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1</a:t>
            </a:r>
            <a:r>
              <a:rPr kumimoji="1" lang="zh-CN" altLang="en-US" sz="2400">
                <a:latin typeface="微软雅黑" panose="020B0503020204020204" pitchFamily="34" charset="-122"/>
              </a:rPr>
              <a:t>）按照  </a:t>
            </a:r>
            <a:r>
              <a:rPr kumimoji="1" lang="en-US" altLang="zh-CN" sz="2400">
                <a:latin typeface="微软雅黑" panose="020B0503020204020204" pitchFamily="34" charset="-122"/>
              </a:rPr>
              <a:t>Debye</a:t>
            </a:r>
            <a:r>
              <a:rPr kumimoji="1" lang="zh-CN" altLang="en-US" sz="2400">
                <a:latin typeface="微软雅黑" panose="020B0503020204020204" pitchFamily="34" charset="-122"/>
              </a:rPr>
              <a:t>理论，一种晶体的</a:t>
            </a:r>
            <a:r>
              <a:rPr kumimoji="1" lang="en-US" altLang="zh-CN" sz="2400">
                <a:latin typeface="微软雅黑" panose="020B0503020204020204" pitchFamily="34" charset="-122"/>
              </a:rPr>
              <a:t>C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400">
                <a:latin typeface="微软雅黑" panose="020B0503020204020204" pitchFamily="34" charset="-122"/>
              </a:rPr>
              <a:t>特征完全由它的</a:t>
            </a:r>
            <a:r>
              <a:rPr kumimoji="1" lang="en-US" altLang="zh-CN" sz="2400">
                <a:latin typeface="微软雅黑" panose="020B0503020204020204" pitchFamily="34" charset="-122"/>
              </a:rPr>
              <a:t>Debye</a:t>
            </a:r>
            <a:r>
              <a:rPr kumimoji="1" lang="zh-CN" altLang="en-US" sz="2400">
                <a:latin typeface="微软雅黑" panose="020B0503020204020204" pitchFamily="34" charset="-122"/>
              </a:rPr>
              <a:t>温度确定。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故可以由</a:t>
            </a:r>
            <a:r>
              <a:rPr kumimoji="1" lang="en-US" altLang="zh-CN" sz="2400">
                <a:latin typeface="微软雅黑" panose="020B0503020204020204" pitchFamily="34" charset="-122"/>
              </a:rPr>
              <a:t>C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400" baseline="-25000">
                <a:latin typeface="微软雅黑" panose="020B0503020204020204" pitchFamily="34" charset="-122"/>
              </a:rPr>
              <a:t>（实验）</a:t>
            </a:r>
            <a:r>
              <a:rPr kumimoji="1" lang="zh-CN" altLang="en-US" sz="2400">
                <a:latin typeface="微软雅黑" panose="020B0503020204020204" pitchFamily="34" charset="-122"/>
              </a:rPr>
              <a:t>得到</a:t>
            </a:r>
            <a:r>
              <a:rPr kumimoji="1" lang="en-US" altLang="zh-CN" sz="2400">
                <a:latin typeface="微软雅黑" panose="020B0503020204020204" pitchFamily="34" charset="-122"/>
              </a:rPr>
              <a:t>Θ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D</a:t>
            </a:r>
            <a:r>
              <a:rPr kumimoji="1" lang="zh-CN" altLang="en-US" sz="2400" baseline="-25000">
                <a:latin typeface="微软雅黑" panose="020B0503020204020204" pitchFamily="34" charset="-122"/>
              </a:rPr>
              <a:t>，</a:t>
            </a:r>
            <a:r>
              <a:rPr kumimoji="1" lang="zh-CN" altLang="en-US" sz="2400">
                <a:latin typeface="微软雅黑" panose="020B0503020204020204" pitchFamily="34" charset="-122"/>
              </a:rPr>
              <a:t>使</a:t>
            </a:r>
            <a:r>
              <a:rPr kumimoji="1" lang="en-US" altLang="zh-CN" sz="2400">
                <a:latin typeface="微软雅黑" panose="020B0503020204020204" pitchFamily="34" charset="-122"/>
              </a:rPr>
              <a:t>C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400" baseline="-25000">
                <a:latin typeface="微软雅黑" panose="020B0503020204020204" pitchFamily="34" charset="-122"/>
              </a:rPr>
              <a:t>（理论）</a:t>
            </a:r>
            <a:r>
              <a:rPr kumimoji="1" lang="zh-CN" altLang="en-US" sz="2400">
                <a:latin typeface="微软雅黑" panose="020B0503020204020204" pitchFamily="34" charset="-122"/>
              </a:rPr>
              <a:t>与实验值符合更好。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685800" y="1981200"/>
          <a:ext cx="3965575" cy="41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Graph" r:id="rId3" imgW="3893312" imgH="3171952" progId="Origin50.Graph">
                  <p:embed/>
                </p:oleObj>
              </mc:Choice>
              <mc:Fallback>
                <p:oleObj name="Graph" r:id="rId3" imgW="3893312" imgH="3171952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3965575" cy="411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30213" y="5807075"/>
            <a:ext cx="5076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Debye</a:t>
            </a: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理论与实验比较（实验点是镱的测量值）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即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P130</a:t>
            </a: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图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3-23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493838"/>
            <a:ext cx="8243887" cy="350837"/>
          </a:xfrm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、</a:t>
            </a:r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模型的评价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609600" y="1916113"/>
          <a:ext cx="4267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Graph" r:id="rId3" imgW="3966464" imgH="3167888" progId="Origin50.Graph">
                  <p:embed/>
                </p:oleObj>
              </mc:Choice>
              <mc:Fallback>
                <p:oleObj name="Graph" r:id="rId3" imgW="3966464" imgH="3167888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16113"/>
                        <a:ext cx="4267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784725" y="2349500"/>
            <a:ext cx="385445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2</a:t>
            </a:r>
            <a:r>
              <a:rPr kumimoji="1" lang="zh-CN" altLang="en-US" sz="2400">
                <a:latin typeface="微软雅黑" panose="020B0503020204020204" pitchFamily="34" charset="-122"/>
              </a:rPr>
              <a:t>）</a:t>
            </a:r>
            <a:r>
              <a:rPr kumimoji="1" lang="en-US" altLang="zh-CN" sz="2400">
                <a:latin typeface="微软雅黑" panose="020B0503020204020204" pitchFamily="34" charset="-122"/>
              </a:rPr>
              <a:t>Debye</a:t>
            </a:r>
            <a:r>
              <a:rPr kumimoji="1" lang="zh-CN" altLang="en-US" sz="2400">
                <a:latin typeface="微软雅黑" panose="020B0503020204020204" pitchFamily="34" charset="-122"/>
              </a:rPr>
              <a:t>理论得到不同温度下的</a:t>
            </a:r>
            <a:r>
              <a:rPr kumimoji="1" lang="en-US" altLang="zh-CN" sz="2400">
                <a:latin typeface="微软雅黑" panose="020B0503020204020204" pitchFamily="34" charset="-122"/>
              </a:rPr>
              <a:t>Θ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D</a:t>
            </a:r>
            <a:r>
              <a:rPr kumimoji="1" lang="zh-CN" altLang="en-US" sz="2400">
                <a:latin typeface="微软雅黑" panose="020B0503020204020204" pitchFamily="34" charset="-122"/>
              </a:rPr>
              <a:t>是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不同</a:t>
            </a:r>
            <a:r>
              <a:rPr kumimoji="1" lang="zh-CN" altLang="en-US" sz="2400">
                <a:latin typeface="微软雅黑" panose="020B0503020204020204" pitchFamily="34" charset="-122"/>
              </a:rPr>
              <a:t>的（实际上</a:t>
            </a:r>
            <a:r>
              <a:rPr kumimoji="1" lang="en-US" altLang="zh-CN" sz="2400">
                <a:latin typeface="微软雅黑" panose="020B0503020204020204" pitchFamily="34" charset="-122"/>
              </a:rPr>
              <a:t>Θ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D</a:t>
            </a:r>
            <a:r>
              <a:rPr kumimoji="1" lang="zh-CN" altLang="en-US" sz="2400">
                <a:latin typeface="微软雅黑" panose="020B0503020204020204" pitchFamily="34" charset="-122"/>
              </a:rPr>
              <a:t>应该是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恒定</a:t>
            </a:r>
            <a:r>
              <a:rPr kumimoji="1" lang="zh-CN" altLang="en-US" sz="2400">
                <a:latin typeface="微软雅黑" panose="020B0503020204020204" pitchFamily="34" charset="-122"/>
              </a:rPr>
              <a:t>值）。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24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由</a:t>
            </a:r>
            <a:r>
              <a:rPr kumimoji="1" lang="en-US" altLang="zh-CN" sz="2000">
                <a:latin typeface="微软雅黑" panose="020B0503020204020204" pitchFamily="34" charset="-122"/>
              </a:rPr>
              <a:t>C</a:t>
            </a:r>
            <a:r>
              <a:rPr kumimoji="1" lang="en-US" altLang="zh-CN" sz="20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000">
                <a:latin typeface="微软雅黑" panose="020B0503020204020204" pitchFamily="34" charset="-122"/>
              </a:rPr>
              <a:t>（</a:t>
            </a:r>
            <a:r>
              <a:rPr kumimoji="1" lang="en-US" altLang="zh-CN" sz="2000">
                <a:latin typeface="微软雅黑" panose="020B0503020204020204" pitchFamily="34" charset="-122"/>
              </a:rPr>
              <a:t>T/ </a:t>
            </a:r>
            <a:r>
              <a:rPr kumimoji="1" lang="en-US" altLang="zh-CN" sz="2000">
                <a:latin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000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>
                <a:latin typeface="微软雅黑" panose="020B0503020204020204" pitchFamily="34" charset="-122"/>
              </a:rPr>
              <a:t> </a:t>
            </a:r>
            <a:r>
              <a:rPr kumimoji="1" lang="zh-CN" altLang="en-US" sz="2000">
                <a:latin typeface="微软雅黑" panose="020B0503020204020204" pitchFamily="34" charset="-122"/>
              </a:rPr>
              <a:t>）</a:t>
            </a:r>
            <a:r>
              <a:rPr kumimoji="1" lang="en-US" altLang="zh-CN" sz="2000">
                <a:latin typeface="微软雅黑" panose="020B0503020204020204" pitchFamily="34" charset="-122"/>
              </a:rPr>
              <a:t>=C</a:t>
            </a:r>
            <a:r>
              <a:rPr kumimoji="1" lang="en-US" altLang="zh-CN" sz="20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000" baseline="-25000">
                <a:latin typeface="微软雅黑" panose="020B0503020204020204" pitchFamily="34" charset="-122"/>
              </a:rPr>
              <a:t>（实验）</a:t>
            </a:r>
            <a:r>
              <a:rPr kumimoji="1" lang="zh-CN" altLang="en-US" sz="2000">
                <a:latin typeface="微软雅黑" panose="020B0503020204020204" pitchFamily="34" charset="-122"/>
              </a:rPr>
              <a:t>的关系，</a:t>
            </a:r>
            <a:r>
              <a:rPr kumimoji="1" lang="zh-CN" altLang="en-US" sz="2400">
                <a:latin typeface="微软雅黑" panose="020B0503020204020204" pitchFamily="34" charset="-122"/>
              </a:rPr>
              <a:t>可以获得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400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~T</a:t>
            </a:r>
            <a:r>
              <a:rPr kumimoji="1" lang="zh-CN" altLang="en-US" sz="2400">
                <a:latin typeface="微软雅黑" panose="020B0503020204020204" pitchFamily="34" charset="-122"/>
              </a:rPr>
              <a:t>的关系。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262063" y="5878513"/>
            <a:ext cx="3375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金属铟的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Debye</a:t>
            </a: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温度随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T</a:t>
            </a: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的变化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即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P131</a:t>
            </a: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图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3-24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119188"/>
            <a:ext cx="8243888" cy="438150"/>
          </a:xfrm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、</a:t>
            </a:r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模型的评价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057400" y="3044825"/>
            <a:ext cx="5334000" cy="5794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格波的色散关系</a:t>
            </a:r>
          </a:p>
        </p:txBody>
      </p:sp>
      <p:sp>
        <p:nvSpPr>
          <p:cNvPr id="488452" name="Rectangle 4"/>
          <p:cNvSpPr>
            <a:spLocks noChangeArrowheads="1"/>
          </p:cNvSpPr>
          <p:nvPr/>
        </p:nvSpPr>
        <p:spPr bwMode="auto">
          <a:xfrm>
            <a:off x="1981200" y="3044825"/>
            <a:ext cx="541020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弹性波色散关系</a:t>
            </a:r>
          </a:p>
        </p:txBody>
      </p:sp>
      <p:sp>
        <p:nvSpPr>
          <p:cNvPr id="488453" name="Rectangle 5"/>
          <p:cNvSpPr>
            <a:spLocks noChangeArrowheads="1"/>
          </p:cNvSpPr>
          <p:nvPr/>
        </p:nvSpPr>
        <p:spPr bwMode="auto">
          <a:xfrm>
            <a:off x="609600" y="5864225"/>
            <a:ext cx="4689475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实际晶格振动的模式密度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33400" y="1624013"/>
            <a:ext cx="8077200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（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3</a:t>
            </a:r>
            <a:r>
              <a:rPr kumimoji="1" lang="zh-CN" altLang="en-US" sz="2400" dirty="0">
                <a:latin typeface="微软雅黑" panose="020B0503020204020204" pitchFamily="34" charset="-122"/>
              </a:rPr>
              <a:t>）只有在</a:t>
            </a:r>
            <a:r>
              <a:rPr kumimoji="1"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</a:rPr>
              <a:t>低温极限情况</a:t>
            </a:r>
            <a:r>
              <a:rPr kumimoji="1" lang="zh-CN" altLang="en-US" sz="2400" dirty="0">
                <a:latin typeface="微软雅黑" panose="020B0503020204020204" pitchFamily="34" charset="-122"/>
              </a:rPr>
              <a:t>下，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Debye</a:t>
            </a:r>
            <a:r>
              <a:rPr kumimoji="1" lang="zh-CN" altLang="en-US" sz="2400" dirty="0">
                <a:latin typeface="微软雅黑" panose="020B0503020204020204" pitchFamily="34" charset="-122"/>
              </a:rPr>
              <a:t>的宏观近似才成立。 </a:t>
            </a:r>
            <a:r>
              <a:rPr kumimoji="1" lang="en-US" altLang="zh-CN" sz="2400" dirty="0">
                <a:solidFill>
                  <a:srgbClr val="800000"/>
                </a:solidFill>
                <a:latin typeface="微软雅黑" panose="020B0503020204020204" pitchFamily="34" charset="-122"/>
              </a:rPr>
              <a:t>Debye</a:t>
            </a:r>
            <a:r>
              <a:rPr kumimoji="1" lang="zh-CN" altLang="en-US" sz="2400" dirty="0">
                <a:solidFill>
                  <a:srgbClr val="800000"/>
                </a:solidFill>
                <a:latin typeface="微软雅黑" panose="020B0503020204020204" pitchFamily="34" charset="-122"/>
              </a:rPr>
              <a:t>理论在低温的极限是严格正确的</a:t>
            </a:r>
            <a:r>
              <a:rPr kumimoji="1" lang="zh-CN" altLang="en-US" sz="2400" dirty="0">
                <a:latin typeface="微软雅黑" panose="020B0503020204020204" pitchFamily="34" charset="-122"/>
              </a:rPr>
              <a:t>：</a:t>
            </a:r>
            <a:r>
              <a:rPr kumimoji="1"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</a:rPr>
              <a:t>即</a:t>
            </a:r>
            <a:r>
              <a:rPr kumimoji="1" lang="en-US" altLang="zh-CN" sz="2400" dirty="0">
                <a:solidFill>
                  <a:srgbClr val="0207CA"/>
                </a:solidFill>
                <a:latin typeface="微软雅黑" panose="020B0503020204020204" pitchFamily="34" charset="-122"/>
              </a:rPr>
              <a:t>T</a:t>
            </a:r>
            <a:r>
              <a:rPr kumimoji="1" lang="en-US" altLang="zh-CN" sz="2400" baseline="30000" dirty="0">
                <a:solidFill>
                  <a:srgbClr val="0207CA"/>
                </a:solidFill>
                <a:latin typeface="微软雅黑" panose="020B0503020204020204" pitchFamily="34" charset="-122"/>
              </a:rPr>
              <a:t>3</a:t>
            </a:r>
            <a:r>
              <a:rPr kumimoji="1"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</a:rPr>
              <a:t>定律。</a:t>
            </a:r>
          </a:p>
        </p:txBody>
      </p:sp>
      <p:grpSp>
        <p:nvGrpSpPr>
          <p:cNvPr id="488455" name="Group 7"/>
          <p:cNvGrpSpPr>
            <a:grpSpLocks/>
          </p:cNvGrpSpPr>
          <p:nvPr/>
        </p:nvGrpSpPr>
        <p:grpSpPr bwMode="auto">
          <a:xfrm>
            <a:off x="533400" y="3730625"/>
            <a:ext cx="8059738" cy="1422400"/>
            <a:chOff x="336" y="2208"/>
            <a:chExt cx="5077" cy="896"/>
          </a:xfrm>
        </p:grpSpPr>
        <p:sp>
          <p:nvSpPr>
            <p:cNvPr id="488456" name="Rectangle 8"/>
            <p:cNvSpPr>
              <a:spLocks noChangeArrowheads="1"/>
            </p:cNvSpPr>
            <p:nvPr/>
          </p:nvSpPr>
          <p:spPr bwMode="auto">
            <a:xfrm>
              <a:off x="336" y="2736"/>
              <a:ext cx="5077" cy="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近似地</a:t>
              </a:r>
              <a:r>
                <a:rPr kumimoji="1" lang="en-US" altLang="zh-CN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Debye</a:t>
              </a:r>
              <a:r>
                <a:rPr kumimoji="1"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频率分布函数（即模式密度）</a:t>
              </a:r>
            </a:p>
          </p:txBody>
        </p:sp>
        <p:sp>
          <p:nvSpPr>
            <p:cNvPr id="70666" name="AutoShape 9"/>
            <p:cNvSpPr>
              <a:spLocks noChangeArrowheads="1"/>
            </p:cNvSpPr>
            <p:nvPr/>
          </p:nvSpPr>
          <p:spPr bwMode="auto">
            <a:xfrm>
              <a:off x="2640" y="2208"/>
              <a:ext cx="576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88458" name="Group 10"/>
          <p:cNvGrpSpPr>
            <a:grpSpLocks/>
          </p:cNvGrpSpPr>
          <p:nvPr/>
        </p:nvGrpSpPr>
        <p:grpSpPr bwMode="auto">
          <a:xfrm>
            <a:off x="5300663" y="5145360"/>
            <a:ext cx="3581400" cy="1524000"/>
            <a:chOff x="3312" y="3072"/>
            <a:chExt cx="2256" cy="960"/>
          </a:xfrm>
          <a:noFill/>
        </p:grpSpPr>
        <p:sp>
          <p:nvSpPr>
            <p:cNvPr id="47114" name="Line 11"/>
            <p:cNvSpPr>
              <a:spLocks noChangeShapeType="1"/>
            </p:cNvSpPr>
            <p:nvPr/>
          </p:nvSpPr>
          <p:spPr bwMode="auto">
            <a:xfrm rot="-5400000">
              <a:off x="4584" y="3192"/>
              <a:ext cx="240" cy="0"/>
            </a:xfrm>
            <a:prstGeom prst="line">
              <a:avLst/>
            </a:prstGeom>
            <a:grp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5" name="Line 12"/>
            <p:cNvSpPr>
              <a:spLocks noChangeShapeType="1"/>
            </p:cNvSpPr>
            <p:nvPr/>
          </p:nvSpPr>
          <p:spPr bwMode="auto">
            <a:xfrm>
              <a:off x="3312" y="3744"/>
              <a:ext cx="624" cy="0"/>
            </a:xfrm>
            <a:prstGeom prst="line">
              <a:avLst/>
            </a:prstGeom>
            <a:grp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6" name="AutoShape 13"/>
            <p:cNvSpPr>
              <a:spLocks noChangeArrowheads="1"/>
            </p:cNvSpPr>
            <p:nvPr/>
          </p:nvSpPr>
          <p:spPr bwMode="auto">
            <a:xfrm>
              <a:off x="3696" y="3120"/>
              <a:ext cx="1872" cy="912"/>
            </a:xfrm>
            <a:prstGeom prst="irregularSeal2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差别很大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animBg="1" autoUpdateAnimBg="0"/>
      <p:bldP spid="4884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8"/>
          <p:cNvSpPr txBox="1">
            <a:spLocks noChangeArrowheads="1"/>
          </p:cNvSpPr>
          <p:nvPr/>
        </p:nvSpPr>
        <p:spPr bwMode="auto">
          <a:xfrm>
            <a:off x="107950" y="5981700"/>
            <a:ext cx="8928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微软雅黑" panose="020B0503020204020204" pitchFamily="34" charset="-122"/>
              </a:rPr>
              <a:t> </a:t>
            </a:r>
            <a:r>
              <a:rPr kumimoji="1" lang="zh-CN" altLang="en-US" sz="2000">
                <a:latin typeface="微软雅黑" panose="020B0503020204020204" pitchFamily="34" charset="-122"/>
              </a:rPr>
              <a:t>从中子衍射数据导出的铜的模式密度（虚线表示德拜近似）</a:t>
            </a:r>
          </a:p>
        </p:txBody>
      </p:sp>
      <p:grpSp>
        <p:nvGrpSpPr>
          <p:cNvPr id="71683" name="Group 27"/>
          <p:cNvGrpSpPr>
            <a:grpSpLocks/>
          </p:cNvGrpSpPr>
          <p:nvPr/>
        </p:nvGrpSpPr>
        <p:grpSpPr bwMode="auto">
          <a:xfrm>
            <a:off x="1331913" y="1263650"/>
            <a:ext cx="6240462" cy="4176713"/>
            <a:chOff x="1200" y="576"/>
            <a:chExt cx="3931" cy="2631"/>
          </a:xfrm>
        </p:grpSpPr>
        <p:sp>
          <p:nvSpPr>
            <p:cNvPr id="71684" name="Line 2"/>
            <p:cNvSpPr>
              <a:spLocks noChangeShapeType="1"/>
            </p:cNvSpPr>
            <p:nvPr/>
          </p:nvSpPr>
          <p:spPr bwMode="auto">
            <a:xfrm flipV="1">
              <a:off x="1659" y="912"/>
              <a:ext cx="21" cy="2064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Line 3"/>
            <p:cNvSpPr>
              <a:spLocks noChangeShapeType="1"/>
            </p:cNvSpPr>
            <p:nvPr/>
          </p:nvSpPr>
          <p:spPr bwMode="auto">
            <a:xfrm>
              <a:off x="1662" y="2976"/>
              <a:ext cx="2370" cy="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Line 4"/>
            <p:cNvSpPr>
              <a:spLocks noChangeShapeType="1"/>
            </p:cNvSpPr>
            <p:nvPr/>
          </p:nvSpPr>
          <p:spPr bwMode="auto">
            <a:xfrm rot="5400000">
              <a:off x="1632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Line 5"/>
            <p:cNvSpPr>
              <a:spLocks noChangeShapeType="1"/>
            </p:cNvSpPr>
            <p:nvPr/>
          </p:nvSpPr>
          <p:spPr bwMode="auto">
            <a:xfrm rot="5400000">
              <a:off x="2013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8" name="Line 6"/>
            <p:cNvSpPr>
              <a:spLocks noChangeShapeType="1"/>
            </p:cNvSpPr>
            <p:nvPr/>
          </p:nvSpPr>
          <p:spPr bwMode="auto">
            <a:xfrm rot="5400000">
              <a:off x="2376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Line 7"/>
            <p:cNvSpPr>
              <a:spLocks noChangeShapeType="1"/>
            </p:cNvSpPr>
            <p:nvPr/>
          </p:nvSpPr>
          <p:spPr bwMode="auto">
            <a:xfrm rot="5400000">
              <a:off x="2712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Line 8"/>
            <p:cNvSpPr>
              <a:spLocks noChangeShapeType="1"/>
            </p:cNvSpPr>
            <p:nvPr/>
          </p:nvSpPr>
          <p:spPr bwMode="auto">
            <a:xfrm rot="5400000">
              <a:off x="3087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Line 9"/>
            <p:cNvSpPr>
              <a:spLocks noChangeShapeType="1"/>
            </p:cNvSpPr>
            <p:nvPr/>
          </p:nvSpPr>
          <p:spPr bwMode="auto">
            <a:xfrm rot="5400000">
              <a:off x="3468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0"/>
            <p:cNvSpPr>
              <a:spLocks/>
            </p:cNvSpPr>
            <p:nvPr/>
          </p:nvSpPr>
          <p:spPr bwMode="auto">
            <a:xfrm>
              <a:off x="1669" y="1533"/>
              <a:ext cx="539" cy="1454"/>
            </a:xfrm>
            <a:custGeom>
              <a:avLst/>
              <a:gdLst>
                <a:gd name="T0" fmla="*/ 0 w 539"/>
                <a:gd name="T1" fmla="*/ 1454 h 1454"/>
                <a:gd name="T2" fmla="*/ 85 w 539"/>
                <a:gd name="T3" fmla="*/ 1388 h 1454"/>
                <a:gd name="T4" fmla="*/ 274 w 539"/>
                <a:gd name="T5" fmla="*/ 1199 h 1454"/>
                <a:gd name="T6" fmla="*/ 359 w 539"/>
                <a:gd name="T7" fmla="*/ 1076 h 1454"/>
                <a:gd name="T8" fmla="*/ 463 w 539"/>
                <a:gd name="T9" fmla="*/ 831 h 1454"/>
                <a:gd name="T10" fmla="*/ 529 w 539"/>
                <a:gd name="T11" fmla="*/ 330 h 1454"/>
                <a:gd name="T12" fmla="*/ 519 w 539"/>
                <a:gd name="T13" fmla="*/ 0 h 14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9" h="1454">
                  <a:moveTo>
                    <a:pt x="0" y="1454"/>
                  </a:moveTo>
                  <a:cubicBezTo>
                    <a:pt x="14" y="1443"/>
                    <a:pt x="55" y="1410"/>
                    <a:pt x="85" y="1388"/>
                  </a:cubicBezTo>
                  <a:cubicBezTo>
                    <a:pt x="131" y="1345"/>
                    <a:pt x="228" y="1251"/>
                    <a:pt x="274" y="1199"/>
                  </a:cubicBezTo>
                  <a:cubicBezTo>
                    <a:pt x="304" y="1158"/>
                    <a:pt x="337" y="1114"/>
                    <a:pt x="359" y="1076"/>
                  </a:cubicBezTo>
                  <a:cubicBezTo>
                    <a:pt x="391" y="1015"/>
                    <a:pt x="441" y="895"/>
                    <a:pt x="463" y="831"/>
                  </a:cubicBezTo>
                  <a:cubicBezTo>
                    <a:pt x="491" y="707"/>
                    <a:pt x="520" y="468"/>
                    <a:pt x="529" y="330"/>
                  </a:cubicBezTo>
                  <a:cubicBezTo>
                    <a:pt x="539" y="217"/>
                    <a:pt x="519" y="110"/>
                    <a:pt x="519" y="0"/>
                  </a:cubicBezTo>
                </a:path>
              </a:pathLst>
            </a:custGeom>
            <a:noFill/>
            <a:ln w="28575" cmpd="sng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1"/>
            <p:cNvSpPr>
              <a:spLocks/>
            </p:cNvSpPr>
            <p:nvPr/>
          </p:nvSpPr>
          <p:spPr bwMode="auto">
            <a:xfrm>
              <a:off x="2184" y="1208"/>
              <a:ext cx="378" cy="330"/>
            </a:xfrm>
            <a:custGeom>
              <a:avLst/>
              <a:gdLst>
                <a:gd name="T0" fmla="*/ 0 w 378"/>
                <a:gd name="T1" fmla="*/ 330 h 330"/>
                <a:gd name="T2" fmla="*/ 274 w 378"/>
                <a:gd name="T3" fmla="*/ 142 h 330"/>
                <a:gd name="T4" fmla="*/ 378 w 378"/>
                <a:gd name="T5" fmla="*/ 0 h 3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" h="330">
                  <a:moveTo>
                    <a:pt x="0" y="330"/>
                  </a:moveTo>
                  <a:cubicBezTo>
                    <a:pt x="46" y="292"/>
                    <a:pt x="211" y="225"/>
                    <a:pt x="274" y="142"/>
                  </a:cubicBezTo>
                  <a:cubicBezTo>
                    <a:pt x="291" y="131"/>
                    <a:pt x="378" y="0"/>
                    <a:pt x="378" y="0"/>
                  </a:cubicBezTo>
                </a:path>
              </a:pathLst>
            </a:custGeom>
            <a:noFill/>
            <a:ln w="28575" cmpd="sng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2"/>
            <p:cNvSpPr>
              <a:spLocks/>
            </p:cNvSpPr>
            <p:nvPr/>
          </p:nvSpPr>
          <p:spPr bwMode="auto">
            <a:xfrm>
              <a:off x="2566" y="1193"/>
              <a:ext cx="161" cy="727"/>
            </a:xfrm>
            <a:custGeom>
              <a:avLst/>
              <a:gdLst>
                <a:gd name="T0" fmla="*/ 0 w 161"/>
                <a:gd name="T1" fmla="*/ 0 h 727"/>
                <a:gd name="T2" fmla="*/ 123 w 161"/>
                <a:gd name="T3" fmla="*/ 255 h 727"/>
                <a:gd name="T4" fmla="*/ 142 w 161"/>
                <a:gd name="T5" fmla="*/ 406 h 727"/>
                <a:gd name="T6" fmla="*/ 161 w 161"/>
                <a:gd name="T7" fmla="*/ 727 h 7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1" h="727">
                  <a:moveTo>
                    <a:pt x="0" y="0"/>
                  </a:moveTo>
                  <a:cubicBezTo>
                    <a:pt x="7" y="31"/>
                    <a:pt x="123" y="255"/>
                    <a:pt x="123" y="255"/>
                  </a:cubicBezTo>
                  <a:cubicBezTo>
                    <a:pt x="127" y="296"/>
                    <a:pt x="142" y="365"/>
                    <a:pt x="142" y="406"/>
                  </a:cubicBezTo>
                  <a:cubicBezTo>
                    <a:pt x="142" y="530"/>
                    <a:pt x="161" y="601"/>
                    <a:pt x="161" y="727"/>
                  </a:cubicBezTo>
                </a:path>
              </a:pathLst>
            </a:custGeom>
            <a:noFill/>
            <a:ln w="28575" cmpd="sng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3"/>
            <p:cNvSpPr>
              <a:spLocks/>
            </p:cNvSpPr>
            <p:nvPr/>
          </p:nvSpPr>
          <p:spPr bwMode="auto">
            <a:xfrm>
              <a:off x="2727" y="1929"/>
              <a:ext cx="245" cy="293"/>
            </a:xfrm>
            <a:custGeom>
              <a:avLst/>
              <a:gdLst>
                <a:gd name="T0" fmla="*/ 0 w 245"/>
                <a:gd name="T1" fmla="*/ 0 h 293"/>
                <a:gd name="T2" fmla="*/ 245 w 245"/>
                <a:gd name="T3" fmla="*/ 293 h 29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5" h="293">
                  <a:moveTo>
                    <a:pt x="0" y="0"/>
                  </a:moveTo>
                  <a:cubicBezTo>
                    <a:pt x="44" y="47"/>
                    <a:pt x="184" y="155"/>
                    <a:pt x="245" y="293"/>
                  </a:cubicBezTo>
                </a:path>
              </a:pathLst>
            </a:custGeom>
            <a:noFill/>
            <a:ln w="28575" cmpd="sng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4"/>
            <p:cNvSpPr>
              <a:spLocks/>
            </p:cNvSpPr>
            <p:nvPr/>
          </p:nvSpPr>
          <p:spPr bwMode="auto">
            <a:xfrm>
              <a:off x="2982" y="682"/>
              <a:ext cx="321" cy="1548"/>
            </a:xfrm>
            <a:custGeom>
              <a:avLst/>
              <a:gdLst>
                <a:gd name="T0" fmla="*/ 0 w 321"/>
                <a:gd name="T1" fmla="*/ 1548 h 1548"/>
                <a:gd name="T2" fmla="*/ 169 w 321"/>
                <a:gd name="T3" fmla="*/ 1057 h 1548"/>
                <a:gd name="T4" fmla="*/ 188 w 321"/>
                <a:gd name="T5" fmla="*/ 509 h 1548"/>
                <a:gd name="T6" fmla="*/ 179 w 321"/>
                <a:gd name="T7" fmla="*/ 368 h 1548"/>
                <a:gd name="T8" fmla="*/ 179 w 321"/>
                <a:gd name="T9" fmla="*/ 217 h 1548"/>
                <a:gd name="T10" fmla="*/ 321 w 321"/>
                <a:gd name="T11" fmla="*/ 0 h 15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1" h="1548">
                  <a:moveTo>
                    <a:pt x="0" y="1548"/>
                  </a:moveTo>
                  <a:cubicBezTo>
                    <a:pt x="21" y="1461"/>
                    <a:pt x="98" y="1350"/>
                    <a:pt x="169" y="1057"/>
                  </a:cubicBezTo>
                  <a:cubicBezTo>
                    <a:pt x="200" y="884"/>
                    <a:pt x="186" y="624"/>
                    <a:pt x="188" y="509"/>
                  </a:cubicBezTo>
                  <a:cubicBezTo>
                    <a:pt x="190" y="394"/>
                    <a:pt x="180" y="417"/>
                    <a:pt x="179" y="368"/>
                  </a:cubicBezTo>
                  <a:cubicBezTo>
                    <a:pt x="178" y="319"/>
                    <a:pt x="155" y="278"/>
                    <a:pt x="179" y="217"/>
                  </a:cubicBezTo>
                  <a:cubicBezTo>
                    <a:pt x="203" y="156"/>
                    <a:pt x="270" y="89"/>
                    <a:pt x="321" y="0"/>
                  </a:cubicBezTo>
                </a:path>
              </a:pathLst>
            </a:custGeom>
            <a:noFill/>
            <a:ln w="28575" cmpd="sng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5"/>
            <p:cNvSpPr>
              <a:spLocks/>
            </p:cNvSpPr>
            <p:nvPr/>
          </p:nvSpPr>
          <p:spPr bwMode="auto">
            <a:xfrm>
              <a:off x="3295" y="702"/>
              <a:ext cx="111" cy="2260"/>
            </a:xfrm>
            <a:custGeom>
              <a:avLst/>
              <a:gdLst>
                <a:gd name="T0" fmla="*/ 8 w 111"/>
                <a:gd name="T1" fmla="*/ 0 h 2260"/>
                <a:gd name="T2" fmla="*/ 64 w 111"/>
                <a:gd name="T3" fmla="*/ 1331 h 2260"/>
                <a:gd name="T4" fmla="*/ 102 w 111"/>
                <a:gd name="T5" fmla="*/ 1747 h 2260"/>
                <a:gd name="T6" fmla="*/ 80 w 111"/>
                <a:gd name="T7" fmla="*/ 2260 h 22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2260">
                  <a:moveTo>
                    <a:pt x="8" y="0"/>
                  </a:moveTo>
                  <a:cubicBezTo>
                    <a:pt x="0" y="260"/>
                    <a:pt x="65" y="1002"/>
                    <a:pt x="64" y="1331"/>
                  </a:cubicBezTo>
                  <a:cubicBezTo>
                    <a:pt x="70" y="1476"/>
                    <a:pt x="77" y="1606"/>
                    <a:pt x="102" y="1747"/>
                  </a:cubicBezTo>
                  <a:cubicBezTo>
                    <a:pt x="111" y="1904"/>
                    <a:pt x="77" y="2172"/>
                    <a:pt x="80" y="2260"/>
                  </a:cubicBezTo>
                </a:path>
              </a:pathLst>
            </a:custGeom>
            <a:noFill/>
            <a:ln w="28575" cmpd="sng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6"/>
            <p:cNvSpPr>
              <a:spLocks/>
            </p:cNvSpPr>
            <p:nvPr/>
          </p:nvSpPr>
          <p:spPr bwMode="auto">
            <a:xfrm>
              <a:off x="1670" y="711"/>
              <a:ext cx="1832" cy="2267"/>
            </a:xfrm>
            <a:custGeom>
              <a:avLst/>
              <a:gdLst>
                <a:gd name="T0" fmla="*/ 0 w 1832"/>
                <a:gd name="T1" fmla="*/ 2267 h 2267"/>
                <a:gd name="T2" fmla="*/ 303 w 1832"/>
                <a:gd name="T3" fmla="*/ 2191 h 2267"/>
                <a:gd name="T4" fmla="*/ 520 w 1832"/>
                <a:gd name="T5" fmla="*/ 2040 h 2267"/>
                <a:gd name="T6" fmla="*/ 926 w 1832"/>
                <a:gd name="T7" fmla="*/ 1681 h 2267"/>
                <a:gd name="T8" fmla="*/ 1568 w 1832"/>
                <a:gd name="T9" fmla="*/ 850 h 2267"/>
                <a:gd name="T10" fmla="*/ 1832 w 1832"/>
                <a:gd name="T11" fmla="*/ 0 h 22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32" h="2267">
                  <a:moveTo>
                    <a:pt x="0" y="2267"/>
                  </a:moveTo>
                  <a:cubicBezTo>
                    <a:pt x="50" y="2254"/>
                    <a:pt x="237" y="2218"/>
                    <a:pt x="303" y="2191"/>
                  </a:cubicBezTo>
                  <a:cubicBezTo>
                    <a:pt x="386" y="2152"/>
                    <a:pt x="465" y="2084"/>
                    <a:pt x="520" y="2040"/>
                  </a:cubicBezTo>
                  <a:cubicBezTo>
                    <a:pt x="624" y="1955"/>
                    <a:pt x="821" y="1791"/>
                    <a:pt x="926" y="1681"/>
                  </a:cubicBezTo>
                  <a:cubicBezTo>
                    <a:pt x="1101" y="1483"/>
                    <a:pt x="1417" y="1130"/>
                    <a:pt x="1568" y="850"/>
                  </a:cubicBezTo>
                  <a:cubicBezTo>
                    <a:pt x="1626" y="688"/>
                    <a:pt x="1788" y="142"/>
                    <a:pt x="1832" y="0"/>
                  </a:cubicBez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17"/>
            <p:cNvSpPr>
              <a:spLocks noChangeShapeType="1"/>
            </p:cNvSpPr>
            <p:nvPr/>
          </p:nvSpPr>
          <p:spPr bwMode="auto">
            <a:xfrm flipH="1">
              <a:off x="3408" y="672"/>
              <a:ext cx="96" cy="2304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Rectangle 19"/>
            <p:cNvSpPr>
              <a:spLocks noChangeArrowheads="1"/>
            </p:cNvSpPr>
            <p:nvPr/>
          </p:nvSpPr>
          <p:spPr bwMode="auto">
            <a:xfrm>
              <a:off x="1632" y="2976"/>
              <a:ext cx="1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0      1        2      3       4        5</a:t>
              </a:r>
            </a:p>
          </p:txBody>
        </p:sp>
        <p:sp>
          <p:nvSpPr>
            <p:cNvPr id="71701" name="Rectangle 20"/>
            <p:cNvSpPr>
              <a:spLocks noChangeArrowheads="1"/>
            </p:cNvSpPr>
            <p:nvPr/>
          </p:nvSpPr>
          <p:spPr bwMode="auto">
            <a:xfrm>
              <a:off x="3504" y="100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德拜近似</a:t>
              </a:r>
            </a:p>
          </p:txBody>
        </p:sp>
        <p:graphicFrame>
          <p:nvGraphicFramePr>
            <p:cNvPr id="71702" name="Object 21"/>
            <p:cNvGraphicFramePr>
              <a:graphicFrameLocks noChangeAspect="1"/>
            </p:cNvGraphicFramePr>
            <p:nvPr/>
          </p:nvGraphicFramePr>
          <p:xfrm>
            <a:off x="1200" y="624"/>
            <a:ext cx="39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0" name="公式" r:id="rId3" imgW="355292" imgH="203024" progId="Equation.3">
                    <p:embed/>
                  </p:oleObj>
                </mc:Choice>
                <mc:Fallback>
                  <p:oleObj name="公式" r:id="rId3" imgW="355292" imgH="20302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624"/>
                          <a:ext cx="393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3" name="Object 22"/>
            <p:cNvGraphicFramePr>
              <a:graphicFrameLocks noChangeAspect="1"/>
            </p:cNvGraphicFramePr>
            <p:nvPr/>
          </p:nvGraphicFramePr>
          <p:xfrm>
            <a:off x="3504" y="1632"/>
            <a:ext cx="23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1" name="公式" r:id="rId5" imgW="215619" imgH="215619" progId="Equation.3">
                    <p:embed/>
                  </p:oleObj>
                </mc:Choice>
                <mc:Fallback>
                  <p:oleObj name="公式" r:id="rId5" imgW="215619" imgH="21561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632"/>
                          <a:ext cx="23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4" name="Object 23"/>
            <p:cNvGraphicFramePr>
              <a:graphicFrameLocks noChangeAspect="1"/>
            </p:cNvGraphicFramePr>
            <p:nvPr/>
          </p:nvGraphicFramePr>
          <p:xfrm>
            <a:off x="3840" y="2784"/>
            <a:ext cx="16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2" name="公式" r:id="rId7" imgW="152334" imgH="139639" progId="Equation.3">
                    <p:embed/>
                  </p:oleObj>
                </mc:Choice>
                <mc:Fallback>
                  <p:oleObj name="公式" r:id="rId7" imgW="152334" imgH="13963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84"/>
                          <a:ext cx="168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5" name="Rectangle 24"/>
            <p:cNvSpPr>
              <a:spLocks noChangeArrowheads="1"/>
            </p:cNvSpPr>
            <p:nvPr/>
          </p:nvSpPr>
          <p:spPr bwMode="auto">
            <a:xfrm>
              <a:off x="3888" y="268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（格波圆频率）</a:t>
              </a:r>
            </a:p>
          </p:txBody>
        </p:sp>
        <p:sp>
          <p:nvSpPr>
            <p:cNvPr id="71706" name="Rectangle 25"/>
            <p:cNvSpPr>
              <a:spLocks noChangeArrowheads="1"/>
            </p:cNvSpPr>
            <p:nvPr/>
          </p:nvSpPr>
          <p:spPr bwMode="auto">
            <a:xfrm>
              <a:off x="1504" y="576"/>
              <a:ext cx="1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（模式密度）</a:t>
              </a:r>
            </a:p>
          </p:txBody>
        </p:sp>
        <p:sp>
          <p:nvSpPr>
            <p:cNvPr id="71707" name="Rectangle 26"/>
            <p:cNvSpPr>
              <a:spLocks noChangeArrowheads="1"/>
            </p:cNvSpPr>
            <p:nvPr/>
          </p:nvSpPr>
          <p:spPr bwMode="auto">
            <a:xfrm>
              <a:off x="1728" y="120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实际结果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8925" y="549275"/>
            <a:ext cx="8243888" cy="1314450"/>
          </a:xfrm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</a:rPr>
              <a:t>补充练习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6013" y="4038794"/>
            <a:ext cx="3061864" cy="5490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34058" y="3416455"/>
            <a:ext cx="3061864" cy="54906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72709" name="Object 4"/>
          <p:cNvGraphicFramePr>
            <a:graphicFrameLocks noChangeAspect="1"/>
          </p:cNvGraphicFramePr>
          <p:nvPr/>
        </p:nvGraphicFramePr>
        <p:xfrm>
          <a:off x="1258888" y="4797425"/>
          <a:ext cx="28019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5" name="Equation" r:id="rId5" imgW="1435100" imgH="508000" progId="Equation.3">
                  <p:embed/>
                </p:oleObj>
              </mc:Choice>
              <mc:Fallback>
                <p:oleObj name="Equation" r:id="rId5" imgW="1435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280193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对象 3"/>
          <p:cNvGraphicFramePr>
            <a:graphicFrameLocks noChangeAspect="1"/>
          </p:cNvGraphicFramePr>
          <p:nvPr/>
        </p:nvGraphicFramePr>
        <p:xfrm>
          <a:off x="2520950" y="2163763"/>
          <a:ext cx="132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6" name="公式" r:id="rId7" imgW="1320800" imgH="368300" progId="Equation.3">
                  <p:embed/>
                </p:oleObj>
              </mc:Choice>
              <mc:Fallback>
                <p:oleObj name="公式" r:id="rId7" imgW="1320800" imgH="3683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163763"/>
                        <a:ext cx="1320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Box 4"/>
          <p:cNvSpPr txBox="1">
            <a:spLocks noChangeArrowheads="1"/>
          </p:cNvSpPr>
          <p:nvPr/>
        </p:nvSpPr>
        <p:spPr bwMode="auto">
          <a:xfrm>
            <a:off x="138113" y="2060575"/>
            <a:ext cx="90424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实验测得铁在              时，热容                              ，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在               时，                              ，求铁的德拜温度。</a:t>
            </a:r>
          </a:p>
        </p:txBody>
      </p:sp>
      <p:graphicFrame>
        <p:nvGraphicFramePr>
          <p:cNvPr id="72712" name="对象 5"/>
          <p:cNvGraphicFramePr>
            <a:graphicFrameLocks noChangeAspect="1"/>
          </p:cNvGraphicFramePr>
          <p:nvPr/>
        </p:nvGraphicFramePr>
        <p:xfrm>
          <a:off x="5435600" y="2133600"/>
          <a:ext cx="328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7" name="公式" r:id="rId9" imgW="3289300" imgH="393700" progId="Equation.3">
                  <p:embed/>
                </p:oleObj>
              </mc:Choice>
              <mc:Fallback>
                <p:oleObj name="公式" r:id="rId9" imgW="3289300" imgH="3937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133600"/>
                        <a:ext cx="328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对象 6"/>
          <p:cNvGraphicFramePr>
            <a:graphicFrameLocks noChangeAspect="1"/>
          </p:cNvGraphicFramePr>
          <p:nvPr/>
        </p:nvGraphicFramePr>
        <p:xfrm>
          <a:off x="755650" y="2624138"/>
          <a:ext cx="129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公式" r:id="rId11" imgW="1295400" imgH="368300" progId="Equation.3">
                  <p:embed/>
                </p:oleObj>
              </mc:Choice>
              <mc:Fallback>
                <p:oleObj name="公式" r:id="rId11" imgW="1295400" imgH="3683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24138"/>
                        <a:ext cx="1295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"/>
          <p:cNvGraphicFramePr>
            <a:graphicFrameLocks noChangeAspect="1"/>
          </p:cNvGraphicFramePr>
          <p:nvPr/>
        </p:nvGraphicFramePr>
        <p:xfrm>
          <a:off x="2916238" y="2636838"/>
          <a:ext cx="316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公式" r:id="rId13" imgW="3162300" imgH="393700" progId="Equation.3">
                  <p:embed/>
                </p:oleObj>
              </mc:Choice>
              <mc:Fallback>
                <p:oleObj name="公式" r:id="rId13" imgW="3162300" imgH="3937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6838"/>
                        <a:ext cx="316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1188" y="4060825"/>
          <a:ext cx="22320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公式" r:id="rId4" imgW="1104900" imgH="393700" progId="Equation.3">
                  <p:embed/>
                </p:oleObj>
              </mc:Choice>
              <mc:Fallback>
                <p:oleObj name="公式" r:id="rId4" imgW="1104900" imgH="3937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60825"/>
                        <a:ext cx="2232025" cy="7953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9750" y="4949825"/>
          <a:ext cx="23034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6" imgW="1143000" imgH="533400" progId="Equation.DSMT4">
                  <p:embed/>
                </p:oleObj>
              </mc:Choice>
              <mc:Fallback>
                <p:oleObj name="Equation" r:id="rId6" imgW="1143000" imgH="5334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9825"/>
                        <a:ext cx="2303463" cy="1074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6"/>
          <p:cNvGraphicFramePr>
            <a:graphicFrameLocks noChangeAspect="1"/>
          </p:cNvGraphicFramePr>
          <p:nvPr/>
        </p:nvGraphicFramePr>
        <p:xfrm>
          <a:off x="539750" y="1266825"/>
          <a:ext cx="182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Equation" r:id="rId8" imgW="787400" imgH="431800" progId="Equation.3">
                  <p:embed/>
                </p:oleObj>
              </mc:Choice>
              <mc:Fallback>
                <p:oleObj name="Equation" r:id="rId8" imgW="787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6825"/>
                        <a:ext cx="1828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2614436"/>
            <a:ext cx="2827312" cy="1352678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73734" name="Object 7"/>
          <p:cNvGraphicFramePr>
            <a:graphicFrameLocks noChangeAspect="1"/>
          </p:cNvGraphicFramePr>
          <p:nvPr/>
        </p:nvGraphicFramePr>
        <p:xfrm>
          <a:off x="4284663" y="2873375"/>
          <a:ext cx="290353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公式" r:id="rId11" imgW="1498600" imgH="825500" progId="Equation.3">
                  <p:embed/>
                </p:oleObj>
              </mc:Choice>
              <mc:Fallback>
                <p:oleObj name="公式" r:id="rId11" imgW="1498600" imgH="825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873375"/>
                        <a:ext cx="290353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5"/>
          <p:cNvGraphicFramePr>
            <a:graphicFrameLocks noChangeAspect="1"/>
          </p:cNvGraphicFramePr>
          <p:nvPr/>
        </p:nvGraphicFramePr>
        <p:xfrm>
          <a:off x="4284663" y="1017588"/>
          <a:ext cx="1587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Equation" r:id="rId13" imgW="761669" imgH="241195" progId="Equation.3">
                  <p:embed/>
                </p:oleObj>
              </mc:Choice>
              <mc:Fallback>
                <p:oleObj name="Equation" r:id="rId13" imgW="76166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017588"/>
                        <a:ext cx="1587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7"/>
          <p:cNvGraphicFramePr>
            <a:graphicFrameLocks noChangeAspect="1"/>
          </p:cNvGraphicFramePr>
          <p:nvPr/>
        </p:nvGraphicFramePr>
        <p:xfrm>
          <a:off x="4284663" y="1779588"/>
          <a:ext cx="25082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Equation" r:id="rId15" imgW="1295400" imgH="431800" progId="Equation.3">
                  <p:embed/>
                </p:oleObj>
              </mc:Choice>
              <mc:Fallback>
                <p:oleObj name="Equation" r:id="rId15" imgW="12954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9588"/>
                        <a:ext cx="25082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3"/>
          <p:cNvGraphicFramePr>
            <a:graphicFrameLocks noChangeAspect="1"/>
          </p:cNvGraphicFramePr>
          <p:nvPr/>
        </p:nvGraphicFramePr>
        <p:xfrm>
          <a:off x="4284663" y="4941888"/>
          <a:ext cx="3887787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Equation" r:id="rId17" imgW="2489200" imgH="889000" progId="Equation.3">
                  <p:embed/>
                </p:oleObj>
              </mc:Choice>
              <mc:Fallback>
                <p:oleObj name="Equation" r:id="rId17" imgW="24892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941888"/>
                        <a:ext cx="3887787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738" name="直接连接符 18"/>
          <p:cNvCxnSpPr>
            <a:cxnSpLocks noChangeShapeType="1"/>
          </p:cNvCxnSpPr>
          <p:nvPr/>
        </p:nvCxnSpPr>
        <p:spPr bwMode="auto">
          <a:xfrm flipV="1">
            <a:off x="3560763" y="2768600"/>
            <a:ext cx="5583237" cy="12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9" name="直接连接符 20"/>
          <p:cNvCxnSpPr>
            <a:cxnSpLocks noChangeShapeType="1"/>
          </p:cNvCxnSpPr>
          <p:nvPr/>
        </p:nvCxnSpPr>
        <p:spPr bwMode="auto">
          <a:xfrm>
            <a:off x="3563938" y="4676775"/>
            <a:ext cx="55800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0" name="直接连接符 21"/>
          <p:cNvCxnSpPr>
            <a:cxnSpLocks noChangeShapeType="1"/>
          </p:cNvCxnSpPr>
          <p:nvPr/>
        </p:nvCxnSpPr>
        <p:spPr bwMode="auto">
          <a:xfrm>
            <a:off x="3540125" y="981075"/>
            <a:ext cx="23813" cy="5876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C:\Users\Administrator.ZGC-20130926GJY\Desktop\CV总结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93825"/>
            <a:ext cx="78486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3"/>
          <p:cNvSpPr txBox="1">
            <a:spLocks noChangeArrowheads="1"/>
          </p:cNvSpPr>
          <p:nvPr/>
        </p:nvSpPr>
        <p:spPr bwMode="auto">
          <a:xfrm>
            <a:off x="3403600" y="5157788"/>
            <a:ext cx="2552700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没得到与实验相符的结论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995C"/>
            </a:prstShdw>
          </a:effectLst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固体热容来源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68313" y="2205038"/>
            <a:ext cx="7543800" cy="417671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600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主要来自两部分贡献</a:t>
            </a:r>
            <a:endParaRPr lang="en-US" altLang="zh-CN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89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一是来源于</a:t>
            </a: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晶格热振动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晶格热容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6000" lvl="2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通常情况下，晶格热容是固体热容的主要贡献，是本节的主要讨论内容；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89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一是来源于</a:t>
            </a: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电子热运动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</a:t>
            </a: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电子热容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6000" lvl="2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一般贡献很小，除非在很低温度情况下。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995C"/>
            </a:prstShdw>
          </a:effectLst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求解</a:t>
            </a:r>
            <a:r>
              <a:rPr lang="en-US" altLang="zh-CN" sz="3600" i="1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sz="3600" i="1" baseline="-25000" smtClean="0">
                <a:effectLst/>
                <a:latin typeface="微软雅黑" panose="020B0503020204020204" pitchFamily="34" charset="-122"/>
              </a:rPr>
              <a:t>V 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的一般方法</a:t>
            </a:r>
            <a:endParaRPr lang="zh-CN" altLang="en-US" sz="3600" i="1" smtClean="0">
              <a:effectLst/>
              <a:latin typeface="微软雅黑" panose="020B0503020204020204" pitchFamily="34" charset="-122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971600" y="4638003"/>
            <a:ext cx="6637784" cy="1311275"/>
            <a:chOff x="1104" y="1824"/>
            <a:chExt cx="3648" cy="826"/>
          </a:xfrm>
          <a:noFill/>
        </p:grpSpPr>
        <p:sp>
          <p:nvSpPr>
            <p:cNvPr id="11274" name="Rectangle 4"/>
            <p:cNvSpPr>
              <a:spLocks noChangeArrowheads="1"/>
            </p:cNvSpPr>
            <p:nvPr/>
          </p:nvSpPr>
          <p:spPr bwMode="auto">
            <a:xfrm>
              <a:off x="1104" y="1824"/>
              <a:ext cx="3648" cy="8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第一步：写出      的表达式；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第二步：代入公式计算</a:t>
              </a:r>
              <a:r>
                <a:rPr kumimoji="1" lang="en-US" altLang="zh-CN" i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kumimoji="1" lang="en-US" altLang="zh-CN" i="1" baseline="-25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kumimoji="1"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kumimoji="1" lang="zh-CN" altLang="en-US" baseline="-250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275" name="Object 5"/>
            <p:cNvGraphicFramePr>
              <a:graphicFrameLocks noChangeAspect="1"/>
            </p:cNvGraphicFramePr>
            <p:nvPr/>
          </p:nvGraphicFramePr>
          <p:xfrm>
            <a:off x="2582" y="1826"/>
            <a:ext cx="2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9" name="Equation" r:id="rId3" imgW="164957" imgH="203024" progId="Equation.3">
                    <p:embed/>
                  </p:oleObj>
                </mc:Choice>
                <mc:Fallback>
                  <p:oleObj name="Equation" r:id="rId3" imgW="164957" imgH="203024" progId="Equation.3">
                    <p:embed/>
                    <p:pic>
                      <p:nvPicPr>
                        <p:cNvPr id="1127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2" y="1826"/>
                          <a:ext cx="27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4" name="Object 6"/>
          <p:cNvGraphicFramePr>
            <a:graphicFrameLocks noChangeAspect="1"/>
          </p:cNvGraphicFramePr>
          <p:nvPr/>
        </p:nvGraphicFramePr>
        <p:xfrm>
          <a:off x="1512888" y="3167063"/>
          <a:ext cx="182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5" imgW="787400" imgH="431800" progId="Equation.3">
                  <p:embed/>
                </p:oleObj>
              </mc:Choice>
              <mc:Fallback>
                <p:oleObj name="Equation" r:id="rId5" imgW="787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167063"/>
                        <a:ext cx="1828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Group 7"/>
          <p:cNvGrpSpPr>
            <a:grpSpLocks/>
          </p:cNvGrpSpPr>
          <p:nvPr/>
        </p:nvGrpSpPr>
        <p:grpSpPr bwMode="auto">
          <a:xfrm>
            <a:off x="3908922" y="3475955"/>
            <a:ext cx="4343400" cy="490537"/>
            <a:chOff x="2400" y="2400"/>
            <a:chExt cx="2736" cy="309"/>
          </a:xfrm>
          <a:noFill/>
        </p:grpSpPr>
        <p:graphicFrame>
          <p:nvGraphicFramePr>
            <p:cNvPr id="11272" name="Object 8"/>
            <p:cNvGraphicFramePr>
              <a:graphicFrameLocks noChangeAspect="1"/>
            </p:cNvGraphicFramePr>
            <p:nvPr/>
          </p:nvGraphicFramePr>
          <p:xfrm>
            <a:off x="2976" y="2400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1" name="Equation" r:id="rId7" imgW="164957" imgH="203024" progId="Equation.3">
                    <p:embed/>
                  </p:oleObj>
                </mc:Choice>
                <mc:Fallback>
                  <p:oleObj name="Equation" r:id="rId7" imgW="164957" imgH="203024" progId="Equation.3">
                    <p:embed/>
                    <p:pic>
                      <p:nvPicPr>
                        <p:cNvPr id="112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400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400" y="2421"/>
              <a:ext cx="2736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其中，    是指固体的平均内能。</a:t>
              </a:r>
            </a:p>
          </p:txBody>
        </p:sp>
      </p:grp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827088" y="1844675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>
                <a:latin typeface="微软雅黑" panose="020B0503020204020204" pitchFamily="34" charset="-122"/>
              </a:rPr>
              <a:t>    </a:t>
            </a:r>
            <a:r>
              <a:rPr kumimoji="1" lang="zh-CN" altLang="en-US" sz="3200">
                <a:latin typeface="微软雅黑" panose="020B0503020204020204" pitchFamily="34" charset="-122"/>
              </a:rPr>
              <a:t>固体中的热容一般指定容比热容</a:t>
            </a:r>
            <a:r>
              <a:rPr kumimoji="1" lang="en-US" altLang="zh-CN" sz="3200" i="1">
                <a:latin typeface="微软雅黑" panose="020B0503020204020204" pitchFamily="34" charset="-122"/>
              </a:rPr>
              <a:t>C</a:t>
            </a:r>
            <a:r>
              <a:rPr kumimoji="1" lang="en-US" altLang="zh-CN" sz="3200" i="1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3200">
                <a:latin typeface="微软雅黑" panose="020B0503020204020204" pitchFamily="34" charset="-122"/>
              </a:rPr>
              <a:t>，在热力学中，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995C"/>
            </a:prstShdw>
          </a:effectLst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杜隆</a:t>
            </a:r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——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珀替定律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06438" y="1925638"/>
            <a:ext cx="7843837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>
                <a:latin typeface="微软雅黑" panose="020B0503020204020204" pitchFamily="34" charset="-122"/>
              </a:rPr>
              <a:t>        </a:t>
            </a:r>
            <a:r>
              <a:rPr kumimoji="1" lang="zh-CN" altLang="en-US" sz="2400">
                <a:latin typeface="微软雅黑" panose="020B0503020204020204" pitchFamily="34" charset="-122"/>
              </a:rPr>
              <a:t>根据经典统计理论的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能量均分定理</a:t>
            </a:r>
            <a:r>
              <a:rPr kumimoji="1" lang="zh-CN" altLang="en-US" sz="2400">
                <a:latin typeface="微软雅黑" panose="020B0503020204020204" pitchFamily="34" charset="-122"/>
              </a:rPr>
              <a:t>，每个简谐振动的平均能量为</a:t>
            </a:r>
            <a:r>
              <a:rPr kumimoji="1" lang="en-US" altLang="zh-CN" sz="2400" i="1">
                <a:latin typeface="微软雅黑" panose="020B0503020204020204" pitchFamily="34" charset="-122"/>
              </a:rPr>
              <a:t>k</a:t>
            </a:r>
            <a:r>
              <a:rPr kumimoji="1" lang="en-US" altLang="zh-CN" sz="2400" i="1" baseline="-25000">
                <a:latin typeface="微软雅黑" panose="020B0503020204020204" pitchFamily="34" charset="-122"/>
              </a:rPr>
              <a:t>B</a:t>
            </a:r>
            <a:r>
              <a:rPr kumimoji="1" lang="en-US" altLang="zh-CN" sz="2400" i="1">
                <a:latin typeface="微软雅黑" panose="020B0503020204020204" pitchFamily="34" charset="-122"/>
              </a:rPr>
              <a:t>T</a:t>
            </a:r>
            <a:r>
              <a:rPr kumimoji="1" lang="zh-CN" altLang="en-US" sz="2400">
                <a:latin typeface="微软雅黑" panose="020B0503020204020204" pitchFamily="34" charset="-122"/>
              </a:rPr>
              <a:t>，</a:t>
            </a:r>
            <a:r>
              <a:rPr kumimoji="1" lang="en-US" altLang="zh-CN" sz="2400" i="1">
                <a:latin typeface="微软雅黑" panose="020B0503020204020204" pitchFamily="34" charset="-122"/>
              </a:rPr>
              <a:t>k</a:t>
            </a:r>
            <a:r>
              <a:rPr kumimoji="1" lang="en-US" altLang="zh-CN" sz="2400" i="1" baseline="-25000">
                <a:latin typeface="微软雅黑" panose="020B0503020204020204" pitchFamily="34" charset="-122"/>
              </a:rPr>
              <a:t>B</a:t>
            </a:r>
            <a:r>
              <a:rPr kumimoji="1" lang="zh-CN" altLang="en-US" sz="2400">
                <a:latin typeface="微软雅黑" panose="020B0503020204020204" pitchFamily="34" charset="-122"/>
              </a:rPr>
              <a:t>是玻耳兹曼常数。</a:t>
            </a:r>
            <a:endParaRPr kumimoji="1" lang="en-US" altLang="zh-CN" sz="24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设体系有</a:t>
            </a:r>
            <a:r>
              <a:rPr kumimoji="1" lang="en-US" altLang="zh-CN" sz="2400">
                <a:latin typeface="微软雅黑" panose="020B0503020204020204" pitchFamily="34" charset="-122"/>
              </a:rPr>
              <a:t>N</a:t>
            </a:r>
            <a:r>
              <a:rPr kumimoji="1" lang="zh-CN" altLang="en-US" sz="2400">
                <a:latin typeface="微软雅黑" panose="020B0503020204020204" pitchFamily="34" charset="-122"/>
              </a:rPr>
              <a:t>个原子，则有</a:t>
            </a:r>
            <a:r>
              <a:rPr kumimoji="1" lang="en-US" altLang="zh-CN" sz="2400">
                <a:latin typeface="微软雅黑" panose="020B0503020204020204" pitchFamily="34" charset="-122"/>
              </a:rPr>
              <a:t>3N</a:t>
            </a:r>
            <a:r>
              <a:rPr kumimoji="1" lang="zh-CN" altLang="en-US" sz="2400">
                <a:latin typeface="微软雅黑" panose="020B0503020204020204" pitchFamily="34" charset="-122"/>
              </a:rPr>
              <a:t>个简谐振动模式，则总的平均能量为：</a:t>
            </a:r>
            <a:endParaRPr kumimoji="1" lang="zh-CN" altLang="en-US" sz="2400" i="1" baseline="-25000">
              <a:latin typeface="微软雅黑" panose="020B0503020204020204" pitchFamily="34" charset="-122"/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766763" y="3429000"/>
            <a:ext cx="5319712" cy="1685925"/>
            <a:chOff x="463" y="1940"/>
            <a:chExt cx="3364" cy="1062"/>
          </a:xfrm>
        </p:grpSpPr>
        <p:graphicFrame>
          <p:nvGraphicFramePr>
            <p:cNvPr id="31750" name="Object 5"/>
            <p:cNvGraphicFramePr>
              <a:graphicFrameLocks noChangeAspect="1"/>
            </p:cNvGraphicFramePr>
            <p:nvPr/>
          </p:nvGraphicFramePr>
          <p:xfrm>
            <a:off x="1951" y="1940"/>
            <a:ext cx="120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1" name="Equation" r:id="rId3" imgW="761669" imgH="241195" progId="Equation.3">
                    <p:embed/>
                  </p:oleObj>
                </mc:Choice>
                <mc:Fallback>
                  <p:oleObj name="Equation" r:id="rId3" imgW="761669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1940"/>
                          <a:ext cx="1200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Text Box 6"/>
            <p:cNvSpPr txBox="1">
              <a:spLocks noChangeArrowheads="1"/>
            </p:cNvSpPr>
            <p:nvPr/>
          </p:nvSpPr>
          <p:spPr bwMode="auto">
            <a:xfrm>
              <a:off x="463" y="2542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rgbClr val="0207CA"/>
                  </a:solidFill>
                  <a:latin typeface="微软雅黑" panose="020B0503020204020204" pitchFamily="34" charset="-122"/>
                </a:rPr>
                <a:t>则晶格热容为：</a:t>
              </a:r>
            </a:p>
          </p:txBody>
        </p:sp>
        <p:graphicFrame>
          <p:nvGraphicFramePr>
            <p:cNvPr id="31752" name="Object 7"/>
            <p:cNvGraphicFramePr>
              <a:graphicFrameLocks noChangeAspect="1"/>
            </p:cNvGraphicFramePr>
            <p:nvPr/>
          </p:nvGraphicFramePr>
          <p:xfrm>
            <a:off x="1932" y="2370"/>
            <a:ext cx="1895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2" name="Equation" r:id="rId5" imgW="1295400" imgH="431800" progId="Equation.3">
                    <p:embed/>
                  </p:oleObj>
                </mc:Choice>
                <mc:Fallback>
                  <p:oleObj name="Equation" r:id="rId5" imgW="12954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370"/>
                          <a:ext cx="1895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766763" y="5414963"/>
            <a:ext cx="8032750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表明：晶格热容是一个与温度和材料性质无关的常数。</a:t>
            </a:r>
            <a:endParaRPr kumimoji="1" lang="en-US" altLang="zh-CN" sz="2000">
              <a:latin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这条规律在高温时，与实验符合得很好。</a:t>
            </a:r>
            <a:endParaRPr kumimoji="1" lang="en-US" altLang="zh-CN" sz="2000">
              <a:latin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但在低温时，热容不再保持为常数，而是随</a:t>
            </a:r>
            <a:r>
              <a:rPr kumimoji="1" lang="en-US" altLang="zh-CN" sz="2000">
                <a:latin typeface="微软雅黑" panose="020B0503020204020204" pitchFamily="34" charset="-122"/>
              </a:rPr>
              <a:t>T</a:t>
            </a:r>
            <a:r>
              <a:rPr kumimoji="1" lang="zh-CN" altLang="en-US" sz="2000">
                <a:latin typeface="微软雅黑" panose="020B0503020204020204" pitchFamily="34" charset="-122"/>
              </a:rPr>
              <a:t>下降而很快趋于</a:t>
            </a:r>
            <a:r>
              <a:rPr kumimoji="1" lang="en-US" altLang="zh-CN" sz="2000">
                <a:latin typeface="微软雅黑" panose="020B0503020204020204" pitchFamily="34" charset="-122"/>
              </a:rPr>
              <a:t>0</a:t>
            </a:r>
            <a:r>
              <a:rPr kumimoji="1" lang="zh-CN" altLang="en-US" sz="2000">
                <a:latin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031875"/>
            <a:ext cx="7772400" cy="381000"/>
          </a:xfrm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低温下晶格比热下降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25475" y="5607050"/>
            <a:ext cx="7985125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    </a:t>
            </a:r>
            <a:r>
              <a:rPr kumimoji="1" lang="zh-CN" altLang="en-US" sz="2400">
                <a:latin typeface="微软雅黑" panose="020B0503020204020204" pitchFamily="34" charset="-122"/>
              </a:rPr>
              <a:t>为了解决这一矛盾，爱因斯坦发展了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普朗克量子假说</a:t>
            </a:r>
            <a:r>
              <a:rPr kumimoji="1" lang="zh-CN" altLang="en-US" sz="2400">
                <a:latin typeface="微软雅黑" panose="020B0503020204020204" pitchFamily="34" charset="-122"/>
              </a:rPr>
              <a:t>，第一次提出了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量子热容量理论</a:t>
            </a:r>
            <a:r>
              <a:rPr kumimoji="1" lang="zh-CN" altLang="en-US" sz="2400">
                <a:latin typeface="微软雅黑" panose="020B0503020204020204" pitchFamily="34" charset="-122"/>
              </a:rPr>
              <a:t>。</a:t>
            </a:r>
          </a:p>
        </p:txBody>
      </p:sp>
      <p:pic>
        <p:nvPicPr>
          <p:cNvPr id="32772" name="Picture 9" descr="Deby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" b="3194"/>
          <a:stretch>
            <a:fillRect/>
          </a:stretch>
        </p:blipFill>
        <p:spPr bwMode="auto">
          <a:xfrm>
            <a:off x="911225" y="1443038"/>
            <a:ext cx="741521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576263" y="974725"/>
            <a:ext cx="8243887" cy="725488"/>
          </a:xfrm>
          <a:noFill/>
          <a:effectLst>
            <a:prstShdw prst="shdw17" dist="17961" dir="2700000">
              <a:srgbClr val="99995C"/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3600" smtClean="0">
                <a:effectLst/>
                <a:latin typeface="微软雅黑" panose="020B0503020204020204" pitchFamily="34" charset="-122"/>
              </a:rPr>
              <a:t>量子热容理论</a:t>
            </a:r>
          </a:p>
        </p:txBody>
      </p:sp>
      <p:graphicFrame>
        <p:nvGraphicFramePr>
          <p:cNvPr id="33795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27338" y="5375275"/>
          <a:ext cx="20161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3" imgW="1180588" imgH="888614" progId="Equation.DSMT4">
                  <p:embed/>
                </p:oleObj>
              </mc:Choice>
              <mc:Fallback>
                <p:oleObj name="Equation" r:id="rId3" imgW="1180588" imgH="888614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5375275"/>
                        <a:ext cx="201612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69988" y="2344738"/>
          <a:ext cx="20145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5" imgW="1104900" imgH="393700" progId="Equation.DSMT4">
                  <p:embed/>
                </p:oleObj>
              </mc:Choice>
              <mc:Fallback>
                <p:oleObj name="Equation" r:id="rId5" imgW="1104900" imgH="3937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344738"/>
                        <a:ext cx="20145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1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16287138"/>
              </p:ext>
            </p:extLst>
          </p:nvPr>
        </p:nvGraphicFramePr>
        <p:xfrm>
          <a:off x="4522788" y="2344738"/>
          <a:ext cx="23288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7" imgW="1460160" imgH="469800" progId="Equation.DSMT4">
                  <p:embed/>
                </p:oleObj>
              </mc:Choice>
              <mc:Fallback>
                <p:oleObj name="Equation" r:id="rId7" imgW="1460160" imgH="469800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2344738"/>
                        <a:ext cx="23288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576263" y="1519238"/>
            <a:ext cx="4140200" cy="685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）晶体平均能量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576263" y="3141663"/>
            <a:ext cx="5278437" cy="4000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CC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）一个简谐振动（频率为</a:t>
            </a:r>
            <a:r>
              <a:rPr lang="en-US" altLang="zh-CN" sz="20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2000" baseline="-250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的贡献</a:t>
            </a:r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576263" y="5199063"/>
            <a:ext cx="4500562" cy="6858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CC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）晶格总热容</a:t>
            </a:r>
          </a:p>
        </p:txBody>
      </p:sp>
      <p:graphicFrame>
        <p:nvGraphicFramePr>
          <p:cNvPr id="33801" name="对象 2"/>
          <p:cNvGraphicFramePr>
            <a:graphicFrameLocks noChangeAspect="1"/>
          </p:cNvGraphicFramePr>
          <p:nvPr/>
        </p:nvGraphicFramePr>
        <p:xfrm>
          <a:off x="1603375" y="3644900"/>
          <a:ext cx="3708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公式" r:id="rId9" imgW="3708400" imgH="1676400" progId="Equation.3">
                  <p:embed/>
                </p:oleObj>
              </mc:Choice>
              <mc:Fallback>
                <p:oleObj name="公式" r:id="rId9" imgW="3708400" imgH="16764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644900"/>
                        <a:ext cx="3708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5242</TotalTime>
  <Words>1779</Words>
  <Application>Microsoft Office PowerPoint</Application>
  <PresentationFormat>全屏显示(4:3)</PresentationFormat>
  <Paragraphs>209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49</vt:i4>
      </vt:variant>
    </vt:vector>
  </HeadingPairs>
  <TitlesOfParts>
    <vt:vector size="67" baseType="lpstr">
      <vt:lpstr>Monotype Sorts</vt:lpstr>
      <vt:lpstr>黑体</vt:lpstr>
      <vt:lpstr>华文新魏</vt:lpstr>
      <vt:lpstr>楷体_GB2312</vt:lpstr>
      <vt:lpstr>宋体</vt:lpstr>
      <vt:lpstr>微软雅黑</vt:lpstr>
      <vt:lpstr>Arial</vt:lpstr>
      <vt:lpstr>Arial Black</vt:lpstr>
      <vt:lpstr>Symbol</vt:lpstr>
      <vt:lpstr>Times New Roman</vt:lpstr>
      <vt:lpstr>Verdana</vt:lpstr>
      <vt:lpstr>Wingdings</vt:lpstr>
      <vt:lpstr>2_Balloons</vt:lpstr>
      <vt:lpstr>Equation</vt:lpstr>
      <vt:lpstr>MathType 6.0 Equation</vt:lpstr>
      <vt:lpstr>公式</vt:lpstr>
      <vt:lpstr>Microsoft Equation 3.0</vt:lpstr>
      <vt:lpstr>Graph</vt:lpstr>
      <vt:lpstr>PowerPoint 演示文稿</vt:lpstr>
      <vt:lpstr>PowerPoint 演示文稿</vt:lpstr>
      <vt:lpstr>主要内容</vt:lpstr>
      <vt:lpstr>一、晶格热容理论介绍（CV）</vt:lpstr>
      <vt:lpstr>固体热容来源</vt:lpstr>
      <vt:lpstr>求解CV 的一般方法</vt:lpstr>
      <vt:lpstr>杜隆——珀替定律</vt:lpstr>
      <vt:lpstr>低温下晶格比热下降</vt:lpstr>
      <vt:lpstr>量子热容理论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（3）晶格总热容</vt:lpstr>
      <vt:lpstr>（3）晶格总热容</vt:lpstr>
      <vt:lpstr>Ⅰ. Einstein模型</vt:lpstr>
      <vt:lpstr>PowerPoint 演示文稿</vt:lpstr>
      <vt:lpstr>PowerPoint 演示文稿</vt:lpstr>
      <vt:lpstr>Einstein理论与实验比较图</vt:lpstr>
      <vt:lpstr>PowerPoint 演示文稿</vt:lpstr>
      <vt:lpstr>PowerPoint 演示文稿</vt:lpstr>
      <vt:lpstr>Einstein模型的评价</vt:lpstr>
      <vt:lpstr>PowerPoint 演示文稿</vt:lpstr>
      <vt:lpstr> Debye模型</vt:lpstr>
      <vt:lpstr> Debye模型</vt:lpstr>
      <vt:lpstr> Debye模型</vt:lpstr>
      <vt:lpstr> Debye模型的理论计算</vt:lpstr>
      <vt:lpstr>PowerPoint 演示文稿</vt:lpstr>
      <vt:lpstr>Debye模型的频率分布函数gD(ω)</vt:lpstr>
      <vt:lpstr>PowerPoint 演示文稿</vt:lpstr>
      <vt:lpstr>PowerPoint 演示文稿</vt:lpstr>
      <vt:lpstr>2、晶格平均能量</vt:lpstr>
      <vt:lpstr>2、晶格平均能量</vt:lpstr>
      <vt:lpstr>2、晶格平均能量</vt:lpstr>
      <vt:lpstr>3、晶格比热容CV</vt:lpstr>
      <vt:lpstr>3、晶格比热容CV</vt:lpstr>
      <vt:lpstr>(二)Debye模型的讨论---高温情况</vt:lpstr>
      <vt:lpstr>PowerPoint 演示文稿</vt:lpstr>
      <vt:lpstr>(二)Debye模型的讨论--- 低温情况</vt:lpstr>
      <vt:lpstr>(二)Debye模型的讨论--- 低温情况</vt:lpstr>
      <vt:lpstr>3、Debye模型的评价</vt:lpstr>
      <vt:lpstr>3、Debye模型的评价</vt:lpstr>
      <vt:lpstr>3、Debye模型的评价</vt:lpstr>
      <vt:lpstr>PowerPoint 演示文稿</vt:lpstr>
      <vt:lpstr>补充练习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Think</cp:lastModifiedBy>
  <cp:revision>370</cp:revision>
  <dcterms:created xsi:type="dcterms:W3CDTF">2001-03-15T01:39:43Z</dcterms:created>
  <dcterms:modified xsi:type="dcterms:W3CDTF">2018-11-12T01:50:42Z</dcterms:modified>
</cp:coreProperties>
</file>