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3"/>
  </p:notesMasterIdLst>
  <p:sldIdLst>
    <p:sldId id="437" r:id="rId2"/>
    <p:sldId id="430" r:id="rId3"/>
    <p:sldId id="477" r:id="rId4"/>
    <p:sldId id="463" r:id="rId5"/>
    <p:sldId id="465" r:id="rId6"/>
    <p:sldId id="479" r:id="rId7"/>
    <p:sldId id="480" r:id="rId8"/>
    <p:sldId id="433" r:id="rId9"/>
    <p:sldId id="447" r:id="rId10"/>
    <p:sldId id="486" r:id="rId11"/>
    <p:sldId id="470" r:id="rId12"/>
    <p:sldId id="487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450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7CA"/>
    <a:srgbClr val="800000"/>
    <a:srgbClr val="008080"/>
    <a:srgbClr val="996600"/>
    <a:srgbClr val="FFFFCC"/>
    <a:srgbClr val="CC00CC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301" autoAdjust="0"/>
  </p:normalViewPr>
  <p:slideViewPr>
    <p:cSldViewPr>
      <p:cViewPr varScale="1">
        <p:scale>
          <a:sx n="69" d="100"/>
          <a:sy n="69" d="100"/>
        </p:scale>
        <p:origin x="1668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15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e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emf"/><Relationship Id="rId5" Type="http://schemas.openxmlformats.org/officeDocument/2006/relationships/image" Target="../media/image65.w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emf"/><Relationship Id="rId5" Type="http://schemas.openxmlformats.org/officeDocument/2006/relationships/image" Target="../media/image91.wmf"/><Relationship Id="rId4" Type="http://schemas.openxmlformats.org/officeDocument/2006/relationships/image" Target="../media/image9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12.w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e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e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e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CDDF7-7640-475F-B453-60A341124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BC9D1E-364E-4A4F-885D-56C978D2D2F0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9503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75BEE6-C7E4-4289-BAC9-CFEC8ADEC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7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8431015-0A5D-40C5-93B3-881918971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10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E4113B4-F97F-4E69-B16D-3A87A0E4B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5121908-52E0-4CFF-86F7-C789E702A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09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C87707C-890B-4883-828D-B58D102530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16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E6F31B4-C47F-4AB7-A327-45CB34C93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3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183F454-7989-46F7-8BB9-803BFE8422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93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7054334-B134-40A5-9654-FE3CAD5766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99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646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62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868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630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2147483646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147483646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283F23-E508-441F-8220-7C81D1802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8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C1EFAD0-BE25-4021-A029-4476072A2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2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A47090-3C59-45FD-BB60-9386E25FD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3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95F5B22-C7D9-4042-BEE2-150363341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2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90D18C2-1A20-4B3F-BC42-08B7E3F97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9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AEB9D0F-D6A0-4E2C-BEBC-BA6BFF03D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1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6804025" y="223838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第四章 能带理论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47625"/>
            <a:ext cx="76676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457200"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4-1-2 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布洛赫定理</a:t>
            </a:r>
            <a:endParaRPr lang="zh-CN" altLang="en-US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4" r:id="rId12"/>
    <p:sldLayoutId id="2147484555" r:id="rId13"/>
    <p:sldLayoutId id="2147484556" r:id="rId14"/>
    <p:sldLayoutId id="2147484557" r:id="rId15"/>
    <p:sldLayoutId id="2147484558" r:id="rId16"/>
    <p:sldLayoutId id="2147484559" r:id="rId17"/>
    <p:sldLayoutId id="2147484560" r:id="rId18"/>
    <p:sldLayoutId id="2147484542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34.w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43.e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Relationship Id="rId22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26" Type="http://schemas.openxmlformats.org/officeDocument/2006/relationships/image" Target="../media/image58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7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59.e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1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3.w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492375"/>
            <a:ext cx="8243887" cy="86836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第四章  晶体中电子的能带理论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836613"/>
            <a:ext cx="9144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§4.1 </a:t>
            </a:r>
            <a:r>
              <a:rPr lang="zh-CN" altLang="en-US">
                <a:latin typeface="微软雅黑" panose="020B0503020204020204" pitchFamily="34" charset="-122"/>
              </a:rPr>
              <a:t>布洛赫定理</a:t>
            </a:r>
            <a:r>
              <a:rPr lang="en-US" altLang="zh-CN" sz="1800">
                <a:latin typeface="微软雅黑" panose="020B0503020204020204" pitchFamily="34" charset="-122"/>
              </a:rPr>
              <a:t>——1928 </a:t>
            </a:r>
            <a:r>
              <a:rPr lang="zh-CN" altLang="en-US" sz="1800">
                <a:latin typeface="微软雅黑" panose="020B0503020204020204" pitchFamily="34" charset="-122"/>
              </a:rPr>
              <a:t>年布洛赫提出</a:t>
            </a:r>
            <a:endParaRPr lang="zh-CN" altLang="en-US" sz="180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098675" y="2236788"/>
          <a:ext cx="49466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r:id="rId3" imgW="1838471" imgH="276196" progId="Equation.3">
                  <p:embed/>
                </p:oleObj>
              </mc:Choice>
              <mc:Fallback>
                <p:oleObj r:id="rId3" imgW="1838471" imgH="2761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236788"/>
                        <a:ext cx="49466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3624263"/>
            <a:ext cx="487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方程的解具有以下性质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05000" y="4138613"/>
          <a:ext cx="34639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r:id="rId5" imgW="1238173" imgH="114417" progId="Equation.3">
                  <p:embed/>
                </p:oleObj>
              </mc:Choice>
              <mc:Fallback>
                <p:oleObj r:id="rId5" imgW="1238173" imgH="114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38613"/>
                        <a:ext cx="34639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819775" y="4254500"/>
            <a:ext cx="27717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 </a:t>
            </a:r>
            <a:r>
              <a:rPr lang="zh-CN" altLang="en-US">
                <a:latin typeface="微软雅黑" panose="020B0503020204020204" pitchFamily="34" charset="-122"/>
              </a:rPr>
              <a:t>布洛赫定理</a:t>
            </a:r>
          </a:p>
        </p:txBody>
      </p:sp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1042988" y="4949825"/>
          <a:ext cx="3413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7" imgW="139639" imgH="203112" progId="Equation.3">
                  <p:embed/>
                </p:oleObj>
              </mc:Choice>
              <mc:Fallback>
                <p:oleObj r:id="rId7" imgW="13963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9825"/>
                        <a:ext cx="3413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308100" y="497522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为一矢量</a:t>
            </a:r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3200400" y="4972050"/>
            <a:ext cx="3340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当平移晶格矢量</a:t>
            </a:r>
          </a:p>
        </p:txBody>
      </p:sp>
      <p:graphicFrame>
        <p:nvGraphicFramePr>
          <p:cNvPr id="30730" name="Object 12"/>
          <p:cNvGraphicFramePr>
            <a:graphicFrameLocks noChangeAspect="1"/>
          </p:cNvGraphicFramePr>
          <p:nvPr/>
        </p:nvGraphicFramePr>
        <p:xfrm>
          <a:off x="6461125" y="4951413"/>
          <a:ext cx="473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9" imgW="190417" imgH="241195" progId="Equation.3">
                  <p:embed/>
                </p:oleObj>
              </mc:Choice>
              <mc:Fallback>
                <p:oleObj r:id="rId9" imgW="190417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951413"/>
                        <a:ext cx="473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5"/>
          <p:cNvGraphicFramePr>
            <a:graphicFrameLocks noChangeAspect="1"/>
          </p:cNvGraphicFramePr>
          <p:nvPr/>
        </p:nvGraphicFramePr>
        <p:xfrm>
          <a:off x="7780338" y="5635625"/>
          <a:ext cx="9064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11" imgW="317087" imgH="215619" progId="Equation.3">
                  <p:embed/>
                </p:oleObj>
              </mc:Choice>
              <mc:Fallback>
                <p:oleObj r:id="rId11" imgW="317087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338" y="5635625"/>
                        <a:ext cx="9064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3200400" y="5729288"/>
            <a:ext cx="4673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波函数只增加了位相因子</a:t>
            </a:r>
          </a:p>
        </p:txBody>
      </p:sp>
      <p:sp>
        <p:nvSpPr>
          <p:cNvPr id="30733" name="Rectangle 3"/>
          <p:cNvSpPr>
            <a:spLocks noChangeArrowheads="1"/>
          </p:cNvSpPr>
          <p:nvPr/>
        </p:nvSpPr>
        <p:spPr bwMode="auto">
          <a:xfrm>
            <a:off x="611188" y="1312863"/>
            <a:ext cx="80645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势场具有晶格周期性                            时，电子的波函数满足薛定谔方程</a:t>
            </a:r>
          </a:p>
        </p:txBody>
      </p:sp>
      <p:sp>
        <p:nvSpPr>
          <p:cNvPr id="30734" name="矩形 1"/>
          <p:cNvSpPr>
            <a:spLocks noChangeArrowheads="1"/>
          </p:cNvSpPr>
          <p:nvPr/>
        </p:nvSpPr>
        <p:spPr bwMode="auto">
          <a:xfrm>
            <a:off x="457200" y="3573463"/>
            <a:ext cx="8305800" cy="28082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35" name="Object 11"/>
          <p:cNvGraphicFramePr>
            <a:graphicFrameLocks noChangeAspect="1"/>
          </p:cNvGraphicFramePr>
          <p:nvPr/>
        </p:nvGraphicFramePr>
        <p:xfrm>
          <a:off x="3360738" y="1379538"/>
          <a:ext cx="2422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13" imgW="1129810" imgH="304668" progId="Equation.DSMT4">
                  <p:embed/>
                </p:oleObj>
              </mc:Choice>
              <mc:Fallback>
                <p:oleObj name="Equation" r:id="rId13" imgW="1129810" imgH="30466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379538"/>
                        <a:ext cx="2422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 advAuto="0"/>
      <p:bldP spid="8197" grpId="0" build="p" autoUpdateAnimBg="0"/>
      <p:bldP spid="819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6"/>
          <p:cNvSpPr>
            <a:spLocks noChangeArrowheads="1"/>
          </p:cNvSpPr>
          <p:nvPr/>
        </p:nvSpPr>
        <p:spPr bwMode="auto">
          <a:xfrm>
            <a:off x="457200" y="1903413"/>
            <a:ext cx="82296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在周期场中运动的单电子有什么特点呢？</a:t>
            </a:r>
            <a:endParaRPr lang="en-US" altLang="zh-CN" sz="2200">
              <a:solidFill>
                <a:srgbClr val="8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布洛赫</a:t>
            </a:r>
            <a:r>
              <a:rPr lang="en-US" altLang="zh-CN" sz="2200">
                <a:solidFill>
                  <a:srgbClr val="1C1C1C"/>
                </a:solidFill>
                <a:latin typeface="微软雅黑" panose="020B0503020204020204" pitchFamily="34" charset="-122"/>
              </a:rPr>
              <a:t>(Bloch)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发现，不管周期势场的具体函数如何，在周期场中运动的单电子的波函数 </a:t>
            </a:r>
            <a:r>
              <a:rPr lang="el-GR" altLang="zh-CN" sz="2200">
                <a:solidFill>
                  <a:srgbClr val="1C1C1C"/>
                </a:solidFill>
                <a:latin typeface="微软雅黑" panose="020B0503020204020204" pitchFamily="34" charset="-122"/>
              </a:rPr>
              <a:t>ψ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200">
                <a:solidFill>
                  <a:srgbClr val="1C1C1C"/>
                </a:solidFill>
                <a:latin typeface="微软雅黑" panose="020B0503020204020204" pitchFamily="34" charset="-122"/>
              </a:rPr>
              <a:t>r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不再是平面波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，而是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调幅平面波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，其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振幅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不再是常数，而是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随晶格周期性变化</a:t>
            </a:r>
            <a:r>
              <a:rPr lang="zh-CN" altLang="en-US" sz="2200">
                <a:solidFill>
                  <a:srgbClr val="1C1C1C"/>
                </a:solidFill>
                <a:latin typeface="微软雅黑" panose="020B0503020204020204" pitchFamily="34" charset="-122"/>
              </a:rPr>
              <a:t>，即：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§4-1  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布洛赫定理</a:t>
            </a:r>
            <a:r>
              <a:rPr lang="en-US" altLang="zh-CN" sz="2000" smtClean="0">
                <a:effectLst/>
                <a:latin typeface="微软雅黑" panose="020B0503020204020204" pitchFamily="34" charset="-122"/>
              </a:rPr>
              <a:t>——1928 </a:t>
            </a:r>
            <a:r>
              <a:rPr lang="zh-CN" altLang="en-US" sz="2000" smtClean="0">
                <a:effectLst/>
                <a:latin typeface="微软雅黑" panose="020B0503020204020204" pitchFamily="34" charset="-122"/>
              </a:rPr>
              <a:t>年布洛赫提出</a:t>
            </a:r>
          </a:p>
        </p:txBody>
      </p:sp>
      <p:sp>
        <p:nvSpPr>
          <p:cNvPr id="31748" name="TextBox 9"/>
          <p:cNvSpPr txBox="1">
            <a:spLocks noChangeArrowheads="1"/>
          </p:cNvSpPr>
          <p:nvPr/>
        </p:nvSpPr>
        <p:spPr bwMode="auto">
          <a:xfrm>
            <a:off x="5854700" y="4808538"/>
            <a:ext cx="2709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此形式的波函数叫</a:t>
            </a: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布洛赫函数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布洛赫波</a:t>
            </a:r>
          </a:p>
        </p:txBody>
      </p:sp>
      <p:sp>
        <p:nvSpPr>
          <p:cNvPr id="31749" name="右箭头 10"/>
          <p:cNvSpPr>
            <a:spLocks noChangeArrowheads="1"/>
          </p:cNvSpPr>
          <p:nvPr/>
        </p:nvSpPr>
        <p:spPr bwMode="auto">
          <a:xfrm>
            <a:off x="5251450" y="4805363"/>
            <a:ext cx="571500" cy="711200"/>
          </a:xfrm>
          <a:prstGeom prst="rightArrow">
            <a:avLst>
              <a:gd name="adj1" fmla="val 50000"/>
              <a:gd name="adj2" fmla="val 4990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750" name="TextBox 11"/>
          <p:cNvSpPr txBox="1">
            <a:spLocks noChangeArrowheads="1"/>
          </p:cNvSpPr>
          <p:nvPr/>
        </p:nvSpPr>
        <p:spPr bwMode="auto">
          <a:xfrm>
            <a:off x="3851275" y="6075363"/>
            <a:ext cx="451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用这种波函数描述的电子叫</a:t>
            </a: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布洛赫电子</a:t>
            </a:r>
          </a:p>
        </p:txBody>
      </p:sp>
      <p:sp>
        <p:nvSpPr>
          <p:cNvPr id="31751" name="矩形 1"/>
          <p:cNvSpPr>
            <a:spLocks noChangeArrowheads="1"/>
          </p:cNvSpPr>
          <p:nvPr/>
        </p:nvSpPr>
        <p:spPr bwMode="auto">
          <a:xfrm>
            <a:off x="457200" y="3860800"/>
            <a:ext cx="8229600" cy="201612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28625" y="5265738"/>
            <a:ext cx="1979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晶格周期性函数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3975" y="4602163"/>
          <a:ext cx="2133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3" imgW="914538" imgH="114417" progId="Equation.3">
                  <p:embed/>
                </p:oleObj>
              </mc:Choice>
              <mc:Fallback>
                <p:oleObj r:id="rId3" imgW="914538" imgH="114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602163"/>
                        <a:ext cx="2133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593975" y="5229225"/>
          <a:ext cx="2286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5" imgW="990632" imgH="95191" progId="Equation.3">
                  <p:embed/>
                </p:oleObj>
              </mc:Choice>
              <mc:Fallback>
                <p:oleObj r:id="rId5" imgW="990632" imgH="951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229225"/>
                        <a:ext cx="2286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593975" y="4014788"/>
          <a:ext cx="294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7" imgW="1384300" imgH="254000" progId="Equation.3">
                  <p:embed/>
                </p:oleObj>
              </mc:Choice>
              <mc:Fallback>
                <p:oleObj r:id="rId7" imgW="13843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014788"/>
                        <a:ext cx="294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625" y="4097338"/>
            <a:ext cx="1979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根据布洛赫定理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3" y="4645025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电子的波函数</a:t>
            </a:r>
          </a:p>
        </p:txBody>
      </p:sp>
      <p:sp>
        <p:nvSpPr>
          <p:cNvPr id="2" name="右弧形箭头 1"/>
          <p:cNvSpPr/>
          <p:nvPr/>
        </p:nvSpPr>
        <p:spPr bwMode="auto">
          <a:xfrm>
            <a:off x="8316913" y="5224463"/>
            <a:ext cx="304800" cy="1084262"/>
          </a:xfrm>
          <a:prstGeom prst="curvedLeftArrow">
            <a:avLst>
              <a:gd name="adj1" fmla="val 16036"/>
              <a:gd name="adj2" fmla="val 59114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rgbClr val="0207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7" grpId="0" build="p" autoUpdateAnimBg="0" advAuto="0"/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476375" y="2133600"/>
            <a:ext cx="6624638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sym typeface="Monotype Sorts" pitchFamily="2" charset="2"/>
              </a:rPr>
              <a:t>——  </a:t>
            </a: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引入平移算符</a:t>
            </a:r>
            <a:endParaRPr lang="en-US" altLang="zh-CN" dirty="0" smtClean="0">
              <a:latin typeface="微软雅黑" panose="020B0503020204020204" pitchFamily="34" charset="-122"/>
              <a:sym typeface="Monotype Sorts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证明平移算符与哈密顿算符对易</a:t>
            </a:r>
            <a:endParaRPr lang="en-US" altLang="zh-CN" dirty="0" smtClean="0">
              <a:latin typeface="微软雅黑" panose="020B0503020204020204" pitchFamily="34" charset="-122"/>
              <a:sym typeface="Monotype Sorts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两者具有相同的本征函数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476375" y="4076700"/>
            <a:ext cx="55435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sym typeface="Monotype Sorts" pitchFamily="2" charset="2"/>
              </a:rPr>
              <a:t>——  </a:t>
            </a: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利用周期性边界条件</a:t>
            </a:r>
            <a:endParaRPr lang="en-US" altLang="zh-CN" dirty="0" smtClean="0">
              <a:latin typeface="微软雅黑" panose="020B0503020204020204" pitchFamily="34" charset="-122"/>
              <a:sym typeface="Monotype Sorts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确定平移算符的本征值</a:t>
            </a:r>
            <a:endParaRPr lang="en-US" altLang="zh-CN" dirty="0" smtClean="0">
              <a:latin typeface="微软雅黑" panose="020B0503020204020204" pitchFamily="34" charset="-122"/>
              <a:sym typeface="Monotype Sorts" pitchFamily="2" charset="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给出电子波函数的形式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sym typeface="Monotype Sorts" pitchFamily="2" charset="2"/>
              </a:rPr>
              <a:t>布洛赫定理的证明</a:t>
            </a:r>
            <a:endParaRPr lang="zh-CN" altLang="en-US" dirty="0"/>
          </a:p>
        </p:txBody>
      </p:sp>
      <p:sp>
        <p:nvSpPr>
          <p:cNvPr id="32773" name="矩形 2"/>
          <p:cNvSpPr>
            <a:spLocks noChangeArrowheads="1"/>
          </p:cNvSpPr>
          <p:nvPr/>
        </p:nvSpPr>
        <p:spPr bwMode="auto">
          <a:xfrm>
            <a:off x="611188" y="1916113"/>
            <a:ext cx="7921625" cy="410527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 autoUpdateAnimBg="0"/>
      <p:bldP spid="92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11488" y="1039813"/>
            <a:ext cx="58531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势场的周期性反映了晶格的平移对称性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9750" y="1806575"/>
            <a:ext cx="8094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晶格平移任意矢量                                        势场不变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276600" y="1733550"/>
          <a:ext cx="3813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3" imgW="1562100" imgH="254000" progId="Equation.3">
                  <p:embed/>
                </p:oleObj>
              </mc:Choice>
              <mc:Fallback>
                <p:oleObj r:id="rId3" imgW="15621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33550"/>
                        <a:ext cx="38131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69913" y="2636838"/>
            <a:ext cx="65198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在晶体中引入描述这些平移对称操作的算符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233738" y="3132138"/>
          <a:ext cx="19494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5" imgW="581039" imgH="85813" progId="Equation.3">
                  <p:embed/>
                </p:oleObj>
              </mc:Choice>
              <mc:Fallback>
                <p:oleObj r:id="rId5" imgW="581039" imgH="858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3132138"/>
                        <a:ext cx="19494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08075" y="5284788"/>
            <a:ext cx="24415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平移任意晶格矢量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635375" y="5160963"/>
          <a:ext cx="32908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r:id="rId7" imgW="1562100" imgH="254000" progId="Equation.3">
                  <p:embed/>
                </p:oleObj>
              </mc:Choice>
              <mc:Fallback>
                <p:oleObj r:id="rId7" imgW="15621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160963"/>
                        <a:ext cx="32908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136650" y="5897563"/>
            <a:ext cx="21590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对应的平移算符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328988" y="5862638"/>
          <a:ext cx="4511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r:id="rId9" imgW="1885912" imgH="95191" progId="Equation.3">
                  <p:embed/>
                </p:oleObj>
              </mc:Choice>
              <mc:Fallback>
                <p:oleObj r:id="rId9" imgW="1885912" imgH="951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862638"/>
                        <a:ext cx="4511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39750" y="984250"/>
          <a:ext cx="24225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1" imgW="1129810" imgH="304668" progId="Equation.DSMT4">
                  <p:embed/>
                </p:oleObj>
              </mc:Choice>
              <mc:Fallback>
                <p:oleObj name="Equation" r:id="rId11" imgW="1129810" imgH="30466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4250"/>
                        <a:ext cx="24225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矩形 1"/>
          <p:cNvSpPr>
            <a:spLocks noChangeArrowheads="1"/>
          </p:cNvSpPr>
          <p:nvPr/>
        </p:nvSpPr>
        <p:spPr bwMode="auto">
          <a:xfrm>
            <a:off x="395288" y="2468563"/>
            <a:ext cx="8353425" cy="40560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05" name="组合 3"/>
          <p:cNvGrpSpPr>
            <a:grpSpLocks/>
          </p:cNvGrpSpPr>
          <p:nvPr/>
        </p:nvGrpSpPr>
        <p:grpSpPr bwMode="auto">
          <a:xfrm>
            <a:off x="569913" y="3736975"/>
            <a:ext cx="3894137" cy="550863"/>
            <a:chOff x="533400" y="1611313"/>
            <a:chExt cx="3894584" cy="550862"/>
          </a:xfrm>
        </p:grpSpPr>
        <p:sp>
          <p:nvSpPr>
            <p:cNvPr id="33810" name="Rectangle 9"/>
            <p:cNvSpPr>
              <a:spLocks noChangeArrowheads="1"/>
            </p:cNvSpPr>
            <p:nvPr/>
          </p:nvSpPr>
          <p:spPr bwMode="auto">
            <a:xfrm>
              <a:off x="533400" y="1636713"/>
              <a:ext cx="298030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>
                  <a:latin typeface="微软雅黑" panose="020B0503020204020204" pitchFamily="34" charset="-122"/>
                  <a:sym typeface="Monotype Sorts" pitchFamily="2" charset="2"/>
                </a:rPr>
                <a:t>作用于任意函数</a:t>
              </a:r>
            </a:p>
          </p:txBody>
        </p:sp>
        <p:graphicFrame>
          <p:nvGraphicFramePr>
            <p:cNvPr id="33811" name="Object 10"/>
            <p:cNvGraphicFramePr>
              <a:graphicFrameLocks noChangeAspect="1"/>
            </p:cNvGraphicFramePr>
            <p:nvPr/>
          </p:nvGraphicFramePr>
          <p:xfrm>
            <a:off x="3519934" y="1611313"/>
            <a:ext cx="908050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7" name="Equation" r:id="rId13" imgW="342751" imgH="203112" progId="Equation.3">
                    <p:embed/>
                  </p:oleObj>
                </mc:Choice>
                <mc:Fallback>
                  <p:oleObj name="Equation" r:id="rId13" imgW="342751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934" y="1611313"/>
                          <a:ext cx="908050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EAC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6" name="组合 4"/>
          <p:cNvGrpSpPr>
            <a:grpSpLocks/>
          </p:cNvGrpSpPr>
          <p:nvPr/>
        </p:nvGrpSpPr>
        <p:grpSpPr bwMode="auto">
          <a:xfrm>
            <a:off x="1627188" y="4362450"/>
            <a:ext cx="5919787" cy="609600"/>
            <a:chOff x="1473652" y="2151510"/>
            <a:chExt cx="5918701" cy="609600"/>
          </a:xfrm>
        </p:grpSpPr>
        <p:graphicFrame>
          <p:nvGraphicFramePr>
            <p:cNvPr id="33807" name="Object 11"/>
            <p:cNvGraphicFramePr>
              <a:graphicFrameLocks noChangeAspect="1"/>
            </p:cNvGraphicFramePr>
            <p:nvPr/>
          </p:nvGraphicFramePr>
          <p:xfrm>
            <a:off x="1473652" y="2151510"/>
            <a:ext cx="329882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8" r:id="rId15" imgW="1231366" imgH="228501" progId="Equation.3">
                    <p:embed/>
                  </p:oleObj>
                </mc:Choice>
                <mc:Fallback>
                  <p:oleObj r:id="rId15" imgW="1231366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652" y="2151510"/>
                          <a:ext cx="3298825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EAC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4952365" y="2210248"/>
              <a:ext cx="1004888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微软雅黑" panose="020B0503020204020204" pitchFamily="34" charset="-122"/>
                  <a:sym typeface="Monotype Sorts" pitchFamily="2" charset="2"/>
                </a:rPr>
                <a:t>—— </a:t>
              </a:r>
            </a:p>
          </p:txBody>
        </p:sp>
        <p:graphicFrame>
          <p:nvGraphicFramePr>
            <p:cNvPr id="33809" name="Object 13"/>
            <p:cNvGraphicFramePr>
              <a:graphicFrameLocks noChangeAspect="1"/>
            </p:cNvGraphicFramePr>
            <p:nvPr/>
          </p:nvGraphicFramePr>
          <p:xfrm>
            <a:off x="5874703" y="2202310"/>
            <a:ext cx="15176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9" name="公式" r:id="rId17" imgW="622030" imgH="203112" progId="Equation.3">
                    <p:embed/>
                  </p:oleObj>
                </mc:Choice>
                <mc:Fallback>
                  <p:oleObj name="公式" r:id="rId17" imgW="622030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4703" y="2202310"/>
                          <a:ext cx="15176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 advAuto="0"/>
      <p:bldP spid="10246" grpId="0" build="p" autoUpdateAnimBg="0"/>
      <p:bldP spid="10248" grpId="0" build="p" autoUpdateAnimBg="0"/>
      <p:bldP spid="1025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1403350" y="3017838"/>
            <a:ext cx="431800" cy="881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5554663" y="2276475"/>
            <a:ext cx="530225" cy="8810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33400" y="1784350"/>
            <a:ext cx="48307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平移算符作用于周期性势场</a:t>
            </a:r>
          </a:p>
        </p:txBody>
      </p:sp>
      <p:grpSp>
        <p:nvGrpSpPr>
          <p:cNvPr id="34821" name="组合 2"/>
          <p:cNvGrpSpPr>
            <a:grpSpLocks/>
          </p:cNvGrpSpPr>
          <p:nvPr/>
        </p:nvGrpSpPr>
        <p:grpSpPr bwMode="auto">
          <a:xfrm>
            <a:off x="493713" y="908050"/>
            <a:ext cx="3214687" cy="609600"/>
            <a:chOff x="493563" y="836613"/>
            <a:chExt cx="3214341" cy="609600"/>
          </a:xfrm>
        </p:grpSpPr>
        <p:sp>
          <p:nvSpPr>
            <p:cNvPr id="34833" name="Rectangle 8"/>
            <p:cNvSpPr>
              <a:spLocks noChangeArrowheads="1"/>
            </p:cNvSpPr>
            <p:nvPr/>
          </p:nvSpPr>
          <p:spPr bwMode="auto">
            <a:xfrm>
              <a:off x="493563" y="874713"/>
              <a:ext cx="321434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微软雅黑" panose="020B0503020204020204" pitchFamily="34" charset="-122"/>
                  <a:sym typeface="Monotype Sorts" pitchFamily="2" charset="2"/>
                </a:rPr>
                <a:t>平移算符       的性质</a:t>
              </a:r>
            </a:p>
          </p:txBody>
        </p:sp>
        <p:graphicFrame>
          <p:nvGraphicFramePr>
            <p:cNvPr id="34834" name="Object 16"/>
            <p:cNvGraphicFramePr>
              <a:graphicFrameLocks noChangeAspect="1"/>
            </p:cNvGraphicFramePr>
            <p:nvPr/>
          </p:nvGraphicFramePr>
          <p:xfrm>
            <a:off x="2020888" y="836613"/>
            <a:ext cx="46672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r:id="rId3" imgW="177646" imgH="228402" progId="Equation.3">
                    <p:embed/>
                  </p:oleObj>
                </mc:Choice>
                <mc:Fallback>
                  <p:oleObj r:id="rId3" imgW="177646" imgH="2284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888" y="836613"/>
                          <a:ext cx="466725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EAC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059113" y="2387600"/>
          <a:ext cx="3214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5" imgW="1206500" imgH="228600" progId="Equation.3">
                  <p:embed/>
                </p:oleObj>
              </mc:Choice>
              <mc:Fallback>
                <p:oleObj name="Equation" r:id="rId5" imgW="1206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87600"/>
                        <a:ext cx="3214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6245225" y="2420938"/>
          <a:ext cx="12080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7" imgW="457002" imgH="203112" progId="Equation.3">
                  <p:embed/>
                </p:oleObj>
              </mc:Choice>
              <mc:Fallback>
                <p:oleObj name="Equation" r:id="rId7" imgW="457002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2420938"/>
                        <a:ext cx="12080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33400" y="4244975"/>
            <a:ext cx="3822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各平移算符之间对易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4603750" y="4230688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sym typeface="Monotype Sorts" pitchFamily="2" charset="2"/>
              </a:rPr>
              <a:t>对于任意函数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6864350" y="4205288"/>
          <a:ext cx="908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9" imgW="342751" imgH="203112" progId="Equation.3">
                  <p:embed/>
                </p:oleObj>
              </mc:Choice>
              <mc:Fallback>
                <p:oleObj name="Equation" r:id="rId9" imgW="342751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205288"/>
                        <a:ext cx="9080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344613" y="4954588"/>
          <a:ext cx="40147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11" imgW="1536700" imgH="241300" progId="Equation.3">
                  <p:embed/>
                </p:oleObj>
              </mc:Choice>
              <mc:Fallback>
                <p:oleObj r:id="rId11" imgW="1536700" imgH="24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954588"/>
                        <a:ext cx="40147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391150" y="4954588"/>
          <a:ext cx="28035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13" imgW="1054100" imgH="241300" progId="Equation.DSMT4">
                  <p:embed/>
                </p:oleObj>
              </mc:Choice>
              <mc:Fallback>
                <p:oleObj name="Equation" r:id="rId13" imgW="10541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954588"/>
                        <a:ext cx="28035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1347788" y="5656263"/>
          <a:ext cx="4424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5" imgW="1663700" imgH="241300" progId="Equation.DSMT4">
                  <p:embed/>
                </p:oleObj>
              </mc:Choice>
              <mc:Fallback>
                <p:oleObj name="Equation" r:id="rId15" imgW="16637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656263"/>
                        <a:ext cx="44243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5957888" y="5678488"/>
          <a:ext cx="20240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17" imgW="647739" imgH="95191" progId="Equation.3">
                  <p:embed/>
                </p:oleObj>
              </mc:Choice>
              <mc:Fallback>
                <p:oleObj r:id="rId17" imgW="647739" imgH="951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5678488"/>
                        <a:ext cx="20240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矩形 1"/>
          <p:cNvSpPr>
            <a:spLocks noChangeArrowheads="1"/>
          </p:cNvSpPr>
          <p:nvPr/>
        </p:nvSpPr>
        <p:spPr bwMode="auto">
          <a:xfrm>
            <a:off x="395288" y="1484313"/>
            <a:ext cx="8353425" cy="50403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042988" y="3206750"/>
          <a:ext cx="4511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公式" r:id="rId19" imgW="1885912" imgH="95191" progId="Equation.3">
                  <p:embed/>
                </p:oleObj>
              </mc:Choice>
              <mc:Fallback>
                <p:oleObj name="公式" r:id="rId19" imgW="1885912" imgH="951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06750"/>
                        <a:ext cx="4511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 build="p" autoUpdateAnimBg="0"/>
      <p:bldP spid="11284" grpId="0" build="p" autoUpdateAnimBg="0"/>
      <p:bldP spid="1128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067175" y="1538288"/>
            <a:ext cx="4681538" cy="88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81013" y="1063625"/>
            <a:ext cx="4313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平移算符和哈密顿量对易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09588" y="1728788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对于任意函数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643188" y="1760538"/>
          <a:ext cx="8556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" imgW="342751" imgH="203112" progId="Equation.3">
                  <p:embed/>
                </p:oleObj>
              </mc:Choice>
              <mc:Fallback>
                <p:oleObj name="Equation" r:id="rId3" imgW="342751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760538"/>
                        <a:ext cx="8556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652463" y="2343150"/>
          <a:ext cx="59991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5" imgW="2794000" imgH="419100" progId="Equation.3">
                  <p:embed/>
                </p:oleObj>
              </mc:Choice>
              <mc:Fallback>
                <p:oleObj r:id="rId5" imgW="27940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343150"/>
                        <a:ext cx="59991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166791" y="1537996"/>
            <a:ext cx="4581673" cy="889681"/>
            <a:chOff x="1290526" y="3284984"/>
            <a:chExt cx="4581673" cy="889681"/>
          </a:xfrm>
          <a:noFill/>
        </p:grpSpPr>
        <p:sp>
          <p:nvSpPr>
            <p:cNvPr id="49158" name="Rectangle 21"/>
            <p:cNvSpPr>
              <a:spLocks noChangeArrowheads="1"/>
            </p:cNvSpPr>
            <p:nvPr/>
          </p:nvSpPr>
          <p:spPr bwMode="auto">
            <a:xfrm>
              <a:off x="1911758" y="3604071"/>
              <a:ext cx="3960441" cy="4001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dirty="0" smtClean="0">
                  <a:latin typeface="微软雅黑" panose="020B0503020204020204" pitchFamily="34" charset="-122"/>
                  <a:sym typeface="Monotype Sorts" pitchFamily="2" charset="2"/>
                </a:rPr>
                <a:t>和                          微分结果一样</a:t>
              </a:r>
            </a:p>
          </p:txBody>
        </p:sp>
        <p:graphicFrame>
          <p:nvGraphicFramePr>
            <p:cNvPr id="49159" name="Object 22"/>
            <p:cNvGraphicFramePr>
              <a:graphicFrameLocks noChangeAspect="1"/>
            </p:cNvGraphicFramePr>
            <p:nvPr/>
          </p:nvGraphicFramePr>
          <p:xfrm>
            <a:off x="1290526" y="3540332"/>
            <a:ext cx="721841" cy="503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r:id="rId7" imgW="355292" imgH="253780" progId="Equation.3">
                    <p:embed/>
                  </p:oleObj>
                </mc:Choice>
                <mc:Fallback>
                  <p:oleObj r:id="rId7" imgW="355292" imgH="253780" progId="Equation.3">
                    <p:embed/>
                    <p:pic>
                      <p:nvPicPr>
                        <p:cNvPr id="4915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biLevel thresh="50000"/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526" y="3540332"/>
                          <a:ext cx="721841" cy="503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23"/>
            <p:cNvGraphicFramePr>
              <a:graphicFrameLocks noChangeAspect="1"/>
            </p:cNvGraphicFramePr>
            <p:nvPr/>
          </p:nvGraphicFramePr>
          <p:xfrm>
            <a:off x="2281238" y="3284984"/>
            <a:ext cx="2002730" cy="889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Equation" r:id="rId9" imgW="1002865" imgH="444307" progId="Equation.3">
                    <p:embed/>
                  </p:oleObj>
                </mc:Choice>
                <mc:Fallback>
                  <p:oleObj name="Equation" r:id="rId9" imgW="1002865" imgH="444307" progId="Equation.3">
                    <p:embed/>
                    <p:pic>
                      <p:nvPicPr>
                        <p:cNvPr id="4916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biLevel thresh="50000"/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238" y="3284984"/>
                          <a:ext cx="2002730" cy="889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652463" y="3135313"/>
          <a:ext cx="502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11" imgW="2336800" imgH="419100" progId="Equation.3">
                  <p:embed/>
                </p:oleObj>
              </mc:Choice>
              <mc:Fallback>
                <p:oleObj name="Equation" r:id="rId11" imgW="23368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35313"/>
                        <a:ext cx="502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862138" y="3962400"/>
          <a:ext cx="1809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3" imgW="838200" imgH="228600" progId="Equation.3">
                  <p:embed/>
                </p:oleObj>
              </mc:Choice>
              <mc:Fallback>
                <p:oleObj name="Equation" r:id="rId13" imgW="8382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962400"/>
                        <a:ext cx="1809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5842000" y="3948113"/>
          <a:ext cx="1560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15" imgW="581039" imgH="85813" progId="Equation.3">
                  <p:embed/>
                </p:oleObj>
              </mc:Choice>
              <mc:Fallback>
                <p:oleObj name="Equation" r:id="rId15" imgW="581039" imgH="858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948113"/>
                        <a:ext cx="1560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3635375" y="3954463"/>
          <a:ext cx="15589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7" imgW="723586" imgH="228501" progId="Equation.3">
                  <p:embed/>
                </p:oleObj>
              </mc:Choice>
              <mc:Fallback>
                <p:oleObj name="Equation" r:id="rId17" imgW="723586" imgH="22850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54463"/>
                        <a:ext cx="15589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右箭头 3"/>
          <p:cNvSpPr>
            <a:spLocks noChangeArrowheads="1"/>
          </p:cNvSpPr>
          <p:nvPr/>
        </p:nvSpPr>
        <p:spPr bwMode="auto">
          <a:xfrm>
            <a:off x="5281613" y="4038600"/>
            <a:ext cx="425450" cy="2921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0207C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146675" y="6015038"/>
            <a:ext cx="2522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为平移算符的</a:t>
            </a: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  <a:sym typeface="Monotype Sorts" pitchFamily="2" charset="2"/>
              </a:rPr>
              <a:t>本征值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705225" y="5957888"/>
          <a:ext cx="1600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9" imgW="711200" imgH="228600" progId="Equation.DSMT4">
                  <p:embed/>
                </p:oleObj>
              </mc:Choice>
              <mc:Fallback>
                <p:oleObj name="Equation" r:id="rId19" imgW="711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957888"/>
                        <a:ext cx="1600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52463" y="4481513"/>
            <a:ext cx="7893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T</a:t>
            </a:r>
            <a:r>
              <a:rPr lang="zh-CN" altLang="en-US" sz="2000">
                <a:latin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</a:rPr>
              <a:t>H</a:t>
            </a:r>
            <a:r>
              <a:rPr lang="zh-CN" altLang="en-US" sz="2000">
                <a:latin typeface="微软雅黑" panose="020B0503020204020204" pitchFamily="34" charset="-122"/>
              </a:rPr>
              <a:t>存在对易关系，选取</a:t>
            </a:r>
            <a:r>
              <a:rPr lang="en-US" altLang="zh-CN" sz="2000">
                <a:latin typeface="微软雅黑" panose="020B0503020204020204" pitchFamily="34" charset="-122"/>
              </a:rPr>
              <a:t>H</a:t>
            </a:r>
            <a:r>
              <a:rPr lang="zh-CN" altLang="en-US" sz="2000">
                <a:latin typeface="微软雅黑" panose="020B0503020204020204" pitchFamily="34" charset="-122"/>
              </a:rPr>
              <a:t>的本征函数，使它同时成为各平移算符的本征函数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2174875" y="5064125"/>
          <a:ext cx="4705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21" imgW="2066753" imgH="295422" progId="Equation.3">
                  <p:embed/>
                </p:oleObj>
              </mc:Choice>
              <mc:Fallback>
                <p:oleObj r:id="rId21" imgW="2066753" imgH="29542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064125"/>
                        <a:ext cx="4705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左大括号 3"/>
          <p:cNvSpPr>
            <a:spLocks/>
          </p:cNvSpPr>
          <p:nvPr/>
        </p:nvSpPr>
        <p:spPr bwMode="auto">
          <a:xfrm>
            <a:off x="1862138" y="5064125"/>
            <a:ext cx="188912" cy="893763"/>
          </a:xfrm>
          <a:prstGeom prst="leftBrace">
            <a:avLst>
              <a:gd name="adj1" fmla="val 8367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build="p" autoUpdateAnimBg="0" advAuto="0"/>
      <p:bldP spid="12305" grpId="0" build="p" autoUpdateAnimBg="0"/>
      <p:bldP spid="17" grpId="0" build="p" autoUpdateAnimBg="0"/>
      <p:bldP spid="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148263" y="1052513"/>
            <a:ext cx="3600450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339975" y="1368425"/>
          <a:ext cx="268605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r:id="rId3" imgW="1346200" imgH="711200" progId="Equation.3">
                  <p:embed/>
                </p:oleObj>
              </mc:Choice>
              <mc:Fallback>
                <p:oleObj r:id="rId3" imgW="1346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68425"/>
                        <a:ext cx="268605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072313" y="1685925"/>
          <a:ext cx="1573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r:id="rId5" imgW="761669" imgH="228501" progId="Equation.3">
                  <p:embed/>
                </p:oleObj>
              </mc:Choice>
              <mc:Fallback>
                <p:oleObj r:id="rId5" imgW="76166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685925"/>
                        <a:ext cx="15732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5380038" y="1139825"/>
            <a:ext cx="34337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sym typeface="Monotype Sorts" pitchFamily="2" charset="2"/>
              </a:rPr>
              <a:t>三个方向</a:t>
            </a:r>
            <a:endParaRPr lang="en-US" altLang="zh-CN" sz="2000">
              <a:latin typeface="微软雅黑" panose="020B0503020204020204" pitchFamily="34" charset="-122"/>
              <a:sym typeface="Monotype Sorts" pitchFamily="2" charset="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sym typeface="Monotype Sorts" pitchFamily="2" charset="2"/>
              </a:rPr>
              <a:t>上的原胞数目</a:t>
            </a:r>
          </a:p>
        </p:txBody>
      </p:sp>
      <p:graphicFrame>
        <p:nvGraphicFramePr>
          <p:cNvPr id="36870" name="Object 3"/>
          <p:cNvGraphicFramePr>
            <a:graphicFrameLocks noChangeAspect="1"/>
          </p:cNvGraphicFramePr>
          <p:nvPr/>
        </p:nvGraphicFramePr>
        <p:xfrm>
          <a:off x="6750050" y="1182688"/>
          <a:ext cx="1325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公式" r:id="rId7" imgW="660400" imgH="228600" progId="Equation.3">
                  <p:embed/>
                </p:oleObj>
              </mc:Choice>
              <mc:Fallback>
                <p:oleObj name="公式" r:id="rId7" imgW="660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1182688"/>
                        <a:ext cx="1325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751638" y="2160588"/>
          <a:ext cx="2119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r:id="rId9" imgW="1054100" imgH="228600" progId="Equation.3">
                  <p:embed/>
                </p:oleObj>
              </mc:Choice>
              <mc:Fallback>
                <p:oleObj r:id="rId9" imgW="1054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2160588"/>
                        <a:ext cx="21193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9275" y="1592263"/>
            <a:ext cx="1790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 pitchFamily="2" charset="2"/>
              </a:rPr>
              <a:t>引入周期性边界条件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75275" y="2157413"/>
            <a:ext cx="22860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sym typeface="Monotype Sorts" pitchFamily="2" charset="2"/>
              </a:rPr>
              <a:t>总的原胞数</a:t>
            </a:r>
          </a:p>
        </p:txBody>
      </p:sp>
      <p:sp>
        <p:nvSpPr>
          <p:cNvPr id="36874" name="矩形 12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5288" y="2900363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对于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157288" y="2852738"/>
          <a:ext cx="24733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r:id="rId11" imgW="1244060" imgH="215806" progId="Equation.3">
                  <p:embed/>
                </p:oleObj>
              </mc:Choice>
              <mc:Fallback>
                <p:oleObj r:id="rId11" imgW="124406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852738"/>
                        <a:ext cx="24733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171575" y="3359150"/>
          <a:ext cx="3311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r:id="rId13" imgW="1663700" imgH="228600" progId="Equation.3">
                  <p:embed/>
                </p:oleObj>
              </mc:Choice>
              <mc:Fallback>
                <p:oleObj r:id="rId13" imgW="1663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359150"/>
                        <a:ext cx="33115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171575" y="3933825"/>
          <a:ext cx="2536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r:id="rId15" imgW="1269449" imgH="215806" progId="Equation.3">
                  <p:embed/>
                </p:oleObj>
              </mc:Choice>
              <mc:Fallback>
                <p:oleObj r:id="rId15" imgW="126944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933825"/>
                        <a:ext cx="25368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171575" y="4418013"/>
          <a:ext cx="3375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r:id="rId17" imgW="1689100" imgH="228600" progId="Equation.3">
                  <p:embed/>
                </p:oleObj>
              </mc:Choice>
              <mc:Fallback>
                <p:oleObj r:id="rId17" imgW="1689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18013"/>
                        <a:ext cx="3375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171575" y="5033963"/>
          <a:ext cx="25098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r:id="rId19" imgW="1257300" imgH="228600" progId="Equation.3">
                  <p:embed/>
                </p:oleObj>
              </mc:Choice>
              <mc:Fallback>
                <p:oleObj r:id="rId19" imgW="1257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033963"/>
                        <a:ext cx="25098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1171575" y="5516563"/>
          <a:ext cx="32559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r:id="rId21" imgW="1676400" imgH="241300" progId="Equation.3">
                  <p:embed/>
                </p:oleObj>
              </mc:Choice>
              <mc:Fallback>
                <p:oleObj r:id="rId21" imgW="1676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516563"/>
                        <a:ext cx="32559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932363" y="5264150"/>
          <a:ext cx="1314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23" imgW="514340" imgH="228834" progId="Equation.DSMT4">
                  <p:embed/>
                </p:oleObj>
              </mc:Choice>
              <mc:Fallback>
                <p:oleObj name="Equation" r:id="rId23" imgW="514340" imgH="22883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264150"/>
                        <a:ext cx="13144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07988" y="3944938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对于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95288" y="5051425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对于</a:t>
            </a: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4932363" y="4151313"/>
          <a:ext cx="1339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25" imgW="533598" imgH="228834" progId="Equation.DSMT4">
                  <p:embed/>
                </p:oleObj>
              </mc:Choice>
              <mc:Fallback>
                <p:oleObj name="Equation" r:id="rId25" imgW="533598" imgH="22883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51313"/>
                        <a:ext cx="13398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4932363" y="3087688"/>
          <a:ext cx="12890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27" imgW="504945" imgH="228834" progId="Equation.DSMT4">
                  <p:embed/>
                </p:oleObj>
              </mc:Choice>
              <mc:Fallback>
                <p:oleObj name="Equation" r:id="rId27" imgW="504945" imgH="22883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87688"/>
                        <a:ext cx="12890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7" name="组合 25"/>
          <p:cNvGrpSpPr>
            <a:grpSpLocks/>
          </p:cNvGrpSpPr>
          <p:nvPr/>
        </p:nvGrpSpPr>
        <p:grpSpPr bwMode="auto">
          <a:xfrm>
            <a:off x="1917700" y="6091238"/>
            <a:ext cx="1846263" cy="457200"/>
            <a:chOff x="1295401" y="6019800"/>
            <a:chExt cx="2141057" cy="456093"/>
          </a:xfrm>
        </p:grpSpPr>
        <p:graphicFrame>
          <p:nvGraphicFramePr>
            <p:cNvPr id="36891" name="Object 2"/>
            <p:cNvGraphicFramePr>
              <a:graphicFrameLocks noChangeAspect="1"/>
            </p:cNvGraphicFramePr>
            <p:nvPr/>
          </p:nvGraphicFramePr>
          <p:xfrm>
            <a:off x="1295401" y="6019800"/>
            <a:ext cx="1090112" cy="456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Equation" r:id="rId29" imgW="545863" imgH="228501" progId="Equation.3">
                    <p:embed/>
                  </p:oleObj>
                </mc:Choice>
                <mc:Fallback>
                  <p:oleObj name="Equation" r:id="rId29" imgW="545863" imgH="228501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1" y="6019800"/>
                          <a:ext cx="1090112" cy="4560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318101" y="6044349"/>
              <a:ext cx="1118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800000"/>
                  </a:solidFill>
                  <a:latin typeface="微软雅黑" panose="020B0503020204020204" pitchFamily="34" charset="-122"/>
                </a:rPr>
                <a:t>为整数</a:t>
              </a:r>
            </a:p>
          </p:txBody>
        </p:sp>
      </p:grpSp>
      <p:sp>
        <p:nvSpPr>
          <p:cNvPr id="36888" name="右箭头 28"/>
          <p:cNvSpPr>
            <a:spLocks noChangeArrowheads="1"/>
          </p:cNvSpPr>
          <p:nvPr/>
        </p:nvSpPr>
        <p:spPr bwMode="auto">
          <a:xfrm>
            <a:off x="4581525" y="3440113"/>
            <a:ext cx="287338" cy="2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07C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9" name="右箭头 29"/>
          <p:cNvSpPr>
            <a:spLocks noChangeArrowheads="1"/>
          </p:cNvSpPr>
          <p:nvPr/>
        </p:nvSpPr>
        <p:spPr bwMode="auto">
          <a:xfrm>
            <a:off x="4581525" y="4500563"/>
            <a:ext cx="287338" cy="2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07C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90" name="右箭头 30"/>
          <p:cNvSpPr>
            <a:spLocks noChangeArrowheads="1"/>
          </p:cNvSpPr>
          <p:nvPr/>
        </p:nvSpPr>
        <p:spPr bwMode="auto">
          <a:xfrm>
            <a:off x="4581525" y="5607050"/>
            <a:ext cx="287338" cy="2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07C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  <p:bldP spid="13323" grpId="0" build="p" autoUpdateAnimBg="0"/>
      <p:bldP spid="14" grpId="0" build="p" autoUpdateAnimBg="0" advAuto="0"/>
      <p:bldP spid="22" grpId="0" build="p" autoUpdateAnimBg="0"/>
      <p:bldP spid="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294313" y="1058863"/>
            <a:ext cx="3454400" cy="798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41350" y="1219200"/>
            <a:ext cx="1231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引入矢量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873250" y="1068388"/>
          <a:ext cx="2924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3" imgW="1495578" imgH="295422" progId="Equation.3">
                  <p:embed/>
                </p:oleObj>
              </mc:Choice>
              <mc:Fallback>
                <p:oleObj r:id="rId3" imgW="1495578" imgH="2954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068388"/>
                        <a:ext cx="29241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486525" y="1068388"/>
            <a:ext cx="22621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为倒格子基矢，满足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407025" y="1058863"/>
          <a:ext cx="1082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" imgW="609336" imgH="241195" progId="Equation.DSMT4">
                  <p:embed/>
                </p:oleObj>
              </mc:Choice>
              <mc:Fallback>
                <p:oleObj name="Equation" r:id="rId5" imgW="609336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058863"/>
                        <a:ext cx="10826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411788" y="1468438"/>
          <a:ext cx="15255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r:id="rId7" imgW="714439" imgH="114417" progId="Equation.3">
                  <p:embed/>
                </p:oleObj>
              </mc:Choice>
              <mc:Fallback>
                <p:oleObj r:id="rId7" imgW="714439" imgH="114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468438"/>
                        <a:ext cx="15255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41350" y="1941513"/>
            <a:ext cx="2236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平移算符的本征值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878138" y="1916113"/>
          <a:ext cx="34829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r:id="rId9" imgW="1800424" imgH="114417" progId="Equation.3">
                  <p:embed/>
                </p:oleObj>
              </mc:Choice>
              <mc:Fallback>
                <p:oleObj r:id="rId9" imgW="1800424" imgH="114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916113"/>
                        <a:ext cx="34829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组合 1"/>
          <p:cNvGrpSpPr>
            <a:grpSpLocks/>
          </p:cNvGrpSpPr>
          <p:nvPr/>
        </p:nvGrpSpPr>
        <p:grpSpPr bwMode="auto">
          <a:xfrm>
            <a:off x="612775" y="2579688"/>
            <a:ext cx="6570663" cy="444500"/>
            <a:chOff x="144080" y="4022726"/>
            <a:chExt cx="6571030" cy="444366"/>
          </a:xfrm>
        </p:grpSpPr>
        <p:sp>
          <p:nvSpPr>
            <p:cNvPr id="37914" name="Rectangle 15"/>
            <p:cNvSpPr>
              <a:spLocks noChangeArrowheads="1"/>
            </p:cNvSpPr>
            <p:nvPr/>
          </p:nvSpPr>
          <p:spPr bwMode="auto">
            <a:xfrm>
              <a:off x="144080" y="4033393"/>
              <a:ext cx="65710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</a:rPr>
                <a:t>将                                                  作用于电子波函数</a:t>
              </a:r>
            </a:p>
          </p:txBody>
        </p:sp>
        <p:graphicFrame>
          <p:nvGraphicFramePr>
            <p:cNvPr id="37915" name="Object 16"/>
            <p:cNvGraphicFramePr>
              <a:graphicFrameLocks noChangeAspect="1"/>
            </p:cNvGraphicFramePr>
            <p:nvPr/>
          </p:nvGraphicFramePr>
          <p:xfrm>
            <a:off x="550864" y="4022726"/>
            <a:ext cx="3706694" cy="444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0" r:id="rId11" imgW="2032000" imgH="241300" progId="Equation.3">
                    <p:embed/>
                  </p:oleObj>
                </mc:Choice>
                <mc:Fallback>
                  <p:oleObj r:id="rId11" imgW="20320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 contras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4" y="4022726"/>
                          <a:ext cx="3706694" cy="444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65163" y="3203575"/>
          <a:ext cx="28178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13" imgW="1497950" imgH="241195" progId="Equation.3">
                  <p:embed/>
                </p:oleObj>
              </mc:Choice>
              <mc:Fallback>
                <p:oleObj name="Equation" r:id="rId13" imgW="1497950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203575"/>
                        <a:ext cx="28178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890963" y="3741738"/>
          <a:ext cx="2578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15" imgW="1333500" imgH="241300" progId="Equation.DSMT4">
                  <p:embed/>
                </p:oleObj>
              </mc:Choice>
              <mc:Fallback>
                <p:oleObj name="Equation" r:id="rId15" imgW="13335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741738"/>
                        <a:ext cx="25781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3467100" y="3201988"/>
          <a:ext cx="34956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公式" r:id="rId17" imgW="1841500" imgH="241300" progId="Equation.3">
                  <p:embed/>
                </p:oleObj>
              </mc:Choice>
              <mc:Fallback>
                <p:oleObj name="公式" r:id="rId17" imgW="18415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1988"/>
                        <a:ext cx="34956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700088" y="3744913"/>
          <a:ext cx="31892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9" imgW="1651000" imgH="241300" progId="Equation.3">
                  <p:embed/>
                </p:oleObj>
              </mc:Choice>
              <mc:Fallback>
                <p:oleObj name="Equation" r:id="rId19" imgW="16510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744913"/>
                        <a:ext cx="31892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00088" y="4294188"/>
          <a:ext cx="25114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21" imgW="1238173" imgH="114417" progId="Equation.3">
                  <p:embed/>
                </p:oleObj>
              </mc:Choice>
              <mc:Fallback>
                <p:oleObj name="Equation" r:id="rId21" imgW="1238173" imgH="114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294188"/>
                        <a:ext cx="25114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82975" y="4268788"/>
            <a:ext cx="2568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布洛赫定理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4138613" y="4910138"/>
          <a:ext cx="1944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23" imgW="895280" imgH="114417" progId="Equation.3">
                  <p:embed/>
                </p:oleObj>
              </mc:Choice>
              <mc:Fallback>
                <p:oleObj name="Equation" r:id="rId23" imgW="895280" imgH="114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910138"/>
                        <a:ext cx="19446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697163" y="5411788"/>
          <a:ext cx="37226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25" imgW="2057400" imgH="254000" progId="Equation.3">
                  <p:embed/>
                </p:oleObj>
              </mc:Choice>
              <mc:Fallback>
                <p:oleObj name="Equation" r:id="rId25" imgW="2057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411788"/>
                        <a:ext cx="37226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52463" y="4983163"/>
            <a:ext cx="3511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电子的波函数（布洛赫函数）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69925" y="5445125"/>
            <a:ext cx="1979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满足布洛赫定理</a:t>
            </a: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3857625" y="5976938"/>
          <a:ext cx="1979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27" imgW="1091726" imgH="253890" progId="Equation.3">
                  <p:embed/>
                </p:oleObj>
              </mc:Choice>
              <mc:Fallback>
                <p:oleObj name="Equation" r:id="rId27" imgW="1091726" imgH="253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976938"/>
                        <a:ext cx="1979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5937250" y="5976938"/>
          <a:ext cx="1473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29" imgW="748975" imgH="241195" progId="Equation.3">
                  <p:embed/>
                </p:oleObj>
              </mc:Choice>
              <mc:Fallback>
                <p:oleObj name="Equation" r:id="rId29" imgW="748975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5976938"/>
                        <a:ext cx="1473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011863" y="4821238"/>
            <a:ext cx="18018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晶格周期性函数</a:t>
            </a:r>
          </a:p>
        </p:txBody>
      </p:sp>
      <p:sp>
        <p:nvSpPr>
          <p:cNvPr id="37912" name="矩形 2"/>
          <p:cNvSpPr>
            <a:spLocks noChangeArrowheads="1"/>
          </p:cNvSpPr>
          <p:nvPr/>
        </p:nvSpPr>
        <p:spPr bwMode="auto">
          <a:xfrm>
            <a:off x="5419725" y="4910138"/>
            <a:ext cx="663575" cy="561975"/>
          </a:xfrm>
          <a:prstGeom prst="rect">
            <a:avLst/>
          </a:prstGeom>
          <a:noFill/>
          <a:ln w="19050" algn="ctr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3" name="矩形 29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 advAuto="0"/>
      <p:bldP spid="15365" grpId="0" build="p" autoUpdateAnimBg="0" advAuto="0"/>
      <p:bldP spid="15370" grpId="0" build="p" autoUpdateAnimBg="0"/>
      <p:bldP spid="19" grpId="0" build="p" autoUpdateAnimBg="0" advAuto="0"/>
      <p:bldP spid="22" grpId="0" build="p" autoUpdateAnimBg="0"/>
      <p:bldP spid="23" grpId="0" build="p" autoUpdateAnimBg="0"/>
      <p:bldP spid="27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95288" y="852488"/>
            <a:ext cx="87487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sym typeface="Monotype Sorts" pitchFamily="2" charset="2"/>
              </a:rPr>
              <a:t>平移算符本征值的物理意义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90538" y="1543050"/>
            <a:ext cx="768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613150" y="2592388"/>
            <a:ext cx="5229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原胞之间电子波函数位相的变化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00138" y="1473200"/>
          <a:ext cx="4575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3" imgW="1800424" imgH="114417" progId="Equation.3">
                  <p:embed/>
                </p:oleObj>
              </mc:Choice>
              <mc:Fallback>
                <p:oleObj r:id="rId3" imgW="1800424" imgH="114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473200"/>
                        <a:ext cx="4575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90538" y="3016250"/>
            <a:ext cx="396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</a:rPr>
              <a:t>）平移算符本征值量子数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287838" y="2965450"/>
          <a:ext cx="3317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5" imgW="0" imgH="57209" progId="Equation.3">
                  <p:embed/>
                </p:oleObj>
              </mc:Choice>
              <mc:Fallback>
                <p:oleObj r:id="rId5" imgW="0" imgH="572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2965450"/>
                        <a:ext cx="3317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7725" y="3721100"/>
            <a:ext cx="80565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简约波矢，不同的简约波矢，原胞之间的位相差不同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90538" y="4524375"/>
            <a:ext cx="8320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</a:rPr>
              <a:t>）简约波矢改变一个倒格子矢量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5519738" y="4460875"/>
          <a:ext cx="31194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7" imgW="1276220" imgH="95191" progId="Equation.3">
                  <p:embed/>
                </p:oleObj>
              </mc:Choice>
              <mc:Fallback>
                <p:oleObj r:id="rId7" imgW="1276220" imgH="951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460875"/>
                        <a:ext cx="31194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62013" y="5203825"/>
            <a:ext cx="289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平移算符的本征值</a:t>
            </a:r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3708400" y="5157788"/>
          <a:ext cx="2422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r:id="rId9" imgW="1053643" imgH="215806" progId="Equation.3">
                  <p:embed/>
                </p:oleObj>
              </mc:Choice>
              <mc:Fallback>
                <p:oleObj r:id="rId9" imgW="1053643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157788"/>
                        <a:ext cx="2422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3708400" y="5913438"/>
          <a:ext cx="3668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r:id="rId11" imgW="1586811" imgH="215806" progId="Equation.3">
                  <p:embed/>
                </p:oleObj>
              </mc:Choice>
              <mc:Fallback>
                <p:oleObj r:id="rId11" imgW="158681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913438"/>
                        <a:ext cx="3668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1100138" y="2060575"/>
          <a:ext cx="41481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13" imgW="1854200" imgH="254000" progId="Equation.DSMT4">
                  <p:embed/>
                </p:oleObj>
              </mc:Choice>
              <mc:Fallback>
                <p:oleObj name="Equation" r:id="rId13" imgW="18542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060575"/>
                        <a:ext cx="41481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矩形 14"/>
          <p:cNvSpPr>
            <a:spLocks noChangeArrowheads="1"/>
          </p:cNvSpPr>
          <p:nvPr/>
        </p:nvSpPr>
        <p:spPr bwMode="auto">
          <a:xfrm>
            <a:off x="395288" y="1430338"/>
            <a:ext cx="8353425" cy="50942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 advAuto="0"/>
      <p:bldP spid="31747" grpId="0" build="p" autoUpdateAnimBg="0"/>
      <p:bldP spid="31748" grpId="0" autoUpdateAnimBg="0"/>
      <p:bldP spid="31750" grpId="0" build="p" autoUpdateAnimBg="0"/>
      <p:bldP spid="31752" grpId="0" build="p" autoUpdateAnimBg="0" advAuto="0"/>
      <p:bldP spid="31753" grpId="0" build="p" autoUpdateAnimBg="0"/>
      <p:bldP spid="317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5"/>
          <p:cNvSpPr>
            <a:spLocks noChangeArrowheads="1"/>
          </p:cNvSpPr>
          <p:nvPr/>
        </p:nvSpPr>
        <p:spPr bwMode="auto">
          <a:xfrm>
            <a:off x="539750" y="1131888"/>
            <a:ext cx="7920038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为了使简约波矢    的取值和平移算符的本征值一一对应，将简约波矢的取值限制第一布里渊区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522663" y="4983163"/>
          <a:ext cx="27178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3" imgW="1270000" imgH="419100" progId="Equation.3">
                  <p:embed/>
                </p:oleObj>
              </mc:Choice>
              <mc:Fallback>
                <p:oleObj r:id="rId3" imgW="12700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983163"/>
                        <a:ext cx="27178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700338" y="2079625"/>
          <a:ext cx="19510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5" imgW="771744" imgH="276196" progId="Equation.3">
                  <p:embed/>
                </p:oleObj>
              </mc:Choice>
              <mc:Fallback>
                <p:oleObj r:id="rId5" imgW="771744" imgH="2761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79625"/>
                        <a:ext cx="195103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62175" y="2924175"/>
          <a:ext cx="34972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7" imgW="1495578" imgH="295422" progId="Equation.3">
                  <p:embed/>
                </p:oleObj>
              </mc:Choice>
              <mc:Fallback>
                <p:oleObj r:id="rId7" imgW="1495578" imgH="29542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924175"/>
                        <a:ext cx="34972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967288" y="3957638"/>
          <a:ext cx="21145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r:id="rId9" imgW="990600" imgH="419100" progId="Equation.3">
                  <p:embed/>
                </p:oleObj>
              </mc:Choice>
              <mc:Fallback>
                <p:oleObj r:id="rId9" imgW="990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957638"/>
                        <a:ext cx="21145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68638" y="4003675"/>
          <a:ext cx="1462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r:id="rId11" imgW="685800" imgH="431800" progId="Equation.3">
                  <p:embed/>
                </p:oleObj>
              </mc:Choice>
              <mc:Fallback>
                <p:oleObj r:id="rId11" imgW="685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003675"/>
                        <a:ext cx="14620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87375" y="3121025"/>
            <a:ext cx="1508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简约波矢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71500" y="4141788"/>
            <a:ext cx="2689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简约波矢的取值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71500" y="5151438"/>
            <a:ext cx="281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第一布里渊区体积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770188" y="1090613"/>
          <a:ext cx="320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13" imgW="152280" imgH="203040" progId="Equation.3">
                  <p:embed/>
                </p:oleObj>
              </mc:Choice>
              <mc:Fallback>
                <p:oleObj name="公式" r:id="rId13" imgW="152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090613"/>
                        <a:ext cx="3206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矩形 11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build="p" autoUpdateAnimBg="0"/>
      <p:bldP spid="19473" grpId="0" build="p" autoUpdateAnimBg="0"/>
      <p:bldP spid="1947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84213" y="2374900"/>
            <a:ext cx="7775575" cy="1774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能带近似计算方法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2325" y="1701800"/>
            <a:ext cx="6688138" cy="7112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如何获得晶体中电子状态的            的具体形式。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4598988" y="1762125"/>
          <a:ext cx="9350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3" imgW="295452" imgH="209609" progId="Equation.3">
                  <p:embed/>
                </p:oleObj>
              </mc:Choice>
              <mc:Fallback>
                <p:oleObj name="公式" r:id="rId3" imgW="295452" imgH="2096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1762125"/>
                        <a:ext cx="9350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4827588" y="6105525"/>
            <a:ext cx="305752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能带理论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3205163" y="6115050"/>
            <a:ext cx="1439862" cy="503238"/>
          </a:xfrm>
          <a:prstGeom prst="rightArrow">
            <a:avLst>
              <a:gd name="adj1" fmla="val 50000"/>
              <a:gd name="adj2" fmla="val 7151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971550" y="6105525"/>
            <a:ext cx="2089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如何简化</a:t>
            </a: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?</a:t>
            </a:r>
          </a:p>
        </p:txBody>
      </p:sp>
      <p:graphicFrame>
        <p:nvGraphicFramePr>
          <p:cNvPr id="22537" name="对象 5"/>
          <p:cNvGraphicFramePr>
            <a:graphicFrameLocks noChangeAspect="1"/>
          </p:cNvGraphicFramePr>
          <p:nvPr/>
        </p:nvGraphicFramePr>
        <p:xfrm>
          <a:off x="2290763" y="3235325"/>
          <a:ext cx="4708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5" imgW="2806700" imgH="457200" progId="Equation.3">
                  <p:embed/>
                </p:oleObj>
              </mc:Choice>
              <mc:Fallback>
                <p:oleObj name="公式" r:id="rId5" imgW="28067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235325"/>
                        <a:ext cx="470852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2125663" y="4238625"/>
          <a:ext cx="8620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7" imgW="276193" imgH="200230" progId="Equation.3">
                  <p:embed/>
                </p:oleObj>
              </mc:Choice>
              <mc:Fallback>
                <p:oleObj name="公式" r:id="rId7" imgW="276193" imgH="200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238625"/>
                        <a:ext cx="8620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4"/>
          <p:cNvGraphicFramePr>
            <a:graphicFrameLocks noChangeAspect="1"/>
          </p:cNvGraphicFramePr>
          <p:nvPr/>
        </p:nvGraphicFramePr>
        <p:xfrm>
          <a:off x="6373813" y="4854575"/>
          <a:ext cx="8620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9" imgW="276193" imgH="200230" progId="Equation.3">
                  <p:embed/>
                </p:oleObj>
              </mc:Choice>
              <mc:Fallback>
                <p:oleObj name="公式" r:id="rId9" imgW="276193" imgH="200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4854575"/>
                        <a:ext cx="8620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矩形 2"/>
          <p:cNvSpPr>
            <a:spLocks noChangeArrowheads="1"/>
          </p:cNvSpPr>
          <p:nvPr/>
        </p:nvSpPr>
        <p:spPr bwMode="auto">
          <a:xfrm>
            <a:off x="684213" y="4149725"/>
            <a:ext cx="7775575" cy="2468563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22325" y="4127500"/>
            <a:ext cx="749935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晶体势场          也必须具体给出，这是非常困难的事情。</a:t>
            </a:r>
            <a:endParaRPr lang="en-US" altLang="zh-CN" sz="2400" kern="0" dirty="0" smtClean="0">
              <a:effectLst/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常以</a:t>
            </a:r>
            <a:r>
              <a:rPr lang="zh-CN" altLang="en-US" sz="2400" kern="0" dirty="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简化的模型</a:t>
            </a:r>
            <a:r>
              <a:rPr lang="zh-CN" altLang="en-US" sz="2400" kern="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势场</a:t>
            </a: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来代替真实的晶体势           </a:t>
            </a:r>
            <a:endParaRPr lang="en-US" altLang="zh-CN" sz="2400" kern="0" dirty="0" smtClean="0">
              <a:effectLst/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再利用量子力学中微扰理论来解决。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55675" y="2501900"/>
            <a:ext cx="54006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kern="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要求能量本征值，必须解薛定谔方程：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74725" y="1438275"/>
            <a:ext cx="1655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简约波矢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74925" y="1231900"/>
          <a:ext cx="36750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r:id="rId3" imgW="1495578" imgH="295422" progId="Equation.3">
                  <p:embed/>
                </p:oleObj>
              </mc:Choice>
              <mc:Fallback>
                <p:oleObj r:id="rId3" imgW="1495578" imgH="2954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231900"/>
                        <a:ext cx="36750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941763" y="3097213"/>
          <a:ext cx="421163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1879600" imgH="457200" progId="Equation.3">
                  <p:embed/>
                </p:oleObj>
              </mc:Choice>
              <mc:Fallback>
                <p:oleObj name="Equation" r:id="rId5" imgW="1879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097213"/>
                        <a:ext cx="421163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574925" y="4113213"/>
          <a:ext cx="938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r:id="rId7" imgW="276193" imgH="276196" progId="Equation.3">
                  <p:embed/>
                </p:oleObj>
              </mc:Choice>
              <mc:Fallback>
                <p:oleObj r:id="rId7" imgW="276193" imgH="2761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113213"/>
                        <a:ext cx="938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572000" y="5064125"/>
          <a:ext cx="25542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9" imgW="1000027" imgH="304800" progId="Equation.3">
                  <p:embed/>
                </p:oleObj>
              </mc:Choice>
              <mc:Fallback>
                <p:oleObj name="Equation" r:id="rId9" imgW="1000027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64125"/>
                        <a:ext cx="25542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974725" y="3384550"/>
            <a:ext cx="2967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每个代表点的体积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974725" y="4359275"/>
            <a:ext cx="15176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状态密度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974725" y="5332413"/>
            <a:ext cx="41417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简约布里渊区的波矢数目</a:t>
            </a:r>
          </a:p>
        </p:txBody>
      </p:sp>
      <p:sp>
        <p:nvSpPr>
          <p:cNvPr id="40970" name="矩形 11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Rectangle 8"/>
          <p:cNvSpPr>
            <a:spLocks noChangeArrowheads="1"/>
          </p:cNvSpPr>
          <p:nvPr/>
        </p:nvSpPr>
        <p:spPr bwMode="auto">
          <a:xfrm>
            <a:off x="974725" y="2411413"/>
            <a:ext cx="660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在     空间中第一布里渊区均匀分布的点</a:t>
            </a:r>
          </a:p>
        </p:txBody>
      </p:sp>
      <p:graphicFrame>
        <p:nvGraphicFramePr>
          <p:cNvPr id="40972" name="Object 5"/>
          <p:cNvGraphicFramePr>
            <a:graphicFrameLocks noChangeAspect="1"/>
          </p:cNvGraphicFramePr>
          <p:nvPr/>
        </p:nvGraphicFramePr>
        <p:xfrm>
          <a:off x="1492250" y="2362200"/>
          <a:ext cx="338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11" imgW="139639" imgH="203112" progId="Equation.3">
                  <p:embed/>
                </p:oleObj>
              </mc:Choice>
              <mc:Fallback>
                <p:oleObj name="公式" r:id="rId11" imgW="13963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362200"/>
                        <a:ext cx="3381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p" autoUpdateAnimBg="0" advAuto="0"/>
      <p:bldP spid="20490" grpId="0" build="p" autoUpdateAnimBg="0"/>
      <p:bldP spid="20491" grpId="0" build="p" autoUpdateAnimBg="0"/>
      <p:bldP spid="2049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8050"/>
            <a:ext cx="8229600" cy="6826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简约波矢的说明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75013" y="4832350"/>
            <a:ext cx="51133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代表</a:t>
            </a: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准动量</a:t>
            </a:r>
            <a:r>
              <a:rPr kumimoji="1" lang="zh-CN" altLang="en-US" sz="2200">
                <a:latin typeface="微软雅黑" panose="020B0503020204020204" pitchFamily="34" charset="-122"/>
              </a:rPr>
              <a:t>，其波矢       取值在某指定范围内，常为简约布里渊区（第一布里渊区或中心布里渊区）。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755650" y="1844675"/>
            <a:ext cx="7713663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>
                <a:latin typeface="微软雅黑" panose="020B0503020204020204" pitchFamily="34" charset="-122"/>
              </a:rPr>
              <a:t>简约波矢     标志着电子状态的量子数，不同的      表示不同状态，具有不同的能量。</a:t>
            </a:r>
            <a:endParaRPr kumimoji="1" lang="en-US" altLang="zh-CN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>
                <a:latin typeface="微软雅黑" panose="020B0503020204020204" pitchFamily="34" charset="-122"/>
              </a:rPr>
              <a:t>物理意义：表示原胞之间电子波函数之间的位相差。</a:t>
            </a:r>
          </a:p>
        </p:txBody>
      </p:sp>
      <p:graphicFrame>
        <p:nvGraphicFramePr>
          <p:cNvPr id="41989" name="Object 8"/>
          <p:cNvGraphicFramePr>
            <a:graphicFrameLocks noChangeAspect="1"/>
          </p:cNvGraphicFramePr>
          <p:nvPr/>
        </p:nvGraphicFramePr>
        <p:xfrm>
          <a:off x="2611438" y="1855788"/>
          <a:ext cx="344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4" imgW="139579" imgH="215713" progId="Equation.3">
                  <p:embed/>
                </p:oleObj>
              </mc:Choice>
              <mc:Fallback>
                <p:oleObj name="Equation" r:id="rId4" imgW="139579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1855788"/>
                        <a:ext cx="344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7658100" y="1824038"/>
          <a:ext cx="344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6" imgW="139579" imgH="215713" progId="Equation.3">
                  <p:embed/>
                </p:oleObj>
              </mc:Choice>
              <mc:Fallback>
                <p:oleObj name="Equation" r:id="rId6" imgW="139579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824038"/>
                        <a:ext cx="344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755650" y="3657600"/>
            <a:ext cx="27495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自由电子：</a:t>
            </a: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755650" y="4832350"/>
            <a:ext cx="243681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布洛赫电子：</a:t>
            </a:r>
          </a:p>
        </p:txBody>
      </p:sp>
      <p:graphicFrame>
        <p:nvGraphicFramePr>
          <p:cNvPr id="41993" name="Object 12"/>
          <p:cNvGraphicFramePr>
            <a:graphicFrameLocks noChangeAspect="1"/>
          </p:cNvGraphicFramePr>
          <p:nvPr/>
        </p:nvGraphicFramePr>
        <p:xfrm>
          <a:off x="2835275" y="37211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7" imgW="215619" imgH="215619" progId="Equation.3">
                  <p:embed/>
                </p:oleObj>
              </mc:Choice>
              <mc:Fallback>
                <p:oleObj name="Equation" r:id="rId7" imgW="21561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7211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3"/>
          <p:cNvSpPr txBox="1">
            <a:spLocks noChangeArrowheads="1"/>
          </p:cNvSpPr>
          <p:nvPr/>
        </p:nvSpPr>
        <p:spPr bwMode="auto">
          <a:xfrm>
            <a:off x="3275013" y="3657600"/>
            <a:ext cx="4465637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代表</a:t>
            </a: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动量</a:t>
            </a:r>
            <a:r>
              <a:rPr kumimoji="1" lang="zh-CN" altLang="en-US" sz="2200">
                <a:latin typeface="微软雅黑" panose="020B0503020204020204" pitchFamily="34" charset="-122"/>
              </a:rPr>
              <a:t>本征值，其波矢      取值</a:t>
            </a: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无限制</a:t>
            </a:r>
            <a:r>
              <a:rPr kumimoji="1" lang="zh-CN" altLang="en-US" sz="2200">
                <a:latin typeface="微软雅黑" panose="020B0503020204020204" pitchFamily="34" charset="-122"/>
              </a:rPr>
              <a:t>；</a:t>
            </a:r>
          </a:p>
        </p:txBody>
      </p:sp>
      <p:graphicFrame>
        <p:nvGraphicFramePr>
          <p:cNvPr id="41995" name="Object 14"/>
          <p:cNvGraphicFramePr>
            <a:graphicFrameLocks noChangeAspect="1"/>
          </p:cNvGraphicFramePr>
          <p:nvPr/>
        </p:nvGraphicFramePr>
        <p:xfrm>
          <a:off x="2903538" y="4903788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9" imgW="215619" imgH="215619" progId="Equation.3">
                  <p:embed/>
                </p:oleObj>
              </mc:Choice>
              <mc:Fallback>
                <p:oleObj name="Equation" r:id="rId9" imgW="215619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903788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5"/>
          <p:cNvGraphicFramePr>
            <a:graphicFrameLocks noChangeAspect="1"/>
          </p:cNvGraphicFramePr>
          <p:nvPr/>
        </p:nvGraphicFramePr>
        <p:xfrm>
          <a:off x="6516688" y="3657600"/>
          <a:ext cx="344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0" imgW="139579" imgH="215713" progId="Equation.3">
                  <p:embed/>
                </p:oleObj>
              </mc:Choice>
              <mc:Fallback>
                <p:oleObj name="Equation" r:id="rId10" imgW="139579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657600"/>
                        <a:ext cx="344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6"/>
          <p:cNvGraphicFramePr>
            <a:graphicFrameLocks noChangeAspect="1"/>
          </p:cNvGraphicFramePr>
          <p:nvPr/>
        </p:nvGraphicFramePr>
        <p:xfrm>
          <a:off x="6021388" y="4891088"/>
          <a:ext cx="344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1" imgW="139579" imgH="215713" progId="Equation.3">
                  <p:embed/>
                </p:oleObj>
              </mc:Choice>
              <mc:Fallback>
                <p:oleObj name="Equation" r:id="rId11" imgW="139579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4891088"/>
                        <a:ext cx="344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矩形 15"/>
          <p:cNvSpPr>
            <a:spLocks noChangeArrowheads="1"/>
          </p:cNvSpPr>
          <p:nvPr/>
        </p:nvSpPr>
        <p:spPr bwMode="auto">
          <a:xfrm>
            <a:off x="395288" y="1052513"/>
            <a:ext cx="8353425" cy="54721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  <a:latin typeface="微软雅黑" panose="020B0503020204020204" pitchFamily="34" charset="-122"/>
              </a:rPr>
              <a:t>能带理论建立基础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1916113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(1)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绝热近似                </a:t>
            </a:r>
            <a:r>
              <a:rPr kumimoji="1" lang="en-US" altLang="zh-CN" sz="2400">
                <a:latin typeface="微软雅黑" panose="020B0503020204020204" pitchFamily="34" charset="-122"/>
              </a:rPr>
              <a:t>(2)</a:t>
            </a:r>
            <a:r>
              <a:rPr kumimoji="1" lang="zh-CN" altLang="en-US" sz="2400">
                <a:latin typeface="微软雅黑" panose="020B0503020204020204" pitchFamily="34" charset="-122"/>
              </a:rPr>
              <a:t>单电子近似           </a:t>
            </a:r>
            <a:r>
              <a:rPr kumimoji="1" lang="en-US" altLang="zh-CN" sz="2400">
                <a:latin typeface="微软雅黑" panose="020B0503020204020204" pitchFamily="34" charset="-122"/>
              </a:rPr>
              <a:t>(3)</a:t>
            </a:r>
            <a:r>
              <a:rPr kumimoji="1" lang="zh-CN" altLang="en-US" sz="2400">
                <a:latin typeface="微软雅黑" panose="020B0503020204020204" pitchFamily="34" charset="-122"/>
              </a:rPr>
              <a:t>周期场近似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3068638"/>
            <a:ext cx="82296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32000" lvl="1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kern="0" dirty="0" smtClean="0">
                <a:effectLst/>
                <a:latin typeface="微软雅黑" panose="020B0503020204020204" pitchFamily="34" charset="-122"/>
              </a:rPr>
              <a:t>(1)</a:t>
            </a:r>
            <a:r>
              <a:rPr kumimoji="1" lang="zh-CN" altLang="en-US" sz="2000" kern="0" dirty="0" smtClean="0">
                <a:effectLst/>
                <a:latin typeface="微软雅黑" panose="020B0503020204020204" pitchFamily="34" charset="-122"/>
              </a:rPr>
              <a:t>研究离子运动时，认为电子能跟上离子位置变化，不考虑其影响</a:t>
            </a:r>
            <a:r>
              <a:rPr kumimoji="1" lang="en-US" altLang="zh-CN" sz="2000" kern="0" dirty="0" smtClean="0">
                <a:effectLst/>
                <a:latin typeface="微软雅黑" panose="020B0503020204020204" pitchFamily="34" charset="-122"/>
              </a:rPr>
              <a:t>——</a:t>
            </a:r>
            <a:r>
              <a:rPr kumimoji="1" lang="zh-CN" altLang="en-US" sz="2000" kern="0" dirty="0" smtClean="0">
                <a:effectLst/>
                <a:latin typeface="微软雅黑" panose="020B0503020204020204" pitchFamily="34" charset="-122"/>
              </a:rPr>
              <a:t>即晶格振动问题，描述原子或离子围绕平衡位置的小振动问题。</a:t>
            </a:r>
          </a:p>
          <a:p>
            <a:pPr marL="432000" lvl="1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kern="0" dirty="0" smtClean="0">
                <a:effectLst/>
                <a:latin typeface="微软雅黑" panose="020B0503020204020204" pitchFamily="34" charset="-122"/>
              </a:rPr>
              <a:t>(2)</a:t>
            </a:r>
            <a:r>
              <a:rPr kumimoji="1" lang="zh-CN" altLang="en-US" sz="2000" kern="0" dirty="0" smtClean="0">
                <a:effectLst/>
                <a:latin typeface="微软雅黑" panose="020B0503020204020204" pitchFamily="34" charset="-122"/>
              </a:rPr>
              <a:t>研究电子运动时，假定离子实静止在平衡位置上，晶格具有严格周期性，而晶格振动对电子影响当作微扰来处理</a:t>
            </a:r>
            <a:r>
              <a:rPr kumimoji="1" lang="en-US" altLang="zh-CN" sz="2000" kern="0" dirty="0" smtClean="0">
                <a:effectLst/>
                <a:latin typeface="微软雅黑" panose="020B0503020204020204" pitchFamily="34" charset="-122"/>
              </a:rPr>
              <a:t>——</a:t>
            </a:r>
            <a:r>
              <a:rPr kumimoji="1" lang="zh-CN" altLang="en-US" sz="2000" kern="0" dirty="0" smtClean="0">
                <a:effectLst/>
                <a:latin typeface="微软雅黑" panose="020B0503020204020204" pitchFamily="34" charset="-122"/>
              </a:rPr>
              <a:t>即能带理论，研究固体中的电子状态。</a:t>
            </a:r>
          </a:p>
        </p:txBody>
      </p:sp>
      <p:sp>
        <p:nvSpPr>
          <p:cNvPr id="23557" name="矩形 8"/>
          <p:cNvSpPr>
            <a:spLocks noChangeArrowheads="1"/>
          </p:cNvSpPr>
          <p:nvPr/>
        </p:nvSpPr>
        <p:spPr bwMode="auto">
          <a:xfrm>
            <a:off x="457200" y="2924175"/>
            <a:ext cx="8229600" cy="3744913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652463" y="4941888"/>
            <a:ext cx="8064500" cy="16303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核心：</a:t>
            </a:r>
            <a:endParaRPr lang="en-US" altLang="zh-CN" sz="2000" dirty="0" smtClean="0">
              <a:solidFill>
                <a:srgbClr val="0207CA"/>
              </a:solidFill>
              <a:latin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</a:rPr>
              <a:t>由于电子和原子核运动的速度具有高度的差别，分子系统中核的运动与电子的运动可以分离</a:t>
            </a:r>
            <a:endParaRPr lang="en-US" altLang="zh-CN" sz="2000" dirty="0" smtClean="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</a:rPr>
              <a:t>研究电子运动的时候可以近似的认为原子核是静止不动的</a:t>
            </a:r>
            <a:endParaRPr lang="en-US" altLang="zh-CN" sz="2000" dirty="0" smtClean="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C1C1C"/>
                </a:solidFill>
                <a:latin typeface="微软雅黑" panose="020B0503020204020204" pitchFamily="34" charset="-122"/>
              </a:rPr>
              <a:t>而研究原子核的运动时则不需要考虑空间中电子的分布。</a:t>
            </a:r>
          </a:p>
        </p:txBody>
      </p:sp>
      <p:sp>
        <p:nvSpPr>
          <p:cNvPr id="2" name="矩形 1"/>
          <p:cNvSpPr/>
          <p:nvPr/>
        </p:nvSpPr>
        <p:spPr>
          <a:xfrm>
            <a:off x="552450" y="2401888"/>
            <a:ext cx="62515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将电子运动与离子运动分开来考虑：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ffectLst/>
                <a:latin typeface="微软雅黑" panose="020B0503020204020204" pitchFamily="34" charset="-122"/>
              </a:rPr>
              <a:t>能带理论建立基础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916113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(1)</a:t>
            </a:r>
            <a:r>
              <a:rPr kumimoji="1" lang="zh-CN" altLang="en-US" sz="2400">
                <a:latin typeface="微软雅黑" panose="020B0503020204020204" pitchFamily="34" charset="-122"/>
              </a:rPr>
              <a:t>绝热近似              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(2)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单电子近似           </a:t>
            </a:r>
            <a:r>
              <a:rPr kumimoji="1" lang="en-US" altLang="zh-CN" sz="2400">
                <a:latin typeface="微软雅黑" panose="020B0503020204020204" pitchFamily="34" charset="-122"/>
              </a:rPr>
              <a:t>(3)</a:t>
            </a:r>
            <a:r>
              <a:rPr kumimoji="1" lang="zh-CN" altLang="en-US" sz="2400">
                <a:latin typeface="微软雅黑" panose="020B0503020204020204" pitchFamily="34" charset="-122"/>
              </a:rPr>
              <a:t>周期场近似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39775" y="2708275"/>
            <a:ext cx="7864475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单电子近似：</a:t>
            </a:r>
            <a:r>
              <a:rPr kumimoji="1" lang="zh-CN" altLang="en-US" sz="2400">
                <a:latin typeface="微软雅黑" panose="020B0503020204020204" pitchFamily="34" charset="-122"/>
              </a:rPr>
              <a:t>含有大量电子的体系中，每个电子受到其它电子作用比较接近于平均作用，故用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“平均势场”</a:t>
            </a:r>
            <a:r>
              <a:rPr kumimoji="1" lang="zh-CN" altLang="en-US" sz="2400">
                <a:latin typeface="微软雅黑" panose="020B0503020204020204" pitchFamily="34" charset="-122"/>
              </a:rPr>
              <a:t>来替代电子的真实相互作用，即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每个电子都在一个相同的有效势场中运动</a:t>
            </a:r>
            <a:r>
              <a:rPr kumimoji="1"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。</a:t>
            </a:r>
            <a:endParaRPr kumimoji="1" lang="en-US" altLang="zh-CN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单电子有效势</a:t>
            </a:r>
            <a:r>
              <a:rPr kumimoji="1" lang="zh-CN" altLang="en-US" sz="2400">
                <a:latin typeface="微软雅黑" panose="020B0503020204020204" pitchFamily="34" charset="-122"/>
              </a:rPr>
              <a:t>由两部分组成，即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晶格离子势</a:t>
            </a:r>
            <a:r>
              <a:rPr kumimoji="1" lang="zh-CN" altLang="en-US" sz="2400">
                <a:latin typeface="微软雅黑" panose="020B0503020204020204" pitchFamily="34" charset="-122"/>
              </a:rPr>
              <a:t>和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电子间平均作用势</a:t>
            </a:r>
            <a:r>
              <a:rPr kumimoji="1" lang="zh-CN" altLang="en-US" sz="2400">
                <a:latin typeface="微软雅黑" panose="020B0503020204020204" pitchFamily="34" charset="-122"/>
              </a:rPr>
              <a:t>。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24581" name="矩形 1"/>
          <p:cNvSpPr>
            <a:spLocks noChangeArrowheads="1"/>
          </p:cNvSpPr>
          <p:nvPr/>
        </p:nvSpPr>
        <p:spPr bwMode="auto">
          <a:xfrm>
            <a:off x="611188" y="2636838"/>
            <a:ext cx="7993062" cy="36718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ffectLst/>
                <a:latin typeface="微软雅黑" panose="020B0503020204020204" pitchFamily="34" charset="-122"/>
              </a:rPr>
              <a:t>能带理论建立基础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38163" y="2565400"/>
            <a:ext cx="81534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周期场近似：</a:t>
            </a:r>
            <a:endParaRPr kumimoji="1" lang="en-US" altLang="zh-CN" sz="2200">
              <a:solidFill>
                <a:srgbClr val="0207CA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200">
                <a:latin typeface="微软雅黑" panose="020B0503020204020204" pitchFamily="34" charset="-122"/>
              </a:rPr>
              <a:t>由于晶格的周期性结构，可以合理的假设所有电子及离子产生的场均具有晶格周期性。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kumimoji="1" lang="en-US" altLang="zh-CN" sz="2200">
              <a:latin typeface="微软雅黑" panose="020B0503020204020204" pitchFamily="34" charset="-122"/>
            </a:endParaRPr>
          </a:p>
        </p:txBody>
      </p:sp>
      <p:graphicFrame>
        <p:nvGraphicFramePr>
          <p:cNvPr id="25604" name="对象 1"/>
          <p:cNvGraphicFramePr>
            <a:graphicFrameLocks noChangeAspect="1"/>
          </p:cNvGraphicFramePr>
          <p:nvPr/>
        </p:nvGraphicFramePr>
        <p:xfrm>
          <a:off x="1338263" y="3995738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公式" r:id="rId3" imgW="1854200" imgH="342900" progId="Equation.3">
                  <p:embed/>
                </p:oleObj>
              </mc:Choice>
              <mc:Fallback>
                <p:oleObj name="公式" r:id="rId3" imgW="1854200" imgH="342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995738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"/>
          <p:cNvGraphicFramePr>
            <a:graphicFrameLocks noChangeAspect="1"/>
          </p:cNvGraphicFramePr>
          <p:nvPr/>
        </p:nvGraphicFramePr>
        <p:xfrm>
          <a:off x="3805238" y="3983038"/>
          <a:ext cx="294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公式" r:id="rId5" imgW="2946400" imgH="368300" progId="Equation.3">
                  <p:embed/>
                </p:oleObj>
              </mc:Choice>
              <mc:Fallback>
                <p:oleObj name="公式" r:id="rId5" imgW="2946400" imgH="368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3983038"/>
                        <a:ext cx="294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457200" y="1916113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(1)</a:t>
            </a:r>
            <a:r>
              <a:rPr kumimoji="1" lang="zh-CN" altLang="en-US" sz="2400">
                <a:latin typeface="微软雅黑" panose="020B0503020204020204" pitchFamily="34" charset="-122"/>
              </a:rPr>
              <a:t>绝热近似              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sz="2400">
                <a:latin typeface="微软雅黑" panose="020B0503020204020204" pitchFamily="34" charset="-122"/>
              </a:rPr>
              <a:t>(2)</a:t>
            </a:r>
            <a:r>
              <a:rPr kumimoji="1" lang="zh-CN" altLang="en-US" sz="2400">
                <a:latin typeface="微软雅黑" panose="020B0503020204020204" pitchFamily="34" charset="-122"/>
              </a:rPr>
              <a:t>单电子近似          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(3)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周期场近似</a:t>
            </a:r>
          </a:p>
        </p:txBody>
      </p:sp>
      <p:grpSp>
        <p:nvGrpSpPr>
          <p:cNvPr id="25607" name="Group 3"/>
          <p:cNvGrpSpPr>
            <a:grpSpLocks/>
          </p:cNvGrpSpPr>
          <p:nvPr/>
        </p:nvGrpSpPr>
        <p:grpSpPr bwMode="auto">
          <a:xfrm>
            <a:off x="1042988" y="4508500"/>
            <a:ext cx="4918075" cy="1900238"/>
            <a:chOff x="240" y="1152"/>
            <a:chExt cx="4970" cy="1920"/>
          </a:xfrm>
        </p:grpSpPr>
        <p:grpSp>
          <p:nvGrpSpPr>
            <p:cNvPr id="25615" name="Group 4"/>
            <p:cNvGrpSpPr>
              <a:grpSpLocks/>
            </p:cNvGrpSpPr>
            <p:nvPr/>
          </p:nvGrpSpPr>
          <p:grpSpPr bwMode="auto">
            <a:xfrm>
              <a:off x="480" y="2304"/>
              <a:ext cx="864" cy="768"/>
              <a:chOff x="384" y="2352"/>
              <a:chExt cx="864" cy="768"/>
            </a:xfrm>
          </p:grpSpPr>
          <p:sp>
            <p:nvSpPr>
              <p:cNvPr id="25641" name="Arc 5"/>
              <p:cNvSpPr>
                <a:spLocks/>
              </p:cNvSpPr>
              <p:nvPr/>
            </p:nvSpPr>
            <p:spPr bwMode="auto">
              <a:xfrm>
                <a:off x="816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Arc 6"/>
              <p:cNvSpPr>
                <a:spLocks/>
              </p:cNvSpPr>
              <p:nvPr/>
            </p:nvSpPr>
            <p:spPr bwMode="auto">
              <a:xfrm flipH="1">
                <a:off x="384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6" name="Line 7"/>
            <p:cNvSpPr>
              <a:spLocks noChangeShapeType="1"/>
            </p:cNvSpPr>
            <p:nvPr/>
          </p:nvSpPr>
          <p:spPr bwMode="auto">
            <a:xfrm>
              <a:off x="288" y="2256"/>
              <a:ext cx="4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8"/>
            <p:cNvSpPr>
              <a:spLocks noChangeShapeType="1"/>
            </p:cNvSpPr>
            <p:nvPr/>
          </p:nvSpPr>
          <p:spPr bwMode="auto">
            <a:xfrm>
              <a:off x="384" y="1488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8" name="Group 9"/>
            <p:cNvGrpSpPr>
              <a:grpSpLocks/>
            </p:cNvGrpSpPr>
            <p:nvPr/>
          </p:nvGrpSpPr>
          <p:grpSpPr bwMode="auto">
            <a:xfrm>
              <a:off x="1296" y="1728"/>
              <a:ext cx="144" cy="1056"/>
              <a:chOff x="1296" y="1728"/>
              <a:chExt cx="144" cy="1056"/>
            </a:xfrm>
          </p:grpSpPr>
          <p:sp>
            <p:nvSpPr>
              <p:cNvPr id="25639" name="Line 10"/>
              <p:cNvSpPr>
                <a:spLocks noChangeShapeType="1"/>
              </p:cNvSpPr>
              <p:nvPr/>
            </p:nvSpPr>
            <p:spPr bwMode="auto">
              <a:xfrm>
                <a:off x="1371" y="172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Oval 11"/>
              <p:cNvSpPr>
                <a:spLocks noChangeArrowheads="1"/>
              </p:cNvSpPr>
              <p:nvPr/>
            </p:nvSpPr>
            <p:spPr bwMode="auto">
              <a:xfrm>
                <a:off x="1296" y="219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19" name="Group 12"/>
            <p:cNvGrpSpPr>
              <a:grpSpLocks/>
            </p:cNvGrpSpPr>
            <p:nvPr/>
          </p:nvGrpSpPr>
          <p:grpSpPr bwMode="auto">
            <a:xfrm>
              <a:off x="2304" y="1728"/>
              <a:ext cx="144" cy="1056"/>
              <a:chOff x="2064" y="1728"/>
              <a:chExt cx="144" cy="1056"/>
            </a:xfrm>
          </p:grpSpPr>
          <p:sp>
            <p:nvSpPr>
              <p:cNvPr id="25637" name="Line 13"/>
              <p:cNvSpPr>
                <a:spLocks noChangeShapeType="1"/>
              </p:cNvSpPr>
              <p:nvPr/>
            </p:nvSpPr>
            <p:spPr bwMode="auto">
              <a:xfrm>
                <a:off x="2139" y="172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Oval 14"/>
              <p:cNvSpPr>
                <a:spLocks noChangeArrowheads="1"/>
              </p:cNvSpPr>
              <p:nvPr/>
            </p:nvSpPr>
            <p:spPr bwMode="auto">
              <a:xfrm>
                <a:off x="2064" y="219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0" name="Group 15"/>
            <p:cNvGrpSpPr>
              <a:grpSpLocks/>
            </p:cNvGrpSpPr>
            <p:nvPr/>
          </p:nvGrpSpPr>
          <p:grpSpPr bwMode="auto">
            <a:xfrm>
              <a:off x="3264" y="1728"/>
              <a:ext cx="144" cy="1056"/>
              <a:chOff x="2064" y="1728"/>
              <a:chExt cx="144" cy="1056"/>
            </a:xfrm>
          </p:grpSpPr>
          <p:sp>
            <p:nvSpPr>
              <p:cNvPr id="25635" name="Line 16"/>
              <p:cNvSpPr>
                <a:spLocks noChangeShapeType="1"/>
              </p:cNvSpPr>
              <p:nvPr/>
            </p:nvSpPr>
            <p:spPr bwMode="auto">
              <a:xfrm>
                <a:off x="2139" y="172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Oval 17"/>
              <p:cNvSpPr>
                <a:spLocks noChangeArrowheads="1"/>
              </p:cNvSpPr>
              <p:nvPr/>
            </p:nvSpPr>
            <p:spPr bwMode="auto">
              <a:xfrm>
                <a:off x="2064" y="219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1" name="Group 18"/>
            <p:cNvGrpSpPr>
              <a:grpSpLocks/>
            </p:cNvGrpSpPr>
            <p:nvPr/>
          </p:nvGrpSpPr>
          <p:grpSpPr bwMode="auto">
            <a:xfrm>
              <a:off x="4176" y="1728"/>
              <a:ext cx="144" cy="1056"/>
              <a:chOff x="2064" y="1728"/>
              <a:chExt cx="144" cy="1056"/>
            </a:xfrm>
          </p:grpSpPr>
          <p:sp>
            <p:nvSpPr>
              <p:cNvPr id="25633" name="Line 19"/>
              <p:cNvSpPr>
                <a:spLocks noChangeShapeType="1"/>
              </p:cNvSpPr>
              <p:nvPr/>
            </p:nvSpPr>
            <p:spPr bwMode="auto">
              <a:xfrm>
                <a:off x="2139" y="172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Oval 20"/>
              <p:cNvSpPr>
                <a:spLocks noChangeArrowheads="1"/>
              </p:cNvSpPr>
              <p:nvPr/>
            </p:nvSpPr>
            <p:spPr bwMode="auto">
              <a:xfrm>
                <a:off x="2064" y="219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2" name="Group 21"/>
            <p:cNvGrpSpPr>
              <a:grpSpLocks/>
            </p:cNvGrpSpPr>
            <p:nvPr/>
          </p:nvGrpSpPr>
          <p:grpSpPr bwMode="auto">
            <a:xfrm>
              <a:off x="1440" y="2304"/>
              <a:ext cx="864" cy="768"/>
              <a:chOff x="384" y="2352"/>
              <a:chExt cx="864" cy="768"/>
            </a:xfrm>
          </p:grpSpPr>
          <p:sp>
            <p:nvSpPr>
              <p:cNvPr id="25631" name="Arc 22"/>
              <p:cNvSpPr>
                <a:spLocks/>
              </p:cNvSpPr>
              <p:nvPr/>
            </p:nvSpPr>
            <p:spPr bwMode="auto">
              <a:xfrm>
                <a:off x="816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Arc 23"/>
              <p:cNvSpPr>
                <a:spLocks/>
              </p:cNvSpPr>
              <p:nvPr/>
            </p:nvSpPr>
            <p:spPr bwMode="auto">
              <a:xfrm flipH="1">
                <a:off x="384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23" name="Group 24"/>
            <p:cNvGrpSpPr>
              <a:grpSpLocks/>
            </p:cNvGrpSpPr>
            <p:nvPr/>
          </p:nvGrpSpPr>
          <p:grpSpPr bwMode="auto">
            <a:xfrm>
              <a:off x="2448" y="2304"/>
              <a:ext cx="864" cy="768"/>
              <a:chOff x="384" y="2352"/>
              <a:chExt cx="864" cy="768"/>
            </a:xfrm>
          </p:grpSpPr>
          <p:sp>
            <p:nvSpPr>
              <p:cNvPr id="25629" name="Arc 25"/>
              <p:cNvSpPr>
                <a:spLocks/>
              </p:cNvSpPr>
              <p:nvPr/>
            </p:nvSpPr>
            <p:spPr bwMode="auto">
              <a:xfrm>
                <a:off x="816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Arc 26"/>
              <p:cNvSpPr>
                <a:spLocks/>
              </p:cNvSpPr>
              <p:nvPr/>
            </p:nvSpPr>
            <p:spPr bwMode="auto">
              <a:xfrm flipH="1">
                <a:off x="384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24" name="Group 27"/>
            <p:cNvGrpSpPr>
              <a:grpSpLocks/>
            </p:cNvGrpSpPr>
            <p:nvPr/>
          </p:nvGrpSpPr>
          <p:grpSpPr bwMode="auto">
            <a:xfrm>
              <a:off x="3360" y="2304"/>
              <a:ext cx="864" cy="768"/>
              <a:chOff x="384" y="2352"/>
              <a:chExt cx="864" cy="768"/>
            </a:xfrm>
          </p:grpSpPr>
          <p:sp>
            <p:nvSpPr>
              <p:cNvPr id="25627" name="Arc 28"/>
              <p:cNvSpPr>
                <a:spLocks/>
              </p:cNvSpPr>
              <p:nvPr/>
            </p:nvSpPr>
            <p:spPr bwMode="auto">
              <a:xfrm>
                <a:off x="816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Arc 29"/>
              <p:cNvSpPr>
                <a:spLocks/>
              </p:cNvSpPr>
              <p:nvPr/>
            </p:nvSpPr>
            <p:spPr bwMode="auto">
              <a:xfrm flipH="1">
                <a:off x="384" y="2352"/>
                <a:ext cx="432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5625" name="Object 30"/>
            <p:cNvGraphicFramePr>
              <a:graphicFrameLocks noChangeAspect="1"/>
            </p:cNvGraphicFramePr>
            <p:nvPr/>
          </p:nvGraphicFramePr>
          <p:xfrm>
            <a:off x="4944" y="2352"/>
            <a:ext cx="26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26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31"/>
            <p:cNvGraphicFramePr>
              <a:graphicFrameLocks noChangeAspect="1"/>
            </p:cNvGraphicFramePr>
            <p:nvPr/>
          </p:nvGraphicFramePr>
          <p:xfrm>
            <a:off x="240" y="1152"/>
            <a:ext cx="71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Equation" r:id="rId9" imgW="342751" imgH="203112" progId="Equation.3">
                    <p:embed/>
                  </p:oleObj>
                </mc:Choice>
                <mc:Fallback>
                  <p:oleObj name="Equation" r:id="rId9" imgW="342751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52"/>
                          <a:ext cx="71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8" name="Group 32"/>
          <p:cNvGrpSpPr>
            <a:grpSpLocks/>
          </p:cNvGrpSpPr>
          <p:nvPr/>
        </p:nvGrpSpPr>
        <p:grpSpPr bwMode="auto">
          <a:xfrm>
            <a:off x="4122738" y="5157788"/>
            <a:ext cx="881062" cy="381000"/>
            <a:chOff x="3552" y="1824"/>
            <a:chExt cx="869" cy="240"/>
          </a:xfrm>
        </p:grpSpPr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 flipH="1">
              <a:off x="355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3" name="Object 34"/>
            <p:cNvGraphicFramePr>
              <a:graphicFrameLocks noChangeAspect="1"/>
            </p:cNvGraphicFramePr>
            <p:nvPr/>
          </p:nvGraphicFramePr>
          <p:xfrm>
            <a:off x="3824" y="1824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11" imgW="126835" imgH="139518" progId="Equation.3">
                    <p:embed/>
                  </p:oleObj>
                </mc:Choice>
                <mc:Fallback>
                  <p:oleObj name="Equation" r:id="rId11" imgW="126835" imgH="13951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1824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>
              <a:off x="4037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038850" y="4981575"/>
            <a:ext cx="24939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能带理论是一种绝热近似下的单电子近似理论。</a:t>
            </a:r>
          </a:p>
        </p:txBody>
      </p:sp>
      <p:sp>
        <p:nvSpPr>
          <p:cNvPr id="25610" name="矩形 44"/>
          <p:cNvSpPr>
            <a:spLocks noChangeArrowheads="1"/>
          </p:cNvSpPr>
          <p:nvPr/>
        </p:nvSpPr>
        <p:spPr bwMode="auto">
          <a:xfrm>
            <a:off x="2168525" y="4581525"/>
            <a:ext cx="32623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单电子所处周期性势场图示</a:t>
            </a:r>
          </a:p>
        </p:txBody>
      </p:sp>
      <p:sp>
        <p:nvSpPr>
          <p:cNvPr id="25611" name="矩形 1"/>
          <p:cNvSpPr>
            <a:spLocks noChangeArrowheads="1"/>
          </p:cNvSpPr>
          <p:nvPr/>
        </p:nvSpPr>
        <p:spPr bwMode="auto">
          <a:xfrm>
            <a:off x="538163" y="2565400"/>
            <a:ext cx="7994650" cy="395922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ffectLst/>
                <a:latin typeface="微软雅黑" panose="020B0503020204020204" pitchFamily="34" charset="-122"/>
              </a:rPr>
              <a:t>能带理论建立基础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916113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(1)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绝热近似               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(2)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单电子近似          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(3)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周期场近似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66713" y="2492375"/>
            <a:ext cx="8372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晶体系统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多电子问题</a:t>
            </a:r>
            <a:r>
              <a:rPr lang="zh-CN" altLang="en-US" sz="2400">
                <a:latin typeface="微软雅黑" panose="020B0503020204020204" pitchFamily="34" charset="-122"/>
              </a:rPr>
              <a:t>就简化为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周期场中的单电子</a:t>
            </a:r>
            <a:r>
              <a:rPr lang="zh-CN" altLang="en-US" sz="2400">
                <a:latin typeface="微软雅黑" panose="020B0503020204020204" pitchFamily="34" charset="-122"/>
              </a:rPr>
              <a:t>问题。晶体电子态就可以用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单电子在不同的周期场中运动的状态来描述</a:t>
            </a:r>
            <a:r>
              <a:rPr lang="en-US" altLang="zh-CN" sz="2400">
                <a:solidFill>
                  <a:srgbClr val="660066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26629" name="Text Box 21"/>
          <p:cNvSpPr txBox="1">
            <a:spLocks noChangeArrowheads="1"/>
          </p:cNvSpPr>
          <p:nvPr/>
        </p:nvSpPr>
        <p:spPr bwMode="auto">
          <a:xfrm>
            <a:off x="1300163" y="5489575"/>
            <a:ext cx="20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11188" y="3811588"/>
            <a:ext cx="7921625" cy="2570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）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电子的共有化运动：</a:t>
            </a:r>
            <a:r>
              <a:rPr kumimoji="1" lang="zh-CN" altLang="en-US" sz="2400">
                <a:latin typeface="微软雅黑" panose="020B0503020204020204" pitchFamily="34" charset="-122"/>
              </a:rPr>
              <a:t>认为固体中的电子不再束缚于个别的原子，而是在整个固体内运动。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）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微扰处理：</a:t>
            </a:r>
            <a:r>
              <a:rPr kumimoji="1" lang="zh-CN" altLang="en-US" sz="2400">
                <a:latin typeface="微软雅黑" panose="020B0503020204020204" pitchFamily="34" charset="-122"/>
              </a:rPr>
              <a:t>在讨论共有化电子运动状态时，假定原子实处在其平衡位置，而把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原子实偏离平衡位置的影响看成微扰。</a:t>
            </a:r>
          </a:p>
        </p:txBody>
      </p:sp>
      <p:sp>
        <p:nvSpPr>
          <p:cNvPr id="26631" name="矩形 1"/>
          <p:cNvSpPr>
            <a:spLocks noChangeArrowheads="1"/>
          </p:cNvSpPr>
          <p:nvPr/>
        </p:nvSpPr>
        <p:spPr bwMode="auto">
          <a:xfrm>
            <a:off x="457200" y="3692525"/>
            <a:ext cx="8229600" cy="283210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ffectLst/>
                <a:latin typeface="微软雅黑" panose="020B0503020204020204" pitchFamily="34" charset="-122"/>
              </a:rPr>
              <a:t>能带理论建立基础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916113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(1)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绝热近似               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(2)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单电子近似          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(3)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周期场近似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66713" y="2492375"/>
            <a:ext cx="8372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晶体系统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多电子问题</a:t>
            </a:r>
            <a:r>
              <a:rPr lang="zh-CN" altLang="en-US" sz="2400">
                <a:latin typeface="微软雅黑" panose="020B0503020204020204" pitchFamily="34" charset="-122"/>
              </a:rPr>
              <a:t>就简化为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周期场中的单电子</a:t>
            </a:r>
            <a:r>
              <a:rPr lang="zh-CN" altLang="en-US" sz="2400">
                <a:latin typeface="微软雅黑" panose="020B0503020204020204" pitchFamily="34" charset="-122"/>
              </a:rPr>
              <a:t>问题。晶体电子态就可以用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单电子在不同的周期场中运动的状态来描述</a:t>
            </a:r>
            <a:r>
              <a:rPr lang="en-US" altLang="zh-CN" sz="2400">
                <a:solidFill>
                  <a:srgbClr val="660066"/>
                </a:solidFill>
                <a:latin typeface="微软雅黑" panose="020B0503020204020204" pitchFamily="34" charset="-122"/>
              </a:rPr>
              <a:t>.</a:t>
            </a:r>
          </a:p>
        </p:txBody>
      </p:sp>
      <p:sp>
        <p:nvSpPr>
          <p:cNvPr id="27653" name="Text Box 21"/>
          <p:cNvSpPr txBox="1">
            <a:spLocks noChangeArrowheads="1"/>
          </p:cNvSpPr>
          <p:nvPr/>
        </p:nvSpPr>
        <p:spPr bwMode="auto">
          <a:xfrm>
            <a:off x="1300163" y="5489575"/>
            <a:ext cx="20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54" name="矩形 1"/>
          <p:cNvSpPr>
            <a:spLocks noChangeArrowheads="1"/>
          </p:cNvSpPr>
          <p:nvPr/>
        </p:nvSpPr>
        <p:spPr bwMode="auto">
          <a:xfrm>
            <a:off x="457200" y="3692525"/>
            <a:ext cx="8229600" cy="283210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41363" y="3859213"/>
            <a:ext cx="7661275" cy="1465262"/>
            <a:chOff x="657" y="2251"/>
            <a:chExt cx="4446" cy="923"/>
          </a:xfrm>
        </p:grpSpPr>
        <p:graphicFrame>
          <p:nvGraphicFramePr>
            <p:cNvPr id="27659" name="Object 7"/>
            <p:cNvGraphicFramePr>
              <a:graphicFrameLocks noChangeAspect="1"/>
            </p:cNvGraphicFramePr>
            <p:nvPr/>
          </p:nvGraphicFramePr>
          <p:xfrm>
            <a:off x="2699" y="2251"/>
            <a:ext cx="240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2" name="Equation" r:id="rId3" imgW="2070100" imgH="482600" progId="Equation.DSMT4">
                    <p:embed/>
                  </p:oleObj>
                </mc:Choice>
                <mc:Fallback>
                  <p:oleObj name="Equation" r:id="rId3" imgW="2070100" imgH="48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51"/>
                          <a:ext cx="240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1"/>
            <p:cNvGraphicFramePr>
              <a:graphicFrameLocks noChangeAspect="1"/>
            </p:cNvGraphicFramePr>
            <p:nvPr/>
          </p:nvGraphicFramePr>
          <p:xfrm>
            <a:off x="2699" y="2795"/>
            <a:ext cx="140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name="Equation" r:id="rId5" imgW="1129810" imgH="304668" progId="Equation.DSMT4">
                    <p:embed/>
                  </p:oleObj>
                </mc:Choice>
                <mc:Fallback>
                  <p:oleObj name="Equation" r:id="rId5" imgW="1129810" imgH="30466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795"/>
                          <a:ext cx="140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657" y="2387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晶体中电子波函数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611188" y="5551488"/>
            <a:ext cx="7791450" cy="728662"/>
            <a:chOff x="609" y="3483"/>
            <a:chExt cx="4521" cy="459"/>
          </a:xfrm>
        </p:grpSpPr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609" y="3496"/>
              <a:ext cx="452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2000">
                  <a:latin typeface="微软雅黑" panose="020B0503020204020204" pitchFamily="34" charset="-122"/>
                </a:rPr>
                <a:t>与自由电子论不同在于，在能带理论中            不是恒定的，而是具有与晶格同周期的函数。</a:t>
              </a:r>
            </a:p>
          </p:txBody>
        </p:sp>
        <p:graphicFrame>
          <p:nvGraphicFramePr>
            <p:cNvPr id="27658" name="Object 14"/>
            <p:cNvGraphicFramePr>
              <a:graphicFrameLocks noChangeAspect="1"/>
            </p:cNvGraphicFramePr>
            <p:nvPr/>
          </p:nvGraphicFramePr>
          <p:xfrm>
            <a:off x="3460" y="3483"/>
            <a:ext cx="4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Equation" r:id="rId7" imgW="330057" imgH="203112" progId="Equation.DSMT4">
                    <p:embed/>
                  </p:oleObj>
                </mc:Choice>
                <mc:Fallback>
                  <p:oleObj name="Equation" r:id="rId7" imgW="330057" imgH="20311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483"/>
                          <a:ext cx="4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4643438" y="5661025"/>
            <a:ext cx="3960812" cy="86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539750" y="5661025"/>
            <a:ext cx="3960813" cy="86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能带理论是一种近似方法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2651125" y="1628775"/>
            <a:ext cx="3865563" cy="4016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晶体中电子有两类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611188" y="2438400"/>
            <a:ext cx="3962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外层价电子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能量高；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晶体势场较弱；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电子行为类似于自由电子；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故晶体势场对电子运动的影响看作微扰处理。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1042988" y="5767388"/>
            <a:ext cx="29718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2060"/>
                </a:solidFill>
                <a:latin typeface="微软雅黑" panose="020B0503020204020204" pitchFamily="34" charset="-122"/>
              </a:rPr>
              <a:t>近自由电子近似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5076825" y="2420938"/>
            <a:ext cx="35052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内层电子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能量低；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晶体势场较强；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电子基本上围绕原子核运动；故相邻原子的影响看作是微扰处理。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129213" y="5732463"/>
            <a:ext cx="29718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微软雅黑" panose="020B0503020204020204" pitchFamily="34" charset="-122"/>
              </a:rPr>
              <a:t>紧束缚近似</a:t>
            </a: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1260475" y="5949950"/>
            <a:ext cx="287338" cy="287338"/>
          </a:xfrm>
          <a:prstGeom prst="star5">
            <a:avLst/>
          </a:prstGeom>
          <a:solidFill>
            <a:srgbClr val="CC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5435600" y="5932488"/>
            <a:ext cx="287338" cy="287337"/>
          </a:xfrm>
          <a:prstGeom prst="star5">
            <a:avLst/>
          </a:prstGeom>
          <a:solidFill>
            <a:srgbClr val="CC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矩形 1"/>
          <p:cNvSpPr>
            <a:spLocks noChangeArrowheads="1"/>
          </p:cNvSpPr>
          <p:nvPr/>
        </p:nvSpPr>
        <p:spPr bwMode="auto">
          <a:xfrm>
            <a:off x="539750" y="2349500"/>
            <a:ext cx="3960813" cy="417512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矩形 12"/>
          <p:cNvSpPr>
            <a:spLocks noChangeArrowheads="1"/>
          </p:cNvSpPr>
          <p:nvPr/>
        </p:nvSpPr>
        <p:spPr bwMode="auto">
          <a:xfrm>
            <a:off x="4643438" y="2349500"/>
            <a:ext cx="3960812" cy="417512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6" name="右大括号 2"/>
          <p:cNvSpPr>
            <a:spLocks/>
          </p:cNvSpPr>
          <p:nvPr/>
        </p:nvSpPr>
        <p:spPr bwMode="auto">
          <a:xfrm rot="-5400000">
            <a:off x="4478338" y="201612"/>
            <a:ext cx="153988" cy="3865563"/>
          </a:xfrm>
          <a:prstGeom prst="rightBrace">
            <a:avLst>
              <a:gd name="adj1" fmla="val 8368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/>
      <p:bldP spid="504836" grpId="0"/>
      <p:bldP spid="504837" grpId="0"/>
      <p:bldP spid="504838" grpId="0"/>
      <p:bldP spid="5048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本章教材中主要讲授内容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971550" y="2016125"/>
            <a:ext cx="7731125" cy="3463925"/>
            <a:chOff x="1008" y="1344"/>
            <a:chExt cx="4176" cy="2182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1026" y="1344"/>
              <a:ext cx="38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微软雅黑" panose="020B0503020204020204" pitchFamily="34" charset="-122"/>
                </a:rPr>
                <a:t>§4-1 </a:t>
              </a:r>
              <a:r>
                <a:rPr kumimoji="1" lang="zh-CN" altLang="en-US">
                  <a:latin typeface="微软雅黑" panose="020B0503020204020204" pitchFamily="34" charset="-122"/>
                </a:rPr>
                <a:t>布洛赫定理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026" y="2304"/>
              <a:ext cx="41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微软雅黑" panose="020B0503020204020204" pitchFamily="34" charset="-122"/>
                </a:rPr>
                <a:t>§4-3 </a:t>
              </a:r>
              <a:r>
                <a:rPr kumimoji="1" lang="zh-CN" altLang="en-US">
                  <a:latin typeface="微软雅黑" panose="020B0503020204020204" pitchFamily="34" charset="-122"/>
                </a:rPr>
                <a:t>三维周期场中电子运动的近自由电子近似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008" y="1809"/>
              <a:ext cx="41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微软雅黑" panose="020B0503020204020204" pitchFamily="34" charset="-122"/>
                </a:rPr>
                <a:t>§4-2 </a:t>
              </a:r>
              <a:r>
                <a:rPr kumimoji="1" lang="zh-CN" altLang="en-US">
                  <a:latin typeface="微软雅黑" panose="020B0503020204020204" pitchFamily="34" charset="-122"/>
                </a:rPr>
                <a:t>一维周期场中电子运动的近自由电子近似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1035" y="2736"/>
              <a:ext cx="38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微软雅黑" panose="020B0503020204020204" pitchFamily="34" charset="-122"/>
                </a:rPr>
                <a:t>§4-5 </a:t>
              </a:r>
              <a:r>
                <a:rPr kumimoji="1" lang="zh-CN" altLang="en-US">
                  <a:latin typeface="微软雅黑" panose="020B0503020204020204" pitchFamily="34" charset="-122"/>
                </a:rPr>
                <a:t>紧束缚近似</a:t>
              </a:r>
              <a:r>
                <a:rPr kumimoji="1" lang="en-US" altLang="zh-CN">
                  <a:latin typeface="微软雅黑" panose="020B0503020204020204" pitchFamily="34" charset="-122"/>
                </a:rPr>
                <a:t>——</a:t>
              </a:r>
              <a:r>
                <a:rPr kumimoji="1" lang="zh-CN" altLang="en-US">
                  <a:latin typeface="微软雅黑" panose="020B0503020204020204" pitchFamily="34" charset="-122"/>
                </a:rPr>
                <a:t>原子轨道线性组合法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029" y="3216"/>
              <a:ext cx="38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微软雅黑" panose="020B0503020204020204" pitchFamily="34" charset="-122"/>
                </a:rPr>
                <a:t>§4-7 </a:t>
              </a:r>
              <a:r>
                <a:rPr kumimoji="1" lang="zh-CN" altLang="en-US">
                  <a:latin typeface="微软雅黑" panose="020B0503020204020204" pitchFamily="34" charset="-122"/>
                </a:rPr>
                <a:t>能态密度和费米面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207CA"/>
          </a:solidFill>
          <a:prstDash val="dash"/>
          <a:round/>
          <a:headEnd type="none" w="med" len="med"/>
          <a:tailEnd type="triangl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1229</Words>
  <Application>Microsoft Office PowerPoint</Application>
  <PresentationFormat>全屏显示(4:3)</PresentationFormat>
  <Paragraphs>135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Wingdings</vt:lpstr>
      <vt:lpstr>Monotype Sorts</vt:lpstr>
      <vt:lpstr>1_Balloons</vt:lpstr>
      <vt:lpstr>Microsoft 公式 3.0</vt:lpstr>
      <vt:lpstr>MathType 5.0 Equation</vt:lpstr>
      <vt:lpstr>Microsoft Equation 3.0</vt:lpstr>
      <vt:lpstr>Equation</vt:lpstr>
      <vt:lpstr>第四章  晶体中电子的能带理论</vt:lpstr>
      <vt:lpstr>能带近似计算方法</vt:lpstr>
      <vt:lpstr>能带理论建立基础</vt:lpstr>
      <vt:lpstr>能带理论建立基础</vt:lpstr>
      <vt:lpstr>能带理论建立基础</vt:lpstr>
      <vt:lpstr>能带理论建立基础</vt:lpstr>
      <vt:lpstr>能带理论建立基础</vt:lpstr>
      <vt:lpstr>能带理论是一种近似方法</vt:lpstr>
      <vt:lpstr>本章教材中主要讲授内容</vt:lpstr>
      <vt:lpstr>PowerPoint 演示文稿</vt:lpstr>
      <vt:lpstr>§4-1  布洛赫定理——1928 年布洛赫提出</vt:lpstr>
      <vt:lpstr>布洛赫定理的证明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简约波矢的说明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490</cp:revision>
  <dcterms:created xsi:type="dcterms:W3CDTF">2001-03-15T01:39:43Z</dcterms:created>
  <dcterms:modified xsi:type="dcterms:W3CDTF">2018-12-01T00:27:47Z</dcterms:modified>
</cp:coreProperties>
</file>