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39"/>
  </p:notesMasterIdLst>
  <p:sldIdLst>
    <p:sldId id="519" r:id="rId2"/>
    <p:sldId id="520" r:id="rId3"/>
    <p:sldId id="521" r:id="rId4"/>
    <p:sldId id="480" r:id="rId5"/>
    <p:sldId id="481" r:id="rId6"/>
    <p:sldId id="482" r:id="rId7"/>
    <p:sldId id="483" r:id="rId8"/>
    <p:sldId id="484" r:id="rId9"/>
    <p:sldId id="486" r:id="rId10"/>
    <p:sldId id="487" r:id="rId11"/>
    <p:sldId id="488" r:id="rId12"/>
    <p:sldId id="489" r:id="rId13"/>
    <p:sldId id="491" r:id="rId14"/>
    <p:sldId id="493" r:id="rId15"/>
    <p:sldId id="495" r:id="rId16"/>
    <p:sldId id="496" r:id="rId17"/>
    <p:sldId id="497" r:id="rId18"/>
    <p:sldId id="498" r:id="rId19"/>
    <p:sldId id="523" r:id="rId20"/>
    <p:sldId id="499" r:id="rId21"/>
    <p:sldId id="500" r:id="rId22"/>
    <p:sldId id="502" r:id="rId23"/>
    <p:sldId id="524" r:id="rId24"/>
    <p:sldId id="504" r:id="rId25"/>
    <p:sldId id="506" r:id="rId26"/>
    <p:sldId id="522" r:id="rId27"/>
    <p:sldId id="508" r:id="rId28"/>
    <p:sldId id="510" r:id="rId29"/>
    <p:sldId id="511" r:id="rId30"/>
    <p:sldId id="473" r:id="rId31"/>
    <p:sldId id="466" r:id="rId32"/>
    <p:sldId id="475" r:id="rId33"/>
    <p:sldId id="446" r:id="rId34"/>
    <p:sldId id="447" r:id="rId35"/>
    <p:sldId id="470" r:id="rId36"/>
    <p:sldId id="469" r:id="rId37"/>
    <p:sldId id="476" r:id="rId38"/>
  </p:sldIdLst>
  <p:sldSz cx="9144000" cy="6858000" type="screen4x3"/>
  <p:notesSz cx="6858000" cy="9144000"/>
  <p:defaultTextStyle>
    <a:defPPr>
      <a:defRPr lang="zh-CN"/>
    </a:defPPr>
    <a:lvl1pPr algn="l" rtl="0" eaLnBrk="0" fontAlgn="base" hangingPunct="0">
      <a:spcBef>
        <a:spcPct val="0"/>
      </a:spcBef>
      <a:spcAft>
        <a:spcPct val="0"/>
      </a:spcAft>
      <a:defRPr sz="2800" b="1" kern="1200">
        <a:solidFill>
          <a:srgbClr val="1C1C1C"/>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800" b="1" kern="1200">
        <a:solidFill>
          <a:srgbClr val="1C1C1C"/>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800" b="1" kern="1200">
        <a:solidFill>
          <a:srgbClr val="1C1C1C"/>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800" b="1" kern="1200">
        <a:solidFill>
          <a:srgbClr val="1C1C1C"/>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800" b="1" kern="1200">
        <a:solidFill>
          <a:srgbClr val="1C1C1C"/>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rgbClr val="1C1C1C"/>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rgbClr val="1C1C1C"/>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rgbClr val="1C1C1C"/>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rgbClr val="1C1C1C"/>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4319">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07CA"/>
    <a:srgbClr val="800000"/>
    <a:srgbClr val="996600"/>
    <a:srgbClr val="FFFFCC"/>
    <a:srgbClr val="CC00CC"/>
    <a:srgbClr val="CC0000"/>
    <a:srgbClr val="660066"/>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67" autoAdjust="0"/>
    <p:restoredTop sz="95320" autoAdjust="0"/>
  </p:normalViewPr>
  <p:slideViewPr>
    <p:cSldViewPr>
      <p:cViewPr varScale="1">
        <p:scale>
          <a:sx n="69" d="100"/>
          <a:sy n="69" d="100"/>
        </p:scale>
        <p:origin x="1590" y="48"/>
      </p:cViewPr>
      <p:guideLst>
        <p:guide orient="horz" pos="4319"/>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2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image" Target="../media/image47.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image" Target="../media/image53.emf"/><Relationship Id="rId7" Type="http://schemas.openxmlformats.org/officeDocument/2006/relationships/image" Target="../media/image57.emf"/><Relationship Id="rId2" Type="http://schemas.openxmlformats.org/officeDocument/2006/relationships/image" Target="../media/image52.wmf"/><Relationship Id="rId1" Type="http://schemas.openxmlformats.org/officeDocument/2006/relationships/image" Target="../media/image51.emf"/><Relationship Id="rId6" Type="http://schemas.openxmlformats.org/officeDocument/2006/relationships/image" Target="../media/image56.emf"/><Relationship Id="rId5" Type="http://schemas.openxmlformats.org/officeDocument/2006/relationships/image" Target="../media/image55.wmf"/><Relationship Id="rId4" Type="http://schemas.openxmlformats.org/officeDocument/2006/relationships/image" Target="../media/image54.wmf"/><Relationship Id="rId9" Type="http://schemas.openxmlformats.org/officeDocument/2006/relationships/image" Target="../media/image58.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59.emf"/><Relationship Id="rId1" Type="http://schemas.openxmlformats.org/officeDocument/2006/relationships/image" Target="../media/image55.wmf"/><Relationship Id="rId6" Type="http://schemas.openxmlformats.org/officeDocument/2006/relationships/image" Target="../media/image63.wmf"/><Relationship Id="rId5" Type="http://schemas.openxmlformats.org/officeDocument/2006/relationships/image" Target="../media/image62.wmf"/><Relationship Id="rId4" Type="http://schemas.openxmlformats.org/officeDocument/2006/relationships/image" Target="../media/image61.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15.wmf"/><Relationship Id="rId1" Type="http://schemas.openxmlformats.org/officeDocument/2006/relationships/image" Target="../media/image64.wmf"/><Relationship Id="rId6" Type="http://schemas.openxmlformats.org/officeDocument/2006/relationships/image" Target="../media/image67.emf"/><Relationship Id="rId5" Type="http://schemas.openxmlformats.org/officeDocument/2006/relationships/image" Target="../media/image55.wmf"/><Relationship Id="rId4" Type="http://schemas.openxmlformats.org/officeDocument/2006/relationships/image" Target="../media/image66.e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image" Target="../media/image54.wmf"/><Relationship Id="rId7" Type="http://schemas.openxmlformats.org/officeDocument/2006/relationships/image" Target="../media/image72.wmf"/><Relationship Id="rId2" Type="http://schemas.openxmlformats.org/officeDocument/2006/relationships/image" Target="../media/image40.wmf"/><Relationship Id="rId1" Type="http://schemas.openxmlformats.org/officeDocument/2006/relationships/image" Target="../media/image68.wmf"/><Relationship Id="rId6" Type="http://schemas.openxmlformats.org/officeDocument/2006/relationships/image" Target="../media/image71.emf"/><Relationship Id="rId11" Type="http://schemas.openxmlformats.org/officeDocument/2006/relationships/image" Target="../media/image76.emf"/><Relationship Id="rId5" Type="http://schemas.openxmlformats.org/officeDocument/2006/relationships/image" Target="../media/image70.wmf"/><Relationship Id="rId10" Type="http://schemas.openxmlformats.org/officeDocument/2006/relationships/image" Target="../media/image75.wmf"/><Relationship Id="rId4" Type="http://schemas.openxmlformats.org/officeDocument/2006/relationships/image" Target="../media/image69.wmf"/><Relationship Id="rId9" Type="http://schemas.openxmlformats.org/officeDocument/2006/relationships/image" Target="../media/image74.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image" Target="../media/image78.wmf"/><Relationship Id="rId1" Type="http://schemas.openxmlformats.org/officeDocument/2006/relationships/image" Target="../media/image77.wmf"/><Relationship Id="rId6" Type="http://schemas.openxmlformats.org/officeDocument/2006/relationships/image" Target="../media/image82.emf"/><Relationship Id="rId5" Type="http://schemas.openxmlformats.org/officeDocument/2006/relationships/image" Target="../media/image81.wmf"/><Relationship Id="rId4" Type="http://schemas.openxmlformats.org/officeDocument/2006/relationships/image" Target="../media/image8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emf"/><Relationship Id="rId1" Type="http://schemas.openxmlformats.org/officeDocument/2006/relationships/image" Target="../media/image84.wmf"/><Relationship Id="rId5" Type="http://schemas.openxmlformats.org/officeDocument/2006/relationships/image" Target="../media/image88.wmf"/><Relationship Id="rId4" Type="http://schemas.openxmlformats.org/officeDocument/2006/relationships/image" Target="../media/image87.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emf"/><Relationship Id="rId4" Type="http://schemas.openxmlformats.org/officeDocument/2006/relationships/image" Target="../media/image92.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image" Target="../media/image96.wmf"/><Relationship Id="rId7" Type="http://schemas.openxmlformats.org/officeDocument/2006/relationships/image" Target="../media/image100.wmf"/><Relationship Id="rId2" Type="http://schemas.openxmlformats.org/officeDocument/2006/relationships/image" Target="../media/image95.wmf"/><Relationship Id="rId1" Type="http://schemas.openxmlformats.org/officeDocument/2006/relationships/image" Target="../media/image94.wmf"/><Relationship Id="rId6" Type="http://schemas.openxmlformats.org/officeDocument/2006/relationships/image" Target="../media/image99.emf"/><Relationship Id="rId5" Type="http://schemas.openxmlformats.org/officeDocument/2006/relationships/image" Target="../media/image98.emf"/><Relationship Id="rId10" Type="http://schemas.openxmlformats.org/officeDocument/2006/relationships/image" Target="../media/image103.wmf"/><Relationship Id="rId4" Type="http://schemas.openxmlformats.org/officeDocument/2006/relationships/image" Target="../media/image97.wmf"/><Relationship Id="rId9" Type="http://schemas.openxmlformats.org/officeDocument/2006/relationships/image" Target="../media/image10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1.wmf"/><Relationship Id="rId1" Type="http://schemas.openxmlformats.org/officeDocument/2006/relationships/image" Target="../media/image105.wmf"/><Relationship Id="rId6" Type="http://schemas.openxmlformats.org/officeDocument/2006/relationships/image" Target="../media/image109.wmf"/><Relationship Id="rId5" Type="http://schemas.openxmlformats.org/officeDocument/2006/relationships/image" Target="../media/image108.wmf"/><Relationship Id="rId4" Type="http://schemas.openxmlformats.org/officeDocument/2006/relationships/image" Target="../media/image107.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17.wmf"/><Relationship Id="rId3" Type="http://schemas.openxmlformats.org/officeDocument/2006/relationships/image" Target="../media/image112.wmf"/><Relationship Id="rId7" Type="http://schemas.openxmlformats.org/officeDocument/2006/relationships/image" Target="../media/image116.emf"/><Relationship Id="rId2" Type="http://schemas.openxmlformats.org/officeDocument/2006/relationships/image" Target="../media/image111.wmf"/><Relationship Id="rId1" Type="http://schemas.openxmlformats.org/officeDocument/2006/relationships/image" Target="../media/image110.wmf"/><Relationship Id="rId6" Type="http://schemas.openxmlformats.org/officeDocument/2006/relationships/image" Target="../media/image115.wmf"/><Relationship Id="rId5" Type="http://schemas.openxmlformats.org/officeDocument/2006/relationships/image" Target="../media/image114.emf"/><Relationship Id="rId4" Type="http://schemas.openxmlformats.org/officeDocument/2006/relationships/image" Target="../media/image113.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24.emf"/><Relationship Id="rId3" Type="http://schemas.openxmlformats.org/officeDocument/2006/relationships/image" Target="../media/image120.emf"/><Relationship Id="rId7" Type="http://schemas.openxmlformats.org/officeDocument/2006/relationships/image" Target="../media/image123.emf"/><Relationship Id="rId2" Type="http://schemas.openxmlformats.org/officeDocument/2006/relationships/image" Target="../media/image119.wmf"/><Relationship Id="rId1" Type="http://schemas.openxmlformats.org/officeDocument/2006/relationships/image" Target="../media/image118.wmf"/><Relationship Id="rId6" Type="http://schemas.openxmlformats.org/officeDocument/2006/relationships/image" Target="../media/image122.wmf"/><Relationship Id="rId5" Type="http://schemas.openxmlformats.org/officeDocument/2006/relationships/image" Target="../media/image121.wmf"/><Relationship Id="rId10" Type="http://schemas.openxmlformats.org/officeDocument/2006/relationships/image" Target="../media/image117.wmf"/><Relationship Id="rId4" Type="http://schemas.openxmlformats.org/officeDocument/2006/relationships/image" Target="../media/image111.wmf"/><Relationship Id="rId9" Type="http://schemas.openxmlformats.org/officeDocument/2006/relationships/image" Target="../media/image125.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29.emf"/><Relationship Id="rId2" Type="http://schemas.openxmlformats.org/officeDocument/2006/relationships/image" Target="../media/image128.emf"/><Relationship Id="rId1" Type="http://schemas.openxmlformats.org/officeDocument/2006/relationships/image" Target="../media/image127.emf"/><Relationship Id="rId5" Type="http://schemas.openxmlformats.org/officeDocument/2006/relationships/image" Target="../media/image131.wmf"/><Relationship Id="rId4" Type="http://schemas.openxmlformats.org/officeDocument/2006/relationships/image" Target="../media/image130.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6.wmf"/><Relationship Id="rId1" Type="http://schemas.openxmlformats.org/officeDocument/2006/relationships/image" Target="../media/image101.wmf"/><Relationship Id="rId4" Type="http://schemas.openxmlformats.org/officeDocument/2006/relationships/image" Target="../media/image109.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34.wmf"/><Relationship Id="rId2" Type="http://schemas.openxmlformats.org/officeDocument/2006/relationships/image" Target="../media/image133.emf"/><Relationship Id="rId1" Type="http://schemas.openxmlformats.org/officeDocument/2006/relationships/image" Target="../media/image132.wmf"/><Relationship Id="rId5" Type="http://schemas.openxmlformats.org/officeDocument/2006/relationships/image" Target="../media/image136.wmf"/><Relationship Id="rId4" Type="http://schemas.openxmlformats.org/officeDocument/2006/relationships/image" Target="../media/image135.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38.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45.wmf"/><Relationship Id="rId2" Type="http://schemas.openxmlformats.org/officeDocument/2006/relationships/image" Target="../media/image144.wmf"/><Relationship Id="rId1" Type="http://schemas.openxmlformats.org/officeDocument/2006/relationships/image" Target="../media/image143.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53.wmf"/><Relationship Id="rId13" Type="http://schemas.openxmlformats.org/officeDocument/2006/relationships/image" Target="../media/image158.wmf"/><Relationship Id="rId3" Type="http://schemas.openxmlformats.org/officeDocument/2006/relationships/image" Target="../media/image148.wmf"/><Relationship Id="rId7" Type="http://schemas.openxmlformats.org/officeDocument/2006/relationships/image" Target="../media/image152.wmf"/><Relationship Id="rId12" Type="http://schemas.openxmlformats.org/officeDocument/2006/relationships/image" Target="../media/image157.wmf"/><Relationship Id="rId2" Type="http://schemas.openxmlformats.org/officeDocument/2006/relationships/image" Target="../media/image147.wmf"/><Relationship Id="rId1" Type="http://schemas.openxmlformats.org/officeDocument/2006/relationships/image" Target="../media/image146.wmf"/><Relationship Id="rId6" Type="http://schemas.openxmlformats.org/officeDocument/2006/relationships/image" Target="../media/image151.wmf"/><Relationship Id="rId11" Type="http://schemas.openxmlformats.org/officeDocument/2006/relationships/image" Target="../media/image156.wmf"/><Relationship Id="rId5" Type="http://schemas.openxmlformats.org/officeDocument/2006/relationships/image" Target="../media/image150.wmf"/><Relationship Id="rId10" Type="http://schemas.openxmlformats.org/officeDocument/2006/relationships/image" Target="../media/image155.wmf"/><Relationship Id="rId4" Type="http://schemas.openxmlformats.org/officeDocument/2006/relationships/image" Target="../media/image149.wmf"/><Relationship Id="rId9" Type="http://schemas.openxmlformats.org/officeDocument/2006/relationships/image" Target="../media/image154.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59.wmf"/><Relationship Id="rId2" Type="http://schemas.openxmlformats.org/officeDocument/2006/relationships/image" Target="../media/image158.wmf"/><Relationship Id="rId1" Type="http://schemas.openxmlformats.org/officeDocument/2006/relationships/image" Target="../media/image15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65.wmf"/><Relationship Id="rId3" Type="http://schemas.openxmlformats.org/officeDocument/2006/relationships/image" Target="../media/image162.wmf"/><Relationship Id="rId7" Type="http://schemas.openxmlformats.org/officeDocument/2006/relationships/image" Target="../media/image164.wmf"/><Relationship Id="rId2" Type="http://schemas.openxmlformats.org/officeDocument/2006/relationships/image" Target="../media/image161.wmf"/><Relationship Id="rId1" Type="http://schemas.openxmlformats.org/officeDocument/2006/relationships/image" Target="../media/image160.wmf"/><Relationship Id="rId6" Type="http://schemas.openxmlformats.org/officeDocument/2006/relationships/image" Target="../media/image163.wmf"/><Relationship Id="rId5" Type="http://schemas.openxmlformats.org/officeDocument/2006/relationships/image" Target="../media/image158.wmf"/><Relationship Id="rId4" Type="http://schemas.openxmlformats.org/officeDocument/2006/relationships/image" Target="../media/image157.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67.wmf"/><Relationship Id="rId1" Type="http://schemas.openxmlformats.org/officeDocument/2006/relationships/image" Target="../media/image166.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71.emf"/><Relationship Id="rId2" Type="http://schemas.openxmlformats.org/officeDocument/2006/relationships/image" Target="../media/image170.wmf"/><Relationship Id="rId1" Type="http://schemas.openxmlformats.org/officeDocument/2006/relationships/image" Target="../media/image16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emf"/><Relationship Id="rId6" Type="http://schemas.openxmlformats.org/officeDocument/2006/relationships/image" Target="../media/image24.wmf"/><Relationship Id="rId5" Type="http://schemas.openxmlformats.org/officeDocument/2006/relationships/image" Target="../media/image15.wmf"/><Relationship Id="rId4"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image" Target="../media/image27.wmf"/><Relationship Id="rId7" Type="http://schemas.openxmlformats.org/officeDocument/2006/relationships/image" Target="../media/image22.wmf"/><Relationship Id="rId2" Type="http://schemas.openxmlformats.org/officeDocument/2006/relationships/image" Target="../media/image26.wmf"/><Relationship Id="rId1" Type="http://schemas.openxmlformats.org/officeDocument/2006/relationships/image" Target="../media/image25.emf"/><Relationship Id="rId6" Type="http://schemas.openxmlformats.org/officeDocument/2006/relationships/image" Target="../media/image21.wmf"/><Relationship Id="rId5" Type="http://schemas.openxmlformats.org/officeDocument/2006/relationships/image" Target="../media/image29.wmf"/><Relationship Id="rId4"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31.wmf"/><Relationship Id="rId1" Type="http://schemas.openxmlformats.org/officeDocument/2006/relationships/image" Target="../media/image30.emf"/><Relationship Id="rId4" Type="http://schemas.openxmlformats.org/officeDocument/2006/relationships/image" Target="../media/image3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2.wmf"/><Relationship Id="rId7" Type="http://schemas.openxmlformats.org/officeDocument/2006/relationships/image" Target="../media/image38.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7.emf"/><Relationship Id="rId5" Type="http://schemas.openxmlformats.org/officeDocument/2006/relationships/image" Target="../media/image36.wmf"/><Relationship Id="rId4" Type="http://schemas.openxmlformats.org/officeDocument/2006/relationships/image" Target="../media/image35.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image" Target="../media/image41.wmf"/><Relationship Id="rId7" Type="http://schemas.openxmlformats.org/officeDocument/2006/relationships/image" Target="../media/image45.emf"/><Relationship Id="rId2" Type="http://schemas.openxmlformats.org/officeDocument/2006/relationships/image" Target="../media/image40.wmf"/><Relationship Id="rId1" Type="http://schemas.openxmlformats.org/officeDocument/2006/relationships/image" Target="../media/image39.e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lvl1pPr>
          </a:lstStyle>
          <a:p>
            <a:pPr>
              <a:defRPr/>
            </a:pPr>
            <a:endParaRPr lang="en-US" altLang="zh-CN"/>
          </a:p>
        </p:txBody>
      </p:sp>
      <p:sp>
        <p:nvSpPr>
          <p:cNvPr id="16179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0484"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179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6179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lvl1pPr>
          </a:lstStyle>
          <a:p>
            <a:pPr>
              <a:defRPr/>
            </a:pPr>
            <a:endParaRPr lang="en-US" altLang="zh-CN"/>
          </a:p>
        </p:txBody>
      </p:sp>
      <p:sp>
        <p:nvSpPr>
          <p:cNvPr id="16179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726633A8-AF4F-45A1-99BE-ACE7C4D93BE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fld id="{2B21C228-9AD2-4D09-9673-A1C9E05B4FD4}" type="slidenum">
              <a:rPr lang="en-US" altLang="zh-CN" sz="1200" smtClean="0"/>
              <a:pPr/>
              <a:t>2</a:t>
            </a:fld>
            <a:endParaRPr lang="en-US" altLang="zh-CN" sz="1200" smtClean="0"/>
          </a:p>
        </p:txBody>
      </p:sp>
      <p:sp>
        <p:nvSpPr>
          <p:cNvPr id="23555" name="Rectangle 2"/>
          <p:cNvSpPr>
            <a:spLocks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8" name="Rectangle 46"/>
          <p:cNvSpPr>
            <a:spLocks noGrp="1" noChangeArrowheads="1"/>
          </p:cNvSpPr>
          <p:nvPr>
            <p:ph idx="1"/>
          </p:nvPr>
        </p:nvSpPr>
        <p:spPr bwMode="auto">
          <a:xfrm>
            <a:off x="456042" y="832792"/>
            <a:ext cx="8230758" cy="5548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lang="zh-CN" altLang="en-US" sz="32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a:defRPr lang="zh-CN" altLang="en-US" sz="2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2pPr>
            <a:lvl3pPr>
              <a:defRPr lang="zh-CN" altLang="en-US" sz="24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3pPr>
            <a:lvl4pPr>
              <a:defRPr lang="zh-CN" altLang="en-US" sz="20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4pPr>
            <a:lvl5pPr>
              <a:defRPr lang="zh-CN" altLang="en-US" sz="20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5pPr>
          </a:lstStyle>
          <a:p>
            <a:pPr lvl="0"/>
            <a:r>
              <a:rPr lang="zh-CN" altLang="en-US" noProof="0" dirty="0" smtClean="0"/>
              <a:t>单击此处编辑母版文本样式</a:t>
            </a:r>
          </a:p>
          <a:p>
            <a:pPr lvl="1"/>
            <a:r>
              <a:rPr lang="zh-CN" altLang="en-US" noProof="0" dirty="0" smtClean="0"/>
              <a:t>第二级</a:t>
            </a:r>
          </a:p>
          <a:p>
            <a:pPr lvl="2"/>
            <a:r>
              <a:rPr lang="zh-CN" altLang="en-US" noProof="0" dirty="0" smtClean="0"/>
              <a:t>第三级</a:t>
            </a:r>
          </a:p>
          <a:p>
            <a:pPr lvl="3"/>
            <a:r>
              <a:rPr lang="zh-CN" altLang="en-US" noProof="0" dirty="0" smtClean="0"/>
              <a:t>第四级</a:t>
            </a:r>
          </a:p>
          <a:p>
            <a:pPr lvl="4"/>
            <a:r>
              <a:rPr lang="zh-CN" altLang="en-US" noProof="0" dirty="0" smtClean="0"/>
              <a:t>第五级</a:t>
            </a:r>
          </a:p>
        </p:txBody>
      </p:sp>
    </p:spTree>
    <p:extLst>
      <p:ext uri="{BB962C8B-B14F-4D97-AF65-F5344CB8AC3E}">
        <p14:creationId xmlns:p14="http://schemas.microsoft.com/office/powerpoint/2010/main" val="86742907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7"/>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6" name="Rectangle 48"/>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7"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B17074E-7C3E-41CA-81B8-F5682AFD4383}" type="slidenum">
              <a:rPr lang="en-US" altLang="zh-CN"/>
              <a:pPr>
                <a:defRPr/>
              </a:pPr>
              <a:t>‹#›</a:t>
            </a:fld>
            <a:endParaRPr lang="en-US" altLang="zh-CN"/>
          </a:p>
        </p:txBody>
      </p:sp>
    </p:spTree>
    <p:extLst>
      <p:ext uri="{BB962C8B-B14F-4D97-AF65-F5344CB8AC3E}">
        <p14:creationId xmlns:p14="http://schemas.microsoft.com/office/powerpoint/2010/main" val="3960293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dirty="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7"/>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6" name="Rectangle 48"/>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7"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B1ACDE27-BB06-4B73-8927-81B63E0F2C49}" type="slidenum">
              <a:rPr lang="en-US" altLang="zh-CN"/>
              <a:pPr>
                <a:defRPr/>
              </a:pPr>
              <a:t>‹#›</a:t>
            </a:fld>
            <a:endParaRPr lang="en-US" altLang="zh-CN"/>
          </a:p>
        </p:txBody>
      </p:sp>
    </p:spTree>
    <p:extLst>
      <p:ext uri="{BB962C8B-B14F-4D97-AF65-F5344CB8AC3E}">
        <p14:creationId xmlns:p14="http://schemas.microsoft.com/office/powerpoint/2010/main" val="2625179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5" name="Rectangle 48"/>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6"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D600D4C9-9D41-4B49-AA12-193294CD1F39}" type="slidenum">
              <a:rPr lang="en-US" altLang="zh-CN"/>
              <a:pPr>
                <a:defRPr/>
              </a:pPr>
              <a:t>‹#›</a:t>
            </a:fld>
            <a:endParaRPr lang="en-US" altLang="zh-CN"/>
          </a:p>
        </p:txBody>
      </p:sp>
    </p:spTree>
    <p:extLst>
      <p:ext uri="{BB962C8B-B14F-4D97-AF65-F5344CB8AC3E}">
        <p14:creationId xmlns:p14="http://schemas.microsoft.com/office/powerpoint/2010/main" val="3761567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6225" y="103188"/>
            <a:ext cx="2060575" cy="59531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42913" y="103188"/>
            <a:ext cx="6030912" cy="59531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5" name="Rectangle 48"/>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6"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DB0B6591-2EF0-4546-8996-00E40BBA2D25}" type="slidenum">
              <a:rPr lang="en-US" altLang="zh-CN"/>
              <a:pPr>
                <a:defRPr/>
              </a:pPr>
              <a:t>‹#›</a:t>
            </a:fld>
            <a:endParaRPr lang="en-US" altLang="zh-CN"/>
          </a:p>
        </p:txBody>
      </p:sp>
    </p:spTree>
    <p:extLst>
      <p:ext uri="{BB962C8B-B14F-4D97-AF65-F5344CB8AC3E}">
        <p14:creationId xmlns:p14="http://schemas.microsoft.com/office/powerpoint/2010/main" val="26310614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42913" y="103188"/>
            <a:ext cx="8243887" cy="59531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7"/>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4" name="Rectangle 48"/>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5"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96DA7B0F-96D8-4F2A-92E4-044B962CCC22}" type="slidenum">
              <a:rPr lang="en-US" altLang="zh-CN"/>
              <a:pPr>
                <a:defRPr/>
              </a:pPr>
              <a:t>‹#›</a:t>
            </a:fld>
            <a:endParaRPr lang="en-US" altLang="zh-CN"/>
          </a:p>
        </p:txBody>
      </p:sp>
    </p:spTree>
    <p:extLst>
      <p:ext uri="{BB962C8B-B14F-4D97-AF65-F5344CB8AC3E}">
        <p14:creationId xmlns:p14="http://schemas.microsoft.com/office/powerpoint/2010/main" val="2669333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42913" y="103188"/>
            <a:ext cx="8243887" cy="131445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4561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510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03663"/>
            <a:ext cx="4038600" cy="2152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7"/>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7" name="Rectangle 48"/>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8"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EE4A146-F85B-4022-8983-59DF4102F62D}" type="slidenum">
              <a:rPr lang="en-US" altLang="zh-CN"/>
              <a:pPr>
                <a:defRPr/>
              </a:pPr>
              <a:t>‹#›</a:t>
            </a:fld>
            <a:endParaRPr lang="en-US" altLang="zh-CN"/>
          </a:p>
        </p:txBody>
      </p:sp>
    </p:spTree>
    <p:extLst>
      <p:ext uri="{BB962C8B-B14F-4D97-AF65-F5344CB8AC3E}">
        <p14:creationId xmlns:p14="http://schemas.microsoft.com/office/powerpoint/2010/main" val="2182222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116632"/>
            <a:ext cx="9143999" cy="1301006"/>
          </a:xfrm>
          <a:solidFill>
            <a:schemeClr val="bg1"/>
          </a:solidFill>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456113"/>
          </a:xfrm>
        </p:spPr>
        <p:txBody>
          <a:bodyPr/>
          <a:lstStyle/>
          <a:p>
            <a:pPr lvl="0"/>
            <a:endParaRPr lang="zh-CN" altLang="en-US" noProof="0" dirty="0" smtClean="0"/>
          </a:p>
        </p:txBody>
      </p:sp>
      <p:sp>
        <p:nvSpPr>
          <p:cNvPr id="4" name="Rectangle 47"/>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5" name="Rectangle 48"/>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6"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8D5B9E9-FC13-4ED8-8779-638F9EBD3AD2}" type="slidenum">
              <a:rPr lang="en-US" altLang="zh-CN"/>
              <a:pPr>
                <a:defRPr/>
              </a:pPr>
              <a:t>‹#›</a:t>
            </a:fld>
            <a:endParaRPr lang="en-US" altLang="zh-CN"/>
          </a:p>
        </p:txBody>
      </p:sp>
    </p:spTree>
    <p:extLst>
      <p:ext uri="{BB962C8B-B14F-4D97-AF65-F5344CB8AC3E}">
        <p14:creationId xmlns:p14="http://schemas.microsoft.com/office/powerpoint/2010/main" val="24429156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42913" y="103188"/>
            <a:ext cx="8243887" cy="131445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510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510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03663"/>
            <a:ext cx="4038600" cy="2152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03663"/>
            <a:ext cx="4038600" cy="2152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7"/>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8" name="Rectangle 48"/>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9"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0FC1DB69-776B-454F-971B-DBE038B4BC5B}" type="slidenum">
              <a:rPr lang="en-US" altLang="zh-CN"/>
              <a:pPr>
                <a:defRPr/>
              </a:pPr>
              <a:t>‹#›</a:t>
            </a:fld>
            <a:endParaRPr lang="en-US" altLang="zh-CN"/>
          </a:p>
        </p:txBody>
      </p:sp>
    </p:spTree>
    <p:extLst>
      <p:ext uri="{BB962C8B-B14F-4D97-AF65-F5344CB8AC3E}">
        <p14:creationId xmlns:p14="http://schemas.microsoft.com/office/powerpoint/2010/main" val="33770685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8" name="Rectangle 46"/>
          <p:cNvSpPr>
            <a:spLocks noGrp="1" noChangeArrowheads="1"/>
          </p:cNvSpPr>
          <p:nvPr>
            <p:ph idx="1"/>
          </p:nvPr>
        </p:nvSpPr>
        <p:spPr bwMode="auto">
          <a:xfrm>
            <a:off x="456042" y="832792"/>
            <a:ext cx="8230758" cy="5548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lang="zh-CN" altLang="en-US" sz="32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a:defRPr lang="zh-CN" altLang="en-US" sz="2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2pPr>
            <a:lvl3pPr>
              <a:defRPr lang="zh-CN" altLang="en-US" sz="24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3pPr>
            <a:lvl4pPr>
              <a:defRPr lang="zh-CN" altLang="en-US" sz="20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4pPr>
            <a:lvl5pPr>
              <a:defRPr lang="zh-CN" altLang="en-US" sz="20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5pPr>
          </a:lstStyle>
          <a:p>
            <a:pPr lvl="0"/>
            <a:r>
              <a:rPr lang="zh-CN" altLang="en-US" noProof="0" dirty="0" smtClean="0"/>
              <a:t>单击此处编辑母版文本样式</a:t>
            </a:r>
          </a:p>
          <a:p>
            <a:pPr lvl="1"/>
            <a:r>
              <a:rPr lang="zh-CN" altLang="en-US" noProof="0" dirty="0" smtClean="0"/>
              <a:t>第二级</a:t>
            </a:r>
          </a:p>
          <a:p>
            <a:pPr lvl="2"/>
            <a:r>
              <a:rPr lang="zh-CN" altLang="en-US" noProof="0" dirty="0" smtClean="0"/>
              <a:t>第三级</a:t>
            </a:r>
          </a:p>
          <a:p>
            <a:pPr lvl="3"/>
            <a:r>
              <a:rPr lang="zh-CN" altLang="en-US" noProof="0" dirty="0" smtClean="0"/>
              <a:t>第四级</a:t>
            </a:r>
          </a:p>
          <a:p>
            <a:pPr lvl="4"/>
            <a:r>
              <a:rPr lang="zh-CN" altLang="en-US" noProof="0" dirty="0" smtClean="0"/>
              <a:t>第五级</a:t>
            </a:r>
          </a:p>
        </p:txBody>
      </p:sp>
    </p:spTree>
    <p:extLst>
      <p:ext uri="{BB962C8B-B14F-4D97-AF65-F5344CB8AC3E}">
        <p14:creationId xmlns:p14="http://schemas.microsoft.com/office/powerpoint/2010/main" val="14403710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7" name="标题 6"/>
          <p:cNvSpPr>
            <a:spLocks noGrp="1"/>
          </p:cNvSpPr>
          <p:nvPr>
            <p:ph type="title"/>
          </p:nvPr>
        </p:nvSpPr>
        <p:spPr>
          <a:xfrm>
            <a:off x="457200" y="44624"/>
            <a:ext cx="8229600" cy="994122"/>
          </a:xfrm>
        </p:spPr>
        <p:txBody>
          <a:bodyPr/>
          <a:lstStyle>
            <a:lvl1pPr>
              <a:defRPr sz="4800" b="1">
                <a:solidFill>
                  <a:srgbClr val="000066"/>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extLst/>
          </a:lstStyle>
          <a:p>
            <a:r>
              <a:rPr lang="zh-CN" altLang="en-US" dirty="0" smtClean="0"/>
              <a:t>单击此处编辑母版标题样式</a:t>
            </a:r>
            <a:endParaRPr lang="en-US" dirty="0"/>
          </a:p>
        </p:txBody>
      </p:sp>
    </p:spTree>
    <p:extLst>
      <p:ext uri="{BB962C8B-B14F-4D97-AF65-F5344CB8AC3E}">
        <p14:creationId xmlns:p14="http://schemas.microsoft.com/office/powerpoint/2010/main" val="1049355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8" name="Rectangle 46"/>
          <p:cNvSpPr>
            <a:spLocks noGrp="1" noChangeArrowheads="1"/>
          </p:cNvSpPr>
          <p:nvPr>
            <p:ph idx="1"/>
          </p:nvPr>
        </p:nvSpPr>
        <p:spPr bwMode="auto">
          <a:xfrm>
            <a:off x="456042" y="832792"/>
            <a:ext cx="8230758" cy="5548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lang="zh-CN" altLang="en-US" sz="32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a:defRPr lang="zh-CN" altLang="en-US" sz="2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2pPr>
            <a:lvl3pPr>
              <a:defRPr lang="zh-CN" altLang="en-US" sz="24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3pPr>
            <a:lvl4pPr>
              <a:defRPr lang="zh-CN" altLang="en-US" sz="20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4pPr>
            <a:lvl5pPr>
              <a:defRPr lang="zh-CN" altLang="en-US" sz="20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5pPr>
          </a:lstStyle>
          <a:p>
            <a:pPr lvl="0"/>
            <a:r>
              <a:rPr lang="zh-CN" altLang="en-US" noProof="0" dirty="0" smtClean="0"/>
              <a:t>单击此处编辑母版文本样式</a:t>
            </a:r>
          </a:p>
          <a:p>
            <a:pPr lvl="1"/>
            <a:r>
              <a:rPr lang="zh-CN" altLang="en-US" noProof="0" dirty="0" smtClean="0"/>
              <a:t>第二级</a:t>
            </a:r>
          </a:p>
          <a:p>
            <a:pPr lvl="2"/>
            <a:r>
              <a:rPr lang="zh-CN" altLang="en-US" noProof="0" dirty="0" smtClean="0"/>
              <a:t>第三级</a:t>
            </a:r>
          </a:p>
          <a:p>
            <a:pPr lvl="3"/>
            <a:r>
              <a:rPr lang="zh-CN" altLang="en-US" noProof="0" dirty="0" smtClean="0"/>
              <a:t>第四级</a:t>
            </a:r>
          </a:p>
          <a:p>
            <a:pPr lvl="4"/>
            <a:r>
              <a:rPr lang="zh-CN" altLang="en-US" noProof="0" dirty="0" smtClean="0"/>
              <a:t>第五级</a:t>
            </a:r>
          </a:p>
        </p:txBody>
      </p:sp>
    </p:spTree>
    <p:extLst>
      <p:ext uri="{BB962C8B-B14F-4D97-AF65-F5344CB8AC3E}">
        <p14:creationId xmlns:p14="http://schemas.microsoft.com/office/powerpoint/2010/main" val="613528727"/>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Rectangle 45"/>
          <p:cNvSpPr>
            <a:spLocks noGrp="1" noChangeArrowheads="1"/>
          </p:cNvSpPr>
          <p:nvPr>
            <p:ph type="title"/>
          </p:nvPr>
        </p:nvSpPr>
        <p:spPr bwMode="auto">
          <a:xfrm>
            <a:off x="457200" y="832792"/>
            <a:ext cx="8229600" cy="68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dirty="0" smtClean="0"/>
              <a:t>单击此处编辑母版标题样式</a:t>
            </a:r>
          </a:p>
        </p:txBody>
      </p:sp>
      <p:sp>
        <p:nvSpPr>
          <p:cNvPr id="8" name="Rectangle 46"/>
          <p:cNvSpPr>
            <a:spLocks noGrp="1" noChangeArrowheads="1"/>
          </p:cNvSpPr>
          <p:nvPr>
            <p:ph idx="1"/>
          </p:nvPr>
        </p:nvSpPr>
        <p:spPr bwMode="auto">
          <a:xfrm>
            <a:off x="456042" y="1600200"/>
            <a:ext cx="8230758"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noProof="0" dirty="0" smtClean="0"/>
              <a:t>单击此处编辑母版文本样式</a:t>
            </a:r>
          </a:p>
          <a:p>
            <a:pPr lvl="1"/>
            <a:r>
              <a:rPr lang="zh-CN" altLang="en-US" noProof="0" dirty="0" smtClean="0"/>
              <a:t>第二级</a:t>
            </a:r>
          </a:p>
          <a:p>
            <a:pPr lvl="2"/>
            <a:r>
              <a:rPr lang="zh-CN" altLang="en-US" noProof="0" dirty="0" smtClean="0"/>
              <a:t>第三级</a:t>
            </a:r>
          </a:p>
          <a:p>
            <a:pPr lvl="3"/>
            <a:r>
              <a:rPr lang="zh-CN" altLang="en-US" noProof="0" dirty="0" smtClean="0"/>
              <a:t>第四级</a:t>
            </a:r>
          </a:p>
          <a:p>
            <a:pPr lvl="4"/>
            <a:r>
              <a:rPr lang="zh-CN" altLang="en-US" noProof="0" dirty="0" smtClean="0"/>
              <a:t>第五级</a:t>
            </a:r>
          </a:p>
        </p:txBody>
      </p:sp>
    </p:spTree>
    <p:extLst>
      <p:ext uri="{BB962C8B-B14F-4D97-AF65-F5344CB8AC3E}">
        <p14:creationId xmlns:p14="http://schemas.microsoft.com/office/powerpoint/2010/main" val="120768801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805863" cy="6858000"/>
            <a:chOff x="0" y="0"/>
            <a:chExt cx="5547" cy="4320"/>
          </a:xfrm>
        </p:grpSpPr>
        <p:grpSp>
          <p:nvGrpSpPr>
            <p:cNvPr id="5" name="Group 3"/>
            <p:cNvGrpSpPr>
              <a:grpSpLocks/>
            </p:cNvGrpSpPr>
            <p:nvPr userDrawn="1"/>
          </p:nvGrpSpPr>
          <p:grpSpPr bwMode="auto">
            <a:xfrm rot="-215207">
              <a:off x="3690" y="234"/>
              <a:ext cx="1857" cy="3625"/>
              <a:chOff x="3010" y="778"/>
              <a:chExt cx="1857" cy="3625"/>
            </a:xfrm>
          </p:grpSpPr>
          <p:sp>
            <p:nvSpPr>
              <p:cNvPr id="39" name="Freeform 4"/>
              <p:cNvSpPr>
                <a:spLocks/>
              </p:cNvSpPr>
              <p:nvPr userDrawn="1"/>
            </p:nvSpPr>
            <p:spPr bwMode="ltGray">
              <a:xfrm rot="12185230" flipV="1">
                <a:off x="3534" y="778"/>
                <a:ext cx="1333" cy="1485"/>
              </a:xfrm>
              <a:custGeom>
                <a:avLst/>
                <a:gdLst>
                  <a:gd name="T0" fmla="*/ 2147483646 w 596"/>
                  <a:gd name="T1" fmla="*/ 2147483646 h 666"/>
                  <a:gd name="T2" fmla="*/ 2147483646 w 596"/>
                  <a:gd name="T3" fmla="*/ 2147483646 h 666"/>
                  <a:gd name="T4" fmla="*/ 0 w 596"/>
                  <a:gd name="T5" fmla="*/ 2147483646 h 666"/>
                  <a:gd name="T6" fmla="*/ 2147483646 w 596"/>
                  <a:gd name="T7" fmla="*/ 2147483646 h 666"/>
                  <a:gd name="T8" fmla="*/ 2147483646 w 596"/>
                  <a:gd name="T9" fmla="*/ 2147483646 h 666"/>
                  <a:gd name="T10" fmla="*/ 2147483646 w 596"/>
                  <a:gd name="T11" fmla="*/ 2147483646 h 666"/>
                  <a:gd name="T12" fmla="*/ 2147483646 w 596"/>
                  <a:gd name="T13" fmla="*/ 2147483646 h 666"/>
                  <a:gd name="T14" fmla="*/ 2147483646 w 596"/>
                  <a:gd name="T15" fmla="*/ 2056764444 h 666"/>
                  <a:gd name="T16" fmla="*/ 2147483646 w 596"/>
                  <a:gd name="T17" fmla="*/ 2147483646 h 666"/>
                  <a:gd name="T18" fmla="*/ 2147483646 w 596"/>
                  <a:gd name="T19" fmla="*/ 2147483646 h 666"/>
                  <a:gd name="T20" fmla="*/ 2147483646 w 596"/>
                  <a:gd name="T21" fmla="*/ 2147483646 h 666"/>
                  <a:gd name="T22" fmla="*/ 2147483646 w 596"/>
                  <a:gd name="T23" fmla="*/ 2147483646 h 666"/>
                  <a:gd name="T24" fmla="*/ 2147483646 w 596"/>
                  <a:gd name="T25" fmla="*/ 2147483646 h 666"/>
                  <a:gd name="T26" fmla="*/ 2147483646 w 596"/>
                  <a:gd name="T27" fmla="*/ 2147483646 h 666"/>
                  <a:gd name="T28" fmla="*/ 2147483646 w 596"/>
                  <a:gd name="T29" fmla="*/ 2147483646 h 666"/>
                  <a:gd name="T30" fmla="*/ 2147483646 w 596"/>
                  <a:gd name="T31" fmla="*/ 2147483646 h 666"/>
                  <a:gd name="T32" fmla="*/ 2147483646 w 596"/>
                  <a:gd name="T33" fmla="*/ 2147483646 h 666"/>
                  <a:gd name="T34" fmla="*/ 2147483646 w 596"/>
                  <a:gd name="T35" fmla="*/ 2147483646 h 666"/>
                  <a:gd name="T36" fmla="*/ 2147483646 w 596"/>
                  <a:gd name="T37" fmla="*/ 2147483646 h 666"/>
                  <a:gd name="T38" fmla="*/ 2147483646 w 596"/>
                  <a:gd name="T39" fmla="*/ 2147483646 h 666"/>
                  <a:gd name="T40" fmla="*/ 2147483646 w 596"/>
                  <a:gd name="T41" fmla="*/ 2147483646 h 666"/>
                  <a:gd name="T42" fmla="*/ 2147483646 w 596"/>
                  <a:gd name="T43" fmla="*/ 2147483646 h 666"/>
                  <a:gd name="T44" fmla="*/ 2147483646 w 596"/>
                  <a:gd name="T45" fmla="*/ 2147483646 h 666"/>
                  <a:gd name="T46" fmla="*/ 2147483646 w 596"/>
                  <a:gd name="T47" fmla="*/ 2147483646 h 666"/>
                  <a:gd name="T48" fmla="*/ 2147483646 w 596"/>
                  <a:gd name="T49" fmla="*/ 2147483646 h 666"/>
                  <a:gd name="T50" fmla="*/ 2147483646 w 596"/>
                  <a:gd name="T51" fmla="*/ 2147483646 h 666"/>
                  <a:gd name="T52" fmla="*/ 2147483646 w 596"/>
                  <a:gd name="T53" fmla="*/ 2147483646 h 666"/>
                  <a:gd name="T54" fmla="*/ 2147483646 w 596"/>
                  <a:gd name="T55" fmla="*/ 2147483646 h 666"/>
                  <a:gd name="T56" fmla="*/ 2147483646 w 596"/>
                  <a:gd name="T57" fmla="*/ 2147483646 h 666"/>
                  <a:gd name="T58" fmla="*/ 2147483646 w 596"/>
                  <a:gd name="T59" fmla="*/ 2147483646 h 666"/>
                  <a:gd name="T60" fmla="*/ 2147483646 w 596"/>
                  <a:gd name="T61" fmla="*/ 2147483646 h 666"/>
                  <a:gd name="T62" fmla="*/ 2147483646 w 596"/>
                  <a:gd name="T63" fmla="*/ 2147483646 h 66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 name="Freeform 5"/>
              <p:cNvSpPr>
                <a:spLocks/>
              </p:cNvSpPr>
              <p:nvPr userDrawn="1"/>
            </p:nvSpPr>
            <p:spPr bwMode="ltGray">
              <a:xfrm rot="12185230" flipV="1">
                <a:off x="4029" y="1802"/>
                <a:ext cx="571" cy="531"/>
              </a:xfrm>
              <a:custGeom>
                <a:avLst/>
                <a:gdLst>
                  <a:gd name="T0" fmla="*/ 0 w 257"/>
                  <a:gd name="T1" fmla="*/ 0 h 237"/>
                  <a:gd name="T2" fmla="*/ 0 w 257"/>
                  <a:gd name="T3" fmla="*/ 2147483646 h 237"/>
                  <a:gd name="T4" fmla="*/ 2147483646 w 257"/>
                  <a:gd name="T5" fmla="*/ 2147483646 h 237"/>
                  <a:gd name="T6" fmla="*/ 2147483646 w 257"/>
                  <a:gd name="T7" fmla="*/ 2147483646 h 237"/>
                  <a:gd name="T8" fmla="*/ 2147483646 w 257"/>
                  <a:gd name="T9" fmla="*/ 2147483646 h 237"/>
                  <a:gd name="T10" fmla="*/ 2147483646 w 257"/>
                  <a:gd name="T11" fmla="*/ 2147483646 h 237"/>
                  <a:gd name="T12" fmla="*/ 2147483646 w 257"/>
                  <a:gd name="T13" fmla="*/ 2147483646 h 237"/>
                  <a:gd name="T14" fmla="*/ 2147483646 w 257"/>
                  <a:gd name="T15" fmla="*/ 2147483646 h 237"/>
                  <a:gd name="T16" fmla="*/ 2147483646 w 257"/>
                  <a:gd name="T17" fmla="*/ 2147483646 h 237"/>
                  <a:gd name="T18" fmla="*/ 2147483646 w 257"/>
                  <a:gd name="T19" fmla="*/ 2147483646 h 237"/>
                  <a:gd name="T20" fmla="*/ 2147483646 w 257"/>
                  <a:gd name="T21" fmla="*/ 2147483646 h 237"/>
                  <a:gd name="T22" fmla="*/ 2147483646 w 257"/>
                  <a:gd name="T23" fmla="*/ 2147483646 h 237"/>
                  <a:gd name="T24" fmla="*/ 2147483646 w 257"/>
                  <a:gd name="T25" fmla="*/ 2147483646 h 237"/>
                  <a:gd name="T26" fmla="*/ 2147483646 w 257"/>
                  <a:gd name="T27" fmla="*/ 2147483646 h 237"/>
                  <a:gd name="T28" fmla="*/ 2147483646 w 257"/>
                  <a:gd name="T29" fmla="*/ 2147483646 h 237"/>
                  <a:gd name="T30" fmla="*/ 2147483646 w 257"/>
                  <a:gd name="T31" fmla="*/ 2147483646 h 237"/>
                  <a:gd name="T32" fmla="*/ 2147483646 w 257"/>
                  <a:gd name="T33" fmla="*/ 2147483646 h 237"/>
                  <a:gd name="T34" fmla="*/ 2147483646 w 257"/>
                  <a:gd name="T35" fmla="*/ 2147483646 h 237"/>
                  <a:gd name="T36" fmla="*/ 2147483646 w 257"/>
                  <a:gd name="T37" fmla="*/ 2147483646 h 237"/>
                  <a:gd name="T38" fmla="*/ 2147483646 w 257"/>
                  <a:gd name="T39" fmla="*/ 2147483646 h 237"/>
                  <a:gd name="T40" fmla="*/ 2147483646 w 257"/>
                  <a:gd name="T41" fmla="*/ 2147483646 h 237"/>
                  <a:gd name="T42" fmla="*/ 2147483646 w 257"/>
                  <a:gd name="T43" fmla="*/ 2147483646 h 237"/>
                  <a:gd name="T44" fmla="*/ 2147483646 w 257"/>
                  <a:gd name="T45" fmla="*/ 2147483646 h 237"/>
                  <a:gd name="T46" fmla="*/ 2147483646 w 257"/>
                  <a:gd name="T47" fmla="*/ 2147483646 h 237"/>
                  <a:gd name="T48" fmla="*/ 2147483646 w 257"/>
                  <a:gd name="T49" fmla="*/ 2147483646 h 237"/>
                  <a:gd name="T50" fmla="*/ 2147483646 w 257"/>
                  <a:gd name="T51" fmla="*/ 2147483646 h 237"/>
                  <a:gd name="T52" fmla="*/ 2147483646 w 257"/>
                  <a:gd name="T53" fmla="*/ 2147483646 h 237"/>
                  <a:gd name="T54" fmla="*/ 2147483646 w 257"/>
                  <a:gd name="T55" fmla="*/ 2147483646 h 237"/>
                  <a:gd name="T56" fmla="*/ 2147483646 w 257"/>
                  <a:gd name="T57" fmla="*/ 2147483646 h 237"/>
                  <a:gd name="T58" fmla="*/ 2147483646 w 257"/>
                  <a:gd name="T59" fmla="*/ 2147483646 h 237"/>
                  <a:gd name="T60" fmla="*/ 2147483646 w 257"/>
                  <a:gd name="T61" fmla="*/ 2147483646 h 237"/>
                  <a:gd name="T62" fmla="*/ 2147483646 w 257"/>
                  <a:gd name="T63" fmla="*/ 2147483646 h 237"/>
                  <a:gd name="T64" fmla="*/ 0 w 257"/>
                  <a:gd name="T65" fmla="*/ 0 h 2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 name="Freeform 6"/>
              <p:cNvSpPr>
                <a:spLocks/>
              </p:cNvSpPr>
              <p:nvPr userDrawn="1"/>
            </p:nvSpPr>
            <p:spPr bwMode="ltGray">
              <a:xfrm rot="12185230" flipV="1">
                <a:off x="3639" y="2167"/>
                <a:ext cx="277" cy="249"/>
              </a:xfrm>
              <a:custGeom>
                <a:avLst/>
                <a:gdLst>
                  <a:gd name="T0" fmla="*/ 2147483646 w 124"/>
                  <a:gd name="T1" fmla="*/ 0 h 110"/>
                  <a:gd name="T2" fmla="*/ 2147483646 w 124"/>
                  <a:gd name="T3" fmla="*/ 2147483646 h 110"/>
                  <a:gd name="T4" fmla="*/ 2147483646 w 124"/>
                  <a:gd name="T5" fmla="*/ 2147483646 h 110"/>
                  <a:gd name="T6" fmla="*/ 2147483646 w 124"/>
                  <a:gd name="T7" fmla="*/ 2147483646 h 110"/>
                  <a:gd name="T8" fmla="*/ 2147483646 w 124"/>
                  <a:gd name="T9" fmla="*/ 2147483646 h 110"/>
                  <a:gd name="T10" fmla="*/ 2147483646 w 124"/>
                  <a:gd name="T11" fmla="*/ 2147483646 h 110"/>
                  <a:gd name="T12" fmla="*/ 2147483646 w 124"/>
                  <a:gd name="T13" fmla="*/ 2147483646 h 110"/>
                  <a:gd name="T14" fmla="*/ 2147483646 w 124"/>
                  <a:gd name="T15" fmla="*/ 2147483646 h 110"/>
                  <a:gd name="T16" fmla="*/ 2147483646 w 124"/>
                  <a:gd name="T17" fmla="*/ 2147483646 h 110"/>
                  <a:gd name="T18" fmla="*/ 0 w 124"/>
                  <a:gd name="T19" fmla="*/ 2147483646 h 110"/>
                  <a:gd name="T20" fmla="*/ 2147483646 w 124"/>
                  <a:gd name="T21" fmla="*/ 2147483646 h 110"/>
                  <a:gd name="T22" fmla="*/ 2147483646 w 124"/>
                  <a:gd name="T23" fmla="*/ 2147483646 h 110"/>
                  <a:gd name="T24" fmla="*/ 2147483646 w 124"/>
                  <a:gd name="T25" fmla="*/ 2147483646 h 110"/>
                  <a:gd name="T26" fmla="*/ 2147483646 w 124"/>
                  <a:gd name="T27" fmla="*/ 2147483646 h 110"/>
                  <a:gd name="T28" fmla="*/ 2147483646 w 124"/>
                  <a:gd name="T29" fmla="*/ 2147483646 h 110"/>
                  <a:gd name="T30" fmla="*/ 2147483646 w 124"/>
                  <a:gd name="T31" fmla="*/ 2147483646 h 110"/>
                  <a:gd name="T32" fmla="*/ 2147483646 w 124"/>
                  <a:gd name="T33" fmla="*/ 2147483646 h 110"/>
                  <a:gd name="T34" fmla="*/ 2147483646 w 124"/>
                  <a:gd name="T35" fmla="*/ 2147483646 h 110"/>
                  <a:gd name="T36" fmla="*/ 2147483646 w 124"/>
                  <a:gd name="T37" fmla="*/ 2147483646 h 110"/>
                  <a:gd name="T38" fmla="*/ 2147483646 w 124"/>
                  <a:gd name="T39" fmla="*/ 2147483646 h 110"/>
                  <a:gd name="T40" fmla="*/ 2147483646 w 124"/>
                  <a:gd name="T41" fmla="*/ 2147483646 h 110"/>
                  <a:gd name="T42" fmla="*/ 2147483646 w 124"/>
                  <a:gd name="T43" fmla="*/ 2147483646 h 110"/>
                  <a:gd name="T44" fmla="*/ 2147483646 w 124"/>
                  <a:gd name="T45" fmla="*/ 2147483646 h 110"/>
                  <a:gd name="T46" fmla="*/ 2147483646 w 124"/>
                  <a:gd name="T47" fmla="*/ 2147483646 h 110"/>
                  <a:gd name="T48" fmla="*/ 2147483646 w 124"/>
                  <a:gd name="T49" fmla="*/ 2147483646 h 110"/>
                  <a:gd name="T50" fmla="*/ 2147483646 w 124"/>
                  <a:gd name="T51" fmla="*/ 2147483646 h 110"/>
                  <a:gd name="T52" fmla="*/ 2147483646 w 124"/>
                  <a:gd name="T53" fmla="*/ 2147483646 h 110"/>
                  <a:gd name="T54" fmla="*/ 2147483646 w 124"/>
                  <a:gd name="T55" fmla="*/ 2147483646 h 110"/>
                  <a:gd name="T56" fmla="*/ 2147483646 w 124"/>
                  <a:gd name="T57" fmla="*/ 2147483646 h 110"/>
                  <a:gd name="T58" fmla="*/ 2147483646 w 124"/>
                  <a:gd name="T59" fmla="*/ 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 name="Freeform 7"/>
              <p:cNvSpPr>
                <a:spLocks/>
              </p:cNvSpPr>
              <p:nvPr userDrawn="1"/>
            </p:nvSpPr>
            <p:spPr bwMode="ltGray">
              <a:xfrm rot="12185230" flipV="1">
                <a:off x="3979" y="977"/>
                <a:ext cx="245" cy="347"/>
              </a:xfrm>
              <a:custGeom>
                <a:avLst/>
                <a:gdLst>
                  <a:gd name="T0" fmla="*/ 0 w 109"/>
                  <a:gd name="T1" fmla="*/ 0 h 156"/>
                  <a:gd name="T2" fmla="*/ 2147483646 w 109"/>
                  <a:gd name="T3" fmla="*/ 861917126 h 156"/>
                  <a:gd name="T4" fmla="*/ 2147483646 w 109"/>
                  <a:gd name="T5" fmla="*/ 2147483646 h 156"/>
                  <a:gd name="T6" fmla="*/ 2147483646 w 109"/>
                  <a:gd name="T7" fmla="*/ 2147483646 h 156"/>
                  <a:gd name="T8" fmla="*/ 2147483646 w 109"/>
                  <a:gd name="T9" fmla="*/ 2147483646 h 156"/>
                  <a:gd name="T10" fmla="*/ 2147483646 w 109"/>
                  <a:gd name="T11" fmla="*/ 2147483646 h 156"/>
                  <a:gd name="T12" fmla="*/ 2147483646 w 109"/>
                  <a:gd name="T13" fmla="*/ 2147483646 h 156"/>
                  <a:gd name="T14" fmla="*/ 2147483646 w 109"/>
                  <a:gd name="T15" fmla="*/ 2147483646 h 156"/>
                  <a:gd name="T16" fmla="*/ 2147483646 w 109"/>
                  <a:gd name="T17" fmla="*/ 2147483646 h 156"/>
                  <a:gd name="T18" fmla="*/ 2147483646 w 109"/>
                  <a:gd name="T19" fmla="*/ 2147483646 h 156"/>
                  <a:gd name="T20" fmla="*/ 2147483646 w 109"/>
                  <a:gd name="T21" fmla="*/ 2147483646 h 156"/>
                  <a:gd name="T22" fmla="*/ 2147483646 w 109"/>
                  <a:gd name="T23" fmla="*/ 2147483646 h 156"/>
                  <a:gd name="T24" fmla="*/ 2147483646 w 109"/>
                  <a:gd name="T25" fmla="*/ 2147483646 h 156"/>
                  <a:gd name="T26" fmla="*/ 2147483646 w 109"/>
                  <a:gd name="T27" fmla="*/ 2147483646 h 156"/>
                  <a:gd name="T28" fmla="*/ 2147483646 w 109"/>
                  <a:gd name="T29" fmla="*/ 2147483646 h 156"/>
                  <a:gd name="T30" fmla="*/ 2147483646 w 109"/>
                  <a:gd name="T31" fmla="*/ 2147483646 h 156"/>
                  <a:gd name="T32" fmla="*/ 2147483646 w 109"/>
                  <a:gd name="T33" fmla="*/ 2147483646 h 156"/>
                  <a:gd name="T34" fmla="*/ 2147483646 w 109"/>
                  <a:gd name="T35" fmla="*/ 2147483646 h 156"/>
                  <a:gd name="T36" fmla="*/ 2147483646 w 109"/>
                  <a:gd name="T37" fmla="*/ 2147483646 h 156"/>
                  <a:gd name="T38" fmla="*/ 2147483646 w 109"/>
                  <a:gd name="T39" fmla="*/ 2147483646 h 156"/>
                  <a:gd name="T40" fmla="*/ 2147483646 w 109"/>
                  <a:gd name="T41" fmla="*/ 2147483646 h 156"/>
                  <a:gd name="T42" fmla="*/ 2147483646 w 109"/>
                  <a:gd name="T43" fmla="*/ 2147483646 h 156"/>
                  <a:gd name="T44" fmla="*/ 2147483646 w 109"/>
                  <a:gd name="T45" fmla="*/ 2147483646 h 156"/>
                  <a:gd name="T46" fmla="*/ 2147483646 w 109"/>
                  <a:gd name="T47" fmla="*/ 2147483646 h 156"/>
                  <a:gd name="T48" fmla="*/ 0 w 109"/>
                  <a:gd name="T49" fmla="*/ 0 h 1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 name="Freeform 8"/>
              <p:cNvSpPr>
                <a:spLocks/>
              </p:cNvSpPr>
              <p:nvPr userDrawn="1"/>
            </p:nvSpPr>
            <p:spPr bwMode="ltGray">
              <a:xfrm rot="12185230" flipV="1">
                <a:off x="3845" y="2207"/>
                <a:ext cx="103" cy="209"/>
              </a:xfrm>
              <a:custGeom>
                <a:avLst/>
                <a:gdLst>
                  <a:gd name="T0" fmla="*/ 2147483646 w 46"/>
                  <a:gd name="T1" fmla="*/ 0 h 94"/>
                  <a:gd name="T2" fmla="*/ 2147483646 w 46"/>
                  <a:gd name="T3" fmla="*/ 2147483646 h 94"/>
                  <a:gd name="T4" fmla="*/ 2147483646 w 46"/>
                  <a:gd name="T5" fmla="*/ 2147483646 h 94"/>
                  <a:gd name="T6" fmla="*/ 2147483646 w 46"/>
                  <a:gd name="T7" fmla="*/ 2147483646 h 94"/>
                  <a:gd name="T8" fmla="*/ 0 w 46"/>
                  <a:gd name="T9" fmla="*/ 2147483646 h 94"/>
                  <a:gd name="T10" fmla="*/ 2147483646 w 46"/>
                  <a:gd name="T11" fmla="*/ 2147483646 h 94"/>
                  <a:gd name="T12" fmla="*/ 2147483646 w 46"/>
                  <a:gd name="T13" fmla="*/ 2147483646 h 94"/>
                  <a:gd name="T14" fmla="*/ 2147483646 w 46"/>
                  <a:gd name="T15" fmla="*/ 2147483646 h 94"/>
                  <a:gd name="T16" fmla="*/ 2147483646 w 46"/>
                  <a:gd name="T17" fmla="*/ 2147483646 h 94"/>
                  <a:gd name="T18" fmla="*/ 2147483646 w 46"/>
                  <a:gd name="T19" fmla="*/ 2147483646 h 94"/>
                  <a:gd name="T20" fmla="*/ 2147483646 w 46"/>
                  <a:gd name="T21" fmla="*/ 2147483646 h 94"/>
                  <a:gd name="T22" fmla="*/ 2147483646 w 46"/>
                  <a:gd name="T23" fmla="*/ 2147483646 h 94"/>
                  <a:gd name="T24" fmla="*/ 2147483646 w 46"/>
                  <a:gd name="T25" fmla="*/ 0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 name="Freeform 9"/>
              <p:cNvSpPr>
                <a:spLocks/>
              </p:cNvSpPr>
              <p:nvPr userDrawn="1"/>
            </p:nvSpPr>
            <p:spPr bwMode="ltGray">
              <a:xfrm rot="12185230" flipV="1">
                <a:off x="3895" y="1325"/>
                <a:ext cx="120" cy="90"/>
              </a:xfrm>
              <a:custGeom>
                <a:avLst/>
                <a:gdLst>
                  <a:gd name="T0" fmla="*/ 0 w 54"/>
                  <a:gd name="T1" fmla="*/ 0 h 40"/>
                  <a:gd name="T2" fmla="*/ 845611807 w 54"/>
                  <a:gd name="T3" fmla="*/ 1396139510 h 40"/>
                  <a:gd name="T4" fmla="*/ 2147483646 w 54"/>
                  <a:gd name="T5" fmla="*/ 2147483646 h 40"/>
                  <a:gd name="T6" fmla="*/ 2147483646 w 54"/>
                  <a:gd name="T7" fmla="*/ 2147483646 h 40"/>
                  <a:gd name="T8" fmla="*/ 2147483646 w 54"/>
                  <a:gd name="T9" fmla="*/ 2147483646 h 40"/>
                  <a:gd name="T10" fmla="*/ 2147483646 w 54"/>
                  <a:gd name="T11" fmla="*/ 2147483646 h 40"/>
                  <a:gd name="T12" fmla="*/ 2147483646 w 54"/>
                  <a:gd name="T13" fmla="*/ 2147483646 h 40"/>
                  <a:gd name="T14" fmla="*/ 2147483646 w 54"/>
                  <a:gd name="T15" fmla="*/ 2147483646 h 40"/>
                  <a:gd name="T16" fmla="*/ 2147483646 w 54"/>
                  <a:gd name="T17" fmla="*/ 2147483646 h 40"/>
                  <a:gd name="T18" fmla="*/ 2147483646 w 54"/>
                  <a:gd name="T19" fmla="*/ 2147483646 h 40"/>
                  <a:gd name="T20" fmla="*/ 2147483646 w 54"/>
                  <a:gd name="T21" fmla="*/ 2147483646 h 40"/>
                  <a:gd name="T22" fmla="*/ 2147483646 w 54"/>
                  <a:gd name="T23" fmla="*/ 2147483646 h 40"/>
                  <a:gd name="T24" fmla="*/ 2147483646 w 54"/>
                  <a:gd name="T25" fmla="*/ 2147483646 h 40"/>
                  <a:gd name="T26" fmla="*/ 2147483646 w 54"/>
                  <a:gd name="T27" fmla="*/ 2147483646 h 40"/>
                  <a:gd name="T28" fmla="*/ 2147483646 w 54"/>
                  <a:gd name="T29" fmla="*/ 2147483646 h 40"/>
                  <a:gd name="T30" fmla="*/ 2147483646 w 54"/>
                  <a:gd name="T31" fmla="*/ 2147483646 h 40"/>
                  <a:gd name="T32" fmla="*/ 0 w 54"/>
                  <a:gd name="T33" fmla="*/ 0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 name="Freeform 10"/>
              <p:cNvSpPr>
                <a:spLocks/>
              </p:cNvSpPr>
              <p:nvPr userDrawn="1"/>
            </p:nvSpPr>
            <p:spPr bwMode="ltGray">
              <a:xfrm rot="12185230" flipV="1">
                <a:off x="3010" y="2344"/>
                <a:ext cx="330" cy="2059"/>
              </a:xfrm>
              <a:custGeom>
                <a:avLst/>
                <a:gdLst>
                  <a:gd name="T0" fmla="*/ 0 w 149"/>
                  <a:gd name="T1" fmla="*/ 0 h 704"/>
                  <a:gd name="T2" fmla="*/ 2147483646 w 149"/>
                  <a:gd name="T3" fmla="*/ 2147483646 h 704"/>
                  <a:gd name="T4" fmla="*/ 2147483646 w 149"/>
                  <a:gd name="T5" fmla="*/ 2147483646 h 704"/>
                  <a:gd name="T6" fmla="*/ 2147483646 w 149"/>
                  <a:gd name="T7" fmla="*/ 2147483646 h 704"/>
                  <a:gd name="T8" fmla="*/ 2147483646 w 149"/>
                  <a:gd name="T9" fmla="*/ 2147483646 h 704"/>
                  <a:gd name="T10" fmla="*/ 2147483646 w 149"/>
                  <a:gd name="T11" fmla="*/ 2147483646 h 704"/>
                  <a:gd name="T12" fmla="*/ 2147483646 w 149"/>
                  <a:gd name="T13" fmla="*/ 2147483646 h 704"/>
                  <a:gd name="T14" fmla="*/ 2147483646 w 149"/>
                  <a:gd name="T15" fmla="*/ 2147483646 h 704"/>
                  <a:gd name="T16" fmla="*/ 2147483646 w 149"/>
                  <a:gd name="T17" fmla="*/ 2147483646 h 704"/>
                  <a:gd name="T18" fmla="*/ 2147483646 w 149"/>
                  <a:gd name="T19" fmla="*/ 2147483646 h 704"/>
                  <a:gd name="T20" fmla="*/ 2147483646 w 149"/>
                  <a:gd name="T21" fmla="*/ 2147483646 h 704"/>
                  <a:gd name="T22" fmla="*/ 2147483646 w 149"/>
                  <a:gd name="T23" fmla="*/ 2147483646 h 704"/>
                  <a:gd name="T24" fmla="*/ 2147483646 w 149"/>
                  <a:gd name="T25" fmla="*/ 2147483646 h 704"/>
                  <a:gd name="T26" fmla="*/ 2147483646 w 149"/>
                  <a:gd name="T27" fmla="*/ 2147483646 h 704"/>
                  <a:gd name="T28" fmla="*/ 2147483646 w 149"/>
                  <a:gd name="T29" fmla="*/ 2147483646 h 704"/>
                  <a:gd name="T30" fmla="*/ 2147483646 w 149"/>
                  <a:gd name="T31" fmla="*/ 2147483646 h 704"/>
                  <a:gd name="T32" fmla="*/ 2147483646 w 149"/>
                  <a:gd name="T33" fmla="*/ 2147483646 h 704"/>
                  <a:gd name="T34" fmla="*/ 2147483646 w 149"/>
                  <a:gd name="T35" fmla="*/ 2147483646 h 704"/>
                  <a:gd name="T36" fmla="*/ 2147483646 w 149"/>
                  <a:gd name="T37" fmla="*/ 2147483646 h 704"/>
                  <a:gd name="T38" fmla="*/ 2147483646 w 149"/>
                  <a:gd name="T39" fmla="*/ 2147483646 h 704"/>
                  <a:gd name="T40" fmla="*/ 2147483646 w 149"/>
                  <a:gd name="T41" fmla="*/ 2147483646 h 704"/>
                  <a:gd name="T42" fmla="*/ 2147483646 w 149"/>
                  <a:gd name="T43" fmla="*/ 2147483646 h 704"/>
                  <a:gd name="T44" fmla="*/ 2147483646 w 149"/>
                  <a:gd name="T45" fmla="*/ 2147483646 h 704"/>
                  <a:gd name="T46" fmla="*/ 2147483646 w 149"/>
                  <a:gd name="T47" fmla="*/ 2147483646 h 704"/>
                  <a:gd name="T48" fmla="*/ 2147483646 w 149"/>
                  <a:gd name="T49" fmla="*/ 2147483646 h 704"/>
                  <a:gd name="T50" fmla="*/ 2147483646 w 149"/>
                  <a:gd name="T51" fmla="*/ 2147483646 h 704"/>
                  <a:gd name="T52" fmla="*/ 2147483646 w 149"/>
                  <a:gd name="T53" fmla="*/ 2147483646 h 704"/>
                  <a:gd name="T54" fmla="*/ 2147483646 w 149"/>
                  <a:gd name="T55" fmla="*/ 2147483646 h 704"/>
                  <a:gd name="T56" fmla="*/ 2147483646 w 149"/>
                  <a:gd name="T57" fmla="*/ 2147483646 h 704"/>
                  <a:gd name="T58" fmla="*/ 2147483646 w 149"/>
                  <a:gd name="T59" fmla="*/ 2147483646 h 704"/>
                  <a:gd name="T60" fmla="*/ 2147483646 w 149"/>
                  <a:gd name="T61" fmla="*/ 2147483646 h 704"/>
                  <a:gd name="T62" fmla="*/ 2147483646 w 149"/>
                  <a:gd name="T63" fmla="*/ 2147483646 h 704"/>
                  <a:gd name="T64" fmla="*/ 2147483646 w 149"/>
                  <a:gd name="T65" fmla="*/ 2147483646 h 704"/>
                  <a:gd name="T66" fmla="*/ 2147483646 w 149"/>
                  <a:gd name="T67" fmla="*/ 2147483646 h 704"/>
                  <a:gd name="T68" fmla="*/ 2147483646 w 149"/>
                  <a:gd name="T69" fmla="*/ 2147483646 h 704"/>
                  <a:gd name="T70" fmla="*/ 2147483646 w 149"/>
                  <a:gd name="T71" fmla="*/ 2147483646 h 704"/>
                  <a:gd name="T72" fmla="*/ 2147483646 w 149"/>
                  <a:gd name="T73" fmla="*/ 2147483646 h 704"/>
                  <a:gd name="T74" fmla="*/ 2147483646 w 149"/>
                  <a:gd name="T75" fmla="*/ 2147483646 h 704"/>
                  <a:gd name="T76" fmla="*/ 2147483646 w 149"/>
                  <a:gd name="T77" fmla="*/ 2147483646 h 704"/>
                  <a:gd name="T78" fmla="*/ 2147483646 w 149"/>
                  <a:gd name="T79" fmla="*/ 2147483646 h 704"/>
                  <a:gd name="T80" fmla="*/ 2147483646 w 149"/>
                  <a:gd name="T81" fmla="*/ 2147483646 h 704"/>
                  <a:gd name="T82" fmla="*/ 0 w 149"/>
                  <a:gd name="T83" fmla="*/ 0 h 70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 name="Freeform 11"/>
            <p:cNvSpPr>
              <a:spLocks/>
            </p:cNvSpPr>
            <p:nvPr userDrawn="1"/>
          </p:nvSpPr>
          <p:spPr bwMode="ltGray">
            <a:xfrm rot="373331" flipH="1">
              <a:off x="22" y="1957"/>
              <a:ext cx="323" cy="649"/>
            </a:xfrm>
            <a:custGeom>
              <a:avLst/>
              <a:gdLst>
                <a:gd name="T0" fmla="*/ 2147483646 w 128"/>
                <a:gd name="T1" fmla="*/ 0 h 217"/>
                <a:gd name="T2" fmla="*/ 2147483646 w 128"/>
                <a:gd name="T3" fmla="*/ 2147483646 h 217"/>
                <a:gd name="T4" fmla="*/ 2147483646 w 128"/>
                <a:gd name="T5" fmla="*/ 2147483646 h 217"/>
                <a:gd name="T6" fmla="*/ 2147483646 w 128"/>
                <a:gd name="T7" fmla="*/ 2147483646 h 217"/>
                <a:gd name="T8" fmla="*/ 2147483646 w 128"/>
                <a:gd name="T9" fmla="*/ 2147483646 h 217"/>
                <a:gd name="T10" fmla="*/ 2147483646 w 128"/>
                <a:gd name="T11" fmla="*/ 2147483646 h 217"/>
                <a:gd name="T12" fmla="*/ 2147483646 w 128"/>
                <a:gd name="T13" fmla="*/ 2147483646 h 217"/>
                <a:gd name="T14" fmla="*/ 2147483646 w 128"/>
                <a:gd name="T15" fmla="*/ 2147483646 h 217"/>
                <a:gd name="T16" fmla="*/ 2147483646 w 128"/>
                <a:gd name="T17" fmla="*/ 2147483646 h 217"/>
                <a:gd name="T18" fmla="*/ 2147483646 w 128"/>
                <a:gd name="T19" fmla="*/ 2147483646 h 217"/>
                <a:gd name="T20" fmla="*/ 2147483646 w 128"/>
                <a:gd name="T21" fmla="*/ 2147483646 h 217"/>
                <a:gd name="T22" fmla="*/ 2147483646 w 128"/>
                <a:gd name="T23" fmla="*/ 2147483646 h 217"/>
                <a:gd name="T24" fmla="*/ 2147483646 w 128"/>
                <a:gd name="T25" fmla="*/ 2147483646 h 217"/>
                <a:gd name="T26" fmla="*/ 2147483646 w 128"/>
                <a:gd name="T27" fmla="*/ 2147483646 h 217"/>
                <a:gd name="T28" fmla="*/ 2147483646 w 128"/>
                <a:gd name="T29" fmla="*/ 2147483646 h 217"/>
                <a:gd name="T30" fmla="*/ 0 w 128"/>
                <a:gd name="T31" fmla="*/ 2147483646 h 217"/>
                <a:gd name="T32" fmla="*/ 2147483646 w 128"/>
                <a:gd name="T33" fmla="*/ 2147483646 h 217"/>
                <a:gd name="T34" fmla="*/ 2147483646 w 128"/>
                <a:gd name="T35" fmla="*/ 2147483646 h 217"/>
                <a:gd name="T36" fmla="*/ 2147483646 w 128"/>
                <a:gd name="T37" fmla="*/ 2147483646 h 217"/>
                <a:gd name="T38" fmla="*/ 2147483646 w 128"/>
                <a:gd name="T39" fmla="*/ 2147483646 h 217"/>
                <a:gd name="T40" fmla="*/ 2147483646 w 128"/>
                <a:gd name="T41" fmla="*/ 2147483646 h 217"/>
                <a:gd name="T42" fmla="*/ 2147483646 w 128"/>
                <a:gd name="T43" fmla="*/ 2147483646 h 217"/>
                <a:gd name="T44" fmla="*/ 2147483646 w 128"/>
                <a:gd name="T45" fmla="*/ 2147483646 h 217"/>
                <a:gd name="T46" fmla="*/ 2147483646 w 128"/>
                <a:gd name="T47" fmla="*/ 2147483646 h 217"/>
                <a:gd name="T48" fmla="*/ 2147483646 w 128"/>
                <a:gd name="T49" fmla="*/ 0 h 2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 name="Freeform 12"/>
            <p:cNvSpPr>
              <a:spLocks/>
            </p:cNvSpPr>
            <p:nvPr userDrawn="1"/>
          </p:nvSpPr>
          <p:spPr bwMode="ltGray">
            <a:xfrm>
              <a:off x="168" y="1260"/>
              <a:ext cx="1259" cy="1532"/>
            </a:xfrm>
            <a:custGeom>
              <a:avLst/>
              <a:gdLst>
                <a:gd name="T0" fmla="*/ 891 w 1259"/>
                <a:gd name="T1" fmla="*/ 1532 h 1532"/>
                <a:gd name="T2" fmla="*/ 954 w 1259"/>
                <a:gd name="T3" fmla="*/ 1452 h 1532"/>
                <a:gd name="T4" fmla="*/ 1032 w 1259"/>
                <a:gd name="T5" fmla="*/ 1338 h 1532"/>
                <a:gd name="T6" fmla="*/ 1115 w 1259"/>
                <a:gd name="T7" fmla="*/ 1188 h 1532"/>
                <a:gd name="T8" fmla="*/ 1194 w 1259"/>
                <a:gd name="T9" fmla="*/ 1023 h 1532"/>
                <a:gd name="T10" fmla="*/ 1244 w 1259"/>
                <a:gd name="T11" fmla="*/ 841 h 1532"/>
                <a:gd name="T12" fmla="*/ 1259 w 1259"/>
                <a:gd name="T13" fmla="*/ 647 h 1532"/>
                <a:gd name="T14" fmla="*/ 1230 w 1259"/>
                <a:gd name="T15" fmla="*/ 463 h 1532"/>
                <a:gd name="T16" fmla="*/ 1140 w 1259"/>
                <a:gd name="T17" fmla="*/ 294 h 1532"/>
                <a:gd name="T18" fmla="*/ 1043 w 1259"/>
                <a:gd name="T19" fmla="*/ 190 h 1532"/>
                <a:gd name="T20" fmla="*/ 961 w 1259"/>
                <a:gd name="T21" fmla="*/ 109 h 1532"/>
                <a:gd name="T22" fmla="*/ 894 w 1259"/>
                <a:gd name="T23" fmla="*/ 65 h 1532"/>
                <a:gd name="T24" fmla="*/ 786 w 1259"/>
                <a:gd name="T25" fmla="*/ 18 h 1532"/>
                <a:gd name="T26" fmla="*/ 642 w 1259"/>
                <a:gd name="T27" fmla="*/ 0 h 1532"/>
                <a:gd name="T28" fmla="*/ 440 w 1259"/>
                <a:gd name="T29" fmla="*/ 23 h 1532"/>
                <a:gd name="T30" fmla="*/ 366 w 1259"/>
                <a:gd name="T31" fmla="*/ 44 h 1532"/>
                <a:gd name="T32" fmla="*/ 292 w 1259"/>
                <a:gd name="T33" fmla="*/ 58 h 1532"/>
                <a:gd name="T34" fmla="*/ 229 w 1259"/>
                <a:gd name="T35" fmla="*/ 79 h 1532"/>
                <a:gd name="T36" fmla="*/ 178 w 1259"/>
                <a:gd name="T37" fmla="*/ 103 h 1532"/>
                <a:gd name="T38" fmla="*/ 127 w 1259"/>
                <a:gd name="T39" fmla="*/ 127 h 1532"/>
                <a:gd name="T40" fmla="*/ 82 w 1259"/>
                <a:gd name="T41" fmla="*/ 158 h 1532"/>
                <a:gd name="T42" fmla="*/ 41 w 1259"/>
                <a:gd name="T43" fmla="*/ 197 h 1532"/>
                <a:gd name="T44" fmla="*/ 0 w 1259"/>
                <a:gd name="T45" fmla="*/ 243 h 1532"/>
                <a:gd name="T46" fmla="*/ 76 w 1259"/>
                <a:gd name="T47" fmla="*/ 215 h 1532"/>
                <a:gd name="T48" fmla="*/ 144 w 1259"/>
                <a:gd name="T49" fmla="*/ 194 h 1532"/>
                <a:gd name="T50" fmla="*/ 212 w 1259"/>
                <a:gd name="T51" fmla="*/ 179 h 1532"/>
                <a:gd name="T52" fmla="*/ 280 w 1259"/>
                <a:gd name="T53" fmla="*/ 164 h 1532"/>
                <a:gd name="T54" fmla="*/ 336 w 1259"/>
                <a:gd name="T55" fmla="*/ 149 h 1532"/>
                <a:gd name="T56" fmla="*/ 397 w 1259"/>
                <a:gd name="T57" fmla="*/ 149 h 1532"/>
                <a:gd name="T58" fmla="*/ 458 w 1259"/>
                <a:gd name="T59" fmla="*/ 141 h 1532"/>
                <a:gd name="T60" fmla="*/ 511 w 1259"/>
                <a:gd name="T61" fmla="*/ 146 h 1532"/>
                <a:gd name="T62" fmla="*/ 565 w 1259"/>
                <a:gd name="T63" fmla="*/ 152 h 1532"/>
                <a:gd name="T64" fmla="*/ 618 w 1259"/>
                <a:gd name="T65" fmla="*/ 166 h 1532"/>
                <a:gd name="T66" fmla="*/ 669 w 1259"/>
                <a:gd name="T67" fmla="*/ 186 h 1532"/>
                <a:gd name="T68" fmla="*/ 715 w 1259"/>
                <a:gd name="T69" fmla="*/ 205 h 1532"/>
                <a:gd name="T70" fmla="*/ 760 w 1259"/>
                <a:gd name="T71" fmla="*/ 239 h 1532"/>
                <a:gd name="T72" fmla="*/ 811 w 1259"/>
                <a:gd name="T73" fmla="*/ 267 h 1532"/>
                <a:gd name="T74" fmla="*/ 855 w 1259"/>
                <a:gd name="T75" fmla="*/ 307 h 1532"/>
                <a:gd name="T76" fmla="*/ 899 w 1259"/>
                <a:gd name="T77" fmla="*/ 348 h 1532"/>
                <a:gd name="T78" fmla="*/ 971 w 1259"/>
                <a:gd name="T79" fmla="*/ 464 h 1532"/>
                <a:gd name="T80" fmla="*/ 1016 w 1259"/>
                <a:gd name="T81" fmla="*/ 606 h 1532"/>
                <a:gd name="T82" fmla="*/ 1027 w 1259"/>
                <a:gd name="T83" fmla="*/ 774 h 1532"/>
                <a:gd name="T84" fmla="*/ 1022 w 1259"/>
                <a:gd name="T85" fmla="*/ 939 h 1532"/>
                <a:gd name="T86" fmla="*/ 1002 w 1259"/>
                <a:gd name="T87" fmla="*/ 1117 h 1532"/>
                <a:gd name="T88" fmla="*/ 966 w 1259"/>
                <a:gd name="T89" fmla="*/ 1279 h 1532"/>
                <a:gd name="T90" fmla="*/ 933 w 1259"/>
                <a:gd name="T91" fmla="*/ 1421 h 1532"/>
                <a:gd name="T92" fmla="*/ 891 w 1259"/>
                <a:gd name="T93" fmla="*/ 1532 h 15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13"/>
            <p:cNvSpPr>
              <a:spLocks/>
            </p:cNvSpPr>
            <p:nvPr userDrawn="1"/>
          </p:nvSpPr>
          <p:spPr bwMode="ltGray">
            <a:xfrm>
              <a:off x="0" y="2610"/>
              <a:ext cx="801" cy="459"/>
            </a:xfrm>
            <a:custGeom>
              <a:avLst/>
              <a:gdLst>
                <a:gd name="T0" fmla="*/ 0 w 801"/>
                <a:gd name="T1" fmla="*/ 0 h 459"/>
                <a:gd name="T2" fmla="*/ 37 w 801"/>
                <a:gd name="T3" fmla="*/ 69 h 459"/>
                <a:gd name="T4" fmla="*/ 68 w 801"/>
                <a:gd name="T5" fmla="*/ 132 h 459"/>
                <a:gd name="T6" fmla="*/ 110 w 801"/>
                <a:gd name="T7" fmla="*/ 188 h 459"/>
                <a:gd name="T8" fmla="*/ 149 w 801"/>
                <a:gd name="T9" fmla="*/ 229 h 459"/>
                <a:gd name="T10" fmla="*/ 192 w 801"/>
                <a:gd name="T11" fmla="*/ 278 h 459"/>
                <a:gd name="T12" fmla="*/ 250 w 801"/>
                <a:gd name="T13" fmla="*/ 314 h 459"/>
                <a:gd name="T14" fmla="*/ 308 w 801"/>
                <a:gd name="T15" fmla="*/ 336 h 459"/>
                <a:gd name="T16" fmla="*/ 365 w 801"/>
                <a:gd name="T17" fmla="*/ 365 h 459"/>
                <a:gd name="T18" fmla="*/ 430 w 801"/>
                <a:gd name="T19" fmla="*/ 381 h 459"/>
                <a:gd name="T20" fmla="*/ 501 w 801"/>
                <a:gd name="T21" fmla="*/ 390 h 459"/>
                <a:gd name="T22" fmla="*/ 573 w 801"/>
                <a:gd name="T23" fmla="*/ 392 h 459"/>
                <a:gd name="T24" fmla="*/ 646 w 801"/>
                <a:gd name="T25" fmla="*/ 381 h 459"/>
                <a:gd name="T26" fmla="*/ 726 w 801"/>
                <a:gd name="T27" fmla="*/ 362 h 459"/>
                <a:gd name="T28" fmla="*/ 801 w 801"/>
                <a:gd name="T29" fmla="*/ 335 h 459"/>
                <a:gd name="T30" fmla="*/ 731 w 801"/>
                <a:gd name="T31" fmla="*/ 377 h 459"/>
                <a:gd name="T32" fmla="*/ 662 w 801"/>
                <a:gd name="T33" fmla="*/ 404 h 459"/>
                <a:gd name="T34" fmla="*/ 594 w 801"/>
                <a:gd name="T35" fmla="*/ 432 h 459"/>
                <a:gd name="T36" fmla="*/ 532 w 801"/>
                <a:gd name="T37" fmla="*/ 445 h 459"/>
                <a:gd name="T38" fmla="*/ 471 w 801"/>
                <a:gd name="T39" fmla="*/ 459 h 459"/>
                <a:gd name="T40" fmla="*/ 411 w 801"/>
                <a:gd name="T41" fmla="*/ 458 h 459"/>
                <a:gd name="T42" fmla="*/ 350 w 801"/>
                <a:gd name="T43" fmla="*/ 458 h 459"/>
                <a:gd name="T44" fmla="*/ 291 w 801"/>
                <a:gd name="T45" fmla="*/ 450 h 459"/>
                <a:gd name="T46" fmla="*/ 244 w 801"/>
                <a:gd name="T47" fmla="*/ 436 h 459"/>
                <a:gd name="T48" fmla="*/ 192 w 801"/>
                <a:gd name="T49" fmla="*/ 415 h 459"/>
                <a:gd name="T50" fmla="*/ 145 w 801"/>
                <a:gd name="T51" fmla="*/ 394 h 459"/>
                <a:gd name="T52" fmla="*/ 100 w 801"/>
                <a:gd name="T53" fmla="*/ 373 h 459"/>
                <a:gd name="T54" fmla="*/ 60 w 801"/>
                <a:gd name="T55" fmla="*/ 347 h 459"/>
                <a:gd name="T56" fmla="*/ 0 w 801"/>
                <a:gd name="T57" fmla="*/ 294 h 459"/>
                <a:gd name="T58" fmla="*/ 0 w 801"/>
                <a:gd name="T59" fmla="*/ 0 h 45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14"/>
            <p:cNvSpPr>
              <a:spLocks/>
            </p:cNvSpPr>
            <p:nvPr userDrawn="1"/>
          </p:nvSpPr>
          <p:spPr bwMode="ltGray">
            <a:xfrm rot="373331" flipH="1">
              <a:off x="898" y="2855"/>
              <a:ext cx="354" cy="464"/>
            </a:xfrm>
            <a:custGeom>
              <a:avLst/>
              <a:gdLst>
                <a:gd name="T0" fmla="*/ 2147483646 w 117"/>
                <a:gd name="T1" fmla="*/ 0 h 132"/>
                <a:gd name="T2" fmla="*/ 0 w 117"/>
                <a:gd name="T3" fmla="*/ 2147483646 h 132"/>
                <a:gd name="T4" fmla="*/ 2147483646 w 117"/>
                <a:gd name="T5" fmla="*/ 2147483646 h 132"/>
                <a:gd name="T6" fmla="*/ 2147483646 w 117"/>
                <a:gd name="T7" fmla="*/ 2147483646 h 132"/>
                <a:gd name="T8" fmla="*/ 2147483646 w 117"/>
                <a:gd name="T9" fmla="*/ 2147483646 h 132"/>
                <a:gd name="T10" fmla="*/ 2147483646 w 117"/>
                <a:gd name="T11" fmla="*/ 2147483646 h 132"/>
                <a:gd name="T12" fmla="*/ 2147483646 w 117"/>
                <a:gd name="T13" fmla="*/ 2147483646 h 132"/>
                <a:gd name="T14" fmla="*/ 2147483646 w 117"/>
                <a:gd name="T15" fmla="*/ 2147483646 h 132"/>
                <a:gd name="T16" fmla="*/ 2147483646 w 117"/>
                <a:gd name="T17" fmla="*/ 2147483646 h 132"/>
                <a:gd name="T18" fmla="*/ 2147483646 w 117"/>
                <a:gd name="T19" fmla="*/ 2147483646 h 132"/>
                <a:gd name="T20" fmla="*/ 2147483646 w 117"/>
                <a:gd name="T21" fmla="*/ 2147483646 h 132"/>
                <a:gd name="T22" fmla="*/ 2147483646 w 117"/>
                <a:gd name="T23" fmla="*/ 2147483646 h 132"/>
                <a:gd name="T24" fmla="*/ 2147483646 w 117"/>
                <a:gd name="T25" fmla="*/ 2147483646 h 132"/>
                <a:gd name="T26" fmla="*/ 2147483646 w 117"/>
                <a:gd name="T27" fmla="*/ 2147483646 h 132"/>
                <a:gd name="T28" fmla="*/ 2147483646 w 117"/>
                <a:gd name="T29" fmla="*/ 2147483646 h 132"/>
                <a:gd name="T30" fmla="*/ 2147483646 w 117"/>
                <a:gd name="T31" fmla="*/ 2147483646 h 132"/>
                <a:gd name="T32" fmla="*/ 2147483646 w 117"/>
                <a:gd name="T33" fmla="*/ 2147483646 h 132"/>
                <a:gd name="T34" fmla="*/ 2147483646 w 117"/>
                <a:gd name="T35" fmla="*/ 2147483646 h 132"/>
                <a:gd name="T36" fmla="*/ 2147483646 w 117"/>
                <a:gd name="T37" fmla="*/ 2147483646 h 132"/>
                <a:gd name="T38" fmla="*/ 2147483646 w 117"/>
                <a:gd name="T39" fmla="*/ 2147483646 h 132"/>
                <a:gd name="T40" fmla="*/ 2147483646 w 117"/>
                <a:gd name="T41" fmla="*/ 2147483646 h 132"/>
                <a:gd name="T42" fmla="*/ 2147483646 w 117"/>
                <a:gd name="T43" fmla="*/ 2147483646 h 132"/>
                <a:gd name="T44" fmla="*/ 2147483646 w 117"/>
                <a:gd name="T45" fmla="*/ 2147483646 h 132"/>
                <a:gd name="T46" fmla="*/ 2147483646 w 117"/>
                <a:gd name="T47" fmla="*/ 2147483646 h 132"/>
                <a:gd name="T48" fmla="*/ 2147483646 w 117"/>
                <a:gd name="T49" fmla="*/ 2147483646 h 132"/>
                <a:gd name="T50" fmla="*/ 2147483646 w 117"/>
                <a:gd name="T51" fmla="*/ 2147483646 h 132"/>
                <a:gd name="T52" fmla="*/ 2147483646 w 117"/>
                <a:gd name="T53" fmla="*/ 0 h 13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Freeform 15"/>
            <p:cNvSpPr>
              <a:spLocks/>
            </p:cNvSpPr>
            <p:nvPr userDrawn="1"/>
          </p:nvSpPr>
          <p:spPr bwMode="ltGray">
            <a:xfrm rot="373331" flipH="1">
              <a:off x="799" y="2979"/>
              <a:ext cx="87" cy="274"/>
            </a:xfrm>
            <a:custGeom>
              <a:avLst/>
              <a:gdLst>
                <a:gd name="T0" fmla="*/ 2147483646 w 29"/>
                <a:gd name="T1" fmla="*/ 0 h 77"/>
                <a:gd name="T2" fmla="*/ 2147483646 w 29"/>
                <a:gd name="T3" fmla="*/ 0 h 77"/>
                <a:gd name="T4" fmla="*/ 2147483646 w 29"/>
                <a:gd name="T5" fmla="*/ 2147483646 h 77"/>
                <a:gd name="T6" fmla="*/ 2147483646 w 29"/>
                <a:gd name="T7" fmla="*/ 2147483646 h 77"/>
                <a:gd name="T8" fmla="*/ 2147483646 w 29"/>
                <a:gd name="T9" fmla="*/ 2147483646 h 77"/>
                <a:gd name="T10" fmla="*/ 2147483646 w 29"/>
                <a:gd name="T11" fmla="*/ 2147483646 h 77"/>
                <a:gd name="T12" fmla="*/ 0 w 29"/>
                <a:gd name="T13" fmla="*/ 2147483646 h 77"/>
                <a:gd name="T14" fmla="*/ 2147483646 w 29"/>
                <a:gd name="T15" fmla="*/ 2147483646 h 77"/>
                <a:gd name="T16" fmla="*/ 2147483646 w 29"/>
                <a:gd name="T17" fmla="*/ 2147483646 h 77"/>
                <a:gd name="T18" fmla="*/ 2147483646 w 29"/>
                <a:gd name="T19" fmla="*/ 2147483646 h 77"/>
                <a:gd name="T20" fmla="*/ 2147483646 w 29"/>
                <a:gd name="T21" fmla="*/ 2147483646 h 77"/>
                <a:gd name="T22" fmla="*/ 2147483646 w 29"/>
                <a:gd name="T23" fmla="*/ 2147483646 h 77"/>
                <a:gd name="T24" fmla="*/ 2147483646 w 29"/>
                <a:gd name="T25" fmla="*/ 0 h 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Freeform 16"/>
            <p:cNvSpPr>
              <a:spLocks/>
            </p:cNvSpPr>
            <p:nvPr userDrawn="1"/>
          </p:nvSpPr>
          <p:spPr bwMode="ltGray">
            <a:xfrm>
              <a:off x="1190" y="3273"/>
              <a:ext cx="1108" cy="1047"/>
            </a:xfrm>
            <a:custGeom>
              <a:avLst/>
              <a:gdLst>
                <a:gd name="T0" fmla="*/ 784 w 1108"/>
                <a:gd name="T1" fmla="*/ 1047 h 1047"/>
                <a:gd name="T2" fmla="*/ 692 w 1108"/>
                <a:gd name="T3" fmla="*/ 1011 h 1047"/>
                <a:gd name="T4" fmla="*/ 607 w 1108"/>
                <a:gd name="T5" fmla="*/ 945 h 1047"/>
                <a:gd name="T6" fmla="*/ 517 w 1108"/>
                <a:gd name="T7" fmla="*/ 861 h 1047"/>
                <a:gd name="T8" fmla="*/ 432 w 1108"/>
                <a:gd name="T9" fmla="*/ 776 h 1047"/>
                <a:gd name="T10" fmla="*/ 350 w 1108"/>
                <a:gd name="T11" fmla="*/ 677 h 1047"/>
                <a:gd name="T12" fmla="*/ 266 w 1108"/>
                <a:gd name="T13" fmla="*/ 563 h 1047"/>
                <a:gd name="T14" fmla="*/ 188 w 1108"/>
                <a:gd name="T15" fmla="*/ 447 h 1047"/>
                <a:gd name="T16" fmla="*/ 122 w 1108"/>
                <a:gd name="T17" fmla="*/ 325 h 1047"/>
                <a:gd name="T18" fmla="*/ 65 w 1108"/>
                <a:gd name="T19" fmla="*/ 211 h 1047"/>
                <a:gd name="T20" fmla="*/ 21 w 1108"/>
                <a:gd name="T21" fmla="*/ 101 h 1047"/>
                <a:gd name="T22" fmla="*/ 0 w 1108"/>
                <a:gd name="T23" fmla="*/ 0 h 1047"/>
                <a:gd name="T24" fmla="*/ 109 w 1108"/>
                <a:gd name="T25" fmla="*/ 217 h 1047"/>
                <a:gd name="T26" fmla="*/ 209 w 1108"/>
                <a:gd name="T27" fmla="*/ 378 h 1047"/>
                <a:gd name="T28" fmla="*/ 294 w 1108"/>
                <a:gd name="T29" fmla="*/ 500 h 1047"/>
                <a:gd name="T30" fmla="*/ 373 w 1108"/>
                <a:gd name="T31" fmla="*/ 590 h 1047"/>
                <a:gd name="T32" fmla="*/ 441 w 1108"/>
                <a:gd name="T33" fmla="*/ 661 h 1047"/>
                <a:gd name="T34" fmla="*/ 506 w 1108"/>
                <a:gd name="T35" fmla="*/ 713 h 1047"/>
                <a:gd name="T36" fmla="*/ 564 w 1108"/>
                <a:gd name="T37" fmla="*/ 754 h 1047"/>
                <a:gd name="T38" fmla="*/ 620 w 1108"/>
                <a:gd name="T39" fmla="*/ 801 h 1047"/>
                <a:gd name="T40" fmla="*/ 754 w 1108"/>
                <a:gd name="T41" fmla="*/ 899 h 1047"/>
                <a:gd name="T42" fmla="*/ 925 w 1108"/>
                <a:gd name="T43" fmla="*/ 977 h 1047"/>
                <a:gd name="T44" fmla="*/ 1108 w 1108"/>
                <a:gd name="T45" fmla="*/ 1047 h 1047"/>
                <a:gd name="T46" fmla="*/ 784 w 1108"/>
                <a:gd name="T47" fmla="*/ 1047 h 104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 name="Group 17"/>
            <p:cNvGrpSpPr>
              <a:grpSpLocks/>
            </p:cNvGrpSpPr>
            <p:nvPr userDrawn="1"/>
          </p:nvGrpSpPr>
          <p:grpSpPr bwMode="auto">
            <a:xfrm rot="3220060">
              <a:off x="2631" y="754"/>
              <a:ext cx="569" cy="637"/>
              <a:chOff x="1727" y="866"/>
              <a:chExt cx="129" cy="157"/>
            </a:xfrm>
          </p:grpSpPr>
          <p:sp>
            <p:nvSpPr>
              <p:cNvPr id="36" name="Freeform 18"/>
              <p:cNvSpPr>
                <a:spLocks/>
              </p:cNvSpPr>
              <p:nvPr userDrawn="1"/>
            </p:nvSpPr>
            <p:spPr bwMode="ltGray">
              <a:xfrm>
                <a:off x="1727" y="866"/>
                <a:ext cx="41" cy="59"/>
              </a:xfrm>
              <a:custGeom>
                <a:avLst/>
                <a:gdLst>
                  <a:gd name="T0" fmla="*/ 0 w 83"/>
                  <a:gd name="T1" fmla="*/ 1 h 117"/>
                  <a:gd name="T2" fmla="*/ 0 w 83"/>
                  <a:gd name="T3" fmla="*/ 0 h 117"/>
                  <a:gd name="T4" fmla="*/ 0 w 83"/>
                  <a:gd name="T5" fmla="*/ 1 h 117"/>
                  <a:gd name="T6" fmla="*/ 0 w 83"/>
                  <a:gd name="T7" fmla="*/ 1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 name="Freeform 19"/>
              <p:cNvSpPr>
                <a:spLocks/>
              </p:cNvSpPr>
              <p:nvPr userDrawn="1"/>
            </p:nvSpPr>
            <p:spPr bwMode="ltGray">
              <a:xfrm>
                <a:off x="1786" y="894"/>
                <a:ext cx="70" cy="49"/>
              </a:xfrm>
              <a:custGeom>
                <a:avLst/>
                <a:gdLst>
                  <a:gd name="T0" fmla="*/ 0 w 140"/>
                  <a:gd name="T1" fmla="*/ 1 h 98"/>
                  <a:gd name="T2" fmla="*/ 1 w 140"/>
                  <a:gd name="T3" fmla="*/ 0 h 98"/>
                  <a:gd name="T4" fmla="*/ 1 w 140"/>
                  <a:gd name="T5" fmla="*/ 1 h 98"/>
                  <a:gd name="T6" fmla="*/ 0 w 140"/>
                  <a:gd name="T7" fmla="*/ 1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 name="Freeform 20"/>
              <p:cNvSpPr>
                <a:spLocks/>
              </p:cNvSpPr>
              <p:nvPr userDrawn="1"/>
            </p:nvSpPr>
            <p:spPr bwMode="ltGray">
              <a:xfrm>
                <a:off x="1772" y="998"/>
                <a:ext cx="73" cy="25"/>
              </a:xfrm>
              <a:custGeom>
                <a:avLst/>
                <a:gdLst>
                  <a:gd name="T0" fmla="*/ 0 w 145"/>
                  <a:gd name="T1" fmla="*/ 1 h 49"/>
                  <a:gd name="T2" fmla="*/ 1 w 145"/>
                  <a:gd name="T3" fmla="*/ 0 h 49"/>
                  <a:gd name="T4" fmla="*/ 1 w 145"/>
                  <a:gd name="T5" fmla="*/ 1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3" name="Group 21"/>
            <p:cNvGrpSpPr>
              <a:grpSpLocks/>
            </p:cNvGrpSpPr>
            <p:nvPr userDrawn="1"/>
          </p:nvGrpSpPr>
          <p:grpSpPr bwMode="auto">
            <a:xfrm rot="-6691250">
              <a:off x="3637" y="132"/>
              <a:ext cx="356" cy="607"/>
              <a:chOff x="1727" y="866"/>
              <a:chExt cx="129" cy="157"/>
            </a:xfrm>
          </p:grpSpPr>
          <p:sp>
            <p:nvSpPr>
              <p:cNvPr id="33" name="Freeform 22"/>
              <p:cNvSpPr>
                <a:spLocks/>
              </p:cNvSpPr>
              <p:nvPr userDrawn="1"/>
            </p:nvSpPr>
            <p:spPr bwMode="ltGray">
              <a:xfrm>
                <a:off x="1727" y="866"/>
                <a:ext cx="41" cy="59"/>
              </a:xfrm>
              <a:custGeom>
                <a:avLst/>
                <a:gdLst>
                  <a:gd name="T0" fmla="*/ 0 w 83"/>
                  <a:gd name="T1" fmla="*/ 1 h 117"/>
                  <a:gd name="T2" fmla="*/ 0 w 83"/>
                  <a:gd name="T3" fmla="*/ 0 h 117"/>
                  <a:gd name="T4" fmla="*/ 0 w 83"/>
                  <a:gd name="T5" fmla="*/ 1 h 117"/>
                  <a:gd name="T6" fmla="*/ 0 w 83"/>
                  <a:gd name="T7" fmla="*/ 1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 name="Freeform 23"/>
              <p:cNvSpPr>
                <a:spLocks/>
              </p:cNvSpPr>
              <p:nvPr userDrawn="1"/>
            </p:nvSpPr>
            <p:spPr bwMode="ltGray">
              <a:xfrm>
                <a:off x="1786" y="894"/>
                <a:ext cx="70" cy="49"/>
              </a:xfrm>
              <a:custGeom>
                <a:avLst/>
                <a:gdLst>
                  <a:gd name="T0" fmla="*/ 0 w 140"/>
                  <a:gd name="T1" fmla="*/ 1 h 98"/>
                  <a:gd name="T2" fmla="*/ 1 w 140"/>
                  <a:gd name="T3" fmla="*/ 0 h 98"/>
                  <a:gd name="T4" fmla="*/ 1 w 140"/>
                  <a:gd name="T5" fmla="*/ 1 h 98"/>
                  <a:gd name="T6" fmla="*/ 0 w 140"/>
                  <a:gd name="T7" fmla="*/ 1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 name="Freeform 24"/>
              <p:cNvSpPr>
                <a:spLocks/>
              </p:cNvSpPr>
              <p:nvPr userDrawn="1"/>
            </p:nvSpPr>
            <p:spPr bwMode="ltGray">
              <a:xfrm>
                <a:off x="1772" y="998"/>
                <a:ext cx="73" cy="25"/>
              </a:xfrm>
              <a:custGeom>
                <a:avLst/>
                <a:gdLst>
                  <a:gd name="T0" fmla="*/ 0 w 145"/>
                  <a:gd name="T1" fmla="*/ 1 h 49"/>
                  <a:gd name="T2" fmla="*/ 1 w 145"/>
                  <a:gd name="T3" fmla="*/ 0 h 49"/>
                  <a:gd name="T4" fmla="*/ 1 w 145"/>
                  <a:gd name="T5" fmla="*/ 1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 name="Group 25"/>
            <p:cNvGrpSpPr>
              <a:grpSpLocks/>
            </p:cNvGrpSpPr>
            <p:nvPr userDrawn="1"/>
          </p:nvGrpSpPr>
          <p:grpSpPr bwMode="auto">
            <a:xfrm rot="8524840">
              <a:off x="668" y="3321"/>
              <a:ext cx="501" cy="502"/>
              <a:chOff x="1727" y="866"/>
              <a:chExt cx="129" cy="157"/>
            </a:xfrm>
          </p:grpSpPr>
          <p:sp>
            <p:nvSpPr>
              <p:cNvPr id="30" name="Freeform 26"/>
              <p:cNvSpPr>
                <a:spLocks/>
              </p:cNvSpPr>
              <p:nvPr userDrawn="1"/>
            </p:nvSpPr>
            <p:spPr bwMode="ltGray">
              <a:xfrm>
                <a:off x="1727" y="866"/>
                <a:ext cx="41" cy="59"/>
              </a:xfrm>
              <a:custGeom>
                <a:avLst/>
                <a:gdLst>
                  <a:gd name="T0" fmla="*/ 0 w 83"/>
                  <a:gd name="T1" fmla="*/ 1 h 117"/>
                  <a:gd name="T2" fmla="*/ 0 w 83"/>
                  <a:gd name="T3" fmla="*/ 0 h 117"/>
                  <a:gd name="T4" fmla="*/ 0 w 83"/>
                  <a:gd name="T5" fmla="*/ 1 h 117"/>
                  <a:gd name="T6" fmla="*/ 0 w 83"/>
                  <a:gd name="T7" fmla="*/ 1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Freeform 27"/>
              <p:cNvSpPr>
                <a:spLocks/>
              </p:cNvSpPr>
              <p:nvPr userDrawn="1"/>
            </p:nvSpPr>
            <p:spPr bwMode="ltGray">
              <a:xfrm>
                <a:off x="1786" y="894"/>
                <a:ext cx="70" cy="49"/>
              </a:xfrm>
              <a:custGeom>
                <a:avLst/>
                <a:gdLst>
                  <a:gd name="T0" fmla="*/ 0 w 140"/>
                  <a:gd name="T1" fmla="*/ 1 h 98"/>
                  <a:gd name="T2" fmla="*/ 1 w 140"/>
                  <a:gd name="T3" fmla="*/ 0 h 98"/>
                  <a:gd name="T4" fmla="*/ 1 w 140"/>
                  <a:gd name="T5" fmla="*/ 1 h 98"/>
                  <a:gd name="T6" fmla="*/ 0 w 140"/>
                  <a:gd name="T7" fmla="*/ 1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Freeform 28"/>
              <p:cNvSpPr>
                <a:spLocks/>
              </p:cNvSpPr>
              <p:nvPr userDrawn="1"/>
            </p:nvSpPr>
            <p:spPr bwMode="ltGray">
              <a:xfrm>
                <a:off x="1772" y="998"/>
                <a:ext cx="73" cy="25"/>
              </a:xfrm>
              <a:custGeom>
                <a:avLst/>
                <a:gdLst>
                  <a:gd name="T0" fmla="*/ 0 w 145"/>
                  <a:gd name="T1" fmla="*/ 1 h 49"/>
                  <a:gd name="T2" fmla="*/ 1 w 145"/>
                  <a:gd name="T3" fmla="*/ 0 h 49"/>
                  <a:gd name="T4" fmla="*/ 1 w 145"/>
                  <a:gd name="T5" fmla="*/ 1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 name="Group 29"/>
            <p:cNvGrpSpPr>
              <a:grpSpLocks/>
            </p:cNvGrpSpPr>
            <p:nvPr userDrawn="1"/>
          </p:nvGrpSpPr>
          <p:grpSpPr bwMode="auto">
            <a:xfrm rot="4106450" flipH="1">
              <a:off x="393" y="262"/>
              <a:ext cx="709" cy="892"/>
              <a:chOff x="1727" y="866"/>
              <a:chExt cx="129" cy="157"/>
            </a:xfrm>
          </p:grpSpPr>
          <p:sp>
            <p:nvSpPr>
              <p:cNvPr id="27" name="Freeform 30"/>
              <p:cNvSpPr>
                <a:spLocks/>
              </p:cNvSpPr>
              <p:nvPr userDrawn="1"/>
            </p:nvSpPr>
            <p:spPr bwMode="ltGray">
              <a:xfrm>
                <a:off x="1727" y="866"/>
                <a:ext cx="41" cy="59"/>
              </a:xfrm>
              <a:custGeom>
                <a:avLst/>
                <a:gdLst>
                  <a:gd name="T0" fmla="*/ 0 w 83"/>
                  <a:gd name="T1" fmla="*/ 1 h 117"/>
                  <a:gd name="T2" fmla="*/ 0 w 83"/>
                  <a:gd name="T3" fmla="*/ 0 h 117"/>
                  <a:gd name="T4" fmla="*/ 0 w 83"/>
                  <a:gd name="T5" fmla="*/ 1 h 117"/>
                  <a:gd name="T6" fmla="*/ 0 w 83"/>
                  <a:gd name="T7" fmla="*/ 1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 name="Freeform 31"/>
              <p:cNvSpPr>
                <a:spLocks/>
              </p:cNvSpPr>
              <p:nvPr userDrawn="1"/>
            </p:nvSpPr>
            <p:spPr bwMode="ltGray">
              <a:xfrm>
                <a:off x="1786" y="894"/>
                <a:ext cx="70" cy="49"/>
              </a:xfrm>
              <a:custGeom>
                <a:avLst/>
                <a:gdLst>
                  <a:gd name="T0" fmla="*/ 0 w 140"/>
                  <a:gd name="T1" fmla="*/ 1 h 98"/>
                  <a:gd name="T2" fmla="*/ 1 w 140"/>
                  <a:gd name="T3" fmla="*/ 0 h 98"/>
                  <a:gd name="T4" fmla="*/ 1 w 140"/>
                  <a:gd name="T5" fmla="*/ 1 h 98"/>
                  <a:gd name="T6" fmla="*/ 0 w 140"/>
                  <a:gd name="T7" fmla="*/ 1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Freeform 32"/>
              <p:cNvSpPr>
                <a:spLocks/>
              </p:cNvSpPr>
              <p:nvPr userDrawn="1"/>
            </p:nvSpPr>
            <p:spPr bwMode="ltGray">
              <a:xfrm>
                <a:off x="1772" y="998"/>
                <a:ext cx="73" cy="25"/>
              </a:xfrm>
              <a:custGeom>
                <a:avLst/>
                <a:gdLst>
                  <a:gd name="T0" fmla="*/ 0 w 145"/>
                  <a:gd name="T1" fmla="*/ 1 h 49"/>
                  <a:gd name="T2" fmla="*/ 1 w 145"/>
                  <a:gd name="T3" fmla="*/ 0 h 49"/>
                  <a:gd name="T4" fmla="*/ 1 w 145"/>
                  <a:gd name="T5" fmla="*/ 1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6" name="Group 33"/>
            <p:cNvGrpSpPr>
              <a:grpSpLocks/>
            </p:cNvGrpSpPr>
            <p:nvPr userDrawn="1"/>
          </p:nvGrpSpPr>
          <p:grpSpPr bwMode="auto">
            <a:xfrm rot="10015322" flipH="1">
              <a:off x="4625" y="2382"/>
              <a:ext cx="709" cy="892"/>
              <a:chOff x="1727" y="866"/>
              <a:chExt cx="129" cy="157"/>
            </a:xfrm>
          </p:grpSpPr>
          <p:sp>
            <p:nvSpPr>
              <p:cNvPr id="24" name="Freeform 34"/>
              <p:cNvSpPr>
                <a:spLocks/>
              </p:cNvSpPr>
              <p:nvPr userDrawn="1"/>
            </p:nvSpPr>
            <p:spPr bwMode="ltGray">
              <a:xfrm>
                <a:off x="1727" y="866"/>
                <a:ext cx="41" cy="59"/>
              </a:xfrm>
              <a:custGeom>
                <a:avLst/>
                <a:gdLst>
                  <a:gd name="T0" fmla="*/ 0 w 83"/>
                  <a:gd name="T1" fmla="*/ 1 h 117"/>
                  <a:gd name="T2" fmla="*/ 0 w 83"/>
                  <a:gd name="T3" fmla="*/ 0 h 117"/>
                  <a:gd name="T4" fmla="*/ 0 w 83"/>
                  <a:gd name="T5" fmla="*/ 1 h 117"/>
                  <a:gd name="T6" fmla="*/ 0 w 83"/>
                  <a:gd name="T7" fmla="*/ 1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 name="Freeform 35"/>
              <p:cNvSpPr>
                <a:spLocks/>
              </p:cNvSpPr>
              <p:nvPr userDrawn="1"/>
            </p:nvSpPr>
            <p:spPr bwMode="ltGray">
              <a:xfrm>
                <a:off x="1786" y="894"/>
                <a:ext cx="70" cy="49"/>
              </a:xfrm>
              <a:custGeom>
                <a:avLst/>
                <a:gdLst>
                  <a:gd name="T0" fmla="*/ 0 w 140"/>
                  <a:gd name="T1" fmla="*/ 1 h 98"/>
                  <a:gd name="T2" fmla="*/ 1 w 140"/>
                  <a:gd name="T3" fmla="*/ 0 h 98"/>
                  <a:gd name="T4" fmla="*/ 1 w 140"/>
                  <a:gd name="T5" fmla="*/ 1 h 98"/>
                  <a:gd name="T6" fmla="*/ 0 w 140"/>
                  <a:gd name="T7" fmla="*/ 1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 name="Freeform 36"/>
              <p:cNvSpPr>
                <a:spLocks/>
              </p:cNvSpPr>
              <p:nvPr userDrawn="1"/>
            </p:nvSpPr>
            <p:spPr bwMode="ltGray">
              <a:xfrm>
                <a:off x="1772" y="998"/>
                <a:ext cx="73" cy="25"/>
              </a:xfrm>
              <a:custGeom>
                <a:avLst/>
                <a:gdLst>
                  <a:gd name="T0" fmla="*/ 0 w 145"/>
                  <a:gd name="T1" fmla="*/ 1 h 49"/>
                  <a:gd name="T2" fmla="*/ 1 w 145"/>
                  <a:gd name="T3" fmla="*/ 0 h 49"/>
                  <a:gd name="T4" fmla="*/ 1 w 145"/>
                  <a:gd name="T5" fmla="*/ 1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7" name="Freeform 37"/>
            <p:cNvSpPr>
              <a:spLocks/>
            </p:cNvSpPr>
            <p:nvPr userDrawn="1"/>
          </p:nvSpPr>
          <p:spPr bwMode="ltGray">
            <a:xfrm>
              <a:off x="1217" y="2"/>
              <a:ext cx="862" cy="886"/>
            </a:xfrm>
            <a:custGeom>
              <a:avLst/>
              <a:gdLst>
                <a:gd name="T0" fmla="*/ 0 w 862"/>
                <a:gd name="T1" fmla="*/ 0 h 886"/>
                <a:gd name="T2" fmla="*/ 6 w 862"/>
                <a:gd name="T3" fmla="*/ 107 h 886"/>
                <a:gd name="T4" fmla="*/ 37 w 862"/>
                <a:gd name="T5" fmla="*/ 262 h 886"/>
                <a:gd name="T6" fmla="*/ 83 w 862"/>
                <a:gd name="T7" fmla="*/ 410 h 886"/>
                <a:gd name="T8" fmla="*/ 149 w 862"/>
                <a:gd name="T9" fmla="*/ 546 h 886"/>
                <a:gd name="T10" fmla="*/ 237 w 862"/>
                <a:gd name="T11" fmla="*/ 666 h 886"/>
                <a:gd name="T12" fmla="*/ 338 w 862"/>
                <a:gd name="T13" fmla="*/ 764 h 886"/>
                <a:gd name="T14" fmla="*/ 450 w 862"/>
                <a:gd name="T15" fmla="*/ 838 h 886"/>
                <a:gd name="T16" fmla="*/ 579 w 862"/>
                <a:gd name="T17" fmla="*/ 879 h 886"/>
                <a:gd name="T18" fmla="*/ 714 w 862"/>
                <a:gd name="T19" fmla="*/ 886 h 886"/>
                <a:gd name="T20" fmla="*/ 862 w 862"/>
                <a:gd name="T21" fmla="*/ 851 h 886"/>
                <a:gd name="T22" fmla="*/ 784 w 862"/>
                <a:gd name="T23" fmla="*/ 856 h 886"/>
                <a:gd name="T24" fmla="*/ 700 w 862"/>
                <a:gd name="T25" fmla="*/ 835 h 886"/>
                <a:gd name="T26" fmla="*/ 621 w 862"/>
                <a:gd name="T27" fmla="*/ 794 h 886"/>
                <a:gd name="T28" fmla="*/ 542 w 862"/>
                <a:gd name="T29" fmla="*/ 728 h 886"/>
                <a:gd name="T30" fmla="*/ 466 w 862"/>
                <a:gd name="T31" fmla="*/ 649 h 886"/>
                <a:gd name="T32" fmla="*/ 397 w 862"/>
                <a:gd name="T33" fmla="*/ 557 h 886"/>
                <a:gd name="T34" fmla="*/ 334 w 862"/>
                <a:gd name="T35" fmla="*/ 454 h 886"/>
                <a:gd name="T36" fmla="*/ 279 w 862"/>
                <a:gd name="T37" fmla="*/ 339 h 886"/>
                <a:gd name="T38" fmla="*/ 238 w 862"/>
                <a:gd name="T39" fmla="*/ 225 h 886"/>
                <a:gd name="T40" fmla="*/ 205 w 862"/>
                <a:gd name="T41" fmla="*/ 105 h 886"/>
                <a:gd name="T42" fmla="*/ 184 w 862"/>
                <a:gd name="T43" fmla="*/ 3 h 88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 name="Freeform 38"/>
            <p:cNvSpPr>
              <a:spLocks/>
            </p:cNvSpPr>
            <p:nvPr userDrawn="1"/>
          </p:nvSpPr>
          <p:spPr bwMode="ltGray">
            <a:xfrm rot="9832527" flipV="1">
              <a:off x="2158" y="102"/>
              <a:ext cx="681" cy="593"/>
            </a:xfrm>
            <a:custGeom>
              <a:avLst/>
              <a:gdLst>
                <a:gd name="T0" fmla="*/ 0 w 257"/>
                <a:gd name="T1" fmla="*/ 0 h 237"/>
                <a:gd name="T2" fmla="*/ 0 w 257"/>
                <a:gd name="T3" fmla="*/ 2147483646 h 237"/>
                <a:gd name="T4" fmla="*/ 2147483646 w 257"/>
                <a:gd name="T5" fmla="*/ 2147483646 h 237"/>
                <a:gd name="T6" fmla="*/ 2147483646 w 257"/>
                <a:gd name="T7" fmla="*/ 2147483646 h 237"/>
                <a:gd name="T8" fmla="*/ 2147483646 w 257"/>
                <a:gd name="T9" fmla="*/ 2147483646 h 237"/>
                <a:gd name="T10" fmla="*/ 2147483646 w 257"/>
                <a:gd name="T11" fmla="*/ 2147483646 h 237"/>
                <a:gd name="T12" fmla="*/ 2147483646 w 257"/>
                <a:gd name="T13" fmla="*/ 2147483646 h 237"/>
                <a:gd name="T14" fmla="*/ 2147483646 w 257"/>
                <a:gd name="T15" fmla="*/ 2147483646 h 237"/>
                <a:gd name="T16" fmla="*/ 2147483646 w 257"/>
                <a:gd name="T17" fmla="*/ 2147483646 h 237"/>
                <a:gd name="T18" fmla="*/ 2147483646 w 257"/>
                <a:gd name="T19" fmla="*/ 2147483646 h 237"/>
                <a:gd name="T20" fmla="*/ 2147483646 w 257"/>
                <a:gd name="T21" fmla="*/ 2147483646 h 237"/>
                <a:gd name="T22" fmla="*/ 2147483646 w 257"/>
                <a:gd name="T23" fmla="*/ 2147483646 h 237"/>
                <a:gd name="T24" fmla="*/ 2147483646 w 257"/>
                <a:gd name="T25" fmla="*/ 2147483646 h 237"/>
                <a:gd name="T26" fmla="*/ 2147483646 w 257"/>
                <a:gd name="T27" fmla="*/ 2147483646 h 237"/>
                <a:gd name="T28" fmla="*/ 2147483646 w 257"/>
                <a:gd name="T29" fmla="*/ 2147483646 h 237"/>
                <a:gd name="T30" fmla="*/ 2147483646 w 257"/>
                <a:gd name="T31" fmla="*/ 2147483646 h 237"/>
                <a:gd name="T32" fmla="*/ 2147483646 w 257"/>
                <a:gd name="T33" fmla="*/ 2147483646 h 237"/>
                <a:gd name="T34" fmla="*/ 2147483646 w 257"/>
                <a:gd name="T35" fmla="*/ 2147483646 h 237"/>
                <a:gd name="T36" fmla="*/ 2147483646 w 257"/>
                <a:gd name="T37" fmla="*/ 2147483646 h 237"/>
                <a:gd name="T38" fmla="*/ 2147483646 w 257"/>
                <a:gd name="T39" fmla="*/ 2147483646 h 237"/>
                <a:gd name="T40" fmla="*/ 2147483646 w 257"/>
                <a:gd name="T41" fmla="*/ 2147483646 h 237"/>
                <a:gd name="T42" fmla="*/ 2147483646 w 257"/>
                <a:gd name="T43" fmla="*/ 2147483646 h 237"/>
                <a:gd name="T44" fmla="*/ 2147483646 w 257"/>
                <a:gd name="T45" fmla="*/ 2147483646 h 237"/>
                <a:gd name="T46" fmla="*/ 2147483646 w 257"/>
                <a:gd name="T47" fmla="*/ 2147483646 h 237"/>
                <a:gd name="T48" fmla="*/ 2147483646 w 257"/>
                <a:gd name="T49" fmla="*/ 2147483646 h 237"/>
                <a:gd name="T50" fmla="*/ 2147483646 w 257"/>
                <a:gd name="T51" fmla="*/ 2147483646 h 237"/>
                <a:gd name="T52" fmla="*/ 2147483646 w 257"/>
                <a:gd name="T53" fmla="*/ 2147483646 h 237"/>
                <a:gd name="T54" fmla="*/ 2147483646 w 257"/>
                <a:gd name="T55" fmla="*/ 2147483646 h 237"/>
                <a:gd name="T56" fmla="*/ 2147483646 w 257"/>
                <a:gd name="T57" fmla="*/ 2147483646 h 237"/>
                <a:gd name="T58" fmla="*/ 2147483646 w 257"/>
                <a:gd name="T59" fmla="*/ 2147483646 h 237"/>
                <a:gd name="T60" fmla="*/ 2147483646 w 257"/>
                <a:gd name="T61" fmla="*/ 2147483646 h 237"/>
                <a:gd name="T62" fmla="*/ 2147483646 w 257"/>
                <a:gd name="T63" fmla="*/ 2147483646 h 237"/>
                <a:gd name="T64" fmla="*/ 0 w 257"/>
                <a:gd name="T65" fmla="*/ 0 h 2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 name="Freeform 39"/>
            <p:cNvSpPr>
              <a:spLocks/>
            </p:cNvSpPr>
            <p:nvPr userDrawn="1"/>
          </p:nvSpPr>
          <p:spPr bwMode="ltGray">
            <a:xfrm rot="9832527" flipV="1">
              <a:off x="1997" y="858"/>
              <a:ext cx="330" cy="278"/>
            </a:xfrm>
            <a:custGeom>
              <a:avLst/>
              <a:gdLst>
                <a:gd name="T0" fmla="*/ 2147483646 w 124"/>
                <a:gd name="T1" fmla="*/ 0 h 110"/>
                <a:gd name="T2" fmla="*/ 2147483646 w 124"/>
                <a:gd name="T3" fmla="*/ 2147483646 h 110"/>
                <a:gd name="T4" fmla="*/ 2147483646 w 124"/>
                <a:gd name="T5" fmla="*/ 2147483646 h 110"/>
                <a:gd name="T6" fmla="*/ 2147483646 w 124"/>
                <a:gd name="T7" fmla="*/ 2147483646 h 110"/>
                <a:gd name="T8" fmla="*/ 2147483646 w 124"/>
                <a:gd name="T9" fmla="*/ 2147483646 h 110"/>
                <a:gd name="T10" fmla="*/ 2147483646 w 124"/>
                <a:gd name="T11" fmla="*/ 2147483646 h 110"/>
                <a:gd name="T12" fmla="*/ 2147483646 w 124"/>
                <a:gd name="T13" fmla="*/ 2147483646 h 110"/>
                <a:gd name="T14" fmla="*/ 2147483646 w 124"/>
                <a:gd name="T15" fmla="*/ 2147483646 h 110"/>
                <a:gd name="T16" fmla="*/ 2147483646 w 124"/>
                <a:gd name="T17" fmla="*/ 2147483646 h 110"/>
                <a:gd name="T18" fmla="*/ 0 w 124"/>
                <a:gd name="T19" fmla="*/ 2147483646 h 110"/>
                <a:gd name="T20" fmla="*/ 2147483646 w 124"/>
                <a:gd name="T21" fmla="*/ 2147483646 h 110"/>
                <a:gd name="T22" fmla="*/ 2147483646 w 124"/>
                <a:gd name="T23" fmla="*/ 2147483646 h 110"/>
                <a:gd name="T24" fmla="*/ 2147483646 w 124"/>
                <a:gd name="T25" fmla="*/ 2147483646 h 110"/>
                <a:gd name="T26" fmla="*/ 2147483646 w 124"/>
                <a:gd name="T27" fmla="*/ 2147483646 h 110"/>
                <a:gd name="T28" fmla="*/ 2147483646 w 124"/>
                <a:gd name="T29" fmla="*/ 2147483646 h 110"/>
                <a:gd name="T30" fmla="*/ 2147483646 w 124"/>
                <a:gd name="T31" fmla="*/ 2147483646 h 110"/>
                <a:gd name="T32" fmla="*/ 2147483646 w 124"/>
                <a:gd name="T33" fmla="*/ 2147483646 h 110"/>
                <a:gd name="T34" fmla="*/ 2147483646 w 124"/>
                <a:gd name="T35" fmla="*/ 2147483646 h 110"/>
                <a:gd name="T36" fmla="*/ 2147483646 w 124"/>
                <a:gd name="T37" fmla="*/ 2147483646 h 110"/>
                <a:gd name="T38" fmla="*/ 2147483646 w 124"/>
                <a:gd name="T39" fmla="*/ 2147483646 h 110"/>
                <a:gd name="T40" fmla="*/ 2147483646 w 124"/>
                <a:gd name="T41" fmla="*/ 2147483646 h 110"/>
                <a:gd name="T42" fmla="*/ 2147483646 w 124"/>
                <a:gd name="T43" fmla="*/ 2147483646 h 110"/>
                <a:gd name="T44" fmla="*/ 2147483646 w 124"/>
                <a:gd name="T45" fmla="*/ 2147483646 h 110"/>
                <a:gd name="T46" fmla="*/ 2147483646 w 124"/>
                <a:gd name="T47" fmla="*/ 2147483646 h 110"/>
                <a:gd name="T48" fmla="*/ 2147483646 w 124"/>
                <a:gd name="T49" fmla="*/ 2147483646 h 110"/>
                <a:gd name="T50" fmla="*/ 2147483646 w 124"/>
                <a:gd name="T51" fmla="*/ 2147483646 h 110"/>
                <a:gd name="T52" fmla="*/ 2147483646 w 124"/>
                <a:gd name="T53" fmla="*/ 2147483646 h 110"/>
                <a:gd name="T54" fmla="*/ 2147483646 w 124"/>
                <a:gd name="T55" fmla="*/ 2147483646 h 110"/>
                <a:gd name="T56" fmla="*/ 2147483646 w 124"/>
                <a:gd name="T57" fmla="*/ 2147483646 h 110"/>
                <a:gd name="T58" fmla="*/ 2147483646 w 124"/>
                <a:gd name="T59" fmla="*/ 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 name="Freeform 40"/>
            <p:cNvSpPr>
              <a:spLocks/>
            </p:cNvSpPr>
            <p:nvPr userDrawn="1"/>
          </p:nvSpPr>
          <p:spPr bwMode="ltGray">
            <a:xfrm rot="9832527" flipV="1">
              <a:off x="2224" y="808"/>
              <a:ext cx="123" cy="233"/>
            </a:xfrm>
            <a:custGeom>
              <a:avLst/>
              <a:gdLst>
                <a:gd name="T0" fmla="*/ 2147483646 w 46"/>
                <a:gd name="T1" fmla="*/ 0 h 94"/>
                <a:gd name="T2" fmla="*/ 2147483646 w 46"/>
                <a:gd name="T3" fmla="*/ 2147483646 h 94"/>
                <a:gd name="T4" fmla="*/ 2147483646 w 46"/>
                <a:gd name="T5" fmla="*/ 2147483646 h 94"/>
                <a:gd name="T6" fmla="*/ 2147483646 w 46"/>
                <a:gd name="T7" fmla="*/ 2147483646 h 94"/>
                <a:gd name="T8" fmla="*/ 0 w 46"/>
                <a:gd name="T9" fmla="*/ 2147483646 h 94"/>
                <a:gd name="T10" fmla="*/ 2147483646 w 46"/>
                <a:gd name="T11" fmla="*/ 2147483646 h 94"/>
                <a:gd name="T12" fmla="*/ 2147483646 w 46"/>
                <a:gd name="T13" fmla="*/ 2147483646 h 94"/>
                <a:gd name="T14" fmla="*/ 2147483646 w 46"/>
                <a:gd name="T15" fmla="*/ 2147483646 h 94"/>
                <a:gd name="T16" fmla="*/ 2147483646 w 46"/>
                <a:gd name="T17" fmla="*/ 2147483646 h 94"/>
                <a:gd name="T18" fmla="*/ 2147483646 w 46"/>
                <a:gd name="T19" fmla="*/ 2147483646 h 94"/>
                <a:gd name="T20" fmla="*/ 2147483646 w 46"/>
                <a:gd name="T21" fmla="*/ 2147483646 h 94"/>
                <a:gd name="T22" fmla="*/ 2147483646 w 46"/>
                <a:gd name="T23" fmla="*/ 2147483646 h 94"/>
                <a:gd name="T24" fmla="*/ 2147483646 w 46"/>
                <a:gd name="T25" fmla="*/ 0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 name="Freeform 41"/>
            <p:cNvSpPr>
              <a:spLocks/>
            </p:cNvSpPr>
            <p:nvPr userDrawn="1"/>
          </p:nvSpPr>
          <p:spPr bwMode="ltGray">
            <a:xfrm>
              <a:off x="1603" y="0"/>
              <a:ext cx="124" cy="121"/>
            </a:xfrm>
            <a:custGeom>
              <a:avLst/>
              <a:gdLst>
                <a:gd name="T0" fmla="*/ 124 w 124"/>
                <a:gd name="T1" fmla="*/ 0 h 121"/>
                <a:gd name="T2" fmla="*/ 113 w 124"/>
                <a:gd name="T3" fmla="*/ 9 h 121"/>
                <a:gd name="T4" fmla="*/ 99 w 124"/>
                <a:gd name="T5" fmla="*/ 25 h 121"/>
                <a:gd name="T6" fmla="*/ 81 w 124"/>
                <a:gd name="T7" fmla="*/ 41 h 121"/>
                <a:gd name="T8" fmla="*/ 63 w 124"/>
                <a:gd name="T9" fmla="*/ 54 h 121"/>
                <a:gd name="T10" fmla="*/ 41 w 124"/>
                <a:gd name="T11" fmla="*/ 66 h 121"/>
                <a:gd name="T12" fmla="*/ 22 w 124"/>
                <a:gd name="T13" fmla="*/ 74 h 121"/>
                <a:gd name="T14" fmla="*/ 0 w 124"/>
                <a:gd name="T15" fmla="*/ 75 h 121"/>
                <a:gd name="T16" fmla="*/ 10 w 124"/>
                <a:gd name="T17" fmla="*/ 96 h 121"/>
                <a:gd name="T18" fmla="*/ 23 w 124"/>
                <a:gd name="T19" fmla="*/ 113 h 121"/>
                <a:gd name="T20" fmla="*/ 41 w 124"/>
                <a:gd name="T21" fmla="*/ 121 h 121"/>
                <a:gd name="T22" fmla="*/ 60 w 124"/>
                <a:gd name="T23" fmla="*/ 121 h 121"/>
                <a:gd name="T24" fmla="*/ 83 w 124"/>
                <a:gd name="T25" fmla="*/ 111 h 121"/>
                <a:gd name="T26" fmla="*/ 101 w 124"/>
                <a:gd name="T27" fmla="*/ 88 h 121"/>
                <a:gd name="T28" fmla="*/ 116 w 124"/>
                <a:gd name="T29" fmla="*/ 53 h 121"/>
                <a:gd name="T30" fmla="*/ 124 w 124"/>
                <a:gd name="T31" fmla="*/ 0 h 1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Freeform 42"/>
            <p:cNvSpPr>
              <a:spLocks/>
            </p:cNvSpPr>
            <p:nvPr userDrawn="1"/>
          </p:nvSpPr>
          <p:spPr bwMode="ltGray">
            <a:xfrm rot="9832527" flipV="1">
              <a:off x="2173" y="1238"/>
              <a:ext cx="393" cy="2300"/>
            </a:xfrm>
            <a:custGeom>
              <a:avLst/>
              <a:gdLst>
                <a:gd name="T0" fmla="*/ 0 w 149"/>
                <a:gd name="T1" fmla="*/ 0 h 704"/>
                <a:gd name="T2" fmla="*/ 2147483646 w 149"/>
                <a:gd name="T3" fmla="*/ 2147483646 h 704"/>
                <a:gd name="T4" fmla="*/ 2147483646 w 149"/>
                <a:gd name="T5" fmla="*/ 2147483646 h 704"/>
                <a:gd name="T6" fmla="*/ 2147483646 w 149"/>
                <a:gd name="T7" fmla="*/ 2147483646 h 704"/>
                <a:gd name="T8" fmla="*/ 2147483646 w 149"/>
                <a:gd name="T9" fmla="*/ 2147483646 h 704"/>
                <a:gd name="T10" fmla="*/ 2147483646 w 149"/>
                <a:gd name="T11" fmla="*/ 2147483646 h 704"/>
                <a:gd name="T12" fmla="*/ 2147483646 w 149"/>
                <a:gd name="T13" fmla="*/ 2147483646 h 704"/>
                <a:gd name="T14" fmla="*/ 2147483646 w 149"/>
                <a:gd name="T15" fmla="*/ 2147483646 h 704"/>
                <a:gd name="T16" fmla="*/ 2147483646 w 149"/>
                <a:gd name="T17" fmla="*/ 2147483646 h 704"/>
                <a:gd name="T18" fmla="*/ 2147483646 w 149"/>
                <a:gd name="T19" fmla="*/ 2147483646 h 704"/>
                <a:gd name="T20" fmla="*/ 2147483646 w 149"/>
                <a:gd name="T21" fmla="*/ 2147483646 h 704"/>
                <a:gd name="T22" fmla="*/ 2147483646 w 149"/>
                <a:gd name="T23" fmla="*/ 2147483646 h 704"/>
                <a:gd name="T24" fmla="*/ 2147483646 w 149"/>
                <a:gd name="T25" fmla="*/ 2147483646 h 704"/>
                <a:gd name="T26" fmla="*/ 2147483646 w 149"/>
                <a:gd name="T27" fmla="*/ 2147483646 h 704"/>
                <a:gd name="T28" fmla="*/ 2147483646 w 149"/>
                <a:gd name="T29" fmla="*/ 2147483646 h 704"/>
                <a:gd name="T30" fmla="*/ 2147483646 w 149"/>
                <a:gd name="T31" fmla="*/ 2147483646 h 704"/>
                <a:gd name="T32" fmla="*/ 2147483646 w 149"/>
                <a:gd name="T33" fmla="*/ 2147483646 h 704"/>
                <a:gd name="T34" fmla="*/ 2147483646 w 149"/>
                <a:gd name="T35" fmla="*/ 2147483646 h 704"/>
                <a:gd name="T36" fmla="*/ 2147483646 w 149"/>
                <a:gd name="T37" fmla="*/ 2147483646 h 704"/>
                <a:gd name="T38" fmla="*/ 2147483646 w 149"/>
                <a:gd name="T39" fmla="*/ 2147483646 h 704"/>
                <a:gd name="T40" fmla="*/ 2147483646 w 149"/>
                <a:gd name="T41" fmla="*/ 2147483646 h 704"/>
                <a:gd name="T42" fmla="*/ 2147483646 w 149"/>
                <a:gd name="T43" fmla="*/ 2147483646 h 704"/>
                <a:gd name="T44" fmla="*/ 2147483646 w 149"/>
                <a:gd name="T45" fmla="*/ 2147483646 h 704"/>
                <a:gd name="T46" fmla="*/ 2147483646 w 149"/>
                <a:gd name="T47" fmla="*/ 2147483646 h 704"/>
                <a:gd name="T48" fmla="*/ 2147483646 w 149"/>
                <a:gd name="T49" fmla="*/ 2147483646 h 704"/>
                <a:gd name="T50" fmla="*/ 2147483646 w 149"/>
                <a:gd name="T51" fmla="*/ 2147483646 h 704"/>
                <a:gd name="T52" fmla="*/ 2147483646 w 149"/>
                <a:gd name="T53" fmla="*/ 2147483646 h 704"/>
                <a:gd name="T54" fmla="*/ 2147483646 w 149"/>
                <a:gd name="T55" fmla="*/ 2147483646 h 704"/>
                <a:gd name="T56" fmla="*/ 2147483646 w 149"/>
                <a:gd name="T57" fmla="*/ 2147483646 h 704"/>
                <a:gd name="T58" fmla="*/ 2147483646 w 149"/>
                <a:gd name="T59" fmla="*/ 2147483646 h 704"/>
                <a:gd name="T60" fmla="*/ 2147483646 w 149"/>
                <a:gd name="T61" fmla="*/ 2147483646 h 704"/>
                <a:gd name="T62" fmla="*/ 2147483646 w 149"/>
                <a:gd name="T63" fmla="*/ 2147483646 h 704"/>
                <a:gd name="T64" fmla="*/ 2147483646 w 149"/>
                <a:gd name="T65" fmla="*/ 2147483646 h 704"/>
                <a:gd name="T66" fmla="*/ 2147483646 w 149"/>
                <a:gd name="T67" fmla="*/ 2147483646 h 704"/>
                <a:gd name="T68" fmla="*/ 2147483646 w 149"/>
                <a:gd name="T69" fmla="*/ 2147483646 h 704"/>
                <a:gd name="T70" fmla="*/ 2147483646 w 149"/>
                <a:gd name="T71" fmla="*/ 2147483646 h 704"/>
                <a:gd name="T72" fmla="*/ 2147483646 w 149"/>
                <a:gd name="T73" fmla="*/ 2147483646 h 704"/>
                <a:gd name="T74" fmla="*/ 2147483646 w 149"/>
                <a:gd name="T75" fmla="*/ 2147483646 h 704"/>
                <a:gd name="T76" fmla="*/ 2147483646 w 149"/>
                <a:gd name="T77" fmla="*/ 2147483646 h 704"/>
                <a:gd name="T78" fmla="*/ 2147483646 w 149"/>
                <a:gd name="T79" fmla="*/ 2147483646 h 704"/>
                <a:gd name="T80" fmla="*/ 2147483646 w 149"/>
                <a:gd name="T81" fmla="*/ 2147483646 h 704"/>
                <a:gd name="T82" fmla="*/ 0 w 149"/>
                <a:gd name="T83" fmla="*/ 0 h 70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 name="Freeform 43"/>
            <p:cNvSpPr>
              <a:spLocks/>
            </p:cNvSpPr>
            <p:nvPr userDrawn="1"/>
          </p:nvSpPr>
          <p:spPr bwMode="ltGray">
            <a:xfrm>
              <a:off x="0" y="1848"/>
              <a:ext cx="36" cy="132"/>
            </a:xfrm>
            <a:custGeom>
              <a:avLst/>
              <a:gdLst>
                <a:gd name="T0" fmla="*/ 0 w 36"/>
                <a:gd name="T1" fmla="*/ 0 h 132"/>
                <a:gd name="T2" fmla="*/ 36 w 36"/>
                <a:gd name="T3" fmla="*/ 12 h 132"/>
                <a:gd name="T4" fmla="*/ 0 w 36"/>
                <a:gd name="T5" fmla="*/ 132 h 132"/>
                <a:gd name="T6" fmla="*/ 0 w 36"/>
                <a:gd name="T7" fmla="*/ 0 h 1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 h="132">
                  <a:moveTo>
                    <a:pt x="0" y="0"/>
                  </a:moveTo>
                  <a:lnTo>
                    <a:pt x="36" y="12"/>
                  </a:lnTo>
                  <a:lnTo>
                    <a:pt x="0" y="132"/>
                  </a:lnTo>
                  <a:lnTo>
                    <a:pt x="0" y="0"/>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3295" name="Rectangle 47"/>
          <p:cNvSpPr>
            <a:spLocks noGrp="1" noChangeArrowheads="1"/>
          </p:cNvSpPr>
          <p:nvPr>
            <p:ph type="ctrTitle"/>
          </p:nvPr>
        </p:nvSpPr>
        <p:spPr>
          <a:xfrm>
            <a:off x="2455863" y="596900"/>
            <a:ext cx="6192837" cy="3581400"/>
          </a:xfrm>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45791" dir="3378596" algn="ctr" rotWithShape="0">
                    <a:srgbClr val="993366"/>
                  </a:outerShdw>
                </a:effectLst>
              </a14:hiddenEffects>
            </a:ext>
          </a:extLst>
        </p:spPr>
        <p:txBody>
          <a:bodyPr/>
          <a:lstStyle>
            <a:lvl1pPr>
              <a:defRPr sz="5200" b="1"/>
            </a:lvl1pPr>
          </a:lstStyle>
          <a:p>
            <a:pPr lvl="0"/>
            <a:r>
              <a:rPr lang="zh-CN" altLang="en-US" noProof="0" smtClean="0"/>
              <a:t>单击此处编辑母版标题样式</a:t>
            </a:r>
          </a:p>
        </p:txBody>
      </p:sp>
      <p:sp>
        <p:nvSpPr>
          <p:cNvPr id="53296" name="Rectangle 48"/>
          <p:cNvSpPr>
            <a:spLocks noGrp="1" noChangeArrowheads="1"/>
          </p:cNvSpPr>
          <p:nvPr>
            <p:ph type="subTitle" idx="1"/>
          </p:nvPr>
        </p:nvSpPr>
        <p:spPr>
          <a:xfrm>
            <a:off x="2489200" y="4279900"/>
            <a:ext cx="6146800" cy="1485900"/>
          </a:xfrm>
        </p:spPr>
        <p:txBody>
          <a:bodyPr/>
          <a:lstStyle>
            <a:lvl1pPr marL="0" indent="0" algn="ctr">
              <a:buFontTx/>
              <a:buNone/>
              <a:defRPr b="1">
                <a:effectLst>
                  <a:outerShdw blurRad="38100" dist="38100" dir="2700000" algn="tl">
                    <a:srgbClr val="C0C0C0"/>
                  </a:outerShdw>
                </a:effectLst>
              </a:defRPr>
            </a:lvl1pPr>
          </a:lstStyle>
          <a:p>
            <a:pPr lvl="0"/>
            <a:r>
              <a:rPr lang="zh-CN" altLang="en-US" noProof="0" smtClean="0"/>
              <a:t>单击此处编辑母版副标题样式</a:t>
            </a:r>
          </a:p>
        </p:txBody>
      </p:sp>
      <p:sp>
        <p:nvSpPr>
          <p:cNvPr id="46" name="Rectangle 44"/>
          <p:cNvSpPr>
            <a:spLocks noGrp="1" noChangeArrowheads="1"/>
          </p:cNvSpPr>
          <p:nvPr>
            <p:ph type="dt" sz="half" idx="10"/>
          </p:nvPr>
        </p:nvSpPr>
        <p:spPr>
          <a:xfrm>
            <a:off x="457200" y="6248400"/>
            <a:ext cx="2133600" cy="457200"/>
          </a:xfrm>
          <a:prstGeom prst="rect">
            <a:avLst/>
          </a:prstGeom>
        </p:spPr>
        <p:txBody>
          <a:bodyPr/>
          <a:lstStyle>
            <a:lvl1pPr>
              <a:defRPr/>
            </a:lvl1pPr>
          </a:lstStyle>
          <a:p>
            <a:pPr>
              <a:defRPr/>
            </a:pPr>
            <a:endParaRPr lang="en-US" altLang="zh-CN"/>
          </a:p>
        </p:txBody>
      </p:sp>
      <p:sp>
        <p:nvSpPr>
          <p:cNvPr id="47" name="Rectangle 4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48" name="Rectangle 46"/>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3BD9E213-5CC9-4903-81AC-69C0D03E39FB}" type="slidenum">
              <a:rPr lang="en-US" altLang="zh-CN"/>
              <a:pPr>
                <a:defRPr/>
              </a:pPr>
              <a:t>‹#›</a:t>
            </a:fld>
            <a:endParaRPr lang="en-US" altLang="zh-CN"/>
          </a:p>
        </p:txBody>
      </p:sp>
    </p:spTree>
    <p:extLst>
      <p:ext uri="{BB962C8B-B14F-4D97-AF65-F5344CB8AC3E}">
        <p14:creationId xmlns:p14="http://schemas.microsoft.com/office/powerpoint/2010/main" val="375882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7"/>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5" name="Rectangle 48"/>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6"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63B12B04-7220-412E-AC85-D82D58F8D0FD}" type="slidenum">
              <a:rPr lang="en-US" altLang="zh-CN"/>
              <a:pPr>
                <a:defRPr/>
              </a:pPr>
              <a:t>‹#›</a:t>
            </a:fld>
            <a:endParaRPr lang="en-US" altLang="zh-CN"/>
          </a:p>
        </p:txBody>
      </p:sp>
    </p:spTree>
    <p:extLst>
      <p:ext uri="{BB962C8B-B14F-4D97-AF65-F5344CB8AC3E}">
        <p14:creationId xmlns:p14="http://schemas.microsoft.com/office/powerpoint/2010/main" val="3521806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456113"/>
          </a:xfrm>
        </p:spPr>
        <p:txBody>
          <a:bodyPr/>
          <a:lstStyle>
            <a:lvl1pPr>
              <a:lnSpc>
                <a:spcPct val="125000"/>
              </a:lnSpc>
              <a:spcBef>
                <a:spcPts val="0"/>
              </a:spcBef>
              <a:defRPr sz="2800"/>
            </a:lvl1pPr>
            <a:lvl2pPr>
              <a:lnSpc>
                <a:spcPct val="125000"/>
              </a:lnSpc>
              <a:spcBef>
                <a:spcPts val="0"/>
              </a:spcBef>
              <a:defRPr sz="2400"/>
            </a:lvl2pPr>
            <a:lvl3pPr>
              <a:lnSpc>
                <a:spcPct val="125000"/>
              </a:lnSpc>
              <a:spcBef>
                <a:spcPts val="0"/>
              </a:spcBef>
              <a:defRPr sz="2000"/>
            </a:lvl3pPr>
            <a:lvl4pPr>
              <a:lnSpc>
                <a:spcPct val="125000"/>
              </a:lnSpc>
              <a:spcBef>
                <a:spcPts val="0"/>
              </a:spcBef>
              <a:defRPr sz="1800"/>
            </a:lvl4pPr>
            <a:lvl5pPr>
              <a:lnSpc>
                <a:spcPct val="125000"/>
              </a:lnSpc>
              <a:spcBef>
                <a:spcPts val="0"/>
              </a:spcBef>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4561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lang="zh-CN" altLang="en-US" sz="2800" smtClean="0"/>
            </a:lvl1pPr>
            <a:lvl2pPr>
              <a:defRPr lang="zh-CN" altLang="en-US" sz="2400" smtClean="0"/>
            </a:lvl2pPr>
            <a:lvl3pPr>
              <a:defRPr lang="zh-CN" altLang="en-US" sz="2000" smtClean="0"/>
            </a:lvl3pPr>
            <a:lvl4pPr>
              <a:defRPr lang="zh-CN" altLang="en-US" sz="1800" smtClean="0"/>
            </a:lvl4pPr>
            <a:lvl5pPr>
              <a:defRPr lang="zh-CN" altLang="en-US"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7"/>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6" name="Rectangle 48"/>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7"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7867A6F5-142E-4E52-BD11-8520409960BE}" type="slidenum">
              <a:rPr lang="en-US" altLang="zh-CN"/>
              <a:pPr>
                <a:defRPr/>
              </a:pPr>
              <a:t>‹#›</a:t>
            </a:fld>
            <a:endParaRPr lang="en-US" altLang="zh-CN"/>
          </a:p>
        </p:txBody>
      </p:sp>
    </p:spTree>
    <p:extLst>
      <p:ext uri="{BB962C8B-B14F-4D97-AF65-F5344CB8AC3E}">
        <p14:creationId xmlns:p14="http://schemas.microsoft.com/office/powerpoint/2010/main" val="2193690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7"/>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8" name="Rectangle 48"/>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9"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FA96FAE9-5C99-4E31-9AA0-E926B97611B1}" type="slidenum">
              <a:rPr lang="en-US" altLang="zh-CN"/>
              <a:pPr>
                <a:defRPr/>
              </a:pPr>
              <a:t>‹#›</a:t>
            </a:fld>
            <a:endParaRPr lang="en-US" altLang="zh-CN"/>
          </a:p>
        </p:txBody>
      </p:sp>
    </p:spTree>
    <p:extLst>
      <p:ext uri="{BB962C8B-B14F-4D97-AF65-F5344CB8AC3E}">
        <p14:creationId xmlns:p14="http://schemas.microsoft.com/office/powerpoint/2010/main" val="1105875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7"/>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4" name="Rectangle 48"/>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5"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D3C061B0-205A-43E9-8AEB-C7DF6EC40D65}" type="slidenum">
              <a:rPr lang="en-US" altLang="zh-CN"/>
              <a:pPr>
                <a:defRPr/>
              </a:pPr>
              <a:t>‹#›</a:t>
            </a:fld>
            <a:endParaRPr lang="en-US" altLang="zh-CN"/>
          </a:p>
        </p:txBody>
      </p:sp>
    </p:spTree>
    <p:extLst>
      <p:ext uri="{BB962C8B-B14F-4D97-AF65-F5344CB8AC3E}">
        <p14:creationId xmlns:p14="http://schemas.microsoft.com/office/powerpoint/2010/main" val="890552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7"/>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3" name="Rectangle 48"/>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4"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C4264FA-EDE8-43BB-B3C4-206F45E078FE}" type="slidenum">
              <a:rPr lang="en-US" altLang="zh-CN"/>
              <a:pPr>
                <a:defRPr/>
              </a:pPr>
              <a:t>‹#›</a:t>
            </a:fld>
            <a:endParaRPr lang="en-US" altLang="zh-CN"/>
          </a:p>
        </p:txBody>
      </p:sp>
    </p:spTree>
    <p:extLst>
      <p:ext uri="{BB962C8B-B14F-4D97-AF65-F5344CB8AC3E}">
        <p14:creationId xmlns:p14="http://schemas.microsoft.com/office/powerpoint/2010/main" val="78551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1"/>
          <a:srcRect/>
          <a:stretch>
            <a:fillRect/>
          </a:stretch>
        </a:blipFill>
        <a:effectLst/>
      </p:bgPr>
    </p:bg>
    <p:spTree>
      <p:nvGrpSpPr>
        <p:cNvPr id="1" name=""/>
        <p:cNvGrpSpPr/>
        <p:nvPr/>
      </p:nvGrpSpPr>
      <p:grpSpPr>
        <a:xfrm>
          <a:off x="0" y="0"/>
          <a:ext cx="0" cy="0"/>
          <a:chOff x="0" y="0"/>
          <a:chExt cx="0" cy="0"/>
        </a:xfrm>
      </p:grpSpPr>
      <p:sp>
        <p:nvSpPr>
          <p:cNvPr id="52269" name="Rectangle 45"/>
          <p:cNvSpPr>
            <a:spLocks noGrp="1" noChangeArrowheads="1"/>
          </p:cNvSpPr>
          <p:nvPr>
            <p:ph type="title"/>
          </p:nvPr>
        </p:nvSpPr>
        <p:spPr bwMode="auto">
          <a:xfrm>
            <a:off x="457200" y="833438"/>
            <a:ext cx="82296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8" name="Rectangle 46"/>
          <p:cNvSpPr>
            <a:spLocks noGrp="1" noChangeArrowheads="1"/>
          </p:cNvSpPr>
          <p:nvPr>
            <p:ph type="body" idx="1"/>
          </p:nvPr>
        </p:nvSpPr>
        <p:spPr bwMode="auto">
          <a:xfrm>
            <a:off x="455613" y="1600200"/>
            <a:ext cx="8231187"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34" name="Text Box 55"/>
          <p:cNvSpPr txBox="1">
            <a:spLocks noChangeArrowheads="1"/>
          </p:cNvSpPr>
          <p:nvPr userDrawn="1"/>
        </p:nvSpPr>
        <p:spPr bwMode="auto">
          <a:xfrm>
            <a:off x="6659563" y="223838"/>
            <a:ext cx="2339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defRPr/>
            </a:pPr>
            <a:r>
              <a:rPr lang="zh-CN" altLang="en-US" sz="2000" dirty="0" smtClean="0">
                <a:solidFill>
                  <a:srgbClr val="000066"/>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第四章 能带理论</a:t>
            </a:r>
          </a:p>
        </p:txBody>
      </p:sp>
      <p:sp>
        <p:nvSpPr>
          <p:cNvPr id="1035" name="Rectangle 56"/>
          <p:cNvSpPr>
            <a:spLocks noChangeArrowheads="1"/>
          </p:cNvSpPr>
          <p:nvPr userDrawn="1"/>
        </p:nvSpPr>
        <p:spPr bwMode="auto">
          <a:xfrm>
            <a:off x="0" y="66675"/>
            <a:ext cx="7215188"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indent="457200">
              <a:lnSpc>
                <a:spcPct val="125000"/>
              </a:lnSpc>
              <a:spcBef>
                <a:spcPts val="0"/>
              </a:spcBef>
              <a:defRPr/>
            </a:pPr>
            <a:r>
              <a:rPr kumimoji="1" lang="en-US" altLang="zh-CN" sz="2600" dirty="0" smtClean="0">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4-5 </a:t>
            </a:r>
            <a:r>
              <a:rPr kumimoji="1" lang="zh-CN" altLang="en-US" sz="2600" dirty="0" smtClean="0">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紧束缚近似</a:t>
            </a:r>
            <a:endParaRPr lang="zh-CN" altLang="en-US" sz="2600" dirty="0" smtClean="0">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p:txBody>
      </p:sp>
      <p:sp>
        <p:nvSpPr>
          <p:cNvPr id="52282" name="Text Box 58"/>
          <p:cNvSpPr txBox="1">
            <a:spLocks noChangeArrowheads="1"/>
          </p:cNvSpPr>
          <p:nvPr userDrawn="1"/>
        </p:nvSpPr>
        <p:spPr bwMode="auto">
          <a:xfrm>
            <a:off x="6300788" y="6524625"/>
            <a:ext cx="28432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zh-CN" altLang="en-US" sz="1600" dirty="0">
                <a:solidFill>
                  <a:srgbClr val="000066"/>
                </a:solidFill>
                <a:effectLst>
                  <a:outerShdw blurRad="38100" dist="38100" dir="2700000" algn="tl">
                    <a:srgbClr val="C0C0C0"/>
                  </a:outerShdw>
                </a:effectLst>
                <a:latin typeface="楷体_GB2312"/>
                <a:ea typeface="华文新魏" pitchFamily="2" charset="-122"/>
              </a:rPr>
              <a:t>东北师范大学物理学院</a:t>
            </a:r>
          </a:p>
        </p:txBody>
      </p:sp>
    </p:spTree>
  </p:cSld>
  <p:clrMap bg1="lt1" tx1="dk1" bg2="lt2" tx2="dk2" accent1="accent1" accent2="accent2" accent3="accent3" accent4="accent4" accent5="accent5" accent6="accent6" hlink="hlink" folHlink="folHlink"/>
  <p:sldLayoutIdLst>
    <p:sldLayoutId id="2147484227" r:id="rId1"/>
    <p:sldLayoutId id="2147484228" r:id="rId2"/>
    <p:sldLayoutId id="2147484229" r:id="rId3"/>
    <p:sldLayoutId id="2147484230" r:id="rId4"/>
    <p:sldLayoutId id="2147484231" r:id="rId5"/>
    <p:sldLayoutId id="2147484232" r:id="rId6"/>
    <p:sldLayoutId id="2147484233" r:id="rId7"/>
    <p:sldLayoutId id="2147484234" r:id="rId8"/>
    <p:sldLayoutId id="2147484235" r:id="rId9"/>
    <p:sldLayoutId id="2147484236" r:id="rId10"/>
    <p:sldLayoutId id="2147484237" r:id="rId11"/>
    <p:sldLayoutId id="2147484238" r:id="rId12"/>
    <p:sldLayoutId id="2147484239" r:id="rId13"/>
    <p:sldLayoutId id="2147484240" r:id="rId14"/>
    <p:sldLayoutId id="2147484241" r:id="rId15"/>
    <p:sldLayoutId id="2147484242" r:id="rId16"/>
    <p:sldLayoutId id="2147484243" r:id="rId17"/>
    <p:sldLayoutId id="2147484244" r:id="rId18"/>
    <p:sldLayoutId id="2147484226" r:id="rId19"/>
  </p:sldLayoutIdLst>
  <p:timing>
    <p:tnLst>
      <p:par>
        <p:cTn id="1" dur="indefinite" restart="never" nodeType="tmRoot"/>
      </p:par>
    </p:tnLst>
  </p:timing>
  <p:txStyles>
    <p:titleStyle>
      <a:lvl1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cs typeface="+mj-cs"/>
        </a:defRPr>
      </a:lvl1pPr>
      <a:lvl2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2pPr>
      <a:lvl3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3pPr>
      <a:lvl4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4pPr>
      <a:lvl5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9pPr>
    </p:titleStyle>
    <p:bodyStyle>
      <a:lvl1pPr marL="342900" indent="-342900" algn="l" rtl="0" eaLnBrk="0" fontAlgn="base" hangingPunct="0">
        <a:spcBef>
          <a:spcPct val="20000"/>
        </a:spcBef>
        <a:spcAft>
          <a:spcPct val="0"/>
        </a:spcAft>
        <a:buChar char="•"/>
        <a:defRPr sz="26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cs typeface="+mn-cs"/>
        </a:defRPr>
      </a:lvl1pPr>
      <a:lvl2pPr marL="742950" indent="-285750" algn="l" rtl="0" eaLnBrk="0" fontAlgn="base" hangingPunct="0">
        <a:spcBef>
          <a:spcPct val="20000"/>
        </a:spcBef>
        <a:spcAft>
          <a:spcPct val="0"/>
        </a:spcAft>
        <a:buChar char="–"/>
        <a:defRPr sz="25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defRPr>
      </a:lvl2pPr>
      <a:lvl3pPr marL="1143000" indent="-228600" algn="l" rtl="0" eaLnBrk="0" fontAlgn="base" hangingPunct="0">
        <a:spcBef>
          <a:spcPct val="20000"/>
        </a:spcBef>
        <a:spcAft>
          <a:spcPct val="0"/>
        </a:spcAft>
        <a:buChar char="•"/>
        <a:defRPr sz="24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defRPr>
      </a:lvl3pPr>
      <a:lvl4pPr marL="1600200" indent="-228600" algn="l" rtl="0" eaLnBrk="0" fontAlgn="base" hangingPunct="0">
        <a:spcBef>
          <a:spcPct val="20000"/>
        </a:spcBef>
        <a:spcAft>
          <a:spcPct val="0"/>
        </a:spcAft>
        <a:buChar char="–"/>
        <a:defRPr sz="23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defRPr>
      </a:lvl4pPr>
      <a:lvl5pPr marL="2057400" indent="-228600" algn="l" rtl="0" eaLnBrk="0" fontAlgn="base" hangingPunct="0">
        <a:spcBef>
          <a:spcPct val="20000"/>
        </a:spcBef>
        <a:spcAft>
          <a:spcPct val="0"/>
        </a:spcAft>
        <a:buChar char="»"/>
        <a:defRPr sz="22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9.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10.xml.rels><?xml version="1.0" encoding="UTF-8" standalone="yes"?>
<Relationships xmlns="http://schemas.openxmlformats.org/package/2006/relationships"><Relationship Id="rId8" Type="http://schemas.openxmlformats.org/officeDocument/2006/relationships/image" Target="../media/image50.jpeg"/><Relationship Id="rId3" Type="http://schemas.openxmlformats.org/officeDocument/2006/relationships/oleObject" Target="../embeddings/oleObject53.bin"/><Relationship Id="rId7" Type="http://schemas.openxmlformats.org/officeDocument/2006/relationships/image" Target="../media/image49.jpeg"/><Relationship Id="rId2" Type="http://schemas.openxmlformats.org/officeDocument/2006/relationships/slideLayout" Target="../slideLayouts/slideLayout9.xml"/><Relationship Id="rId1" Type="http://schemas.openxmlformats.org/officeDocument/2006/relationships/vmlDrawing" Target="../drawings/vmlDrawing10.vml"/><Relationship Id="rId6" Type="http://schemas.openxmlformats.org/officeDocument/2006/relationships/image" Target="../media/image48.emf"/><Relationship Id="rId5" Type="http://schemas.openxmlformats.org/officeDocument/2006/relationships/oleObject" Target="../embeddings/oleObject54.bin"/><Relationship Id="rId4" Type="http://schemas.openxmlformats.org/officeDocument/2006/relationships/image" Target="../media/image47.wmf"/></Relationships>
</file>

<file path=ppt/slides/_rels/slide11.xml.rels><?xml version="1.0" encoding="UTF-8" standalone="yes"?>
<Relationships xmlns="http://schemas.openxmlformats.org/package/2006/relationships"><Relationship Id="rId8" Type="http://schemas.openxmlformats.org/officeDocument/2006/relationships/image" Target="../media/image53.emf"/><Relationship Id="rId13" Type="http://schemas.openxmlformats.org/officeDocument/2006/relationships/oleObject" Target="../embeddings/oleObject60.bin"/><Relationship Id="rId18" Type="http://schemas.openxmlformats.org/officeDocument/2006/relationships/image" Target="../media/image46.wmf"/><Relationship Id="rId3" Type="http://schemas.openxmlformats.org/officeDocument/2006/relationships/oleObject" Target="../embeddings/oleObject55.bin"/><Relationship Id="rId7" Type="http://schemas.openxmlformats.org/officeDocument/2006/relationships/oleObject" Target="../embeddings/oleObject57.bin"/><Relationship Id="rId12" Type="http://schemas.openxmlformats.org/officeDocument/2006/relationships/image" Target="../media/image55.wmf"/><Relationship Id="rId17" Type="http://schemas.openxmlformats.org/officeDocument/2006/relationships/oleObject" Target="../embeddings/oleObject62.bin"/><Relationship Id="rId2" Type="http://schemas.openxmlformats.org/officeDocument/2006/relationships/slideLayout" Target="../slideLayouts/slideLayout9.xml"/><Relationship Id="rId16" Type="http://schemas.openxmlformats.org/officeDocument/2006/relationships/image" Target="../media/image57.emf"/><Relationship Id="rId20" Type="http://schemas.openxmlformats.org/officeDocument/2006/relationships/image" Target="../media/image58.emf"/><Relationship Id="rId1" Type="http://schemas.openxmlformats.org/officeDocument/2006/relationships/vmlDrawing" Target="../drawings/vmlDrawing11.vml"/><Relationship Id="rId6" Type="http://schemas.openxmlformats.org/officeDocument/2006/relationships/image" Target="../media/image52.wmf"/><Relationship Id="rId11" Type="http://schemas.openxmlformats.org/officeDocument/2006/relationships/oleObject" Target="../embeddings/oleObject59.bin"/><Relationship Id="rId5" Type="http://schemas.openxmlformats.org/officeDocument/2006/relationships/oleObject" Target="../embeddings/oleObject56.bin"/><Relationship Id="rId15" Type="http://schemas.openxmlformats.org/officeDocument/2006/relationships/oleObject" Target="../embeddings/oleObject61.bin"/><Relationship Id="rId10" Type="http://schemas.openxmlformats.org/officeDocument/2006/relationships/image" Target="../media/image54.wmf"/><Relationship Id="rId19" Type="http://schemas.openxmlformats.org/officeDocument/2006/relationships/oleObject" Target="../embeddings/oleObject63.bin"/><Relationship Id="rId4" Type="http://schemas.openxmlformats.org/officeDocument/2006/relationships/image" Target="../media/image51.emf"/><Relationship Id="rId9" Type="http://schemas.openxmlformats.org/officeDocument/2006/relationships/oleObject" Target="../embeddings/oleObject58.bin"/><Relationship Id="rId14" Type="http://schemas.openxmlformats.org/officeDocument/2006/relationships/image" Target="../media/image56.emf"/></Relationships>
</file>

<file path=ppt/slides/_rels/slide12.xml.rels><?xml version="1.0" encoding="UTF-8" standalone="yes"?>
<Relationships xmlns="http://schemas.openxmlformats.org/package/2006/relationships"><Relationship Id="rId8" Type="http://schemas.openxmlformats.org/officeDocument/2006/relationships/image" Target="../media/image60.emf"/><Relationship Id="rId13" Type="http://schemas.openxmlformats.org/officeDocument/2006/relationships/oleObject" Target="../embeddings/oleObject69.bin"/><Relationship Id="rId3" Type="http://schemas.openxmlformats.org/officeDocument/2006/relationships/oleObject" Target="../embeddings/oleObject64.bin"/><Relationship Id="rId7" Type="http://schemas.openxmlformats.org/officeDocument/2006/relationships/oleObject" Target="../embeddings/oleObject66.bin"/><Relationship Id="rId12" Type="http://schemas.openxmlformats.org/officeDocument/2006/relationships/image" Target="../media/image62.wmf"/><Relationship Id="rId17" Type="http://schemas.openxmlformats.org/officeDocument/2006/relationships/oleObject" Target="../embeddings/oleObject72.bin"/><Relationship Id="rId2" Type="http://schemas.openxmlformats.org/officeDocument/2006/relationships/slideLayout" Target="../slideLayouts/slideLayout9.xml"/><Relationship Id="rId16" Type="http://schemas.openxmlformats.org/officeDocument/2006/relationships/oleObject" Target="../embeddings/oleObject71.bin"/><Relationship Id="rId1" Type="http://schemas.openxmlformats.org/officeDocument/2006/relationships/vmlDrawing" Target="../drawings/vmlDrawing12.vml"/><Relationship Id="rId6" Type="http://schemas.openxmlformats.org/officeDocument/2006/relationships/image" Target="../media/image59.emf"/><Relationship Id="rId11" Type="http://schemas.openxmlformats.org/officeDocument/2006/relationships/oleObject" Target="../embeddings/oleObject68.bin"/><Relationship Id="rId5" Type="http://schemas.openxmlformats.org/officeDocument/2006/relationships/oleObject" Target="../embeddings/oleObject65.bin"/><Relationship Id="rId15" Type="http://schemas.openxmlformats.org/officeDocument/2006/relationships/image" Target="../media/image63.wmf"/><Relationship Id="rId10" Type="http://schemas.openxmlformats.org/officeDocument/2006/relationships/image" Target="../media/image61.emf"/><Relationship Id="rId4" Type="http://schemas.openxmlformats.org/officeDocument/2006/relationships/image" Target="../media/image55.wmf"/><Relationship Id="rId9" Type="http://schemas.openxmlformats.org/officeDocument/2006/relationships/oleObject" Target="../embeddings/oleObject67.bin"/><Relationship Id="rId14" Type="http://schemas.openxmlformats.org/officeDocument/2006/relationships/oleObject" Target="../embeddings/oleObject70.bin"/></Relationships>
</file>

<file path=ppt/slides/_rels/slide13.xml.rels><?xml version="1.0" encoding="UTF-8" standalone="yes"?>
<Relationships xmlns="http://schemas.openxmlformats.org/package/2006/relationships"><Relationship Id="rId8" Type="http://schemas.openxmlformats.org/officeDocument/2006/relationships/image" Target="../media/image65.emf"/><Relationship Id="rId13" Type="http://schemas.openxmlformats.org/officeDocument/2006/relationships/oleObject" Target="../embeddings/oleObject78.bin"/><Relationship Id="rId3" Type="http://schemas.openxmlformats.org/officeDocument/2006/relationships/oleObject" Target="../embeddings/oleObject73.bin"/><Relationship Id="rId7" Type="http://schemas.openxmlformats.org/officeDocument/2006/relationships/oleObject" Target="../embeddings/oleObject75.bin"/><Relationship Id="rId12" Type="http://schemas.openxmlformats.org/officeDocument/2006/relationships/image" Target="../media/image55.wmf"/><Relationship Id="rId2" Type="http://schemas.openxmlformats.org/officeDocument/2006/relationships/slideLayout" Target="../slideLayouts/slideLayout9.xml"/><Relationship Id="rId1" Type="http://schemas.openxmlformats.org/officeDocument/2006/relationships/vmlDrawing" Target="../drawings/vmlDrawing13.vml"/><Relationship Id="rId6" Type="http://schemas.openxmlformats.org/officeDocument/2006/relationships/image" Target="../media/image15.wmf"/><Relationship Id="rId11" Type="http://schemas.openxmlformats.org/officeDocument/2006/relationships/oleObject" Target="../embeddings/oleObject77.bin"/><Relationship Id="rId5" Type="http://schemas.openxmlformats.org/officeDocument/2006/relationships/oleObject" Target="../embeddings/oleObject74.bin"/><Relationship Id="rId10" Type="http://schemas.openxmlformats.org/officeDocument/2006/relationships/image" Target="../media/image66.emf"/><Relationship Id="rId4" Type="http://schemas.openxmlformats.org/officeDocument/2006/relationships/image" Target="../media/image64.wmf"/><Relationship Id="rId9" Type="http://schemas.openxmlformats.org/officeDocument/2006/relationships/oleObject" Target="../embeddings/oleObject76.bin"/><Relationship Id="rId14" Type="http://schemas.openxmlformats.org/officeDocument/2006/relationships/image" Target="../media/image67.emf"/></Relationships>
</file>

<file path=ppt/slides/_rels/slide14.x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oleObject" Target="../embeddings/oleObject84.bin"/><Relationship Id="rId18" Type="http://schemas.openxmlformats.org/officeDocument/2006/relationships/image" Target="../media/image73.wmf"/><Relationship Id="rId3" Type="http://schemas.openxmlformats.org/officeDocument/2006/relationships/oleObject" Target="../embeddings/oleObject79.bin"/><Relationship Id="rId21" Type="http://schemas.openxmlformats.org/officeDocument/2006/relationships/oleObject" Target="../embeddings/oleObject88.bin"/><Relationship Id="rId7" Type="http://schemas.openxmlformats.org/officeDocument/2006/relationships/oleObject" Target="../embeddings/oleObject81.bin"/><Relationship Id="rId12" Type="http://schemas.openxmlformats.org/officeDocument/2006/relationships/image" Target="../media/image70.wmf"/><Relationship Id="rId17" Type="http://schemas.openxmlformats.org/officeDocument/2006/relationships/oleObject" Target="../embeddings/oleObject86.bin"/><Relationship Id="rId2" Type="http://schemas.openxmlformats.org/officeDocument/2006/relationships/slideLayout" Target="../slideLayouts/slideLayout9.xml"/><Relationship Id="rId16" Type="http://schemas.openxmlformats.org/officeDocument/2006/relationships/image" Target="../media/image72.wmf"/><Relationship Id="rId20" Type="http://schemas.openxmlformats.org/officeDocument/2006/relationships/image" Target="../media/image74.wmf"/><Relationship Id="rId1" Type="http://schemas.openxmlformats.org/officeDocument/2006/relationships/vmlDrawing" Target="../drawings/vmlDrawing14.vml"/><Relationship Id="rId6" Type="http://schemas.openxmlformats.org/officeDocument/2006/relationships/image" Target="../media/image40.wmf"/><Relationship Id="rId11" Type="http://schemas.openxmlformats.org/officeDocument/2006/relationships/oleObject" Target="../embeddings/oleObject83.bin"/><Relationship Id="rId24" Type="http://schemas.openxmlformats.org/officeDocument/2006/relationships/image" Target="../media/image76.emf"/><Relationship Id="rId5" Type="http://schemas.openxmlformats.org/officeDocument/2006/relationships/oleObject" Target="../embeddings/oleObject80.bin"/><Relationship Id="rId15" Type="http://schemas.openxmlformats.org/officeDocument/2006/relationships/oleObject" Target="../embeddings/oleObject85.bin"/><Relationship Id="rId23" Type="http://schemas.openxmlformats.org/officeDocument/2006/relationships/oleObject" Target="../embeddings/oleObject89.bin"/><Relationship Id="rId10" Type="http://schemas.openxmlformats.org/officeDocument/2006/relationships/image" Target="../media/image69.wmf"/><Relationship Id="rId19" Type="http://schemas.openxmlformats.org/officeDocument/2006/relationships/oleObject" Target="../embeddings/oleObject87.bin"/><Relationship Id="rId4" Type="http://schemas.openxmlformats.org/officeDocument/2006/relationships/image" Target="../media/image68.wmf"/><Relationship Id="rId9" Type="http://schemas.openxmlformats.org/officeDocument/2006/relationships/oleObject" Target="../embeddings/oleObject82.bin"/><Relationship Id="rId14" Type="http://schemas.openxmlformats.org/officeDocument/2006/relationships/image" Target="../media/image71.emf"/><Relationship Id="rId22" Type="http://schemas.openxmlformats.org/officeDocument/2006/relationships/image" Target="../media/image75.wmf"/></Relationships>
</file>

<file path=ppt/slides/_rels/slide15.xml.rels><?xml version="1.0" encoding="UTF-8" standalone="yes"?>
<Relationships xmlns="http://schemas.openxmlformats.org/package/2006/relationships"><Relationship Id="rId8" Type="http://schemas.openxmlformats.org/officeDocument/2006/relationships/image" Target="../media/image79.emf"/><Relationship Id="rId13" Type="http://schemas.openxmlformats.org/officeDocument/2006/relationships/oleObject" Target="../embeddings/oleObject95.bin"/><Relationship Id="rId3" Type="http://schemas.openxmlformats.org/officeDocument/2006/relationships/oleObject" Target="../embeddings/oleObject90.bin"/><Relationship Id="rId7" Type="http://schemas.openxmlformats.org/officeDocument/2006/relationships/oleObject" Target="../embeddings/oleObject92.bin"/><Relationship Id="rId12" Type="http://schemas.openxmlformats.org/officeDocument/2006/relationships/image" Target="../media/image81.wmf"/><Relationship Id="rId2" Type="http://schemas.openxmlformats.org/officeDocument/2006/relationships/slideLayout" Target="../slideLayouts/slideLayout9.xml"/><Relationship Id="rId1" Type="http://schemas.openxmlformats.org/officeDocument/2006/relationships/vmlDrawing" Target="../drawings/vmlDrawing15.vml"/><Relationship Id="rId6" Type="http://schemas.openxmlformats.org/officeDocument/2006/relationships/image" Target="../media/image78.wmf"/><Relationship Id="rId11" Type="http://schemas.openxmlformats.org/officeDocument/2006/relationships/oleObject" Target="../embeddings/oleObject94.bin"/><Relationship Id="rId5" Type="http://schemas.openxmlformats.org/officeDocument/2006/relationships/oleObject" Target="../embeddings/oleObject91.bin"/><Relationship Id="rId15" Type="http://schemas.openxmlformats.org/officeDocument/2006/relationships/image" Target="../media/image83.jpeg"/><Relationship Id="rId10" Type="http://schemas.openxmlformats.org/officeDocument/2006/relationships/image" Target="../media/image80.wmf"/><Relationship Id="rId4" Type="http://schemas.openxmlformats.org/officeDocument/2006/relationships/image" Target="../media/image77.wmf"/><Relationship Id="rId9" Type="http://schemas.openxmlformats.org/officeDocument/2006/relationships/oleObject" Target="../embeddings/oleObject93.bin"/><Relationship Id="rId14" Type="http://schemas.openxmlformats.org/officeDocument/2006/relationships/image" Target="../media/image82.emf"/></Relationships>
</file>

<file path=ppt/slides/_rels/slide16.xml.rels><?xml version="1.0" encoding="UTF-8" standalone="yes"?>
<Relationships xmlns="http://schemas.openxmlformats.org/package/2006/relationships"><Relationship Id="rId8" Type="http://schemas.openxmlformats.org/officeDocument/2006/relationships/image" Target="../media/image86.wmf"/><Relationship Id="rId13" Type="http://schemas.openxmlformats.org/officeDocument/2006/relationships/image" Target="../media/image83.jpeg"/><Relationship Id="rId3" Type="http://schemas.openxmlformats.org/officeDocument/2006/relationships/oleObject" Target="../embeddings/oleObject96.bin"/><Relationship Id="rId7" Type="http://schemas.openxmlformats.org/officeDocument/2006/relationships/oleObject" Target="../embeddings/oleObject98.bin"/><Relationship Id="rId12" Type="http://schemas.openxmlformats.org/officeDocument/2006/relationships/image" Target="../media/image88.wmf"/><Relationship Id="rId2" Type="http://schemas.openxmlformats.org/officeDocument/2006/relationships/slideLayout" Target="../slideLayouts/slideLayout9.xml"/><Relationship Id="rId1" Type="http://schemas.openxmlformats.org/officeDocument/2006/relationships/vmlDrawing" Target="../drawings/vmlDrawing16.vml"/><Relationship Id="rId6" Type="http://schemas.openxmlformats.org/officeDocument/2006/relationships/image" Target="../media/image85.emf"/><Relationship Id="rId11" Type="http://schemas.openxmlformats.org/officeDocument/2006/relationships/oleObject" Target="../embeddings/oleObject100.bin"/><Relationship Id="rId5" Type="http://schemas.openxmlformats.org/officeDocument/2006/relationships/oleObject" Target="../embeddings/oleObject97.bin"/><Relationship Id="rId10" Type="http://schemas.openxmlformats.org/officeDocument/2006/relationships/image" Target="../media/image87.wmf"/><Relationship Id="rId4" Type="http://schemas.openxmlformats.org/officeDocument/2006/relationships/image" Target="../media/image84.wmf"/><Relationship Id="rId9" Type="http://schemas.openxmlformats.org/officeDocument/2006/relationships/oleObject" Target="../embeddings/oleObject99.bin"/></Relationships>
</file>

<file path=ppt/slides/_rels/slide17.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oleObject" Target="../embeddings/oleObject101.bin"/><Relationship Id="rId7" Type="http://schemas.openxmlformats.org/officeDocument/2006/relationships/oleObject" Target="../embeddings/oleObject103.bin"/><Relationship Id="rId2" Type="http://schemas.openxmlformats.org/officeDocument/2006/relationships/slideLayout" Target="../slideLayouts/slideLayout9.xml"/><Relationship Id="rId1" Type="http://schemas.openxmlformats.org/officeDocument/2006/relationships/vmlDrawing" Target="../drawings/vmlDrawing17.vml"/><Relationship Id="rId6" Type="http://schemas.openxmlformats.org/officeDocument/2006/relationships/image" Target="../media/image90.wmf"/><Relationship Id="rId11" Type="http://schemas.openxmlformats.org/officeDocument/2006/relationships/image" Target="../media/image93.jpeg"/><Relationship Id="rId5" Type="http://schemas.openxmlformats.org/officeDocument/2006/relationships/oleObject" Target="../embeddings/oleObject102.bin"/><Relationship Id="rId10" Type="http://schemas.openxmlformats.org/officeDocument/2006/relationships/image" Target="../media/image92.wmf"/><Relationship Id="rId4" Type="http://schemas.openxmlformats.org/officeDocument/2006/relationships/image" Target="../media/image89.emf"/><Relationship Id="rId9" Type="http://schemas.openxmlformats.org/officeDocument/2006/relationships/oleObject" Target="../embeddings/oleObject104.bin"/></Relationships>
</file>

<file path=ppt/slides/_rels/slide18.xml.rels><?xml version="1.0" encoding="UTF-8" standalone="yes"?>
<Relationships xmlns="http://schemas.openxmlformats.org/package/2006/relationships"><Relationship Id="rId8" Type="http://schemas.openxmlformats.org/officeDocument/2006/relationships/image" Target="../media/image96.wmf"/><Relationship Id="rId13" Type="http://schemas.openxmlformats.org/officeDocument/2006/relationships/oleObject" Target="../embeddings/oleObject110.bin"/><Relationship Id="rId18" Type="http://schemas.openxmlformats.org/officeDocument/2006/relationships/oleObject" Target="../embeddings/oleObject112.bin"/><Relationship Id="rId3" Type="http://schemas.openxmlformats.org/officeDocument/2006/relationships/oleObject" Target="../embeddings/oleObject105.bin"/><Relationship Id="rId21" Type="http://schemas.openxmlformats.org/officeDocument/2006/relationships/image" Target="../media/image102.wmf"/><Relationship Id="rId7" Type="http://schemas.openxmlformats.org/officeDocument/2006/relationships/oleObject" Target="../embeddings/oleObject107.bin"/><Relationship Id="rId12" Type="http://schemas.openxmlformats.org/officeDocument/2006/relationships/image" Target="../media/image98.emf"/><Relationship Id="rId17" Type="http://schemas.openxmlformats.org/officeDocument/2006/relationships/image" Target="../media/image100.wmf"/><Relationship Id="rId2" Type="http://schemas.openxmlformats.org/officeDocument/2006/relationships/slideLayout" Target="../slideLayouts/slideLayout9.xml"/><Relationship Id="rId16" Type="http://schemas.openxmlformats.org/officeDocument/2006/relationships/oleObject" Target="../embeddings/oleObject111.bin"/><Relationship Id="rId20" Type="http://schemas.openxmlformats.org/officeDocument/2006/relationships/oleObject" Target="../embeddings/oleObject113.bin"/><Relationship Id="rId1" Type="http://schemas.openxmlformats.org/officeDocument/2006/relationships/vmlDrawing" Target="../drawings/vmlDrawing18.vml"/><Relationship Id="rId6" Type="http://schemas.openxmlformats.org/officeDocument/2006/relationships/image" Target="../media/image95.wmf"/><Relationship Id="rId11" Type="http://schemas.openxmlformats.org/officeDocument/2006/relationships/oleObject" Target="../embeddings/oleObject109.bin"/><Relationship Id="rId5" Type="http://schemas.openxmlformats.org/officeDocument/2006/relationships/oleObject" Target="../embeddings/oleObject106.bin"/><Relationship Id="rId15" Type="http://schemas.openxmlformats.org/officeDocument/2006/relationships/image" Target="../media/image104.jpeg"/><Relationship Id="rId23" Type="http://schemas.openxmlformats.org/officeDocument/2006/relationships/image" Target="../media/image103.wmf"/><Relationship Id="rId10" Type="http://schemas.openxmlformats.org/officeDocument/2006/relationships/image" Target="../media/image97.wmf"/><Relationship Id="rId19" Type="http://schemas.openxmlformats.org/officeDocument/2006/relationships/image" Target="../media/image101.wmf"/><Relationship Id="rId4" Type="http://schemas.openxmlformats.org/officeDocument/2006/relationships/image" Target="../media/image94.wmf"/><Relationship Id="rId9" Type="http://schemas.openxmlformats.org/officeDocument/2006/relationships/oleObject" Target="../embeddings/oleObject108.bin"/><Relationship Id="rId14" Type="http://schemas.openxmlformats.org/officeDocument/2006/relationships/image" Target="../media/image99.emf"/><Relationship Id="rId22" Type="http://schemas.openxmlformats.org/officeDocument/2006/relationships/oleObject" Target="../embeddings/oleObject114.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18.bin"/><Relationship Id="rId13" Type="http://schemas.openxmlformats.org/officeDocument/2006/relationships/image" Target="../media/image108.wmf"/><Relationship Id="rId3" Type="http://schemas.openxmlformats.org/officeDocument/2006/relationships/oleObject" Target="../embeddings/oleObject115.bin"/><Relationship Id="rId7" Type="http://schemas.openxmlformats.org/officeDocument/2006/relationships/image" Target="../media/image101.wmf"/><Relationship Id="rId12" Type="http://schemas.openxmlformats.org/officeDocument/2006/relationships/oleObject" Target="../embeddings/oleObject120.bin"/><Relationship Id="rId2" Type="http://schemas.openxmlformats.org/officeDocument/2006/relationships/slideLayout" Target="../slideLayouts/slideLayout9.xml"/><Relationship Id="rId1" Type="http://schemas.openxmlformats.org/officeDocument/2006/relationships/vmlDrawing" Target="../drawings/vmlDrawing19.vml"/><Relationship Id="rId6" Type="http://schemas.openxmlformats.org/officeDocument/2006/relationships/oleObject" Target="../embeddings/oleObject117.bin"/><Relationship Id="rId11" Type="http://schemas.openxmlformats.org/officeDocument/2006/relationships/image" Target="../media/image107.wmf"/><Relationship Id="rId5" Type="http://schemas.openxmlformats.org/officeDocument/2006/relationships/oleObject" Target="../embeddings/oleObject116.bin"/><Relationship Id="rId15" Type="http://schemas.openxmlformats.org/officeDocument/2006/relationships/image" Target="../media/image109.wmf"/><Relationship Id="rId10" Type="http://schemas.openxmlformats.org/officeDocument/2006/relationships/oleObject" Target="../embeddings/oleObject119.bin"/><Relationship Id="rId4" Type="http://schemas.openxmlformats.org/officeDocument/2006/relationships/image" Target="../media/image105.wmf"/><Relationship Id="rId9" Type="http://schemas.openxmlformats.org/officeDocument/2006/relationships/image" Target="../media/image106.wmf"/><Relationship Id="rId14" Type="http://schemas.openxmlformats.org/officeDocument/2006/relationships/oleObject" Target="../embeddings/oleObject121.bin"/></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oleObject" Target="../embeddings/oleObject8.bin"/><Relationship Id="rId18" Type="http://schemas.openxmlformats.org/officeDocument/2006/relationships/oleObject" Target="../embeddings/oleObject11.bin"/><Relationship Id="rId3" Type="http://schemas.openxmlformats.org/officeDocument/2006/relationships/notesSlide" Target="../notesSlides/notesSlide1.xml"/><Relationship Id="rId21" Type="http://schemas.openxmlformats.org/officeDocument/2006/relationships/image" Target="../media/image11.wmf"/><Relationship Id="rId7" Type="http://schemas.openxmlformats.org/officeDocument/2006/relationships/image" Target="../media/image5.wmf"/><Relationship Id="rId12" Type="http://schemas.openxmlformats.org/officeDocument/2006/relationships/oleObject" Target="../embeddings/oleObject7.bin"/><Relationship Id="rId17" Type="http://schemas.openxmlformats.org/officeDocument/2006/relationships/oleObject" Target="../embeddings/oleObject10.bin"/><Relationship Id="rId2" Type="http://schemas.openxmlformats.org/officeDocument/2006/relationships/slideLayout" Target="../slideLayouts/slideLayout9.xml"/><Relationship Id="rId16" Type="http://schemas.openxmlformats.org/officeDocument/2006/relationships/image" Target="../media/image9.wmf"/><Relationship Id="rId20" Type="http://schemas.openxmlformats.org/officeDocument/2006/relationships/oleObject" Target="../embeddings/oleObject12.bin"/><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7.wmf"/><Relationship Id="rId5" Type="http://schemas.openxmlformats.org/officeDocument/2006/relationships/image" Target="../media/image4.wmf"/><Relationship Id="rId15" Type="http://schemas.openxmlformats.org/officeDocument/2006/relationships/oleObject" Target="../embeddings/oleObject9.bin"/><Relationship Id="rId10" Type="http://schemas.openxmlformats.org/officeDocument/2006/relationships/oleObject" Target="../embeddings/oleObject6.bin"/><Relationship Id="rId19" Type="http://schemas.openxmlformats.org/officeDocument/2006/relationships/image" Target="../media/image10.wmf"/><Relationship Id="rId4" Type="http://schemas.openxmlformats.org/officeDocument/2006/relationships/oleObject" Target="../embeddings/oleObject3.bin"/><Relationship Id="rId9" Type="http://schemas.openxmlformats.org/officeDocument/2006/relationships/image" Target="../media/image6.wmf"/><Relationship Id="rId14" Type="http://schemas.openxmlformats.org/officeDocument/2006/relationships/image" Target="../media/image8.wmf"/></Relationships>
</file>

<file path=ppt/slides/_rels/slide20.xml.rels><?xml version="1.0" encoding="UTF-8" standalone="yes"?>
<Relationships xmlns="http://schemas.openxmlformats.org/package/2006/relationships"><Relationship Id="rId8" Type="http://schemas.openxmlformats.org/officeDocument/2006/relationships/image" Target="../media/image112.wmf"/><Relationship Id="rId13" Type="http://schemas.openxmlformats.org/officeDocument/2006/relationships/oleObject" Target="../embeddings/oleObject127.bin"/><Relationship Id="rId18" Type="http://schemas.openxmlformats.org/officeDocument/2006/relationships/image" Target="../media/image117.wmf"/><Relationship Id="rId3" Type="http://schemas.openxmlformats.org/officeDocument/2006/relationships/oleObject" Target="../embeddings/oleObject122.bin"/><Relationship Id="rId7" Type="http://schemas.openxmlformats.org/officeDocument/2006/relationships/oleObject" Target="../embeddings/oleObject124.bin"/><Relationship Id="rId12" Type="http://schemas.openxmlformats.org/officeDocument/2006/relationships/image" Target="../media/image114.emf"/><Relationship Id="rId17" Type="http://schemas.openxmlformats.org/officeDocument/2006/relationships/oleObject" Target="../embeddings/oleObject129.bin"/><Relationship Id="rId2" Type="http://schemas.openxmlformats.org/officeDocument/2006/relationships/slideLayout" Target="../slideLayouts/slideLayout9.xml"/><Relationship Id="rId16" Type="http://schemas.openxmlformats.org/officeDocument/2006/relationships/image" Target="../media/image116.emf"/><Relationship Id="rId1" Type="http://schemas.openxmlformats.org/officeDocument/2006/relationships/vmlDrawing" Target="../drawings/vmlDrawing20.vml"/><Relationship Id="rId6" Type="http://schemas.openxmlformats.org/officeDocument/2006/relationships/image" Target="../media/image111.wmf"/><Relationship Id="rId11" Type="http://schemas.openxmlformats.org/officeDocument/2006/relationships/oleObject" Target="../embeddings/oleObject126.bin"/><Relationship Id="rId5" Type="http://schemas.openxmlformats.org/officeDocument/2006/relationships/oleObject" Target="../embeddings/oleObject123.bin"/><Relationship Id="rId15" Type="http://schemas.openxmlformats.org/officeDocument/2006/relationships/oleObject" Target="../embeddings/oleObject128.bin"/><Relationship Id="rId10" Type="http://schemas.openxmlformats.org/officeDocument/2006/relationships/image" Target="../media/image113.wmf"/><Relationship Id="rId4" Type="http://schemas.openxmlformats.org/officeDocument/2006/relationships/image" Target="../media/image110.wmf"/><Relationship Id="rId9" Type="http://schemas.openxmlformats.org/officeDocument/2006/relationships/oleObject" Target="../embeddings/oleObject125.bin"/><Relationship Id="rId14" Type="http://schemas.openxmlformats.org/officeDocument/2006/relationships/image" Target="../media/image115.wmf"/></Relationships>
</file>

<file path=ppt/slides/_rels/slide21.xml.rels><?xml version="1.0" encoding="UTF-8" standalone="yes"?>
<Relationships xmlns="http://schemas.openxmlformats.org/package/2006/relationships"><Relationship Id="rId8" Type="http://schemas.openxmlformats.org/officeDocument/2006/relationships/image" Target="../media/image120.emf"/><Relationship Id="rId13" Type="http://schemas.openxmlformats.org/officeDocument/2006/relationships/oleObject" Target="../embeddings/oleObject135.bin"/><Relationship Id="rId18" Type="http://schemas.openxmlformats.org/officeDocument/2006/relationships/image" Target="../media/image124.emf"/><Relationship Id="rId3" Type="http://schemas.openxmlformats.org/officeDocument/2006/relationships/oleObject" Target="../embeddings/oleObject130.bin"/><Relationship Id="rId21" Type="http://schemas.openxmlformats.org/officeDocument/2006/relationships/oleObject" Target="../embeddings/oleObject139.bin"/><Relationship Id="rId7" Type="http://schemas.openxmlformats.org/officeDocument/2006/relationships/oleObject" Target="../embeddings/oleObject132.bin"/><Relationship Id="rId12" Type="http://schemas.openxmlformats.org/officeDocument/2006/relationships/image" Target="../media/image121.wmf"/><Relationship Id="rId17" Type="http://schemas.openxmlformats.org/officeDocument/2006/relationships/oleObject" Target="../embeddings/oleObject137.bin"/><Relationship Id="rId2" Type="http://schemas.openxmlformats.org/officeDocument/2006/relationships/slideLayout" Target="../slideLayouts/slideLayout9.xml"/><Relationship Id="rId16" Type="http://schemas.openxmlformats.org/officeDocument/2006/relationships/image" Target="../media/image123.emf"/><Relationship Id="rId20" Type="http://schemas.openxmlformats.org/officeDocument/2006/relationships/image" Target="../media/image125.emf"/><Relationship Id="rId1" Type="http://schemas.openxmlformats.org/officeDocument/2006/relationships/vmlDrawing" Target="../drawings/vmlDrawing21.vml"/><Relationship Id="rId6" Type="http://schemas.openxmlformats.org/officeDocument/2006/relationships/image" Target="../media/image119.wmf"/><Relationship Id="rId11" Type="http://schemas.openxmlformats.org/officeDocument/2006/relationships/oleObject" Target="../embeddings/oleObject134.bin"/><Relationship Id="rId5" Type="http://schemas.openxmlformats.org/officeDocument/2006/relationships/oleObject" Target="../embeddings/oleObject131.bin"/><Relationship Id="rId15" Type="http://schemas.openxmlformats.org/officeDocument/2006/relationships/oleObject" Target="../embeddings/oleObject136.bin"/><Relationship Id="rId10" Type="http://schemas.openxmlformats.org/officeDocument/2006/relationships/image" Target="../media/image111.wmf"/><Relationship Id="rId19" Type="http://schemas.openxmlformats.org/officeDocument/2006/relationships/oleObject" Target="../embeddings/oleObject138.bin"/><Relationship Id="rId4" Type="http://schemas.openxmlformats.org/officeDocument/2006/relationships/image" Target="../media/image118.wmf"/><Relationship Id="rId9" Type="http://schemas.openxmlformats.org/officeDocument/2006/relationships/oleObject" Target="../embeddings/oleObject133.bin"/><Relationship Id="rId14" Type="http://schemas.openxmlformats.org/officeDocument/2006/relationships/image" Target="../media/image122.wmf"/><Relationship Id="rId22" Type="http://schemas.openxmlformats.org/officeDocument/2006/relationships/image" Target="../media/image117.wmf"/></Relationships>
</file>

<file path=ppt/slides/_rels/slide22.xml.rels><?xml version="1.0" encoding="UTF-8" standalone="yes"?>
<Relationships xmlns="http://schemas.openxmlformats.org/package/2006/relationships"><Relationship Id="rId2" Type="http://schemas.openxmlformats.org/officeDocument/2006/relationships/image" Target="../media/image126.jpe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26.jpe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8" Type="http://schemas.openxmlformats.org/officeDocument/2006/relationships/image" Target="../media/image129.emf"/><Relationship Id="rId3" Type="http://schemas.openxmlformats.org/officeDocument/2006/relationships/oleObject" Target="../embeddings/oleObject140.bin"/><Relationship Id="rId7" Type="http://schemas.openxmlformats.org/officeDocument/2006/relationships/oleObject" Target="../embeddings/oleObject142.bin"/><Relationship Id="rId12" Type="http://schemas.openxmlformats.org/officeDocument/2006/relationships/image" Target="../media/image131.wmf"/><Relationship Id="rId2" Type="http://schemas.openxmlformats.org/officeDocument/2006/relationships/slideLayout" Target="../slideLayouts/slideLayout9.xml"/><Relationship Id="rId1" Type="http://schemas.openxmlformats.org/officeDocument/2006/relationships/vmlDrawing" Target="../drawings/vmlDrawing22.vml"/><Relationship Id="rId6" Type="http://schemas.openxmlformats.org/officeDocument/2006/relationships/image" Target="../media/image128.emf"/><Relationship Id="rId11" Type="http://schemas.openxmlformats.org/officeDocument/2006/relationships/oleObject" Target="../embeddings/oleObject144.bin"/><Relationship Id="rId5" Type="http://schemas.openxmlformats.org/officeDocument/2006/relationships/oleObject" Target="../embeddings/oleObject141.bin"/><Relationship Id="rId10" Type="http://schemas.openxmlformats.org/officeDocument/2006/relationships/image" Target="../media/image130.wmf"/><Relationship Id="rId4" Type="http://schemas.openxmlformats.org/officeDocument/2006/relationships/image" Target="../media/image127.emf"/><Relationship Id="rId9" Type="http://schemas.openxmlformats.org/officeDocument/2006/relationships/oleObject" Target="../embeddings/oleObject143.bin"/></Relationships>
</file>

<file path=ppt/slides/_rels/slide26.x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oleObject" Target="../embeddings/oleObject145.bin"/><Relationship Id="rId7" Type="http://schemas.openxmlformats.org/officeDocument/2006/relationships/oleObject" Target="../embeddings/oleObject147.bin"/><Relationship Id="rId2" Type="http://schemas.openxmlformats.org/officeDocument/2006/relationships/slideLayout" Target="../slideLayouts/slideLayout9.xml"/><Relationship Id="rId1" Type="http://schemas.openxmlformats.org/officeDocument/2006/relationships/vmlDrawing" Target="../drawings/vmlDrawing23.vml"/><Relationship Id="rId6" Type="http://schemas.openxmlformats.org/officeDocument/2006/relationships/image" Target="../media/image106.wmf"/><Relationship Id="rId5" Type="http://schemas.openxmlformats.org/officeDocument/2006/relationships/oleObject" Target="../embeddings/oleObject146.bin"/><Relationship Id="rId10" Type="http://schemas.openxmlformats.org/officeDocument/2006/relationships/image" Target="../media/image109.wmf"/><Relationship Id="rId4" Type="http://schemas.openxmlformats.org/officeDocument/2006/relationships/image" Target="../media/image101.wmf"/><Relationship Id="rId9" Type="http://schemas.openxmlformats.org/officeDocument/2006/relationships/oleObject" Target="../embeddings/oleObject148.bin"/></Relationships>
</file>

<file path=ppt/slides/_rels/slide27.xml.rels><?xml version="1.0" encoding="UTF-8" standalone="yes"?>
<Relationships xmlns="http://schemas.openxmlformats.org/package/2006/relationships"><Relationship Id="rId8" Type="http://schemas.openxmlformats.org/officeDocument/2006/relationships/image" Target="../media/image134.wmf"/><Relationship Id="rId13" Type="http://schemas.openxmlformats.org/officeDocument/2006/relationships/image" Target="../media/image136.wmf"/><Relationship Id="rId3" Type="http://schemas.openxmlformats.org/officeDocument/2006/relationships/oleObject" Target="../embeddings/oleObject149.bin"/><Relationship Id="rId7" Type="http://schemas.openxmlformats.org/officeDocument/2006/relationships/oleObject" Target="../embeddings/oleObject151.bin"/><Relationship Id="rId12" Type="http://schemas.openxmlformats.org/officeDocument/2006/relationships/oleObject" Target="../embeddings/oleObject153.bin"/><Relationship Id="rId2" Type="http://schemas.openxmlformats.org/officeDocument/2006/relationships/slideLayout" Target="../slideLayouts/slideLayout9.xml"/><Relationship Id="rId1" Type="http://schemas.openxmlformats.org/officeDocument/2006/relationships/vmlDrawing" Target="../drawings/vmlDrawing24.vml"/><Relationship Id="rId6" Type="http://schemas.openxmlformats.org/officeDocument/2006/relationships/image" Target="../media/image133.emf"/><Relationship Id="rId11" Type="http://schemas.openxmlformats.org/officeDocument/2006/relationships/image" Target="../media/image135.wmf"/><Relationship Id="rId5" Type="http://schemas.openxmlformats.org/officeDocument/2006/relationships/oleObject" Target="../embeddings/oleObject150.bin"/><Relationship Id="rId10" Type="http://schemas.openxmlformats.org/officeDocument/2006/relationships/oleObject" Target="../embeddings/oleObject152.bin"/><Relationship Id="rId4" Type="http://schemas.openxmlformats.org/officeDocument/2006/relationships/image" Target="../media/image132.wmf"/><Relationship Id="rId9" Type="http://schemas.openxmlformats.org/officeDocument/2006/relationships/image" Target="../media/image137.jpeg"/></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54.bin"/><Relationship Id="rId2" Type="http://schemas.openxmlformats.org/officeDocument/2006/relationships/slideLayout" Target="../slideLayouts/slideLayout9.xml"/><Relationship Id="rId1" Type="http://schemas.openxmlformats.org/officeDocument/2006/relationships/vmlDrawing" Target="../drawings/vmlDrawing25.vml"/><Relationship Id="rId4" Type="http://schemas.openxmlformats.org/officeDocument/2006/relationships/image" Target="../media/image138.emf"/></Relationships>
</file>

<file path=ppt/slides/_rels/slide29.xml.rels><?xml version="1.0" encoding="UTF-8" standalone="yes"?>
<Relationships xmlns="http://schemas.openxmlformats.org/package/2006/relationships"><Relationship Id="rId8" Type="http://schemas.openxmlformats.org/officeDocument/2006/relationships/image" Target="../media/image141.wmf"/><Relationship Id="rId3" Type="http://schemas.openxmlformats.org/officeDocument/2006/relationships/oleObject" Target="../embeddings/oleObject155.bin"/><Relationship Id="rId7" Type="http://schemas.openxmlformats.org/officeDocument/2006/relationships/oleObject" Target="../embeddings/oleObject157.bin"/><Relationship Id="rId2" Type="http://schemas.openxmlformats.org/officeDocument/2006/relationships/slideLayout" Target="../slideLayouts/slideLayout9.xml"/><Relationship Id="rId1" Type="http://schemas.openxmlformats.org/officeDocument/2006/relationships/vmlDrawing" Target="../drawings/vmlDrawing26.vml"/><Relationship Id="rId6" Type="http://schemas.openxmlformats.org/officeDocument/2006/relationships/image" Target="../media/image140.wmf"/><Relationship Id="rId5" Type="http://schemas.openxmlformats.org/officeDocument/2006/relationships/oleObject" Target="../embeddings/oleObject156.bin"/><Relationship Id="rId4" Type="http://schemas.openxmlformats.org/officeDocument/2006/relationships/image" Target="../media/image139.emf"/><Relationship Id="rId9" Type="http://schemas.openxmlformats.org/officeDocument/2006/relationships/image" Target="../media/image142.jpeg"/></Relationships>
</file>

<file path=ppt/slides/_rels/slide3.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9.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14.bin"/><Relationship Id="rId4" Type="http://schemas.openxmlformats.org/officeDocument/2006/relationships/image" Target="../media/image12.wmf"/><Relationship Id="rId9" Type="http://schemas.openxmlformats.org/officeDocument/2006/relationships/oleObject" Target="../embeddings/oleObject16.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8" Type="http://schemas.openxmlformats.org/officeDocument/2006/relationships/image" Target="../media/image145.wmf"/><Relationship Id="rId3" Type="http://schemas.openxmlformats.org/officeDocument/2006/relationships/oleObject" Target="../embeddings/oleObject158.bin"/><Relationship Id="rId7" Type="http://schemas.openxmlformats.org/officeDocument/2006/relationships/oleObject" Target="../embeddings/oleObject160.bin"/><Relationship Id="rId2" Type="http://schemas.openxmlformats.org/officeDocument/2006/relationships/slideLayout" Target="../slideLayouts/slideLayout8.xml"/><Relationship Id="rId1" Type="http://schemas.openxmlformats.org/officeDocument/2006/relationships/vmlDrawing" Target="../drawings/vmlDrawing27.vml"/><Relationship Id="rId6" Type="http://schemas.openxmlformats.org/officeDocument/2006/relationships/image" Target="../media/image144.wmf"/><Relationship Id="rId5" Type="http://schemas.openxmlformats.org/officeDocument/2006/relationships/oleObject" Target="../embeddings/oleObject159.bin"/><Relationship Id="rId4" Type="http://schemas.openxmlformats.org/officeDocument/2006/relationships/image" Target="../media/image143.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8" Type="http://schemas.openxmlformats.org/officeDocument/2006/relationships/image" Target="../media/image148.wmf"/><Relationship Id="rId13" Type="http://schemas.openxmlformats.org/officeDocument/2006/relationships/oleObject" Target="../embeddings/oleObject166.bin"/><Relationship Id="rId18" Type="http://schemas.openxmlformats.org/officeDocument/2006/relationships/image" Target="../media/image153.wmf"/><Relationship Id="rId26" Type="http://schemas.openxmlformats.org/officeDocument/2006/relationships/image" Target="../media/image157.wmf"/><Relationship Id="rId3" Type="http://schemas.openxmlformats.org/officeDocument/2006/relationships/oleObject" Target="../embeddings/oleObject161.bin"/><Relationship Id="rId21" Type="http://schemas.openxmlformats.org/officeDocument/2006/relationships/oleObject" Target="../embeddings/oleObject170.bin"/><Relationship Id="rId7" Type="http://schemas.openxmlformats.org/officeDocument/2006/relationships/oleObject" Target="../embeddings/oleObject163.bin"/><Relationship Id="rId12" Type="http://schemas.openxmlformats.org/officeDocument/2006/relationships/image" Target="../media/image150.wmf"/><Relationship Id="rId17" Type="http://schemas.openxmlformats.org/officeDocument/2006/relationships/oleObject" Target="../embeddings/oleObject168.bin"/><Relationship Id="rId25" Type="http://schemas.openxmlformats.org/officeDocument/2006/relationships/oleObject" Target="../embeddings/oleObject172.bin"/><Relationship Id="rId2" Type="http://schemas.openxmlformats.org/officeDocument/2006/relationships/slideLayout" Target="../slideLayouts/slideLayout9.xml"/><Relationship Id="rId16" Type="http://schemas.openxmlformats.org/officeDocument/2006/relationships/image" Target="../media/image152.wmf"/><Relationship Id="rId20" Type="http://schemas.openxmlformats.org/officeDocument/2006/relationships/image" Target="../media/image154.wmf"/><Relationship Id="rId1" Type="http://schemas.openxmlformats.org/officeDocument/2006/relationships/vmlDrawing" Target="../drawings/vmlDrawing28.vml"/><Relationship Id="rId6" Type="http://schemas.openxmlformats.org/officeDocument/2006/relationships/image" Target="../media/image147.wmf"/><Relationship Id="rId11" Type="http://schemas.openxmlformats.org/officeDocument/2006/relationships/oleObject" Target="../embeddings/oleObject165.bin"/><Relationship Id="rId24" Type="http://schemas.openxmlformats.org/officeDocument/2006/relationships/image" Target="../media/image156.wmf"/><Relationship Id="rId5" Type="http://schemas.openxmlformats.org/officeDocument/2006/relationships/oleObject" Target="../embeddings/oleObject162.bin"/><Relationship Id="rId15" Type="http://schemas.openxmlformats.org/officeDocument/2006/relationships/oleObject" Target="../embeddings/oleObject167.bin"/><Relationship Id="rId23" Type="http://schemas.openxmlformats.org/officeDocument/2006/relationships/oleObject" Target="../embeddings/oleObject171.bin"/><Relationship Id="rId28" Type="http://schemas.openxmlformats.org/officeDocument/2006/relationships/image" Target="../media/image158.wmf"/><Relationship Id="rId10" Type="http://schemas.openxmlformats.org/officeDocument/2006/relationships/image" Target="../media/image149.wmf"/><Relationship Id="rId19" Type="http://schemas.openxmlformats.org/officeDocument/2006/relationships/oleObject" Target="../embeddings/oleObject169.bin"/><Relationship Id="rId4" Type="http://schemas.openxmlformats.org/officeDocument/2006/relationships/image" Target="../media/image146.wmf"/><Relationship Id="rId9" Type="http://schemas.openxmlformats.org/officeDocument/2006/relationships/oleObject" Target="../embeddings/oleObject164.bin"/><Relationship Id="rId14" Type="http://schemas.openxmlformats.org/officeDocument/2006/relationships/image" Target="../media/image151.wmf"/><Relationship Id="rId22" Type="http://schemas.openxmlformats.org/officeDocument/2006/relationships/image" Target="../media/image155.wmf"/><Relationship Id="rId27" Type="http://schemas.openxmlformats.org/officeDocument/2006/relationships/oleObject" Target="../embeddings/oleObject173.bin"/></Relationships>
</file>

<file path=ppt/slides/_rels/slide34.xml.rels><?xml version="1.0" encoding="UTF-8" standalone="yes"?>
<Relationships xmlns="http://schemas.openxmlformats.org/package/2006/relationships"><Relationship Id="rId8" Type="http://schemas.openxmlformats.org/officeDocument/2006/relationships/image" Target="../media/image159.wmf"/><Relationship Id="rId3" Type="http://schemas.openxmlformats.org/officeDocument/2006/relationships/oleObject" Target="../embeddings/oleObject174.bin"/><Relationship Id="rId7" Type="http://schemas.openxmlformats.org/officeDocument/2006/relationships/oleObject" Target="../embeddings/oleObject176.bin"/><Relationship Id="rId2" Type="http://schemas.openxmlformats.org/officeDocument/2006/relationships/slideLayout" Target="../slideLayouts/slideLayout9.xml"/><Relationship Id="rId1" Type="http://schemas.openxmlformats.org/officeDocument/2006/relationships/vmlDrawing" Target="../drawings/vmlDrawing29.vml"/><Relationship Id="rId6" Type="http://schemas.openxmlformats.org/officeDocument/2006/relationships/image" Target="../media/image158.wmf"/><Relationship Id="rId5" Type="http://schemas.openxmlformats.org/officeDocument/2006/relationships/oleObject" Target="../embeddings/oleObject175.bin"/><Relationship Id="rId4" Type="http://schemas.openxmlformats.org/officeDocument/2006/relationships/image" Target="../media/image157.wmf"/></Relationships>
</file>

<file path=ppt/slides/_rels/slide35.xml.rels><?xml version="1.0" encoding="UTF-8" standalone="yes"?>
<Relationships xmlns="http://schemas.openxmlformats.org/package/2006/relationships"><Relationship Id="rId8" Type="http://schemas.openxmlformats.org/officeDocument/2006/relationships/image" Target="../media/image162.wmf"/><Relationship Id="rId13" Type="http://schemas.openxmlformats.org/officeDocument/2006/relationships/oleObject" Target="../embeddings/oleObject182.bin"/><Relationship Id="rId18" Type="http://schemas.openxmlformats.org/officeDocument/2006/relationships/image" Target="../media/image165.wmf"/><Relationship Id="rId3" Type="http://schemas.openxmlformats.org/officeDocument/2006/relationships/oleObject" Target="../embeddings/oleObject177.bin"/><Relationship Id="rId7" Type="http://schemas.openxmlformats.org/officeDocument/2006/relationships/oleObject" Target="../embeddings/oleObject179.bin"/><Relationship Id="rId12" Type="http://schemas.openxmlformats.org/officeDocument/2006/relationships/image" Target="../media/image158.wmf"/><Relationship Id="rId17" Type="http://schemas.openxmlformats.org/officeDocument/2006/relationships/oleObject" Target="../embeddings/oleObject184.bin"/><Relationship Id="rId2" Type="http://schemas.openxmlformats.org/officeDocument/2006/relationships/slideLayout" Target="../slideLayouts/slideLayout9.xml"/><Relationship Id="rId16" Type="http://schemas.openxmlformats.org/officeDocument/2006/relationships/image" Target="../media/image164.wmf"/><Relationship Id="rId1" Type="http://schemas.openxmlformats.org/officeDocument/2006/relationships/vmlDrawing" Target="../drawings/vmlDrawing30.vml"/><Relationship Id="rId6" Type="http://schemas.openxmlformats.org/officeDocument/2006/relationships/image" Target="../media/image161.wmf"/><Relationship Id="rId11" Type="http://schemas.openxmlformats.org/officeDocument/2006/relationships/oleObject" Target="../embeddings/oleObject181.bin"/><Relationship Id="rId5" Type="http://schemas.openxmlformats.org/officeDocument/2006/relationships/oleObject" Target="../embeddings/oleObject178.bin"/><Relationship Id="rId15" Type="http://schemas.openxmlformats.org/officeDocument/2006/relationships/oleObject" Target="../embeddings/oleObject183.bin"/><Relationship Id="rId10" Type="http://schemas.openxmlformats.org/officeDocument/2006/relationships/image" Target="../media/image157.wmf"/><Relationship Id="rId4" Type="http://schemas.openxmlformats.org/officeDocument/2006/relationships/image" Target="../media/image160.wmf"/><Relationship Id="rId9" Type="http://schemas.openxmlformats.org/officeDocument/2006/relationships/oleObject" Target="../embeddings/oleObject180.bin"/><Relationship Id="rId14" Type="http://schemas.openxmlformats.org/officeDocument/2006/relationships/image" Target="../media/image163.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85.bin"/><Relationship Id="rId7" Type="http://schemas.openxmlformats.org/officeDocument/2006/relationships/image" Target="../media/image168.jpeg"/><Relationship Id="rId2" Type="http://schemas.openxmlformats.org/officeDocument/2006/relationships/slideLayout" Target="../slideLayouts/slideLayout9.xml"/><Relationship Id="rId1" Type="http://schemas.openxmlformats.org/officeDocument/2006/relationships/vmlDrawing" Target="../drawings/vmlDrawing31.vml"/><Relationship Id="rId6" Type="http://schemas.openxmlformats.org/officeDocument/2006/relationships/image" Target="../media/image167.wmf"/><Relationship Id="rId5" Type="http://schemas.openxmlformats.org/officeDocument/2006/relationships/oleObject" Target="../embeddings/oleObject186.bin"/><Relationship Id="rId4" Type="http://schemas.openxmlformats.org/officeDocument/2006/relationships/image" Target="../media/image166.wmf"/></Relationships>
</file>

<file path=ppt/slides/_rels/slide37.xml.rels><?xml version="1.0" encoding="UTF-8" standalone="yes"?>
<Relationships xmlns="http://schemas.openxmlformats.org/package/2006/relationships"><Relationship Id="rId8" Type="http://schemas.openxmlformats.org/officeDocument/2006/relationships/image" Target="../media/image171.emf"/><Relationship Id="rId3" Type="http://schemas.openxmlformats.org/officeDocument/2006/relationships/oleObject" Target="../embeddings/oleObject187.bin"/><Relationship Id="rId7" Type="http://schemas.openxmlformats.org/officeDocument/2006/relationships/oleObject" Target="../embeddings/oleObject189.bin"/><Relationship Id="rId2" Type="http://schemas.openxmlformats.org/officeDocument/2006/relationships/slideLayout" Target="../slideLayouts/slideLayout9.xml"/><Relationship Id="rId1" Type="http://schemas.openxmlformats.org/officeDocument/2006/relationships/vmlDrawing" Target="../drawings/vmlDrawing32.vml"/><Relationship Id="rId6" Type="http://schemas.openxmlformats.org/officeDocument/2006/relationships/image" Target="../media/image170.wmf"/><Relationship Id="rId5" Type="http://schemas.openxmlformats.org/officeDocument/2006/relationships/oleObject" Target="../embeddings/oleObject188.bin"/><Relationship Id="rId4" Type="http://schemas.openxmlformats.org/officeDocument/2006/relationships/image" Target="../media/image169.wmf"/></Relationships>
</file>

<file path=ppt/slides/_rels/slide4.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7.jpeg"/><Relationship Id="rId7" Type="http://schemas.openxmlformats.org/officeDocument/2006/relationships/oleObject" Target="../embeddings/oleObject18.bin"/><Relationship Id="rId2" Type="http://schemas.openxmlformats.org/officeDocument/2006/relationships/slideLayout" Target="../slideLayouts/slideLayout9.xml"/><Relationship Id="rId1" Type="http://schemas.openxmlformats.org/officeDocument/2006/relationships/vmlDrawing" Target="../drawings/vmlDrawing4.vml"/><Relationship Id="rId6" Type="http://schemas.openxmlformats.org/officeDocument/2006/relationships/image" Target="../media/image18.jpeg"/><Relationship Id="rId5" Type="http://schemas.openxmlformats.org/officeDocument/2006/relationships/image" Target="../media/image15.wmf"/><Relationship Id="rId4" Type="http://schemas.openxmlformats.org/officeDocument/2006/relationships/oleObject" Target="../embeddings/oleObject17.bin"/><Relationship Id="rId9" Type="http://schemas.openxmlformats.org/officeDocument/2006/relationships/image" Target="../media/image19.jpeg"/></Relationships>
</file>

<file path=ppt/slides/_rels/slide5.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24.bin"/><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15.wmf"/><Relationship Id="rId2" Type="http://schemas.openxmlformats.org/officeDocument/2006/relationships/slideLayout" Target="../slideLayouts/slideLayout9.xml"/><Relationship Id="rId1" Type="http://schemas.openxmlformats.org/officeDocument/2006/relationships/vmlDrawing" Target="../drawings/vmlDrawing5.vml"/><Relationship Id="rId6" Type="http://schemas.openxmlformats.org/officeDocument/2006/relationships/image" Target="../media/image21.wmf"/><Relationship Id="rId11" Type="http://schemas.openxmlformats.org/officeDocument/2006/relationships/oleObject" Target="../embeddings/oleObject23.bin"/><Relationship Id="rId5" Type="http://schemas.openxmlformats.org/officeDocument/2006/relationships/oleObject" Target="../embeddings/oleObject20.bin"/><Relationship Id="rId15" Type="http://schemas.openxmlformats.org/officeDocument/2006/relationships/image" Target="../media/image24.wmf"/><Relationship Id="rId10" Type="http://schemas.openxmlformats.org/officeDocument/2006/relationships/image" Target="../media/image23.wmf"/><Relationship Id="rId4" Type="http://schemas.openxmlformats.org/officeDocument/2006/relationships/image" Target="../media/image20.emf"/><Relationship Id="rId9" Type="http://schemas.openxmlformats.org/officeDocument/2006/relationships/oleObject" Target="../embeddings/oleObject22.bin"/><Relationship Id="rId14" Type="http://schemas.openxmlformats.org/officeDocument/2006/relationships/oleObject" Target="../embeddings/oleObject25.bin"/></Relationships>
</file>

<file path=ppt/slides/_rels/slide6.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oleObject" Target="../embeddings/oleObject31.bin"/><Relationship Id="rId18" Type="http://schemas.openxmlformats.org/officeDocument/2006/relationships/image" Target="../media/image23.wmf"/><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29.wmf"/><Relationship Id="rId17" Type="http://schemas.openxmlformats.org/officeDocument/2006/relationships/oleObject" Target="../embeddings/oleObject33.bin"/><Relationship Id="rId2" Type="http://schemas.openxmlformats.org/officeDocument/2006/relationships/slideLayout" Target="../slideLayouts/slideLayout9.xml"/><Relationship Id="rId16" Type="http://schemas.openxmlformats.org/officeDocument/2006/relationships/image" Target="../media/image22.wmf"/><Relationship Id="rId1" Type="http://schemas.openxmlformats.org/officeDocument/2006/relationships/vmlDrawing" Target="../drawings/vmlDrawing6.vml"/><Relationship Id="rId6" Type="http://schemas.openxmlformats.org/officeDocument/2006/relationships/image" Target="../media/image26.wmf"/><Relationship Id="rId11" Type="http://schemas.openxmlformats.org/officeDocument/2006/relationships/oleObject" Target="../embeddings/oleObject30.bin"/><Relationship Id="rId5" Type="http://schemas.openxmlformats.org/officeDocument/2006/relationships/oleObject" Target="../embeddings/oleObject27.bin"/><Relationship Id="rId15" Type="http://schemas.openxmlformats.org/officeDocument/2006/relationships/oleObject" Target="../embeddings/oleObject32.bin"/><Relationship Id="rId10" Type="http://schemas.openxmlformats.org/officeDocument/2006/relationships/image" Target="../media/image28.wmf"/><Relationship Id="rId4" Type="http://schemas.openxmlformats.org/officeDocument/2006/relationships/image" Target="../media/image25.emf"/><Relationship Id="rId9" Type="http://schemas.openxmlformats.org/officeDocument/2006/relationships/oleObject" Target="../embeddings/oleObject29.bin"/><Relationship Id="rId14" Type="http://schemas.openxmlformats.org/officeDocument/2006/relationships/image" Target="../media/image21.wmf"/></Relationships>
</file>

<file path=ppt/slides/_rels/slide7.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9.xml"/><Relationship Id="rId1" Type="http://schemas.openxmlformats.org/officeDocument/2006/relationships/vmlDrawing" Target="../drawings/vmlDrawing7.vml"/><Relationship Id="rId6" Type="http://schemas.openxmlformats.org/officeDocument/2006/relationships/image" Target="../media/image31.wmf"/><Relationship Id="rId5" Type="http://schemas.openxmlformats.org/officeDocument/2006/relationships/oleObject" Target="../embeddings/oleObject35.bin"/><Relationship Id="rId10" Type="http://schemas.openxmlformats.org/officeDocument/2006/relationships/image" Target="../media/image32.wmf"/><Relationship Id="rId4" Type="http://schemas.openxmlformats.org/officeDocument/2006/relationships/image" Target="../media/image30.emf"/><Relationship Id="rId9" Type="http://schemas.openxmlformats.org/officeDocument/2006/relationships/oleObject" Target="../embeddings/oleObject37.bin"/></Relationships>
</file>

<file path=ppt/slides/_rels/slide8.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43.bin"/><Relationship Id="rId3" Type="http://schemas.openxmlformats.org/officeDocument/2006/relationships/oleObject" Target="../embeddings/oleObject38.bin"/><Relationship Id="rId7" Type="http://schemas.openxmlformats.org/officeDocument/2006/relationships/oleObject" Target="../embeddings/oleObject40.bin"/><Relationship Id="rId12" Type="http://schemas.openxmlformats.org/officeDocument/2006/relationships/image" Target="../media/image36.wmf"/><Relationship Id="rId2" Type="http://schemas.openxmlformats.org/officeDocument/2006/relationships/slideLayout" Target="../slideLayouts/slideLayout9.xml"/><Relationship Id="rId16" Type="http://schemas.openxmlformats.org/officeDocument/2006/relationships/image" Target="../media/image38.wmf"/><Relationship Id="rId1" Type="http://schemas.openxmlformats.org/officeDocument/2006/relationships/vmlDrawing" Target="../drawings/vmlDrawing8.vml"/><Relationship Id="rId6" Type="http://schemas.openxmlformats.org/officeDocument/2006/relationships/image" Target="../media/image34.wmf"/><Relationship Id="rId11" Type="http://schemas.openxmlformats.org/officeDocument/2006/relationships/oleObject" Target="../embeddings/oleObject42.bin"/><Relationship Id="rId5" Type="http://schemas.openxmlformats.org/officeDocument/2006/relationships/oleObject" Target="../embeddings/oleObject39.bin"/><Relationship Id="rId15" Type="http://schemas.openxmlformats.org/officeDocument/2006/relationships/oleObject" Target="../embeddings/oleObject44.bin"/><Relationship Id="rId10" Type="http://schemas.openxmlformats.org/officeDocument/2006/relationships/image" Target="../media/image35.wmf"/><Relationship Id="rId4" Type="http://schemas.openxmlformats.org/officeDocument/2006/relationships/image" Target="../media/image33.wmf"/><Relationship Id="rId9" Type="http://schemas.openxmlformats.org/officeDocument/2006/relationships/oleObject" Target="../embeddings/oleObject41.bin"/><Relationship Id="rId14" Type="http://schemas.openxmlformats.org/officeDocument/2006/relationships/image" Target="../media/image37.emf"/></Relationships>
</file>

<file path=ppt/slides/_rels/slide9.x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oleObject" Target="../embeddings/oleObject50.bin"/><Relationship Id="rId18" Type="http://schemas.openxmlformats.org/officeDocument/2006/relationships/image" Target="../media/image46.wmf"/><Relationship Id="rId3" Type="http://schemas.openxmlformats.org/officeDocument/2006/relationships/oleObject" Target="../embeddings/oleObject45.bin"/><Relationship Id="rId7" Type="http://schemas.openxmlformats.org/officeDocument/2006/relationships/oleObject" Target="../embeddings/oleObject47.bin"/><Relationship Id="rId12" Type="http://schemas.openxmlformats.org/officeDocument/2006/relationships/image" Target="../media/image43.wmf"/><Relationship Id="rId17" Type="http://schemas.openxmlformats.org/officeDocument/2006/relationships/oleObject" Target="../embeddings/oleObject52.bin"/><Relationship Id="rId2" Type="http://schemas.openxmlformats.org/officeDocument/2006/relationships/slideLayout" Target="../slideLayouts/slideLayout9.xml"/><Relationship Id="rId16" Type="http://schemas.openxmlformats.org/officeDocument/2006/relationships/image" Target="../media/image45.emf"/><Relationship Id="rId1" Type="http://schemas.openxmlformats.org/officeDocument/2006/relationships/vmlDrawing" Target="../drawings/vmlDrawing9.vml"/><Relationship Id="rId6" Type="http://schemas.openxmlformats.org/officeDocument/2006/relationships/image" Target="../media/image40.wmf"/><Relationship Id="rId11" Type="http://schemas.openxmlformats.org/officeDocument/2006/relationships/oleObject" Target="../embeddings/oleObject49.bin"/><Relationship Id="rId5" Type="http://schemas.openxmlformats.org/officeDocument/2006/relationships/oleObject" Target="../embeddings/oleObject46.bin"/><Relationship Id="rId15" Type="http://schemas.openxmlformats.org/officeDocument/2006/relationships/oleObject" Target="../embeddings/oleObject51.bin"/><Relationship Id="rId10" Type="http://schemas.openxmlformats.org/officeDocument/2006/relationships/image" Target="../media/image42.emf"/><Relationship Id="rId4" Type="http://schemas.openxmlformats.org/officeDocument/2006/relationships/image" Target="../media/image39.emf"/><Relationship Id="rId9" Type="http://schemas.openxmlformats.org/officeDocument/2006/relationships/oleObject" Target="../embeddings/oleObject48.bin"/><Relationship Id="rId14" Type="http://schemas.openxmlformats.org/officeDocument/2006/relationships/image" Target="../media/image4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3"/>
          <p:cNvSpPr txBox="1">
            <a:spLocks noChangeArrowheads="1"/>
          </p:cNvSpPr>
          <p:nvPr/>
        </p:nvSpPr>
        <p:spPr bwMode="auto">
          <a:xfrm>
            <a:off x="395288" y="2060575"/>
            <a:ext cx="8220075" cy="386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lnSpc>
                <a:spcPct val="125000"/>
              </a:lnSpc>
              <a:spcBef>
                <a:spcPct val="0"/>
              </a:spcBef>
              <a:buFontTx/>
              <a:buNone/>
            </a:pPr>
            <a:r>
              <a:rPr kumimoji="1" lang="en-US" altLang="zh-CN" sz="2200">
                <a:latin typeface="微软雅黑" panose="020B0503020204020204" pitchFamily="34" charset="-122"/>
              </a:rPr>
              <a:t>(1) </a:t>
            </a:r>
            <a:r>
              <a:rPr kumimoji="1" lang="zh-CN" altLang="en-US" sz="2200">
                <a:latin typeface="微软雅黑" panose="020B0503020204020204" pitchFamily="34" charset="-122"/>
              </a:rPr>
              <a:t>晶格中原子间距</a:t>
            </a:r>
            <a:r>
              <a:rPr kumimoji="1" lang="en-US" altLang="zh-CN" sz="2200">
                <a:latin typeface="微软雅黑" panose="020B0503020204020204" pitchFamily="34" charset="-122"/>
              </a:rPr>
              <a:t>a</a:t>
            </a:r>
            <a:r>
              <a:rPr kumimoji="1" lang="zh-CN" altLang="en-US" sz="2200">
                <a:latin typeface="微软雅黑" panose="020B0503020204020204" pitchFamily="34" charset="-122"/>
              </a:rPr>
              <a:t>较大，晶格势变显著，在原子附近的电子受自身束缚较紧，不易产生共有化运动。</a:t>
            </a:r>
          </a:p>
          <a:p>
            <a:pPr eaLnBrk="1" hangingPunct="1">
              <a:lnSpc>
                <a:spcPct val="125000"/>
              </a:lnSpc>
              <a:spcBef>
                <a:spcPct val="0"/>
              </a:spcBef>
              <a:buFontTx/>
              <a:buNone/>
            </a:pPr>
            <a:r>
              <a:rPr kumimoji="1" lang="en-US" altLang="zh-CN" sz="2200">
                <a:latin typeface="微软雅黑" panose="020B0503020204020204" pitchFamily="34" charset="-122"/>
              </a:rPr>
              <a:t>(2) </a:t>
            </a:r>
            <a:r>
              <a:rPr kumimoji="1" lang="zh-CN" altLang="en-US" sz="2200">
                <a:latin typeface="微软雅黑" panose="020B0503020204020204" pitchFamily="34" charset="-122"/>
              </a:rPr>
              <a:t>近原子区，电子行为同孤立原子中的电子行为相似，晶格波函数也相应接近于孤立原子波函数。 </a:t>
            </a:r>
          </a:p>
          <a:p>
            <a:pPr eaLnBrk="1" hangingPunct="1">
              <a:lnSpc>
                <a:spcPct val="125000"/>
              </a:lnSpc>
              <a:spcBef>
                <a:spcPct val="0"/>
              </a:spcBef>
              <a:buFontTx/>
              <a:buNone/>
            </a:pPr>
            <a:r>
              <a:rPr kumimoji="1" lang="en-US" altLang="zh-CN" sz="2200">
                <a:latin typeface="微软雅黑" panose="020B0503020204020204" pitchFamily="34" charset="-122"/>
              </a:rPr>
              <a:t>(3) </a:t>
            </a:r>
            <a:r>
              <a:rPr kumimoji="1" lang="zh-CN" altLang="en-US" sz="2200">
                <a:latin typeface="微软雅黑" panose="020B0503020204020204" pitchFamily="34" charset="-122"/>
              </a:rPr>
              <a:t>孤立原子波函数作为零级近似；</a:t>
            </a:r>
            <a:endParaRPr kumimoji="1" lang="en-US" altLang="zh-CN" sz="2200">
              <a:latin typeface="微软雅黑" panose="020B0503020204020204" pitchFamily="34" charset="-122"/>
            </a:endParaRPr>
          </a:p>
          <a:p>
            <a:pPr eaLnBrk="1" hangingPunct="1">
              <a:lnSpc>
                <a:spcPct val="125000"/>
              </a:lnSpc>
              <a:spcBef>
                <a:spcPct val="0"/>
              </a:spcBef>
              <a:buFontTx/>
              <a:buNone/>
            </a:pPr>
            <a:endParaRPr kumimoji="1" lang="zh-CN" altLang="en-US" sz="2200">
              <a:latin typeface="微软雅黑" panose="020B0503020204020204" pitchFamily="34" charset="-122"/>
            </a:endParaRPr>
          </a:p>
          <a:p>
            <a:pPr eaLnBrk="1" hangingPunct="1">
              <a:lnSpc>
                <a:spcPct val="125000"/>
              </a:lnSpc>
              <a:spcBef>
                <a:spcPct val="0"/>
              </a:spcBef>
              <a:buFontTx/>
              <a:buNone/>
            </a:pPr>
            <a:endParaRPr kumimoji="1" lang="zh-CN" altLang="en-US" sz="2200">
              <a:latin typeface="微软雅黑" panose="020B0503020204020204" pitchFamily="34" charset="-122"/>
            </a:endParaRPr>
          </a:p>
          <a:p>
            <a:pPr eaLnBrk="1" hangingPunct="1">
              <a:lnSpc>
                <a:spcPct val="125000"/>
              </a:lnSpc>
              <a:spcBef>
                <a:spcPct val="0"/>
              </a:spcBef>
              <a:buFontTx/>
              <a:buNone/>
            </a:pPr>
            <a:endParaRPr kumimoji="1" lang="zh-CN" altLang="en-US" sz="2200">
              <a:latin typeface="微软雅黑" panose="020B0503020204020204" pitchFamily="34" charset="-122"/>
            </a:endParaRPr>
          </a:p>
          <a:p>
            <a:pPr eaLnBrk="1" hangingPunct="1">
              <a:lnSpc>
                <a:spcPct val="125000"/>
              </a:lnSpc>
              <a:spcBef>
                <a:spcPct val="0"/>
              </a:spcBef>
              <a:buFontTx/>
              <a:buNone/>
            </a:pPr>
            <a:r>
              <a:rPr kumimoji="1" lang="en-US" altLang="zh-CN" sz="2200">
                <a:latin typeface="微软雅黑" panose="020B0503020204020204" pitchFamily="34" charset="-122"/>
              </a:rPr>
              <a:t>(4) </a:t>
            </a:r>
            <a:r>
              <a:rPr kumimoji="1" lang="zh-CN" altLang="en-US" sz="2200">
                <a:latin typeface="微软雅黑" panose="020B0503020204020204" pitchFamily="34" charset="-122"/>
              </a:rPr>
              <a:t>其它原子场作用看成微扰处理。</a:t>
            </a:r>
          </a:p>
        </p:txBody>
      </p:sp>
      <p:graphicFrame>
        <p:nvGraphicFramePr>
          <p:cNvPr id="21507" name="Object 4"/>
          <p:cNvGraphicFramePr>
            <a:graphicFrameLocks noChangeAspect="1"/>
          </p:cNvGraphicFramePr>
          <p:nvPr/>
        </p:nvGraphicFramePr>
        <p:xfrm>
          <a:off x="1192213" y="4271963"/>
          <a:ext cx="5865812" cy="866775"/>
        </p:xfrm>
        <a:graphic>
          <a:graphicData uri="http://schemas.openxmlformats.org/presentationml/2006/ole">
            <mc:AlternateContent xmlns:mc="http://schemas.openxmlformats.org/markup-compatibility/2006">
              <mc:Choice xmlns:v="urn:schemas-microsoft-com:vml" Requires="v">
                <p:oleObj spid="_x0000_s21512" name="Equation" r:id="rId3" imgW="3060700" imgH="482600" progId="Equation.3">
                  <p:embed/>
                </p:oleObj>
              </mc:Choice>
              <mc:Fallback>
                <p:oleObj name="Equation" r:id="rId3" imgW="3060700" imgH="482600" progId="Equation.3">
                  <p:embed/>
                  <p:pic>
                    <p:nvPicPr>
                      <p:cNvPr id="0" name="Object 4"/>
                      <p:cNvPicPr>
                        <a:picLocks noChangeAspect="1" noChangeArrowheads="1"/>
                      </p:cNvPicPr>
                      <p:nvPr/>
                    </p:nvPicPr>
                    <p:blipFill>
                      <a:blip r:embed="rId4">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1192213" y="4271963"/>
                        <a:ext cx="5865812"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08" name="Object 5"/>
          <p:cNvGraphicFramePr>
            <a:graphicFrameLocks noChangeAspect="1"/>
          </p:cNvGraphicFramePr>
          <p:nvPr/>
        </p:nvGraphicFramePr>
        <p:xfrm>
          <a:off x="2674938" y="6053138"/>
          <a:ext cx="2900362" cy="441325"/>
        </p:xfrm>
        <a:graphic>
          <a:graphicData uri="http://schemas.openxmlformats.org/presentationml/2006/ole">
            <mc:AlternateContent xmlns:mc="http://schemas.openxmlformats.org/markup-compatibility/2006">
              <mc:Choice xmlns:v="urn:schemas-microsoft-com:vml" Requires="v">
                <p:oleObj spid="_x0000_s21513" name="Equation" r:id="rId5" imgW="1485900" imgH="241300" progId="Equation.3">
                  <p:embed/>
                </p:oleObj>
              </mc:Choice>
              <mc:Fallback>
                <p:oleObj name="Equation" r:id="rId5" imgW="1485900" imgH="241300" progId="Equation.3">
                  <p:embed/>
                  <p:pic>
                    <p:nvPicPr>
                      <p:cNvPr id="0" name="Object 5"/>
                      <p:cNvPicPr>
                        <a:picLocks noChangeAspect="1" noChangeArrowheads="1"/>
                      </p:cNvPicPr>
                      <p:nvPr/>
                    </p:nvPicPr>
                    <p:blipFill>
                      <a:blip r:embed="rId6">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2674938" y="6053138"/>
                        <a:ext cx="290036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4"/>
          <p:cNvSpPr>
            <a:spLocks noChangeArrowheads="1"/>
          </p:cNvSpPr>
          <p:nvPr/>
        </p:nvSpPr>
        <p:spPr bwMode="auto">
          <a:xfrm>
            <a:off x="323850" y="1484313"/>
            <a:ext cx="3657600"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lnSpc>
                <a:spcPct val="110000"/>
              </a:lnSpc>
              <a:spcBef>
                <a:spcPct val="0"/>
              </a:spcBef>
              <a:buFontTx/>
              <a:buNone/>
            </a:pPr>
            <a:r>
              <a:rPr kumimoji="1" lang="zh-CN" altLang="en-US" sz="2400">
                <a:solidFill>
                  <a:srgbClr val="800000"/>
                </a:solidFill>
                <a:latin typeface="微软雅黑" panose="020B0503020204020204" pitchFamily="34" charset="-122"/>
              </a:rPr>
              <a:t>紧束缚近似方法的思想</a:t>
            </a:r>
          </a:p>
        </p:txBody>
      </p:sp>
      <p:sp>
        <p:nvSpPr>
          <p:cNvPr id="21510" name="矩形 7"/>
          <p:cNvSpPr>
            <a:spLocks noChangeArrowheads="1"/>
          </p:cNvSpPr>
          <p:nvPr/>
        </p:nvSpPr>
        <p:spPr bwMode="auto">
          <a:xfrm>
            <a:off x="250825" y="2017713"/>
            <a:ext cx="8642350" cy="4506912"/>
          </a:xfrm>
          <a:prstGeom prst="rect">
            <a:avLst/>
          </a:prstGeom>
          <a:noFill/>
          <a:ln w="19050" algn="ctr">
            <a:solidFill>
              <a:srgbClr val="0207CA"/>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9" name="标题 3"/>
          <p:cNvSpPr txBox="1">
            <a:spLocks/>
          </p:cNvSpPr>
          <p:nvPr/>
        </p:nvSpPr>
        <p:spPr>
          <a:xfrm>
            <a:off x="457200" y="833438"/>
            <a:ext cx="8229600" cy="681037"/>
          </a:xfrm>
          <a:prstGeom prst="rect">
            <a:avLst/>
          </a:prstGeom>
        </p:spPr>
        <p:txBody>
          <a:bodyPr anchor="b"/>
          <a:lstStyle>
            <a:lvl1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cs typeface="+mj-cs"/>
              </a:defRPr>
            </a:lvl1pPr>
            <a:lvl2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2pPr>
            <a:lvl3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3pPr>
            <a:lvl4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4pPr>
            <a:lvl5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9pPr>
          </a:lstStyle>
          <a:p>
            <a:pPr>
              <a:defRPr/>
            </a:pPr>
            <a:r>
              <a:rPr lang="en-US" altLang="zh-CN" kern="0" smtClean="0">
                <a:latin typeface="微软雅黑" panose="020B0503020204020204" pitchFamily="34" charset="-122"/>
              </a:rPr>
              <a:t>§4.5 </a:t>
            </a:r>
            <a:r>
              <a:rPr lang="zh-CN" altLang="en-US" kern="0" smtClean="0">
                <a:latin typeface="微软雅黑" panose="020B0503020204020204" pitchFamily="34" charset="-122"/>
              </a:rPr>
              <a:t>紧束缚方法 </a:t>
            </a:r>
            <a:endParaRPr lang="zh-CN" altLang="en-US" kern="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9" name="Rectangle 15"/>
          <p:cNvSpPr>
            <a:spLocks noChangeArrowheads="1"/>
          </p:cNvSpPr>
          <p:nvPr/>
        </p:nvSpPr>
        <p:spPr bwMode="auto">
          <a:xfrm>
            <a:off x="2071688" y="1844675"/>
            <a:ext cx="6781800"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lnSpc>
                <a:spcPct val="160000"/>
              </a:lnSpc>
              <a:spcBef>
                <a:spcPct val="0"/>
              </a:spcBef>
              <a:buFontTx/>
              <a:buNone/>
            </a:pPr>
            <a:r>
              <a:rPr kumimoji="1" lang="en-US" altLang="zh-CN">
                <a:solidFill>
                  <a:srgbClr val="FFFFFF"/>
                </a:solidFill>
                <a:latin typeface="微软雅黑" panose="020B0503020204020204" pitchFamily="34" charset="-122"/>
              </a:rPr>
              <a:t>—— </a:t>
            </a:r>
            <a:r>
              <a:rPr kumimoji="1" lang="zh-CN" altLang="en-US">
                <a:solidFill>
                  <a:srgbClr val="FFFFFF"/>
                </a:solidFill>
                <a:latin typeface="微软雅黑" panose="020B0503020204020204" pitchFamily="34" charset="-122"/>
              </a:rPr>
              <a:t>周期性势场减去原子的势场，仍为负值</a:t>
            </a:r>
            <a:endParaRPr kumimoji="1" lang="zh-CN" altLang="en-US">
              <a:latin typeface="微软雅黑" panose="020B0503020204020204" pitchFamily="34" charset="-122"/>
            </a:endParaRPr>
          </a:p>
        </p:txBody>
      </p:sp>
      <p:graphicFrame>
        <p:nvGraphicFramePr>
          <p:cNvPr id="11267" name="Object 3"/>
          <p:cNvGraphicFramePr>
            <a:graphicFrameLocks noChangeAspect="1"/>
          </p:cNvGraphicFramePr>
          <p:nvPr/>
        </p:nvGraphicFramePr>
        <p:xfrm>
          <a:off x="323850" y="2062163"/>
          <a:ext cx="1939925" cy="544512"/>
        </p:xfrm>
        <a:graphic>
          <a:graphicData uri="http://schemas.openxmlformats.org/presentationml/2006/ole">
            <mc:AlternateContent xmlns:mc="http://schemas.openxmlformats.org/markup-compatibility/2006">
              <mc:Choice xmlns:v="urn:schemas-microsoft-com:vml" Requires="v">
                <p:oleObj spid="_x0000_s31752" r:id="rId3" imgW="812447" imgH="228501" progId="Equation.3">
                  <p:embed/>
                </p:oleObj>
              </mc:Choice>
              <mc:Fallback>
                <p:oleObj r:id="rId3" imgW="812447" imgH="228501" progId="Equation.3">
                  <p:embed/>
                  <p:pic>
                    <p:nvPicPr>
                      <p:cNvPr id="0" name="Object 3"/>
                      <p:cNvPicPr>
                        <a:picLocks noChangeAspect="1" noChangeArrowheads="1"/>
                      </p:cNvPicPr>
                      <p:nvPr/>
                    </p:nvPicPr>
                    <p:blipFill>
                      <a:blip r:embed="rId4">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323850" y="2062163"/>
                        <a:ext cx="1939925"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82" name="Object 18"/>
          <p:cNvGraphicFramePr>
            <a:graphicFrameLocks noChangeAspect="1"/>
          </p:cNvGraphicFramePr>
          <p:nvPr/>
        </p:nvGraphicFramePr>
        <p:xfrm>
          <a:off x="323850" y="1047750"/>
          <a:ext cx="8461375" cy="725488"/>
        </p:xfrm>
        <a:graphic>
          <a:graphicData uri="http://schemas.openxmlformats.org/presentationml/2006/ole">
            <mc:AlternateContent xmlns:mc="http://schemas.openxmlformats.org/markup-compatibility/2006">
              <mc:Choice xmlns:v="urn:schemas-microsoft-com:vml" Requires="v">
                <p:oleObj spid="_x0000_s31753" r:id="rId5" imgW="3467129" imgH="213417" progId="Equation.3">
                  <p:embed/>
                </p:oleObj>
              </mc:Choice>
              <mc:Fallback>
                <p:oleObj r:id="rId5" imgW="3467129" imgH="213417" progId="Equation.3">
                  <p:embed/>
                  <p:pic>
                    <p:nvPicPr>
                      <p:cNvPr id="0" name="Object 18"/>
                      <p:cNvPicPr>
                        <a:picLocks noChangeAspect="1" noChangeArrowheads="1"/>
                      </p:cNvPicPr>
                      <p:nvPr/>
                    </p:nvPicPr>
                    <p:blipFill>
                      <a:blip r:embed="rId6">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323850" y="1047750"/>
                        <a:ext cx="8461375"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1289" name="Picture 25" descr="XCH004_0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738" y="3140075"/>
            <a:ext cx="4230687" cy="325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90" name="Picture 26" descr="XCH004_0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91050" y="3154363"/>
            <a:ext cx="4229100" cy="325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1" name="矩形 13"/>
          <p:cNvSpPr>
            <a:spLocks noChangeArrowheads="1"/>
          </p:cNvSpPr>
          <p:nvPr/>
        </p:nvSpPr>
        <p:spPr bwMode="auto">
          <a:xfrm>
            <a:off x="250825" y="908050"/>
            <a:ext cx="8642350" cy="5616575"/>
          </a:xfrm>
          <a:prstGeom prst="rect">
            <a:avLst/>
          </a:prstGeom>
          <a:noFill/>
          <a:ln w="19050" algn="ctr">
            <a:solidFill>
              <a:srgbClr val="0207CA"/>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11282"/>
                                        </p:tgtEl>
                                        <p:attrNameLst>
                                          <p:attrName>style.visibility</p:attrName>
                                        </p:attrNameLst>
                                      </p:cBhvr>
                                      <p:to>
                                        <p:strVal val="visible"/>
                                      </p:to>
                                    </p:set>
                                    <p:animEffect transition="in" filter="dissolve">
                                      <p:cBhvr>
                                        <p:cTn id="7" dur="500"/>
                                        <p:tgtEl>
                                          <p:spTgt spid="112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dissolve">
                                      <p:cBhvr>
                                        <p:cTn id="12" dur="500"/>
                                        <p:tgtEl>
                                          <p:spTgt spid="11267"/>
                                        </p:tgtEl>
                                      </p:cBhvr>
                                    </p:animEffec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1279">
                                            <p:txEl>
                                              <p:pRg st="0" end="0"/>
                                            </p:txEl>
                                          </p:spTgt>
                                        </p:tgtEl>
                                        <p:attrNameLst>
                                          <p:attrName>style.visibility</p:attrName>
                                        </p:attrNameLst>
                                      </p:cBhvr>
                                      <p:to>
                                        <p:strVal val="visible"/>
                                      </p:to>
                                    </p:set>
                                    <p:animEffect transition="in" filter="dissolve">
                                      <p:cBhvr>
                                        <p:cTn id="16" dur="500"/>
                                        <p:tgtEl>
                                          <p:spTgt spid="11279">
                                            <p:txEl>
                                              <p:pRg st="0" end="0"/>
                                            </p:txEl>
                                          </p:spTgt>
                                        </p:tgtEl>
                                      </p:cBhvr>
                                    </p:animEffect>
                                  </p:childTnLst>
                                </p:cTn>
                              </p:par>
                            </p:childTnLst>
                          </p:cTn>
                        </p:par>
                        <p:par>
                          <p:cTn id="17" fill="hold" nodeType="afterGroup">
                            <p:stCondLst>
                              <p:cond delay="1000"/>
                            </p:stCondLst>
                            <p:childTnLst>
                              <p:par>
                                <p:cTn id="18" presetID="9" presetClass="entr" presetSubtype="0" fill="hold" nodeType="afterEffect">
                                  <p:stCondLst>
                                    <p:cond delay="0"/>
                                  </p:stCondLst>
                                  <p:childTnLst>
                                    <p:set>
                                      <p:cBhvr>
                                        <p:cTn id="19" dur="1" fill="hold">
                                          <p:stCondLst>
                                            <p:cond delay="0"/>
                                          </p:stCondLst>
                                        </p:cTn>
                                        <p:tgtEl>
                                          <p:spTgt spid="11289"/>
                                        </p:tgtEl>
                                        <p:attrNameLst>
                                          <p:attrName>style.visibility</p:attrName>
                                        </p:attrNameLst>
                                      </p:cBhvr>
                                      <p:to>
                                        <p:strVal val="visible"/>
                                      </p:to>
                                    </p:set>
                                    <p:animEffect transition="in" filter="dissolve">
                                      <p:cBhvr>
                                        <p:cTn id="20" dur="500"/>
                                        <p:tgtEl>
                                          <p:spTgt spid="11289"/>
                                        </p:tgtEl>
                                      </p:cBhvr>
                                    </p:animEffect>
                                  </p:childTnLst>
                                </p:cTn>
                              </p:par>
                            </p:childTnLst>
                          </p:cTn>
                        </p:par>
                        <p:par>
                          <p:cTn id="21" fill="hold" nodeType="afterGroup">
                            <p:stCondLst>
                              <p:cond delay="1500"/>
                            </p:stCondLst>
                            <p:childTnLst>
                              <p:par>
                                <p:cTn id="22" presetID="9" presetClass="entr" presetSubtype="0" fill="hold" nodeType="afterEffect">
                                  <p:stCondLst>
                                    <p:cond delay="0"/>
                                  </p:stCondLst>
                                  <p:childTnLst>
                                    <p:set>
                                      <p:cBhvr>
                                        <p:cTn id="23" dur="1" fill="hold">
                                          <p:stCondLst>
                                            <p:cond delay="0"/>
                                          </p:stCondLst>
                                        </p:cTn>
                                        <p:tgtEl>
                                          <p:spTgt spid="11290"/>
                                        </p:tgtEl>
                                        <p:attrNameLst>
                                          <p:attrName>style.visibility</p:attrName>
                                        </p:attrNameLst>
                                      </p:cBhvr>
                                      <p:to>
                                        <p:strVal val="visible"/>
                                      </p:to>
                                    </p:set>
                                    <p:animEffect transition="in" filter="dissolve">
                                      <p:cBhvr>
                                        <p:cTn id="24" dur="500"/>
                                        <p:tgtEl>
                                          <p:spTgt spid="11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9" grpId="0" build="p" autoUpdateAnimBg="0"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4" name="Object 6"/>
          <p:cNvGraphicFramePr>
            <a:graphicFrameLocks noChangeAspect="1"/>
          </p:cNvGraphicFramePr>
          <p:nvPr/>
        </p:nvGraphicFramePr>
        <p:xfrm>
          <a:off x="1822450" y="2854325"/>
          <a:ext cx="1493838" cy="490538"/>
        </p:xfrm>
        <a:graphic>
          <a:graphicData uri="http://schemas.openxmlformats.org/presentationml/2006/ole">
            <mc:AlternateContent xmlns:mc="http://schemas.openxmlformats.org/markup-compatibility/2006">
              <mc:Choice xmlns:v="urn:schemas-microsoft-com:vml" Requires="v">
                <p:oleObj spid="_x0000_s32785" r:id="rId3" imgW="670483" imgH="152309" progId="Equation.3">
                  <p:embed/>
                </p:oleObj>
              </mc:Choice>
              <mc:Fallback>
                <p:oleObj r:id="rId3" imgW="670483" imgH="152309" progId="Equation.3">
                  <p:embed/>
                  <p:pic>
                    <p:nvPicPr>
                      <p:cNvPr id="0" name="Object 6"/>
                      <p:cNvPicPr>
                        <a:picLocks noChangeAspect="1" noChangeArrowheads="1"/>
                      </p:cNvPicPr>
                      <p:nvPr/>
                    </p:nvPicPr>
                    <p:blipFill>
                      <a:blip r:embed="rId4">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1822450" y="2854325"/>
                        <a:ext cx="1493838"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9" name="Rectangle 11"/>
          <p:cNvSpPr>
            <a:spLocks noChangeArrowheads="1"/>
          </p:cNvSpPr>
          <p:nvPr/>
        </p:nvSpPr>
        <p:spPr bwMode="auto">
          <a:xfrm>
            <a:off x="406400" y="2884488"/>
            <a:ext cx="1676400"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a:spcBef>
                <a:spcPct val="0"/>
              </a:spcBef>
              <a:buFontTx/>
              <a:buNone/>
            </a:pPr>
            <a:r>
              <a:rPr kumimoji="1" lang="zh-CN" altLang="en-US" sz="2200">
                <a:latin typeface="微软雅黑" panose="020B0503020204020204" pitchFamily="34" charset="-122"/>
              </a:rPr>
              <a:t>方程的解</a:t>
            </a:r>
          </a:p>
        </p:txBody>
      </p:sp>
      <p:graphicFrame>
        <p:nvGraphicFramePr>
          <p:cNvPr id="12307" name="Object 19"/>
          <p:cNvGraphicFramePr>
            <a:graphicFrameLocks noChangeAspect="1"/>
          </p:cNvGraphicFramePr>
          <p:nvPr/>
        </p:nvGraphicFramePr>
        <p:xfrm>
          <a:off x="1822450" y="4167188"/>
          <a:ext cx="3956050" cy="681037"/>
        </p:xfrm>
        <a:graphic>
          <a:graphicData uri="http://schemas.openxmlformats.org/presentationml/2006/ole">
            <mc:AlternateContent xmlns:mc="http://schemas.openxmlformats.org/markup-compatibility/2006">
              <mc:Choice xmlns:v="urn:schemas-microsoft-com:vml" Requires="v">
                <p:oleObj spid="_x0000_s32786" r:id="rId5" imgW="2082800" imgH="355600" progId="Equation.3">
                  <p:embed/>
                </p:oleObj>
              </mc:Choice>
              <mc:Fallback>
                <p:oleObj r:id="rId5" imgW="2082800" imgH="355600" progId="Equation.3">
                  <p:embed/>
                  <p:pic>
                    <p:nvPicPr>
                      <p:cNvPr id="0" name="Object 19"/>
                      <p:cNvPicPr>
                        <a:picLocks noChangeAspect="1" noChangeArrowheads="1"/>
                      </p:cNvPicPr>
                      <p:nvPr/>
                    </p:nvPicPr>
                    <p:blipFill>
                      <a:blip r:embed="rId6">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1822450" y="4167188"/>
                        <a:ext cx="395605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08" name="Object 20"/>
          <p:cNvGraphicFramePr>
            <a:graphicFrameLocks noChangeAspect="1"/>
          </p:cNvGraphicFramePr>
          <p:nvPr/>
        </p:nvGraphicFramePr>
        <p:xfrm>
          <a:off x="1822450" y="5013325"/>
          <a:ext cx="2992438" cy="703263"/>
        </p:xfrm>
        <a:graphic>
          <a:graphicData uri="http://schemas.openxmlformats.org/presentationml/2006/ole">
            <mc:AlternateContent xmlns:mc="http://schemas.openxmlformats.org/markup-compatibility/2006">
              <mc:Choice xmlns:v="urn:schemas-microsoft-com:vml" Requires="v">
                <p:oleObj spid="_x0000_s32787" name="Equation" r:id="rId7" imgW="1432675" imgH="266848" progId="Equation.3">
                  <p:embed/>
                </p:oleObj>
              </mc:Choice>
              <mc:Fallback>
                <p:oleObj name="Equation" r:id="rId7" imgW="1432675" imgH="266848" progId="Equation.3">
                  <p:embed/>
                  <p:pic>
                    <p:nvPicPr>
                      <p:cNvPr id="0" name="Object 20"/>
                      <p:cNvPicPr>
                        <a:picLocks noChangeAspect="1" noChangeArrowheads="1"/>
                      </p:cNvPicPr>
                      <p:nvPr/>
                    </p:nvPicPr>
                    <p:blipFill>
                      <a:blip r:embed="rId8">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1822450" y="5013325"/>
                        <a:ext cx="2992438"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09" name="Object 21"/>
          <p:cNvGraphicFramePr>
            <a:graphicFrameLocks noChangeAspect="1"/>
          </p:cNvGraphicFramePr>
          <p:nvPr/>
        </p:nvGraphicFramePr>
        <p:xfrm>
          <a:off x="6084888" y="5013325"/>
          <a:ext cx="1706562" cy="506413"/>
        </p:xfrm>
        <a:graphic>
          <a:graphicData uri="http://schemas.openxmlformats.org/presentationml/2006/ole">
            <mc:AlternateContent xmlns:mc="http://schemas.openxmlformats.org/markup-compatibility/2006">
              <mc:Choice xmlns:v="urn:schemas-microsoft-com:vml" Requires="v">
                <p:oleObj spid="_x0000_s32788" r:id="rId9" imgW="825500" imgH="241300" progId="Equation.3">
                  <p:embed/>
                </p:oleObj>
              </mc:Choice>
              <mc:Fallback>
                <p:oleObj r:id="rId9" imgW="825500" imgH="241300" progId="Equation.3">
                  <p:embed/>
                  <p:pic>
                    <p:nvPicPr>
                      <p:cNvPr id="0" name="Object 21"/>
                      <p:cNvPicPr>
                        <a:picLocks noChangeAspect="1" noChangeArrowheads="1"/>
                      </p:cNvPicPr>
                      <p:nvPr/>
                    </p:nvPicPr>
                    <p:blipFill>
                      <a:blip r:embed="rId10">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6084888" y="5013325"/>
                        <a:ext cx="1706562" cy="506413"/>
                      </a:xfrm>
                      <a:prstGeom prst="rect">
                        <a:avLst/>
                      </a:prstGeom>
                      <a:solidFill>
                        <a:srgbClr val="AD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5" name="Object 22"/>
          <p:cNvGraphicFramePr>
            <a:graphicFrameLocks noChangeAspect="1"/>
          </p:cNvGraphicFramePr>
          <p:nvPr/>
        </p:nvGraphicFramePr>
        <p:xfrm>
          <a:off x="5445125" y="2900363"/>
          <a:ext cx="285750" cy="433387"/>
        </p:xfrm>
        <a:graphic>
          <a:graphicData uri="http://schemas.openxmlformats.org/presentationml/2006/ole">
            <mc:AlternateContent xmlns:mc="http://schemas.openxmlformats.org/markup-compatibility/2006">
              <mc:Choice xmlns:v="urn:schemas-microsoft-com:vml" Requires="v">
                <p:oleObj spid="_x0000_s32789" r:id="rId11" imgW="139639" imgH="203112" progId="Equation.3">
                  <p:embed/>
                </p:oleObj>
              </mc:Choice>
              <mc:Fallback>
                <p:oleObj r:id="rId11" imgW="139639" imgH="203112" progId="Equation.3">
                  <p:embed/>
                  <p:pic>
                    <p:nvPicPr>
                      <p:cNvPr id="0" name="Object 22"/>
                      <p:cNvPicPr>
                        <a:picLocks noChangeAspect="1" noChangeArrowheads="1"/>
                      </p:cNvPicPr>
                      <p:nvPr/>
                    </p:nvPicPr>
                    <p:blipFill>
                      <a:blip r:embed="rId12">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5445125" y="2900363"/>
                        <a:ext cx="28575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6" name="Rectangle 23"/>
          <p:cNvSpPr>
            <a:spLocks noChangeArrowheads="1"/>
          </p:cNvSpPr>
          <p:nvPr/>
        </p:nvSpPr>
        <p:spPr bwMode="auto">
          <a:xfrm>
            <a:off x="5678488" y="2884488"/>
            <a:ext cx="3124200"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Tx/>
              <a:buNone/>
            </a:pPr>
            <a:r>
              <a:rPr kumimoji="1" lang="en-US" altLang="zh-CN" sz="2200">
                <a:latin typeface="微软雅黑" panose="020B0503020204020204" pitchFamily="34" charset="-122"/>
              </a:rPr>
              <a:t>—— </a:t>
            </a:r>
            <a:r>
              <a:rPr kumimoji="1" lang="zh-CN" altLang="en-US" sz="2200">
                <a:latin typeface="微软雅黑" panose="020B0503020204020204" pitchFamily="34" charset="-122"/>
              </a:rPr>
              <a:t>任意常数矢量</a:t>
            </a:r>
          </a:p>
        </p:txBody>
      </p:sp>
      <p:graphicFrame>
        <p:nvGraphicFramePr>
          <p:cNvPr id="12316" name="Object 28"/>
          <p:cNvGraphicFramePr>
            <a:graphicFrameLocks noChangeAspect="1"/>
          </p:cNvGraphicFramePr>
          <p:nvPr/>
        </p:nvGraphicFramePr>
        <p:xfrm>
          <a:off x="1822450" y="3509963"/>
          <a:ext cx="1370013" cy="492125"/>
        </p:xfrm>
        <a:graphic>
          <a:graphicData uri="http://schemas.openxmlformats.org/presentationml/2006/ole">
            <mc:AlternateContent xmlns:mc="http://schemas.openxmlformats.org/markup-compatibility/2006">
              <mc:Choice xmlns:v="urn:schemas-microsoft-com:vml" Requires="v">
                <p:oleObj spid="_x0000_s32790" name="Equation" r:id="rId13" imgW="602085" imgH="152309" progId="Equation.DSMT4">
                  <p:embed/>
                </p:oleObj>
              </mc:Choice>
              <mc:Fallback>
                <p:oleObj name="Equation" r:id="rId13" imgW="602085" imgH="152309" progId="Equation.DSMT4">
                  <p:embed/>
                  <p:pic>
                    <p:nvPicPr>
                      <p:cNvPr id="0" name="Object 28"/>
                      <p:cNvPicPr>
                        <a:picLocks noChangeAspect="1" noChangeArrowheads="1"/>
                      </p:cNvPicPr>
                      <p:nvPr/>
                    </p:nvPicPr>
                    <p:blipFill>
                      <a:blip r:embed="rId14">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1822450" y="3509963"/>
                        <a:ext cx="137001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5"/>
          <p:cNvGraphicFramePr>
            <a:graphicFrameLocks noChangeAspect="1"/>
          </p:cNvGraphicFramePr>
          <p:nvPr/>
        </p:nvGraphicFramePr>
        <p:xfrm>
          <a:off x="347663" y="1044575"/>
          <a:ext cx="4603750" cy="792163"/>
        </p:xfrm>
        <a:graphic>
          <a:graphicData uri="http://schemas.openxmlformats.org/presentationml/2006/ole">
            <mc:AlternateContent xmlns:mc="http://schemas.openxmlformats.org/markup-compatibility/2006">
              <mc:Choice xmlns:v="urn:schemas-microsoft-com:vml" Requires="v">
                <p:oleObj spid="_x0000_s32791" r:id="rId15" imgW="1897351" imgH="251494" progId="Equation.3">
                  <p:embed/>
                </p:oleObj>
              </mc:Choice>
              <mc:Fallback>
                <p:oleObj r:id="rId15" imgW="1897351" imgH="251494" progId="Equation.3">
                  <p:embed/>
                  <p:pic>
                    <p:nvPicPr>
                      <p:cNvPr id="0" name="Object 5"/>
                      <p:cNvPicPr>
                        <a:picLocks noChangeAspect="1" noChangeArrowheads="1"/>
                      </p:cNvPicPr>
                      <p:nvPr/>
                    </p:nvPicPr>
                    <p:blipFill>
                      <a:blip r:embed="rId16">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347663" y="1044575"/>
                        <a:ext cx="460375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Rectangle 8"/>
          <p:cNvSpPr>
            <a:spLocks noChangeArrowheads="1"/>
          </p:cNvSpPr>
          <p:nvPr/>
        </p:nvSpPr>
        <p:spPr bwMode="auto">
          <a:xfrm>
            <a:off x="2352675" y="1741488"/>
            <a:ext cx="53149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Tx/>
              <a:buNone/>
            </a:pPr>
            <a:r>
              <a:rPr kumimoji="1" lang="en-US" altLang="zh-CN" sz="2000">
                <a:latin typeface="微软雅黑" panose="020B0503020204020204" pitchFamily="34" charset="-122"/>
              </a:rPr>
              <a:t>—— </a:t>
            </a:r>
            <a:r>
              <a:rPr kumimoji="1" lang="zh-CN" altLang="en-US" sz="2000">
                <a:latin typeface="微软雅黑" panose="020B0503020204020204" pitchFamily="34" charset="-122"/>
              </a:rPr>
              <a:t>关于</a:t>
            </a:r>
            <a:r>
              <a:rPr kumimoji="1" lang="en-US" altLang="zh-CN" sz="2000">
                <a:latin typeface="微软雅黑" panose="020B0503020204020204" pitchFamily="34" charset="-122"/>
              </a:rPr>
              <a:t>a</a:t>
            </a:r>
            <a:r>
              <a:rPr kumimoji="1" lang="en-US" altLang="zh-CN" sz="2000" baseline="-30000">
                <a:latin typeface="微软雅黑" panose="020B0503020204020204" pitchFamily="34" charset="-122"/>
              </a:rPr>
              <a:t>m</a:t>
            </a:r>
            <a:r>
              <a:rPr kumimoji="1" lang="zh-CN" altLang="en-US" sz="2000">
                <a:latin typeface="微软雅黑" panose="020B0503020204020204" pitchFamily="34" charset="-122"/>
              </a:rPr>
              <a:t>为未知数的</a:t>
            </a:r>
            <a:r>
              <a:rPr kumimoji="1" lang="en-US" altLang="zh-CN" sz="2000">
                <a:latin typeface="微软雅黑" panose="020B0503020204020204" pitchFamily="34" charset="-122"/>
              </a:rPr>
              <a:t>N</a:t>
            </a:r>
            <a:r>
              <a:rPr kumimoji="1" lang="zh-CN" altLang="en-US" sz="2000">
                <a:latin typeface="微软雅黑" panose="020B0503020204020204" pitchFamily="34" charset="-122"/>
              </a:rPr>
              <a:t>个齐次线性方程组</a:t>
            </a:r>
          </a:p>
        </p:txBody>
      </p:sp>
      <p:sp>
        <p:nvSpPr>
          <p:cNvPr id="32780" name="Rectangle 9"/>
          <p:cNvSpPr>
            <a:spLocks noChangeArrowheads="1"/>
          </p:cNvSpPr>
          <p:nvPr/>
        </p:nvSpPr>
        <p:spPr bwMode="auto">
          <a:xfrm>
            <a:off x="2352675" y="2328863"/>
            <a:ext cx="4800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a:spcBef>
                <a:spcPct val="0"/>
              </a:spcBef>
              <a:buFontTx/>
              <a:buNone/>
            </a:pPr>
            <a:r>
              <a:rPr kumimoji="1" lang="en-US" altLang="zh-CN" sz="2000">
                <a:latin typeface="微软雅黑" panose="020B0503020204020204" pitchFamily="34" charset="-122"/>
              </a:rPr>
              <a:t>—— a</a:t>
            </a:r>
            <a:r>
              <a:rPr kumimoji="1" lang="en-US" altLang="zh-CN" sz="2000" baseline="-30000">
                <a:latin typeface="微软雅黑" panose="020B0503020204020204" pitchFamily="34" charset="-122"/>
              </a:rPr>
              <a:t>m  </a:t>
            </a:r>
            <a:r>
              <a:rPr kumimoji="1" lang="zh-CN" altLang="en-US" sz="2000">
                <a:latin typeface="微软雅黑" panose="020B0503020204020204" pitchFamily="34" charset="-122"/>
              </a:rPr>
              <a:t>只由                   来决定</a:t>
            </a:r>
          </a:p>
        </p:txBody>
      </p:sp>
      <p:graphicFrame>
        <p:nvGraphicFramePr>
          <p:cNvPr id="32781" name="Object 7"/>
          <p:cNvGraphicFramePr>
            <a:graphicFrameLocks noChangeAspect="1"/>
          </p:cNvGraphicFramePr>
          <p:nvPr/>
        </p:nvGraphicFramePr>
        <p:xfrm>
          <a:off x="4059238" y="2276475"/>
          <a:ext cx="1304925" cy="504825"/>
        </p:xfrm>
        <a:graphic>
          <a:graphicData uri="http://schemas.openxmlformats.org/presentationml/2006/ole">
            <mc:AlternateContent xmlns:mc="http://schemas.openxmlformats.org/markup-compatibility/2006">
              <mc:Choice xmlns:v="urn:schemas-microsoft-com:vml" Requires="v">
                <p:oleObj spid="_x0000_s32792" r:id="rId17" imgW="634725" imgH="241195" progId="Equation.3">
                  <p:embed/>
                </p:oleObj>
              </mc:Choice>
              <mc:Fallback>
                <p:oleObj r:id="rId17" imgW="634725" imgH="241195" progId="Equation.3">
                  <p:embed/>
                  <p:pic>
                    <p:nvPicPr>
                      <p:cNvPr id="0" name="Object 7"/>
                      <p:cNvPicPr>
                        <a:picLocks noChangeAspect="1" noChangeArrowheads="1"/>
                      </p:cNvPicPr>
                      <p:nvPr/>
                    </p:nvPicPr>
                    <p:blipFill>
                      <a:blip r:embed="rId18">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4059238" y="2276475"/>
                        <a:ext cx="13049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82" name="矩形 13"/>
          <p:cNvSpPr>
            <a:spLocks noChangeArrowheads="1"/>
          </p:cNvSpPr>
          <p:nvPr/>
        </p:nvSpPr>
        <p:spPr bwMode="auto">
          <a:xfrm>
            <a:off x="250825" y="908050"/>
            <a:ext cx="8642350" cy="5616575"/>
          </a:xfrm>
          <a:prstGeom prst="rect">
            <a:avLst/>
          </a:prstGeom>
          <a:noFill/>
          <a:ln w="19050" algn="ctr">
            <a:solidFill>
              <a:srgbClr val="0207CA"/>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graphicFrame>
        <p:nvGraphicFramePr>
          <p:cNvPr id="15" name="Object 7"/>
          <p:cNvGraphicFramePr>
            <a:graphicFrameLocks noChangeAspect="1"/>
          </p:cNvGraphicFramePr>
          <p:nvPr/>
        </p:nvGraphicFramePr>
        <p:xfrm>
          <a:off x="2432050" y="5795963"/>
          <a:ext cx="3344863" cy="736600"/>
        </p:xfrm>
        <a:graphic>
          <a:graphicData uri="http://schemas.openxmlformats.org/presentationml/2006/ole">
            <mc:AlternateContent xmlns:mc="http://schemas.openxmlformats.org/markup-compatibility/2006">
              <mc:Choice xmlns:v="urn:schemas-microsoft-com:vml" Requires="v">
                <p:oleObj spid="_x0000_s32793" name="Equation" r:id="rId19" imgW="1524077" imgH="266848" progId="Equation.3">
                  <p:embed/>
                </p:oleObj>
              </mc:Choice>
              <mc:Fallback>
                <p:oleObj name="Equation" r:id="rId19" imgW="1524077" imgH="266848" progId="Equation.3">
                  <p:embed/>
                  <p:pic>
                    <p:nvPicPr>
                      <p:cNvPr id="0" name="Object 7"/>
                      <p:cNvPicPr>
                        <a:picLocks noChangeAspect="1" noChangeArrowheads="1"/>
                      </p:cNvPicPr>
                      <p:nvPr/>
                    </p:nvPicPr>
                    <p:blipFill>
                      <a:blip r:embed="rId20">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2432050" y="5795963"/>
                        <a:ext cx="3344863"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Rectangle 16"/>
          <p:cNvSpPr>
            <a:spLocks noChangeArrowheads="1"/>
          </p:cNvSpPr>
          <p:nvPr/>
        </p:nvSpPr>
        <p:spPr bwMode="auto">
          <a:xfrm>
            <a:off x="250825" y="5853113"/>
            <a:ext cx="1852613"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a:spcBef>
                <a:spcPct val="0"/>
              </a:spcBef>
              <a:buFontTx/>
              <a:buNone/>
            </a:pPr>
            <a:r>
              <a:rPr kumimoji="1" lang="zh-CN" altLang="en-US" sz="2400">
                <a:solidFill>
                  <a:srgbClr val="0207CA"/>
                </a:solidFill>
                <a:latin typeface="微软雅黑" panose="020B0503020204020204" pitchFamily="34" charset="-122"/>
              </a:rPr>
              <a:t>能量本征值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299">
                                            <p:txEl>
                                              <p:pRg st="0" end="0"/>
                                            </p:txEl>
                                          </p:spTgt>
                                        </p:tgtEl>
                                        <p:attrNameLst>
                                          <p:attrName>style.visibility</p:attrName>
                                        </p:attrNameLst>
                                      </p:cBhvr>
                                      <p:to>
                                        <p:strVal val="visible"/>
                                      </p:to>
                                    </p:set>
                                    <p:animEffect transition="in" filter="dissolve">
                                      <p:cBhvr>
                                        <p:cTn id="7" dur="500"/>
                                        <p:tgtEl>
                                          <p:spTgt spid="12299">
                                            <p:txEl>
                                              <p:pRg st="0" end="0"/>
                                            </p:txEl>
                                          </p:spTgt>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12294"/>
                                        </p:tgtEl>
                                        <p:attrNameLst>
                                          <p:attrName>style.visibility</p:attrName>
                                        </p:attrNameLst>
                                      </p:cBhvr>
                                      <p:to>
                                        <p:strVal val="visible"/>
                                      </p:to>
                                    </p:set>
                                    <p:animEffect transition="in" filter="dissolve">
                                      <p:cBhvr>
                                        <p:cTn id="11" dur="500"/>
                                        <p:tgtEl>
                                          <p:spTgt spid="1229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12316"/>
                                        </p:tgtEl>
                                        <p:attrNameLst>
                                          <p:attrName>style.visibility</p:attrName>
                                        </p:attrNameLst>
                                      </p:cBhvr>
                                      <p:to>
                                        <p:strVal val="visible"/>
                                      </p:to>
                                    </p:set>
                                    <p:animEffect transition="in" filter="dissolve">
                                      <p:cBhvr>
                                        <p:cTn id="16" dur="500"/>
                                        <p:tgtEl>
                                          <p:spTgt spid="12316"/>
                                        </p:tgtEl>
                                      </p:cBhvr>
                                    </p:animEffect>
                                  </p:childTnLst>
                                </p:cTn>
                              </p:par>
                            </p:childTnLst>
                          </p:cTn>
                        </p:par>
                        <p:par>
                          <p:cTn id="17" fill="hold" nodeType="afterGroup">
                            <p:stCondLst>
                              <p:cond delay="500"/>
                            </p:stCondLst>
                            <p:childTnLst>
                              <p:par>
                                <p:cTn id="18" presetID="9" presetClass="entr" presetSubtype="0" fill="hold" nodeType="afterEffect">
                                  <p:stCondLst>
                                    <p:cond delay="0"/>
                                  </p:stCondLst>
                                  <p:childTnLst>
                                    <p:set>
                                      <p:cBhvr>
                                        <p:cTn id="19" dur="1" fill="hold">
                                          <p:stCondLst>
                                            <p:cond delay="0"/>
                                          </p:stCondLst>
                                        </p:cTn>
                                        <p:tgtEl>
                                          <p:spTgt spid="12307"/>
                                        </p:tgtEl>
                                        <p:attrNameLst>
                                          <p:attrName>style.visibility</p:attrName>
                                        </p:attrNameLst>
                                      </p:cBhvr>
                                      <p:to>
                                        <p:strVal val="visible"/>
                                      </p:to>
                                    </p:set>
                                    <p:animEffect transition="in" filter="dissolve">
                                      <p:cBhvr>
                                        <p:cTn id="20" dur="500"/>
                                        <p:tgtEl>
                                          <p:spTgt spid="1230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12308"/>
                                        </p:tgtEl>
                                        <p:attrNameLst>
                                          <p:attrName>style.visibility</p:attrName>
                                        </p:attrNameLst>
                                      </p:cBhvr>
                                      <p:to>
                                        <p:strVal val="visible"/>
                                      </p:to>
                                    </p:set>
                                    <p:animEffect transition="in" filter="dissolve">
                                      <p:cBhvr>
                                        <p:cTn id="25" dur="500"/>
                                        <p:tgtEl>
                                          <p:spTgt spid="12308"/>
                                        </p:tgtEl>
                                      </p:cBhvr>
                                    </p:animEffect>
                                  </p:childTnLst>
                                </p:cTn>
                              </p:par>
                            </p:childTnLst>
                          </p:cTn>
                        </p:par>
                        <p:par>
                          <p:cTn id="26" fill="hold" nodeType="afterGroup">
                            <p:stCondLst>
                              <p:cond delay="500"/>
                            </p:stCondLst>
                            <p:childTnLst>
                              <p:par>
                                <p:cTn id="27" presetID="9" presetClass="entr" presetSubtype="0" fill="hold" nodeType="afterEffect">
                                  <p:stCondLst>
                                    <p:cond delay="0"/>
                                  </p:stCondLst>
                                  <p:childTnLst>
                                    <p:set>
                                      <p:cBhvr>
                                        <p:cTn id="28" dur="1" fill="hold">
                                          <p:stCondLst>
                                            <p:cond delay="0"/>
                                          </p:stCondLst>
                                        </p:cTn>
                                        <p:tgtEl>
                                          <p:spTgt spid="12309"/>
                                        </p:tgtEl>
                                        <p:attrNameLst>
                                          <p:attrName>style.visibility</p:attrName>
                                        </p:attrNameLst>
                                      </p:cBhvr>
                                      <p:to>
                                        <p:strVal val="visible"/>
                                      </p:to>
                                    </p:set>
                                    <p:animEffect transition="in" filter="dissolve">
                                      <p:cBhvr>
                                        <p:cTn id="29" dur="500"/>
                                        <p:tgtEl>
                                          <p:spTgt spid="12309"/>
                                        </p:tgtEl>
                                      </p:cBhvr>
                                    </p:animEffect>
                                  </p:childTnLst>
                                </p:cTn>
                              </p:par>
                            </p:childTnLst>
                          </p:cTn>
                        </p:par>
                        <p:par>
                          <p:cTn id="30" fill="hold" nodeType="afterGroup">
                            <p:stCondLst>
                              <p:cond delay="1000"/>
                            </p:stCondLst>
                            <p:childTnLst>
                              <p:par>
                                <p:cTn id="31" presetID="9" presetClass="entr" presetSubtype="0" fill="hold"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dissolve">
                                      <p:cBhvr>
                                        <p:cTn id="33" dur="500"/>
                                        <p:tgtEl>
                                          <p:spTgt spid="17"/>
                                        </p:tgtEl>
                                      </p:cBhvr>
                                    </p:animEffect>
                                  </p:childTnLst>
                                </p:cTn>
                              </p:par>
                            </p:childTnLst>
                          </p:cTn>
                        </p:par>
                        <p:par>
                          <p:cTn id="34" fill="hold" nodeType="afterGroup">
                            <p:stCondLst>
                              <p:cond delay="1500"/>
                            </p:stCondLst>
                            <p:childTnLst>
                              <p:par>
                                <p:cTn id="35" presetID="9" presetClass="entr" presetSubtype="0" fill="hold" grpId="0" nodeType="afterEffect">
                                  <p:stCondLst>
                                    <p:cond delay="0"/>
                                  </p:stCondLst>
                                  <p:childTnLst>
                                    <p:set>
                                      <p:cBhvr>
                                        <p:cTn id="36" dur="1" fill="hold">
                                          <p:stCondLst>
                                            <p:cond delay="0"/>
                                          </p:stCondLst>
                                        </p:cTn>
                                        <p:tgtEl>
                                          <p:spTgt spid="18">
                                            <p:txEl>
                                              <p:pRg st="0" end="0"/>
                                            </p:txEl>
                                          </p:spTgt>
                                        </p:tgtEl>
                                        <p:attrNameLst>
                                          <p:attrName>style.visibility</p:attrName>
                                        </p:attrNameLst>
                                      </p:cBhvr>
                                      <p:to>
                                        <p:strVal val="visible"/>
                                      </p:to>
                                    </p:set>
                                    <p:animEffect transition="in" filter="dissolve">
                                      <p:cBhvr>
                                        <p:cTn id="37" dur="500"/>
                                        <p:tgtEl>
                                          <p:spTgt spid="18">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6">
                                            <p:txEl>
                                              <p:pRg st="0" end="0"/>
                                            </p:txEl>
                                          </p:spTgt>
                                        </p:tgtEl>
                                        <p:attrNameLst>
                                          <p:attrName>style.visibility</p:attrName>
                                        </p:attrNameLst>
                                      </p:cBhvr>
                                      <p:to>
                                        <p:strVal val="visible"/>
                                      </p:to>
                                    </p:set>
                                    <p:animEffect transition="in" filter="dissolve">
                                      <p:cBhvr>
                                        <p:cTn id="42" dur="500"/>
                                        <p:tgtEl>
                                          <p:spTgt spid="16">
                                            <p:txEl>
                                              <p:pRg st="0" end="0"/>
                                            </p:txEl>
                                          </p:spTgt>
                                        </p:tgtEl>
                                      </p:cBhvr>
                                    </p:animEffect>
                                  </p:childTnLst>
                                </p:cTn>
                              </p:par>
                            </p:childTnLst>
                          </p:cTn>
                        </p:par>
                        <p:par>
                          <p:cTn id="43" fill="hold" nodeType="afterGroup">
                            <p:stCondLst>
                              <p:cond delay="500"/>
                            </p:stCondLst>
                            <p:childTnLst>
                              <p:par>
                                <p:cTn id="44" presetID="9" presetClass="entr" presetSubtype="0" fill="hold"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dissolve">
                                      <p:cBhvr>
                                        <p:cTn id="4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9" grpId="0" build="p" autoUpdateAnimBg="0"/>
      <p:bldP spid="18" grpId="0" build="p" autoUpdateAnimBg="0" advAuto="0"/>
      <p:bldP spid="16"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5611813" y="2809875"/>
            <a:ext cx="3024187" cy="914400"/>
          </a:xfrm>
          <a:prstGeom prst="rect">
            <a:avLst/>
          </a:prstGeom>
          <a:solidFill>
            <a:schemeClr val="tx2">
              <a:lumMod val="20000"/>
              <a:lumOff val="80000"/>
            </a:schemeClr>
          </a:solidFill>
          <a:ln w="19050" cap="flat" cmpd="sng" algn="ctr">
            <a:noFill/>
            <a:prstDash val="dash"/>
            <a:round/>
            <a:headEnd type="none" w="med" len="med"/>
            <a:tailEnd type="triangle" w="med" len="med"/>
          </a:ln>
          <a:effectLst/>
          <a:extLst/>
        </p:spPr>
        <p:txBody>
          <a:bodyPr wrap="none" anchor="ctr"/>
          <a:lstStyle/>
          <a:p>
            <a:pPr algn="ctr" eaLnBrk="1" hangingPunct="1">
              <a:defRPr/>
            </a:pPr>
            <a:endParaRPr lang="zh-CN" altLang="en-US"/>
          </a:p>
        </p:txBody>
      </p:sp>
      <p:sp>
        <p:nvSpPr>
          <p:cNvPr id="13324" name="Rectangle 12"/>
          <p:cNvSpPr>
            <a:spLocks noChangeArrowheads="1"/>
          </p:cNvSpPr>
          <p:nvPr/>
        </p:nvSpPr>
        <p:spPr bwMode="auto">
          <a:xfrm>
            <a:off x="303213" y="1209675"/>
            <a:ext cx="178911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pPr>
            <a:r>
              <a:rPr kumimoji="1" lang="zh-CN" altLang="en-US" sz="2200">
                <a:latin typeface="微软雅黑" panose="020B0503020204020204" pitchFamily="34" charset="-122"/>
              </a:rPr>
              <a:t>对于确定的</a:t>
            </a:r>
          </a:p>
        </p:txBody>
      </p:sp>
      <p:graphicFrame>
        <p:nvGraphicFramePr>
          <p:cNvPr id="13323" name="Object 11"/>
          <p:cNvGraphicFramePr>
            <a:graphicFrameLocks noChangeAspect="1"/>
          </p:cNvGraphicFramePr>
          <p:nvPr/>
        </p:nvGraphicFramePr>
        <p:xfrm>
          <a:off x="2092325" y="1214438"/>
          <a:ext cx="279400" cy="423862"/>
        </p:xfrm>
        <a:graphic>
          <a:graphicData uri="http://schemas.openxmlformats.org/presentationml/2006/ole">
            <mc:AlternateContent xmlns:mc="http://schemas.openxmlformats.org/markup-compatibility/2006">
              <mc:Choice xmlns:v="urn:schemas-microsoft-com:vml" Requires="v">
                <p:oleObj spid="_x0000_s33814" r:id="rId3" imgW="139639" imgH="203112" progId="Equation.3">
                  <p:embed/>
                </p:oleObj>
              </mc:Choice>
              <mc:Fallback>
                <p:oleObj r:id="rId3" imgW="139639" imgH="203112" progId="Equation.3">
                  <p:embed/>
                  <p:pic>
                    <p:nvPicPr>
                      <p:cNvPr id="0" name="Object 11"/>
                      <p:cNvPicPr>
                        <a:picLocks noChangeAspect="1" noChangeArrowheads="1"/>
                      </p:cNvPicPr>
                      <p:nvPr/>
                    </p:nvPicPr>
                    <p:blipFill>
                      <a:blip r:embed="rId4">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2092325" y="1214438"/>
                        <a:ext cx="279400"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2" name="Object 10"/>
          <p:cNvGraphicFramePr>
            <a:graphicFrameLocks noChangeAspect="1"/>
          </p:cNvGraphicFramePr>
          <p:nvPr/>
        </p:nvGraphicFramePr>
        <p:xfrm>
          <a:off x="3719513" y="1187450"/>
          <a:ext cx="3203575" cy="703263"/>
        </p:xfrm>
        <a:graphic>
          <a:graphicData uri="http://schemas.openxmlformats.org/presentationml/2006/ole">
            <mc:AlternateContent xmlns:mc="http://schemas.openxmlformats.org/markup-compatibility/2006">
              <mc:Choice xmlns:v="urn:schemas-microsoft-com:vml" Requires="v">
                <p:oleObj spid="_x0000_s33815" r:id="rId5" imgW="1470708" imgH="251494" progId="Equation.3">
                  <p:embed/>
                </p:oleObj>
              </mc:Choice>
              <mc:Fallback>
                <p:oleObj r:id="rId5" imgW="1470708" imgH="251494" progId="Equation.3">
                  <p:embed/>
                  <p:pic>
                    <p:nvPicPr>
                      <p:cNvPr id="0" name="Object 10"/>
                      <p:cNvPicPr>
                        <a:picLocks noChangeAspect="1" noChangeArrowheads="1"/>
                      </p:cNvPicPr>
                      <p:nvPr/>
                    </p:nvPicPr>
                    <p:blipFill>
                      <a:blip r:embed="rId6">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3719513" y="1187450"/>
                        <a:ext cx="32035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1" name="Object 9"/>
          <p:cNvGraphicFramePr>
            <a:graphicFrameLocks noChangeAspect="1"/>
          </p:cNvGraphicFramePr>
          <p:nvPr/>
        </p:nvGraphicFramePr>
        <p:xfrm>
          <a:off x="7170738" y="1125538"/>
          <a:ext cx="1530350" cy="514350"/>
        </p:xfrm>
        <a:graphic>
          <a:graphicData uri="http://schemas.openxmlformats.org/presentationml/2006/ole">
            <mc:AlternateContent xmlns:mc="http://schemas.openxmlformats.org/markup-compatibility/2006">
              <mc:Choice xmlns:v="urn:schemas-microsoft-com:vml" Requires="v">
                <p:oleObj spid="_x0000_s33816" r:id="rId7" imgW="647786" imgH="152309" progId="Equation.3">
                  <p:embed/>
                </p:oleObj>
              </mc:Choice>
              <mc:Fallback>
                <p:oleObj r:id="rId7" imgW="647786" imgH="152309" progId="Equation.3">
                  <p:embed/>
                  <p:pic>
                    <p:nvPicPr>
                      <p:cNvPr id="0" name="Object 9"/>
                      <p:cNvPicPr>
                        <a:picLocks noChangeAspect="1" noChangeArrowheads="1"/>
                      </p:cNvPicPr>
                      <p:nvPr/>
                    </p:nvPicPr>
                    <p:blipFill>
                      <a:blip r:embed="rId8">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7170738" y="1125538"/>
                        <a:ext cx="1530350" cy="514350"/>
                      </a:xfrm>
                      <a:prstGeom prst="rect">
                        <a:avLst/>
                      </a:prstGeom>
                      <a:solidFill>
                        <a:srgbClr val="AD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0" name="Object 8"/>
          <p:cNvGraphicFramePr>
            <a:graphicFrameLocks noChangeAspect="1"/>
          </p:cNvGraphicFramePr>
          <p:nvPr/>
        </p:nvGraphicFramePr>
        <p:xfrm>
          <a:off x="3644900" y="1824038"/>
          <a:ext cx="3844925" cy="936625"/>
        </p:xfrm>
        <a:graphic>
          <a:graphicData uri="http://schemas.openxmlformats.org/presentationml/2006/ole">
            <mc:AlternateContent xmlns:mc="http://schemas.openxmlformats.org/markup-compatibility/2006">
              <mc:Choice xmlns:v="urn:schemas-microsoft-com:vml" Requires="v">
                <p:oleObj spid="_x0000_s33817" r:id="rId9" imgW="1851650" imgH="373403" progId="Equation.3">
                  <p:embed/>
                </p:oleObj>
              </mc:Choice>
              <mc:Fallback>
                <p:oleObj r:id="rId9" imgW="1851650" imgH="373403" progId="Equation.3">
                  <p:embed/>
                  <p:pic>
                    <p:nvPicPr>
                      <p:cNvPr id="0" name="Object 8"/>
                      <p:cNvPicPr>
                        <a:picLocks noChangeAspect="1" noChangeArrowheads="1"/>
                      </p:cNvPicPr>
                      <p:nvPr/>
                    </p:nvPicPr>
                    <p:blipFill>
                      <a:blip r:embed="rId10">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3644900" y="1824038"/>
                        <a:ext cx="38449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6" name="Rectangle 14"/>
          <p:cNvSpPr>
            <a:spLocks noChangeArrowheads="1"/>
          </p:cNvSpPr>
          <p:nvPr/>
        </p:nvSpPr>
        <p:spPr bwMode="auto">
          <a:xfrm>
            <a:off x="2398713" y="1209675"/>
            <a:ext cx="12128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r" eaLnBrk="1" hangingPunct="1">
              <a:spcBef>
                <a:spcPct val="0"/>
              </a:spcBef>
              <a:buFontTx/>
              <a:buNone/>
            </a:pPr>
            <a:r>
              <a:rPr kumimoji="1" lang="zh-CN" altLang="en-US" sz="2200">
                <a:latin typeface="微软雅黑" panose="020B0503020204020204" pitchFamily="34" charset="-122"/>
              </a:rPr>
              <a:t>波函数</a:t>
            </a:r>
          </a:p>
        </p:txBody>
      </p:sp>
      <p:sp>
        <p:nvSpPr>
          <p:cNvPr id="13327" name="Rectangle 15"/>
          <p:cNvSpPr>
            <a:spLocks noChangeArrowheads="1"/>
          </p:cNvSpPr>
          <p:nvPr/>
        </p:nvSpPr>
        <p:spPr bwMode="auto">
          <a:xfrm>
            <a:off x="557213" y="2003425"/>
            <a:ext cx="30194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spcBef>
                <a:spcPct val="0"/>
              </a:spcBef>
              <a:buFontTx/>
              <a:buNone/>
            </a:pPr>
            <a:r>
              <a:rPr kumimoji="1" lang="zh-CN" altLang="en-US" sz="2400">
                <a:solidFill>
                  <a:srgbClr val="800000"/>
                </a:solidFill>
                <a:latin typeface="微软雅黑" panose="020B0503020204020204" pitchFamily="34" charset="-122"/>
              </a:rPr>
              <a:t>晶体中电子的波函数</a:t>
            </a:r>
          </a:p>
        </p:txBody>
      </p:sp>
      <p:sp>
        <p:nvSpPr>
          <p:cNvPr id="33802" name="矩形 13"/>
          <p:cNvSpPr>
            <a:spLocks noChangeArrowheads="1"/>
          </p:cNvSpPr>
          <p:nvPr/>
        </p:nvSpPr>
        <p:spPr bwMode="auto">
          <a:xfrm>
            <a:off x="250825" y="908050"/>
            <a:ext cx="8642350" cy="5616575"/>
          </a:xfrm>
          <a:prstGeom prst="rect">
            <a:avLst/>
          </a:prstGeom>
          <a:noFill/>
          <a:ln w="19050" algn="ctr">
            <a:solidFill>
              <a:srgbClr val="0207CA"/>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graphicFrame>
        <p:nvGraphicFramePr>
          <p:cNvPr id="12" name="Object 10"/>
          <p:cNvGraphicFramePr>
            <a:graphicFrameLocks noChangeAspect="1"/>
          </p:cNvGraphicFramePr>
          <p:nvPr/>
        </p:nvGraphicFramePr>
        <p:xfrm>
          <a:off x="3635375" y="2830513"/>
          <a:ext cx="4824413" cy="936625"/>
        </p:xfrm>
        <a:graphic>
          <a:graphicData uri="http://schemas.openxmlformats.org/presentationml/2006/ole">
            <mc:AlternateContent xmlns:mc="http://schemas.openxmlformats.org/markup-compatibility/2006">
              <mc:Choice xmlns:v="urn:schemas-microsoft-com:vml" Requires="v">
                <p:oleObj spid="_x0000_s33818" name="Equation" r:id="rId11" imgW="2438400" imgH="469900" progId="Equation.3">
                  <p:embed/>
                </p:oleObj>
              </mc:Choice>
              <mc:Fallback>
                <p:oleObj name="Equation" r:id="rId11" imgW="2438400" imgH="469900" progId="Equation.3">
                  <p:embed/>
                  <p:pic>
                    <p:nvPicPr>
                      <p:cNvPr id="0" name="Object 10"/>
                      <p:cNvPicPr>
                        <a:picLocks noChangeAspect="1" noChangeArrowheads="1"/>
                      </p:cNvPicPr>
                      <p:nvPr/>
                    </p:nvPicPr>
                    <p:blipFill>
                      <a:blip r:embed="rId12">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3635375" y="2830513"/>
                        <a:ext cx="4824413"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Rectangle 13"/>
          <p:cNvSpPr>
            <a:spLocks noChangeArrowheads="1"/>
          </p:cNvSpPr>
          <p:nvPr/>
        </p:nvSpPr>
        <p:spPr bwMode="auto">
          <a:xfrm>
            <a:off x="552450" y="2779713"/>
            <a:ext cx="13716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a:spcBef>
                <a:spcPct val="0"/>
              </a:spcBef>
              <a:buFontTx/>
              <a:buNone/>
            </a:pPr>
            <a:r>
              <a:rPr kumimoji="1" lang="zh-CN" altLang="en-US" sz="2200">
                <a:latin typeface="微软雅黑" panose="020B0503020204020204" pitchFamily="34" charset="-122"/>
                <a:sym typeface="Monotype Sorts" pitchFamily="2" charset="2"/>
              </a:rPr>
              <a:t>改写为</a:t>
            </a:r>
          </a:p>
        </p:txBody>
      </p:sp>
      <p:sp>
        <p:nvSpPr>
          <p:cNvPr id="15" name="Rectangle 14"/>
          <p:cNvSpPr>
            <a:spLocks noChangeArrowheads="1"/>
          </p:cNvSpPr>
          <p:nvPr/>
        </p:nvSpPr>
        <p:spPr bwMode="auto">
          <a:xfrm>
            <a:off x="6619875" y="3760788"/>
            <a:ext cx="2016125" cy="369887"/>
          </a:xfrm>
          <a:prstGeom prst="rect">
            <a:avLst/>
          </a:prstGeom>
          <a:solidFill>
            <a:schemeClr val="tx2">
              <a:lumMod val="20000"/>
              <a:lumOff val="80000"/>
            </a:schemeClr>
          </a:solidFill>
          <a:ln>
            <a:noFill/>
          </a:ln>
          <a:effec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a:spcBef>
                <a:spcPct val="0"/>
              </a:spcBef>
              <a:buFontTx/>
              <a:buNone/>
              <a:defRPr/>
            </a:pPr>
            <a:r>
              <a:rPr kumimoji="1" lang="zh-CN" altLang="en-US" sz="1800" dirty="0" smtClean="0">
                <a:latin typeface="微软雅黑" panose="020B0503020204020204" pitchFamily="34" charset="-122"/>
                <a:sym typeface="Monotype Sorts" pitchFamily="2" charset="2"/>
              </a:rPr>
              <a:t>为晶格周期性函数</a:t>
            </a:r>
          </a:p>
        </p:txBody>
      </p:sp>
      <p:graphicFrame>
        <p:nvGraphicFramePr>
          <p:cNvPr id="17" name="Object 8"/>
          <p:cNvGraphicFramePr>
            <a:graphicFrameLocks noChangeAspect="1"/>
          </p:cNvGraphicFramePr>
          <p:nvPr/>
        </p:nvGraphicFramePr>
        <p:xfrm>
          <a:off x="642938" y="4505325"/>
          <a:ext cx="217487" cy="431800"/>
        </p:xfrm>
        <a:graphic>
          <a:graphicData uri="http://schemas.openxmlformats.org/presentationml/2006/ole">
            <mc:AlternateContent xmlns:mc="http://schemas.openxmlformats.org/markup-compatibility/2006">
              <mc:Choice xmlns:v="urn:schemas-microsoft-com:vml" Requires="v">
                <p:oleObj spid="_x0000_s33819" r:id="rId13" imgW="139639" imgH="203112" progId="Equation.3">
                  <p:embed/>
                </p:oleObj>
              </mc:Choice>
              <mc:Fallback>
                <p:oleObj r:id="rId13" imgW="139639" imgH="203112" progId="Equation.3">
                  <p:embed/>
                  <p:pic>
                    <p:nvPicPr>
                      <p:cNvPr id="0" name="Object 8"/>
                      <p:cNvPicPr>
                        <a:picLocks noChangeAspect="1" noChangeArrowheads="1"/>
                      </p:cNvPicPr>
                      <p:nvPr/>
                    </p:nvPicPr>
                    <p:blipFill>
                      <a:blip r:embed="rId4">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642938" y="4505325"/>
                        <a:ext cx="2174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Rectangle 15"/>
          <p:cNvSpPr>
            <a:spLocks noChangeArrowheads="1"/>
          </p:cNvSpPr>
          <p:nvPr/>
        </p:nvSpPr>
        <p:spPr bwMode="auto">
          <a:xfrm>
            <a:off x="909638" y="4521200"/>
            <a:ext cx="481171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a:spcBef>
                <a:spcPct val="0"/>
              </a:spcBef>
              <a:buFontTx/>
              <a:buNone/>
            </a:pPr>
            <a:r>
              <a:rPr kumimoji="1" lang="zh-CN" altLang="en-US" sz="2000">
                <a:latin typeface="微软雅黑" panose="020B0503020204020204" pitchFamily="34" charset="-122"/>
                <a:sym typeface="Monotype Sorts" pitchFamily="2" charset="2"/>
              </a:rPr>
              <a:t>取值限制在简约布里渊区，则为简约波矢</a:t>
            </a:r>
          </a:p>
        </p:txBody>
      </p:sp>
      <p:sp>
        <p:nvSpPr>
          <p:cNvPr id="19" name="Rectangle 12"/>
          <p:cNvSpPr>
            <a:spLocks noChangeArrowheads="1"/>
          </p:cNvSpPr>
          <p:nvPr/>
        </p:nvSpPr>
        <p:spPr bwMode="auto">
          <a:xfrm>
            <a:off x="561975" y="3916363"/>
            <a:ext cx="675163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Tx/>
              <a:buNone/>
            </a:pPr>
            <a:r>
              <a:rPr kumimoji="1" lang="zh-CN" altLang="en-US" sz="2200">
                <a:solidFill>
                  <a:srgbClr val="0207CA"/>
                </a:solidFill>
                <a:latin typeface="微软雅黑" panose="020B0503020204020204" pitchFamily="34" charset="-122"/>
                <a:sym typeface="Monotype Sorts" pitchFamily="2" charset="2"/>
              </a:rPr>
              <a:t>晶体中电子的波函数具有布洛赫函数形式</a:t>
            </a:r>
          </a:p>
        </p:txBody>
      </p:sp>
      <p:sp>
        <p:nvSpPr>
          <p:cNvPr id="22" name="Rectangle 2"/>
          <p:cNvSpPr>
            <a:spLocks noChangeArrowheads="1"/>
          </p:cNvSpPr>
          <p:nvPr/>
        </p:nvSpPr>
        <p:spPr bwMode="auto">
          <a:xfrm>
            <a:off x="561975" y="5138738"/>
            <a:ext cx="28194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Tx/>
              <a:buNone/>
            </a:pPr>
            <a:r>
              <a:rPr kumimoji="1" lang="zh-CN" altLang="en-US" sz="2000">
                <a:latin typeface="微软雅黑" panose="020B0503020204020204" pitchFamily="34" charset="-122"/>
              </a:rPr>
              <a:t>周期性边界条件</a:t>
            </a:r>
          </a:p>
        </p:txBody>
      </p:sp>
      <p:graphicFrame>
        <p:nvGraphicFramePr>
          <p:cNvPr id="23" name="Object 3"/>
          <p:cNvGraphicFramePr>
            <a:graphicFrameLocks noChangeAspect="1"/>
          </p:cNvGraphicFramePr>
          <p:nvPr/>
        </p:nvGraphicFramePr>
        <p:xfrm>
          <a:off x="2627313" y="4937125"/>
          <a:ext cx="3308350" cy="879475"/>
        </p:xfrm>
        <a:graphic>
          <a:graphicData uri="http://schemas.openxmlformats.org/presentationml/2006/ole">
            <mc:AlternateContent xmlns:mc="http://schemas.openxmlformats.org/markup-compatibility/2006">
              <mc:Choice xmlns:v="urn:schemas-microsoft-com:vml" Requires="v">
                <p:oleObj spid="_x0000_s33820" r:id="rId14" imgW="1637589" imgH="431613" progId="Equation.3">
                  <p:embed/>
                </p:oleObj>
              </mc:Choice>
              <mc:Fallback>
                <p:oleObj r:id="rId14" imgW="1637589" imgH="431613" progId="Equation.3">
                  <p:embed/>
                  <p:pic>
                    <p:nvPicPr>
                      <p:cNvPr id="0" name="Object 3"/>
                      <p:cNvPicPr>
                        <a:picLocks noChangeAspect="1" noChangeArrowheads="1"/>
                      </p:cNvPicPr>
                      <p:nvPr/>
                    </p:nvPicPr>
                    <p:blipFill>
                      <a:blip r:embed="rId15">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2627313" y="4937125"/>
                        <a:ext cx="3308350"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11" name="Rectangle 4"/>
          <p:cNvSpPr>
            <a:spLocks noChangeArrowheads="1"/>
          </p:cNvSpPr>
          <p:nvPr/>
        </p:nvSpPr>
        <p:spPr bwMode="auto">
          <a:xfrm>
            <a:off x="1062038" y="5951538"/>
            <a:ext cx="63563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a:spcBef>
                <a:spcPct val="0"/>
              </a:spcBef>
              <a:buFontTx/>
              <a:buNone/>
            </a:pPr>
            <a:r>
              <a:rPr kumimoji="1" lang="zh-CN" altLang="en-US" sz="2000">
                <a:latin typeface="微软雅黑" panose="020B0503020204020204" pitchFamily="34" charset="-122"/>
              </a:rPr>
              <a:t>取值有</a:t>
            </a:r>
            <a:r>
              <a:rPr kumimoji="1" lang="en-US" altLang="zh-CN" sz="2000">
                <a:latin typeface="微软雅黑" panose="020B0503020204020204" pitchFamily="34" charset="-122"/>
              </a:rPr>
              <a:t>N</a:t>
            </a:r>
            <a:r>
              <a:rPr kumimoji="1" lang="zh-CN" altLang="en-US" sz="2000">
                <a:latin typeface="微软雅黑" panose="020B0503020204020204" pitchFamily="34" charset="-122"/>
              </a:rPr>
              <a:t>个，每一个     值对应一个波函数</a:t>
            </a:r>
          </a:p>
        </p:txBody>
      </p:sp>
      <p:graphicFrame>
        <p:nvGraphicFramePr>
          <p:cNvPr id="33812" name="Object 5"/>
          <p:cNvGraphicFramePr>
            <a:graphicFrameLocks noChangeAspect="1"/>
          </p:cNvGraphicFramePr>
          <p:nvPr/>
        </p:nvGraphicFramePr>
        <p:xfrm>
          <a:off x="642938" y="5889625"/>
          <a:ext cx="287337" cy="431800"/>
        </p:xfrm>
        <a:graphic>
          <a:graphicData uri="http://schemas.openxmlformats.org/presentationml/2006/ole">
            <mc:AlternateContent xmlns:mc="http://schemas.openxmlformats.org/markup-compatibility/2006">
              <mc:Choice xmlns:v="urn:schemas-microsoft-com:vml" Requires="v">
                <p:oleObj spid="_x0000_s33821" r:id="rId16" imgW="139639" imgH="203112" progId="Equation.3">
                  <p:embed/>
                </p:oleObj>
              </mc:Choice>
              <mc:Fallback>
                <p:oleObj r:id="rId16" imgW="139639" imgH="203112" progId="Equation.3">
                  <p:embed/>
                  <p:pic>
                    <p:nvPicPr>
                      <p:cNvPr id="0" name="Object 5"/>
                      <p:cNvPicPr>
                        <a:picLocks noChangeAspect="1" noChangeArrowheads="1"/>
                      </p:cNvPicPr>
                      <p:nvPr/>
                    </p:nvPicPr>
                    <p:blipFill>
                      <a:blip r:embed="rId4">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642938" y="5889625"/>
                        <a:ext cx="2873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13" name="Object 6"/>
          <p:cNvGraphicFramePr>
            <a:graphicFrameLocks noChangeAspect="1"/>
          </p:cNvGraphicFramePr>
          <p:nvPr/>
        </p:nvGraphicFramePr>
        <p:xfrm>
          <a:off x="3443288" y="5935663"/>
          <a:ext cx="287337" cy="431800"/>
        </p:xfrm>
        <a:graphic>
          <a:graphicData uri="http://schemas.openxmlformats.org/presentationml/2006/ole">
            <mc:AlternateContent xmlns:mc="http://schemas.openxmlformats.org/markup-compatibility/2006">
              <mc:Choice xmlns:v="urn:schemas-microsoft-com:vml" Requires="v">
                <p:oleObj spid="_x0000_s33822" r:id="rId17" imgW="139639" imgH="203112" progId="Equation.3">
                  <p:embed/>
                </p:oleObj>
              </mc:Choice>
              <mc:Fallback>
                <p:oleObj r:id="rId17" imgW="139639" imgH="203112" progId="Equation.3">
                  <p:embed/>
                  <p:pic>
                    <p:nvPicPr>
                      <p:cNvPr id="0" name="Object 6"/>
                      <p:cNvPicPr>
                        <a:picLocks noChangeAspect="1" noChangeArrowheads="1"/>
                      </p:cNvPicPr>
                      <p:nvPr/>
                    </p:nvPicPr>
                    <p:blipFill>
                      <a:blip r:embed="rId4">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3443288" y="5935663"/>
                        <a:ext cx="2873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3324">
                                            <p:txEl>
                                              <p:pRg st="0" end="0"/>
                                            </p:txEl>
                                          </p:spTgt>
                                        </p:tgtEl>
                                        <p:attrNameLst>
                                          <p:attrName>style.visibility</p:attrName>
                                        </p:attrNameLst>
                                      </p:cBhvr>
                                      <p:to>
                                        <p:strVal val="visible"/>
                                      </p:to>
                                    </p:set>
                                    <p:animEffect transition="in" filter="dissolve">
                                      <p:cBhvr>
                                        <p:cTn id="7" dur="500"/>
                                        <p:tgtEl>
                                          <p:spTgt spid="13324">
                                            <p:txEl>
                                              <p:pRg st="0" end="0"/>
                                            </p:txEl>
                                          </p:spTgt>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13323"/>
                                        </p:tgtEl>
                                        <p:attrNameLst>
                                          <p:attrName>style.visibility</p:attrName>
                                        </p:attrNameLst>
                                      </p:cBhvr>
                                      <p:to>
                                        <p:strVal val="visible"/>
                                      </p:to>
                                    </p:set>
                                    <p:animEffect transition="in" filter="dissolve">
                                      <p:cBhvr>
                                        <p:cTn id="11" dur="500"/>
                                        <p:tgtEl>
                                          <p:spTgt spid="1332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3326">
                                            <p:txEl>
                                              <p:pRg st="0" end="0"/>
                                            </p:txEl>
                                          </p:spTgt>
                                        </p:tgtEl>
                                        <p:attrNameLst>
                                          <p:attrName>style.visibility</p:attrName>
                                        </p:attrNameLst>
                                      </p:cBhvr>
                                      <p:to>
                                        <p:strVal val="visible"/>
                                      </p:to>
                                    </p:set>
                                    <p:animEffect transition="in" filter="dissolve">
                                      <p:cBhvr>
                                        <p:cTn id="16" dur="500"/>
                                        <p:tgtEl>
                                          <p:spTgt spid="13326">
                                            <p:txEl>
                                              <p:pRg st="0" end="0"/>
                                            </p:txEl>
                                          </p:spTgt>
                                        </p:tgtEl>
                                      </p:cBhvr>
                                    </p:animEffect>
                                  </p:childTnLst>
                                </p:cTn>
                              </p:par>
                            </p:childTnLst>
                          </p:cTn>
                        </p:par>
                        <p:par>
                          <p:cTn id="17" fill="hold" nodeType="afterGroup">
                            <p:stCondLst>
                              <p:cond delay="500"/>
                            </p:stCondLst>
                            <p:childTnLst>
                              <p:par>
                                <p:cTn id="18" presetID="9" presetClass="entr" presetSubtype="0" fill="hold" nodeType="afterEffect">
                                  <p:stCondLst>
                                    <p:cond delay="0"/>
                                  </p:stCondLst>
                                  <p:childTnLst>
                                    <p:set>
                                      <p:cBhvr>
                                        <p:cTn id="19" dur="1" fill="hold">
                                          <p:stCondLst>
                                            <p:cond delay="0"/>
                                          </p:stCondLst>
                                        </p:cTn>
                                        <p:tgtEl>
                                          <p:spTgt spid="13322"/>
                                        </p:tgtEl>
                                        <p:attrNameLst>
                                          <p:attrName>style.visibility</p:attrName>
                                        </p:attrNameLst>
                                      </p:cBhvr>
                                      <p:to>
                                        <p:strVal val="visible"/>
                                      </p:to>
                                    </p:set>
                                    <p:animEffect transition="in" filter="dissolve">
                                      <p:cBhvr>
                                        <p:cTn id="20" dur="500"/>
                                        <p:tgtEl>
                                          <p:spTgt spid="13322"/>
                                        </p:tgtEl>
                                      </p:cBhvr>
                                    </p:animEffect>
                                  </p:childTnLst>
                                </p:cTn>
                              </p:par>
                            </p:childTnLst>
                          </p:cTn>
                        </p:par>
                        <p:par>
                          <p:cTn id="21" fill="hold" nodeType="afterGroup">
                            <p:stCondLst>
                              <p:cond delay="1000"/>
                            </p:stCondLst>
                            <p:childTnLst>
                              <p:par>
                                <p:cTn id="22" presetID="9" presetClass="entr" presetSubtype="0" fill="hold" nodeType="afterEffect">
                                  <p:stCondLst>
                                    <p:cond delay="0"/>
                                  </p:stCondLst>
                                  <p:childTnLst>
                                    <p:set>
                                      <p:cBhvr>
                                        <p:cTn id="23" dur="1" fill="hold">
                                          <p:stCondLst>
                                            <p:cond delay="0"/>
                                          </p:stCondLst>
                                        </p:cTn>
                                        <p:tgtEl>
                                          <p:spTgt spid="13321"/>
                                        </p:tgtEl>
                                        <p:attrNameLst>
                                          <p:attrName>style.visibility</p:attrName>
                                        </p:attrNameLst>
                                      </p:cBhvr>
                                      <p:to>
                                        <p:strVal val="visible"/>
                                      </p:to>
                                    </p:set>
                                    <p:animEffect transition="in" filter="dissolve">
                                      <p:cBhvr>
                                        <p:cTn id="24" dur="500"/>
                                        <p:tgtEl>
                                          <p:spTgt spid="1332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3327">
                                            <p:txEl>
                                              <p:pRg st="0" end="0"/>
                                            </p:txEl>
                                          </p:spTgt>
                                        </p:tgtEl>
                                        <p:attrNameLst>
                                          <p:attrName>style.visibility</p:attrName>
                                        </p:attrNameLst>
                                      </p:cBhvr>
                                      <p:to>
                                        <p:strVal val="visible"/>
                                      </p:to>
                                    </p:set>
                                    <p:animEffect transition="in" filter="dissolve">
                                      <p:cBhvr>
                                        <p:cTn id="29" dur="500"/>
                                        <p:tgtEl>
                                          <p:spTgt spid="13327">
                                            <p:txEl>
                                              <p:pRg st="0" end="0"/>
                                            </p:txEl>
                                          </p:spTgt>
                                        </p:tgtEl>
                                      </p:cBhvr>
                                    </p:animEffect>
                                  </p:childTnLst>
                                </p:cTn>
                              </p:par>
                            </p:childTnLst>
                          </p:cTn>
                        </p:par>
                        <p:par>
                          <p:cTn id="30" fill="hold" nodeType="afterGroup">
                            <p:stCondLst>
                              <p:cond delay="500"/>
                            </p:stCondLst>
                            <p:childTnLst>
                              <p:par>
                                <p:cTn id="31" presetID="9" presetClass="entr" presetSubtype="0" fill="hold" nodeType="afterEffect">
                                  <p:stCondLst>
                                    <p:cond delay="0"/>
                                  </p:stCondLst>
                                  <p:childTnLst>
                                    <p:set>
                                      <p:cBhvr>
                                        <p:cTn id="32" dur="1" fill="hold">
                                          <p:stCondLst>
                                            <p:cond delay="0"/>
                                          </p:stCondLst>
                                        </p:cTn>
                                        <p:tgtEl>
                                          <p:spTgt spid="13320"/>
                                        </p:tgtEl>
                                        <p:attrNameLst>
                                          <p:attrName>style.visibility</p:attrName>
                                        </p:attrNameLst>
                                      </p:cBhvr>
                                      <p:to>
                                        <p:strVal val="visible"/>
                                      </p:to>
                                    </p:set>
                                    <p:animEffect transition="in" filter="dissolve">
                                      <p:cBhvr>
                                        <p:cTn id="33" dur="500"/>
                                        <p:tgtEl>
                                          <p:spTgt spid="1332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3">
                                            <p:txEl>
                                              <p:pRg st="0" end="0"/>
                                            </p:txEl>
                                          </p:spTgt>
                                        </p:tgtEl>
                                        <p:attrNameLst>
                                          <p:attrName>style.visibility</p:attrName>
                                        </p:attrNameLst>
                                      </p:cBhvr>
                                      <p:to>
                                        <p:strVal val="visible"/>
                                      </p:to>
                                    </p:set>
                                    <p:animEffect transition="in" filter="dissolve">
                                      <p:cBhvr>
                                        <p:cTn id="38" dur="500"/>
                                        <p:tgtEl>
                                          <p:spTgt spid="13">
                                            <p:txEl>
                                              <p:pRg st="0" end="0"/>
                                            </p:txEl>
                                          </p:spTgt>
                                        </p:tgtEl>
                                      </p:cBhvr>
                                    </p:animEffect>
                                  </p:childTnLst>
                                </p:cTn>
                              </p:par>
                            </p:childTnLst>
                          </p:cTn>
                        </p:par>
                        <p:par>
                          <p:cTn id="39" fill="hold" nodeType="afterGroup">
                            <p:stCondLst>
                              <p:cond delay="500"/>
                            </p:stCondLst>
                            <p:childTnLst>
                              <p:par>
                                <p:cTn id="40" presetID="9" presetClass="entr" presetSubtype="0" fill="hold"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dissolve">
                                      <p:cBhvr>
                                        <p:cTn id="42" dur="500"/>
                                        <p:tgtEl>
                                          <p:spTgt spid="12"/>
                                        </p:tgtEl>
                                      </p:cBhvr>
                                    </p:animEffect>
                                  </p:childTnLst>
                                </p:cTn>
                              </p:par>
                            </p:childTnLst>
                          </p:cTn>
                        </p:par>
                        <p:par>
                          <p:cTn id="43" fill="hold" nodeType="afterGroup">
                            <p:stCondLst>
                              <p:cond delay="1000"/>
                            </p:stCondLst>
                            <p:childTnLst>
                              <p:par>
                                <p:cTn id="44" presetID="9" presetClass="entr" presetSubtype="0" fill="hold" grpId="0" nodeType="afterEffect">
                                  <p:stCondLst>
                                    <p:cond delay="0"/>
                                  </p:stCondLst>
                                  <p:childTnLst>
                                    <p:set>
                                      <p:cBhvr>
                                        <p:cTn id="45" dur="1" fill="hold">
                                          <p:stCondLst>
                                            <p:cond delay="0"/>
                                          </p:stCondLst>
                                        </p:cTn>
                                        <p:tgtEl>
                                          <p:spTgt spid="15">
                                            <p:txEl>
                                              <p:pRg st="0" end="0"/>
                                            </p:txEl>
                                          </p:spTgt>
                                        </p:tgtEl>
                                        <p:attrNameLst>
                                          <p:attrName>style.visibility</p:attrName>
                                        </p:attrNameLst>
                                      </p:cBhvr>
                                      <p:to>
                                        <p:strVal val="visible"/>
                                      </p:to>
                                    </p:set>
                                    <p:animEffect transition="in" filter="dissolve">
                                      <p:cBhvr>
                                        <p:cTn id="46" dur="500"/>
                                        <p:tgtEl>
                                          <p:spTgt spid="15">
                                            <p:txEl>
                                              <p:pRg st="0" end="0"/>
                                            </p:txEl>
                                          </p:spTgt>
                                        </p:tgtEl>
                                      </p:cBhvr>
                                    </p:animEffect>
                                  </p:childTnLst>
                                </p:cTn>
                              </p:par>
                            </p:childTnLst>
                          </p:cTn>
                        </p:par>
                        <p:par>
                          <p:cTn id="47" fill="hold" nodeType="afterGroup">
                            <p:stCondLst>
                              <p:cond delay="1500"/>
                            </p:stCondLst>
                            <p:childTnLst>
                              <p:par>
                                <p:cTn id="48" presetID="9" presetClass="entr" presetSubtype="0" fill="hold"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dissolve">
                                      <p:cBhvr>
                                        <p:cTn id="50" dur="500"/>
                                        <p:tgtEl>
                                          <p:spTgt spid="17"/>
                                        </p:tgtEl>
                                      </p:cBhvr>
                                    </p:animEffect>
                                  </p:childTnLst>
                                </p:cTn>
                              </p:par>
                            </p:childTnLst>
                          </p:cTn>
                        </p:par>
                        <p:par>
                          <p:cTn id="51" fill="hold" nodeType="afterGroup">
                            <p:stCondLst>
                              <p:cond delay="2000"/>
                            </p:stCondLst>
                            <p:childTnLst>
                              <p:par>
                                <p:cTn id="52" presetID="9" presetClass="entr" presetSubtype="0" fill="hold" grpId="0" nodeType="afterEffect">
                                  <p:stCondLst>
                                    <p:cond delay="0"/>
                                  </p:stCondLst>
                                  <p:childTnLst>
                                    <p:set>
                                      <p:cBhvr>
                                        <p:cTn id="53" dur="1" fill="hold">
                                          <p:stCondLst>
                                            <p:cond delay="0"/>
                                          </p:stCondLst>
                                        </p:cTn>
                                        <p:tgtEl>
                                          <p:spTgt spid="18">
                                            <p:txEl>
                                              <p:pRg st="0" end="0"/>
                                            </p:txEl>
                                          </p:spTgt>
                                        </p:tgtEl>
                                        <p:attrNameLst>
                                          <p:attrName>style.visibility</p:attrName>
                                        </p:attrNameLst>
                                      </p:cBhvr>
                                      <p:to>
                                        <p:strVal val="visible"/>
                                      </p:to>
                                    </p:set>
                                    <p:animEffect transition="in" filter="dissolve">
                                      <p:cBhvr>
                                        <p:cTn id="54" dur="500"/>
                                        <p:tgtEl>
                                          <p:spTgt spid="18">
                                            <p:txEl>
                                              <p:pRg st="0" end="0"/>
                                            </p:txEl>
                                          </p:spTgt>
                                        </p:tgtEl>
                                      </p:cBhvr>
                                    </p:animEffect>
                                  </p:childTnLst>
                                </p:cTn>
                              </p:par>
                            </p:childTnLst>
                          </p:cTn>
                        </p:par>
                        <p:par>
                          <p:cTn id="55" fill="hold" nodeType="afterGroup">
                            <p:stCondLst>
                              <p:cond delay="2500"/>
                            </p:stCondLst>
                            <p:childTnLst>
                              <p:par>
                                <p:cTn id="56" presetID="9" presetClass="entr" presetSubtype="0" fill="hold" grpId="0" nodeType="afterEffect">
                                  <p:stCondLst>
                                    <p:cond delay="0"/>
                                  </p:stCondLst>
                                  <p:childTnLst>
                                    <p:set>
                                      <p:cBhvr>
                                        <p:cTn id="57" dur="1" fill="hold">
                                          <p:stCondLst>
                                            <p:cond delay="0"/>
                                          </p:stCondLst>
                                        </p:cTn>
                                        <p:tgtEl>
                                          <p:spTgt spid="19">
                                            <p:txEl>
                                              <p:pRg st="0" end="0"/>
                                            </p:txEl>
                                          </p:spTgt>
                                        </p:tgtEl>
                                        <p:attrNameLst>
                                          <p:attrName>style.visibility</p:attrName>
                                        </p:attrNameLst>
                                      </p:cBhvr>
                                      <p:to>
                                        <p:strVal val="visible"/>
                                      </p:to>
                                    </p:set>
                                    <p:animEffect transition="in" filter="dissolve">
                                      <p:cBhvr>
                                        <p:cTn id="58" dur="500"/>
                                        <p:tgtEl>
                                          <p:spTgt spid="19">
                                            <p:txEl>
                                              <p:pRg st="0" end="0"/>
                                            </p:txEl>
                                          </p:spTgt>
                                        </p:tgtEl>
                                      </p:cBhvr>
                                    </p:animEffect>
                                  </p:childTnLst>
                                </p:cTn>
                              </p:par>
                            </p:childTnLst>
                          </p:cTn>
                        </p:par>
                        <p:par>
                          <p:cTn id="59" fill="hold" nodeType="afterGroup">
                            <p:stCondLst>
                              <p:cond delay="3000"/>
                            </p:stCondLst>
                            <p:childTnLst>
                              <p:par>
                                <p:cTn id="60" presetID="9" presetClass="entr" presetSubtype="0" fill="hold" grpId="0" nodeType="afterEffect">
                                  <p:stCondLst>
                                    <p:cond delay="0"/>
                                  </p:stCondLst>
                                  <p:childTnLst>
                                    <p:set>
                                      <p:cBhvr>
                                        <p:cTn id="61" dur="1" fill="hold">
                                          <p:stCondLst>
                                            <p:cond delay="0"/>
                                          </p:stCondLst>
                                        </p:cTn>
                                        <p:tgtEl>
                                          <p:spTgt spid="22">
                                            <p:txEl>
                                              <p:pRg st="0" end="0"/>
                                            </p:txEl>
                                          </p:spTgt>
                                        </p:tgtEl>
                                        <p:attrNameLst>
                                          <p:attrName>style.visibility</p:attrName>
                                        </p:attrNameLst>
                                      </p:cBhvr>
                                      <p:to>
                                        <p:strVal val="visible"/>
                                      </p:to>
                                    </p:set>
                                    <p:animEffect transition="in" filter="dissolve">
                                      <p:cBhvr>
                                        <p:cTn id="62" dur="500"/>
                                        <p:tgtEl>
                                          <p:spTgt spid="22">
                                            <p:txEl>
                                              <p:pRg st="0" end="0"/>
                                            </p:txEl>
                                          </p:spTgt>
                                        </p:tgtEl>
                                      </p:cBhvr>
                                    </p:animEffect>
                                  </p:childTnLst>
                                </p:cTn>
                              </p:par>
                            </p:childTnLst>
                          </p:cTn>
                        </p:par>
                        <p:par>
                          <p:cTn id="63" fill="hold" nodeType="afterGroup">
                            <p:stCondLst>
                              <p:cond delay="3500"/>
                            </p:stCondLst>
                            <p:childTnLst>
                              <p:par>
                                <p:cTn id="64" presetID="9" presetClass="entr" presetSubtype="0" fill="hold" nodeType="after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dissolve">
                                      <p:cBhvr>
                                        <p:cTn id="6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4" grpId="0" build="p" autoUpdateAnimBg="0" advAuto="0"/>
      <p:bldP spid="13326" grpId="0" build="p" autoUpdateAnimBg="0"/>
      <p:bldP spid="13327" grpId="0" build="p" autoUpdateAnimBg="0"/>
      <p:bldP spid="13" grpId="0" build="p" autoUpdateAnimBg="0"/>
      <p:bldP spid="15" grpId="0" build="p" autoUpdateAnimBg="0" advAuto="0"/>
      <p:bldP spid="18" grpId="0" build="p" autoUpdateAnimBg="0" advAuto="0"/>
      <p:bldP spid="19" grpId="0" build="p" autoUpdateAnimBg="0" advAuto="0"/>
      <p:bldP spid="22" grpId="0" build="p" autoUpdateAnimBg="0"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70" name="Object 10"/>
          <p:cNvGraphicFramePr>
            <a:graphicFrameLocks noChangeAspect="1"/>
          </p:cNvGraphicFramePr>
          <p:nvPr/>
        </p:nvGraphicFramePr>
        <p:xfrm>
          <a:off x="7740650" y="1089025"/>
          <a:ext cx="852488" cy="498475"/>
        </p:xfrm>
        <a:graphic>
          <a:graphicData uri="http://schemas.openxmlformats.org/presentationml/2006/ole">
            <mc:AlternateContent xmlns:mc="http://schemas.openxmlformats.org/markup-compatibility/2006">
              <mc:Choice xmlns:v="urn:schemas-microsoft-com:vml" Requires="v">
                <p:oleObj spid="_x0000_s34833" name="Equation" r:id="rId3" imgW="393529" imgH="228501" progId="Equation.3">
                  <p:embed/>
                </p:oleObj>
              </mc:Choice>
              <mc:Fallback>
                <p:oleObj name="Equation" r:id="rId3" imgW="393529" imgH="228501" progId="Equation.3">
                  <p:embed/>
                  <p:pic>
                    <p:nvPicPr>
                      <p:cNvPr id="0" name="Object 10"/>
                      <p:cNvPicPr>
                        <a:picLocks noChangeAspect="1" noChangeArrowheads="1"/>
                      </p:cNvPicPr>
                      <p:nvPr/>
                    </p:nvPicPr>
                    <p:blipFill>
                      <a:blip r:embed="rId4">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7740650" y="1089025"/>
                        <a:ext cx="852488"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72" name="Rectangle 12"/>
          <p:cNvSpPr>
            <a:spLocks noChangeArrowheads="1"/>
          </p:cNvSpPr>
          <p:nvPr/>
        </p:nvSpPr>
        <p:spPr bwMode="auto">
          <a:xfrm>
            <a:off x="5227638" y="1157288"/>
            <a:ext cx="3124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Tx/>
              <a:buNone/>
            </a:pPr>
            <a:r>
              <a:rPr kumimoji="1" lang="zh-CN" altLang="en-US" sz="2000">
                <a:latin typeface="微软雅黑" panose="020B0503020204020204" pitchFamily="34" charset="-122"/>
              </a:rPr>
              <a:t>晶体中电子波函数</a:t>
            </a:r>
          </a:p>
        </p:txBody>
      </p:sp>
      <p:sp>
        <p:nvSpPr>
          <p:cNvPr id="15371" name="Rectangle 11"/>
          <p:cNvSpPr>
            <a:spLocks noChangeArrowheads="1"/>
          </p:cNvSpPr>
          <p:nvPr/>
        </p:nvSpPr>
        <p:spPr bwMode="auto">
          <a:xfrm>
            <a:off x="236538" y="1130300"/>
            <a:ext cx="32004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Tx/>
              <a:buNone/>
            </a:pPr>
            <a:r>
              <a:rPr kumimoji="1" lang="zh-CN" altLang="en-US" sz="2000">
                <a:latin typeface="微软雅黑" panose="020B0503020204020204" pitchFamily="34" charset="-122"/>
              </a:rPr>
              <a:t>原子束缚态波函数</a:t>
            </a:r>
          </a:p>
        </p:txBody>
      </p:sp>
      <p:graphicFrame>
        <p:nvGraphicFramePr>
          <p:cNvPr id="15374" name="Object 14"/>
          <p:cNvGraphicFramePr>
            <a:graphicFrameLocks noChangeAspect="1"/>
          </p:cNvGraphicFramePr>
          <p:nvPr/>
        </p:nvGraphicFramePr>
        <p:xfrm>
          <a:off x="2719388" y="1033463"/>
          <a:ext cx="1457325" cy="527050"/>
        </p:xfrm>
        <a:graphic>
          <a:graphicData uri="http://schemas.openxmlformats.org/presentationml/2006/ole">
            <mc:AlternateContent xmlns:mc="http://schemas.openxmlformats.org/markup-compatibility/2006">
              <mc:Choice xmlns:v="urn:schemas-microsoft-com:vml" Requires="v">
                <p:oleObj spid="_x0000_s34834" name="Equation" r:id="rId5" imgW="672808" imgH="241195" progId="Equation.3">
                  <p:embed/>
                </p:oleObj>
              </mc:Choice>
              <mc:Fallback>
                <p:oleObj name="Equation" r:id="rId5" imgW="672808" imgH="241195" progId="Equation.3">
                  <p:embed/>
                  <p:pic>
                    <p:nvPicPr>
                      <p:cNvPr id="0" name="Object 14"/>
                      <p:cNvPicPr>
                        <a:picLocks noChangeAspect="1" noChangeArrowheads="1"/>
                      </p:cNvPicPr>
                      <p:nvPr/>
                    </p:nvPicPr>
                    <p:blipFill>
                      <a:blip r:embed="rId6">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2719388" y="1033463"/>
                        <a:ext cx="145732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75" name="Rectangle 15"/>
          <p:cNvSpPr>
            <a:spLocks noChangeArrowheads="1"/>
          </p:cNvSpPr>
          <p:nvPr/>
        </p:nvSpPr>
        <p:spPr bwMode="auto">
          <a:xfrm>
            <a:off x="582613" y="1754188"/>
            <a:ext cx="25082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Tx/>
              <a:buNone/>
            </a:pPr>
            <a:r>
              <a:rPr kumimoji="1" lang="zh-CN" altLang="en-US" sz="2000">
                <a:latin typeface="微软雅黑" panose="020B0503020204020204" pitchFamily="34" charset="-122"/>
              </a:rPr>
              <a:t>两者存在么正变换</a:t>
            </a:r>
          </a:p>
        </p:txBody>
      </p:sp>
      <p:sp>
        <p:nvSpPr>
          <p:cNvPr id="34823" name="矩形 13"/>
          <p:cNvSpPr>
            <a:spLocks noChangeArrowheads="1"/>
          </p:cNvSpPr>
          <p:nvPr/>
        </p:nvSpPr>
        <p:spPr bwMode="auto">
          <a:xfrm>
            <a:off x="250825" y="908050"/>
            <a:ext cx="8642350" cy="5616575"/>
          </a:xfrm>
          <a:prstGeom prst="rect">
            <a:avLst/>
          </a:prstGeom>
          <a:noFill/>
          <a:ln w="19050" algn="ctr">
            <a:solidFill>
              <a:srgbClr val="0207CA"/>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34824" name="右箭头 1"/>
          <p:cNvSpPr>
            <a:spLocks noChangeArrowheads="1"/>
          </p:cNvSpPr>
          <p:nvPr/>
        </p:nvSpPr>
        <p:spPr bwMode="auto">
          <a:xfrm>
            <a:off x="4643438" y="1162050"/>
            <a:ext cx="420687" cy="290513"/>
          </a:xfrm>
          <a:prstGeom prst="rightArrow">
            <a:avLst>
              <a:gd name="adj1" fmla="val 50000"/>
              <a:gd name="adj2" fmla="val 50254"/>
            </a:avLst>
          </a:prstGeom>
          <a:solidFill>
            <a:srgbClr val="0207CA"/>
          </a:solidFill>
          <a:ln>
            <a:noFill/>
          </a:ln>
          <a:extLst>
            <a:ext uri="{91240B29-F687-4F45-9708-019B960494DF}">
              <a14:hiddenLine xmlns:a14="http://schemas.microsoft.com/office/drawing/2010/main" w="19050" algn="ctr">
                <a:solidFill>
                  <a:srgbClr val="000000"/>
                </a:solidFill>
                <a:prstDash val="dash"/>
                <a:round/>
                <a:headEnd/>
                <a:tailEnd type="triangle" w="med" len="med"/>
              </a14:hiddenLine>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000">
              <a:solidFill>
                <a:srgbClr val="1C1C1C"/>
              </a:solidFill>
              <a:latin typeface="Times New Roman" panose="02020603050405020304" pitchFamily="18" charset="0"/>
              <a:ea typeface="宋体" panose="02010600030101010101" pitchFamily="2" charset="-122"/>
            </a:endParaRPr>
          </a:p>
        </p:txBody>
      </p:sp>
      <p:graphicFrame>
        <p:nvGraphicFramePr>
          <p:cNvPr id="15" name="Object 6"/>
          <p:cNvGraphicFramePr>
            <a:graphicFrameLocks noChangeAspect="1"/>
          </p:cNvGraphicFramePr>
          <p:nvPr/>
        </p:nvGraphicFramePr>
        <p:xfrm>
          <a:off x="684213" y="2859088"/>
          <a:ext cx="6718300" cy="2141537"/>
        </p:xfrm>
        <a:graphic>
          <a:graphicData uri="http://schemas.openxmlformats.org/presentationml/2006/ole">
            <mc:AlternateContent xmlns:mc="http://schemas.openxmlformats.org/markup-compatibility/2006">
              <mc:Choice xmlns:v="urn:schemas-microsoft-com:vml" Requires="v">
                <p:oleObj spid="_x0000_s34835" r:id="rId7" imgW="3086186" imgH="914468" progId="Equation.3">
                  <p:embed/>
                </p:oleObj>
              </mc:Choice>
              <mc:Fallback>
                <p:oleObj r:id="rId7" imgW="3086186" imgH="914468" progId="Equation.3">
                  <p:embed/>
                  <p:pic>
                    <p:nvPicPr>
                      <p:cNvPr id="0" name="Object 6"/>
                      <p:cNvPicPr>
                        <a:picLocks noChangeAspect="1" noChangeArrowheads="1"/>
                      </p:cNvPicPr>
                      <p:nvPr/>
                    </p:nvPicPr>
                    <p:blipFill>
                      <a:blip r:embed="rId8">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684213" y="2859088"/>
                        <a:ext cx="6718300" cy="214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Rectangle 12"/>
          <p:cNvSpPr>
            <a:spLocks noChangeArrowheads="1"/>
          </p:cNvSpPr>
          <p:nvPr/>
        </p:nvSpPr>
        <p:spPr bwMode="auto">
          <a:xfrm>
            <a:off x="561975" y="2378075"/>
            <a:ext cx="82470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Tx/>
              <a:buNone/>
            </a:pPr>
            <a:r>
              <a:rPr kumimoji="1" lang="zh-CN" altLang="en-US" sz="2000">
                <a:latin typeface="微软雅黑" panose="020B0503020204020204" pitchFamily="34" charset="-122"/>
              </a:rPr>
              <a:t>不同     对应的</a:t>
            </a:r>
            <a:r>
              <a:rPr kumimoji="1" lang="en-US" altLang="zh-CN" sz="2000">
                <a:latin typeface="微软雅黑" panose="020B0503020204020204" pitchFamily="34" charset="-122"/>
              </a:rPr>
              <a:t>N</a:t>
            </a:r>
            <a:r>
              <a:rPr kumimoji="1" lang="zh-CN" altLang="en-US" sz="2000">
                <a:latin typeface="微软雅黑" panose="020B0503020204020204" pitchFamily="34" charset="-122"/>
              </a:rPr>
              <a:t>个波函数表示为</a:t>
            </a:r>
          </a:p>
        </p:txBody>
      </p:sp>
      <p:graphicFrame>
        <p:nvGraphicFramePr>
          <p:cNvPr id="17" name="Object 17"/>
          <p:cNvGraphicFramePr>
            <a:graphicFrameLocks noChangeAspect="1"/>
          </p:cNvGraphicFramePr>
          <p:nvPr/>
        </p:nvGraphicFramePr>
        <p:xfrm>
          <a:off x="3024188" y="1547813"/>
          <a:ext cx="3765550" cy="915987"/>
        </p:xfrm>
        <a:graphic>
          <a:graphicData uri="http://schemas.openxmlformats.org/presentationml/2006/ole">
            <mc:AlternateContent xmlns:mc="http://schemas.openxmlformats.org/markup-compatibility/2006">
              <mc:Choice xmlns:v="urn:schemas-microsoft-com:vml" Requires="v">
                <p:oleObj spid="_x0000_s34836" r:id="rId9" imgW="1851650" imgH="373403" progId="Equation.3">
                  <p:embed/>
                </p:oleObj>
              </mc:Choice>
              <mc:Fallback>
                <p:oleObj r:id="rId9" imgW="1851650" imgH="373403" progId="Equation.3">
                  <p:embed/>
                  <p:pic>
                    <p:nvPicPr>
                      <p:cNvPr id="0" name="Object 17"/>
                      <p:cNvPicPr>
                        <a:picLocks noChangeAspect="1" noChangeArrowheads="1"/>
                      </p:cNvPicPr>
                      <p:nvPr/>
                    </p:nvPicPr>
                    <p:blipFill>
                      <a:blip r:embed="rId10">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3024188" y="1547813"/>
                        <a:ext cx="37655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8" name="Object 5"/>
          <p:cNvGraphicFramePr>
            <a:graphicFrameLocks noChangeAspect="1"/>
          </p:cNvGraphicFramePr>
          <p:nvPr/>
        </p:nvGraphicFramePr>
        <p:xfrm>
          <a:off x="1187450" y="2349500"/>
          <a:ext cx="287338" cy="431800"/>
        </p:xfrm>
        <a:graphic>
          <a:graphicData uri="http://schemas.openxmlformats.org/presentationml/2006/ole">
            <mc:AlternateContent xmlns:mc="http://schemas.openxmlformats.org/markup-compatibility/2006">
              <mc:Choice xmlns:v="urn:schemas-microsoft-com:vml" Requires="v">
                <p:oleObj spid="_x0000_s34837" r:id="rId11" imgW="139639" imgH="203112" progId="Equation.3">
                  <p:embed/>
                </p:oleObj>
              </mc:Choice>
              <mc:Fallback>
                <p:oleObj r:id="rId11" imgW="139639" imgH="203112" progId="Equation.3">
                  <p:embed/>
                  <p:pic>
                    <p:nvPicPr>
                      <p:cNvPr id="0" name="Object 5"/>
                      <p:cNvPicPr>
                        <a:picLocks noChangeAspect="1" noChangeArrowheads="1"/>
                      </p:cNvPicPr>
                      <p:nvPr/>
                    </p:nvPicPr>
                    <p:blipFill>
                      <a:blip r:embed="rId12">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1187450" y="2349500"/>
                        <a:ext cx="2873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Object 5"/>
          <p:cNvGraphicFramePr>
            <a:graphicFrameLocks noChangeAspect="1"/>
          </p:cNvGraphicFramePr>
          <p:nvPr/>
        </p:nvGraphicFramePr>
        <p:xfrm>
          <a:off x="1865313" y="5091113"/>
          <a:ext cx="3381375" cy="744537"/>
        </p:xfrm>
        <a:graphic>
          <a:graphicData uri="http://schemas.openxmlformats.org/presentationml/2006/ole">
            <mc:AlternateContent xmlns:mc="http://schemas.openxmlformats.org/markup-compatibility/2006">
              <mc:Choice xmlns:v="urn:schemas-microsoft-com:vml" Requires="v">
                <p:oleObj spid="_x0000_s34838" name="Equation" r:id="rId13" imgW="1524077" imgH="266848" progId="Equation.3">
                  <p:embed/>
                </p:oleObj>
              </mc:Choice>
              <mc:Fallback>
                <p:oleObj name="Equation" r:id="rId13" imgW="1524077" imgH="266848" progId="Equation.3">
                  <p:embed/>
                  <p:pic>
                    <p:nvPicPr>
                      <p:cNvPr id="0" name="Object 5"/>
                      <p:cNvPicPr>
                        <a:picLocks noChangeAspect="1" noChangeArrowheads="1"/>
                      </p:cNvPicPr>
                      <p:nvPr/>
                    </p:nvPicPr>
                    <p:blipFill>
                      <a:blip r:embed="rId14">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1865313" y="5091113"/>
                        <a:ext cx="3381375"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Rectangle 13"/>
          <p:cNvSpPr>
            <a:spLocks noChangeArrowheads="1"/>
          </p:cNvSpPr>
          <p:nvPr/>
        </p:nvSpPr>
        <p:spPr bwMode="auto">
          <a:xfrm>
            <a:off x="280988" y="5178425"/>
            <a:ext cx="2133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a:spcBef>
                <a:spcPct val="0"/>
              </a:spcBef>
              <a:buFontTx/>
              <a:buNone/>
            </a:pPr>
            <a:r>
              <a:rPr kumimoji="1" lang="zh-CN" altLang="en-US" sz="2000">
                <a:latin typeface="微软雅黑" panose="020B0503020204020204" pitchFamily="34" charset="-122"/>
              </a:rPr>
              <a:t>能量本征值</a:t>
            </a:r>
          </a:p>
        </p:txBody>
      </p:sp>
      <p:sp>
        <p:nvSpPr>
          <p:cNvPr id="21" name="Rectangle 14"/>
          <p:cNvSpPr>
            <a:spLocks noChangeArrowheads="1"/>
          </p:cNvSpPr>
          <p:nvPr/>
        </p:nvSpPr>
        <p:spPr bwMode="auto">
          <a:xfrm>
            <a:off x="596900" y="5776913"/>
            <a:ext cx="7996238"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a:spcBef>
                <a:spcPct val="0"/>
              </a:spcBef>
              <a:buFont typeface="Wingdings" panose="05000000000000000000" pitchFamily="2" charset="2"/>
              <a:buChar char="Ø"/>
            </a:pPr>
            <a:r>
              <a:rPr kumimoji="1" lang="zh-CN" altLang="en-US" sz="1600">
                <a:latin typeface="微软雅黑" panose="020B0503020204020204" pitchFamily="34" charset="-122"/>
              </a:rPr>
              <a:t>对于原子的一个束缚态能级，</a:t>
            </a:r>
            <a:r>
              <a:rPr kumimoji="1" lang="en-US" altLang="zh-CN" sz="1600">
                <a:latin typeface="微软雅黑" panose="020B0503020204020204" pitchFamily="34" charset="-122"/>
              </a:rPr>
              <a:t>k</a:t>
            </a:r>
            <a:r>
              <a:rPr kumimoji="1" lang="zh-CN" altLang="en-US" sz="1600">
                <a:latin typeface="微软雅黑" panose="020B0503020204020204" pitchFamily="34" charset="-122"/>
              </a:rPr>
              <a:t>有</a:t>
            </a:r>
            <a:r>
              <a:rPr kumimoji="1" lang="en-US" altLang="zh-CN" sz="1600">
                <a:latin typeface="微软雅黑" panose="020B0503020204020204" pitchFamily="34" charset="-122"/>
              </a:rPr>
              <a:t>N</a:t>
            </a:r>
            <a:r>
              <a:rPr kumimoji="1" lang="zh-CN" altLang="en-US" sz="1600">
                <a:latin typeface="微软雅黑" panose="020B0503020204020204" pitchFamily="34" charset="-122"/>
              </a:rPr>
              <a:t>个取值</a:t>
            </a:r>
          </a:p>
        </p:txBody>
      </p:sp>
      <p:sp>
        <p:nvSpPr>
          <p:cNvPr id="22" name="Rectangle 16"/>
          <p:cNvSpPr>
            <a:spLocks noChangeArrowheads="1"/>
          </p:cNvSpPr>
          <p:nvPr/>
        </p:nvSpPr>
        <p:spPr bwMode="auto">
          <a:xfrm>
            <a:off x="627063" y="6169025"/>
            <a:ext cx="849947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a:spcBef>
                <a:spcPct val="0"/>
              </a:spcBef>
              <a:buFont typeface="Wingdings" panose="05000000000000000000" pitchFamily="2" charset="2"/>
              <a:buChar char="Ø"/>
            </a:pPr>
            <a:r>
              <a:rPr kumimoji="1" lang="zh-CN" altLang="en-US" sz="1600">
                <a:latin typeface="微软雅黑" panose="020B0503020204020204" pitchFamily="34" charset="-122"/>
              </a:rPr>
              <a:t>原子结合成固体后，电子具有的能量形成一系列能带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372">
                                            <p:txEl>
                                              <p:pRg st="0" end="0"/>
                                            </p:txEl>
                                          </p:spTgt>
                                        </p:tgtEl>
                                        <p:attrNameLst>
                                          <p:attrName>style.visibility</p:attrName>
                                        </p:attrNameLst>
                                      </p:cBhvr>
                                      <p:to>
                                        <p:strVal val="visible"/>
                                      </p:to>
                                    </p:set>
                                    <p:animEffect transition="in" filter="dissolve">
                                      <p:cBhvr>
                                        <p:cTn id="7" dur="500"/>
                                        <p:tgtEl>
                                          <p:spTgt spid="15372">
                                            <p:txEl>
                                              <p:pRg st="0" end="0"/>
                                            </p:txEl>
                                          </p:spTgt>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15370"/>
                                        </p:tgtEl>
                                        <p:attrNameLst>
                                          <p:attrName>style.visibility</p:attrName>
                                        </p:attrNameLst>
                                      </p:cBhvr>
                                      <p:to>
                                        <p:strVal val="visible"/>
                                      </p:to>
                                    </p:set>
                                    <p:animEffect transition="in" filter="dissolve">
                                      <p:cBhvr>
                                        <p:cTn id="11" dur="500"/>
                                        <p:tgtEl>
                                          <p:spTgt spid="15370"/>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5371">
                                            <p:txEl>
                                              <p:pRg st="0" end="0"/>
                                            </p:txEl>
                                          </p:spTgt>
                                        </p:tgtEl>
                                        <p:attrNameLst>
                                          <p:attrName>style.visibility</p:attrName>
                                        </p:attrNameLst>
                                      </p:cBhvr>
                                      <p:to>
                                        <p:strVal val="visible"/>
                                      </p:to>
                                    </p:set>
                                    <p:animEffect transition="in" filter="dissolve">
                                      <p:cBhvr>
                                        <p:cTn id="15" dur="500"/>
                                        <p:tgtEl>
                                          <p:spTgt spid="15371">
                                            <p:txEl>
                                              <p:pRg st="0" end="0"/>
                                            </p:txEl>
                                          </p:spTgt>
                                        </p:tgtEl>
                                      </p:cBhvr>
                                    </p:animEffect>
                                  </p:childTnLst>
                                </p:cTn>
                              </p:par>
                            </p:childTnLst>
                          </p:cTn>
                        </p:par>
                        <p:par>
                          <p:cTn id="16" fill="hold" nodeType="afterGroup">
                            <p:stCondLst>
                              <p:cond delay="1500"/>
                            </p:stCondLst>
                            <p:childTnLst>
                              <p:par>
                                <p:cTn id="17" presetID="9" presetClass="entr" presetSubtype="0" fill="hold" nodeType="afterEffect">
                                  <p:stCondLst>
                                    <p:cond delay="0"/>
                                  </p:stCondLst>
                                  <p:childTnLst>
                                    <p:set>
                                      <p:cBhvr>
                                        <p:cTn id="18" dur="1" fill="hold">
                                          <p:stCondLst>
                                            <p:cond delay="0"/>
                                          </p:stCondLst>
                                        </p:cTn>
                                        <p:tgtEl>
                                          <p:spTgt spid="15374"/>
                                        </p:tgtEl>
                                        <p:attrNameLst>
                                          <p:attrName>style.visibility</p:attrName>
                                        </p:attrNameLst>
                                      </p:cBhvr>
                                      <p:to>
                                        <p:strVal val="visible"/>
                                      </p:to>
                                    </p:set>
                                    <p:animEffect transition="in" filter="dissolve">
                                      <p:cBhvr>
                                        <p:cTn id="19" dur="500"/>
                                        <p:tgtEl>
                                          <p:spTgt spid="15374"/>
                                        </p:tgtEl>
                                      </p:cBhvr>
                                    </p:animEffect>
                                  </p:childTnLst>
                                </p:cTn>
                              </p:par>
                            </p:childTnLst>
                          </p:cTn>
                        </p:par>
                        <p:par>
                          <p:cTn id="20" fill="hold" nodeType="afterGroup">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15375">
                                            <p:txEl>
                                              <p:pRg st="0" end="0"/>
                                            </p:txEl>
                                          </p:spTgt>
                                        </p:tgtEl>
                                        <p:attrNameLst>
                                          <p:attrName>style.visibility</p:attrName>
                                        </p:attrNameLst>
                                      </p:cBhvr>
                                      <p:to>
                                        <p:strVal val="visible"/>
                                      </p:to>
                                    </p:set>
                                    <p:animEffect transition="in" filter="dissolve">
                                      <p:cBhvr>
                                        <p:cTn id="23" dur="500"/>
                                        <p:tgtEl>
                                          <p:spTgt spid="15375">
                                            <p:txEl>
                                              <p:pRg st="0" end="0"/>
                                            </p:txEl>
                                          </p:spTgt>
                                        </p:tgtEl>
                                      </p:cBhvr>
                                    </p:animEffect>
                                  </p:childTnLst>
                                </p:cTn>
                              </p:par>
                            </p:childTnLst>
                          </p:cTn>
                        </p:par>
                        <p:par>
                          <p:cTn id="24" fill="hold" nodeType="afterGroup">
                            <p:stCondLst>
                              <p:cond delay="2500"/>
                            </p:stCondLst>
                            <p:childTnLst>
                              <p:par>
                                <p:cTn id="25" presetID="9" presetClass="entr" presetSubtype="0"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dissolve">
                                      <p:cBhvr>
                                        <p:cTn id="27" dur="500"/>
                                        <p:tgtEl>
                                          <p:spTgt spid="17"/>
                                        </p:tgtEl>
                                      </p:cBhvr>
                                    </p:animEffect>
                                  </p:childTnLst>
                                </p:cTn>
                              </p:par>
                            </p:childTnLst>
                          </p:cTn>
                        </p:par>
                        <p:par>
                          <p:cTn id="28" fill="hold" nodeType="afterGroup">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16">
                                            <p:txEl>
                                              <p:pRg st="0" end="0"/>
                                            </p:txEl>
                                          </p:spTgt>
                                        </p:tgtEl>
                                        <p:attrNameLst>
                                          <p:attrName>style.visibility</p:attrName>
                                        </p:attrNameLst>
                                      </p:cBhvr>
                                      <p:to>
                                        <p:strVal val="visible"/>
                                      </p:to>
                                    </p:set>
                                    <p:animEffect transition="in" filter="dissolve">
                                      <p:cBhvr>
                                        <p:cTn id="31" dur="500"/>
                                        <p:tgtEl>
                                          <p:spTgt spid="16">
                                            <p:txEl>
                                              <p:pRg st="0" end="0"/>
                                            </p:txEl>
                                          </p:spTgt>
                                        </p:tgtEl>
                                      </p:cBhvr>
                                    </p:animEffect>
                                  </p:childTnLst>
                                </p:cTn>
                              </p:par>
                            </p:childTnLst>
                          </p:cTn>
                        </p:par>
                        <p:par>
                          <p:cTn id="32" fill="hold" nodeType="afterGroup">
                            <p:stCondLst>
                              <p:cond delay="3500"/>
                            </p:stCondLst>
                            <p:childTnLst>
                              <p:par>
                                <p:cTn id="33" presetID="9" presetClass="entr" presetSubtype="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dissolve">
                                      <p:cBhvr>
                                        <p:cTn id="35" dur="500"/>
                                        <p:tgtEl>
                                          <p:spTgt spid="1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20">
                                            <p:txEl>
                                              <p:pRg st="0" end="0"/>
                                            </p:txEl>
                                          </p:spTgt>
                                        </p:tgtEl>
                                        <p:attrNameLst>
                                          <p:attrName>style.visibility</p:attrName>
                                        </p:attrNameLst>
                                      </p:cBhvr>
                                      <p:to>
                                        <p:strVal val="visible"/>
                                      </p:to>
                                    </p:set>
                                    <p:animEffect transition="in" filter="dissolve">
                                      <p:cBhvr>
                                        <p:cTn id="40" dur="500"/>
                                        <p:tgtEl>
                                          <p:spTgt spid="20">
                                            <p:txEl>
                                              <p:pRg st="0" end="0"/>
                                            </p:txEl>
                                          </p:spTgt>
                                        </p:tgtEl>
                                      </p:cBhvr>
                                    </p:animEffect>
                                  </p:childTnLst>
                                </p:cTn>
                              </p:par>
                            </p:childTnLst>
                          </p:cTn>
                        </p:par>
                        <p:par>
                          <p:cTn id="41" fill="hold" nodeType="afterGroup">
                            <p:stCondLst>
                              <p:cond delay="500"/>
                            </p:stCondLst>
                            <p:childTnLst>
                              <p:par>
                                <p:cTn id="42" presetID="9" presetClass="entr" presetSubtype="0" fill="hold"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dissolve">
                                      <p:cBhvr>
                                        <p:cTn id="44" dur="500"/>
                                        <p:tgtEl>
                                          <p:spTgt spid="1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21">
                                            <p:txEl>
                                              <p:pRg st="0" end="0"/>
                                            </p:txEl>
                                          </p:spTgt>
                                        </p:tgtEl>
                                        <p:attrNameLst>
                                          <p:attrName>style.visibility</p:attrName>
                                        </p:attrNameLst>
                                      </p:cBhvr>
                                      <p:to>
                                        <p:strVal val="visible"/>
                                      </p:to>
                                    </p:set>
                                    <p:animEffect transition="in" filter="dissolve">
                                      <p:cBhvr>
                                        <p:cTn id="49" dur="500"/>
                                        <p:tgtEl>
                                          <p:spTgt spid="21">
                                            <p:txEl>
                                              <p:pRg st="0" end="0"/>
                                            </p:txEl>
                                          </p:spTgt>
                                        </p:tgtEl>
                                      </p:cBhvr>
                                    </p:animEffect>
                                  </p:childTnLst>
                                </p:cTn>
                              </p:par>
                            </p:childTnLst>
                          </p:cTn>
                        </p:par>
                        <p:par>
                          <p:cTn id="50" fill="hold" nodeType="afterGroup">
                            <p:stCondLst>
                              <p:cond delay="500"/>
                            </p:stCondLst>
                            <p:childTnLst>
                              <p:par>
                                <p:cTn id="51" presetID="9" presetClass="entr" presetSubtype="0" fill="hold" grpId="0" nodeType="after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dissolv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2" grpId="0" build="p" autoUpdateAnimBg="0"/>
      <p:bldP spid="15371" grpId="0" build="p" autoUpdateAnimBg="0" advAuto="0"/>
      <p:bldP spid="15375" grpId="0" build="p" autoUpdateAnimBg="0" advAuto="0"/>
      <p:bldP spid="16" grpId="0" build="p" autoUpdateAnimBg="0" advAuto="0"/>
      <p:bldP spid="20" grpId="0" build="p" autoUpdateAnimBg="0"/>
      <p:bldP spid="21" grpId="0" build="p" autoUpdateAnimBg="0"/>
      <p:bldP spid="22" grpId="0" build="p" autoUpdateAnimBg="0"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ChangeArrowheads="1"/>
          </p:cNvSpPr>
          <p:nvPr/>
        </p:nvSpPr>
        <p:spPr bwMode="auto">
          <a:xfrm>
            <a:off x="295275" y="1830388"/>
            <a:ext cx="14922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kumimoji="1" lang="zh-CN" altLang="en-US" sz="2000">
                <a:latin typeface="微软雅黑" panose="020B0503020204020204" pitchFamily="34" charset="-122"/>
                <a:sym typeface="Monotype Sorts" pitchFamily="2" charset="2"/>
              </a:rPr>
              <a:t>简化处理 </a:t>
            </a:r>
          </a:p>
        </p:txBody>
      </p:sp>
      <p:graphicFrame>
        <p:nvGraphicFramePr>
          <p:cNvPr id="17415" name="Object 7"/>
          <p:cNvGraphicFramePr>
            <a:graphicFrameLocks noChangeAspect="1"/>
          </p:cNvGraphicFramePr>
          <p:nvPr/>
        </p:nvGraphicFramePr>
        <p:xfrm>
          <a:off x="1539875" y="1722438"/>
          <a:ext cx="6502400" cy="682625"/>
        </p:xfrm>
        <a:graphic>
          <a:graphicData uri="http://schemas.openxmlformats.org/presentationml/2006/ole">
            <mc:AlternateContent xmlns:mc="http://schemas.openxmlformats.org/markup-compatibility/2006">
              <mc:Choice xmlns:v="urn:schemas-microsoft-com:vml" Requires="v">
                <p:oleObj spid="_x0000_s35860" r:id="rId3" imgW="2895600" imgH="304800" progId="Equation.3">
                  <p:embed/>
                </p:oleObj>
              </mc:Choice>
              <mc:Fallback>
                <p:oleObj r:id="rId3" imgW="2895600" imgH="304800" progId="Equation.3">
                  <p:embed/>
                  <p:pic>
                    <p:nvPicPr>
                      <p:cNvPr id="0" name="Object 7"/>
                      <p:cNvPicPr>
                        <a:picLocks noChangeAspect="1" noChangeArrowheads="1"/>
                      </p:cNvPicPr>
                      <p:nvPr/>
                    </p:nvPicPr>
                    <p:blipFill>
                      <a:blip r:embed="rId4">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1539875" y="1722438"/>
                        <a:ext cx="65024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6" name="Object 8"/>
          <p:cNvGraphicFramePr>
            <a:graphicFrameLocks noChangeAspect="1"/>
          </p:cNvGraphicFramePr>
          <p:nvPr/>
        </p:nvGraphicFramePr>
        <p:xfrm>
          <a:off x="3019425" y="2425700"/>
          <a:ext cx="1200150" cy="431800"/>
        </p:xfrm>
        <a:graphic>
          <a:graphicData uri="http://schemas.openxmlformats.org/presentationml/2006/ole">
            <mc:AlternateContent xmlns:mc="http://schemas.openxmlformats.org/markup-compatibility/2006">
              <mc:Choice xmlns:v="urn:schemas-microsoft-com:vml" Requires="v">
                <p:oleObj spid="_x0000_s35861" r:id="rId5" imgW="672808" imgH="241195" progId="Equation.3">
                  <p:embed/>
                </p:oleObj>
              </mc:Choice>
              <mc:Fallback>
                <p:oleObj r:id="rId5" imgW="672808" imgH="241195" progId="Equation.3">
                  <p:embed/>
                  <p:pic>
                    <p:nvPicPr>
                      <p:cNvPr id="0" name="Object 8"/>
                      <p:cNvPicPr>
                        <a:picLocks noChangeAspect="1" noChangeArrowheads="1"/>
                      </p:cNvPicPr>
                      <p:nvPr/>
                    </p:nvPicPr>
                    <p:blipFill>
                      <a:blip r:embed="rId6">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3019425" y="2425700"/>
                        <a:ext cx="12001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7" name="Object 9"/>
          <p:cNvGraphicFramePr>
            <a:graphicFrameLocks noChangeAspect="1"/>
          </p:cNvGraphicFramePr>
          <p:nvPr/>
        </p:nvGraphicFramePr>
        <p:xfrm>
          <a:off x="4757738" y="2425700"/>
          <a:ext cx="1454150" cy="431800"/>
        </p:xfrm>
        <a:graphic>
          <a:graphicData uri="http://schemas.openxmlformats.org/presentationml/2006/ole">
            <mc:AlternateContent xmlns:mc="http://schemas.openxmlformats.org/markup-compatibility/2006">
              <mc:Choice xmlns:v="urn:schemas-microsoft-com:vml" Requires="v">
                <p:oleObj spid="_x0000_s35862" r:id="rId7" imgW="825500" imgH="241300" progId="Equation.3">
                  <p:embed/>
                </p:oleObj>
              </mc:Choice>
              <mc:Fallback>
                <p:oleObj r:id="rId7" imgW="825500" imgH="241300" progId="Equation.3">
                  <p:embed/>
                  <p:pic>
                    <p:nvPicPr>
                      <p:cNvPr id="0" name="Object 9"/>
                      <p:cNvPicPr>
                        <a:picLocks noChangeAspect="1" noChangeArrowheads="1"/>
                      </p:cNvPicPr>
                      <p:nvPr/>
                    </p:nvPicPr>
                    <p:blipFill>
                      <a:blip r:embed="rId8">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4757738" y="2425700"/>
                        <a:ext cx="14541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9" name="Object 11"/>
          <p:cNvGraphicFramePr>
            <a:graphicFrameLocks noChangeAspect="1"/>
          </p:cNvGraphicFramePr>
          <p:nvPr/>
        </p:nvGraphicFramePr>
        <p:xfrm>
          <a:off x="471488" y="2889250"/>
          <a:ext cx="2598737" cy="431800"/>
        </p:xfrm>
        <a:graphic>
          <a:graphicData uri="http://schemas.openxmlformats.org/presentationml/2006/ole">
            <mc:AlternateContent xmlns:mc="http://schemas.openxmlformats.org/markup-compatibility/2006">
              <mc:Choice xmlns:v="urn:schemas-microsoft-com:vml" Requires="v">
                <p:oleObj spid="_x0000_s35863" name="Equation" r:id="rId9" imgW="1473200" imgH="241300" progId="Equation.3">
                  <p:embed/>
                </p:oleObj>
              </mc:Choice>
              <mc:Fallback>
                <p:oleObj name="Equation" r:id="rId9" imgW="1473200" imgH="241300" progId="Equation.3">
                  <p:embed/>
                  <p:pic>
                    <p:nvPicPr>
                      <p:cNvPr id="0" name="Object 11"/>
                      <p:cNvPicPr>
                        <a:picLocks noChangeAspect="1" noChangeArrowheads="1"/>
                      </p:cNvPicPr>
                      <p:nvPr/>
                    </p:nvPicPr>
                    <p:blipFill>
                      <a:blip r:embed="rId10">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471488" y="2889250"/>
                        <a:ext cx="25987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7" name="Rectangle 10"/>
          <p:cNvSpPr>
            <a:spLocks noChangeArrowheads="1"/>
          </p:cNvSpPr>
          <p:nvPr/>
        </p:nvSpPr>
        <p:spPr bwMode="auto">
          <a:xfrm>
            <a:off x="3733800" y="2889250"/>
            <a:ext cx="51530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Tx/>
              <a:buNone/>
            </a:pPr>
            <a:r>
              <a:rPr kumimoji="1" lang="zh-CN" altLang="en-US" sz="1800">
                <a:latin typeface="微软雅黑" panose="020B0503020204020204" pitchFamily="34" charset="-122"/>
              </a:rPr>
              <a:t>表示相距为                   两个格点的波函数</a:t>
            </a:r>
          </a:p>
        </p:txBody>
      </p:sp>
      <p:graphicFrame>
        <p:nvGraphicFramePr>
          <p:cNvPr id="35848" name="Object 12"/>
          <p:cNvGraphicFramePr>
            <a:graphicFrameLocks noChangeAspect="1"/>
          </p:cNvGraphicFramePr>
          <p:nvPr/>
        </p:nvGraphicFramePr>
        <p:xfrm>
          <a:off x="5027613" y="2889250"/>
          <a:ext cx="1100137" cy="431800"/>
        </p:xfrm>
        <a:graphic>
          <a:graphicData uri="http://schemas.openxmlformats.org/presentationml/2006/ole">
            <mc:AlternateContent xmlns:mc="http://schemas.openxmlformats.org/markup-compatibility/2006">
              <mc:Choice xmlns:v="urn:schemas-microsoft-com:vml" Requires="v">
                <p:oleObj spid="_x0000_s35864" name="Equation" r:id="rId11" imgW="622030" imgH="241195" progId="Equation.3">
                  <p:embed/>
                </p:oleObj>
              </mc:Choice>
              <mc:Fallback>
                <p:oleObj name="Equation" r:id="rId11" imgW="622030" imgH="241195" progId="Equation.3">
                  <p:embed/>
                  <p:pic>
                    <p:nvPicPr>
                      <p:cNvPr id="0" name="Object 12"/>
                      <p:cNvPicPr>
                        <a:picLocks noChangeAspect="1" noChangeArrowheads="1"/>
                      </p:cNvPicPr>
                      <p:nvPr/>
                    </p:nvPicPr>
                    <p:blipFill>
                      <a:blip r:embed="rId12">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5027613" y="2889250"/>
                        <a:ext cx="11001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23" name="Rectangle 15"/>
          <p:cNvSpPr>
            <a:spLocks noChangeArrowheads="1"/>
          </p:cNvSpPr>
          <p:nvPr/>
        </p:nvSpPr>
        <p:spPr bwMode="auto">
          <a:xfrm>
            <a:off x="414338" y="3357563"/>
            <a:ext cx="7315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Tx/>
              <a:buNone/>
            </a:pPr>
            <a:r>
              <a:rPr kumimoji="1" lang="zh-CN" altLang="en-US" sz="2000">
                <a:latin typeface="微软雅黑" panose="020B0503020204020204" pitchFamily="34" charset="-122"/>
              </a:rPr>
              <a:t>当两个函数有一定重合时，积分不为零，最完全的重叠</a:t>
            </a:r>
          </a:p>
        </p:txBody>
      </p:sp>
      <p:graphicFrame>
        <p:nvGraphicFramePr>
          <p:cNvPr id="17425" name="Object 17"/>
          <p:cNvGraphicFramePr>
            <a:graphicFrameLocks noChangeAspect="1"/>
          </p:cNvGraphicFramePr>
          <p:nvPr/>
        </p:nvGraphicFramePr>
        <p:xfrm>
          <a:off x="2105025" y="968375"/>
          <a:ext cx="3979863" cy="876300"/>
        </p:xfrm>
        <a:graphic>
          <a:graphicData uri="http://schemas.openxmlformats.org/presentationml/2006/ole">
            <mc:AlternateContent xmlns:mc="http://schemas.openxmlformats.org/markup-compatibility/2006">
              <mc:Choice xmlns:v="urn:schemas-microsoft-com:vml" Requires="v">
                <p:oleObj spid="_x0000_s35865" name="Equation" r:id="rId13" imgW="1524077" imgH="266848" progId="Equation.3">
                  <p:embed/>
                </p:oleObj>
              </mc:Choice>
              <mc:Fallback>
                <p:oleObj name="Equation" r:id="rId13" imgW="1524077" imgH="266848" progId="Equation.3">
                  <p:embed/>
                  <p:pic>
                    <p:nvPicPr>
                      <p:cNvPr id="0" name="Object 17"/>
                      <p:cNvPicPr>
                        <a:picLocks noChangeAspect="1" noChangeArrowheads="1"/>
                      </p:cNvPicPr>
                      <p:nvPr/>
                    </p:nvPicPr>
                    <p:blipFill>
                      <a:blip r:embed="rId14">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2105025" y="968375"/>
                        <a:ext cx="3979863"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26" name="Rectangle 18"/>
          <p:cNvSpPr>
            <a:spLocks noChangeArrowheads="1"/>
          </p:cNvSpPr>
          <p:nvPr/>
        </p:nvSpPr>
        <p:spPr bwMode="auto">
          <a:xfrm>
            <a:off x="276225" y="1071563"/>
            <a:ext cx="2133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a:spcBef>
                <a:spcPct val="0"/>
              </a:spcBef>
              <a:buFontTx/>
              <a:buNone/>
            </a:pPr>
            <a:r>
              <a:rPr kumimoji="1" lang="zh-CN" altLang="en-US" sz="2000">
                <a:latin typeface="微软雅黑" panose="020B0503020204020204" pitchFamily="34" charset="-122"/>
              </a:rPr>
              <a:t>能量本征值</a:t>
            </a:r>
          </a:p>
        </p:txBody>
      </p:sp>
      <p:sp>
        <p:nvSpPr>
          <p:cNvPr id="35852" name="矩形 11"/>
          <p:cNvSpPr>
            <a:spLocks noChangeArrowheads="1"/>
          </p:cNvSpPr>
          <p:nvPr/>
        </p:nvSpPr>
        <p:spPr bwMode="auto">
          <a:xfrm>
            <a:off x="250825" y="908050"/>
            <a:ext cx="8642350" cy="5616575"/>
          </a:xfrm>
          <a:prstGeom prst="rect">
            <a:avLst/>
          </a:prstGeom>
          <a:noFill/>
          <a:ln w="19050" algn="ctr">
            <a:solidFill>
              <a:srgbClr val="0207CA"/>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graphicFrame>
        <p:nvGraphicFramePr>
          <p:cNvPr id="13" name="Object 4"/>
          <p:cNvGraphicFramePr>
            <a:graphicFrameLocks noChangeAspect="1"/>
          </p:cNvGraphicFramePr>
          <p:nvPr/>
        </p:nvGraphicFramePr>
        <p:xfrm>
          <a:off x="6713538" y="3357563"/>
          <a:ext cx="2043112" cy="466725"/>
        </p:xfrm>
        <a:graphic>
          <a:graphicData uri="http://schemas.openxmlformats.org/presentationml/2006/ole">
            <mc:AlternateContent xmlns:mc="http://schemas.openxmlformats.org/markup-compatibility/2006">
              <mc:Choice xmlns:v="urn:schemas-microsoft-com:vml" Requires="v">
                <p:oleObj spid="_x0000_s35866" r:id="rId15" imgW="1066800" imgH="241300" progId="Equation.3">
                  <p:embed/>
                </p:oleObj>
              </mc:Choice>
              <mc:Fallback>
                <p:oleObj r:id="rId15" imgW="1066800" imgH="241300" progId="Equation.3">
                  <p:embed/>
                  <p:pic>
                    <p:nvPicPr>
                      <p:cNvPr id="0" name="Object 4"/>
                      <p:cNvPicPr>
                        <a:picLocks noChangeAspect="1" noChangeArrowheads="1"/>
                      </p:cNvPicPr>
                      <p:nvPr/>
                    </p:nvPicPr>
                    <p:blipFill>
                      <a:blip r:embed="rId16">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6713538" y="3357563"/>
                        <a:ext cx="2043112"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3"/>
          <p:cNvGraphicFramePr>
            <a:graphicFrameLocks noChangeAspect="1"/>
          </p:cNvGraphicFramePr>
          <p:nvPr/>
        </p:nvGraphicFramePr>
        <p:xfrm>
          <a:off x="488950" y="3846513"/>
          <a:ext cx="5060950" cy="652462"/>
        </p:xfrm>
        <a:graphic>
          <a:graphicData uri="http://schemas.openxmlformats.org/presentationml/2006/ole">
            <mc:AlternateContent xmlns:mc="http://schemas.openxmlformats.org/markup-compatibility/2006">
              <mc:Choice xmlns:v="urn:schemas-microsoft-com:vml" Requires="v">
                <p:oleObj spid="_x0000_s35867" r:id="rId17" imgW="2362200" imgH="304800" progId="Equation.3">
                  <p:embed/>
                </p:oleObj>
              </mc:Choice>
              <mc:Fallback>
                <p:oleObj r:id="rId17" imgW="2362200" imgH="304800" progId="Equation.3">
                  <p:embed/>
                  <p:pic>
                    <p:nvPicPr>
                      <p:cNvPr id="0" name="Object 3"/>
                      <p:cNvPicPr>
                        <a:picLocks noChangeAspect="1" noChangeArrowheads="1"/>
                      </p:cNvPicPr>
                      <p:nvPr/>
                    </p:nvPicPr>
                    <p:blipFill>
                      <a:blip r:embed="rId18">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488950" y="3846513"/>
                        <a:ext cx="5060950"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2"/>
          <p:cNvGraphicFramePr>
            <a:graphicFrameLocks noChangeAspect="1"/>
          </p:cNvGraphicFramePr>
          <p:nvPr/>
        </p:nvGraphicFramePr>
        <p:xfrm>
          <a:off x="3019425" y="4456113"/>
          <a:ext cx="3783013" cy="612775"/>
        </p:xfrm>
        <a:graphic>
          <a:graphicData uri="http://schemas.openxmlformats.org/presentationml/2006/ole">
            <mc:AlternateContent xmlns:mc="http://schemas.openxmlformats.org/markup-compatibility/2006">
              <mc:Choice xmlns:v="urn:schemas-microsoft-com:vml" Requires="v">
                <p:oleObj spid="_x0000_s35868" r:id="rId19" imgW="2019300" imgH="330200" progId="Equation.3">
                  <p:embed/>
                </p:oleObj>
              </mc:Choice>
              <mc:Fallback>
                <p:oleObj r:id="rId19" imgW="2019300" imgH="330200" progId="Equation.3">
                  <p:embed/>
                  <p:pic>
                    <p:nvPicPr>
                      <p:cNvPr id="0" name="Object 2"/>
                      <p:cNvPicPr>
                        <a:picLocks noChangeAspect="1" noChangeArrowheads="1"/>
                      </p:cNvPicPr>
                      <p:nvPr/>
                    </p:nvPicPr>
                    <p:blipFill>
                      <a:blip r:embed="rId20">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3019425" y="4456113"/>
                        <a:ext cx="378301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Rectangle 15"/>
          <p:cNvSpPr>
            <a:spLocks noChangeArrowheads="1"/>
          </p:cNvSpPr>
          <p:nvPr/>
        </p:nvSpPr>
        <p:spPr bwMode="auto">
          <a:xfrm>
            <a:off x="387350" y="5097463"/>
            <a:ext cx="33432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Tx/>
              <a:buNone/>
            </a:pPr>
            <a:r>
              <a:rPr kumimoji="1" lang="zh-CN" altLang="en-US" sz="2000">
                <a:latin typeface="微软雅黑" panose="020B0503020204020204" pitchFamily="34" charset="-122"/>
              </a:rPr>
              <a:t>其次考虑近邻格点的格矢</a:t>
            </a:r>
          </a:p>
        </p:txBody>
      </p:sp>
      <p:graphicFrame>
        <p:nvGraphicFramePr>
          <p:cNvPr id="18" name="Object 17"/>
          <p:cNvGraphicFramePr>
            <a:graphicFrameLocks noChangeAspect="1"/>
          </p:cNvGraphicFramePr>
          <p:nvPr/>
        </p:nvGraphicFramePr>
        <p:xfrm>
          <a:off x="3321050" y="5068888"/>
          <a:ext cx="409575" cy="525462"/>
        </p:xfrm>
        <a:graphic>
          <a:graphicData uri="http://schemas.openxmlformats.org/presentationml/2006/ole">
            <mc:AlternateContent xmlns:mc="http://schemas.openxmlformats.org/markup-compatibility/2006">
              <mc:Choice xmlns:v="urn:schemas-microsoft-com:vml" Requires="v">
                <p:oleObj spid="_x0000_s35869" r:id="rId21" imgW="190417" imgH="241195" progId="Equation.3">
                  <p:embed/>
                </p:oleObj>
              </mc:Choice>
              <mc:Fallback>
                <p:oleObj r:id="rId21" imgW="190417" imgH="241195" progId="Equation.3">
                  <p:embed/>
                  <p:pic>
                    <p:nvPicPr>
                      <p:cNvPr id="0" name="Object 17"/>
                      <p:cNvPicPr>
                        <a:picLocks noChangeAspect="1" noChangeArrowheads="1"/>
                      </p:cNvPicPr>
                      <p:nvPr/>
                    </p:nvPicPr>
                    <p:blipFill>
                      <a:blip r:embed="rId22">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3321050" y="5068888"/>
                        <a:ext cx="40957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Rectangle 19"/>
          <p:cNvSpPr>
            <a:spLocks noChangeArrowheads="1"/>
          </p:cNvSpPr>
          <p:nvPr/>
        </p:nvSpPr>
        <p:spPr bwMode="auto">
          <a:xfrm>
            <a:off x="395288" y="5730875"/>
            <a:ext cx="25273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a:spcBef>
                <a:spcPct val="0"/>
              </a:spcBef>
              <a:buFontTx/>
              <a:buNone/>
            </a:pPr>
            <a:r>
              <a:rPr kumimoji="1" lang="zh-CN" altLang="en-US" sz="2000">
                <a:latin typeface="微软雅黑" panose="020B0503020204020204" pitchFamily="34" charset="-122"/>
              </a:rPr>
              <a:t>能量本征值简化为</a:t>
            </a:r>
          </a:p>
        </p:txBody>
      </p:sp>
      <p:graphicFrame>
        <p:nvGraphicFramePr>
          <p:cNvPr id="20" name="Object 21"/>
          <p:cNvGraphicFramePr>
            <a:graphicFrameLocks noChangeAspect="1"/>
          </p:cNvGraphicFramePr>
          <p:nvPr/>
        </p:nvGraphicFramePr>
        <p:xfrm>
          <a:off x="2849563" y="5686425"/>
          <a:ext cx="4551362" cy="838200"/>
        </p:xfrm>
        <a:graphic>
          <a:graphicData uri="http://schemas.openxmlformats.org/presentationml/2006/ole">
            <mc:AlternateContent xmlns:mc="http://schemas.openxmlformats.org/markup-compatibility/2006">
              <mc:Choice xmlns:v="urn:schemas-microsoft-com:vml" Requires="v">
                <p:oleObj spid="_x0000_s35870" name="Equation" r:id="rId23" imgW="1966056" imgH="289571" progId="Equation.3">
                  <p:embed/>
                </p:oleObj>
              </mc:Choice>
              <mc:Fallback>
                <p:oleObj name="Equation" r:id="rId23" imgW="1966056" imgH="289571" progId="Equation.3">
                  <p:embed/>
                  <p:pic>
                    <p:nvPicPr>
                      <p:cNvPr id="0" name="Object 21"/>
                      <p:cNvPicPr>
                        <a:picLocks noChangeAspect="1" noChangeArrowheads="1"/>
                      </p:cNvPicPr>
                      <p:nvPr/>
                    </p:nvPicPr>
                    <p:blipFill>
                      <a:blip r:embed="rId24">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2849563" y="5686425"/>
                        <a:ext cx="45513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7426">
                                            <p:txEl>
                                              <p:pRg st="0" end="0"/>
                                            </p:txEl>
                                          </p:spTgt>
                                        </p:tgtEl>
                                        <p:attrNameLst>
                                          <p:attrName>style.visibility</p:attrName>
                                        </p:attrNameLst>
                                      </p:cBhvr>
                                      <p:to>
                                        <p:strVal val="visible"/>
                                      </p:to>
                                    </p:set>
                                    <p:animEffect transition="in" filter="dissolve">
                                      <p:cBhvr>
                                        <p:cTn id="7" dur="500"/>
                                        <p:tgtEl>
                                          <p:spTgt spid="17426">
                                            <p:txEl>
                                              <p:pRg st="0" end="0"/>
                                            </p:txEl>
                                          </p:spTgt>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17425"/>
                                        </p:tgtEl>
                                        <p:attrNameLst>
                                          <p:attrName>style.visibility</p:attrName>
                                        </p:attrNameLst>
                                      </p:cBhvr>
                                      <p:to>
                                        <p:strVal val="visible"/>
                                      </p:to>
                                    </p:set>
                                    <p:animEffect transition="in" filter="dissolve">
                                      <p:cBhvr>
                                        <p:cTn id="11" dur="500"/>
                                        <p:tgtEl>
                                          <p:spTgt spid="17425"/>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7411">
                                            <p:txEl>
                                              <p:pRg st="0" end="0"/>
                                            </p:txEl>
                                          </p:spTgt>
                                        </p:tgtEl>
                                        <p:attrNameLst>
                                          <p:attrName>style.visibility</p:attrName>
                                        </p:attrNameLst>
                                      </p:cBhvr>
                                      <p:to>
                                        <p:strVal val="visible"/>
                                      </p:to>
                                    </p:set>
                                    <p:animEffect transition="in" filter="dissolve">
                                      <p:cBhvr>
                                        <p:cTn id="15" dur="500"/>
                                        <p:tgtEl>
                                          <p:spTgt spid="17411">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17415"/>
                                        </p:tgtEl>
                                        <p:attrNameLst>
                                          <p:attrName>style.visibility</p:attrName>
                                        </p:attrNameLst>
                                      </p:cBhvr>
                                      <p:to>
                                        <p:strVal val="visible"/>
                                      </p:to>
                                    </p:set>
                                    <p:animEffect transition="in" filter="dissolve">
                                      <p:cBhvr>
                                        <p:cTn id="20" dur="500"/>
                                        <p:tgtEl>
                                          <p:spTgt spid="17415"/>
                                        </p:tgtEl>
                                      </p:cBhvr>
                                    </p:animEffect>
                                  </p:childTnLst>
                                </p:cTn>
                              </p:par>
                            </p:childTnLst>
                          </p:cTn>
                        </p:par>
                        <p:par>
                          <p:cTn id="21" fill="hold" nodeType="afterGroup">
                            <p:stCondLst>
                              <p:cond delay="500"/>
                            </p:stCondLst>
                            <p:childTnLst>
                              <p:par>
                                <p:cTn id="22" presetID="9" presetClass="entr" presetSubtype="0" fill="hold" nodeType="afterEffect">
                                  <p:stCondLst>
                                    <p:cond delay="0"/>
                                  </p:stCondLst>
                                  <p:childTnLst>
                                    <p:set>
                                      <p:cBhvr>
                                        <p:cTn id="23" dur="1" fill="hold">
                                          <p:stCondLst>
                                            <p:cond delay="0"/>
                                          </p:stCondLst>
                                        </p:cTn>
                                        <p:tgtEl>
                                          <p:spTgt spid="17416"/>
                                        </p:tgtEl>
                                        <p:attrNameLst>
                                          <p:attrName>style.visibility</p:attrName>
                                        </p:attrNameLst>
                                      </p:cBhvr>
                                      <p:to>
                                        <p:strVal val="visible"/>
                                      </p:to>
                                    </p:set>
                                    <p:animEffect transition="in" filter="dissolve">
                                      <p:cBhvr>
                                        <p:cTn id="24" dur="500"/>
                                        <p:tgtEl>
                                          <p:spTgt spid="17416"/>
                                        </p:tgtEl>
                                      </p:cBhvr>
                                    </p:animEffect>
                                  </p:childTnLst>
                                </p:cTn>
                              </p:par>
                            </p:childTnLst>
                          </p:cTn>
                        </p:par>
                        <p:par>
                          <p:cTn id="25" fill="hold" nodeType="afterGroup">
                            <p:stCondLst>
                              <p:cond delay="1000"/>
                            </p:stCondLst>
                            <p:childTnLst>
                              <p:par>
                                <p:cTn id="26" presetID="9" presetClass="entr" presetSubtype="0" fill="hold" nodeType="afterEffect">
                                  <p:stCondLst>
                                    <p:cond delay="0"/>
                                  </p:stCondLst>
                                  <p:childTnLst>
                                    <p:set>
                                      <p:cBhvr>
                                        <p:cTn id="27" dur="1" fill="hold">
                                          <p:stCondLst>
                                            <p:cond delay="0"/>
                                          </p:stCondLst>
                                        </p:cTn>
                                        <p:tgtEl>
                                          <p:spTgt spid="17417"/>
                                        </p:tgtEl>
                                        <p:attrNameLst>
                                          <p:attrName>style.visibility</p:attrName>
                                        </p:attrNameLst>
                                      </p:cBhvr>
                                      <p:to>
                                        <p:strVal val="visible"/>
                                      </p:to>
                                    </p:set>
                                    <p:animEffect transition="in" filter="dissolve">
                                      <p:cBhvr>
                                        <p:cTn id="28" dur="500"/>
                                        <p:tgtEl>
                                          <p:spTgt spid="1741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17419"/>
                                        </p:tgtEl>
                                        <p:attrNameLst>
                                          <p:attrName>style.visibility</p:attrName>
                                        </p:attrNameLst>
                                      </p:cBhvr>
                                      <p:to>
                                        <p:strVal val="visible"/>
                                      </p:to>
                                    </p:set>
                                    <p:animEffect transition="in" filter="dissolve">
                                      <p:cBhvr>
                                        <p:cTn id="33" dur="500"/>
                                        <p:tgtEl>
                                          <p:spTgt spid="17419"/>
                                        </p:tgtEl>
                                      </p:cBhvr>
                                    </p:animEffect>
                                  </p:childTnLst>
                                </p:cTn>
                              </p:par>
                            </p:childTnLst>
                          </p:cTn>
                        </p:par>
                        <p:par>
                          <p:cTn id="34" fill="hold" nodeType="afterGroup">
                            <p:stCondLst>
                              <p:cond delay="500"/>
                            </p:stCondLst>
                            <p:childTnLst>
                              <p:par>
                                <p:cTn id="35" presetID="9" presetClass="entr" presetSubtype="0" fill="hold" grpId="0" nodeType="afterEffect">
                                  <p:stCondLst>
                                    <p:cond delay="0"/>
                                  </p:stCondLst>
                                  <p:childTnLst>
                                    <p:set>
                                      <p:cBhvr>
                                        <p:cTn id="36" dur="1" fill="hold">
                                          <p:stCondLst>
                                            <p:cond delay="0"/>
                                          </p:stCondLst>
                                        </p:cTn>
                                        <p:tgtEl>
                                          <p:spTgt spid="17423">
                                            <p:txEl>
                                              <p:pRg st="0" end="0"/>
                                            </p:txEl>
                                          </p:spTgt>
                                        </p:tgtEl>
                                        <p:attrNameLst>
                                          <p:attrName>style.visibility</p:attrName>
                                        </p:attrNameLst>
                                      </p:cBhvr>
                                      <p:to>
                                        <p:strVal val="visible"/>
                                      </p:to>
                                    </p:set>
                                    <p:animEffect transition="in" filter="dissolve">
                                      <p:cBhvr>
                                        <p:cTn id="37" dur="500"/>
                                        <p:tgtEl>
                                          <p:spTgt spid="17423">
                                            <p:txEl>
                                              <p:pRg st="0" end="0"/>
                                            </p:txEl>
                                          </p:spTgt>
                                        </p:tgtEl>
                                      </p:cBhvr>
                                    </p:animEffect>
                                  </p:childTnLst>
                                </p:cTn>
                              </p:par>
                            </p:childTnLst>
                          </p:cTn>
                        </p:par>
                        <p:par>
                          <p:cTn id="38" fill="hold" nodeType="afterGroup">
                            <p:stCondLst>
                              <p:cond delay="1000"/>
                            </p:stCondLst>
                            <p:childTnLst>
                              <p:par>
                                <p:cTn id="39" presetID="9" presetClass="entr" presetSubtype="0" fill="hold"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dissolve">
                                      <p:cBhvr>
                                        <p:cTn id="41" dur="500"/>
                                        <p:tgtEl>
                                          <p:spTgt spid="1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dissolve">
                                      <p:cBhvr>
                                        <p:cTn id="46" dur="500"/>
                                        <p:tgtEl>
                                          <p:spTgt spid="1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dissolve">
                                      <p:cBhvr>
                                        <p:cTn id="51" dur="500"/>
                                        <p:tgtEl>
                                          <p:spTgt spid="1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17">
                                            <p:txEl>
                                              <p:pRg st="0" end="0"/>
                                            </p:txEl>
                                          </p:spTgt>
                                        </p:tgtEl>
                                        <p:attrNameLst>
                                          <p:attrName>style.visibility</p:attrName>
                                        </p:attrNameLst>
                                      </p:cBhvr>
                                      <p:to>
                                        <p:strVal val="visible"/>
                                      </p:to>
                                    </p:set>
                                    <p:animEffect transition="in" filter="dissolve">
                                      <p:cBhvr>
                                        <p:cTn id="56" dur="500"/>
                                        <p:tgtEl>
                                          <p:spTgt spid="17">
                                            <p:txEl>
                                              <p:pRg st="0" end="0"/>
                                            </p:txEl>
                                          </p:spTgt>
                                        </p:tgtEl>
                                      </p:cBhvr>
                                    </p:animEffect>
                                  </p:childTnLst>
                                </p:cTn>
                              </p:par>
                            </p:childTnLst>
                          </p:cTn>
                        </p:par>
                        <p:par>
                          <p:cTn id="57" fill="hold" nodeType="afterGroup">
                            <p:stCondLst>
                              <p:cond delay="500"/>
                            </p:stCondLst>
                            <p:childTnLst>
                              <p:par>
                                <p:cTn id="58" presetID="9" presetClass="entr" presetSubtype="0" fill="hold" nodeType="after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dissolve">
                                      <p:cBhvr>
                                        <p:cTn id="60" dur="500"/>
                                        <p:tgtEl>
                                          <p:spTgt spid="18"/>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19">
                                            <p:txEl>
                                              <p:pRg st="0" end="0"/>
                                            </p:txEl>
                                          </p:spTgt>
                                        </p:tgtEl>
                                        <p:attrNameLst>
                                          <p:attrName>style.visibility</p:attrName>
                                        </p:attrNameLst>
                                      </p:cBhvr>
                                      <p:to>
                                        <p:strVal val="visible"/>
                                      </p:to>
                                    </p:set>
                                    <p:animEffect transition="in" filter="dissolve">
                                      <p:cBhvr>
                                        <p:cTn id="65" dur="500"/>
                                        <p:tgtEl>
                                          <p:spTgt spid="19">
                                            <p:txEl>
                                              <p:pRg st="0" end="0"/>
                                            </p:txEl>
                                          </p:spTgt>
                                        </p:tgtEl>
                                      </p:cBhvr>
                                    </p:animEffect>
                                  </p:childTnLst>
                                </p:cTn>
                              </p:par>
                            </p:childTnLst>
                          </p:cTn>
                        </p:par>
                        <p:par>
                          <p:cTn id="66" fill="hold" nodeType="afterGroup">
                            <p:stCondLst>
                              <p:cond delay="500"/>
                            </p:stCondLst>
                            <p:childTnLst>
                              <p:par>
                                <p:cTn id="67" presetID="9" presetClass="entr" presetSubtype="0" fill="hold"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dissolve">
                                      <p:cBhvr>
                                        <p:cTn id="6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advAuto="0"/>
      <p:bldP spid="17423" grpId="0" build="p" autoUpdateAnimBg="0" advAuto="0"/>
      <p:bldP spid="17426" grpId="0" build="p" autoUpdateAnimBg="0" advAuto="0"/>
      <p:bldP spid="17" grpId="0" build="p" autoUpdateAnimBg="0"/>
      <p:bldP spid="19"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5" name="Rectangle 9"/>
          <p:cNvSpPr>
            <a:spLocks noChangeArrowheads="1"/>
          </p:cNvSpPr>
          <p:nvPr/>
        </p:nvSpPr>
        <p:spPr bwMode="auto">
          <a:xfrm>
            <a:off x="179388" y="908050"/>
            <a:ext cx="91440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kumimoji="1" lang="zh-CN" altLang="en-US" sz="2400">
                <a:latin typeface="微软雅黑" panose="020B0503020204020204" pitchFamily="34" charset="-122"/>
                <a:sym typeface="Monotype Sorts" pitchFamily="2" charset="2"/>
              </a:rPr>
              <a:t>例</a:t>
            </a:r>
            <a:r>
              <a:rPr kumimoji="1" lang="en-US" altLang="zh-CN" sz="2400">
                <a:latin typeface="微软雅黑" panose="020B0503020204020204" pitchFamily="34" charset="-122"/>
                <a:sym typeface="Monotype Sorts" pitchFamily="2" charset="2"/>
              </a:rPr>
              <a:t>1.</a:t>
            </a:r>
            <a:r>
              <a:rPr kumimoji="1" lang="zh-CN" altLang="en-US" sz="2400">
                <a:latin typeface="微软雅黑" panose="020B0503020204020204" pitchFamily="34" charset="-122"/>
                <a:sym typeface="Monotype Sorts" pitchFamily="2" charset="2"/>
              </a:rPr>
              <a:t> 计算</a:t>
            </a:r>
            <a:r>
              <a:rPr kumimoji="1" lang="zh-CN" altLang="en-US" sz="2400">
                <a:solidFill>
                  <a:srgbClr val="0207CA"/>
                </a:solidFill>
                <a:latin typeface="微软雅黑" panose="020B0503020204020204" pitchFamily="34" charset="-122"/>
                <a:sym typeface="Monotype Sorts" pitchFamily="2" charset="2"/>
              </a:rPr>
              <a:t>简单立方晶格</a:t>
            </a:r>
            <a:r>
              <a:rPr kumimoji="1" lang="zh-CN" altLang="en-US" sz="2400">
                <a:latin typeface="微软雅黑" panose="020B0503020204020204" pitchFamily="34" charset="-122"/>
                <a:sym typeface="Monotype Sorts" pitchFamily="2" charset="2"/>
              </a:rPr>
              <a:t>中由原子</a:t>
            </a:r>
            <a:r>
              <a:rPr kumimoji="1" lang="en-US" altLang="zh-CN" sz="2400">
                <a:latin typeface="微软雅黑" panose="020B0503020204020204" pitchFamily="34" charset="-122"/>
                <a:sym typeface="Monotype Sorts" pitchFamily="2" charset="2"/>
              </a:rPr>
              <a:t>s</a:t>
            </a:r>
            <a:r>
              <a:rPr kumimoji="1" lang="zh-CN" altLang="en-US" sz="2400">
                <a:latin typeface="微软雅黑" panose="020B0503020204020204" pitchFamily="34" charset="-122"/>
                <a:sym typeface="Monotype Sorts" pitchFamily="2" charset="2"/>
              </a:rPr>
              <a:t>态形成的能带 </a:t>
            </a:r>
          </a:p>
        </p:txBody>
      </p:sp>
      <p:sp>
        <p:nvSpPr>
          <p:cNvPr id="19466" name="Rectangle 10"/>
          <p:cNvSpPr>
            <a:spLocks noChangeArrowheads="1"/>
          </p:cNvSpPr>
          <p:nvPr/>
        </p:nvSpPr>
        <p:spPr bwMode="auto">
          <a:xfrm>
            <a:off x="250825" y="1557338"/>
            <a:ext cx="4608513" cy="76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 typeface="Wingdings" panose="05000000000000000000" pitchFamily="2" charset="2"/>
              <a:buChar char="Ø"/>
            </a:pPr>
            <a:r>
              <a:rPr kumimoji="1" lang="en-US" altLang="zh-CN" sz="2200">
                <a:latin typeface="微软雅黑" panose="020B0503020204020204" pitchFamily="34" charset="-122"/>
              </a:rPr>
              <a:t>s</a:t>
            </a:r>
            <a:r>
              <a:rPr kumimoji="1" lang="zh-CN" altLang="en-US" sz="2200">
                <a:latin typeface="微软雅黑" panose="020B0503020204020204" pitchFamily="34" charset="-122"/>
              </a:rPr>
              <a:t>态的波函数是球对称的，在各个方向重叠积分相同</a:t>
            </a:r>
          </a:p>
        </p:txBody>
      </p:sp>
      <p:sp>
        <p:nvSpPr>
          <p:cNvPr id="36868" name="Rectangle 11"/>
          <p:cNvSpPr>
            <a:spLocks noChangeArrowheads="1"/>
          </p:cNvSpPr>
          <p:nvPr/>
        </p:nvSpPr>
        <p:spPr bwMode="auto">
          <a:xfrm>
            <a:off x="1316038" y="3790950"/>
            <a:ext cx="30956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Tx/>
              <a:buNone/>
            </a:pPr>
            <a:r>
              <a:rPr kumimoji="1" lang="zh-CN" altLang="en-US" sz="2200">
                <a:solidFill>
                  <a:srgbClr val="800000"/>
                </a:solidFill>
                <a:latin typeface="微软雅黑" panose="020B0503020204020204" pitchFamily="34" charset="-122"/>
              </a:rPr>
              <a:t>具有相同的值，表示为</a:t>
            </a:r>
          </a:p>
        </p:txBody>
      </p:sp>
      <p:graphicFrame>
        <p:nvGraphicFramePr>
          <p:cNvPr id="36869" name="Object 13"/>
          <p:cNvGraphicFramePr>
            <a:graphicFrameLocks noChangeAspect="1"/>
          </p:cNvGraphicFramePr>
          <p:nvPr/>
        </p:nvGraphicFramePr>
        <p:xfrm>
          <a:off x="446088" y="3736975"/>
          <a:ext cx="860425" cy="522288"/>
        </p:xfrm>
        <a:graphic>
          <a:graphicData uri="http://schemas.openxmlformats.org/presentationml/2006/ole">
            <mc:AlternateContent xmlns:mc="http://schemas.openxmlformats.org/markup-compatibility/2006">
              <mc:Choice xmlns:v="urn:schemas-microsoft-com:vml" Requires="v">
                <p:oleObj spid="_x0000_s36879" r:id="rId3" imgW="406224" imgH="241195" progId="Equation.3">
                  <p:embed/>
                </p:oleObj>
              </mc:Choice>
              <mc:Fallback>
                <p:oleObj r:id="rId3" imgW="406224" imgH="241195" progId="Equation.3">
                  <p:embed/>
                  <p:pic>
                    <p:nvPicPr>
                      <p:cNvPr id="0" name="Object 13"/>
                      <p:cNvPicPr>
                        <a:picLocks noChangeAspect="1" noChangeArrowheads="1"/>
                      </p:cNvPicPr>
                      <p:nvPr/>
                    </p:nvPicPr>
                    <p:blipFill>
                      <a:blip r:embed="rId4">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446088" y="3736975"/>
                        <a:ext cx="8604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0" name="Object 15"/>
          <p:cNvGraphicFramePr>
            <a:graphicFrameLocks noChangeAspect="1"/>
          </p:cNvGraphicFramePr>
          <p:nvPr/>
        </p:nvGraphicFramePr>
        <p:xfrm>
          <a:off x="446088" y="4330700"/>
          <a:ext cx="1508125" cy="523875"/>
        </p:xfrm>
        <a:graphic>
          <a:graphicData uri="http://schemas.openxmlformats.org/presentationml/2006/ole">
            <mc:AlternateContent xmlns:mc="http://schemas.openxmlformats.org/markup-compatibility/2006">
              <mc:Choice xmlns:v="urn:schemas-microsoft-com:vml" Requires="v">
                <p:oleObj spid="_x0000_s36880" r:id="rId5" imgW="710891" imgH="241195" progId="Equation.3">
                  <p:embed/>
                </p:oleObj>
              </mc:Choice>
              <mc:Fallback>
                <p:oleObj r:id="rId5" imgW="710891" imgH="241195" progId="Equation.3">
                  <p:embed/>
                  <p:pic>
                    <p:nvPicPr>
                      <p:cNvPr id="0" name="Object 15"/>
                      <p:cNvPicPr>
                        <a:picLocks noChangeAspect="1" noChangeArrowheads="1"/>
                      </p:cNvPicPr>
                      <p:nvPr/>
                    </p:nvPicPr>
                    <p:blipFill>
                      <a:blip r:embed="rId6">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446088" y="4330700"/>
                        <a:ext cx="1508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73" name="Object 17"/>
          <p:cNvGraphicFramePr>
            <a:graphicFrameLocks noChangeAspect="1"/>
          </p:cNvGraphicFramePr>
          <p:nvPr/>
        </p:nvGraphicFramePr>
        <p:xfrm>
          <a:off x="396875" y="2933700"/>
          <a:ext cx="4543425" cy="836613"/>
        </p:xfrm>
        <a:graphic>
          <a:graphicData uri="http://schemas.openxmlformats.org/presentationml/2006/ole">
            <mc:AlternateContent xmlns:mc="http://schemas.openxmlformats.org/markup-compatibility/2006">
              <mc:Choice xmlns:v="urn:schemas-microsoft-com:vml" Requires="v">
                <p:oleObj spid="_x0000_s36881" name="Equation" r:id="rId7" imgW="1966056" imgH="289571" progId="Equation.3">
                  <p:embed/>
                </p:oleObj>
              </mc:Choice>
              <mc:Fallback>
                <p:oleObj name="Equation" r:id="rId7" imgW="1966056" imgH="289571" progId="Equation.3">
                  <p:embed/>
                  <p:pic>
                    <p:nvPicPr>
                      <p:cNvPr id="0" name="Object 17"/>
                      <p:cNvPicPr>
                        <a:picLocks noChangeAspect="1" noChangeArrowheads="1"/>
                      </p:cNvPicPr>
                      <p:nvPr/>
                    </p:nvPicPr>
                    <p:blipFill>
                      <a:blip r:embed="rId8">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396875" y="2933700"/>
                        <a:ext cx="4543425"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75" name="Rectangle 19"/>
          <p:cNvSpPr>
            <a:spLocks noChangeArrowheads="1"/>
          </p:cNvSpPr>
          <p:nvPr/>
        </p:nvSpPr>
        <p:spPr bwMode="auto">
          <a:xfrm>
            <a:off x="3579813" y="4359275"/>
            <a:ext cx="3395662"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Tx/>
              <a:buNone/>
            </a:pPr>
            <a:r>
              <a:rPr kumimoji="1" lang="en-US" altLang="zh-CN" sz="2200">
                <a:latin typeface="微软雅黑" panose="020B0503020204020204" pitchFamily="34" charset="-122"/>
              </a:rPr>
              <a:t>s</a:t>
            </a:r>
            <a:r>
              <a:rPr kumimoji="1" lang="zh-CN" altLang="en-US" sz="2200">
                <a:latin typeface="微软雅黑" panose="020B0503020204020204" pitchFamily="34" charset="-122"/>
              </a:rPr>
              <a:t>态波函数为偶宇称</a:t>
            </a:r>
          </a:p>
        </p:txBody>
      </p:sp>
      <p:graphicFrame>
        <p:nvGraphicFramePr>
          <p:cNvPr id="19476" name="Object 20"/>
          <p:cNvGraphicFramePr>
            <a:graphicFrameLocks noChangeAspect="1"/>
          </p:cNvGraphicFramePr>
          <p:nvPr/>
        </p:nvGraphicFramePr>
        <p:xfrm>
          <a:off x="6704013" y="4314825"/>
          <a:ext cx="2146300" cy="506413"/>
        </p:xfrm>
        <a:graphic>
          <a:graphicData uri="http://schemas.openxmlformats.org/presentationml/2006/ole">
            <mc:AlternateContent xmlns:mc="http://schemas.openxmlformats.org/markup-compatibility/2006">
              <mc:Choice xmlns:v="urn:schemas-microsoft-com:vml" Requires="v">
                <p:oleObj spid="_x0000_s36882" r:id="rId9" imgW="965200" imgH="228600" progId="Equation.3">
                  <p:embed/>
                </p:oleObj>
              </mc:Choice>
              <mc:Fallback>
                <p:oleObj r:id="rId9" imgW="965200" imgH="228600" progId="Equation.3">
                  <p:embed/>
                  <p:pic>
                    <p:nvPicPr>
                      <p:cNvPr id="0" name="Object 20"/>
                      <p:cNvPicPr>
                        <a:picLocks noChangeAspect="1" noChangeArrowheads="1"/>
                      </p:cNvPicPr>
                      <p:nvPr/>
                    </p:nvPicPr>
                    <p:blipFill>
                      <a:blip r:embed="rId10">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6704013" y="4314825"/>
                        <a:ext cx="214630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78" name="Object 22"/>
          <p:cNvGraphicFramePr>
            <a:graphicFrameLocks noChangeAspect="1"/>
          </p:cNvGraphicFramePr>
          <p:nvPr/>
        </p:nvGraphicFramePr>
        <p:xfrm>
          <a:off x="446088" y="4997450"/>
          <a:ext cx="7229475" cy="660400"/>
        </p:xfrm>
        <a:graphic>
          <a:graphicData uri="http://schemas.openxmlformats.org/presentationml/2006/ole">
            <mc:AlternateContent xmlns:mc="http://schemas.openxmlformats.org/markup-compatibility/2006">
              <mc:Choice xmlns:v="urn:schemas-microsoft-com:vml" Requires="v">
                <p:oleObj spid="_x0000_s36883" name="Equation" r:id="rId11" imgW="3340100" imgH="304800" progId="Equation.DSMT4">
                  <p:embed/>
                </p:oleObj>
              </mc:Choice>
              <mc:Fallback>
                <p:oleObj name="Equation" r:id="rId11" imgW="3340100" imgH="304800" progId="Equation.DSMT4">
                  <p:embed/>
                  <p:pic>
                    <p:nvPicPr>
                      <p:cNvPr id="0" name="Object 22"/>
                      <p:cNvPicPr>
                        <a:picLocks noChangeAspect="1" noChangeArrowheads="1"/>
                      </p:cNvPicPr>
                      <p:nvPr/>
                    </p:nvPicPr>
                    <p:blipFill>
                      <a:blip r:embed="rId12">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446088" y="4997450"/>
                        <a:ext cx="7229475"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79" name="Rectangle 23"/>
          <p:cNvSpPr>
            <a:spLocks noChangeArrowheads="1"/>
          </p:cNvSpPr>
          <p:nvPr/>
        </p:nvSpPr>
        <p:spPr bwMode="auto">
          <a:xfrm>
            <a:off x="309563" y="2462213"/>
            <a:ext cx="1981200"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Tx/>
              <a:buNone/>
            </a:pPr>
            <a:r>
              <a:rPr kumimoji="1" lang="zh-CN" altLang="en-US" sz="2200">
                <a:solidFill>
                  <a:srgbClr val="0207CA"/>
                </a:solidFill>
                <a:latin typeface="微软雅黑" panose="020B0503020204020204" pitchFamily="34" charset="-122"/>
              </a:rPr>
              <a:t>能量本征值</a:t>
            </a:r>
          </a:p>
        </p:txBody>
      </p:sp>
      <p:graphicFrame>
        <p:nvGraphicFramePr>
          <p:cNvPr id="19484" name="Object 28"/>
          <p:cNvGraphicFramePr>
            <a:graphicFrameLocks noChangeAspect="1"/>
          </p:cNvGraphicFramePr>
          <p:nvPr/>
        </p:nvGraphicFramePr>
        <p:xfrm>
          <a:off x="396875" y="5722938"/>
          <a:ext cx="4318000" cy="836612"/>
        </p:xfrm>
        <a:graphic>
          <a:graphicData uri="http://schemas.openxmlformats.org/presentationml/2006/ole">
            <mc:AlternateContent xmlns:mc="http://schemas.openxmlformats.org/markup-compatibility/2006">
              <mc:Choice xmlns:v="urn:schemas-microsoft-com:vml" Requires="v">
                <p:oleObj spid="_x0000_s36884" name="Equation" r:id="rId13" imgW="1859318" imgH="289571" progId="Equation.DSMT4">
                  <p:embed/>
                </p:oleObj>
              </mc:Choice>
              <mc:Fallback>
                <p:oleObj name="Equation" r:id="rId13" imgW="1859318" imgH="289571" progId="Equation.DSMT4">
                  <p:embed/>
                  <p:pic>
                    <p:nvPicPr>
                      <p:cNvPr id="0" name="Object 28"/>
                      <p:cNvPicPr>
                        <a:picLocks noChangeAspect="1" noChangeArrowheads="1"/>
                      </p:cNvPicPr>
                      <p:nvPr/>
                    </p:nvPicPr>
                    <p:blipFill>
                      <a:blip r:embed="rId14">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396875" y="5722938"/>
                        <a:ext cx="4318000"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7" name="矩形 11"/>
          <p:cNvSpPr>
            <a:spLocks noChangeArrowheads="1"/>
          </p:cNvSpPr>
          <p:nvPr/>
        </p:nvSpPr>
        <p:spPr bwMode="auto">
          <a:xfrm>
            <a:off x="250825" y="1460500"/>
            <a:ext cx="8642350" cy="5064125"/>
          </a:xfrm>
          <a:prstGeom prst="rect">
            <a:avLst/>
          </a:prstGeom>
          <a:noFill/>
          <a:ln w="19050" algn="ctr">
            <a:solidFill>
              <a:srgbClr val="0207CA"/>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pic>
        <p:nvPicPr>
          <p:cNvPr id="15" name="Picture 26" descr="XCH001_0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48263" y="1449388"/>
            <a:ext cx="3733800" cy="287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9465">
                                            <p:txEl>
                                              <p:pRg st="0" end="0"/>
                                            </p:txEl>
                                          </p:spTgt>
                                        </p:tgtEl>
                                        <p:attrNameLst>
                                          <p:attrName>style.visibility</p:attrName>
                                        </p:attrNameLst>
                                      </p:cBhvr>
                                      <p:to>
                                        <p:strVal val="visible"/>
                                      </p:to>
                                    </p:set>
                                    <p:animEffect transition="in" filter="dissolve">
                                      <p:cBhvr>
                                        <p:cTn id="7" dur="500"/>
                                        <p:tgtEl>
                                          <p:spTgt spid="1946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466">
                                            <p:txEl>
                                              <p:pRg st="0" end="0"/>
                                            </p:txEl>
                                          </p:spTgt>
                                        </p:tgtEl>
                                        <p:attrNameLst>
                                          <p:attrName>style.visibility</p:attrName>
                                        </p:attrNameLst>
                                      </p:cBhvr>
                                      <p:to>
                                        <p:strVal val="visible"/>
                                      </p:to>
                                    </p:set>
                                    <p:animEffect transition="in" filter="dissolve">
                                      <p:cBhvr>
                                        <p:cTn id="12" dur="500"/>
                                        <p:tgtEl>
                                          <p:spTgt spid="1946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479">
                                            <p:txEl>
                                              <p:pRg st="0" end="0"/>
                                            </p:txEl>
                                          </p:spTgt>
                                        </p:tgtEl>
                                        <p:attrNameLst>
                                          <p:attrName>style.visibility</p:attrName>
                                        </p:attrNameLst>
                                      </p:cBhvr>
                                      <p:to>
                                        <p:strVal val="visible"/>
                                      </p:to>
                                    </p:set>
                                    <p:animEffect transition="in" filter="dissolve">
                                      <p:cBhvr>
                                        <p:cTn id="17" dur="500"/>
                                        <p:tgtEl>
                                          <p:spTgt spid="19479">
                                            <p:txEl>
                                              <p:pRg st="0" end="0"/>
                                            </p:txEl>
                                          </p:spTgt>
                                        </p:tgtEl>
                                      </p:cBhvr>
                                    </p:animEffect>
                                  </p:childTnLst>
                                </p:cTn>
                              </p:par>
                            </p:childTnLst>
                          </p:cTn>
                        </p:par>
                        <p:par>
                          <p:cTn id="18" fill="hold" nodeType="afterGroup">
                            <p:stCondLst>
                              <p:cond delay="500"/>
                            </p:stCondLst>
                            <p:childTnLst>
                              <p:par>
                                <p:cTn id="19" presetID="9" presetClass="entr" presetSubtype="0" fill="hold" nodeType="afterEffect">
                                  <p:stCondLst>
                                    <p:cond delay="0"/>
                                  </p:stCondLst>
                                  <p:childTnLst>
                                    <p:set>
                                      <p:cBhvr>
                                        <p:cTn id="20" dur="1" fill="hold">
                                          <p:stCondLst>
                                            <p:cond delay="0"/>
                                          </p:stCondLst>
                                        </p:cTn>
                                        <p:tgtEl>
                                          <p:spTgt spid="19473"/>
                                        </p:tgtEl>
                                        <p:attrNameLst>
                                          <p:attrName>style.visibility</p:attrName>
                                        </p:attrNameLst>
                                      </p:cBhvr>
                                      <p:to>
                                        <p:strVal val="visible"/>
                                      </p:to>
                                    </p:set>
                                    <p:animEffect transition="in" filter="dissolve">
                                      <p:cBhvr>
                                        <p:cTn id="21" dur="500"/>
                                        <p:tgtEl>
                                          <p:spTgt spid="1947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9475">
                                            <p:txEl>
                                              <p:pRg st="0" end="0"/>
                                            </p:txEl>
                                          </p:spTgt>
                                        </p:tgtEl>
                                        <p:attrNameLst>
                                          <p:attrName>style.visibility</p:attrName>
                                        </p:attrNameLst>
                                      </p:cBhvr>
                                      <p:to>
                                        <p:strVal val="visible"/>
                                      </p:to>
                                    </p:set>
                                    <p:animEffect transition="in" filter="dissolve">
                                      <p:cBhvr>
                                        <p:cTn id="26" dur="500"/>
                                        <p:tgtEl>
                                          <p:spTgt spid="19475">
                                            <p:txEl>
                                              <p:pRg st="0" end="0"/>
                                            </p:txEl>
                                          </p:spTgt>
                                        </p:tgtEl>
                                      </p:cBhvr>
                                    </p:animEffect>
                                  </p:childTnLst>
                                </p:cTn>
                              </p:par>
                            </p:childTnLst>
                          </p:cTn>
                        </p:par>
                        <p:par>
                          <p:cTn id="27" fill="hold" nodeType="afterGroup">
                            <p:stCondLst>
                              <p:cond delay="500"/>
                            </p:stCondLst>
                            <p:childTnLst>
                              <p:par>
                                <p:cTn id="28" presetID="9" presetClass="entr" presetSubtype="0" fill="hold" nodeType="afterEffect">
                                  <p:stCondLst>
                                    <p:cond delay="0"/>
                                  </p:stCondLst>
                                  <p:childTnLst>
                                    <p:set>
                                      <p:cBhvr>
                                        <p:cTn id="29" dur="1" fill="hold">
                                          <p:stCondLst>
                                            <p:cond delay="0"/>
                                          </p:stCondLst>
                                        </p:cTn>
                                        <p:tgtEl>
                                          <p:spTgt spid="19476"/>
                                        </p:tgtEl>
                                        <p:attrNameLst>
                                          <p:attrName>style.visibility</p:attrName>
                                        </p:attrNameLst>
                                      </p:cBhvr>
                                      <p:to>
                                        <p:strVal val="visible"/>
                                      </p:to>
                                    </p:set>
                                    <p:animEffect transition="in" filter="dissolve">
                                      <p:cBhvr>
                                        <p:cTn id="30" dur="500"/>
                                        <p:tgtEl>
                                          <p:spTgt spid="1947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19478"/>
                                        </p:tgtEl>
                                        <p:attrNameLst>
                                          <p:attrName>style.visibility</p:attrName>
                                        </p:attrNameLst>
                                      </p:cBhvr>
                                      <p:to>
                                        <p:strVal val="visible"/>
                                      </p:to>
                                    </p:set>
                                    <p:animEffect transition="in" filter="dissolve">
                                      <p:cBhvr>
                                        <p:cTn id="35" dur="500"/>
                                        <p:tgtEl>
                                          <p:spTgt spid="19478"/>
                                        </p:tgtEl>
                                      </p:cBhvr>
                                    </p:animEffect>
                                  </p:childTnLst>
                                </p:cTn>
                              </p:par>
                            </p:childTnLst>
                          </p:cTn>
                        </p:par>
                        <p:par>
                          <p:cTn id="36" fill="hold" nodeType="afterGroup">
                            <p:stCondLst>
                              <p:cond delay="500"/>
                            </p:stCondLst>
                            <p:childTnLst>
                              <p:par>
                                <p:cTn id="37" presetID="9" presetClass="entr" presetSubtype="0" fill="hold" nodeType="afterEffect">
                                  <p:stCondLst>
                                    <p:cond delay="0"/>
                                  </p:stCondLst>
                                  <p:childTnLst>
                                    <p:set>
                                      <p:cBhvr>
                                        <p:cTn id="38" dur="1" fill="hold">
                                          <p:stCondLst>
                                            <p:cond delay="0"/>
                                          </p:stCondLst>
                                        </p:cTn>
                                        <p:tgtEl>
                                          <p:spTgt spid="19484"/>
                                        </p:tgtEl>
                                        <p:attrNameLst>
                                          <p:attrName>style.visibility</p:attrName>
                                        </p:attrNameLst>
                                      </p:cBhvr>
                                      <p:to>
                                        <p:strVal val="visible"/>
                                      </p:to>
                                    </p:set>
                                    <p:animEffect transition="in" filter="dissolve">
                                      <p:cBhvr>
                                        <p:cTn id="39" dur="500"/>
                                        <p:tgtEl>
                                          <p:spTgt spid="19484"/>
                                        </p:tgtEl>
                                      </p:cBhvr>
                                    </p:animEffect>
                                  </p:childTnLst>
                                </p:cTn>
                              </p:par>
                            </p:childTnLst>
                          </p:cTn>
                        </p:par>
                        <p:par>
                          <p:cTn id="40" fill="hold" nodeType="afterGroup">
                            <p:stCondLst>
                              <p:cond delay="1000"/>
                            </p:stCondLst>
                            <p:childTnLst>
                              <p:par>
                                <p:cTn id="41" presetID="9" presetClass="entr" presetSubtype="0" fill="hold"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dissolve">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5" grpId="0" build="p" autoUpdateAnimBg="0" advAuto="0"/>
      <p:bldP spid="19466" grpId="0" build="p" autoUpdateAnimBg="0"/>
      <p:bldP spid="19475" grpId="0" build="p" autoUpdateAnimBg="0"/>
      <p:bldP spid="19479"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0" name="Rectangle 10"/>
          <p:cNvSpPr>
            <a:spLocks noChangeArrowheads="1"/>
          </p:cNvSpPr>
          <p:nvPr/>
        </p:nvSpPr>
        <p:spPr bwMode="auto">
          <a:xfrm>
            <a:off x="246063" y="839788"/>
            <a:ext cx="38957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 typeface="Wingdings" panose="05000000000000000000" pitchFamily="2" charset="2"/>
              <a:buChar char="Ø"/>
            </a:pPr>
            <a:r>
              <a:rPr kumimoji="1" lang="zh-CN" altLang="en-US" sz="2400">
                <a:latin typeface="微软雅黑" panose="020B0503020204020204" pitchFamily="34" charset="-122"/>
              </a:rPr>
              <a:t>简立方六个近邻格点</a:t>
            </a:r>
          </a:p>
        </p:txBody>
      </p:sp>
      <p:graphicFrame>
        <p:nvGraphicFramePr>
          <p:cNvPr id="20492" name="Object 12"/>
          <p:cNvGraphicFramePr>
            <a:graphicFrameLocks noChangeAspect="1"/>
          </p:cNvGraphicFramePr>
          <p:nvPr/>
        </p:nvGraphicFramePr>
        <p:xfrm>
          <a:off x="504825" y="3963988"/>
          <a:ext cx="3946525" cy="815975"/>
        </p:xfrm>
        <a:graphic>
          <a:graphicData uri="http://schemas.openxmlformats.org/presentationml/2006/ole">
            <mc:AlternateContent xmlns:mc="http://schemas.openxmlformats.org/markup-compatibility/2006">
              <mc:Choice xmlns:v="urn:schemas-microsoft-com:vml" Requires="v">
                <p:oleObj spid="_x0000_s37899" name="Equation" r:id="rId3" imgW="1955800" imgH="381000" progId="Equation.DSMT4">
                  <p:embed/>
                </p:oleObj>
              </mc:Choice>
              <mc:Fallback>
                <p:oleObj name="Equation" r:id="rId3" imgW="1955800" imgH="381000" progId="Equation.DSMT4">
                  <p:embed/>
                  <p:pic>
                    <p:nvPicPr>
                      <p:cNvPr id="0" name="Object 12"/>
                      <p:cNvPicPr>
                        <a:picLocks noChangeAspect="1" noChangeArrowheads="1"/>
                      </p:cNvPicPr>
                      <p:nvPr/>
                    </p:nvPicPr>
                    <p:blipFill>
                      <a:blip r:embed="rId4">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504825" y="3963988"/>
                        <a:ext cx="3946525" cy="815975"/>
                      </a:xfrm>
                      <a:prstGeom prst="rect">
                        <a:avLst/>
                      </a:prstGeom>
                      <a:solidFill>
                        <a:srgbClr val="AD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93" name="Object 13"/>
          <p:cNvGraphicFramePr>
            <a:graphicFrameLocks noChangeAspect="1"/>
          </p:cNvGraphicFramePr>
          <p:nvPr/>
        </p:nvGraphicFramePr>
        <p:xfrm>
          <a:off x="501650" y="5681663"/>
          <a:ext cx="6254750" cy="555625"/>
        </p:xfrm>
        <a:graphic>
          <a:graphicData uri="http://schemas.openxmlformats.org/presentationml/2006/ole">
            <mc:AlternateContent xmlns:mc="http://schemas.openxmlformats.org/markup-compatibility/2006">
              <mc:Choice xmlns:v="urn:schemas-microsoft-com:vml" Requires="v">
                <p:oleObj spid="_x0000_s37900" name="Equation" r:id="rId5" imgW="2819342" imgH="152309" progId="Equation.3">
                  <p:embed/>
                </p:oleObj>
              </mc:Choice>
              <mc:Fallback>
                <p:oleObj name="Equation" r:id="rId5" imgW="2819342" imgH="152309" progId="Equation.3">
                  <p:embed/>
                  <p:pic>
                    <p:nvPicPr>
                      <p:cNvPr id="0" name="Object 13"/>
                      <p:cNvPicPr>
                        <a:picLocks noChangeAspect="1" noChangeArrowheads="1"/>
                      </p:cNvPicPr>
                      <p:nvPr/>
                    </p:nvPicPr>
                    <p:blipFill>
                      <a:blip r:embed="rId6">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501650" y="5681663"/>
                        <a:ext cx="6254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00" name="Object 20"/>
          <p:cNvGraphicFramePr>
            <a:graphicFrameLocks noChangeAspect="1"/>
          </p:cNvGraphicFramePr>
          <p:nvPr/>
        </p:nvGraphicFramePr>
        <p:xfrm>
          <a:off x="533400" y="2808288"/>
          <a:ext cx="2568575" cy="549275"/>
        </p:xfrm>
        <a:graphic>
          <a:graphicData uri="http://schemas.openxmlformats.org/presentationml/2006/ole">
            <mc:AlternateContent xmlns:mc="http://schemas.openxmlformats.org/markup-compatibility/2006">
              <mc:Choice xmlns:v="urn:schemas-microsoft-com:vml" Requires="v">
                <p:oleObj spid="_x0000_s37901" name="Equation" r:id="rId7" imgW="1193800" imgH="254000" progId="Equation.DSMT4">
                  <p:embed/>
                </p:oleObj>
              </mc:Choice>
              <mc:Fallback>
                <p:oleObj name="Equation" r:id="rId7" imgW="1193800" imgH="254000" progId="Equation.DSMT4">
                  <p:embed/>
                  <p:pic>
                    <p:nvPicPr>
                      <p:cNvPr id="0" name="Object 20"/>
                      <p:cNvPicPr>
                        <a:picLocks noChangeAspect="1" noChangeArrowheads="1"/>
                      </p:cNvPicPr>
                      <p:nvPr/>
                    </p:nvPicPr>
                    <p:blipFill>
                      <a:blip r:embed="rId8">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533400" y="2808288"/>
                        <a:ext cx="25685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02" name="Rectangle 22"/>
          <p:cNvSpPr>
            <a:spLocks noChangeArrowheads="1"/>
          </p:cNvSpPr>
          <p:nvPr/>
        </p:nvSpPr>
        <p:spPr bwMode="auto">
          <a:xfrm>
            <a:off x="504825" y="3473450"/>
            <a:ext cx="6969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kumimoji="1" lang="zh-CN" altLang="en-US" sz="2000">
                <a:latin typeface="微软雅黑" panose="020B0503020204020204" pitchFamily="34" charset="-122"/>
              </a:rPr>
              <a:t>代入</a:t>
            </a:r>
          </a:p>
        </p:txBody>
      </p:sp>
      <p:graphicFrame>
        <p:nvGraphicFramePr>
          <p:cNvPr id="20503" name="Object 23"/>
          <p:cNvGraphicFramePr>
            <a:graphicFrameLocks noChangeAspect="1"/>
          </p:cNvGraphicFramePr>
          <p:nvPr/>
        </p:nvGraphicFramePr>
        <p:xfrm>
          <a:off x="533400" y="4892675"/>
          <a:ext cx="7566025" cy="569913"/>
        </p:xfrm>
        <a:graphic>
          <a:graphicData uri="http://schemas.openxmlformats.org/presentationml/2006/ole">
            <mc:AlternateContent xmlns:mc="http://schemas.openxmlformats.org/markup-compatibility/2006">
              <mc:Choice xmlns:v="urn:schemas-microsoft-com:vml" Requires="v">
                <p:oleObj spid="_x0000_s37902" name="Equation" r:id="rId9" imgW="3581400" imgH="254000" progId="Equation.DSMT4">
                  <p:embed/>
                </p:oleObj>
              </mc:Choice>
              <mc:Fallback>
                <p:oleObj name="Equation" r:id="rId9" imgW="3581400" imgH="254000" progId="Equation.DSMT4">
                  <p:embed/>
                  <p:pic>
                    <p:nvPicPr>
                      <p:cNvPr id="0" name="Object 23"/>
                      <p:cNvPicPr>
                        <a:picLocks noChangeAspect="1" noChangeArrowheads="1"/>
                      </p:cNvPicPr>
                      <p:nvPr/>
                    </p:nvPicPr>
                    <p:blipFill>
                      <a:blip r:embed="rId10">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533400" y="4892675"/>
                        <a:ext cx="7566025"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04" name="Object 24"/>
          <p:cNvGraphicFramePr>
            <a:graphicFrameLocks noChangeAspect="1"/>
          </p:cNvGraphicFramePr>
          <p:nvPr/>
        </p:nvGraphicFramePr>
        <p:xfrm>
          <a:off x="533400" y="1651000"/>
          <a:ext cx="3935413" cy="1042988"/>
        </p:xfrm>
        <a:graphic>
          <a:graphicData uri="http://schemas.openxmlformats.org/presentationml/2006/ole">
            <mc:AlternateContent xmlns:mc="http://schemas.openxmlformats.org/markup-compatibility/2006">
              <mc:Choice xmlns:v="urn:schemas-microsoft-com:vml" Requires="v">
                <p:oleObj spid="_x0000_s37903" name="Equation" r:id="rId11" imgW="1828800" imgH="482600" progId="Equation.DSMT4">
                  <p:embed/>
                </p:oleObj>
              </mc:Choice>
              <mc:Fallback>
                <p:oleObj name="Equation" r:id="rId11" imgW="1828800" imgH="482600" progId="Equation.DSMT4">
                  <p:embed/>
                  <p:pic>
                    <p:nvPicPr>
                      <p:cNvPr id="0" name="Object 24"/>
                      <p:cNvPicPr>
                        <a:picLocks noChangeAspect="1" noChangeArrowheads="1"/>
                      </p:cNvPicPr>
                      <p:nvPr/>
                    </p:nvPicPr>
                    <p:blipFill>
                      <a:blip r:embed="rId12">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533400" y="1651000"/>
                        <a:ext cx="3935413"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0506" name="Picture 26" descr="XCH001_0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48263" y="1449388"/>
            <a:ext cx="3733800" cy="287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8" name="矩形 11"/>
          <p:cNvSpPr>
            <a:spLocks noChangeArrowheads="1"/>
          </p:cNvSpPr>
          <p:nvPr/>
        </p:nvSpPr>
        <p:spPr bwMode="auto">
          <a:xfrm>
            <a:off x="250825" y="1460500"/>
            <a:ext cx="8642350" cy="5064125"/>
          </a:xfrm>
          <a:prstGeom prst="rect">
            <a:avLst/>
          </a:prstGeom>
          <a:noFill/>
          <a:ln w="19050" algn="ctr">
            <a:solidFill>
              <a:srgbClr val="0207CA"/>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490">
                                            <p:txEl>
                                              <p:pRg st="0" end="0"/>
                                            </p:txEl>
                                          </p:spTgt>
                                        </p:tgtEl>
                                        <p:attrNameLst>
                                          <p:attrName>style.visibility</p:attrName>
                                        </p:attrNameLst>
                                      </p:cBhvr>
                                      <p:to>
                                        <p:strVal val="visible"/>
                                      </p:to>
                                    </p:set>
                                    <p:animEffect transition="in" filter="dissolve">
                                      <p:cBhvr>
                                        <p:cTn id="7" dur="500"/>
                                        <p:tgtEl>
                                          <p:spTgt spid="20490">
                                            <p:txEl>
                                              <p:pRg st="0" end="0"/>
                                            </p:txEl>
                                          </p:spTgt>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0506"/>
                                        </p:tgtEl>
                                        <p:attrNameLst>
                                          <p:attrName>style.visibility</p:attrName>
                                        </p:attrNameLst>
                                      </p:cBhvr>
                                      <p:to>
                                        <p:strVal val="visible"/>
                                      </p:to>
                                    </p:set>
                                    <p:animEffect transition="in" filter="dissolve">
                                      <p:cBhvr>
                                        <p:cTn id="11" dur="500"/>
                                        <p:tgtEl>
                                          <p:spTgt spid="20506"/>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20504"/>
                                        </p:tgtEl>
                                        <p:attrNameLst>
                                          <p:attrName>style.visibility</p:attrName>
                                        </p:attrNameLst>
                                      </p:cBhvr>
                                      <p:to>
                                        <p:strVal val="visible"/>
                                      </p:to>
                                    </p:set>
                                    <p:animEffect transition="in" filter="dissolve">
                                      <p:cBhvr>
                                        <p:cTn id="15" dur="500"/>
                                        <p:tgtEl>
                                          <p:spTgt spid="2050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20500"/>
                                        </p:tgtEl>
                                        <p:attrNameLst>
                                          <p:attrName>style.visibility</p:attrName>
                                        </p:attrNameLst>
                                      </p:cBhvr>
                                      <p:to>
                                        <p:strVal val="visible"/>
                                      </p:to>
                                    </p:set>
                                    <p:animEffect transition="in" filter="dissolve">
                                      <p:cBhvr>
                                        <p:cTn id="20" dur="500"/>
                                        <p:tgtEl>
                                          <p:spTgt spid="2050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0502">
                                            <p:txEl>
                                              <p:pRg st="0" end="0"/>
                                            </p:txEl>
                                          </p:spTgt>
                                        </p:tgtEl>
                                        <p:attrNameLst>
                                          <p:attrName>style.visibility</p:attrName>
                                        </p:attrNameLst>
                                      </p:cBhvr>
                                      <p:to>
                                        <p:strVal val="visible"/>
                                      </p:to>
                                    </p:set>
                                    <p:animEffect transition="in" filter="dissolve">
                                      <p:cBhvr>
                                        <p:cTn id="25" dur="500"/>
                                        <p:tgtEl>
                                          <p:spTgt spid="20502">
                                            <p:txEl>
                                              <p:pRg st="0" end="0"/>
                                            </p:txEl>
                                          </p:spTgt>
                                        </p:tgtEl>
                                      </p:cBhvr>
                                    </p:animEffect>
                                  </p:childTnLst>
                                </p:cTn>
                              </p:par>
                            </p:childTnLst>
                          </p:cTn>
                        </p:par>
                        <p:par>
                          <p:cTn id="26" fill="hold" nodeType="afterGroup">
                            <p:stCondLst>
                              <p:cond delay="500"/>
                            </p:stCondLst>
                            <p:childTnLst>
                              <p:par>
                                <p:cTn id="27" presetID="9" presetClass="entr" presetSubtype="0" fill="hold" nodeType="afterEffect">
                                  <p:stCondLst>
                                    <p:cond delay="0"/>
                                  </p:stCondLst>
                                  <p:childTnLst>
                                    <p:set>
                                      <p:cBhvr>
                                        <p:cTn id="28" dur="1" fill="hold">
                                          <p:stCondLst>
                                            <p:cond delay="0"/>
                                          </p:stCondLst>
                                        </p:cTn>
                                        <p:tgtEl>
                                          <p:spTgt spid="20492"/>
                                        </p:tgtEl>
                                        <p:attrNameLst>
                                          <p:attrName>style.visibility</p:attrName>
                                        </p:attrNameLst>
                                      </p:cBhvr>
                                      <p:to>
                                        <p:strVal val="visible"/>
                                      </p:to>
                                    </p:set>
                                    <p:animEffect transition="in" filter="dissolve">
                                      <p:cBhvr>
                                        <p:cTn id="29" dur="500"/>
                                        <p:tgtEl>
                                          <p:spTgt spid="2049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nodeType="clickEffect">
                                  <p:stCondLst>
                                    <p:cond delay="0"/>
                                  </p:stCondLst>
                                  <p:childTnLst>
                                    <p:set>
                                      <p:cBhvr>
                                        <p:cTn id="33" dur="1" fill="hold">
                                          <p:stCondLst>
                                            <p:cond delay="0"/>
                                          </p:stCondLst>
                                        </p:cTn>
                                        <p:tgtEl>
                                          <p:spTgt spid="20503"/>
                                        </p:tgtEl>
                                        <p:attrNameLst>
                                          <p:attrName>style.visibility</p:attrName>
                                        </p:attrNameLst>
                                      </p:cBhvr>
                                      <p:to>
                                        <p:strVal val="visible"/>
                                      </p:to>
                                    </p:set>
                                    <p:animEffect transition="in" filter="dissolve">
                                      <p:cBhvr>
                                        <p:cTn id="34" dur="500"/>
                                        <p:tgtEl>
                                          <p:spTgt spid="2050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nodeType="clickEffect">
                                  <p:stCondLst>
                                    <p:cond delay="0"/>
                                  </p:stCondLst>
                                  <p:childTnLst>
                                    <p:set>
                                      <p:cBhvr>
                                        <p:cTn id="38" dur="1" fill="hold">
                                          <p:stCondLst>
                                            <p:cond delay="0"/>
                                          </p:stCondLst>
                                        </p:cTn>
                                        <p:tgtEl>
                                          <p:spTgt spid="20493"/>
                                        </p:tgtEl>
                                        <p:attrNameLst>
                                          <p:attrName>style.visibility</p:attrName>
                                        </p:attrNameLst>
                                      </p:cBhvr>
                                      <p:to>
                                        <p:strVal val="visible"/>
                                      </p:to>
                                    </p:set>
                                    <p:animEffect transition="in" filter="dissolve">
                                      <p:cBhvr>
                                        <p:cTn id="39" dur="500"/>
                                        <p:tgtEl>
                                          <p:spTgt spid="20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0" grpId="0" build="p" autoUpdateAnimBg="0" advAuto="0"/>
      <p:bldP spid="20502"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14" name="Object 10"/>
          <p:cNvGraphicFramePr>
            <a:graphicFrameLocks noChangeAspect="1"/>
          </p:cNvGraphicFramePr>
          <p:nvPr/>
        </p:nvGraphicFramePr>
        <p:xfrm>
          <a:off x="539750" y="1579563"/>
          <a:ext cx="7577138" cy="647700"/>
        </p:xfrm>
        <a:graphic>
          <a:graphicData uri="http://schemas.openxmlformats.org/presentationml/2006/ole">
            <mc:AlternateContent xmlns:mc="http://schemas.openxmlformats.org/markup-compatibility/2006">
              <mc:Choice xmlns:v="urn:schemas-microsoft-com:vml" Requires="v">
                <p:oleObj spid="_x0000_s38921" r:id="rId3" imgW="2926080" imgH="152309" progId="Equation.3">
                  <p:embed/>
                </p:oleObj>
              </mc:Choice>
              <mc:Fallback>
                <p:oleObj r:id="rId3" imgW="2926080" imgH="152309" progId="Equation.3">
                  <p:embed/>
                  <p:pic>
                    <p:nvPicPr>
                      <p:cNvPr id="0" name="Object 10"/>
                      <p:cNvPicPr>
                        <a:picLocks noChangeAspect="1" noChangeArrowheads="1"/>
                      </p:cNvPicPr>
                      <p:nvPr/>
                    </p:nvPicPr>
                    <p:blipFill>
                      <a:blip r:embed="rId4">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539750" y="1579563"/>
                        <a:ext cx="75771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5" name="Object 11"/>
          <p:cNvGraphicFramePr>
            <a:graphicFrameLocks noChangeAspect="1"/>
          </p:cNvGraphicFramePr>
          <p:nvPr/>
        </p:nvGraphicFramePr>
        <p:xfrm>
          <a:off x="590550" y="2319338"/>
          <a:ext cx="3133725" cy="1085850"/>
        </p:xfrm>
        <a:graphic>
          <a:graphicData uri="http://schemas.openxmlformats.org/presentationml/2006/ole">
            <mc:AlternateContent xmlns:mc="http://schemas.openxmlformats.org/markup-compatibility/2006">
              <mc:Choice xmlns:v="urn:schemas-microsoft-com:vml" Requires="v">
                <p:oleObj spid="_x0000_s38922" name="Equation" r:id="rId5" imgW="1384300" imgH="482600" progId="Equation.DSMT4">
                  <p:embed/>
                </p:oleObj>
              </mc:Choice>
              <mc:Fallback>
                <p:oleObj name="Equation" r:id="rId5" imgW="1384300" imgH="482600" progId="Equation.DSMT4">
                  <p:embed/>
                  <p:pic>
                    <p:nvPicPr>
                      <p:cNvPr id="0" name="Object 11"/>
                      <p:cNvPicPr>
                        <a:picLocks noChangeAspect="1" noChangeArrowheads="1"/>
                      </p:cNvPicPr>
                      <p:nvPr/>
                    </p:nvPicPr>
                    <p:blipFill>
                      <a:blip r:embed="rId6">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590550" y="2319338"/>
                        <a:ext cx="313372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6" name="Object 12"/>
          <p:cNvGraphicFramePr>
            <a:graphicFrameLocks noChangeAspect="1"/>
          </p:cNvGraphicFramePr>
          <p:nvPr/>
        </p:nvGraphicFramePr>
        <p:xfrm>
          <a:off x="539750" y="3490913"/>
          <a:ext cx="3181350" cy="1436687"/>
        </p:xfrm>
        <a:graphic>
          <a:graphicData uri="http://schemas.openxmlformats.org/presentationml/2006/ole">
            <mc:AlternateContent xmlns:mc="http://schemas.openxmlformats.org/markup-compatibility/2006">
              <mc:Choice xmlns:v="urn:schemas-microsoft-com:vml" Requires="v">
                <p:oleObj spid="_x0000_s38923" name="Equation" r:id="rId7" imgW="1396394" imgH="634725" progId="Equation.DSMT4">
                  <p:embed/>
                </p:oleObj>
              </mc:Choice>
              <mc:Fallback>
                <p:oleObj name="Equation" r:id="rId7" imgW="1396394" imgH="634725" progId="Equation.DSMT4">
                  <p:embed/>
                  <p:pic>
                    <p:nvPicPr>
                      <p:cNvPr id="0" name="Object 12"/>
                      <p:cNvPicPr>
                        <a:picLocks noChangeAspect="1" noChangeArrowheads="1"/>
                      </p:cNvPicPr>
                      <p:nvPr/>
                    </p:nvPicPr>
                    <p:blipFill>
                      <a:blip r:embed="rId8">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539750" y="3490913"/>
                        <a:ext cx="3181350" cy="143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7" name="Object 13"/>
          <p:cNvGraphicFramePr>
            <a:graphicFrameLocks noChangeAspect="1"/>
          </p:cNvGraphicFramePr>
          <p:nvPr/>
        </p:nvGraphicFramePr>
        <p:xfrm>
          <a:off x="546100" y="5013325"/>
          <a:ext cx="3032125" cy="1389063"/>
        </p:xfrm>
        <a:graphic>
          <a:graphicData uri="http://schemas.openxmlformats.org/presentationml/2006/ole">
            <mc:AlternateContent xmlns:mc="http://schemas.openxmlformats.org/markup-compatibility/2006">
              <mc:Choice xmlns:v="urn:schemas-microsoft-com:vml" Requires="v">
                <p:oleObj spid="_x0000_s38924" name="Equation" r:id="rId9" imgW="1384300" imgH="635000" progId="Equation.DSMT4">
                  <p:embed/>
                </p:oleObj>
              </mc:Choice>
              <mc:Fallback>
                <p:oleObj name="Equation" r:id="rId9" imgW="1384300" imgH="635000" progId="Equation.DSMT4">
                  <p:embed/>
                  <p:pic>
                    <p:nvPicPr>
                      <p:cNvPr id="0" name="Object 13"/>
                      <p:cNvPicPr>
                        <a:picLocks noChangeAspect="1" noChangeArrowheads="1"/>
                      </p:cNvPicPr>
                      <p:nvPr/>
                    </p:nvPicPr>
                    <p:blipFill>
                      <a:blip r:embed="rId10">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546100" y="5013325"/>
                        <a:ext cx="3032125" cy="138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9" name="Rectangle 15"/>
          <p:cNvSpPr>
            <a:spLocks noChangeArrowheads="1"/>
          </p:cNvSpPr>
          <p:nvPr/>
        </p:nvSpPr>
        <p:spPr bwMode="auto">
          <a:xfrm>
            <a:off x="250825" y="866775"/>
            <a:ext cx="51816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 typeface="Wingdings" panose="05000000000000000000" pitchFamily="2" charset="2"/>
              <a:buChar char="Ø"/>
            </a:pPr>
            <a:r>
              <a:rPr kumimoji="1" lang="zh-CN" altLang="en-US" sz="2400">
                <a:latin typeface="微软雅黑" panose="020B0503020204020204" pitchFamily="34" charset="-122"/>
              </a:rPr>
              <a:t>简立方第一布里渊区几个点的能量</a:t>
            </a:r>
          </a:p>
        </p:txBody>
      </p:sp>
      <p:pic>
        <p:nvPicPr>
          <p:cNvPr id="21520" name="Picture 16" descr="XCH004_0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6763" y="2209800"/>
            <a:ext cx="4243387" cy="424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0" name="矩形 11"/>
          <p:cNvSpPr>
            <a:spLocks noChangeArrowheads="1"/>
          </p:cNvSpPr>
          <p:nvPr/>
        </p:nvSpPr>
        <p:spPr bwMode="auto">
          <a:xfrm>
            <a:off x="250825" y="1460500"/>
            <a:ext cx="8642350" cy="5064125"/>
          </a:xfrm>
          <a:prstGeom prst="rect">
            <a:avLst/>
          </a:prstGeom>
          <a:noFill/>
          <a:ln w="19050" algn="ctr">
            <a:solidFill>
              <a:srgbClr val="0207CA"/>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1519">
                                            <p:txEl>
                                              <p:pRg st="0" end="0"/>
                                            </p:txEl>
                                          </p:spTgt>
                                        </p:tgtEl>
                                        <p:attrNameLst>
                                          <p:attrName>style.visibility</p:attrName>
                                        </p:attrNameLst>
                                      </p:cBhvr>
                                      <p:to>
                                        <p:strVal val="visible"/>
                                      </p:to>
                                    </p:set>
                                    <p:animEffect transition="in" filter="dissolve">
                                      <p:cBhvr>
                                        <p:cTn id="7" dur="500"/>
                                        <p:tgtEl>
                                          <p:spTgt spid="21519">
                                            <p:txEl>
                                              <p:pRg st="0" end="0"/>
                                            </p:txEl>
                                          </p:spTgt>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1514"/>
                                        </p:tgtEl>
                                        <p:attrNameLst>
                                          <p:attrName>style.visibility</p:attrName>
                                        </p:attrNameLst>
                                      </p:cBhvr>
                                      <p:to>
                                        <p:strVal val="visible"/>
                                      </p:to>
                                    </p:set>
                                    <p:animEffect transition="in" filter="dissolve">
                                      <p:cBhvr>
                                        <p:cTn id="11" dur="500"/>
                                        <p:tgtEl>
                                          <p:spTgt spid="21514"/>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21520"/>
                                        </p:tgtEl>
                                        <p:attrNameLst>
                                          <p:attrName>style.visibility</p:attrName>
                                        </p:attrNameLst>
                                      </p:cBhvr>
                                      <p:to>
                                        <p:strVal val="visible"/>
                                      </p:to>
                                    </p:set>
                                    <p:animEffect transition="in" filter="dissolve">
                                      <p:cBhvr>
                                        <p:cTn id="15" dur="500"/>
                                        <p:tgtEl>
                                          <p:spTgt spid="2152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21515"/>
                                        </p:tgtEl>
                                        <p:attrNameLst>
                                          <p:attrName>style.visibility</p:attrName>
                                        </p:attrNameLst>
                                      </p:cBhvr>
                                      <p:to>
                                        <p:strVal val="visible"/>
                                      </p:to>
                                    </p:set>
                                    <p:animEffect transition="in" filter="dissolve">
                                      <p:cBhvr>
                                        <p:cTn id="20" dur="500"/>
                                        <p:tgtEl>
                                          <p:spTgt spid="2151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21516"/>
                                        </p:tgtEl>
                                        <p:attrNameLst>
                                          <p:attrName>style.visibility</p:attrName>
                                        </p:attrNameLst>
                                      </p:cBhvr>
                                      <p:to>
                                        <p:strVal val="visible"/>
                                      </p:to>
                                    </p:set>
                                    <p:animEffect transition="in" filter="dissolve">
                                      <p:cBhvr>
                                        <p:cTn id="25" dur="500"/>
                                        <p:tgtEl>
                                          <p:spTgt spid="2151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21517"/>
                                        </p:tgtEl>
                                        <p:attrNameLst>
                                          <p:attrName>style.visibility</p:attrName>
                                        </p:attrNameLst>
                                      </p:cBhvr>
                                      <p:to>
                                        <p:strVal val="visible"/>
                                      </p:to>
                                    </p:set>
                                    <p:animEffect transition="in" filter="dissolve">
                                      <p:cBhvr>
                                        <p:cTn id="30" dur="500"/>
                                        <p:tgtEl>
                                          <p:spTgt spid="21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9" grpId="0" build="p" autoUpdateAnimBg="0"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4" name="Object 6"/>
          <p:cNvGraphicFramePr>
            <a:graphicFrameLocks noChangeAspect="1"/>
          </p:cNvGraphicFramePr>
          <p:nvPr/>
        </p:nvGraphicFramePr>
        <p:xfrm>
          <a:off x="7046913" y="1916113"/>
          <a:ext cx="852487" cy="433387"/>
        </p:xfrm>
        <a:graphic>
          <a:graphicData uri="http://schemas.openxmlformats.org/presentationml/2006/ole">
            <mc:AlternateContent xmlns:mc="http://schemas.openxmlformats.org/markup-compatibility/2006">
              <mc:Choice xmlns:v="urn:schemas-microsoft-com:vml" Requires="v">
                <p:oleObj spid="_x0000_s39956" r:id="rId3" imgW="418918" imgH="215806" progId="Equation.3">
                  <p:embed/>
                </p:oleObj>
              </mc:Choice>
              <mc:Fallback>
                <p:oleObj r:id="rId3" imgW="418918" imgH="215806" progId="Equation.3">
                  <p:embed/>
                  <p:pic>
                    <p:nvPicPr>
                      <p:cNvPr id="0" name="Object 6"/>
                      <p:cNvPicPr>
                        <a:picLocks noChangeAspect="1" noChangeArrowheads="1"/>
                      </p:cNvPicPr>
                      <p:nvPr/>
                    </p:nvPicPr>
                    <p:blipFill>
                      <a:blip r:embed="rId4">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7046913" y="1916113"/>
                        <a:ext cx="852487"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39" name="Rectangle 11"/>
          <p:cNvSpPr>
            <a:spLocks noChangeArrowheads="1"/>
          </p:cNvSpPr>
          <p:nvPr/>
        </p:nvSpPr>
        <p:spPr bwMode="auto">
          <a:xfrm>
            <a:off x="107950" y="908050"/>
            <a:ext cx="62484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Tx/>
              <a:buNone/>
            </a:pPr>
            <a:r>
              <a:rPr kumimoji="1" lang="en-US" altLang="zh-CN" sz="2400">
                <a:latin typeface="微软雅黑" panose="020B0503020204020204" pitchFamily="34" charset="-122"/>
              </a:rPr>
              <a:t>      </a:t>
            </a:r>
            <a:r>
              <a:rPr kumimoji="1" lang="zh-CN" altLang="en-US" sz="2400">
                <a:latin typeface="微软雅黑" panose="020B0503020204020204" pitchFamily="34" charset="-122"/>
              </a:rPr>
              <a:t>点和     点分别对应能带底和能带顶</a:t>
            </a:r>
          </a:p>
        </p:txBody>
      </p:sp>
      <p:graphicFrame>
        <p:nvGraphicFramePr>
          <p:cNvPr id="39940" name="Object 5"/>
          <p:cNvGraphicFramePr>
            <a:graphicFrameLocks noChangeAspect="1"/>
          </p:cNvGraphicFramePr>
          <p:nvPr/>
        </p:nvGraphicFramePr>
        <p:xfrm>
          <a:off x="288925" y="984250"/>
          <a:ext cx="428625" cy="374650"/>
        </p:xfrm>
        <a:graphic>
          <a:graphicData uri="http://schemas.openxmlformats.org/presentationml/2006/ole">
            <mc:AlternateContent xmlns:mc="http://schemas.openxmlformats.org/markup-compatibility/2006">
              <mc:Choice xmlns:v="urn:schemas-microsoft-com:vml" Requires="v">
                <p:oleObj spid="_x0000_s39957" r:id="rId5" imgW="177569" imgH="152202" progId="Equation.3">
                  <p:embed/>
                </p:oleObj>
              </mc:Choice>
              <mc:Fallback>
                <p:oleObj r:id="rId5" imgW="177569" imgH="152202" progId="Equation.3">
                  <p:embed/>
                  <p:pic>
                    <p:nvPicPr>
                      <p:cNvPr id="0" name="Object 5"/>
                      <p:cNvPicPr>
                        <a:picLocks noChangeAspect="1" noChangeArrowheads="1"/>
                      </p:cNvPicPr>
                      <p:nvPr/>
                    </p:nvPicPr>
                    <p:blipFill>
                      <a:blip r:embed="rId6">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288925" y="984250"/>
                        <a:ext cx="42862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1" name="Object 4"/>
          <p:cNvGraphicFramePr>
            <a:graphicFrameLocks noChangeAspect="1"/>
          </p:cNvGraphicFramePr>
          <p:nvPr/>
        </p:nvGraphicFramePr>
        <p:xfrm>
          <a:off x="1403350" y="990600"/>
          <a:ext cx="374650" cy="374650"/>
        </p:xfrm>
        <a:graphic>
          <a:graphicData uri="http://schemas.openxmlformats.org/presentationml/2006/ole">
            <mc:AlternateContent xmlns:mc="http://schemas.openxmlformats.org/markup-compatibility/2006">
              <mc:Choice xmlns:v="urn:schemas-microsoft-com:vml" Requires="v">
                <p:oleObj spid="_x0000_s39958" r:id="rId7" imgW="152268" imgH="152268" progId="Equation.3">
                  <p:embed/>
                </p:oleObj>
              </mc:Choice>
              <mc:Fallback>
                <p:oleObj r:id="rId7" imgW="152268" imgH="152268" progId="Equation.3">
                  <p:embed/>
                  <p:pic>
                    <p:nvPicPr>
                      <p:cNvPr id="0" name="Object 4"/>
                      <p:cNvPicPr>
                        <a:picLocks noChangeAspect="1" noChangeArrowheads="1"/>
                      </p:cNvPicPr>
                      <p:nvPr/>
                    </p:nvPicPr>
                    <p:blipFill>
                      <a:blip r:embed="rId8">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1403350" y="990600"/>
                        <a:ext cx="37465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1" name="Object 3"/>
          <p:cNvGraphicFramePr>
            <a:graphicFrameLocks noChangeAspect="1"/>
          </p:cNvGraphicFramePr>
          <p:nvPr/>
        </p:nvGraphicFramePr>
        <p:xfrm>
          <a:off x="7046913" y="2916238"/>
          <a:ext cx="1268412" cy="431800"/>
        </p:xfrm>
        <a:graphic>
          <a:graphicData uri="http://schemas.openxmlformats.org/presentationml/2006/ole">
            <mc:AlternateContent xmlns:mc="http://schemas.openxmlformats.org/markup-compatibility/2006">
              <mc:Choice xmlns:v="urn:schemas-microsoft-com:vml" Requires="v">
                <p:oleObj spid="_x0000_s39959" r:id="rId9" imgW="710891" imgH="241195" progId="Equation.3">
                  <p:embed/>
                </p:oleObj>
              </mc:Choice>
              <mc:Fallback>
                <p:oleObj r:id="rId9" imgW="710891" imgH="241195" progId="Equation.3">
                  <p:embed/>
                  <p:pic>
                    <p:nvPicPr>
                      <p:cNvPr id="0" name="Object 3"/>
                      <p:cNvPicPr>
                        <a:picLocks noChangeAspect="1" noChangeArrowheads="1"/>
                      </p:cNvPicPr>
                      <p:nvPr/>
                    </p:nvPicPr>
                    <p:blipFill>
                      <a:blip r:embed="rId10">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7046913" y="2916238"/>
                        <a:ext cx="12684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41" name="Object 13"/>
          <p:cNvGraphicFramePr>
            <a:graphicFrameLocks noChangeAspect="1"/>
          </p:cNvGraphicFramePr>
          <p:nvPr/>
        </p:nvGraphicFramePr>
        <p:xfrm>
          <a:off x="2411413" y="1916113"/>
          <a:ext cx="2605087" cy="433387"/>
        </p:xfrm>
        <a:graphic>
          <a:graphicData uri="http://schemas.openxmlformats.org/presentationml/2006/ole">
            <mc:AlternateContent xmlns:mc="http://schemas.openxmlformats.org/markup-compatibility/2006">
              <mc:Choice xmlns:v="urn:schemas-microsoft-com:vml" Requires="v">
                <p:oleObj spid="_x0000_s39960" name="Equation" r:id="rId11" imgW="1356302" imgH="152309" progId="Equation.3">
                  <p:embed/>
                </p:oleObj>
              </mc:Choice>
              <mc:Fallback>
                <p:oleObj name="Equation" r:id="rId11" imgW="1356302" imgH="152309" progId="Equation.3">
                  <p:embed/>
                  <p:pic>
                    <p:nvPicPr>
                      <p:cNvPr id="0" name="Object 13"/>
                      <p:cNvPicPr>
                        <a:picLocks noChangeAspect="1" noChangeArrowheads="1"/>
                      </p:cNvPicPr>
                      <p:nvPr/>
                    </p:nvPicPr>
                    <p:blipFill>
                      <a:blip r:embed="rId12">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2411413" y="1916113"/>
                        <a:ext cx="2605087"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42" name="Object 14"/>
          <p:cNvGraphicFramePr>
            <a:graphicFrameLocks noChangeAspect="1"/>
          </p:cNvGraphicFramePr>
          <p:nvPr/>
        </p:nvGraphicFramePr>
        <p:xfrm>
          <a:off x="2411413" y="2916238"/>
          <a:ext cx="2528887" cy="431800"/>
        </p:xfrm>
        <a:graphic>
          <a:graphicData uri="http://schemas.openxmlformats.org/presentationml/2006/ole">
            <mc:AlternateContent xmlns:mc="http://schemas.openxmlformats.org/markup-compatibility/2006">
              <mc:Choice xmlns:v="urn:schemas-microsoft-com:vml" Requires="v">
                <p:oleObj spid="_x0000_s39961" name="Equation" r:id="rId13" imgW="1318270" imgH="152309" progId="Equation.3">
                  <p:embed/>
                </p:oleObj>
              </mc:Choice>
              <mc:Fallback>
                <p:oleObj name="Equation" r:id="rId13" imgW="1318270" imgH="152309" progId="Equation.3">
                  <p:embed/>
                  <p:pic>
                    <p:nvPicPr>
                      <p:cNvPr id="0" name="Object 14"/>
                      <p:cNvPicPr>
                        <a:picLocks noChangeAspect="1" noChangeArrowheads="1"/>
                      </p:cNvPicPr>
                      <p:nvPr/>
                    </p:nvPicPr>
                    <p:blipFill>
                      <a:blip r:embed="rId14">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2411413" y="2916238"/>
                        <a:ext cx="25288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44" name="Rectangle 16"/>
          <p:cNvSpPr>
            <a:spLocks noChangeArrowheads="1"/>
          </p:cNvSpPr>
          <p:nvPr/>
        </p:nvSpPr>
        <p:spPr bwMode="auto">
          <a:xfrm>
            <a:off x="368300" y="3684588"/>
            <a:ext cx="2152650" cy="217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lnSpc>
                <a:spcPct val="150000"/>
              </a:lnSpc>
              <a:spcBef>
                <a:spcPct val="0"/>
              </a:spcBef>
              <a:buFontTx/>
              <a:buNone/>
            </a:pPr>
            <a:r>
              <a:rPr kumimoji="1" lang="zh-CN" altLang="en-US" sz="1800">
                <a:latin typeface="微软雅黑" panose="020B0503020204020204" pitchFamily="34" charset="-122"/>
              </a:rPr>
              <a:t>能带宽度取决于</a:t>
            </a:r>
            <a:r>
              <a:rPr kumimoji="1" lang="en-US" altLang="zh-CN" sz="1800" i="1">
                <a:latin typeface="微软雅黑" panose="020B0503020204020204" pitchFamily="34" charset="-122"/>
              </a:rPr>
              <a:t>J</a:t>
            </a:r>
            <a:r>
              <a:rPr kumimoji="1" lang="en-US" altLang="zh-CN" sz="1800" baseline="-30000">
                <a:latin typeface="微软雅黑" panose="020B0503020204020204" pitchFamily="34" charset="-122"/>
              </a:rPr>
              <a:t>1</a:t>
            </a:r>
            <a:r>
              <a:rPr kumimoji="1" lang="zh-CN" altLang="en-US" sz="1800">
                <a:latin typeface="微软雅黑" panose="020B0503020204020204" pitchFamily="34" charset="-122"/>
              </a:rPr>
              <a:t>，大小取决于近邻原子波函数之间的相互重叠，重叠越多，形成能带越宽</a:t>
            </a:r>
          </a:p>
        </p:txBody>
      </p:sp>
      <p:pic>
        <p:nvPicPr>
          <p:cNvPr id="22547" name="Picture 19" descr="XCH004_02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38425" y="3341688"/>
            <a:ext cx="6172200" cy="297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7" name="矩形 11"/>
          <p:cNvSpPr>
            <a:spLocks noChangeArrowheads="1"/>
          </p:cNvSpPr>
          <p:nvPr/>
        </p:nvSpPr>
        <p:spPr bwMode="auto">
          <a:xfrm>
            <a:off x="250825" y="1460500"/>
            <a:ext cx="8642350" cy="5064125"/>
          </a:xfrm>
          <a:prstGeom prst="rect">
            <a:avLst/>
          </a:prstGeom>
          <a:noFill/>
          <a:ln w="19050" algn="ctr">
            <a:solidFill>
              <a:srgbClr val="0207CA"/>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grpSp>
        <p:nvGrpSpPr>
          <p:cNvPr id="39948" name="Group 4"/>
          <p:cNvGrpSpPr>
            <a:grpSpLocks/>
          </p:cNvGrpSpPr>
          <p:nvPr/>
        </p:nvGrpSpPr>
        <p:grpSpPr bwMode="auto">
          <a:xfrm>
            <a:off x="250825" y="1487488"/>
            <a:ext cx="7239000" cy="431800"/>
            <a:chOff x="528" y="1296"/>
            <a:chExt cx="4560" cy="272"/>
          </a:xfrm>
        </p:grpSpPr>
        <p:sp>
          <p:nvSpPr>
            <p:cNvPr id="39953" name="Text Box 5"/>
            <p:cNvSpPr txBox="1">
              <a:spLocks noChangeArrowheads="1"/>
            </p:cNvSpPr>
            <p:nvPr/>
          </p:nvSpPr>
          <p:spPr bwMode="auto">
            <a:xfrm>
              <a:off x="528" y="1296"/>
              <a:ext cx="456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kumimoji="1" lang="zh-CN" altLang="en-US" sz="2000">
                  <a:latin typeface="微软雅黑" panose="020B0503020204020204" pitchFamily="34" charset="-122"/>
                </a:rPr>
                <a:t>能带极小值点：            即布里渊区中心</a:t>
              </a:r>
              <a:r>
                <a:rPr kumimoji="1" lang="en-US" altLang="zh-CN" sz="2000">
                  <a:latin typeface="微软雅黑" panose="020B0503020204020204" pitchFamily="34" charset="-122"/>
                </a:rPr>
                <a:t>(      </a:t>
              </a:r>
              <a:r>
                <a:rPr kumimoji="1" lang="zh-CN" altLang="en-US" sz="2000">
                  <a:latin typeface="微软雅黑" panose="020B0503020204020204" pitchFamily="34" charset="-122"/>
                </a:rPr>
                <a:t>点</a:t>
              </a:r>
              <a:r>
                <a:rPr kumimoji="1" lang="en-US" altLang="zh-CN" sz="2000">
                  <a:latin typeface="微软雅黑" panose="020B0503020204020204" pitchFamily="34" charset="-122"/>
                </a:rPr>
                <a:t>)</a:t>
              </a:r>
              <a:r>
                <a:rPr kumimoji="1" lang="zh-CN" altLang="en-US" sz="2000">
                  <a:latin typeface="微软雅黑" panose="020B0503020204020204" pitchFamily="34" charset="-122"/>
                </a:rPr>
                <a:t>；</a:t>
              </a:r>
            </a:p>
          </p:txBody>
        </p:sp>
        <p:graphicFrame>
          <p:nvGraphicFramePr>
            <p:cNvPr id="39954" name="Object 6"/>
            <p:cNvGraphicFramePr>
              <a:graphicFrameLocks noChangeAspect="1"/>
            </p:cNvGraphicFramePr>
            <p:nvPr/>
          </p:nvGraphicFramePr>
          <p:xfrm>
            <a:off x="1749" y="1341"/>
            <a:ext cx="412" cy="227"/>
          </p:xfrm>
          <a:graphic>
            <a:graphicData uri="http://schemas.openxmlformats.org/presentationml/2006/ole">
              <mc:AlternateContent xmlns:mc="http://schemas.openxmlformats.org/markup-compatibility/2006">
                <mc:Choice xmlns:v="urn:schemas-microsoft-com:vml" Requires="v">
                  <p:oleObj spid="_x0000_s39962" name="Equation" r:id="rId16" imgW="368140" imgH="203112" progId="Equation.3">
                    <p:embed/>
                  </p:oleObj>
                </mc:Choice>
                <mc:Fallback>
                  <p:oleObj name="Equation" r:id="rId16" imgW="368140" imgH="203112" progId="Equation.3">
                    <p:embed/>
                    <p:pic>
                      <p:nvPicPr>
                        <p:cNvPr id="0" name="Object 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49" y="1341"/>
                          <a:ext cx="41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55" name="Object 7"/>
            <p:cNvGraphicFramePr>
              <a:graphicFrameLocks noChangeAspect="1"/>
            </p:cNvGraphicFramePr>
            <p:nvPr/>
          </p:nvGraphicFramePr>
          <p:xfrm>
            <a:off x="3518" y="1324"/>
            <a:ext cx="181" cy="198"/>
          </p:xfrm>
          <a:graphic>
            <a:graphicData uri="http://schemas.openxmlformats.org/presentationml/2006/ole">
              <mc:AlternateContent xmlns:mc="http://schemas.openxmlformats.org/markup-compatibility/2006">
                <mc:Choice xmlns:v="urn:schemas-microsoft-com:vml" Requires="v">
                  <p:oleObj spid="_x0000_s39963" name="Equation" r:id="rId18" imgW="139639" imgH="152334" progId="Equation.3">
                    <p:embed/>
                  </p:oleObj>
                </mc:Choice>
                <mc:Fallback>
                  <p:oleObj name="Equation" r:id="rId18" imgW="139639" imgH="152334" progId="Equation.3">
                    <p:embed/>
                    <p:pic>
                      <p:nvPicPr>
                        <p:cNvPr id="0" name="Object 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518" y="1324"/>
                          <a:ext cx="181"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9949" name="Group 8"/>
          <p:cNvGrpSpPr>
            <a:grpSpLocks/>
          </p:cNvGrpSpPr>
          <p:nvPr/>
        </p:nvGrpSpPr>
        <p:grpSpPr bwMode="auto">
          <a:xfrm>
            <a:off x="288925" y="2341563"/>
            <a:ext cx="7239000" cy="582612"/>
            <a:chOff x="480" y="3643"/>
            <a:chExt cx="4560" cy="367"/>
          </a:xfrm>
        </p:grpSpPr>
        <p:sp>
          <p:nvSpPr>
            <p:cNvPr id="39950" name="Text Box 9"/>
            <p:cNvSpPr txBox="1">
              <a:spLocks noChangeArrowheads="1"/>
            </p:cNvSpPr>
            <p:nvPr/>
          </p:nvSpPr>
          <p:spPr bwMode="auto">
            <a:xfrm>
              <a:off x="480" y="3700"/>
              <a:ext cx="456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kumimoji="1" lang="zh-CN" altLang="en-US" sz="2000">
                  <a:latin typeface="微软雅黑" panose="020B0503020204020204" pitchFamily="34" charset="-122"/>
                </a:rPr>
                <a:t>能带极大值点：                   即布里渊区      点。</a:t>
              </a:r>
            </a:p>
          </p:txBody>
        </p:sp>
        <p:graphicFrame>
          <p:nvGraphicFramePr>
            <p:cNvPr id="39951" name="Object 10"/>
            <p:cNvGraphicFramePr>
              <a:graphicFrameLocks noChangeAspect="1"/>
            </p:cNvGraphicFramePr>
            <p:nvPr/>
          </p:nvGraphicFramePr>
          <p:xfrm>
            <a:off x="1625" y="3643"/>
            <a:ext cx="854" cy="367"/>
          </p:xfrm>
          <a:graphic>
            <a:graphicData uri="http://schemas.openxmlformats.org/presentationml/2006/ole">
              <mc:AlternateContent xmlns:mc="http://schemas.openxmlformats.org/markup-compatibility/2006">
                <mc:Choice xmlns:v="urn:schemas-microsoft-com:vml" Requires="v">
                  <p:oleObj spid="_x0000_s39964" name="Equation" r:id="rId20" imgW="914400" imgH="393700" progId="Equation.3">
                    <p:embed/>
                  </p:oleObj>
                </mc:Choice>
                <mc:Fallback>
                  <p:oleObj name="Equation" r:id="rId20" imgW="914400" imgH="393700" progId="Equation.3">
                    <p:embed/>
                    <p:pic>
                      <p:nvPicPr>
                        <p:cNvPr id="0" name="Object 1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25" y="3643"/>
                          <a:ext cx="854"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52" name="Object 11"/>
            <p:cNvGraphicFramePr>
              <a:graphicFrameLocks noChangeAspect="1"/>
            </p:cNvGraphicFramePr>
            <p:nvPr/>
          </p:nvGraphicFramePr>
          <p:xfrm>
            <a:off x="3379" y="3731"/>
            <a:ext cx="187" cy="187"/>
          </p:xfrm>
          <a:graphic>
            <a:graphicData uri="http://schemas.openxmlformats.org/presentationml/2006/ole">
              <mc:AlternateContent xmlns:mc="http://schemas.openxmlformats.org/markup-compatibility/2006">
                <mc:Choice xmlns:v="urn:schemas-microsoft-com:vml" Requires="v">
                  <p:oleObj spid="_x0000_s39965" name="Equation" r:id="rId22" imgW="164885" imgH="164885" progId="Equation.3">
                    <p:embed/>
                  </p:oleObj>
                </mc:Choice>
                <mc:Fallback>
                  <p:oleObj name="Equation" r:id="rId22" imgW="164885" imgH="164885" progId="Equation.3">
                    <p:embed/>
                    <p:pic>
                      <p:nvPicPr>
                        <p:cNvPr id="0" name="Object 1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79" y="3731"/>
                          <a:ext cx="187"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2541"/>
                                        </p:tgtEl>
                                        <p:attrNameLst>
                                          <p:attrName>style.visibility</p:attrName>
                                        </p:attrNameLst>
                                      </p:cBhvr>
                                      <p:to>
                                        <p:strVal val="visible"/>
                                      </p:to>
                                    </p:set>
                                    <p:animEffect transition="in" filter="dissolve">
                                      <p:cBhvr>
                                        <p:cTn id="7" dur="500"/>
                                        <p:tgtEl>
                                          <p:spTgt spid="22541"/>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2542"/>
                                        </p:tgtEl>
                                        <p:attrNameLst>
                                          <p:attrName>style.visibility</p:attrName>
                                        </p:attrNameLst>
                                      </p:cBhvr>
                                      <p:to>
                                        <p:strVal val="visible"/>
                                      </p:to>
                                    </p:set>
                                    <p:animEffect transition="in" filter="dissolve">
                                      <p:cBhvr>
                                        <p:cTn id="11" dur="500"/>
                                        <p:tgtEl>
                                          <p:spTgt spid="22542"/>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22534"/>
                                        </p:tgtEl>
                                        <p:attrNameLst>
                                          <p:attrName>style.visibility</p:attrName>
                                        </p:attrNameLst>
                                      </p:cBhvr>
                                      <p:to>
                                        <p:strVal val="visible"/>
                                      </p:to>
                                    </p:set>
                                    <p:animEffect transition="in" filter="dissolve">
                                      <p:cBhvr>
                                        <p:cTn id="15" dur="500"/>
                                        <p:tgtEl>
                                          <p:spTgt spid="22534"/>
                                        </p:tgtEl>
                                      </p:cBhvr>
                                    </p:animEffect>
                                  </p:childTnLst>
                                </p:cTn>
                              </p:par>
                            </p:childTnLst>
                          </p:cTn>
                        </p:par>
                        <p:par>
                          <p:cTn id="16" fill="hold" nodeType="afterGroup">
                            <p:stCondLst>
                              <p:cond delay="1500"/>
                            </p:stCondLst>
                            <p:childTnLst>
                              <p:par>
                                <p:cTn id="17" presetID="9" presetClass="entr" presetSubtype="0" fill="hold" nodeType="afterEffect">
                                  <p:stCondLst>
                                    <p:cond delay="0"/>
                                  </p:stCondLst>
                                  <p:childTnLst>
                                    <p:set>
                                      <p:cBhvr>
                                        <p:cTn id="18" dur="1" fill="hold">
                                          <p:stCondLst>
                                            <p:cond delay="0"/>
                                          </p:stCondLst>
                                        </p:cTn>
                                        <p:tgtEl>
                                          <p:spTgt spid="22531"/>
                                        </p:tgtEl>
                                        <p:attrNameLst>
                                          <p:attrName>style.visibility</p:attrName>
                                        </p:attrNameLst>
                                      </p:cBhvr>
                                      <p:to>
                                        <p:strVal val="visible"/>
                                      </p:to>
                                    </p:set>
                                    <p:animEffect transition="in" filter="dissolve">
                                      <p:cBhvr>
                                        <p:cTn id="19" dur="500"/>
                                        <p:tgtEl>
                                          <p:spTgt spid="22531"/>
                                        </p:tgtEl>
                                      </p:cBhvr>
                                    </p:animEffect>
                                  </p:childTnLst>
                                </p:cTn>
                              </p:par>
                            </p:childTnLst>
                          </p:cTn>
                        </p:par>
                        <p:par>
                          <p:cTn id="20" fill="hold" nodeType="afterGroup">
                            <p:stCondLst>
                              <p:cond delay="2000"/>
                            </p:stCondLst>
                            <p:childTnLst>
                              <p:par>
                                <p:cTn id="21" presetID="9" presetClass="entr" presetSubtype="0" fill="hold" nodeType="afterEffect">
                                  <p:stCondLst>
                                    <p:cond delay="0"/>
                                  </p:stCondLst>
                                  <p:childTnLst>
                                    <p:set>
                                      <p:cBhvr>
                                        <p:cTn id="22" dur="1" fill="hold">
                                          <p:stCondLst>
                                            <p:cond delay="0"/>
                                          </p:stCondLst>
                                        </p:cTn>
                                        <p:tgtEl>
                                          <p:spTgt spid="22547"/>
                                        </p:tgtEl>
                                        <p:attrNameLst>
                                          <p:attrName>style.visibility</p:attrName>
                                        </p:attrNameLst>
                                      </p:cBhvr>
                                      <p:to>
                                        <p:strVal val="visible"/>
                                      </p:to>
                                    </p:set>
                                    <p:animEffect transition="in" filter="dissolve">
                                      <p:cBhvr>
                                        <p:cTn id="23" dur="500"/>
                                        <p:tgtEl>
                                          <p:spTgt spid="22547"/>
                                        </p:tgtEl>
                                      </p:cBhvr>
                                    </p:animEffect>
                                  </p:childTnLst>
                                </p:cTn>
                              </p:par>
                            </p:childTnLst>
                          </p:cTn>
                        </p:par>
                        <p:par>
                          <p:cTn id="24" fill="hold" nodeType="afterGroup">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22544">
                                            <p:txEl>
                                              <p:pRg st="0" end="0"/>
                                            </p:txEl>
                                          </p:spTgt>
                                        </p:tgtEl>
                                        <p:attrNameLst>
                                          <p:attrName>style.visibility</p:attrName>
                                        </p:attrNameLst>
                                      </p:cBhvr>
                                      <p:to>
                                        <p:strVal val="visible"/>
                                      </p:to>
                                    </p:set>
                                    <p:animEffect transition="in" filter="dissolve">
                                      <p:cBhvr>
                                        <p:cTn id="27" dur="500"/>
                                        <p:tgtEl>
                                          <p:spTgt spid="225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4" grpId="0" build="p" autoUpdateAnimBg="0"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250825" y="727075"/>
            <a:ext cx="8642350" cy="681038"/>
          </a:xfrm>
          <a:noFill/>
        </p:spPr>
        <p:txBody>
          <a:bodyPr/>
          <a:lstStyle/>
          <a:p>
            <a:pPr algn="just" eaLnBrk="1" hangingPunct="1"/>
            <a:r>
              <a:rPr lang="zh-CN" altLang="en-US" sz="2400" smtClean="0">
                <a:effectLst/>
                <a:latin typeface="微软雅黑" panose="020B0503020204020204" pitchFamily="34" charset="-122"/>
              </a:rPr>
              <a:t>简立方晶格的</a:t>
            </a:r>
            <a:r>
              <a:rPr lang="en-US" altLang="zh-CN" sz="2400" smtClean="0">
                <a:effectLst/>
                <a:latin typeface="微软雅黑" panose="020B0503020204020204" pitchFamily="34" charset="-122"/>
              </a:rPr>
              <a:t>s</a:t>
            </a:r>
            <a:r>
              <a:rPr lang="zh-CN" altLang="en-US" sz="2400" smtClean="0">
                <a:effectLst/>
                <a:latin typeface="微软雅黑" panose="020B0503020204020204" pitchFamily="34" charset="-122"/>
              </a:rPr>
              <a:t>能带，</a:t>
            </a:r>
            <a:r>
              <a:rPr lang="en-US" altLang="zh-CN" sz="2400" smtClean="0">
                <a:effectLst/>
                <a:latin typeface="微软雅黑" panose="020B0503020204020204" pitchFamily="34" charset="-122"/>
              </a:rPr>
              <a:t>p</a:t>
            </a:r>
            <a:r>
              <a:rPr lang="zh-CN" altLang="en-US" sz="2400" smtClean="0">
                <a:effectLst/>
                <a:latin typeface="微软雅黑" panose="020B0503020204020204" pitchFamily="34" charset="-122"/>
              </a:rPr>
              <a:t>能带沿</a:t>
            </a:r>
            <a:r>
              <a:rPr lang="en-US" altLang="zh-CN" sz="2400" smtClean="0">
                <a:effectLst/>
                <a:latin typeface="微软雅黑" panose="020B0503020204020204" pitchFamily="34" charset="-122"/>
              </a:rPr>
              <a:t>Δ</a:t>
            </a:r>
            <a:r>
              <a:rPr lang="zh-CN" altLang="en-US" sz="2400" smtClean="0">
                <a:effectLst/>
                <a:latin typeface="微软雅黑" panose="020B0503020204020204" pitchFamily="34" charset="-122"/>
              </a:rPr>
              <a:t>轴的</a:t>
            </a:r>
            <a:r>
              <a:rPr lang="en-US" altLang="zh-CN" sz="2400" smtClean="0">
                <a:effectLst/>
                <a:latin typeface="微软雅黑" panose="020B0503020204020204" pitchFamily="34" charset="-122"/>
              </a:rPr>
              <a:t>E(k)</a:t>
            </a:r>
            <a:r>
              <a:rPr lang="zh-CN" altLang="en-US" sz="2400" smtClean="0">
                <a:effectLst/>
                <a:latin typeface="微软雅黑" panose="020B0503020204020204" pitchFamily="34" charset="-122"/>
              </a:rPr>
              <a:t>函数</a:t>
            </a:r>
          </a:p>
        </p:txBody>
      </p:sp>
      <p:grpSp>
        <p:nvGrpSpPr>
          <p:cNvPr id="40963" name="Group 25"/>
          <p:cNvGrpSpPr>
            <a:grpSpLocks/>
          </p:cNvGrpSpPr>
          <p:nvPr/>
        </p:nvGrpSpPr>
        <p:grpSpPr bwMode="auto">
          <a:xfrm>
            <a:off x="5580063" y="2998788"/>
            <a:ext cx="2808287" cy="2014537"/>
            <a:chOff x="3560" y="1117"/>
            <a:chExt cx="1769" cy="1269"/>
          </a:xfrm>
        </p:grpSpPr>
        <p:graphicFrame>
          <p:nvGraphicFramePr>
            <p:cNvPr id="40984" name="Object 21"/>
            <p:cNvGraphicFramePr>
              <a:graphicFrameLocks noChangeAspect="1"/>
            </p:cNvGraphicFramePr>
            <p:nvPr/>
          </p:nvGraphicFramePr>
          <p:xfrm>
            <a:off x="3969" y="1162"/>
            <a:ext cx="207" cy="226"/>
          </p:xfrm>
          <a:graphic>
            <a:graphicData uri="http://schemas.openxmlformats.org/presentationml/2006/ole">
              <mc:AlternateContent xmlns:mc="http://schemas.openxmlformats.org/markup-compatibility/2006">
                <mc:Choice xmlns:v="urn:schemas-microsoft-com:vml" Requires="v">
                  <p:oleObj spid="_x0000_s40987" name="Equation" r:id="rId3" imgW="139639" imgH="152334" progId="Equation.DSMT4">
                    <p:embed/>
                  </p:oleObj>
                </mc:Choice>
                <mc:Fallback>
                  <p:oleObj name="Equation" r:id="rId3" imgW="139639" imgH="152334" progId="Equation.DSMT4">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9" y="1162"/>
                          <a:ext cx="207"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85" name="Text Box 20"/>
            <p:cNvSpPr txBox="1">
              <a:spLocks noChangeArrowheads="1"/>
            </p:cNvSpPr>
            <p:nvPr/>
          </p:nvSpPr>
          <p:spPr bwMode="auto">
            <a:xfrm>
              <a:off x="3560" y="1117"/>
              <a:ext cx="1769" cy="1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lang="en-US" altLang="zh-CN" sz="2800">
                  <a:solidFill>
                    <a:srgbClr val="1C1C1C"/>
                  </a:solidFill>
                  <a:latin typeface="微软雅黑" panose="020B0503020204020204" pitchFamily="34" charset="-122"/>
                </a:rPr>
                <a:t>S</a:t>
              </a:r>
              <a:r>
                <a:rPr lang="zh-CN" altLang="en-US" sz="2800">
                  <a:solidFill>
                    <a:srgbClr val="1C1C1C"/>
                  </a:solidFill>
                  <a:latin typeface="微软雅黑" panose="020B0503020204020204" pitchFamily="34" charset="-122"/>
                </a:rPr>
                <a:t>带    点是一重简并的</a:t>
              </a:r>
              <a:r>
                <a:rPr lang="en-US" altLang="zh-CN" sz="2800">
                  <a:solidFill>
                    <a:srgbClr val="1C1C1C"/>
                  </a:solidFill>
                  <a:latin typeface="微软雅黑" panose="020B0503020204020204" pitchFamily="34" charset="-122"/>
                </a:rPr>
                <a:t>;</a:t>
              </a:r>
            </a:p>
            <a:p>
              <a:pPr eaLnBrk="1" hangingPunct="1">
                <a:spcBef>
                  <a:spcPct val="50000"/>
                </a:spcBef>
                <a:buFontTx/>
                <a:buNone/>
              </a:pPr>
              <a:r>
                <a:rPr lang="en-US" altLang="zh-CN" sz="2800">
                  <a:solidFill>
                    <a:srgbClr val="1C1C1C"/>
                  </a:solidFill>
                  <a:latin typeface="微软雅黑" panose="020B0503020204020204" pitchFamily="34" charset="-122"/>
                </a:rPr>
                <a:t>P</a:t>
              </a:r>
              <a:r>
                <a:rPr lang="zh-CN" altLang="en-US" sz="2800">
                  <a:solidFill>
                    <a:srgbClr val="1C1C1C"/>
                  </a:solidFill>
                  <a:latin typeface="微软雅黑" panose="020B0503020204020204" pitchFamily="34" charset="-122"/>
                </a:rPr>
                <a:t>带的     点是三重简并的</a:t>
              </a:r>
              <a:r>
                <a:rPr lang="en-US" altLang="zh-CN" sz="2800">
                  <a:solidFill>
                    <a:srgbClr val="1C1C1C"/>
                  </a:solidFill>
                  <a:latin typeface="微软雅黑" panose="020B0503020204020204" pitchFamily="34" charset="-122"/>
                </a:rPr>
                <a:t>;</a:t>
              </a:r>
            </a:p>
          </p:txBody>
        </p:sp>
        <p:graphicFrame>
          <p:nvGraphicFramePr>
            <p:cNvPr id="40986" name="Object 23"/>
            <p:cNvGraphicFramePr>
              <a:graphicFrameLocks noChangeAspect="1"/>
            </p:cNvGraphicFramePr>
            <p:nvPr/>
          </p:nvGraphicFramePr>
          <p:xfrm>
            <a:off x="4195" y="1842"/>
            <a:ext cx="230" cy="251"/>
          </p:xfrm>
          <a:graphic>
            <a:graphicData uri="http://schemas.openxmlformats.org/presentationml/2006/ole">
              <mc:AlternateContent xmlns:mc="http://schemas.openxmlformats.org/markup-compatibility/2006">
                <mc:Choice xmlns:v="urn:schemas-microsoft-com:vml" Requires="v">
                  <p:oleObj spid="_x0000_s40988" name="Equation" r:id="rId5" imgW="139639" imgH="152334" progId="Equation.DSMT4">
                    <p:embed/>
                  </p:oleObj>
                </mc:Choice>
                <mc:Fallback>
                  <p:oleObj name="Equation" r:id="rId5" imgW="139639" imgH="152334" progId="Equation.DSMT4">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5" y="1842"/>
                          <a:ext cx="230"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0964" name="矩形 11"/>
          <p:cNvSpPr>
            <a:spLocks noChangeArrowheads="1"/>
          </p:cNvSpPr>
          <p:nvPr/>
        </p:nvSpPr>
        <p:spPr bwMode="auto">
          <a:xfrm>
            <a:off x="250825" y="1484313"/>
            <a:ext cx="8642350" cy="5040312"/>
          </a:xfrm>
          <a:prstGeom prst="rect">
            <a:avLst/>
          </a:prstGeom>
          <a:noFill/>
          <a:ln w="19050" algn="ctr">
            <a:solidFill>
              <a:srgbClr val="0207CA"/>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grpSp>
        <p:nvGrpSpPr>
          <p:cNvPr id="40965" name="组合 1"/>
          <p:cNvGrpSpPr>
            <a:grpSpLocks/>
          </p:cNvGrpSpPr>
          <p:nvPr/>
        </p:nvGrpSpPr>
        <p:grpSpPr bwMode="auto">
          <a:xfrm>
            <a:off x="355600" y="1651000"/>
            <a:ext cx="4918075" cy="4657725"/>
            <a:chOff x="355169" y="1651503"/>
            <a:chExt cx="4918546" cy="4657817"/>
          </a:xfrm>
        </p:grpSpPr>
        <p:grpSp>
          <p:nvGrpSpPr>
            <p:cNvPr id="40966" name="Group 3"/>
            <p:cNvGrpSpPr>
              <a:grpSpLocks/>
            </p:cNvGrpSpPr>
            <p:nvPr/>
          </p:nvGrpSpPr>
          <p:grpSpPr bwMode="auto">
            <a:xfrm>
              <a:off x="355169" y="1651503"/>
              <a:ext cx="4505648" cy="4657817"/>
              <a:chOff x="888" y="1020"/>
              <a:chExt cx="3109" cy="3214"/>
            </a:xfrm>
          </p:grpSpPr>
          <p:grpSp>
            <p:nvGrpSpPr>
              <p:cNvPr id="40968" name="Group 4"/>
              <p:cNvGrpSpPr>
                <a:grpSpLocks/>
              </p:cNvGrpSpPr>
              <p:nvPr/>
            </p:nvGrpSpPr>
            <p:grpSpPr bwMode="auto">
              <a:xfrm>
                <a:off x="1261" y="1104"/>
                <a:ext cx="2736" cy="2880"/>
                <a:chOff x="1261" y="1104"/>
                <a:chExt cx="2736" cy="2880"/>
              </a:xfrm>
            </p:grpSpPr>
            <p:sp>
              <p:nvSpPr>
                <p:cNvPr id="40978" name="Line 5"/>
                <p:cNvSpPr>
                  <a:spLocks noChangeShapeType="1"/>
                </p:cNvSpPr>
                <p:nvPr/>
              </p:nvSpPr>
              <p:spPr bwMode="auto">
                <a:xfrm>
                  <a:off x="1261" y="3984"/>
                  <a:ext cx="27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9" name="Line 6"/>
                <p:cNvSpPr>
                  <a:spLocks noChangeShapeType="1"/>
                </p:cNvSpPr>
                <p:nvPr/>
              </p:nvSpPr>
              <p:spPr bwMode="auto">
                <a:xfrm>
                  <a:off x="1392" y="1104"/>
                  <a:ext cx="0" cy="28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80" name="Line 7"/>
                <p:cNvSpPr>
                  <a:spLocks noChangeShapeType="1"/>
                </p:cNvSpPr>
                <p:nvPr/>
              </p:nvSpPr>
              <p:spPr bwMode="auto">
                <a:xfrm flipH="1">
                  <a:off x="3784" y="1104"/>
                  <a:ext cx="8" cy="28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81" name="Freeform 8"/>
                <p:cNvSpPr>
                  <a:spLocks/>
                </p:cNvSpPr>
                <p:nvPr/>
              </p:nvSpPr>
              <p:spPr bwMode="auto">
                <a:xfrm>
                  <a:off x="1392" y="3290"/>
                  <a:ext cx="2400" cy="689"/>
                </a:xfrm>
                <a:custGeom>
                  <a:avLst/>
                  <a:gdLst>
                    <a:gd name="T0" fmla="*/ 0 w 2400"/>
                    <a:gd name="T1" fmla="*/ 1798 h 264"/>
                    <a:gd name="T2" fmla="*/ 576 w 2400"/>
                    <a:gd name="T3" fmla="*/ 1143 h 264"/>
                    <a:gd name="T4" fmla="*/ 1536 w 2400"/>
                    <a:gd name="T5" fmla="*/ 164 h 264"/>
                    <a:gd name="T6" fmla="*/ 2400 w 2400"/>
                    <a:gd name="T7" fmla="*/ 164 h 2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00" h="264">
                      <a:moveTo>
                        <a:pt x="0" y="264"/>
                      </a:moveTo>
                      <a:cubicBezTo>
                        <a:pt x="160" y="236"/>
                        <a:pt x="320" y="208"/>
                        <a:pt x="576" y="168"/>
                      </a:cubicBezTo>
                      <a:cubicBezTo>
                        <a:pt x="832" y="128"/>
                        <a:pt x="1232" y="48"/>
                        <a:pt x="1536" y="24"/>
                      </a:cubicBezTo>
                      <a:cubicBezTo>
                        <a:pt x="1840" y="0"/>
                        <a:pt x="2256" y="24"/>
                        <a:pt x="2400" y="24"/>
                      </a:cubicBezTo>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82" name="Freeform 9"/>
                <p:cNvSpPr>
                  <a:spLocks/>
                </p:cNvSpPr>
                <p:nvPr/>
              </p:nvSpPr>
              <p:spPr bwMode="auto">
                <a:xfrm>
                  <a:off x="1392" y="1920"/>
                  <a:ext cx="2400" cy="672"/>
                </a:xfrm>
                <a:custGeom>
                  <a:avLst/>
                  <a:gdLst>
                    <a:gd name="T0" fmla="*/ 0 w 2400"/>
                    <a:gd name="T1" fmla="*/ 0 h 672"/>
                    <a:gd name="T2" fmla="*/ 672 w 2400"/>
                    <a:gd name="T3" fmla="*/ 48 h 672"/>
                    <a:gd name="T4" fmla="*/ 1344 w 2400"/>
                    <a:gd name="T5" fmla="*/ 288 h 672"/>
                    <a:gd name="T6" fmla="*/ 1872 w 2400"/>
                    <a:gd name="T7" fmla="*/ 528 h 672"/>
                    <a:gd name="T8" fmla="*/ 2400 w 2400"/>
                    <a:gd name="T9" fmla="*/ 672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00" h="672">
                      <a:moveTo>
                        <a:pt x="0" y="0"/>
                      </a:moveTo>
                      <a:cubicBezTo>
                        <a:pt x="224" y="0"/>
                        <a:pt x="448" y="0"/>
                        <a:pt x="672" y="48"/>
                      </a:cubicBezTo>
                      <a:cubicBezTo>
                        <a:pt x="896" y="96"/>
                        <a:pt x="1144" y="208"/>
                        <a:pt x="1344" y="288"/>
                      </a:cubicBezTo>
                      <a:cubicBezTo>
                        <a:pt x="1544" y="368"/>
                        <a:pt x="1696" y="464"/>
                        <a:pt x="1872" y="528"/>
                      </a:cubicBezTo>
                      <a:cubicBezTo>
                        <a:pt x="2048" y="592"/>
                        <a:pt x="2312" y="648"/>
                        <a:pt x="2400" y="672"/>
                      </a:cubicBezTo>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83" name="Freeform 10"/>
                <p:cNvSpPr>
                  <a:spLocks/>
                </p:cNvSpPr>
                <p:nvPr/>
              </p:nvSpPr>
              <p:spPr bwMode="auto">
                <a:xfrm flipV="1">
                  <a:off x="1392" y="1248"/>
                  <a:ext cx="2400" cy="672"/>
                </a:xfrm>
                <a:custGeom>
                  <a:avLst/>
                  <a:gdLst>
                    <a:gd name="T0" fmla="*/ 0 w 2400"/>
                    <a:gd name="T1" fmla="*/ 0 h 672"/>
                    <a:gd name="T2" fmla="*/ 672 w 2400"/>
                    <a:gd name="T3" fmla="*/ 48 h 672"/>
                    <a:gd name="T4" fmla="*/ 1344 w 2400"/>
                    <a:gd name="T5" fmla="*/ 288 h 672"/>
                    <a:gd name="T6" fmla="*/ 1872 w 2400"/>
                    <a:gd name="T7" fmla="*/ 528 h 672"/>
                    <a:gd name="T8" fmla="*/ 2400 w 2400"/>
                    <a:gd name="T9" fmla="*/ 672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00" h="672">
                      <a:moveTo>
                        <a:pt x="0" y="0"/>
                      </a:moveTo>
                      <a:cubicBezTo>
                        <a:pt x="224" y="0"/>
                        <a:pt x="448" y="0"/>
                        <a:pt x="672" y="48"/>
                      </a:cubicBezTo>
                      <a:cubicBezTo>
                        <a:pt x="896" y="96"/>
                        <a:pt x="1144" y="208"/>
                        <a:pt x="1344" y="288"/>
                      </a:cubicBezTo>
                      <a:cubicBezTo>
                        <a:pt x="1544" y="368"/>
                        <a:pt x="1696" y="464"/>
                        <a:pt x="1872" y="528"/>
                      </a:cubicBezTo>
                      <a:cubicBezTo>
                        <a:pt x="2048" y="592"/>
                        <a:pt x="2312" y="648"/>
                        <a:pt x="2400" y="672"/>
                      </a:cubicBezTo>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40969" name="Object 11"/>
              <p:cNvGraphicFramePr>
                <a:graphicFrameLocks noChangeAspect="1"/>
              </p:cNvGraphicFramePr>
              <p:nvPr/>
            </p:nvGraphicFramePr>
            <p:xfrm>
              <a:off x="1152" y="3984"/>
              <a:ext cx="220" cy="240"/>
            </p:xfrm>
            <a:graphic>
              <a:graphicData uri="http://schemas.openxmlformats.org/presentationml/2006/ole">
                <mc:AlternateContent xmlns:mc="http://schemas.openxmlformats.org/markup-compatibility/2006">
                  <mc:Choice xmlns:v="urn:schemas-microsoft-com:vml" Requires="v">
                    <p:oleObj spid="_x0000_s40989" name="Equation" r:id="rId6" imgW="139639" imgH="152334" progId="Equation.3">
                      <p:embed/>
                    </p:oleObj>
                  </mc:Choice>
                  <mc:Fallback>
                    <p:oleObj name="Equation" r:id="rId6" imgW="139639" imgH="152334"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2" y="3984"/>
                            <a:ext cx="22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70" name="Object 12"/>
              <p:cNvGraphicFramePr>
                <a:graphicFrameLocks noChangeAspect="1"/>
              </p:cNvGraphicFramePr>
              <p:nvPr/>
            </p:nvGraphicFramePr>
            <p:xfrm>
              <a:off x="3600" y="3964"/>
              <a:ext cx="280" cy="260"/>
            </p:xfrm>
            <a:graphic>
              <a:graphicData uri="http://schemas.openxmlformats.org/presentationml/2006/ole">
                <mc:AlternateContent xmlns:mc="http://schemas.openxmlformats.org/markup-compatibility/2006">
                  <mc:Choice xmlns:v="urn:schemas-microsoft-com:vml" Requires="v">
                    <p:oleObj spid="_x0000_s40990" name="Equation" r:id="rId8" imgW="177492" imgH="164814" progId="Equation.3">
                      <p:embed/>
                    </p:oleObj>
                  </mc:Choice>
                  <mc:Fallback>
                    <p:oleObj name="Equation" r:id="rId8" imgW="177492" imgH="164814"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00" y="3964"/>
                            <a:ext cx="280"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71" name="Object 13"/>
              <p:cNvGraphicFramePr>
                <a:graphicFrameLocks noChangeAspect="1"/>
              </p:cNvGraphicFramePr>
              <p:nvPr/>
            </p:nvGraphicFramePr>
            <p:xfrm>
              <a:off x="2448" y="3974"/>
              <a:ext cx="240" cy="260"/>
            </p:xfrm>
            <a:graphic>
              <a:graphicData uri="http://schemas.openxmlformats.org/presentationml/2006/ole">
                <mc:AlternateContent xmlns:mc="http://schemas.openxmlformats.org/markup-compatibility/2006">
                  <mc:Choice xmlns:v="urn:schemas-microsoft-com:vml" Requires="v">
                    <p:oleObj spid="_x0000_s40991" name="Equation" r:id="rId10" imgW="152268" imgH="164957" progId="Equation.3">
                      <p:embed/>
                    </p:oleObj>
                  </mc:Choice>
                  <mc:Fallback>
                    <p:oleObj name="Equation" r:id="rId10" imgW="152268" imgH="164957"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48" y="3974"/>
                            <a:ext cx="240"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72" name="Text Box 14"/>
              <p:cNvSpPr txBox="1">
                <a:spLocks noChangeArrowheads="1"/>
              </p:cNvSpPr>
              <p:nvPr/>
            </p:nvSpPr>
            <p:spPr bwMode="auto">
              <a:xfrm>
                <a:off x="2400" y="2976"/>
                <a:ext cx="683"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kumimoji="1" lang="en-US" altLang="zh-CN" sz="2400">
                    <a:latin typeface="微软雅黑" panose="020B0503020204020204" pitchFamily="34" charset="-122"/>
                  </a:rPr>
                  <a:t>s</a:t>
                </a:r>
                <a:r>
                  <a:rPr kumimoji="1" lang="zh-CN" altLang="en-US" sz="2400">
                    <a:latin typeface="微软雅黑" panose="020B0503020204020204" pitchFamily="34" charset="-122"/>
                  </a:rPr>
                  <a:t>带</a:t>
                </a:r>
              </a:p>
            </p:txBody>
          </p:sp>
          <p:sp>
            <p:nvSpPr>
              <p:cNvPr id="40973" name="Text Box 15"/>
              <p:cNvSpPr txBox="1">
                <a:spLocks noChangeArrowheads="1"/>
              </p:cNvSpPr>
              <p:nvPr/>
            </p:nvSpPr>
            <p:spPr bwMode="auto">
              <a:xfrm>
                <a:off x="2064" y="2160"/>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kumimoji="1" lang="en-US" altLang="zh-CN" sz="2400">
                    <a:latin typeface="微软雅黑" panose="020B0503020204020204" pitchFamily="34" charset="-122"/>
                  </a:rPr>
                  <a:t>p</a:t>
                </a:r>
                <a:r>
                  <a:rPr kumimoji="1" lang="en-US" altLang="zh-CN" sz="2400" baseline="-25000">
                    <a:latin typeface="微软雅黑" panose="020B0503020204020204" pitchFamily="34" charset="-122"/>
                  </a:rPr>
                  <a:t>x</a:t>
                </a:r>
                <a:r>
                  <a:rPr kumimoji="1" lang="zh-CN" altLang="en-US" sz="2400">
                    <a:latin typeface="微软雅黑" panose="020B0503020204020204" pitchFamily="34" charset="-122"/>
                  </a:rPr>
                  <a:t>带</a:t>
                </a:r>
              </a:p>
            </p:txBody>
          </p:sp>
          <p:sp>
            <p:nvSpPr>
              <p:cNvPr id="40974" name="Text Box 16"/>
              <p:cNvSpPr txBox="1">
                <a:spLocks noChangeArrowheads="1"/>
              </p:cNvSpPr>
              <p:nvPr/>
            </p:nvSpPr>
            <p:spPr bwMode="auto">
              <a:xfrm>
                <a:off x="1872" y="1392"/>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kumimoji="1" lang="en-US" altLang="zh-CN" sz="2400">
                    <a:latin typeface="微软雅黑" panose="020B0503020204020204" pitchFamily="34" charset="-122"/>
                  </a:rPr>
                  <a:t>p</a:t>
                </a:r>
                <a:r>
                  <a:rPr kumimoji="1" lang="en-US" altLang="zh-CN" sz="2400" baseline="-25000">
                    <a:latin typeface="微软雅黑" panose="020B0503020204020204" pitchFamily="34" charset="-122"/>
                  </a:rPr>
                  <a:t>y</a:t>
                </a:r>
                <a:r>
                  <a:rPr kumimoji="1" lang="zh-CN" altLang="en-US" sz="2400">
                    <a:latin typeface="微软雅黑" panose="020B0503020204020204" pitchFamily="34" charset="-122"/>
                  </a:rPr>
                  <a:t>、</a:t>
                </a:r>
                <a:r>
                  <a:rPr kumimoji="1" lang="en-US" altLang="zh-CN" sz="2400">
                    <a:latin typeface="微软雅黑" panose="020B0503020204020204" pitchFamily="34" charset="-122"/>
                  </a:rPr>
                  <a:t>p</a:t>
                </a:r>
                <a:r>
                  <a:rPr kumimoji="1" lang="en-US" altLang="zh-CN" sz="2400" baseline="-25000">
                    <a:latin typeface="微软雅黑" panose="020B0503020204020204" pitchFamily="34" charset="-122"/>
                  </a:rPr>
                  <a:t>z</a:t>
                </a:r>
                <a:r>
                  <a:rPr kumimoji="1" lang="zh-CN" altLang="en-US" sz="2400">
                    <a:latin typeface="微软雅黑" panose="020B0503020204020204" pitchFamily="34" charset="-122"/>
                  </a:rPr>
                  <a:t>带</a:t>
                </a:r>
              </a:p>
            </p:txBody>
          </p:sp>
          <p:sp>
            <p:nvSpPr>
              <p:cNvPr id="40975" name="Text Box 17"/>
              <p:cNvSpPr txBox="1">
                <a:spLocks noChangeArrowheads="1"/>
              </p:cNvSpPr>
              <p:nvPr/>
            </p:nvSpPr>
            <p:spPr bwMode="auto">
              <a:xfrm>
                <a:off x="888" y="1020"/>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kumimoji="1" lang="en-US" altLang="zh-CN" sz="2400">
                    <a:latin typeface="微软雅黑" panose="020B0503020204020204" pitchFamily="34" charset="-122"/>
                  </a:rPr>
                  <a:t>E(k)</a:t>
                </a:r>
              </a:p>
            </p:txBody>
          </p:sp>
          <p:graphicFrame>
            <p:nvGraphicFramePr>
              <p:cNvPr id="40976" name="Object 18"/>
              <p:cNvGraphicFramePr>
                <a:graphicFrameLocks noChangeAspect="1"/>
              </p:cNvGraphicFramePr>
              <p:nvPr/>
            </p:nvGraphicFramePr>
            <p:xfrm>
              <a:off x="1152" y="3312"/>
              <a:ext cx="199" cy="260"/>
            </p:xfrm>
            <a:graphic>
              <a:graphicData uri="http://schemas.openxmlformats.org/presentationml/2006/ole">
                <mc:AlternateContent xmlns:mc="http://schemas.openxmlformats.org/markup-compatibility/2006">
                  <mc:Choice xmlns:v="urn:schemas-microsoft-com:vml" Requires="v">
                    <p:oleObj spid="_x0000_s40992" name="Equation" r:id="rId12" imgW="164885" imgH="215619" progId="Equation.3">
                      <p:embed/>
                    </p:oleObj>
                  </mc:Choice>
                  <mc:Fallback>
                    <p:oleObj name="Equation" r:id="rId12" imgW="164885" imgH="215619" progId="Equation.3">
                      <p:embed/>
                      <p:pic>
                        <p:nvPicPr>
                          <p:cNvPr id="0"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52" y="3312"/>
                            <a:ext cx="199"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77" name="Object 19"/>
              <p:cNvGraphicFramePr>
                <a:graphicFrameLocks noChangeAspect="1"/>
              </p:cNvGraphicFramePr>
              <p:nvPr/>
            </p:nvGraphicFramePr>
            <p:xfrm>
              <a:off x="1121" y="1816"/>
              <a:ext cx="261" cy="276"/>
            </p:xfrm>
            <a:graphic>
              <a:graphicData uri="http://schemas.openxmlformats.org/presentationml/2006/ole">
                <mc:AlternateContent xmlns:mc="http://schemas.openxmlformats.org/markup-compatibility/2006">
                  <mc:Choice xmlns:v="urn:schemas-microsoft-com:vml" Requires="v">
                    <p:oleObj spid="_x0000_s40993" name="Equation" r:id="rId14" imgW="215806" imgH="228501" progId="Equation.3">
                      <p:embed/>
                    </p:oleObj>
                  </mc:Choice>
                  <mc:Fallback>
                    <p:oleObj name="Equation" r:id="rId14" imgW="215806" imgH="228501" progId="Equation.3">
                      <p:embed/>
                      <p:pic>
                        <p:nvPicPr>
                          <p:cNvPr id="0" name="Object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21" y="1816"/>
                            <a:ext cx="261"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0967" name="Text Box 15"/>
            <p:cNvSpPr txBox="1">
              <a:spLocks noChangeArrowheads="1"/>
            </p:cNvSpPr>
            <p:nvPr/>
          </p:nvSpPr>
          <p:spPr bwMode="auto">
            <a:xfrm>
              <a:off x="4709277" y="5485349"/>
              <a:ext cx="5644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kumimoji="1" lang="en-US" altLang="zh-CN" sz="2400">
                  <a:latin typeface="微软雅黑" panose="020B0503020204020204" pitchFamily="34" charset="-122"/>
                </a:rPr>
                <a:t>k</a:t>
              </a:r>
              <a:r>
                <a:rPr kumimoji="1" lang="en-US" altLang="zh-CN" sz="2400" baseline="-25000">
                  <a:latin typeface="微软雅黑" panose="020B0503020204020204" pitchFamily="34" charset="-122"/>
                </a:rPr>
                <a:t>x</a:t>
              </a:r>
              <a:endParaRPr kumimoji="1" lang="zh-CN" altLang="en-US" sz="2400">
                <a:latin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3"/>
          <p:cNvGrpSpPr>
            <a:grpSpLocks/>
          </p:cNvGrpSpPr>
          <p:nvPr/>
        </p:nvGrpSpPr>
        <p:grpSpPr bwMode="auto">
          <a:xfrm>
            <a:off x="685800" y="1873250"/>
            <a:ext cx="5257800" cy="2962275"/>
            <a:chOff x="720" y="1200"/>
            <a:chExt cx="3556" cy="1866"/>
          </a:xfrm>
        </p:grpSpPr>
        <p:sp>
          <p:nvSpPr>
            <p:cNvPr id="22547" name="Oval 4"/>
            <p:cNvSpPr>
              <a:spLocks noChangeArrowheads="1"/>
            </p:cNvSpPr>
            <p:nvPr/>
          </p:nvSpPr>
          <p:spPr bwMode="auto">
            <a:xfrm>
              <a:off x="927" y="2784"/>
              <a:ext cx="57" cy="57"/>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nvGrpSpPr>
            <p:cNvPr id="22548" name="Group 5"/>
            <p:cNvGrpSpPr>
              <a:grpSpLocks/>
            </p:cNvGrpSpPr>
            <p:nvPr/>
          </p:nvGrpSpPr>
          <p:grpSpPr bwMode="auto">
            <a:xfrm>
              <a:off x="960" y="1679"/>
              <a:ext cx="3316" cy="483"/>
              <a:chOff x="960" y="1679"/>
              <a:chExt cx="3316" cy="483"/>
            </a:xfrm>
          </p:grpSpPr>
          <p:sp>
            <p:nvSpPr>
              <p:cNvPr id="22560" name="Oval 6"/>
              <p:cNvSpPr>
                <a:spLocks noChangeArrowheads="1"/>
              </p:cNvSpPr>
              <p:nvPr/>
            </p:nvSpPr>
            <p:spPr bwMode="auto">
              <a:xfrm>
                <a:off x="1440" y="2016"/>
                <a:ext cx="144" cy="144"/>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22561" name="Oval 7"/>
              <p:cNvSpPr>
                <a:spLocks noChangeArrowheads="1"/>
              </p:cNvSpPr>
              <p:nvPr/>
            </p:nvSpPr>
            <p:spPr bwMode="auto">
              <a:xfrm>
                <a:off x="2544" y="2016"/>
                <a:ext cx="144" cy="144"/>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22562" name="Oval 8"/>
              <p:cNvSpPr>
                <a:spLocks noChangeArrowheads="1"/>
              </p:cNvSpPr>
              <p:nvPr/>
            </p:nvSpPr>
            <p:spPr bwMode="auto">
              <a:xfrm>
                <a:off x="3648" y="2016"/>
                <a:ext cx="144" cy="144"/>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22563" name="Arc 9"/>
              <p:cNvSpPr>
                <a:spLocks/>
              </p:cNvSpPr>
              <p:nvPr/>
            </p:nvSpPr>
            <p:spPr bwMode="auto">
              <a:xfrm rot="16200000" flipV="1">
                <a:off x="942" y="1705"/>
                <a:ext cx="474" cy="438"/>
              </a:xfrm>
              <a:custGeom>
                <a:avLst/>
                <a:gdLst>
                  <a:gd name="T0" fmla="*/ 0 w 21600"/>
                  <a:gd name="T1" fmla="*/ 0 h 21921"/>
                  <a:gd name="T2" fmla="*/ 0 w 21600"/>
                  <a:gd name="T3" fmla="*/ 0 h 21921"/>
                  <a:gd name="T4" fmla="*/ 0 w 21600"/>
                  <a:gd name="T5" fmla="*/ 0 h 21921"/>
                  <a:gd name="T6" fmla="*/ 0 60000 65536"/>
                  <a:gd name="T7" fmla="*/ 0 60000 65536"/>
                  <a:gd name="T8" fmla="*/ 0 60000 65536"/>
                </a:gdLst>
                <a:ahLst/>
                <a:cxnLst>
                  <a:cxn ang="T6">
                    <a:pos x="T0" y="T1"/>
                  </a:cxn>
                  <a:cxn ang="T7">
                    <a:pos x="T2" y="T3"/>
                  </a:cxn>
                  <a:cxn ang="T8">
                    <a:pos x="T4" y="T5"/>
                  </a:cxn>
                </a:cxnLst>
                <a:rect l="0" t="0" r="r" b="b"/>
                <a:pathLst>
                  <a:path w="21600" h="21921" fill="none" extrusionOk="0">
                    <a:moveTo>
                      <a:pt x="0" y="0"/>
                    </a:moveTo>
                    <a:cubicBezTo>
                      <a:pt x="11929" y="0"/>
                      <a:pt x="21600" y="9670"/>
                      <a:pt x="21600" y="21600"/>
                    </a:cubicBezTo>
                    <a:cubicBezTo>
                      <a:pt x="21600" y="21707"/>
                      <a:pt x="21599" y="21814"/>
                      <a:pt x="21597" y="21920"/>
                    </a:cubicBezTo>
                  </a:path>
                  <a:path w="21600" h="21921" stroke="0" extrusionOk="0">
                    <a:moveTo>
                      <a:pt x="0" y="0"/>
                    </a:moveTo>
                    <a:cubicBezTo>
                      <a:pt x="11929" y="0"/>
                      <a:pt x="21600" y="9670"/>
                      <a:pt x="21600" y="21600"/>
                    </a:cubicBezTo>
                    <a:cubicBezTo>
                      <a:pt x="21600" y="21707"/>
                      <a:pt x="21599" y="21814"/>
                      <a:pt x="21597" y="21920"/>
                    </a:cubicBezTo>
                    <a:lnTo>
                      <a:pt x="0" y="21600"/>
                    </a:lnTo>
                    <a:lnTo>
                      <a:pt x="0" y="0"/>
                    </a:lnTo>
                    <a:close/>
                  </a:path>
                </a:pathLst>
              </a:custGeom>
              <a:noFill/>
              <a:ln w="38100">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4" name="Arc 10"/>
              <p:cNvSpPr>
                <a:spLocks/>
              </p:cNvSpPr>
              <p:nvPr/>
            </p:nvSpPr>
            <p:spPr bwMode="auto">
              <a:xfrm rot="16200000" flipV="1">
                <a:off x="2927" y="1488"/>
                <a:ext cx="481" cy="864"/>
              </a:xfrm>
              <a:custGeom>
                <a:avLst/>
                <a:gdLst>
                  <a:gd name="T0" fmla="*/ 0 w 21901"/>
                  <a:gd name="T1" fmla="*/ 0 h 43200"/>
                  <a:gd name="T2" fmla="*/ 0 w 21901"/>
                  <a:gd name="T3" fmla="*/ 0 h 43200"/>
                  <a:gd name="T4" fmla="*/ 0 w 21901"/>
                  <a:gd name="T5" fmla="*/ 0 h 43200"/>
                  <a:gd name="T6" fmla="*/ 0 60000 65536"/>
                  <a:gd name="T7" fmla="*/ 0 60000 65536"/>
                  <a:gd name="T8" fmla="*/ 0 60000 65536"/>
                </a:gdLst>
                <a:ahLst/>
                <a:cxnLst>
                  <a:cxn ang="T6">
                    <a:pos x="T0" y="T1"/>
                  </a:cxn>
                  <a:cxn ang="T7">
                    <a:pos x="T2" y="T3"/>
                  </a:cxn>
                  <a:cxn ang="T8">
                    <a:pos x="T4" y="T5"/>
                  </a:cxn>
                </a:cxnLst>
                <a:rect l="0" t="0" r="r" b="b"/>
                <a:pathLst>
                  <a:path w="21901" h="43200" fill="none" extrusionOk="0">
                    <a:moveTo>
                      <a:pt x="301" y="0"/>
                    </a:moveTo>
                    <a:cubicBezTo>
                      <a:pt x="12230" y="0"/>
                      <a:pt x="21901" y="9670"/>
                      <a:pt x="21901" y="21600"/>
                    </a:cubicBezTo>
                    <a:cubicBezTo>
                      <a:pt x="21901" y="33529"/>
                      <a:pt x="12230" y="43200"/>
                      <a:pt x="301" y="43200"/>
                    </a:cubicBezTo>
                    <a:cubicBezTo>
                      <a:pt x="200" y="43200"/>
                      <a:pt x="100" y="43199"/>
                      <a:pt x="0" y="43197"/>
                    </a:cubicBezTo>
                  </a:path>
                  <a:path w="21901" h="43200" stroke="0" extrusionOk="0">
                    <a:moveTo>
                      <a:pt x="301" y="0"/>
                    </a:moveTo>
                    <a:cubicBezTo>
                      <a:pt x="12230" y="0"/>
                      <a:pt x="21901" y="9670"/>
                      <a:pt x="21901" y="21600"/>
                    </a:cubicBezTo>
                    <a:cubicBezTo>
                      <a:pt x="21901" y="33529"/>
                      <a:pt x="12230" y="43200"/>
                      <a:pt x="301" y="43200"/>
                    </a:cubicBezTo>
                    <a:cubicBezTo>
                      <a:pt x="200" y="43200"/>
                      <a:pt x="100" y="43199"/>
                      <a:pt x="0" y="43197"/>
                    </a:cubicBezTo>
                    <a:lnTo>
                      <a:pt x="301" y="21600"/>
                    </a:lnTo>
                    <a:lnTo>
                      <a:pt x="301" y="0"/>
                    </a:lnTo>
                    <a:close/>
                  </a:path>
                </a:pathLst>
              </a:custGeom>
              <a:noFill/>
              <a:ln w="38100">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5" name="Arc 11"/>
              <p:cNvSpPr>
                <a:spLocks/>
              </p:cNvSpPr>
              <p:nvPr/>
            </p:nvSpPr>
            <p:spPr bwMode="auto">
              <a:xfrm rot="16200000" flipV="1">
                <a:off x="3818" y="1705"/>
                <a:ext cx="481" cy="434"/>
              </a:xfrm>
              <a:custGeom>
                <a:avLst/>
                <a:gdLst>
                  <a:gd name="T0" fmla="*/ 0 w 21901"/>
                  <a:gd name="T1" fmla="*/ 0 h 21711"/>
                  <a:gd name="T2" fmla="*/ 0 w 21901"/>
                  <a:gd name="T3" fmla="*/ 0 h 21711"/>
                  <a:gd name="T4" fmla="*/ 0 w 21901"/>
                  <a:gd name="T5" fmla="*/ 0 h 21711"/>
                  <a:gd name="T6" fmla="*/ 0 60000 65536"/>
                  <a:gd name="T7" fmla="*/ 0 60000 65536"/>
                  <a:gd name="T8" fmla="*/ 0 60000 65536"/>
                </a:gdLst>
                <a:ahLst/>
                <a:cxnLst>
                  <a:cxn ang="T6">
                    <a:pos x="T0" y="T1"/>
                  </a:cxn>
                  <a:cxn ang="T7">
                    <a:pos x="T2" y="T3"/>
                  </a:cxn>
                  <a:cxn ang="T8">
                    <a:pos x="T4" y="T5"/>
                  </a:cxn>
                </a:cxnLst>
                <a:rect l="0" t="0" r="r" b="b"/>
                <a:pathLst>
                  <a:path w="21901" h="21711" fill="none" extrusionOk="0">
                    <a:moveTo>
                      <a:pt x="21900" y="0"/>
                    </a:moveTo>
                    <a:cubicBezTo>
                      <a:pt x="21900" y="37"/>
                      <a:pt x="21901" y="74"/>
                      <a:pt x="21901" y="111"/>
                    </a:cubicBezTo>
                    <a:cubicBezTo>
                      <a:pt x="21901" y="12040"/>
                      <a:pt x="12230" y="21711"/>
                      <a:pt x="301" y="21711"/>
                    </a:cubicBezTo>
                    <a:cubicBezTo>
                      <a:pt x="200" y="21711"/>
                      <a:pt x="100" y="21710"/>
                      <a:pt x="0" y="21708"/>
                    </a:cubicBezTo>
                  </a:path>
                  <a:path w="21901" h="21711" stroke="0" extrusionOk="0">
                    <a:moveTo>
                      <a:pt x="21900" y="0"/>
                    </a:moveTo>
                    <a:cubicBezTo>
                      <a:pt x="21900" y="37"/>
                      <a:pt x="21901" y="74"/>
                      <a:pt x="21901" y="111"/>
                    </a:cubicBezTo>
                    <a:cubicBezTo>
                      <a:pt x="21901" y="12040"/>
                      <a:pt x="12230" y="21711"/>
                      <a:pt x="301" y="21711"/>
                    </a:cubicBezTo>
                    <a:cubicBezTo>
                      <a:pt x="200" y="21711"/>
                      <a:pt x="100" y="21710"/>
                      <a:pt x="0" y="21708"/>
                    </a:cubicBezTo>
                    <a:lnTo>
                      <a:pt x="301" y="111"/>
                    </a:lnTo>
                    <a:lnTo>
                      <a:pt x="21900" y="0"/>
                    </a:lnTo>
                    <a:close/>
                  </a:path>
                </a:pathLst>
              </a:custGeom>
              <a:noFill/>
              <a:ln w="38100">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6" name="Arc 12"/>
              <p:cNvSpPr>
                <a:spLocks/>
              </p:cNvSpPr>
              <p:nvPr/>
            </p:nvSpPr>
            <p:spPr bwMode="auto">
              <a:xfrm rot="16200000" flipV="1">
                <a:off x="1835" y="1488"/>
                <a:ext cx="481" cy="864"/>
              </a:xfrm>
              <a:custGeom>
                <a:avLst/>
                <a:gdLst>
                  <a:gd name="T0" fmla="*/ 0 w 21901"/>
                  <a:gd name="T1" fmla="*/ 0 h 43200"/>
                  <a:gd name="T2" fmla="*/ 0 w 21901"/>
                  <a:gd name="T3" fmla="*/ 0 h 43200"/>
                  <a:gd name="T4" fmla="*/ 0 w 21901"/>
                  <a:gd name="T5" fmla="*/ 0 h 43200"/>
                  <a:gd name="T6" fmla="*/ 0 60000 65536"/>
                  <a:gd name="T7" fmla="*/ 0 60000 65536"/>
                  <a:gd name="T8" fmla="*/ 0 60000 65536"/>
                </a:gdLst>
                <a:ahLst/>
                <a:cxnLst>
                  <a:cxn ang="T6">
                    <a:pos x="T0" y="T1"/>
                  </a:cxn>
                  <a:cxn ang="T7">
                    <a:pos x="T2" y="T3"/>
                  </a:cxn>
                  <a:cxn ang="T8">
                    <a:pos x="T4" y="T5"/>
                  </a:cxn>
                </a:cxnLst>
                <a:rect l="0" t="0" r="r" b="b"/>
                <a:pathLst>
                  <a:path w="21901" h="43200" fill="none" extrusionOk="0">
                    <a:moveTo>
                      <a:pt x="301" y="0"/>
                    </a:moveTo>
                    <a:cubicBezTo>
                      <a:pt x="12230" y="0"/>
                      <a:pt x="21901" y="9670"/>
                      <a:pt x="21901" y="21600"/>
                    </a:cubicBezTo>
                    <a:cubicBezTo>
                      <a:pt x="21901" y="33529"/>
                      <a:pt x="12230" y="43200"/>
                      <a:pt x="301" y="43200"/>
                    </a:cubicBezTo>
                    <a:cubicBezTo>
                      <a:pt x="200" y="43200"/>
                      <a:pt x="100" y="43199"/>
                      <a:pt x="0" y="43197"/>
                    </a:cubicBezTo>
                  </a:path>
                  <a:path w="21901" h="43200" stroke="0" extrusionOk="0">
                    <a:moveTo>
                      <a:pt x="301" y="0"/>
                    </a:moveTo>
                    <a:cubicBezTo>
                      <a:pt x="12230" y="0"/>
                      <a:pt x="21901" y="9670"/>
                      <a:pt x="21901" y="21600"/>
                    </a:cubicBezTo>
                    <a:cubicBezTo>
                      <a:pt x="21901" y="33529"/>
                      <a:pt x="12230" y="43200"/>
                      <a:pt x="301" y="43200"/>
                    </a:cubicBezTo>
                    <a:cubicBezTo>
                      <a:pt x="200" y="43200"/>
                      <a:pt x="100" y="43199"/>
                      <a:pt x="0" y="43197"/>
                    </a:cubicBezTo>
                    <a:lnTo>
                      <a:pt x="301" y="21600"/>
                    </a:lnTo>
                    <a:lnTo>
                      <a:pt x="301" y="0"/>
                    </a:lnTo>
                    <a:close/>
                  </a:path>
                </a:pathLst>
              </a:custGeom>
              <a:noFill/>
              <a:ln w="38100">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549" name="Oval 13"/>
            <p:cNvSpPr>
              <a:spLocks noChangeArrowheads="1"/>
            </p:cNvSpPr>
            <p:nvPr/>
          </p:nvSpPr>
          <p:spPr bwMode="auto">
            <a:xfrm>
              <a:off x="1491" y="1392"/>
              <a:ext cx="57" cy="57"/>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22550" name="Line 14"/>
            <p:cNvSpPr>
              <a:spLocks noChangeShapeType="1"/>
            </p:cNvSpPr>
            <p:nvPr/>
          </p:nvSpPr>
          <p:spPr bwMode="auto">
            <a:xfrm flipV="1">
              <a:off x="1515" y="1449"/>
              <a:ext cx="0" cy="576"/>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51" name="Line 15"/>
            <p:cNvSpPr>
              <a:spLocks noChangeShapeType="1"/>
            </p:cNvSpPr>
            <p:nvPr/>
          </p:nvSpPr>
          <p:spPr bwMode="auto">
            <a:xfrm flipV="1">
              <a:off x="960" y="2160"/>
              <a:ext cx="528" cy="624"/>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52" name="Line 16"/>
            <p:cNvSpPr>
              <a:spLocks noChangeShapeType="1"/>
            </p:cNvSpPr>
            <p:nvPr/>
          </p:nvSpPr>
          <p:spPr bwMode="auto">
            <a:xfrm flipV="1">
              <a:off x="960" y="1440"/>
              <a:ext cx="528" cy="1344"/>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53" name="Text Box 17"/>
            <p:cNvSpPr txBox="1">
              <a:spLocks noChangeArrowheads="1"/>
            </p:cNvSpPr>
            <p:nvPr/>
          </p:nvSpPr>
          <p:spPr bwMode="auto">
            <a:xfrm>
              <a:off x="1296" y="1200"/>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kumimoji="1" lang="en-US" altLang="zh-CN" sz="2400">
                  <a:latin typeface="微软雅黑" panose="020B0503020204020204" pitchFamily="34" charset="-122"/>
                </a:rPr>
                <a:t>A</a:t>
              </a:r>
            </a:p>
          </p:txBody>
        </p:sp>
        <p:sp>
          <p:nvSpPr>
            <p:cNvPr id="22554" name="Text Box 18"/>
            <p:cNvSpPr txBox="1">
              <a:spLocks noChangeArrowheads="1"/>
            </p:cNvSpPr>
            <p:nvPr/>
          </p:nvSpPr>
          <p:spPr bwMode="auto">
            <a:xfrm>
              <a:off x="720" y="2778"/>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kumimoji="1" lang="en-US" altLang="zh-CN" sz="2400">
                  <a:latin typeface="微软雅黑" panose="020B0503020204020204" pitchFamily="34" charset="-122"/>
                </a:rPr>
                <a:t>O</a:t>
              </a:r>
            </a:p>
          </p:txBody>
        </p:sp>
        <p:sp>
          <p:nvSpPr>
            <p:cNvPr id="22555" name="AutoShape 19"/>
            <p:cNvSpPr>
              <a:spLocks/>
            </p:cNvSpPr>
            <p:nvPr/>
          </p:nvSpPr>
          <p:spPr bwMode="auto">
            <a:xfrm rot="-5400000">
              <a:off x="3072" y="1776"/>
              <a:ext cx="240" cy="1104"/>
            </a:xfrm>
            <a:prstGeom prst="leftBrace">
              <a:avLst>
                <a:gd name="adj1" fmla="val 38333"/>
                <a:gd name="adj2" fmla="val 50000"/>
              </a:avLst>
            </a:prstGeom>
            <a:noFill/>
            <a:ln w="38100">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aphicFrame>
          <p:nvGraphicFramePr>
            <p:cNvPr id="22556" name="Object 20"/>
            <p:cNvGraphicFramePr>
              <a:graphicFrameLocks noChangeAspect="1"/>
            </p:cNvGraphicFramePr>
            <p:nvPr/>
          </p:nvGraphicFramePr>
          <p:xfrm>
            <a:off x="3120" y="2448"/>
            <a:ext cx="262" cy="288"/>
          </p:xfrm>
          <a:graphic>
            <a:graphicData uri="http://schemas.openxmlformats.org/presentationml/2006/ole">
              <mc:AlternateContent xmlns:mc="http://schemas.openxmlformats.org/markup-compatibility/2006">
                <mc:Choice xmlns:v="urn:schemas-microsoft-com:vml" Requires="v">
                  <p:oleObj spid="_x0000_s22567" name="Equation" r:id="rId4" imgW="126835" imgH="139518" progId="Equation.3">
                    <p:embed/>
                  </p:oleObj>
                </mc:Choice>
                <mc:Fallback>
                  <p:oleObj name="Equation" r:id="rId4" imgW="126835" imgH="139518" progId="Equation.3">
                    <p:embed/>
                    <p:pic>
                      <p:nvPicPr>
                        <p:cNvPr id="0"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0" y="2448"/>
                          <a:ext cx="26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57" name="Object 21"/>
            <p:cNvGraphicFramePr>
              <a:graphicFrameLocks noChangeAspect="1"/>
            </p:cNvGraphicFramePr>
            <p:nvPr/>
          </p:nvGraphicFramePr>
          <p:xfrm>
            <a:off x="864" y="2208"/>
            <a:ext cx="222" cy="288"/>
          </p:xfrm>
          <a:graphic>
            <a:graphicData uri="http://schemas.openxmlformats.org/presentationml/2006/ole">
              <mc:AlternateContent xmlns:mc="http://schemas.openxmlformats.org/markup-compatibility/2006">
                <mc:Choice xmlns:v="urn:schemas-microsoft-com:vml" Requires="v">
                  <p:oleObj spid="_x0000_s22568" name="Equation" r:id="rId6" imgW="126780" imgH="164814" progId="Equation.3">
                    <p:embed/>
                  </p:oleObj>
                </mc:Choice>
                <mc:Fallback>
                  <p:oleObj name="Equation" r:id="rId6" imgW="126780" imgH="164814" progId="Equation.3">
                    <p:embed/>
                    <p:pic>
                      <p:nvPicPr>
                        <p:cNvPr id="0"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4" y="2208"/>
                          <a:ext cx="22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58" name="Object 22"/>
            <p:cNvGraphicFramePr>
              <a:graphicFrameLocks noChangeAspect="1"/>
            </p:cNvGraphicFramePr>
            <p:nvPr/>
          </p:nvGraphicFramePr>
          <p:xfrm>
            <a:off x="1584" y="1296"/>
            <a:ext cx="672" cy="364"/>
          </p:xfrm>
          <a:graphic>
            <a:graphicData uri="http://schemas.openxmlformats.org/presentationml/2006/ole">
              <mc:AlternateContent xmlns:mc="http://schemas.openxmlformats.org/markup-compatibility/2006">
                <mc:Choice xmlns:v="urn:schemas-microsoft-com:vml" Requires="v">
                  <p:oleObj spid="_x0000_s22569" name="Equation" r:id="rId8" imgW="444307" imgH="241195" progId="Equation.3">
                    <p:embed/>
                  </p:oleObj>
                </mc:Choice>
                <mc:Fallback>
                  <p:oleObj name="Equation" r:id="rId8" imgW="444307" imgH="241195" progId="Equation.3">
                    <p:embed/>
                    <p:pic>
                      <p:nvPicPr>
                        <p:cNvPr id="0" name="Object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4" y="1296"/>
                          <a:ext cx="672" cy="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59" name="Object 23"/>
            <p:cNvGraphicFramePr>
              <a:graphicFrameLocks noChangeAspect="1"/>
            </p:cNvGraphicFramePr>
            <p:nvPr/>
          </p:nvGraphicFramePr>
          <p:xfrm>
            <a:off x="1344" y="2352"/>
            <a:ext cx="273" cy="288"/>
          </p:xfrm>
          <a:graphic>
            <a:graphicData uri="http://schemas.openxmlformats.org/presentationml/2006/ole">
              <mc:AlternateContent xmlns:mc="http://schemas.openxmlformats.org/markup-compatibility/2006">
                <mc:Choice xmlns:v="urn:schemas-microsoft-com:vml" Requires="v">
                  <p:oleObj spid="_x0000_s22570" name="Equation" r:id="rId10" imgW="228600" imgH="241300" progId="Equation.3">
                    <p:embed/>
                  </p:oleObj>
                </mc:Choice>
                <mc:Fallback>
                  <p:oleObj name="Equation" r:id="rId10" imgW="228600" imgH="241300" progId="Equation.3">
                    <p:embed/>
                    <p:pic>
                      <p:nvPicPr>
                        <p:cNvPr id="0" name="Object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44" y="2352"/>
                          <a:ext cx="27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2531" name="Text Box 24"/>
          <p:cNvSpPr txBox="1">
            <a:spLocks noChangeArrowheads="1"/>
          </p:cNvSpPr>
          <p:nvPr/>
        </p:nvSpPr>
        <p:spPr bwMode="auto">
          <a:xfrm>
            <a:off x="609600" y="4692650"/>
            <a:ext cx="601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kumimoji="1" lang="zh-CN" altLang="en-US" sz="2400">
                <a:solidFill>
                  <a:srgbClr val="0207CA"/>
                </a:solidFill>
                <a:latin typeface="微软雅黑" panose="020B0503020204020204" pitchFamily="34" charset="-122"/>
              </a:rPr>
              <a:t>晶格中      格点附近任意点</a:t>
            </a:r>
            <a:r>
              <a:rPr kumimoji="1" lang="en-US" altLang="zh-CN" sz="2400">
                <a:solidFill>
                  <a:srgbClr val="0207CA"/>
                </a:solidFill>
                <a:latin typeface="微软雅黑" panose="020B0503020204020204" pitchFamily="34" charset="-122"/>
              </a:rPr>
              <a:t>A</a:t>
            </a:r>
            <a:r>
              <a:rPr kumimoji="1" lang="zh-CN" altLang="en-US" sz="2400">
                <a:solidFill>
                  <a:srgbClr val="0207CA"/>
                </a:solidFill>
                <a:latin typeface="微软雅黑" panose="020B0503020204020204" pitchFamily="34" charset="-122"/>
              </a:rPr>
              <a:t>的电子势能为：</a:t>
            </a:r>
          </a:p>
        </p:txBody>
      </p:sp>
      <p:graphicFrame>
        <p:nvGraphicFramePr>
          <p:cNvPr id="22532" name="Object 25"/>
          <p:cNvGraphicFramePr>
            <a:graphicFrameLocks noChangeAspect="1"/>
          </p:cNvGraphicFramePr>
          <p:nvPr/>
        </p:nvGraphicFramePr>
        <p:xfrm>
          <a:off x="1700213" y="4692650"/>
          <a:ext cx="433387" cy="457200"/>
        </p:xfrm>
        <a:graphic>
          <a:graphicData uri="http://schemas.openxmlformats.org/presentationml/2006/ole">
            <mc:AlternateContent xmlns:mc="http://schemas.openxmlformats.org/markup-compatibility/2006">
              <mc:Choice xmlns:v="urn:schemas-microsoft-com:vml" Requires="v">
                <p:oleObj spid="_x0000_s22571" name="Equation" r:id="rId12" imgW="228600" imgH="241300" progId="Equation.3">
                  <p:embed/>
                </p:oleObj>
              </mc:Choice>
              <mc:Fallback>
                <p:oleObj name="Equation" r:id="rId12" imgW="228600" imgH="241300" progId="Equation.3">
                  <p:embed/>
                  <p:pic>
                    <p:nvPicPr>
                      <p:cNvPr id="0" name="Object 25"/>
                      <p:cNvPicPr>
                        <a:picLocks noChangeAspect="1" noChangeArrowheads="1"/>
                      </p:cNvPicPr>
                      <p:nvPr/>
                    </p:nvPicPr>
                    <p:blipFill>
                      <a:blip r:embed="rId11">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1700213" y="4692650"/>
                        <a:ext cx="4333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2533" name="Group 26"/>
          <p:cNvGrpSpPr>
            <a:grpSpLocks/>
          </p:cNvGrpSpPr>
          <p:nvPr/>
        </p:nvGrpSpPr>
        <p:grpSpPr bwMode="auto">
          <a:xfrm>
            <a:off x="1143000" y="5229225"/>
            <a:ext cx="4413250" cy="1295400"/>
            <a:chOff x="720" y="3216"/>
            <a:chExt cx="2780" cy="816"/>
          </a:xfrm>
        </p:grpSpPr>
        <p:graphicFrame>
          <p:nvGraphicFramePr>
            <p:cNvPr id="22545" name="Object 27"/>
            <p:cNvGraphicFramePr>
              <a:graphicFrameLocks noChangeAspect="1"/>
            </p:cNvGraphicFramePr>
            <p:nvPr/>
          </p:nvGraphicFramePr>
          <p:xfrm>
            <a:off x="720" y="3216"/>
            <a:ext cx="2688" cy="278"/>
          </p:xfrm>
          <a:graphic>
            <a:graphicData uri="http://schemas.openxmlformats.org/presentationml/2006/ole">
              <mc:AlternateContent xmlns:mc="http://schemas.openxmlformats.org/markup-compatibility/2006">
                <mc:Choice xmlns:v="urn:schemas-microsoft-com:vml" Requires="v">
                  <p:oleObj spid="_x0000_s22572" name="Equation" r:id="rId13" imgW="2336800" imgH="241300" progId="Equation.3">
                    <p:embed/>
                  </p:oleObj>
                </mc:Choice>
                <mc:Fallback>
                  <p:oleObj name="Equation" r:id="rId13" imgW="2336800" imgH="241300" progId="Equation.3">
                    <p:embed/>
                    <p:pic>
                      <p:nvPicPr>
                        <p:cNvPr id="0" name="Object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0" y="3216"/>
                          <a:ext cx="2688" cy="2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46" name="Object 28"/>
            <p:cNvGraphicFramePr>
              <a:graphicFrameLocks noChangeAspect="1"/>
            </p:cNvGraphicFramePr>
            <p:nvPr/>
          </p:nvGraphicFramePr>
          <p:xfrm>
            <a:off x="1104" y="3476"/>
            <a:ext cx="2396" cy="556"/>
          </p:xfrm>
          <a:graphic>
            <a:graphicData uri="http://schemas.openxmlformats.org/presentationml/2006/ole">
              <mc:AlternateContent xmlns:mc="http://schemas.openxmlformats.org/markup-compatibility/2006">
                <mc:Choice xmlns:v="urn:schemas-microsoft-com:vml" Requires="v">
                  <p:oleObj spid="_x0000_s22573" name="Equation" r:id="rId15" imgW="2082800" imgH="482600" progId="Equation.3">
                    <p:embed/>
                  </p:oleObj>
                </mc:Choice>
                <mc:Fallback>
                  <p:oleObj name="Equation" r:id="rId15" imgW="2082800" imgH="482600" progId="Equation.3">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04" y="3476"/>
                          <a:ext cx="2396" cy="5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05885" name="Group 29"/>
          <p:cNvGrpSpPr>
            <a:grpSpLocks/>
          </p:cNvGrpSpPr>
          <p:nvPr/>
        </p:nvGrpSpPr>
        <p:grpSpPr bwMode="auto">
          <a:xfrm>
            <a:off x="6477000" y="1649413"/>
            <a:ext cx="2286000" cy="4876800"/>
            <a:chOff x="4080" y="915"/>
            <a:chExt cx="1440" cy="3072"/>
          </a:xfrm>
        </p:grpSpPr>
        <p:sp>
          <p:nvSpPr>
            <p:cNvPr id="22537" name="Rectangle 30"/>
            <p:cNvSpPr>
              <a:spLocks noChangeArrowheads="1"/>
            </p:cNvSpPr>
            <p:nvPr/>
          </p:nvSpPr>
          <p:spPr bwMode="auto">
            <a:xfrm>
              <a:off x="4215" y="915"/>
              <a:ext cx="1296" cy="30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nvGrpSpPr>
            <p:cNvPr id="22538" name="Group 31"/>
            <p:cNvGrpSpPr>
              <a:grpSpLocks/>
            </p:cNvGrpSpPr>
            <p:nvPr/>
          </p:nvGrpSpPr>
          <p:grpSpPr bwMode="auto">
            <a:xfrm>
              <a:off x="4080" y="1872"/>
              <a:ext cx="1440" cy="480"/>
              <a:chOff x="4080" y="1872"/>
              <a:chExt cx="1440" cy="480"/>
            </a:xfrm>
          </p:grpSpPr>
          <p:sp>
            <p:nvSpPr>
              <p:cNvPr id="22543" name="Text Box 32"/>
              <p:cNvSpPr txBox="1">
                <a:spLocks noChangeArrowheads="1"/>
              </p:cNvSpPr>
              <p:nvPr/>
            </p:nvSpPr>
            <p:spPr bwMode="auto">
              <a:xfrm>
                <a:off x="4080" y="1872"/>
                <a:ext cx="14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kumimoji="1" lang="en-US" altLang="zh-CN" sz="2000">
                    <a:latin typeface="微软雅黑" panose="020B0503020204020204" pitchFamily="34" charset="-122"/>
                  </a:rPr>
                  <a:t>    </a:t>
                </a:r>
                <a:r>
                  <a:rPr kumimoji="1" lang="zh-CN" altLang="en-US" sz="2000">
                    <a:latin typeface="微软雅黑" panose="020B0503020204020204" pitchFamily="34" charset="-122"/>
                  </a:rPr>
                  <a:t>处格点对</a:t>
                </a:r>
                <a:r>
                  <a:rPr kumimoji="1" lang="en-US" altLang="zh-CN" sz="2000">
                    <a:latin typeface="微软雅黑" panose="020B0503020204020204" pitchFamily="34" charset="-122"/>
                  </a:rPr>
                  <a:t>A</a:t>
                </a:r>
                <a:r>
                  <a:rPr kumimoji="1" lang="zh-CN" altLang="en-US" sz="2000">
                    <a:latin typeface="微软雅黑" panose="020B0503020204020204" pitchFamily="34" charset="-122"/>
                  </a:rPr>
                  <a:t>处电子的作用</a:t>
                </a:r>
                <a:r>
                  <a:rPr kumimoji="1" lang="zh-CN" altLang="en-US" sz="2400">
                    <a:latin typeface="微软雅黑" panose="020B0503020204020204" pitchFamily="34" charset="-122"/>
                  </a:rPr>
                  <a:t>；</a:t>
                </a:r>
              </a:p>
            </p:txBody>
          </p:sp>
          <p:graphicFrame>
            <p:nvGraphicFramePr>
              <p:cNvPr id="22544" name="Object 33"/>
              <p:cNvGraphicFramePr>
                <a:graphicFrameLocks noChangeAspect="1"/>
              </p:cNvGraphicFramePr>
              <p:nvPr/>
            </p:nvGraphicFramePr>
            <p:xfrm>
              <a:off x="4105" y="1887"/>
              <a:ext cx="228" cy="240"/>
            </p:xfrm>
            <a:graphic>
              <a:graphicData uri="http://schemas.openxmlformats.org/presentationml/2006/ole">
                <mc:AlternateContent xmlns:mc="http://schemas.openxmlformats.org/markup-compatibility/2006">
                  <mc:Choice xmlns:v="urn:schemas-microsoft-com:vml" Requires="v">
                    <p:oleObj spid="_x0000_s22574" name="Equation" r:id="rId17" imgW="228600" imgH="241300" progId="Equation.3">
                      <p:embed/>
                    </p:oleObj>
                  </mc:Choice>
                  <mc:Fallback>
                    <p:oleObj name="Equation" r:id="rId17" imgW="228600" imgH="241300" progId="Equation.3">
                      <p:embed/>
                      <p:pic>
                        <p:nvPicPr>
                          <p:cNvPr id="0" name="Object 3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05" y="1887"/>
                            <a:ext cx="22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2539" name="Text Box 34"/>
            <p:cNvSpPr txBox="1">
              <a:spLocks noChangeArrowheads="1"/>
            </p:cNvSpPr>
            <p:nvPr/>
          </p:nvSpPr>
          <p:spPr bwMode="auto">
            <a:xfrm>
              <a:off x="4224" y="2736"/>
              <a:ext cx="1152"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kumimoji="1" lang="zh-CN" altLang="en-US" sz="2000">
                  <a:latin typeface="微软雅黑" panose="020B0503020204020204" pitchFamily="34" charset="-122"/>
                </a:rPr>
                <a:t>其它所有格点对</a:t>
              </a:r>
              <a:r>
                <a:rPr kumimoji="1" lang="en-US" altLang="zh-CN" sz="2000">
                  <a:latin typeface="微软雅黑" panose="020B0503020204020204" pitchFamily="34" charset="-122"/>
                </a:rPr>
                <a:t>A</a:t>
              </a:r>
              <a:r>
                <a:rPr kumimoji="1" lang="zh-CN" altLang="en-US" sz="2000">
                  <a:latin typeface="微软雅黑" panose="020B0503020204020204" pitchFamily="34" charset="-122"/>
                </a:rPr>
                <a:t>处电子的作用之和，看成微扰。</a:t>
              </a:r>
            </a:p>
          </p:txBody>
        </p:sp>
        <p:graphicFrame>
          <p:nvGraphicFramePr>
            <p:cNvPr id="22540" name="Object 35"/>
            <p:cNvGraphicFramePr>
              <a:graphicFrameLocks noChangeAspect="1"/>
            </p:cNvGraphicFramePr>
            <p:nvPr/>
          </p:nvGraphicFramePr>
          <p:xfrm>
            <a:off x="4320" y="1392"/>
            <a:ext cx="864" cy="310"/>
          </p:xfrm>
          <a:graphic>
            <a:graphicData uri="http://schemas.openxmlformats.org/presentationml/2006/ole">
              <mc:AlternateContent xmlns:mc="http://schemas.openxmlformats.org/markup-compatibility/2006">
                <mc:Choice xmlns:v="urn:schemas-microsoft-com:vml" Requires="v">
                  <p:oleObj spid="_x0000_s22575" name="Equation" r:id="rId18" imgW="672808" imgH="241195" progId="Equation.3">
                    <p:embed/>
                  </p:oleObj>
                </mc:Choice>
                <mc:Fallback>
                  <p:oleObj name="Equation" r:id="rId18" imgW="672808" imgH="241195" progId="Equation.3">
                    <p:embed/>
                    <p:pic>
                      <p:nvPicPr>
                        <p:cNvPr id="0" name="Object 3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320" y="1392"/>
                          <a:ext cx="864" cy="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41" name="Object 36"/>
            <p:cNvGraphicFramePr>
              <a:graphicFrameLocks noChangeAspect="1"/>
            </p:cNvGraphicFramePr>
            <p:nvPr/>
          </p:nvGraphicFramePr>
          <p:xfrm>
            <a:off x="4560" y="2448"/>
            <a:ext cx="342" cy="229"/>
          </p:xfrm>
          <a:graphic>
            <a:graphicData uri="http://schemas.openxmlformats.org/presentationml/2006/ole">
              <mc:AlternateContent xmlns:mc="http://schemas.openxmlformats.org/markup-compatibility/2006">
                <mc:Choice xmlns:v="urn:schemas-microsoft-com:vml" Requires="v">
                  <p:oleObj spid="_x0000_s22576" name="Equation" r:id="rId20" imgW="266353" imgH="177569" progId="Equation.3">
                    <p:embed/>
                  </p:oleObj>
                </mc:Choice>
                <mc:Fallback>
                  <p:oleObj name="Equation" r:id="rId20" imgW="266353" imgH="177569" progId="Equation.3">
                    <p:embed/>
                    <p:pic>
                      <p:nvPicPr>
                        <p:cNvPr id="0" name="Object 3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560" y="2448"/>
                          <a:ext cx="342"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42" name="Text Box 37"/>
            <p:cNvSpPr txBox="1">
              <a:spLocks noChangeArrowheads="1"/>
            </p:cNvSpPr>
            <p:nvPr/>
          </p:nvSpPr>
          <p:spPr bwMode="auto">
            <a:xfrm>
              <a:off x="4128" y="100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kumimoji="1" lang="zh-CN" altLang="en-US" sz="2400">
                  <a:latin typeface="微软雅黑" panose="020B0503020204020204" pitchFamily="34" charset="-122"/>
                </a:rPr>
                <a:t>注：</a:t>
              </a:r>
            </a:p>
          </p:txBody>
        </p:sp>
      </p:grpSp>
      <p:sp>
        <p:nvSpPr>
          <p:cNvPr id="41" name="Rectangle 4"/>
          <p:cNvSpPr>
            <a:spLocks noChangeArrowheads="1"/>
          </p:cNvSpPr>
          <p:nvPr/>
        </p:nvSpPr>
        <p:spPr bwMode="auto">
          <a:xfrm>
            <a:off x="330200" y="1252538"/>
            <a:ext cx="36576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lnSpc>
                <a:spcPct val="110000"/>
              </a:lnSpc>
              <a:spcBef>
                <a:spcPct val="0"/>
              </a:spcBef>
              <a:buFontTx/>
              <a:buNone/>
            </a:pPr>
            <a:r>
              <a:rPr kumimoji="1" lang="zh-CN" altLang="en-US" sz="2400">
                <a:solidFill>
                  <a:srgbClr val="800000"/>
                </a:solidFill>
                <a:latin typeface="微软雅黑" panose="020B0503020204020204" pitchFamily="34" charset="-122"/>
              </a:rPr>
              <a:t>紧束缚近似方法的思想</a:t>
            </a:r>
          </a:p>
        </p:txBody>
      </p:sp>
      <p:sp>
        <p:nvSpPr>
          <p:cNvPr id="22536" name="矩形 41"/>
          <p:cNvSpPr>
            <a:spLocks noChangeArrowheads="1"/>
          </p:cNvSpPr>
          <p:nvPr/>
        </p:nvSpPr>
        <p:spPr bwMode="auto">
          <a:xfrm>
            <a:off x="250825" y="1125538"/>
            <a:ext cx="8642350" cy="5399087"/>
          </a:xfrm>
          <a:prstGeom prst="rect">
            <a:avLst/>
          </a:prstGeom>
          <a:noFill/>
          <a:ln w="19050" algn="ctr">
            <a:solidFill>
              <a:srgbClr val="0207CA"/>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nodeType="clickEffect">
                                  <p:stCondLst>
                                    <p:cond delay="0"/>
                                  </p:stCondLst>
                                  <p:childTnLst>
                                    <p:set>
                                      <p:cBhvr>
                                        <p:cTn id="6" dur="1" fill="hold">
                                          <p:stCondLst>
                                            <p:cond delay="0"/>
                                          </p:stCondLst>
                                        </p:cTn>
                                        <p:tgtEl>
                                          <p:spTgt spid="505885"/>
                                        </p:tgtEl>
                                        <p:attrNameLst>
                                          <p:attrName>style.visibility</p:attrName>
                                        </p:attrNameLst>
                                      </p:cBhvr>
                                      <p:to>
                                        <p:strVal val="visible"/>
                                      </p:to>
                                    </p:set>
                                    <p:animEffect transition="in" filter="slide(fromRight)">
                                      <p:cBhvr>
                                        <p:cTn id="7" dur="500"/>
                                        <p:tgtEl>
                                          <p:spTgt spid="5058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
                                            <p:txEl>
                                              <p:pRg st="0" end="0"/>
                                            </p:txEl>
                                          </p:spTgt>
                                        </p:tgtEl>
                                        <p:attrNameLst>
                                          <p:attrName>style.visibility</p:attrName>
                                        </p:attrNameLst>
                                      </p:cBhvr>
                                      <p:to>
                                        <p:strVal val="visible"/>
                                      </p:to>
                                    </p:set>
                                    <p:animEffect transition="in" filter="dissolve">
                                      <p:cBhvr>
                                        <p:cTn id="12" dur="5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ChangeArrowheads="1"/>
          </p:cNvSpPr>
          <p:nvPr/>
        </p:nvSpPr>
        <p:spPr bwMode="auto">
          <a:xfrm>
            <a:off x="250825" y="917575"/>
            <a:ext cx="29543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kumimoji="1" lang="zh-CN" altLang="en-US" sz="2400">
                <a:latin typeface="微软雅黑" panose="020B0503020204020204" pitchFamily="34" charset="-122"/>
              </a:rPr>
              <a:t>在</a:t>
            </a:r>
            <a:r>
              <a:rPr kumimoji="1" lang="zh-CN" altLang="en-US" sz="2400">
                <a:solidFill>
                  <a:srgbClr val="800000"/>
                </a:solidFill>
                <a:latin typeface="微软雅黑" panose="020B0503020204020204" pitchFamily="34" charset="-122"/>
              </a:rPr>
              <a:t>能带底部</a:t>
            </a:r>
            <a:r>
              <a:rPr kumimoji="1" lang="zh-CN" altLang="en-US" sz="2400">
                <a:latin typeface="微软雅黑" panose="020B0503020204020204" pitchFamily="34" charset="-122"/>
              </a:rPr>
              <a:t>有效质量</a:t>
            </a:r>
          </a:p>
        </p:txBody>
      </p:sp>
      <p:graphicFrame>
        <p:nvGraphicFramePr>
          <p:cNvPr id="23557" name="Object 5"/>
          <p:cNvGraphicFramePr>
            <a:graphicFrameLocks noChangeAspect="1"/>
          </p:cNvGraphicFramePr>
          <p:nvPr/>
        </p:nvGraphicFramePr>
        <p:xfrm>
          <a:off x="3160713" y="963613"/>
          <a:ext cx="2262187" cy="431800"/>
        </p:xfrm>
        <a:graphic>
          <a:graphicData uri="http://schemas.openxmlformats.org/presentationml/2006/ole">
            <mc:AlternateContent xmlns:mc="http://schemas.openxmlformats.org/markup-compatibility/2006">
              <mc:Choice xmlns:v="urn:schemas-microsoft-com:vml" Requires="v">
                <p:oleObj spid="_x0000_s41999" r:id="rId3" imgW="1193800" imgH="228600" progId="Equation.3">
                  <p:embed/>
                </p:oleObj>
              </mc:Choice>
              <mc:Fallback>
                <p:oleObj r:id="rId3" imgW="1193800" imgH="228600" progId="Equation.3">
                  <p:embed/>
                  <p:pic>
                    <p:nvPicPr>
                      <p:cNvPr id="0" name="Object 5"/>
                      <p:cNvPicPr>
                        <a:picLocks noChangeAspect="1" noChangeArrowheads="1"/>
                      </p:cNvPicPr>
                      <p:nvPr/>
                    </p:nvPicPr>
                    <p:blipFill>
                      <a:blip r:embed="rId4">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3160713" y="963613"/>
                        <a:ext cx="2262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88" name="Rectangle 8"/>
          <p:cNvSpPr>
            <a:spLocks noChangeArrowheads="1"/>
          </p:cNvSpPr>
          <p:nvPr/>
        </p:nvSpPr>
        <p:spPr bwMode="auto">
          <a:xfrm>
            <a:off x="5445125" y="954088"/>
            <a:ext cx="3451225"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a:spcBef>
                <a:spcPct val="0"/>
              </a:spcBef>
              <a:buFontTx/>
              <a:buNone/>
            </a:pPr>
            <a:r>
              <a:rPr kumimoji="1" lang="zh-CN" altLang="en-US" sz="2200">
                <a:latin typeface="微软雅黑" panose="020B0503020204020204" pitchFamily="34" charset="-122"/>
              </a:rPr>
              <a:t>在其附近按泰勒级数展开</a:t>
            </a:r>
          </a:p>
        </p:txBody>
      </p:sp>
      <p:graphicFrame>
        <p:nvGraphicFramePr>
          <p:cNvPr id="41989" name="Object 6"/>
          <p:cNvGraphicFramePr>
            <a:graphicFrameLocks noChangeAspect="1"/>
          </p:cNvGraphicFramePr>
          <p:nvPr/>
        </p:nvGraphicFramePr>
        <p:xfrm>
          <a:off x="425450" y="1538288"/>
          <a:ext cx="7107238" cy="606425"/>
        </p:xfrm>
        <a:graphic>
          <a:graphicData uri="http://schemas.openxmlformats.org/presentationml/2006/ole">
            <mc:AlternateContent xmlns:mc="http://schemas.openxmlformats.org/markup-compatibility/2006">
              <mc:Choice xmlns:v="urn:schemas-microsoft-com:vml" Requires="v">
                <p:oleObj spid="_x0000_s42000" r:id="rId5" imgW="3022600" imgH="254000" progId="Equation.3">
                  <p:embed/>
                </p:oleObj>
              </mc:Choice>
              <mc:Fallback>
                <p:oleObj r:id="rId5" imgW="3022600" imgH="254000" progId="Equation.3">
                  <p:embed/>
                  <p:pic>
                    <p:nvPicPr>
                      <p:cNvPr id="0" name="Object 6"/>
                      <p:cNvPicPr>
                        <a:picLocks noChangeAspect="1" noChangeArrowheads="1"/>
                      </p:cNvPicPr>
                      <p:nvPr/>
                    </p:nvPicPr>
                    <p:blipFill>
                      <a:blip r:embed="rId6">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425450" y="1538288"/>
                        <a:ext cx="7107238"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64" name="Object 12"/>
          <p:cNvGraphicFramePr>
            <a:graphicFrameLocks noChangeAspect="1"/>
          </p:cNvGraphicFramePr>
          <p:nvPr/>
        </p:nvGraphicFramePr>
        <p:xfrm>
          <a:off x="425450" y="2349500"/>
          <a:ext cx="7905750" cy="876300"/>
        </p:xfrm>
        <a:graphic>
          <a:graphicData uri="http://schemas.openxmlformats.org/presentationml/2006/ole">
            <mc:AlternateContent xmlns:mc="http://schemas.openxmlformats.org/markup-compatibility/2006">
              <mc:Choice xmlns:v="urn:schemas-microsoft-com:vml" Requires="v">
                <p:oleObj spid="_x0000_s42001" name="Equation" r:id="rId7" imgW="3759200" imgH="393700" progId="Equation.3">
                  <p:embed/>
                </p:oleObj>
              </mc:Choice>
              <mc:Fallback>
                <p:oleObj name="Equation" r:id="rId7" imgW="3759200" imgH="393700" progId="Equation.3">
                  <p:embed/>
                  <p:pic>
                    <p:nvPicPr>
                      <p:cNvPr id="0" name="Object 12"/>
                      <p:cNvPicPr>
                        <a:picLocks noChangeAspect="1" noChangeArrowheads="1"/>
                      </p:cNvPicPr>
                      <p:nvPr/>
                    </p:nvPicPr>
                    <p:blipFill>
                      <a:blip r:embed="rId8">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425450" y="2349500"/>
                        <a:ext cx="79057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65" name="Object 13"/>
          <p:cNvGraphicFramePr>
            <a:graphicFrameLocks noChangeAspect="1"/>
          </p:cNvGraphicFramePr>
          <p:nvPr/>
        </p:nvGraphicFramePr>
        <p:xfrm>
          <a:off x="425450" y="3554413"/>
          <a:ext cx="5824538" cy="581025"/>
        </p:xfrm>
        <a:graphic>
          <a:graphicData uri="http://schemas.openxmlformats.org/presentationml/2006/ole">
            <mc:AlternateContent xmlns:mc="http://schemas.openxmlformats.org/markup-compatibility/2006">
              <mc:Choice xmlns:v="urn:schemas-microsoft-com:vml" Requires="v">
                <p:oleObj spid="_x0000_s42002" r:id="rId9" imgW="2590800" imgH="254000" progId="Equation.3">
                  <p:embed/>
                </p:oleObj>
              </mc:Choice>
              <mc:Fallback>
                <p:oleObj r:id="rId9" imgW="2590800" imgH="254000" progId="Equation.3">
                  <p:embed/>
                  <p:pic>
                    <p:nvPicPr>
                      <p:cNvPr id="0" name="Object 13"/>
                      <p:cNvPicPr>
                        <a:picLocks noChangeAspect="1" noChangeArrowheads="1"/>
                      </p:cNvPicPr>
                      <p:nvPr/>
                    </p:nvPicPr>
                    <p:blipFill>
                      <a:blip r:embed="rId10">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425450" y="3554413"/>
                        <a:ext cx="58245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67" name="Object 15"/>
          <p:cNvGraphicFramePr>
            <a:graphicFrameLocks noChangeAspect="1"/>
          </p:cNvGraphicFramePr>
          <p:nvPr/>
        </p:nvGraphicFramePr>
        <p:xfrm>
          <a:off x="450850" y="4297363"/>
          <a:ext cx="4395788" cy="928687"/>
        </p:xfrm>
        <a:graphic>
          <a:graphicData uri="http://schemas.openxmlformats.org/presentationml/2006/ole">
            <mc:AlternateContent xmlns:mc="http://schemas.openxmlformats.org/markup-compatibility/2006">
              <mc:Choice xmlns:v="urn:schemas-microsoft-com:vml" Requires="v">
                <p:oleObj spid="_x0000_s42003" name="Equation" r:id="rId11" imgW="1927716" imgH="327649" progId="Equation.3">
                  <p:embed/>
                </p:oleObj>
              </mc:Choice>
              <mc:Fallback>
                <p:oleObj name="Equation" r:id="rId11" imgW="1927716" imgH="327649" progId="Equation.3">
                  <p:embed/>
                  <p:pic>
                    <p:nvPicPr>
                      <p:cNvPr id="0" name="Object 15"/>
                      <p:cNvPicPr>
                        <a:picLocks noChangeAspect="1" noChangeArrowheads="1"/>
                      </p:cNvPicPr>
                      <p:nvPr/>
                    </p:nvPicPr>
                    <p:blipFill>
                      <a:blip r:embed="rId12">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450850" y="4297363"/>
                        <a:ext cx="4395788"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68" name="Object 16"/>
          <p:cNvGraphicFramePr>
            <a:graphicFrameLocks noChangeAspect="1"/>
          </p:cNvGraphicFramePr>
          <p:nvPr/>
        </p:nvGraphicFramePr>
        <p:xfrm>
          <a:off x="5445125" y="4494213"/>
          <a:ext cx="2703513" cy="533400"/>
        </p:xfrm>
        <a:graphic>
          <a:graphicData uri="http://schemas.openxmlformats.org/presentationml/2006/ole">
            <mc:AlternateContent xmlns:mc="http://schemas.openxmlformats.org/markup-compatibility/2006">
              <mc:Choice xmlns:v="urn:schemas-microsoft-com:vml" Requires="v">
                <p:oleObj spid="_x0000_s42004" name="Equation" r:id="rId13" imgW="1193800" imgH="228600" progId="Equation.DSMT4">
                  <p:embed/>
                </p:oleObj>
              </mc:Choice>
              <mc:Fallback>
                <p:oleObj name="Equation" r:id="rId13" imgW="1193800" imgH="228600" progId="Equation.DSMT4">
                  <p:embed/>
                  <p:pic>
                    <p:nvPicPr>
                      <p:cNvPr id="0" name="Object 16"/>
                      <p:cNvPicPr>
                        <a:picLocks noChangeAspect="1" noChangeArrowheads="1"/>
                      </p:cNvPicPr>
                      <p:nvPr/>
                    </p:nvPicPr>
                    <p:blipFill>
                      <a:blip r:embed="rId14">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5445125" y="4494213"/>
                        <a:ext cx="27035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9" name="Rectangle 17"/>
          <p:cNvSpPr>
            <a:spLocks noChangeArrowheads="1"/>
          </p:cNvSpPr>
          <p:nvPr/>
        </p:nvSpPr>
        <p:spPr bwMode="auto">
          <a:xfrm>
            <a:off x="425450" y="5440363"/>
            <a:ext cx="3468688"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kumimoji="1" lang="zh-CN" altLang="en-US" sz="2200">
                <a:latin typeface="微软雅黑" panose="020B0503020204020204" pitchFamily="34" charset="-122"/>
              </a:rPr>
              <a:t>能带底部电子的有效质量</a:t>
            </a:r>
          </a:p>
        </p:txBody>
      </p:sp>
      <p:graphicFrame>
        <p:nvGraphicFramePr>
          <p:cNvPr id="23570" name="Object 18"/>
          <p:cNvGraphicFramePr>
            <a:graphicFrameLocks noChangeAspect="1"/>
          </p:cNvGraphicFramePr>
          <p:nvPr/>
        </p:nvGraphicFramePr>
        <p:xfrm>
          <a:off x="4094163" y="5124450"/>
          <a:ext cx="1717675" cy="1062038"/>
        </p:xfrm>
        <a:graphic>
          <a:graphicData uri="http://schemas.openxmlformats.org/presentationml/2006/ole">
            <mc:AlternateContent xmlns:mc="http://schemas.openxmlformats.org/markup-compatibility/2006">
              <mc:Choice xmlns:v="urn:schemas-microsoft-com:vml" Requires="v">
                <p:oleObj spid="_x0000_s42005" name="Equation" r:id="rId15" imgW="647786" imgH="365726" progId="Equation.3">
                  <p:embed/>
                </p:oleObj>
              </mc:Choice>
              <mc:Fallback>
                <p:oleObj name="Equation" r:id="rId15" imgW="647786" imgH="365726" progId="Equation.3">
                  <p:embed/>
                  <p:pic>
                    <p:nvPicPr>
                      <p:cNvPr id="0" name="Object 18"/>
                      <p:cNvPicPr>
                        <a:picLocks noChangeAspect="1" noChangeArrowheads="1"/>
                      </p:cNvPicPr>
                      <p:nvPr/>
                    </p:nvPicPr>
                    <p:blipFill>
                      <a:blip r:embed="rId16">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4094163" y="5124450"/>
                        <a:ext cx="1717675"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6" name="矩形 11"/>
          <p:cNvSpPr>
            <a:spLocks noChangeArrowheads="1"/>
          </p:cNvSpPr>
          <p:nvPr/>
        </p:nvSpPr>
        <p:spPr bwMode="auto">
          <a:xfrm>
            <a:off x="250825" y="1460500"/>
            <a:ext cx="8642350" cy="5064125"/>
          </a:xfrm>
          <a:prstGeom prst="rect">
            <a:avLst/>
          </a:prstGeom>
          <a:noFill/>
          <a:ln w="19050" algn="ctr">
            <a:solidFill>
              <a:srgbClr val="0207CA"/>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41997" name="右箭头 1"/>
          <p:cNvSpPr>
            <a:spLocks noChangeArrowheads="1"/>
          </p:cNvSpPr>
          <p:nvPr/>
        </p:nvSpPr>
        <p:spPr bwMode="auto">
          <a:xfrm>
            <a:off x="7767638" y="1700213"/>
            <a:ext cx="452437" cy="282575"/>
          </a:xfrm>
          <a:prstGeom prst="rightArrow">
            <a:avLst>
              <a:gd name="adj1" fmla="val 50000"/>
              <a:gd name="adj2" fmla="val 50257"/>
            </a:avLst>
          </a:prstGeom>
          <a:solidFill>
            <a:srgbClr val="0207CA"/>
          </a:solidFill>
          <a:ln>
            <a:noFill/>
          </a:ln>
          <a:extLst>
            <a:ext uri="{91240B29-F687-4F45-9708-019B960494DF}">
              <a14:hiddenLine xmlns:a14="http://schemas.microsoft.com/office/drawing/2010/main" w="19050" algn="ctr">
                <a:solidFill>
                  <a:srgbClr val="000000"/>
                </a:solidFill>
                <a:prstDash val="dash"/>
                <a:round/>
                <a:headEnd/>
                <a:tailEnd type="triangle" w="med" len="med"/>
              </a14:hiddenLine>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graphicFrame>
        <p:nvGraphicFramePr>
          <p:cNvPr id="17" name="Object 8"/>
          <p:cNvGraphicFramePr>
            <a:graphicFrameLocks noChangeAspect="1"/>
          </p:cNvGraphicFramePr>
          <p:nvPr/>
        </p:nvGraphicFramePr>
        <p:xfrm>
          <a:off x="6502400" y="5508625"/>
          <a:ext cx="2390775" cy="1016000"/>
        </p:xfrm>
        <a:graphic>
          <a:graphicData uri="http://schemas.openxmlformats.org/presentationml/2006/ole">
            <mc:AlternateContent xmlns:mc="http://schemas.openxmlformats.org/markup-compatibility/2006">
              <mc:Choice xmlns:v="urn:schemas-microsoft-com:vml" Requires="v">
                <p:oleObj spid="_x0000_s42006" name="Equation" r:id="rId17" imgW="939392" imgH="393529" progId="Equation.3">
                  <p:embed/>
                </p:oleObj>
              </mc:Choice>
              <mc:Fallback>
                <p:oleObj name="Equation" r:id="rId17" imgW="939392" imgH="393529" progId="Equation.3">
                  <p:embed/>
                  <p:pic>
                    <p:nvPicPr>
                      <p:cNvPr id="0" name="Object 8"/>
                      <p:cNvPicPr>
                        <a:picLocks noChangeAspect="1" noChangeArrowheads="1"/>
                      </p:cNvPicPr>
                      <p:nvPr/>
                    </p:nvPicPr>
                    <p:blipFill>
                      <a:blip r:embed="rId18">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6502400" y="5508625"/>
                        <a:ext cx="2390775" cy="1016000"/>
                      </a:xfrm>
                      <a:prstGeom prst="rect">
                        <a:avLst/>
                      </a:prstGeom>
                      <a:solidFill>
                        <a:srgbClr val="AD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Effect transition="in" filter="dissolve">
                                      <p:cBhvr>
                                        <p:cTn id="7" dur="500"/>
                                        <p:tgtEl>
                                          <p:spTgt spid="23556">
                                            <p:txEl>
                                              <p:pRg st="0" end="0"/>
                                            </p:txEl>
                                          </p:spTgt>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3557"/>
                                        </p:tgtEl>
                                        <p:attrNameLst>
                                          <p:attrName>style.visibility</p:attrName>
                                        </p:attrNameLst>
                                      </p:cBhvr>
                                      <p:to>
                                        <p:strVal val="visible"/>
                                      </p:to>
                                    </p:set>
                                    <p:animEffect transition="in" filter="dissolve">
                                      <p:cBhvr>
                                        <p:cTn id="11" dur="500"/>
                                        <p:tgtEl>
                                          <p:spTgt spid="23557"/>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23564"/>
                                        </p:tgtEl>
                                        <p:attrNameLst>
                                          <p:attrName>style.visibility</p:attrName>
                                        </p:attrNameLst>
                                      </p:cBhvr>
                                      <p:to>
                                        <p:strVal val="visible"/>
                                      </p:to>
                                    </p:set>
                                    <p:animEffect transition="in" filter="dissolve">
                                      <p:cBhvr>
                                        <p:cTn id="15" dur="500"/>
                                        <p:tgtEl>
                                          <p:spTgt spid="2356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23565"/>
                                        </p:tgtEl>
                                        <p:attrNameLst>
                                          <p:attrName>style.visibility</p:attrName>
                                        </p:attrNameLst>
                                      </p:cBhvr>
                                      <p:to>
                                        <p:strVal val="visible"/>
                                      </p:to>
                                    </p:set>
                                    <p:animEffect transition="in" filter="dissolve">
                                      <p:cBhvr>
                                        <p:cTn id="20" dur="500"/>
                                        <p:tgtEl>
                                          <p:spTgt spid="2356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23567"/>
                                        </p:tgtEl>
                                        <p:attrNameLst>
                                          <p:attrName>style.visibility</p:attrName>
                                        </p:attrNameLst>
                                      </p:cBhvr>
                                      <p:to>
                                        <p:strVal val="visible"/>
                                      </p:to>
                                    </p:set>
                                    <p:animEffect transition="in" filter="dissolve">
                                      <p:cBhvr>
                                        <p:cTn id="25" dur="500"/>
                                        <p:tgtEl>
                                          <p:spTgt spid="23567"/>
                                        </p:tgtEl>
                                      </p:cBhvr>
                                    </p:animEffect>
                                  </p:childTnLst>
                                </p:cTn>
                              </p:par>
                            </p:childTnLst>
                          </p:cTn>
                        </p:par>
                        <p:par>
                          <p:cTn id="26" fill="hold" nodeType="afterGroup">
                            <p:stCondLst>
                              <p:cond delay="500"/>
                            </p:stCondLst>
                            <p:childTnLst>
                              <p:par>
                                <p:cTn id="27" presetID="9" presetClass="entr" presetSubtype="0" fill="hold" nodeType="afterEffect">
                                  <p:stCondLst>
                                    <p:cond delay="0"/>
                                  </p:stCondLst>
                                  <p:childTnLst>
                                    <p:set>
                                      <p:cBhvr>
                                        <p:cTn id="28" dur="1" fill="hold">
                                          <p:stCondLst>
                                            <p:cond delay="0"/>
                                          </p:stCondLst>
                                        </p:cTn>
                                        <p:tgtEl>
                                          <p:spTgt spid="23568"/>
                                        </p:tgtEl>
                                        <p:attrNameLst>
                                          <p:attrName>style.visibility</p:attrName>
                                        </p:attrNameLst>
                                      </p:cBhvr>
                                      <p:to>
                                        <p:strVal val="visible"/>
                                      </p:to>
                                    </p:set>
                                    <p:animEffect transition="in" filter="dissolve">
                                      <p:cBhvr>
                                        <p:cTn id="29" dur="500"/>
                                        <p:tgtEl>
                                          <p:spTgt spid="2356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23569">
                                            <p:txEl>
                                              <p:pRg st="0" end="0"/>
                                            </p:txEl>
                                          </p:spTgt>
                                        </p:tgtEl>
                                        <p:attrNameLst>
                                          <p:attrName>style.visibility</p:attrName>
                                        </p:attrNameLst>
                                      </p:cBhvr>
                                      <p:to>
                                        <p:strVal val="visible"/>
                                      </p:to>
                                    </p:set>
                                    <p:animEffect transition="in" filter="dissolve">
                                      <p:cBhvr>
                                        <p:cTn id="34" dur="500"/>
                                        <p:tgtEl>
                                          <p:spTgt spid="23569">
                                            <p:txEl>
                                              <p:pRg st="0" end="0"/>
                                            </p:txEl>
                                          </p:spTgt>
                                        </p:tgtEl>
                                      </p:cBhvr>
                                    </p:animEffect>
                                  </p:childTnLst>
                                </p:cTn>
                              </p:par>
                            </p:childTnLst>
                          </p:cTn>
                        </p:par>
                        <p:par>
                          <p:cTn id="35" fill="hold" nodeType="afterGroup">
                            <p:stCondLst>
                              <p:cond delay="500"/>
                            </p:stCondLst>
                            <p:childTnLst>
                              <p:par>
                                <p:cTn id="36" presetID="9" presetClass="entr" presetSubtype="0" fill="hold" nodeType="afterEffect">
                                  <p:stCondLst>
                                    <p:cond delay="0"/>
                                  </p:stCondLst>
                                  <p:childTnLst>
                                    <p:set>
                                      <p:cBhvr>
                                        <p:cTn id="37" dur="1" fill="hold">
                                          <p:stCondLst>
                                            <p:cond delay="0"/>
                                          </p:stCondLst>
                                        </p:cTn>
                                        <p:tgtEl>
                                          <p:spTgt spid="23570"/>
                                        </p:tgtEl>
                                        <p:attrNameLst>
                                          <p:attrName>style.visibility</p:attrName>
                                        </p:attrNameLst>
                                      </p:cBhvr>
                                      <p:to>
                                        <p:strVal val="visible"/>
                                      </p:to>
                                    </p:set>
                                    <p:animEffect transition="in" filter="dissolve">
                                      <p:cBhvr>
                                        <p:cTn id="38" dur="500"/>
                                        <p:tgtEl>
                                          <p:spTgt spid="2357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dissolve">
                                      <p:cBhvr>
                                        <p:cTn id="4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build="p" autoUpdateAnimBg="0" advAuto="0"/>
      <p:bldP spid="23569"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85" name="Object 9"/>
          <p:cNvGraphicFramePr>
            <a:graphicFrameLocks noChangeAspect="1"/>
          </p:cNvGraphicFramePr>
          <p:nvPr/>
        </p:nvGraphicFramePr>
        <p:xfrm>
          <a:off x="1978025" y="836613"/>
          <a:ext cx="2322513" cy="720725"/>
        </p:xfrm>
        <a:graphic>
          <a:graphicData uri="http://schemas.openxmlformats.org/presentationml/2006/ole">
            <mc:AlternateContent xmlns:mc="http://schemas.openxmlformats.org/markup-compatibility/2006">
              <mc:Choice xmlns:v="urn:schemas-microsoft-com:vml" Requires="v">
                <p:oleObj spid="_x0000_s43025" r:id="rId3" imgW="1282700" imgH="393700" progId="Equation.3">
                  <p:embed/>
                </p:oleObj>
              </mc:Choice>
              <mc:Fallback>
                <p:oleObj r:id="rId3" imgW="1282700" imgH="393700" progId="Equation.3">
                  <p:embed/>
                  <p:pic>
                    <p:nvPicPr>
                      <p:cNvPr id="0" name="Object 9"/>
                      <p:cNvPicPr>
                        <a:picLocks noChangeAspect="1" noChangeArrowheads="1"/>
                      </p:cNvPicPr>
                      <p:nvPr/>
                    </p:nvPicPr>
                    <p:blipFill>
                      <a:blip r:embed="rId4">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1978025" y="836613"/>
                        <a:ext cx="232251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2" name="Object 6"/>
          <p:cNvGraphicFramePr>
            <a:graphicFrameLocks noChangeAspect="1"/>
          </p:cNvGraphicFramePr>
          <p:nvPr/>
        </p:nvGraphicFramePr>
        <p:xfrm>
          <a:off x="450850" y="2232025"/>
          <a:ext cx="8008938" cy="1066800"/>
        </p:xfrm>
        <a:graphic>
          <a:graphicData uri="http://schemas.openxmlformats.org/presentationml/2006/ole">
            <mc:AlternateContent xmlns:mc="http://schemas.openxmlformats.org/markup-compatibility/2006">
              <mc:Choice xmlns:v="urn:schemas-microsoft-com:vml" Requires="v">
                <p:oleObj spid="_x0000_s43026" name="Equation" r:id="rId5" imgW="3683000" imgH="482600" progId="Equation.DSMT4">
                  <p:embed/>
                </p:oleObj>
              </mc:Choice>
              <mc:Fallback>
                <p:oleObj name="Equation" r:id="rId5" imgW="3683000" imgH="482600" progId="Equation.DSMT4">
                  <p:embed/>
                  <p:pic>
                    <p:nvPicPr>
                      <p:cNvPr id="0" name="Object 6"/>
                      <p:cNvPicPr>
                        <a:picLocks noChangeAspect="1" noChangeArrowheads="1"/>
                      </p:cNvPicPr>
                      <p:nvPr/>
                    </p:nvPicPr>
                    <p:blipFill>
                      <a:blip r:embed="rId6">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450850" y="2232025"/>
                        <a:ext cx="800893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1" name="Object 5"/>
          <p:cNvGraphicFramePr>
            <a:graphicFrameLocks noChangeAspect="1"/>
          </p:cNvGraphicFramePr>
          <p:nvPr/>
        </p:nvGraphicFramePr>
        <p:xfrm>
          <a:off x="450850" y="3340100"/>
          <a:ext cx="5908675" cy="468313"/>
        </p:xfrm>
        <a:graphic>
          <a:graphicData uri="http://schemas.openxmlformats.org/presentationml/2006/ole">
            <mc:AlternateContent xmlns:mc="http://schemas.openxmlformats.org/markup-compatibility/2006">
              <mc:Choice xmlns:v="urn:schemas-microsoft-com:vml" Requires="v">
                <p:oleObj spid="_x0000_s43027" name="Equation" r:id="rId7" imgW="3162252" imgH="152309" progId="Equation.3">
                  <p:embed/>
                </p:oleObj>
              </mc:Choice>
              <mc:Fallback>
                <p:oleObj name="Equation" r:id="rId7" imgW="3162252" imgH="152309" progId="Equation.3">
                  <p:embed/>
                  <p:pic>
                    <p:nvPicPr>
                      <p:cNvPr id="0" name="Object 5"/>
                      <p:cNvPicPr>
                        <a:picLocks noChangeAspect="1" noChangeArrowheads="1"/>
                      </p:cNvPicPr>
                      <p:nvPr/>
                    </p:nvPicPr>
                    <p:blipFill>
                      <a:blip r:embed="rId8">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450850" y="3340100"/>
                        <a:ext cx="5908675"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96" name="Rectangle 20"/>
          <p:cNvSpPr>
            <a:spLocks noChangeArrowheads="1"/>
          </p:cNvSpPr>
          <p:nvPr/>
        </p:nvSpPr>
        <p:spPr bwMode="auto">
          <a:xfrm>
            <a:off x="222250" y="950913"/>
            <a:ext cx="17240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kumimoji="1" lang="zh-CN" altLang="en-US" sz="2400">
                <a:latin typeface="微软雅黑" panose="020B0503020204020204" pitchFamily="34" charset="-122"/>
              </a:rPr>
              <a:t>在</a:t>
            </a:r>
            <a:r>
              <a:rPr kumimoji="1" lang="zh-CN" altLang="en-US" sz="2400">
                <a:solidFill>
                  <a:srgbClr val="800000"/>
                </a:solidFill>
                <a:latin typeface="微软雅黑" panose="020B0503020204020204" pitchFamily="34" charset="-122"/>
              </a:rPr>
              <a:t>能带顶部</a:t>
            </a:r>
          </a:p>
        </p:txBody>
      </p:sp>
      <p:sp>
        <p:nvSpPr>
          <p:cNvPr id="43014" name="Rectangle 22"/>
          <p:cNvSpPr>
            <a:spLocks noChangeArrowheads="1"/>
          </p:cNvSpPr>
          <p:nvPr/>
        </p:nvSpPr>
        <p:spPr bwMode="auto">
          <a:xfrm>
            <a:off x="4973638" y="950913"/>
            <a:ext cx="36607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kumimoji="1" lang="zh-CN" altLang="en-US" sz="2400">
                <a:latin typeface="微软雅黑" panose="020B0503020204020204" pitchFamily="34" charset="-122"/>
              </a:rPr>
              <a:t>在其附近按泰勒级数展开</a:t>
            </a:r>
          </a:p>
        </p:txBody>
      </p:sp>
      <p:graphicFrame>
        <p:nvGraphicFramePr>
          <p:cNvPr id="43015" name="Object 24"/>
          <p:cNvGraphicFramePr>
            <a:graphicFrameLocks noChangeAspect="1"/>
          </p:cNvGraphicFramePr>
          <p:nvPr/>
        </p:nvGraphicFramePr>
        <p:xfrm>
          <a:off x="468313" y="1666875"/>
          <a:ext cx="7497762" cy="609600"/>
        </p:xfrm>
        <a:graphic>
          <a:graphicData uri="http://schemas.openxmlformats.org/presentationml/2006/ole">
            <mc:AlternateContent xmlns:mc="http://schemas.openxmlformats.org/markup-compatibility/2006">
              <mc:Choice xmlns:v="urn:schemas-microsoft-com:vml" Requires="v">
                <p:oleObj spid="_x0000_s43028" r:id="rId9" imgW="3022600" imgH="254000" progId="Equation.3">
                  <p:embed/>
                </p:oleObj>
              </mc:Choice>
              <mc:Fallback>
                <p:oleObj r:id="rId9" imgW="3022600" imgH="254000" progId="Equation.3">
                  <p:embed/>
                  <p:pic>
                    <p:nvPicPr>
                      <p:cNvPr id="0" name="Object 24"/>
                      <p:cNvPicPr>
                        <a:picLocks noChangeAspect="1" noChangeArrowheads="1"/>
                      </p:cNvPicPr>
                      <p:nvPr/>
                    </p:nvPicPr>
                    <p:blipFill>
                      <a:blip r:embed="rId10">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468313" y="1666875"/>
                        <a:ext cx="74977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6" name="矩形 11"/>
          <p:cNvSpPr>
            <a:spLocks noChangeArrowheads="1"/>
          </p:cNvSpPr>
          <p:nvPr/>
        </p:nvSpPr>
        <p:spPr bwMode="auto">
          <a:xfrm>
            <a:off x="250825" y="1612900"/>
            <a:ext cx="8642350" cy="4911725"/>
          </a:xfrm>
          <a:prstGeom prst="rect">
            <a:avLst/>
          </a:prstGeom>
          <a:noFill/>
          <a:ln w="19050" algn="ctr">
            <a:solidFill>
              <a:srgbClr val="0207CA"/>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43017" name="右箭头 10"/>
          <p:cNvSpPr>
            <a:spLocks noChangeArrowheads="1"/>
          </p:cNvSpPr>
          <p:nvPr/>
        </p:nvSpPr>
        <p:spPr bwMode="auto">
          <a:xfrm>
            <a:off x="8047038" y="1836738"/>
            <a:ext cx="452437" cy="284162"/>
          </a:xfrm>
          <a:prstGeom prst="rightArrow">
            <a:avLst>
              <a:gd name="adj1" fmla="val 50000"/>
              <a:gd name="adj2" fmla="val 49977"/>
            </a:avLst>
          </a:prstGeom>
          <a:solidFill>
            <a:srgbClr val="0207CA"/>
          </a:solidFill>
          <a:ln>
            <a:noFill/>
          </a:ln>
          <a:extLst>
            <a:ext uri="{91240B29-F687-4F45-9708-019B960494DF}">
              <a14:hiddenLine xmlns:a14="http://schemas.microsoft.com/office/drawing/2010/main" w="19050" algn="ctr">
                <a:solidFill>
                  <a:srgbClr val="000000"/>
                </a:solidFill>
                <a:prstDash val="dash"/>
                <a:round/>
                <a:headEnd/>
                <a:tailEnd type="triangle" w="med" len="med"/>
              </a14:hiddenLine>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graphicFrame>
        <p:nvGraphicFramePr>
          <p:cNvPr id="12" name="Object 3"/>
          <p:cNvGraphicFramePr>
            <a:graphicFrameLocks noChangeAspect="1"/>
          </p:cNvGraphicFramePr>
          <p:nvPr/>
        </p:nvGraphicFramePr>
        <p:xfrm>
          <a:off x="450850" y="4159250"/>
          <a:ext cx="5032375" cy="468313"/>
        </p:xfrm>
        <a:graphic>
          <a:graphicData uri="http://schemas.openxmlformats.org/presentationml/2006/ole">
            <mc:AlternateContent xmlns:mc="http://schemas.openxmlformats.org/markup-compatibility/2006">
              <mc:Choice xmlns:v="urn:schemas-microsoft-com:vml" Requires="v">
                <p:oleObj spid="_x0000_s43029" name="Equation" r:id="rId11" imgW="2781300" imgH="254000" progId="Equation.DSMT4">
                  <p:embed/>
                </p:oleObj>
              </mc:Choice>
              <mc:Fallback>
                <p:oleObj name="Equation" r:id="rId11" imgW="2781300" imgH="254000" progId="Equation.DSMT4">
                  <p:embed/>
                  <p:pic>
                    <p:nvPicPr>
                      <p:cNvPr id="0" name="Object 3"/>
                      <p:cNvPicPr>
                        <a:picLocks noChangeAspect="1" noChangeArrowheads="1"/>
                      </p:cNvPicPr>
                      <p:nvPr/>
                    </p:nvPicPr>
                    <p:blipFill>
                      <a:blip r:embed="rId12">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450850" y="4159250"/>
                        <a:ext cx="5032375"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4"/>
          <p:cNvGraphicFramePr>
            <a:graphicFrameLocks noChangeAspect="1"/>
          </p:cNvGraphicFramePr>
          <p:nvPr/>
        </p:nvGraphicFramePr>
        <p:xfrm>
          <a:off x="468313" y="4849813"/>
          <a:ext cx="2378075" cy="468312"/>
        </p:xfrm>
        <a:graphic>
          <a:graphicData uri="http://schemas.openxmlformats.org/presentationml/2006/ole">
            <mc:AlternateContent xmlns:mc="http://schemas.openxmlformats.org/markup-compatibility/2006">
              <mc:Choice xmlns:v="urn:schemas-microsoft-com:vml" Requires="v">
                <p:oleObj spid="_x0000_s43030" name="Equation" r:id="rId13" imgW="1206500" imgH="228600" progId="Equation.3">
                  <p:embed/>
                </p:oleObj>
              </mc:Choice>
              <mc:Fallback>
                <p:oleObj name="Equation" r:id="rId13" imgW="1206500" imgH="228600" progId="Equation.3">
                  <p:embed/>
                  <p:pic>
                    <p:nvPicPr>
                      <p:cNvPr id="0" name="Object 4"/>
                      <p:cNvPicPr>
                        <a:picLocks noChangeAspect="1" noChangeArrowheads="1"/>
                      </p:cNvPicPr>
                      <p:nvPr/>
                    </p:nvPicPr>
                    <p:blipFill>
                      <a:blip r:embed="rId14">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468313" y="4849813"/>
                        <a:ext cx="237807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5"/>
          <p:cNvGraphicFramePr>
            <a:graphicFrameLocks noChangeAspect="1"/>
          </p:cNvGraphicFramePr>
          <p:nvPr/>
        </p:nvGraphicFramePr>
        <p:xfrm>
          <a:off x="6845300" y="5526088"/>
          <a:ext cx="1917700" cy="1030287"/>
        </p:xfrm>
        <a:graphic>
          <a:graphicData uri="http://schemas.openxmlformats.org/presentationml/2006/ole">
            <mc:AlternateContent xmlns:mc="http://schemas.openxmlformats.org/markup-compatibility/2006">
              <mc:Choice xmlns:v="urn:schemas-microsoft-com:vml" Requires="v">
                <p:oleObj spid="_x0000_s43031" name="Equation" r:id="rId15" imgW="761885" imgH="365726" progId="Equation.3">
                  <p:embed/>
                </p:oleObj>
              </mc:Choice>
              <mc:Fallback>
                <p:oleObj name="Equation" r:id="rId15" imgW="761885" imgH="365726" progId="Equation.3">
                  <p:embed/>
                  <p:pic>
                    <p:nvPicPr>
                      <p:cNvPr id="0" name="Object 5"/>
                      <p:cNvPicPr>
                        <a:picLocks noChangeAspect="1" noChangeArrowheads="1"/>
                      </p:cNvPicPr>
                      <p:nvPr/>
                    </p:nvPicPr>
                    <p:blipFill>
                      <a:blip r:embed="rId16">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6845300" y="5526088"/>
                        <a:ext cx="1917700" cy="103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6"/>
          <p:cNvGraphicFramePr>
            <a:graphicFrameLocks noChangeAspect="1"/>
          </p:cNvGraphicFramePr>
          <p:nvPr/>
        </p:nvGraphicFramePr>
        <p:xfrm>
          <a:off x="450850" y="5459413"/>
          <a:ext cx="5054600" cy="963612"/>
        </p:xfrm>
        <a:graphic>
          <a:graphicData uri="http://schemas.openxmlformats.org/presentationml/2006/ole">
            <mc:AlternateContent xmlns:mc="http://schemas.openxmlformats.org/markup-compatibility/2006">
              <mc:Choice xmlns:v="urn:schemas-microsoft-com:vml" Requires="v">
                <p:oleObj spid="_x0000_s43032" name="Equation" r:id="rId17" imgW="2133523" imgH="327649" progId="Equation.3">
                  <p:embed/>
                </p:oleObj>
              </mc:Choice>
              <mc:Fallback>
                <p:oleObj name="Equation" r:id="rId17" imgW="2133523" imgH="327649" progId="Equation.3">
                  <p:embed/>
                  <p:pic>
                    <p:nvPicPr>
                      <p:cNvPr id="0" name="Object 6"/>
                      <p:cNvPicPr>
                        <a:picLocks noChangeAspect="1" noChangeArrowheads="1"/>
                      </p:cNvPicPr>
                      <p:nvPr/>
                    </p:nvPicPr>
                    <p:blipFill>
                      <a:blip r:embed="rId18">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450850" y="5459413"/>
                        <a:ext cx="5054600" cy="96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Rectangle 7"/>
          <p:cNvSpPr>
            <a:spLocks noChangeArrowheads="1"/>
          </p:cNvSpPr>
          <p:nvPr/>
        </p:nvSpPr>
        <p:spPr bwMode="auto">
          <a:xfrm>
            <a:off x="6732588" y="5005388"/>
            <a:ext cx="2160587"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kumimoji="1" lang="zh-CN" altLang="en-US" sz="1800">
                <a:latin typeface="微软雅黑" panose="020B0503020204020204" pitchFamily="34" charset="-122"/>
              </a:rPr>
              <a:t>能带顶部电子的有效质量</a:t>
            </a:r>
          </a:p>
        </p:txBody>
      </p:sp>
      <p:graphicFrame>
        <p:nvGraphicFramePr>
          <p:cNvPr id="17" name="Object 10"/>
          <p:cNvGraphicFramePr>
            <a:graphicFrameLocks noChangeAspect="1"/>
          </p:cNvGraphicFramePr>
          <p:nvPr/>
        </p:nvGraphicFramePr>
        <p:xfrm>
          <a:off x="3367088" y="4651375"/>
          <a:ext cx="1606550" cy="865188"/>
        </p:xfrm>
        <a:graphic>
          <a:graphicData uri="http://schemas.openxmlformats.org/presentationml/2006/ole">
            <mc:AlternateContent xmlns:mc="http://schemas.openxmlformats.org/markup-compatibility/2006">
              <mc:Choice xmlns:v="urn:schemas-microsoft-com:vml" Requires="v">
                <p:oleObj spid="_x0000_s43033" name="Equation" r:id="rId19" imgW="761885" imgH="365726" progId="Equation.3">
                  <p:embed/>
                </p:oleObj>
              </mc:Choice>
              <mc:Fallback>
                <p:oleObj name="Equation" r:id="rId19" imgW="761885" imgH="365726" progId="Equation.3">
                  <p:embed/>
                  <p:pic>
                    <p:nvPicPr>
                      <p:cNvPr id="0" name="Object 10"/>
                      <p:cNvPicPr>
                        <a:picLocks noChangeAspect="1" noChangeArrowheads="1"/>
                      </p:cNvPicPr>
                      <p:nvPr/>
                    </p:nvPicPr>
                    <p:blipFill>
                      <a:blip r:embed="rId20">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3367088" y="4651375"/>
                        <a:ext cx="1606550"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8"/>
          <p:cNvGraphicFramePr>
            <a:graphicFrameLocks noChangeAspect="1"/>
          </p:cNvGraphicFramePr>
          <p:nvPr/>
        </p:nvGraphicFramePr>
        <p:xfrm>
          <a:off x="6845300" y="3951288"/>
          <a:ext cx="2047875" cy="869950"/>
        </p:xfrm>
        <a:graphic>
          <a:graphicData uri="http://schemas.openxmlformats.org/presentationml/2006/ole">
            <mc:AlternateContent xmlns:mc="http://schemas.openxmlformats.org/markup-compatibility/2006">
              <mc:Choice xmlns:v="urn:schemas-microsoft-com:vml" Requires="v">
                <p:oleObj spid="_x0000_s43034" name="Equation" r:id="rId21" imgW="939392" imgH="393529" progId="Equation.3">
                  <p:embed/>
                </p:oleObj>
              </mc:Choice>
              <mc:Fallback>
                <p:oleObj name="Equation" r:id="rId21" imgW="939392" imgH="393529" progId="Equation.3">
                  <p:embed/>
                  <p:pic>
                    <p:nvPicPr>
                      <p:cNvPr id="0" name="Object 8"/>
                      <p:cNvPicPr>
                        <a:picLocks noChangeAspect="1" noChangeArrowheads="1"/>
                      </p:cNvPicPr>
                      <p:nvPr/>
                    </p:nvPicPr>
                    <p:blipFill>
                      <a:blip r:embed="rId22">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6845300" y="3951288"/>
                        <a:ext cx="2047875" cy="869950"/>
                      </a:xfrm>
                      <a:prstGeom prst="rect">
                        <a:avLst/>
                      </a:prstGeom>
                      <a:solidFill>
                        <a:srgbClr val="AD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4596">
                                            <p:txEl>
                                              <p:pRg st="0" end="0"/>
                                            </p:txEl>
                                          </p:spTgt>
                                        </p:tgtEl>
                                        <p:attrNameLst>
                                          <p:attrName>style.visibility</p:attrName>
                                        </p:attrNameLst>
                                      </p:cBhvr>
                                      <p:to>
                                        <p:strVal val="visible"/>
                                      </p:to>
                                    </p:set>
                                    <p:animEffect transition="in" filter="dissolve">
                                      <p:cBhvr>
                                        <p:cTn id="7" dur="500"/>
                                        <p:tgtEl>
                                          <p:spTgt spid="24596">
                                            <p:txEl>
                                              <p:pRg st="0" end="0"/>
                                            </p:txEl>
                                          </p:spTgt>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4585"/>
                                        </p:tgtEl>
                                        <p:attrNameLst>
                                          <p:attrName>style.visibility</p:attrName>
                                        </p:attrNameLst>
                                      </p:cBhvr>
                                      <p:to>
                                        <p:strVal val="visible"/>
                                      </p:to>
                                    </p:set>
                                    <p:animEffect transition="in" filter="dissolve">
                                      <p:cBhvr>
                                        <p:cTn id="11" dur="500"/>
                                        <p:tgtEl>
                                          <p:spTgt spid="2458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24582"/>
                                        </p:tgtEl>
                                        <p:attrNameLst>
                                          <p:attrName>style.visibility</p:attrName>
                                        </p:attrNameLst>
                                      </p:cBhvr>
                                      <p:to>
                                        <p:strVal val="visible"/>
                                      </p:to>
                                    </p:set>
                                    <p:animEffect transition="in" filter="dissolve">
                                      <p:cBhvr>
                                        <p:cTn id="16" dur="500"/>
                                        <p:tgtEl>
                                          <p:spTgt spid="2458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24581"/>
                                        </p:tgtEl>
                                        <p:attrNameLst>
                                          <p:attrName>style.visibility</p:attrName>
                                        </p:attrNameLst>
                                      </p:cBhvr>
                                      <p:to>
                                        <p:strVal val="visible"/>
                                      </p:to>
                                    </p:set>
                                    <p:animEffect transition="in" filter="dissolve">
                                      <p:cBhvr>
                                        <p:cTn id="21" dur="500"/>
                                        <p:tgtEl>
                                          <p:spTgt spid="24581"/>
                                        </p:tgtEl>
                                      </p:cBhvr>
                                    </p:animEffect>
                                  </p:childTnLst>
                                </p:cTn>
                              </p:par>
                            </p:childTnLst>
                          </p:cTn>
                        </p:par>
                        <p:par>
                          <p:cTn id="22" fill="hold" nodeType="afterGroup">
                            <p:stCondLst>
                              <p:cond delay="500"/>
                            </p:stCondLst>
                            <p:childTnLst>
                              <p:par>
                                <p:cTn id="23" presetID="9" presetClass="entr" presetSubtype="0"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dissolve">
                                      <p:cBhvr>
                                        <p:cTn id="30" dur="500"/>
                                        <p:tgtEl>
                                          <p:spTgt spid="13"/>
                                        </p:tgtEl>
                                      </p:cBhvr>
                                    </p:animEffect>
                                  </p:childTnLst>
                                </p:cTn>
                              </p:par>
                            </p:childTnLst>
                          </p:cTn>
                        </p:par>
                        <p:par>
                          <p:cTn id="31" fill="hold" nodeType="afterGroup">
                            <p:stCondLst>
                              <p:cond delay="500"/>
                            </p:stCondLst>
                            <p:childTnLst>
                              <p:par>
                                <p:cTn id="32" presetID="9" presetClass="entr" presetSubtype="0" fill="hold"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dissolve">
                                      <p:cBhvr>
                                        <p:cTn id="34" dur="500"/>
                                        <p:tgtEl>
                                          <p:spTgt spid="1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dissolve">
                                      <p:cBhvr>
                                        <p:cTn id="39" dur="500"/>
                                        <p:tgtEl>
                                          <p:spTgt spid="1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16">
                                            <p:txEl>
                                              <p:pRg st="0" end="0"/>
                                            </p:txEl>
                                          </p:spTgt>
                                        </p:tgtEl>
                                        <p:attrNameLst>
                                          <p:attrName>style.visibility</p:attrName>
                                        </p:attrNameLst>
                                      </p:cBhvr>
                                      <p:to>
                                        <p:strVal val="visible"/>
                                      </p:to>
                                    </p:set>
                                    <p:animEffect transition="in" filter="dissolve">
                                      <p:cBhvr>
                                        <p:cTn id="44" dur="500"/>
                                        <p:tgtEl>
                                          <p:spTgt spid="16">
                                            <p:txEl>
                                              <p:pRg st="0" end="0"/>
                                            </p:txEl>
                                          </p:spTgt>
                                        </p:tgtEl>
                                      </p:cBhvr>
                                    </p:animEffect>
                                  </p:childTnLst>
                                </p:cTn>
                              </p:par>
                            </p:childTnLst>
                          </p:cTn>
                        </p:par>
                        <p:par>
                          <p:cTn id="45" fill="hold" nodeType="afterGroup">
                            <p:stCondLst>
                              <p:cond delay="500"/>
                            </p:stCondLst>
                            <p:childTnLst>
                              <p:par>
                                <p:cTn id="46" presetID="9" presetClass="entr" presetSubtype="0" fill="hold" nodeType="after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dissolve">
                                      <p:cBhvr>
                                        <p:cTn id="48" dur="500"/>
                                        <p:tgtEl>
                                          <p:spTgt spid="1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dissolve">
                                      <p:cBhvr>
                                        <p:cTn id="5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96" grpId="0" build="p" autoUpdateAnimBg="0" advAuto="0"/>
      <p:bldP spid="16"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179388" y="950913"/>
            <a:ext cx="48006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kumimoji="1" lang="zh-CN" altLang="en-US" sz="2400">
                <a:solidFill>
                  <a:srgbClr val="0207CA"/>
                </a:solidFill>
                <a:latin typeface="微软雅黑" panose="020B0503020204020204" pitchFamily="34" charset="-122"/>
              </a:rPr>
              <a:t>原子能级与能带的对应 </a:t>
            </a:r>
          </a:p>
        </p:txBody>
      </p:sp>
      <p:sp>
        <p:nvSpPr>
          <p:cNvPr id="26628" name="Rectangle 4"/>
          <p:cNvSpPr>
            <a:spLocks noChangeArrowheads="1"/>
          </p:cNvSpPr>
          <p:nvPr/>
        </p:nvSpPr>
        <p:spPr bwMode="auto">
          <a:xfrm>
            <a:off x="246063" y="1841500"/>
            <a:ext cx="4699000" cy="424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lnSpc>
                <a:spcPct val="150000"/>
              </a:lnSpc>
              <a:spcBef>
                <a:spcPct val="0"/>
              </a:spcBef>
              <a:buFont typeface="Wingdings" panose="05000000000000000000" pitchFamily="2" charset="2"/>
              <a:buChar char="Ø"/>
            </a:pPr>
            <a:r>
              <a:rPr kumimoji="1" lang="zh-CN" altLang="en-US" sz="2000">
                <a:latin typeface="微软雅黑" panose="020B0503020204020204" pitchFamily="34" charset="-122"/>
                <a:sym typeface="Symbol" panose="05050102010706020507" pitchFamily="18" charset="2"/>
              </a:rPr>
              <a:t>当原子形成固体后，</a:t>
            </a:r>
            <a:r>
              <a:rPr kumimoji="1" lang="zh-CN" altLang="en-US" sz="2000">
                <a:latin typeface="微软雅黑" panose="020B0503020204020204" pitchFamily="34" charset="-122"/>
              </a:rPr>
              <a:t>一个原子能级 </a:t>
            </a:r>
            <a:r>
              <a:rPr kumimoji="1" lang="zh-CN" altLang="en-US" sz="2000" i="1">
                <a:latin typeface="微软雅黑" panose="020B0503020204020204" pitchFamily="34" charset="-122"/>
                <a:sym typeface="Symbol" panose="05050102010706020507" pitchFamily="18" charset="2"/>
              </a:rPr>
              <a:t></a:t>
            </a:r>
            <a:r>
              <a:rPr kumimoji="1" lang="en-US" altLang="zh-CN" sz="2000" i="1" baseline="-30000">
                <a:latin typeface="微软雅黑" panose="020B0503020204020204" pitchFamily="34" charset="-122"/>
              </a:rPr>
              <a:t>i  </a:t>
            </a:r>
            <a:r>
              <a:rPr kumimoji="1" lang="zh-CN" altLang="en-US" sz="2000">
                <a:latin typeface="微软雅黑" panose="020B0503020204020204" pitchFamily="34" charset="-122"/>
                <a:sym typeface="Symbol" panose="05050102010706020507" pitchFamily="18" charset="2"/>
              </a:rPr>
              <a:t>对应一个能带，不同的原子能级对应不同的能带。</a:t>
            </a:r>
            <a:endParaRPr kumimoji="1" lang="en-US" altLang="zh-CN" sz="2000">
              <a:latin typeface="微软雅黑" panose="020B0503020204020204" pitchFamily="34" charset="-122"/>
              <a:sym typeface="Symbol" panose="05050102010706020507" pitchFamily="18" charset="2"/>
            </a:endParaRPr>
          </a:p>
          <a:p>
            <a:pPr algn="just" eaLnBrk="1" hangingPunct="1">
              <a:lnSpc>
                <a:spcPct val="150000"/>
              </a:lnSpc>
              <a:spcBef>
                <a:spcPct val="0"/>
              </a:spcBef>
              <a:buFont typeface="Wingdings" panose="05000000000000000000" pitchFamily="2" charset="2"/>
              <a:buChar char="Ø"/>
            </a:pPr>
            <a:r>
              <a:rPr kumimoji="1" lang="zh-CN" altLang="en-US" sz="2000">
                <a:solidFill>
                  <a:srgbClr val="800000"/>
                </a:solidFill>
                <a:latin typeface="微软雅黑" panose="020B0503020204020204" pitchFamily="34" charset="-122"/>
                <a:sym typeface="Symbol" panose="05050102010706020507" pitchFamily="18" charset="2"/>
              </a:rPr>
              <a:t>能量较低的能带</a:t>
            </a:r>
            <a:r>
              <a:rPr kumimoji="1" lang="zh-CN" altLang="en-US" sz="2000">
                <a:latin typeface="微软雅黑" panose="020B0503020204020204" pitchFamily="34" charset="-122"/>
                <a:sym typeface="Symbol" panose="05050102010706020507" pitchFamily="18" charset="2"/>
              </a:rPr>
              <a:t>对应于</a:t>
            </a:r>
            <a:r>
              <a:rPr kumimoji="1" lang="zh-CN" altLang="en-US" sz="2000">
                <a:solidFill>
                  <a:srgbClr val="800000"/>
                </a:solidFill>
                <a:latin typeface="微软雅黑" panose="020B0503020204020204" pitchFamily="34" charset="-122"/>
                <a:sym typeface="Symbol" panose="05050102010706020507" pitchFamily="18" charset="2"/>
              </a:rPr>
              <a:t>内壳层电子</a:t>
            </a:r>
            <a:r>
              <a:rPr kumimoji="1" lang="zh-CN" altLang="en-US" sz="2000">
                <a:latin typeface="微软雅黑" panose="020B0503020204020204" pitchFamily="34" charset="-122"/>
                <a:sym typeface="Symbol" panose="05050102010706020507" pitchFamily="18" charset="2"/>
              </a:rPr>
              <a:t>，其轨道半径小，不同原子间波函数交叠少，对应交叠积分则较小，相应的</a:t>
            </a:r>
            <a:r>
              <a:rPr kumimoji="1" lang="zh-CN" altLang="en-US" sz="2000">
                <a:solidFill>
                  <a:srgbClr val="800000"/>
                </a:solidFill>
                <a:latin typeface="微软雅黑" panose="020B0503020204020204" pitchFamily="34" charset="-122"/>
                <a:sym typeface="Symbol" panose="05050102010706020507" pitchFamily="18" charset="2"/>
              </a:rPr>
              <a:t>能带较窄</a:t>
            </a:r>
            <a:r>
              <a:rPr kumimoji="1" lang="zh-CN" altLang="en-US" sz="2000">
                <a:latin typeface="微软雅黑" panose="020B0503020204020204" pitchFamily="34" charset="-122"/>
                <a:sym typeface="Symbol" panose="05050102010706020507" pitchFamily="18" charset="2"/>
              </a:rPr>
              <a:t>；反之，</a:t>
            </a:r>
            <a:r>
              <a:rPr kumimoji="1" lang="zh-CN" altLang="en-US" sz="2000">
                <a:solidFill>
                  <a:srgbClr val="800000"/>
                </a:solidFill>
                <a:latin typeface="微软雅黑" panose="020B0503020204020204" pitchFamily="34" charset="-122"/>
                <a:sym typeface="Symbol" panose="05050102010706020507" pitchFamily="18" charset="2"/>
              </a:rPr>
              <a:t>能量较高</a:t>
            </a:r>
            <a:r>
              <a:rPr kumimoji="1" lang="zh-CN" altLang="en-US" sz="2000">
                <a:latin typeface="微软雅黑" panose="020B0503020204020204" pitchFamily="34" charset="-122"/>
                <a:sym typeface="Symbol" panose="05050102010706020507" pitchFamily="18" charset="2"/>
              </a:rPr>
              <a:t>的外层电子轨道，在不同原子间有较多交叠，从而形成</a:t>
            </a:r>
            <a:r>
              <a:rPr kumimoji="1" lang="zh-CN" altLang="en-US" sz="2000">
                <a:solidFill>
                  <a:srgbClr val="800000"/>
                </a:solidFill>
                <a:latin typeface="微软雅黑" panose="020B0503020204020204" pitchFamily="34" charset="-122"/>
                <a:sym typeface="Symbol" panose="05050102010706020507" pitchFamily="18" charset="2"/>
              </a:rPr>
              <a:t>较宽</a:t>
            </a:r>
            <a:r>
              <a:rPr kumimoji="1" lang="zh-CN" altLang="en-US" sz="2000">
                <a:latin typeface="微软雅黑" panose="020B0503020204020204" pitchFamily="34" charset="-122"/>
                <a:sym typeface="Symbol" panose="05050102010706020507" pitchFamily="18" charset="2"/>
              </a:rPr>
              <a:t>能带。</a:t>
            </a:r>
          </a:p>
        </p:txBody>
      </p:sp>
      <p:pic>
        <p:nvPicPr>
          <p:cNvPr id="26631" name="Picture 7" descr="XCH004_0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5063" y="1830388"/>
            <a:ext cx="3878262"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矩形 11"/>
          <p:cNvSpPr>
            <a:spLocks noChangeArrowheads="1"/>
          </p:cNvSpPr>
          <p:nvPr/>
        </p:nvSpPr>
        <p:spPr bwMode="auto">
          <a:xfrm>
            <a:off x="250825" y="1612900"/>
            <a:ext cx="8642350" cy="4911725"/>
          </a:xfrm>
          <a:prstGeom prst="rect">
            <a:avLst/>
          </a:prstGeom>
          <a:noFill/>
          <a:ln w="19050" algn="ctr">
            <a:solidFill>
              <a:srgbClr val="0207CA"/>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6626">
                                            <p:txEl>
                                              <p:pRg st="0" end="0"/>
                                            </p:txEl>
                                          </p:spTgt>
                                        </p:tgtEl>
                                        <p:attrNameLst>
                                          <p:attrName>style.visibility</p:attrName>
                                        </p:attrNameLst>
                                      </p:cBhvr>
                                      <p:to>
                                        <p:strVal val="visible"/>
                                      </p:to>
                                    </p:set>
                                    <p:animEffect transition="in" filter="dissolve">
                                      <p:cBhvr>
                                        <p:cTn id="7" dur="500"/>
                                        <p:tgtEl>
                                          <p:spTgt spid="26626">
                                            <p:txEl>
                                              <p:pRg st="0" end="0"/>
                                            </p:txEl>
                                          </p:spTgt>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6628">
                                            <p:txEl>
                                              <p:pRg st="0" end="0"/>
                                            </p:txEl>
                                          </p:spTgt>
                                        </p:tgtEl>
                                        <p:attrNameLst>
                                          <p:attrName>style.visibility</p:attrName>
                                        </p:attrNameLst>
                                      </p:cBhvr>
                                      <p:to>
                                        <p:strVal val="visible"/>
                                      </p:to>
                                    </p:set>
                                    <p:animEffect transition="in" filter="dissolve">
                                      <p:cBhvr>
                                        <p:cTn id="11" dur="500"/>
                                        <p:tgtEl>
                                          <p:spTgt spid="26628">
                                            <p:txEl>
                                              <p:pRg st="0" end="0"/>
                                            </p:txEl>
                                          </p:spTgt>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6628">
                                            <p:txEl>
                                              <p:pRg st="1" end="1"/>
                                            </p:txEl>
                                          </p:spTgt>
                                        </p:tgtEl>
                                        <p:attrNameLst>
                                          <p:attrName>style.visibility</p:attrName>
                                        </p:attrNameLst>
                                      </p:cBhvr>
                                      <p:to>
                                        <p:strVal val="visible"/>
                                      </p:to>
                                    </p:set>
                                    <p:animEffect transition="in" filter="dissolve">
                                      <p:cBhvr>
                                        <p:cTn id="15" dur="500"/>
                                        <p:tgtEl>
                                          <p:spTgt spid="26628">
                                            <p:txEl>
                                              <p:pRg st="1" end="1"/>
                                            </p:txEl>
                                          </p:spTgt>
                                        </p:tgtEl>
                                      </p:cBhvr>
                                    </p:animEffect>
                                  </p:childTnLst>
                                </p:cTn>
                              </p:par>
                            </p:childTnLst>
                          </p:cTn>
                        </p:par>
                        <p:par>
                          <p:cTn id="16" fill="hold" nodeType="afterGroup">
                            <p:stCondLst>
                              <p:cond delay="1500"/>
                            </p:stCondLst>
                            <p:childTnLst>
                              <p:par>
                                <p:cTn id="17" presetID="9" presetClass="entr" presetSubtype="0" fill="hold" nodeType="afterEffect">
                                  <p:stCondLst>
                                    <p:cond delay="0"/>
                                  </p:stCondLst>
                                  <p:childTnLst>
                                    <p:set>
                                      <p:cBhvr>
                                        <p:cTn id="18" dur="1" fill="hold">
                                          <p:stCondLst>
                                            <p:cond delay="0"/>
                                          </p:stCondLst>
                                        </p:cTn>
                                        <p:tgtEl>
                                          <p:spTgt spid="26631"/>
                                        </p:tgtEl>
                                        <p:attrNameLst>
                                          <p:attrName>style.visibility</p:attrName>
                                        </p:attrNameLst>
                                      </p:cBhvr>
                                      <p:to>
                                        <p:strVal val="visible"/>
                                      </p:to>
                                    </p:set>
                                    <p:animEffect transition="in" filter="dissolve">
                                      <p:cBhvr>
                                        <p:cTn id="19" dur="500"/>
                                        <p:tgtEl>
                                          <p:spTgt spid="26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build="p" autoUpdateAnimBg="0" advAuto="0"/>
      <p:bldP spid="26628" grpId="0" build="p" autoUpdateAnimBg="0"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179388" y="950913"/>
            <a:ext cx="48006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kumimoji="1" lang="zh-CN" altLang="en-US" sz="2400">
                <a:solidFill>
                  <a:srgbClr val="0207CA"/>
                </a:solidFill>
                <a:latin typeface="微软雅黑" panose="020B0503020204020204" pitchFamily="34" charset="-122"/>
              </a:rPr>
              <a:t>原子能级与能带的对应 </a:t>
            </a:r>
          </a:p>
        </p:txBody>
      </p:sp>
      <p:sp>
        <p:nvSpPr>
          <p:cNvPr id="26628" name="Rectangle 4"/>
          <p:cNvSpPr>
            <a:spLocks noChangeArrowheads="1"/>
          </p:cNvSpPr>
          <p:nvPr/>
        </p:nvSpPr>
        <p:spPr bwMode="auto">
          <a:xfrm>
            <a:off x="246063" y="1841500"/>
            <a:ext cx="4699000" cy="429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marL="342900" indent="-342900" algn="just" eaLnBrk="1" hangingPunct="1">
              <a:lnSpc>
                <a:spcPct val="125000"/>
              </a:lnSpc>
              <a:spcBef>
                <a:spcPct val="0"/>
              </a:spcBef>
              <a:buFont typeface="Wingdings" panose="05000000000000000000" pitchFamily="2" charset="2"/>
              <a:buChar char="Ø"/>
              <a:defRPr/>
            </a:pPr>
            <a:r>
              <a:rPr kumimoji="1" lang="zh-CN" altLang="en-US" sz="1820" dirty="0">
                <a:latin typeface="微软雅黑" panose="020B0503020204020204" pitchFamily="34" charset="-122"/>
                <a:sym typeface="Symbol" panose="05050102010706020507" pitchFamily="18" charset="2"/>
              </a:rPr>
              <a:t>紧束缚讨论中：只考虑不同原子、相同原子态之间的相互作用，而略去不同原子态之间的相互作用，这种近似成立的条件是微扰远小于原子能级之间的能量差。通常用能带宽度反映微扰作用的大小。</a:t>
            </a:r>
          </a:p>
          <a:p>
            <a:pPr marL="342900" indent="-342900" algn="just" eaLnBrk="1" hangingPunct="1">
              <a:lnSpc>
                <a:spcPct val="125000"/>
              </a:lnSpc>
              <a:spcBef>
                <a:spcPct val="0"/>
              </a:spcBef>
              <a:buFont typeface="Wingdings" panose="05000000000000000000" pitchFamily="2" charset="2"/>
              <a:buChar char="Ø"/>
              <a:defRPr/>
            </a:pPr>
            <a:r>
              <a:rPr kumimoji="1" lang="zh-CN" altLang="en-US" sz="1820" dirty="0" smtClean="0">
                <a:latin typeface="微软雅黑" panose="020B0503020204020204" pitchFamily="34" charset="-122"/>
                <a:sym typeface="Symbol" panose="05050102010706020507" pitchFamily="18" charset="2"/>
              </a:rPr>
              <a:t>简单情况下</a:t>
            </a:r>
            <a:r>
              <a:rPr kumimoji="1" lang="zh-CN" altLang="en-US" sz="1820" dirty="0">
                <a:latin typeface="微软雅黑" panose="020B0503020204020204" pitchFamily="34" charset="-122"/>
                <a:sym typeface="Symbol" panose="05050102010706020507" pitchFamily="18" charset="2"/>
              </a:rPr>
              <a:t>，对于内层电子能级和能带有一一对应的</a:t>
            </a:r>
            <a:r>
              <a:rPr kumimoji="1" lang="zh-CN" altLang="en-US" sz="1820" dirty="0" smtClean="0">
                <a:latin typeface="微软雅黑" panose="020B0503020204020204" pitchFamily="34" charset="-122"/>
                <a:sym typeface="Symbol" panose="05050102010706020507" pitchFamily="18" charset="2"/>
              </a:rPr>
              <a:t>关系，如</a:t>
            </a:r>
            <a:r>
              <a:rPr kumimoji="1" lang="en-US" altLang="zh-CN" sz="1820" dirty="0" smtClean="0">
                <a:latin typeface="微软雅黑" panose="020B0503020204020204" pitchFamily="34" charset="-122"/>
                <a:sym typeface="Symbol" panose="05050102010706020507" pitchFamily="18" charset="2"/>
              </a:rPr>
              <a:t>ns</a:t>
            </a:r>
            <a:r>
              <a:rPr kumimoji="1" lang="zh-CN" altLang="en-US" sz="1820" dirty="0" smtClean="0">
                <a:latin typeface="微软雅黑" panose="020B0503020204020204" pitchFamily="34" charset="-122"/>
                <a:sym typeface="Symbol" panose="05050102010706020507" pitchFamily="18" charset="2"/>
              </a:rPr>
              <a:t>带、</a:t>
            </a:r>
            <a:r>
              <a:rPr kumimoji="1" lang="en-US" altLang="zh-CN" sz="1820" dirty="0" smtClean="0">
                <a:latin typeface="微软雅黑" panose="020B0503020204020204" pitchFamily="34" charset="-122"/>
                <a:sym typeface="Symbol" panose="05050102010706020507" pitchFamily="18" charset="2"/>
              </a:rPr>
              <a:t>np</a:t>
            </a:r>
            <a:r>
              <a:rPr kumimoji="1" lang="zh-CN" altLang="en-US" sz="1820" dirty="0" smtClean="0">
                <a:latin typeface="微软雅黑" panose="020B0503020204020204" pitchFamily="34" charset="-122"/>
                <a:sym typeface="Symbol" panose="05050102010706020507" pitchFamily="18" charset="2"/>
              </a:rPr>
              <a:t>带、</a:t>
            </a:r>
            <a:r>
              <a:rPr kumimoji="1" lang="en-US" altLang="zh-CN" sz="1820" dirty="0" err="1" smtClean="0">
                <a:latin typeface="微软雅黑" panose="020B0503020204020204" pitchFamily="34" charset="-122"/>
                <a:sym typeface="Symbol" panose="05050102010706020507" pitchFamily="18" charset="2"/>
              </a:rPr>
              <a:t>nd</a:t>
            </a:r>
            <a:r>
              <a:rPr kumimoji="1" lang="zh-CN" altLang="en-US" sz="1820" dirty="0" smtClean="0">
                <a:latin typeface="微软雅黑" panose="020B0503020204020204" pitchFamily="34" charset="-122"/>
                <a:sym typeface="Symbol" panose="05050102010706020507" pitchFamily="18" charset="2"/>
              </a:rPr>
              <a:t>带等等</a:t>
            </a:r>
            <a:endParaRPr kumimoji="1" lang="en-US" altLang="zh-CN" sz="1820" dirty="0" smtClean="0">
              <a:latin typeface="微软雅黑" panose="020B0503020204020204" pitchFamily="34" charset="-122"/>
              <a:sym typeface="Symbol" panose="05050102010706020507" pitchFamily="18" charset="2"/>
            </a:endParaRPr>
          </a:p>
          <a:p>
            <a:pPr marL="342900" indent="-342900" algn="just" eaLnBrk="1" hangingPunct="1">
              <a:lnSpc>
                <a:spcPct val="125000"/>
              </a:lnSpc>
              <a:spcBef>
                <a:spcPct val="0"/>
              </a:spcBef>
              <a:buFont typeface="Wingdings" panose="05000000000000000000" pitchFamily="2" charset="2"/>
              <a:buChar char="Ø"/>
              <a:defRPr/>
            </a:pPr>
            <a:r>
              <a:rPr kumimoji="1" lang="zh-CN" altLang="en-US" sz="1820" dirty="0">
                <a:latin typeface="微软雅黑" panose="020B0503020204020204" pitchFamily="34" charset="-122"/>
                <a:sym typeface="Symbol" panose="05050102010706020507" pitchFamily="18" charset="2"/>
              </a:rPr>
              <a:t>对于外层电子，能级和能带的对应关系较为</a:t>
            </a:r>
            <a:r>
              <a:rPr kumimoji="1" lang="zh-CN" altLang="en-US" sz="1820" dirty="0" smtClean="0">
                <a:latin typeface="微软雅黑" panose="020B0503020204020204" pitchFamily="34" charset="-122"/>
                <a:sym typeface="Symbol" panose="05050102010706020507" pitchFamily="18" charset="2"/>
              </a:rPr>
              <a:t>复杂，由于</a:t>
            </a:r>
            <a:r>
              <a:rPr kumimoji="1" lang="en-US" altLang="zh-CN" sz="1820" dirty="0" smtClean="0">
                <a:latin typeface="微软雅黑" panose="020B0503020204020204" pitchFamily="34" charset="-122"/>
                <a:sym typeface="Symbol" panose="05050102010706020507" pitchFamily="18" charset="2"/>
              </a:rPr>
              <a:t>p</a:t>
            </a:r>
            <a:r>
              <a:rPr kumimoji="1" lang="zh-CN" altLang="en-US" sz="1820" dirty="0" smtClean="0">
                <a:latin typeface="微软雅黑" panose="020B0503020204020204" pitchFamily="34" charset="-122"/>
                <a:sym typeface="Symbol" panose="05050102010706020507" pitchFamily="18" charset="2"/>
              </a:rPr>
              <a:t>态是三重简并的，对应的能带发生相互交叠，</a:t>
            </a:r>
            <a:r>
              <a:rPr kumimoji="1" lang="en-US" altLang="zh-CN" sz="1820" dirty="0" smtClean="0">
                <a:latin typeface="微软雅黑" panose="020B0503020204020204" pitchFamily="34" charset="-122"/>
                <a:sym typeface="Symbol" panose="05050102010706020507" pitchFamily="18" charset="2"/>
              </a:rPr>
              <a:t>d</a:t>
            </a:r>
            <a:r>
              <a:rPr kumimoji="1" lang="zh-CN" altLang="en-US" sz="1820" dirty="0" smtClean="0">
                <a:latin typeface="微软雅黑" panose="020B0503020204020204" pitchFamily="34" charset="-122"/>
                <a:sym typeface="Symbol" panose="05050102010706020507" pitchFamily="18" charset="2"/>
              </a:rPr>
              <a:t>态等一些态也有类似能带交叠</a:t>
            </a:r>
          </a:p>
        </p:txBody>
      </p:sp>
      <p:pic>
        <p:nvPicPr>
          <p:cNvPr id="26631" name="Picture 7" descr="XCH004_0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5063" y="1830388"/>
            <a:ext cx="3878262"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矩形 11"/>
          <p:cNvSpPr>
            <a:spLocks noChangeArrowheads="1"/>
          </p:cNvSpPr>
          <p:nvPr/>
        </p:nvSpPr>
        <p:spPr bwMode="auto">
          <a:xfrm>
            <a:off x="250825" y="1612900"/>
            <a:ext cx="8642350" cy="4911725"/>
          </a:xfrm>
          <a:prstGeom prst="rect">
            <a:avLst/>
          </a:prstGeom>
          <a:noFill/>
          <a:ln w="19050" algn="ctr">
            <a:solidFill>
              <a:srgbClr val="0207CA"/>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6626">
                                            <p:txEl>
                                              <p:pRg st="0" end="0"/>
                                            </p:txEl>
                                          </p:spTgt>
                                        </p:tgtEl>
                                        <p:attrNameLst>
                                          <p:attrName>style.visibility</p:attrName>
                                        </p:attrNameLst>
                                      </p:cBhvr>
                                      <p:to>
                                        <p:strVal val="visible"/>
                                      </p:to>
                                    </p:set>
                                    <p:animEffect transition="in" filter="dissolve">
                                      <p:cBhvr>
                                        <p:cTn id="7" dur="500"/>
                                        <p:tgtEl>
                                          <p:spTgt spid="26626">
                                            <p:txEl>
                                              <p:pRg st="0" end="0"/>
                                            </p:txEl>
                                          </p:spTgt>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6628">
                                            <p:txEl>
                                              <p:pRg st="0" end="0"/>
                                            </p:txEl>
                                          </p:spTgt>
                                        </p:tgtEl>
                                        <p:attrNameLst>
                                          <p:attrName>style.visibility</p:attrName>
                                        </p:attrNameLst>
                                      </p:cBhvr>
                                      <p:to>
                                        <p:strVal val="visible"/>
                                      </p:to>
                                    </p:set>
                                    <p:animEffect transition="in" filter="dissolve">
                                      <p:cBhvr>
                                        <p:cTn id="11" dur="500"/>
                                        <p:tgtEl>
                                          <p:spTgt spid="26628">
                                            <p:txEl>
                                              <p:pRg st="0" end="0"/>
                                            </p:txEl>
                                          </p:spTgt>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6628">
                                            <p:txEl>
                                              <p:pRg st="1" end="1"/>
                                            </p:txEl>
                                          </p:spTgt>
                                        </p:tgtEl>
                                        <p:attrNameLst>
                                          <p:attrName>style.visibility</p:attrName>
                                        </p:attrNameLst>
                                      </p:cBhvr>
                                      <p:to>
                                        <p:strVal val="visible"/>
                                      </p:to>
                                    </p:set>
                                    <p:animEffect transition="in" filter="dissolve">
                                      <p:cBhvr>
                                        <p:cTn id="15" dur="500"/>
                                        <p:tgtEl>
                                          <p:spTgt spid="26628">
                                            <p:txEl>
                                              <p:pRg st="1" end="1"/>
                                            </p:txEl>
                                          </p:spTgt>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26628">
                                            <p:txEl>
                                              <p:pRg st="2" end="2"/>
                                            </p:txEl>
                                          </p:spTgt>
                                        </p:tgtEl>
                                        <p:attrNameLst>
                                          <p:attrName>style.visibility</p:attrName>
                                        </p:attrNameLst>
                                      </p:cBhvr>
                                      <p:to>
                                        <p:strVal val="visible"/>
                                      </p:to>
                                    </p:set>
                                    <p:animEffect transition="in" filter="dissolve">
                                      <p:cBhvr>
                                        <p:cTn id="19" dur="500"/>
                                        <p:tgtEl>
                                          <p:spTgt spid="26628">
                                            <p:txEl>
                                              <p:pRg st="2" end="2"/>
                                            </p:txEl>
                                          </p:spTgt>
                                        </p:tgtEl>
                                      </p:cBhvr>
                                    </p:animEffect>
                                  </p:childTnLst>
                                </p:cTn>
                              </p:par>
                            </p:childTnLst>
                          </p:cTn>
                        </p:par>
                        <p:par>
                          <p:cTn id="20" fill="hold" nodeType="afterGroup">
                            <p:stCondLst>
                              <p:cond delay="2000"/>
                            </p:stCondLst>
                            <p:childTnLst>
                              <p:par>
                                <p:cTn id="21" presetID="9" presetClass="entr" presetSubtype="0" fill="hold" nodeType="afterEffect">
                                  <p:stCondLst>
                                    <p:cond delay="0"/>
                                  </p:stCondLst>
                                  <p:childTnLst>
                                    <p:set>
                                      <p:cBhvr>
                                        <p:cTn id="22" dur="1" fill="hold">
                                          <p:stCondLst>
                                            <p:cond delay="0"/>
                                          </p:stCondLst>
                                        </p:cTn>
                                        <p:tgtEl>
                                          <p:spTgt spid="26631"/>
                                        </p:tgtEl>
                                        <p:attrNameLst>
                                          <p:attrName>style.visibility</p:attrName>
                                        </p:attrNameLst>
                                      </p:cBhvr>
                                      <p:to>
                                        <p:strVal val="visible"/>
                                      </p:to>
                                    </p:set>
                                    <p:animEffect transition="in" filter="dissolve">
                                      <p:cBhvr>
                                        <p:cTn id="23" dur="500"/>
                                        <p:tgtEl>
                                          <p:spTgt spid="26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build="p" autoUpdateAnimBg="0" advAuto="0"/>
      <p:bldP spid="26628" grpId="0" build="p" autoUpdateAnimBg="0"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250825" y="3213100"/>
            <a:ext cx="8642350" cy="1082675"/>
          </a:xfrm>
          <a:prstGeom prst="rect">
            <a:avLst/>
          </a:prstGeom>
          <a:solidFill>
            <a:schemeClr val="tx2">
              <a:lumMod val="20000"/>
              <a:lumOff val="80000"/>
            </a:schemeClr>
          </a:solidFill>
          <a:ln w="19050" cap="flat" cmpd="sng" algn="ctr">
            <a:solidFill>
              <a:srgbClr val="0207CA"/>
            </a:solidFill>
            <a:prstDash val="dash"/>
            <a:round/>
            <a:headEnd type="none" w="med" len="med"/>
            <a:tailEnd type="triangle" w="med" len="med"/>
          </a:ln>
          <a:effectLst/>
          <a:extLst/>
        </p:spPr>
        <p:txBody>
          <a:bodyPr wrap="none" anchor="ctr"/>
          <a:lstStyle/>
          <a:p>
            <a:pPr algn="ctr" eaLnBrk="1" hangingPunct="1">
              <a:defRPr/>
            </a:pPr>
            <a:endParaRPr lang="zh-CN" altLang="en-US"/>
          </a:p>
        </p:txBody>
      </p:sp>
      <p:sp>
        <p:nvSpPr>
          <p:cNvPr id="28680" name="Rectangle 8"/>
          <p:cNvSpPr>
            <a:spLocks noChangeArrowheads="1"/>
          </p:cNvSpPr>
          <p:nvPr/>
        </p:nvSpPr>
        <p:spPr bwMode="auto">
          <a:xfrm>
            <a:off x="338138" y="1566863"/>
            <a:ext cx="777240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800" b="1">
                <a:solidFill>
                  <a:srgbClr val="1C1C1C"/>
                </a:solidFill>
                <a:latin typeface="Times New Roman" panose="02020603050405020304" pitchFamily="18" charset="0"/>
                <a:ea typeface="宋体" panose="02010600030101010101" pitchFamily="2" charset="-122"/>
              </a:defRPr>
            </a:lvl1pPr>
            <a:lvl2pPr marL="914400" indent="-457200">
              <a:defRPr sz="2800" b="1">
                <a:solidFill>
                  <a:srgbClr val="1C1C1C"/>
                </a:solidFill>
                <a:latin typeface="Times New Roman" panose="02020603050405020304" pitchFamily="18" charset="0"/>
                <a:ea typeface="宋体" panose="02010600030101010101" pitchFamily="2" charset="-122"/>
              </a:defRPr>
            </a:lvl2pPr>
            <a:lvl3pPr marL="1371600" indent="-457200">
              <a:defRPr sz="2800" b="1">
                <a:solidFill>
                  <a:srgbClr val="1C1C1C"/>
                </a:solidFill>
                <a:latin typeface="Times New Roman" panose="02020603050405020304" pitchFamily="18" charset="0"/>
                <a:ea typeface="宋体" panose="02010600030101010101" pitchFamily="2" charset="-122"/>
              </a:defRPr>
            </a:lvl3pPr>
            <a:lvl4pPr marL="1828800" indent="-457200">
              <a:defRPr sz="2800" b="1">
                <a:solidFill>
                  <a:srgbClr val="1C1C1C"/>
                </a:solidFill>
                <a:latin typeface="Times New Roman" panose="02020603050405020304" pitchFamily="18" charset="0"/>
                <a:ea typeface="宋体" panose="02010600030101010101" pitchFamily="2" charset="-122"/>
              </a:defRPr>
            </a:lvl4pPr>
            <a:lvl5pPr marL="2286000" indent="-457200">
              <a:defRPr sz="2800" b="1">
                <a:solidFill>
                  <a:srgbClr val="1C1C1C"/>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a:lnSpc>
                <a:spcPct val="140000"/>
              </a:lnSpc>
              <a:defRPr/>
            </a:pPr>
            <a:r>
              <a:rPr kumimoji="1" lang="zh-CN" altLang="en-US" sz="2200" dirty="0" smtClean="0">
                <a:solidFill>
                  <a:schemeClr val="tx1"/>
                </a:solidFill>
                <a:latin typeface="微软雅黑" panose="020B0503020204020204" pitchFamily="34" charset="-122"/>
                <a:ea typeface="微软雅黑" panose="020B0503020204020204" pitchFamily="34" charset="-122"/>
              </a:rPr>
              <a:t>外层电子</a:t>
            </a:r>
            <a:r>
              <a:rPr kumimoji="1" lang="zh-CN" altLang="en-US" sz="2200" dirty="0" smtClean="0">
                <a:solidFill>
                  <a:srgbClr val="800000"/>
                </a:solidFill>
                <a:latin typeface="微软雅黑" panose="020B0503020204020204" pitchFamily="34" charset="-122"/>
                <a:ea typeface="微软雅黑" panose="020B0503020204020204" pitchFamily="34" charset="-122"/>
              </a:rPr>
              <a:t>不同原子态之间存在相互混合情况</a:t>
            </a:r>
            <a:r>
              <a:rPr kumimoji="1" lang="zh-CN" altLang="en-US" sz="2200" dirty="0" smtClean="0">
                <a:solidFill>
                  <a:schemeClr val="tx1"/>
                </a:solidFill>
                <a:latin typeface="微软雅黑" panose="020B0503020204020204" pitchFamily="34" charset="-122"/>
                <a:ea typeface="微软雅黑" panose="020B0503020204020204" pitchFamily="34" charset="-122"/>
              </a:rPr>
              <a:t>的一般处理方法</a:t>
            </a:r>
          </a:p>
          <a:p>
            <a:pPr marL="0">
              <a:lnSpc>
                <a:spcPct val="140000"/>
              </a:lnSpc>
              <a:buFont typeface="Wingdings" panose="05000000000000000000" pitchFamily="2" charset="2"/>
              <a:buChar char="Ø"/>
              <a:defRPr/>
            </a:pPr>
            <a:r>
              <a:rPr kumimoji="1" lang="zh-CN" altLang="en-US" sz="2200" dirty="0" smtClean="0">
                <a:solidFill>
                  <a:schemeClr val="tx1"/>
                </a:solidFill>
                <a:latin typeface="微软雅黑" panose="020B0503020204020204" pitchFamily="34" charset="-122"/>
                <a:ea typeface="微软雅黑" panose="020B0503020204020204" pitchFamily="34" charset="-122"/>
              </a:rPr>
              <a:t>主要考虑由几个能量相近的原子态相互组合形成能带</a:t>
            </a:r>
          </a:p>
          <a:p>
            <a:pPr marL="0">
              <a:lnSpc>
                <a:spcPct val="140000"/>
              </a:lnSpc>
              <a:buFont typeface="Wingdings" panose="05000000000000000000" pitchFamily="2" charset="2"/>
              <a:buChar char="Ø"/>
              <a:defRPr/>
            </a:pPr>
            <a:r>
              <a:rPr kumimoji="1" lang="zh-CN" altLang="en-US" sz="2200" dirty="0" smtClean="0">
                <a:solidFill>
                  <a:schemeClr val="tx1"/>
                </a:solidFill>
                <a:latin typeface="微软雅黑" panose="020B0503020204020204" pitchFamily="34" charset="-122"/>
                <a:ea typeface="微软雅黑" panose="020B0503020204020204" pitchFamily="34" charset="-122"/>
              </a:rPr>
              <a:t>略去其它较多原子态的影响</a:t>
            </a:r>
          </a:p>
        </p:txBody>
      </p:sp>
      <p:sp>
        <p:nvSpPr>
          <p:cNvPr id="6" name="Rectangle 2"/>
          <p:cNvSpPr>
            <a:spLocks noChangeArrowheads="1"/>
          </p:cNvSpPr>
          <p:nvPr/>
        </p:nvSpPr>
        <p:spPr bwMode="auto">
          <a:xfrm>
            <a:off x="179388" y="950913"/>
            <a:ext cx="48006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kumimoji="1" lang="en-US" altLang="zh-CN" sz="2400">
                <a:solidFill>
                  <a:srgbClr val="0207CA"/>
                </a:solidFill>
                <a:latin typeface="微软雅黑" panose="020B0503020204020204" pitchFamily="34" charset="-122"/>
              </a:rPr>
              <a:t>sp</a:t>
            </a:r>
            <a:r>
              <a:rPr kumimoji="1" lang="zh-CN" altLang="en-US" sz="2400">
                <a:solidFill>
                  <a:srgbClr val="0207CA"/>
                </a:solidFill>
                <a:latin typeface="微软雅黑" panose="020B0503020204020204" pitchFamily="34" charset="-122"/>
              </a:rPr>
              <a:t>轨道杂化的概念</a:t>
            </a:r>
          </a:p>
        </p:txBody>
      </p:sp>
      <p:sp>
        <p:nvSpPr>
          <p:cNvPr id="46085" name="矩形 11"/>
          <p:cNvSpPr>
            <a:spLocks noChangeArrowheads="1"/>
          </p:cNvSpPr>
          <p:nvPr/>
        </p:nvSpPr>
        <p:spPr bwMode="auto">
          <a:xfrm>
            <a:off x="250825" y="1427163"/>
            <a:ext cx="8642350" cy="5097462"/>
          </a:xfrm>
          <a:prstGeom prst="rect">
            <a:avLst/>
          </a:prstGeom>
          <a:noFill/>
          <a:ln w="19050" algn="ctr">
            <a:solidFill>
              <a:srgbClr val="0207CA"/>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8" name="Rectangle 5"/>
          <p:cNvSpPr>
            <a:spLocks noChangeArrowheads="1"/>
          </p:cNvSpPr>
          <p:nvPr/>
        </p:nvSpPr>
        <p:spPr bwMode="auto">
          <a:xfrm>
            <a:off x="338138" y="3330575"/>
            <a:ext cx="8555037"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lnSpc>
                <a:spcPct val="110000"/>
              </a:lnSpc>
              <a:spcBef>
                <a:spcPct val="0"/>
              </a:spcBef>
              <a:buFont typeface="Wingdings" panose="05000000000000000000" pitchFamily="2" charset="2"/>
              <a:buChar char="Ø"/>
            </a:pPr>
            <a:r>
              <a:rPr kumimoji="1" lang="zh-CN" altLang="en-US" sz="2200">
                <a:latin typeface="微软雅黑" panose="020B0503020204020204" pitchFamily="34" charset="-122"/>
              </a:rPr>
              <a:t>讨论分析同一主量子数中的</a:t>
            </a:r>
            <a:r>
              <a:rPr kumimoji="1" lang="en-US" altLang="zh-CN" sz="2200">
                <a:latin typeface="微软雅黑" panose="020B0503020204020204" pitchFamily="34" charset="-122"/>
              </a:rPr>
              <a:t>s</a:t>
            </a:r>
            <a:r>
              <a:rPr kumimoji="1" lang="zh-CN" altLang="en-US" sz="2200">
                <a:latin typeface="微软雅黑" panose="020B0503020204020204" pitchFamily="34" charset="-122"/>
              </a:rPr>
              <a:t>态和</a:t>
            </a:r>
            <a:r>
              <a:rPr kumimoji="1" lang="en-US" altLang="zh-CN" sz="2200">
                <a:latin typeface="微软雅黑" panose="020B0503020204020204" pitchFamily="34" charset="-122"/>
              </a:rPr>
              <a:t>p</a:t>
            </a:r>
            <a:r>
              <a:rPr kumimoji="1" lang="zh-CN" altLang="en-US" sz="2200">
                <a:latin typeface="微软雅黑" panose="020B0503020204020204" pitchFamily="34" charset="-122"/>
              </a:rPr>
              <a:t>态之间相互作用</a:t>
            </a:r>
            <a:endParaRPr kumimoji="1" lang="en-US" altLang="zh-CN" sz="2200">
              <a:latin typeface="微软雅黑" panose="020B0503020204020204" pitchFamily="34" charset="-122"/>
            </a:endParaRPr>
          </a:p>
          <a:p>
            <a:pPr algn="just" eaLnBrk="1" hangingPunct="1">
              <a:lnSpc>
                <a:spcPct val="110000"/>
              </a:lnSpc>
              <a:spcBef>
                <a:spcPct val="0"/>
              </a:spcBef>
              <a:buFont typeface="Wingdings" panose="05000000000000000000" pitchFamily="2" charset="2"/>
              <a:buChar char="Ø"/>
            </a:pPr>
            <a:r>
              <a:rPr kumimoji="1" lang="zh-CN" altLang="en-US" sz="2200">
                <a:latin typeface="微软雅黑" panose="020B0503020204020204" pitchFamily="34" charset="-122"/>
              </a:rPr>
              <a:t>略去其它主量子数原子态的影响</a:t>
            </a:r>
          </a:p>
        </p:txBody>
      </p:sp>
      <p:sp>
        <p:nvSpPr>
          <p:cNvPr id="9" name="Rectangle 2"/>
          <p:cNvSpPr>
            <a:spLocks noChangeArrowheads="1"/>
          </p:cNvSpPr>
          <p:nvPr/>
        </p:nvSpPr>
        <p:spPr bwMode="auto">
          <a:xfrm>
            <a:off x="7126288" y="3524250"/>
            <a:ext cx="18002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kumimoji="1" lang="en-US" altLang="zh-CN" sz="2400">
                <a:solidFill>
                  <a:srgbClr val="0207CA"/>
                </a:solidFill>
                <a:latin typeface="微软雅黑" panose="020B0503020204020204" pitchFamily="34" charset="-122"/>
              </a:rPr>
              <a:t>sp</a:t>
            </a:r>
            <a:r>
              <a:rPr kumimoji="1" lang="zh-CN" altLang="en-US" sz="2400">
                <a:solidFill>
                  <a:srgbClr val="0207CA"/>
                </a:solidFill>
                <a:latin typeface="微软雅黑" panose="020B0503020204020204" pitchFamily="34" charset="-122"/>
              </a:rPr>
              <a:t>轨道杂化</a:t>
            </a:r>
          </a:p>
        </p:txBody>
      </p:sp>
      <p:sp>
        <p:nvSpPr>
          <p:cNvPr id="11" name="Rectangle 6"/>
          <p:cNvSpPr>
            <a:spLocks noChangeArrowheads="1"/>
          </p:cNvSpPr>
          <p:nvPr/>
        </p:nvSpPr>
        <p:spPr bwMode="auto">
          <a:xfrm>
            <a:off x="806450" y="5030788"/>
            <a:ext cx="6835775"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800" b="1">
                <a:solidFill>
                  <a:srgbClr val="1C1C1C"/>
                </a:solidFill>
                <a:latin typeface="Times New Roman" panose="02020603050405020304" pitchFamily="18" charset="0"/>
                <a:ea typeface="宋体" panose="02010600030101010101" pitchFamily="2" charset="-122"/>
              </a:defRPr>
            </a:lvl1pPr>
            <a:lvl2pPr marL="914400" indent="-457200">
              <a:defRPr sz="2800" b="1">
                <a:solidFill>
                  <a:srgbClr val="1C1C1C"/>
                </a:solidFill>
                <a:latin typeface="Times New Roman" panose="02020603050405020304" pitchFamily="18" charset="0"/>
                <a:ea typeface="宋体" panose="02010600030101010101" pitchFamily="2" charset="-122"/>
              </a:defRPr>
            </a:lvl2pPr>
            <a:lvl3pPr marL="1371600" indent="-457200">
              <a:defRPr sz="2800" b="1">
                <a:solidFill>
                  <a:srgbClr val="1C1C1C"/>
                </a:solidFill>
                <a:latin typeface="Times New Roman" panose="02020603050405020304" pitchFamily="18" charset="0"/>
                <a:ea typeface="宋体" panose="02010600030101010101" pitchFamily="2" charset="-122"/>
              </a:defRPr>
            </a:lvl3pPr>
            <a:lvl4pPr marL="1828800" indent="-457200">
              <a:defRPr sz="2800" b="1">
                <a:solidFill>
                  <a:srgbClr val="1C1C1C"/>
                </a:solidFill>
                <a:latin typeface="Times New Roman" panose="02020603050405020304" pitchFamily="18" charset="0"/>
                <a:ea typeface="宋体" panose="02010600030101010101" pitchFamily="2" charset="-122"/>
              </a:defRPr>
            </a:lvl4pPr>
            <a:lvl5pPr marL="2286000" indent="-457200">
              <a:defRPr sz="2800" b="1">
                <a:solidFill>
                  <a:srgbClr val="1C1C1C"/>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algn="just">
              <a:lnSpc>
                <a:spcPct val="125000"/>
              </a:lnSpc>
              <a:buFontTx/>
              <a:buAutoNum type="arabicParenR"/>
            </a:pPr>
            <a:r>
              <a:rPr kumimoji="1" lang="zh-CN" altLang="en-US" sz="2200">
                <a:solidFill>
                  <a:schemeClr val="tx1"/>
                </a:solidFill>
                <a:latin typeface="微软雅黑" panose="020B0503020204020204" pitchFamily="34" charset="-122"/>
                <a:ea typeface="微软雅黑" panose="020B0503020204020204" pitchFamily="34" charset="-122"/>
              </a:rPr>
              <a:t>将各原子态组成布洛赫和</a:t>
            </a:r>
          </a:p>
          <a:p>
            <a:pPr algn="just">
              <a:lnSpc>
                <a:spcPct val="125000"/>
              </a:lnSpc>
              <a:buFontTx/>
              <a:buAutoNum type="arabicParenR"/>
            </a:pPr>
            <a:r>
              <a:rPr kumimoji="1" lang="zh-CN" altLang="en-US" sz="2200">
                <a:solidFill>
                  <a:schemeClr val="tx1"/>
                </a:solidFill>
                <a:latin typeface="微软雅黑" panose="020B0503020204020204" pitchFamily="34" charset="-122"/>
                <a:ea typeface="微软雅黑" panose="020B0503020204020204" pitchFamily="34" charset="-122"/>
              </a:rPr>
              <a:t>再将能带中的电子态写成布洛赫和的线性组合</a:t>
            </a:r>
          </a:p>
          <a:p>
            <a:pPr algn="just">
              <a:lnSpc>
                <a:spcPct val="125000"/>
              </a:lnSpc>
              <a:buFontTx/>
              <a:buAutoNum type="arabicParenR"/>
            </a:pPr>
            <a:r>
              <a:rPr kumimoji="1" lang="zh-CN" altLang="en-US" sz="2200">
                <a:solidFill>
                  <a:schemeClr val="tx1"/>
                </a:solidFill>
                <a:latin typeface="微软雅黑" panose="020B0503020204020204" pitchFamily="34" charset="-122"/>
                <a:ea typeface="微软雅黑" panose="020B0503020204020204" pitchFamily="34" charset="-122"/>
              </a:rPr>
              <a:t>最后代入薛定谔方程求解组合系数和能量本征值</a:t>
            </a:r>
          </a:p>
        </p:txBody>
      </p:sp>
      <p:sp>
        <p:nvSpPr>
          <p:cNvPr id="46089" name="矩形 2"/>
          <p:cNvSpPr>
            <a:spLocks noChangeArrowheads="1"/>
          </p:cNvSpPr>
          <p:nvPr/>
        </p:nvSpPr>
        <p:spPr bwMode="auto">
          <a:xfrm>
            <a:off x="342900" y="4408488"/>
            <a:ext cx="25082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a:lnSpc>
                <a:spcPct val="125000"/>
              </a:lnSpc>
              <a:spcBef>
                <a:spcPct val="0"/>
              </a:spcBef>
              <a:buFontTx/>
              <a:buNone/>
            </a:pPr>
            <a:r>
              <a:rPr kumimoji="1" lang="zh-CN" altLang="en-US" sz="2200">
                <a:latin typeface="微软雅黑" panose="020B0503020204020204" pitchFamily="34" charset="-122"/>
              </a:rPr>
              <a:t>处理思路和方法：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680"/>
                                        </p:tgtEl>
                                        <p:attrNameLst>
                                          <p:attrName>style.visibility</p:attrName>
                                        </p:attrNameLst>
                                      </p:cBhvr>
                                      <p:to>
                                        <p:strVal val="visible"/>
                                      </p:to>
                                    </p:set>
                                    <p:animEffect transition="in" filter="dissolve">
                                      <p:cBhvr>
                                        <p:cTn id="7" dur="500"/>
                                        <p:tgtEl>
                                          <p:spTgt spid="28680"/>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dissolve">
                                      <p:cBhvr>
                                        <p:cTn id="11" dur="500"/>
                                        <p:tgtEl>
                                          <p:spTgt spid="6">
                                            <p:txEl>
                                              <p:pRg st="0" end="0"/>
                                            </p:txEl>
                                          </p:spTgt>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dissolve">
                                      <p:cBhvr>
                                        <p:cTn id="15" dur="500"/>
                                        <p:tgtEl>
                                          <p:spTgt spid="8">
                                            <p:txEl>
                                              <p:pRg st="0" end="0"/>
                                            </p:txEl>
                                          </p:spTgt>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Effect transition="in" filter="dissolve">
                                      <p:cBhvr>
                                        <p:cTn id="19" dur="500"/>
                                        <p:tgtEl>
                                          <p:spTgt spid="8">
                                            <p:txEl>
                                              <p:pRg st="1" end="1"/>
                                            </p:txEl>
                                          </p:spTgt>
                                        </p:tgtEl>
                                      </p:cBhvr>
                                    </p:animEffect>
                                  </p:childTnLst>
                                </p:cTn>
                              </p:par>
                            </p:childTnLst>
                          </p:cTn>
                        </p:par>
                        <p:par>
                          <p:cTn id="20" fill="hold" nodeType="afterGroup">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Effect transition="in" filter="dissolve">
                                      <p:cBhvr>
                                        <p:cTn id="23" dur="500"/>
                                        <p:tgtEl>
                                          <p:spTgt spid="9">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1">
                                            <p:txEl>
                                              <p:pRg st="0" end="0"/>
                                            </p:txEl>
                                          </p:spTgt>
                                        </p:tgtEl>
                                        <p:attrNameLst>
                                          <p:attrName>style.visibility</p:attrName>
                                        </p:attrNameLst>
                                      </p:cBhvr>
                                      <p:to>
                                        <p:strVal val="visible"/>
                                      </p:to>
                                    </p:set>
                                    <p:animEffect transition="in" filter="dissolve">
                                      <p:cBhvr>
                                        <p:cTn id="28" dur="500"/>
                                        <p:tgtEl>
                                          <p:spTgt spid="11">
                                            <p:txEl>
                                              <p:pRg st="0" end="0"/>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1">
                                            <p:txEl>
                                              <p:pRg st="1" end="1"/>
                                            </p:txEl>
                                          </p:spTgt>
                                        </p:tgtEl>
                                        <p:attrNameLst>
                                          <p:attrName>style.visibility</p:attrName>
                                        </p:attrNameLst>
                                      </p:cBhvr>
                                      <p:to>
                                        <p:strVal val="visible"/>
                                      </p:to>
                                    </p:set>
                                    <p:animEffect transition="in" filter="dissolve">
                                      <p:cBhvr>
                                        <p:cTn id="33" dur="500"/>
                                        <p:tgtEl>
                                          <p:spTgt spid="11">
                                            <p:txEl>
                                              <p:pRg st="1" end="1"/>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1">
                                            <p:txEl>
                                              <p:pRg st="2" end="2"/>
                                            </p:txEl>
                                          </p:spTgt>
                                        </p:tgtEl>
                                        <p:attrNameLst>
                                          <p:attrName>style.visibility</p:attrName>
                                        </p:attrNameLst>
                                      </p:cBhvr>
                                      <p:to>
                                        <p:strVal val="visible"/>
                                      </p:to>
                                    </p:set>
                                    <p:animEffect transition="in" filter="dissolve">
                                      <p:cBhvr>
                                        <p:cTn id="38"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0" grpId="0" autoUpdateAnimBg="0"/>
      <p:bldP spid="6" grpId="0" build="p" autoUpdateAnimBg="0" advAuto="0"/>
      <p:bldP spid="8" grpId="0" build="p" autoUpdateAnimBg="0" advAuto="0"/>
      <p:bldP spid="9" grpId="0" build="p" autoUpdateAnimBg="0" advAuto="0"/>
      <p:bldP spid="11"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3419475" y="1612900"/>
            <a:ext cx="5473700" cy="4911725"/>
          </a:xfrm>
          <a:prstGeom prst="rect">
            <a:avLst/>
          </a:prstGeom>
          <a:solidFill>
            <a:schemeClr val="tx2">
              <a:lumMod val="20000"/>
              <a:lumOff val="80000"/>
            </a:schemeClr>
          </a:solidFill>
          <a:ln w="19050" cap="flat" cmpd="sng" algn="ctr">
            <a:solidFill>
              <a:srgbClr val="0207CA"/>
            </a:solidFill>
            <a:prstDash val="dash"/>
            <a:round/>
            <a:headEnd type="none" w="med" len="med"/>
            <a:tailEnd type="triangle" w="med" len="med"/>
          </a:ln>
          <a:effectLst/>
          <a:extLst/>
        </p:spPr>
        <p:txBody>
          <a:bodyPr wrap="none" anchor="ctr"/>
          <a:lstStyle/>
          <a:p>
            <a:pPr algn="ctr" eaLnBrk="1" hangingPunct="1">
              <a:defRPr/>
            </a:pPr>
            <a:endParaRPr lang="zh-CN" altLang="en-US"/>
          </a:p>
        </p:txBody>
      </p:sp>
      <p:graphicFrame>
        <p:nvGraphicFramePr>
          <p:cNvPr id="29698" name="Object 2"/>
          <p:cNvGraphicFramePr>
            <a:graphicFrameLocks noChangeAspect="1"/>
          </p:cNvGraphicFramePr>
          <p:nvPr/>
        </p:nvGraphicFramePr>
        <p:xfrm>
          <a:off x="390525" y="3014663"/>
          <a:ext cx="2954338" cy="3073400"/>
        </p:xfrm>
        <a:graphic>
          <a:graphicData uri="http://schemas.openxmlformats.org/presentationml/2006/ole">
            <mc:AlternateContent xmlns:mc="http://schemas.openxmlformats.org/markup-compatibility/2006">
              <mc:Choice xmlns:v="urn:schemas-microsoft-com:vml" Requires="v">
                <p:oleObj spid="_x0000_s47120" r:id="rId3" imgW="1790614" imgH="1859337" progId="Equation.3">
                  <p:embed/>
                </p:oleObj>
              </mc:Choice>
              <mc:Fallback>
                <p:oleObj r:id="rId3" imgW="1790614" imgH="1859337" progId="Equation.3">
                  <p:embed/>
                  <p:pic>
                    <p:nvPicPr>
                      <p:cNvPr id="0" name="Object 2"/>
                      <p:cNvPicPr>
                        <a:picLocks noChangeAspect="1" noChangeArrowheads="1"/>
                      </p:cNvPicPr>
                      <p:nvPr/>
                    </p:nvPicPr>
                    <p:blipFill>
                      <a:blip r:embed="rId4">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390525" y="3014663"/>
                        <a:ext cx="2954338" cy="307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1" name="Rectangle 5"/>
          <p:cNvSpPr>
            <a:spLocks noChangeArrowheads="1"/>
          </p:cNvSpPr>
          <p:nvPr/>
        </p:nvSpPr>
        <p:spPr bwMode="auto">
          <a:xfrm>
            <a:off x="390525" y="2044700"/>
            <a:ext cx="2741613" cy="76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lnSpc>
                <a:spcPct val="110000"/>
              </a:lnSpc>
              <a:spcBef>
                <a:spcPct val="0"/>
              </a:spcBef>
              <a:buFontTx/>
              <a:buNone/>
            </a:pPr>
            <a:r>
              <a:rPr kumimoji="1" lang="zh-CN" altLang="en-US" sz="2000">
                <a:latin typeface="微软雅黑" panose="020B0503020204020204" pitchFamily="34" charset="-122"/>
              </a:rPr>
              <a:t>同一主量子数中的</a:t>
            </a:r>
            <a:r>
              <a:rPr kumimoji="1" lang="en-US" altLang="zh-CN" sz="2000">
                <a:latin typeface="微软雅黑" panose="020B0503020204020204" pitchFamily="34" charset="-122"/>
              </a:rPr>
              <a:t>s</a:t>
            </a:r>
            <a:r>
              <a:rPr kumimoji="1" lang="zh-CN" altLang="en-US" sz="2000">
                <a:latin typeface="微软雅黑" panose="020B0503020204020204" pitchFamily="34" charset="-122"/>
              </a:rPr>
              <a:t>态和</a:t>
            </a:r>
            <a:r>
              <a:rPr kumimoji="1" lang="en-US" altLang="zh-CN" sz="2000">
                <a:latin typeface="微软雅黑" panose="020B0503020204020204" pitchFamily="34" charset="-122"/>
              </a:rPr>
              <a:t>p</a:t>
            </a:r>
            <a:r>
              <a:rPr kumimoji="1" lang="zh-CN" altLang="en-US" sz="2000">
                <a:latin typeface="微软雅黑" panose="020B0503020204020204" pitchFamily="34" charset="-122"/>
              </a:rPr>
              <a:t>态之间相互作用</a:t>
            </a:r>
          </a:p>
        </p:txBody>
      </p:sp>
      <p:graphicFrame>
        <p:nvGraphicFramePr>
          <p:cNvPr id="29702" name="Object 6"/>
          <p:cNvGraphicFramePr>
            <a:graphicFrameLocks noChangeAspect="1"/>
          </p:cNvGraphicFramePr>
          <p:nvPr/>
        </p:nvGraphicFramePr>
        <p:xfrm>
          <a:off x="3640138" y="2771775"/>
          <a:ext cx="5133975" cy="542925"/>
        </p:xfrm>
        <a:graphic>
          <a:graphicData uri="http://schemas.openxmlformats.org/presentationml/2006/ole">
            <mc:AlternateContent xmlns:mc="http://schemas.openxmlformats.org/markup-compatibility/2006">
              <mc:Choice xmlns:v="urn:schemas-microsoft-com:vml" Requires="v">
                <p:oleObj spid="_x0000_s47121" r:id="rId5" imgW="2278294" imgH="152309" progId="Equation.3">
                  <p:embed/>
                </p:oleObj>
              </mc:Choice>
              <mc:Fallback>
                <p:oleObj r:id="rId5" imgW="2278294" imgH="152309" progId="Equation.3">
                  <p:embed/>
                  <p:pic>
                    <p:nvPicPr>
                      <p:cNvPr id="0" name="Object 6"/>
                      <p:cNvPicPr>
                        <a:picLocks noChangeAspect="1" noChangeArrowheads="1"/>
                      </p:cNvPicPr>
                      <p:nvPr/>
                    </p:nvPicPr>
                    <p:blipFill>
                      <a:blip r:embed="rId6">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3640138" y="2771775"/>
                        <a:ext cx="513397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2"/>
          <p:cNvSpPr>
            <a:spLocks noChangeArrowheads="1"/>
          </p:cNvSpPr>
          <p:nvPr/>
        </p:nvSpPr>
        <p:spPr bwMode="auto">
          <a:xfrm>
            <a:off x="179388" y="950913"/>
            <a:ext cx="48006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kumimoji="1" lang="en-US" altLang="zh-CN" sz="2400">
                <a:solidFill>
                  <a:srgbClr val="0207CA"/>
                </a:solidFill>
                <a:latin typeface="微软雅黑" panose="020B0503020204020204" pitchFamily="34" charset="-122"/>
              </a:rPr>
              <a:t>sp</a:t>
            </a:r>
            <a:r>
              <a:rPr kumimoji="1" lang="zh-CN" altLang="en-US" sz="2400">
                <a:solidFill>
                  <a:srgbClr val="0207CA"/>
                </a:solidFill>
                <a:latin typeface="微软雅黑" panose="020B0503020204020204" pitchFamily="34" charset="-122"/>
              </a:rPr>
              <a:t>轨道杂化的概念</a:t>
            </a:r>
          </a:p>
        </p:txBody>
      </p:sp>
      <p:sp>
        <p:nvSpPr>
          <p:cNvPr id="47111" name="矩形 11"/>
          <p:cNvSpPr>
            <a:spLocks noChangeArrowheads="1"/>
          </p:cNvSpPr>
          <p:nvPr/>
        </p:nvSpPr>
        <p:spPr bwMode="auto">
          <a:xfrm>
            <a:off x="250825" y="1612900"/>
            <a:ext cx="8642350" cy="4911725"/>
          </a:xfrm>
          <a:prstGeom prst="rect">
            <a:avLst/>
          </a:prstGeom>
          <a:noFill/>
          <a:ln w="19050" algn="ctr">
            <a:solidFill>
              <a:srgbClr val="0207CA"/>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47112" name="矩形 1"/>
          <p:cNvSpPr>
            <a:spLocks noChangeArrowheads="1"/>
          </p:cNvSpPr>
          <p:nvPr/>
        </p:nvSpPr>
        <p:spPr bwMode="auto">
          <a:xfrm>
            <a:off x="3521075" y="1749425"/>
            <a:ext cx="5154613"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lnSpc>
                <a:spcPct val="150000"/>
              </a:lnSpc>
              <a:spcBef>
                <a:spcPct val="0"/>
              </a:spcBef>
              <a:buFontTx/>
              <a:buNone/>
            </a:pPr>
            <a:r>
              <a:rPr kumimoji="1" lang="zh-CN" altLang="en-US" sz="2000">
                <a:solidFill>
                  <a:srgbClr val="1C1C1C"/>
                </a:solidFill>
                <a:latin typeface="微软雅黑" panose="020B0503020204020204" pitchFamily="34" charset="-122"/>
              </a:rPr>
              <a:t>各原子态组成布洛赫和，能带中的电子态由布洛赫和的线性组合表示</a:t>
            </a:r>
          </a:p>
          <a:p>
            <a:pPr algn="just" eaLnBrk="1" hangingPunct="1">
              <a:lnSpc>
                <a:spcPct val="150000"/>
              </a:lnSpc>
              <a:spcBef>
                <a:spcPct val="0"/>
              </a:spcBef>
              <a:buFontTx/>
              <a:buNone/>
            </a:pPr>
            <a:endParaRPr kumimoji="1" lang="zh-CN" altLang="en-US" sz="2000">
              <a:solidFill>
                <a:srgbClr val="1C1C1C"/>
              </a:solidFill>
              <a:latin typeface="微软雅黑" panose="020B0503020204020204" pitchFamily="34" charset="-122"/>
            </a:endParaRPr>
          </a:p>
        </p:txBody>
      </p:sp>
      <p:graphicFrame>
        <p:nvGraphicFramePr>
          <p:cNvPr id="11" name="Object 6"/>
          <p:cNvGraphicFramePr>
            <a:graphicFrameLocks noChangeAspect="1"/>
          </p:cNvGraphicFramePr>
          <p:nvPr/>
        </p:nvGraphicFramePr>
        <p:xfrm>
          <a:off x="3640138" y="3670300"/>
          <a:ext cx="3844925" cy="814388"/>
        </p:xfrm>
        <a:graphic>
          <a:graphicData uri="http://schemas.openxmlformats.org/presentationml/2006/ole">
            <mc:AlternateContent xmlns:mc="http://schemas.openxmlformats.org/markup-compatibility/2006">
              <mc:Choice xmlns:v="urn:schemas-microsoft-com:vml" Requires="v">
                <p:oleObj spid="_x0000_s47122" r:id="rId7" imgW="1889683" imgH="327649" progId="Equation.3">
                  <p:embed/>
                </p:oleObj>
              </mc:Choice>
              <mc:Fallback>
                <p:oleObj r:id="rId7" imgW="1889683" imgH="327649" progId="Equation.3">
                  <p:embed/>
                  <p:pic>
                    <p:nvPicPr>
                      <p:cNvPr id="0" name="Object 6"/>
                      <p:cNvPicPr>
                        <a:picLocks noChangeAspect="1" noChangeArrowheads="1"/>
                      </p:cNvPicPr>
                      <p:nvPr/>
                    </p:nvPicPr>
                    <p:blipFill>
                      <a:blip r:embed="rId8">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3640138" y="3670300"/>
                        <a:ext cx="3844925"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Rectangle 10"/>
          <p:cNvSpPr>
            <a:spLocks noChangeArrowheads="1"/>
          </p:cNvSpPr>
          <p:nvPr/>
        </p:nvSpPr>
        <p:spPr bwMode="auto">
          <a:xfrm>
            <a:off x="7153275" y="3397250"/>
            <a:ext cx="1620838"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kumimoji="1" lang="zh-CN" altLang="en-US" sz="1600">
                <a:solidFill>
                  <a:srgbClr val="800000"/>
                </a:solidFill>
                <a:latin typeface="微软雅黑" panose="020B0503020204020204" pitchFamily="34" charset="-122"/>
              </a:rPr>
              <a:t>代入薛定谔方程</a:t>
            </a:r>
          </a:p>
        </p:txBody>
      </p:sp>
      <p:sp>
        <p:nvSpPr>
          <p:cNvPr id="47115" name="Rectangle 12"/>
          <p:cNvSpPr>
            <a:spLocks noChangeArrowheads="1"/>
          </p:cNvSpPr>
          <p:nvPr/>
        </p:nvSpPr>
        <p:spPr bwMode="auto">
          <a:xfrm>
            <a:off x="3557588" y="4533900"/>
            <a:ext cx="247491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nSpc>
                <a:spcPct val="110000"/>
              </a:lnSpc>
              <a:spcBef>
                <a:spcPct val="0"/>
              </a:spcBef>
              <a:buFontTx/>
              <a:buNone/>
            </a:pPr>
            <a:r>
              <a:rPr kumimoji="1" lang="zh-CN" altLang="en-US" sz="2000">
                <a:latin typeface="微软雅黑" panose="020B0503020204020204" pitchFamily="34" charset="-122"/>
              </a:rPr>
              <a:t>求解组合系数</a:t>
            </a:r>
          </a:p>
        </p:txBody>
      </p:sp>
      <p:graphicFrame>
        <p:nvGraphicFramePr>
          <p:cNvPr id="47116" name="Object 13"/>
          <p:cNvGraphicFramePr>
            <a:graphicFrameLocks noChangeAspect="1"/>
          </p:cNvGraphicFramePr>
          <p:nvPr/>
        </p:nvGraphicFramePr>
        <p:xfrm>
          <a:off x="5432425" y="4422775"/>
          <a:ext cx="2355850" cy="542925"/>
        </p:xfrm>
        <a:graphic>
          <a:graphicData uri="http://schemas.openxmlformats.org/presentationml/2006/ole">
            <mc:AlternateContent xmlns:mc="http://schemas.openxmlformats.org/markup-compatibility/2006">
              <mc:Choice xmlns:v="urn:schemas-microsoft-com:vml" Requires="v">
                <p:oleObj spid="_x0000_s47123" name="Equation" r:id="rId9" imgW="977900" imgH="228600" progId="Equation.3">
                  <p:embed/>
                </p:oleObj>
              </mc:Choice>
              <mc:Fallback>
                <p:oleObj name="Equation" r:id="rId9" imgW="977900" imgH="228600" progId="Equation.3">
                  <p:embed/>
                  <p:pic>
                    <p:nvPicPr>
                      <p:cNvPr id="0" name="Object 13"/>
                      <p:cNvPicPr>
                        <a:picLocks noChangeAspect="1" noChangeArrowheads="1"/>
                      </p:cNvPicPr>
                      <p:nvPr/>
                    </p:nvPicPr>
                    <p:blipFill>
                      <a:blip r:embed="rId10">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5432425" y="4422775"/>
                        <a:ext cx="23558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7" name="Rectangle 14"/>
          <p:cNvSpPr>
            <a:spLocks noChangeArrowheads="1"/>
          </p:cNvSpPr>
          <p:nvPr/>
        </p:nvSpPr>
        <p:spPr bwMode="auto">
          <a:xfrm>
            <a:off x="3556000" y="5168900"/>
            <a:ext cx="15875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nSpc>
                <a:spcPct val="110000"/>
              </a:lnSpc>
              <a:spcBef>
                <a:spcPct val="0"/>
              </a:spcBef>
              <a:buFontTx/>
              <a:buNone/>
            </a:pPr>
            <a:r>
              <a:rPr kumimoji="1" lang="zh-CN" altLang="en-US" sz="2000">
                <a:latin typeface="微软雅黑" panose="020B0503020204020204" pitchFamily="34" charset="-122"/>
              </a:rPr>
              <a:t>能量本征值</a:t>
            </a:r>
          </a:p>
        </p:txBody>
      </p:sp>
      <p:graphicFrame>
        <p:nvGraphicFramePr>
          <p:cNvPr id="47118" name="Object 15"/>
          <p:cNvGraphicFramePr>
            <a:graphicFrameLocks noChangeAspect="1"/>
          </p:cNvGraphicFramePr>
          <p:nvPr/>
        </p:nvGraphicFramePr>
        <p:xfrm>
          <a:off x="5124450" y="5202238"/>
          <a:ext cx="368300" cy="361950"/>
        </p:xfrm>
        <a:graphic>
          <a:graphicData uri="http://schemas.openxmlformats.org/presentationml/2006/ole">
            <mc:AlternateContent xmlns:mc="http://schemas.openxmlformats.org/markup-compatibility/2006">
              <mc:Choice xmlns:v="urn:schemas-microsoft-com:vml" Requires="v">
                <p:oleObj spid="_x0000_s47124" name="Equation" r:id="rId11" imgW="152268" imgH="152268" progId="Equation.3">
                  <p:embed/>
                </p:oleObj>
              </mc:Choice>
              <mc:Fallback>
                <p:oleObj name="Equation" r:id="rId11" imgW="152268" imgH="152268" progId="Equation.3">
                  <p:embed/>
                  <p:pic>
                    <p:nvPicPr>
                      <p:cNvPr id="0" name="Object 15"/>
                      <p:cNvPicPr>
                        <a:picLocks noChangeAspect="1" noChangeArrowheads="1"/>
                      </p:cNvPicPr>
                      <p:nvPr/>
                    </p:nvPicPr>
                    <p:blipFill>
                      <a:blip r:embed="rId12">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5124450" y="5202238"/>
                        <a:ext cx="3683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9" name="Rectangle 14"/>
          <p:cNvSpPr>
            <a:spLocks noChangeArrowheads="1"/>
          </p:cNvSpPr>
          <p:nvPr/>
        </p:nvSpPr>
        <p:spPr bwMode="auto">
          <a:xfrm>
            <a:off x="3556000" y="5753100"/>
            <a:ext cx="447198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nSpc>
                <a:spcPct val="110000"/>
              </a:lnSpc>
              <a:spcBef>
                <a:spcPct val="0"/>
              </a:spcBef>
              <a:buFontTx/>
              <a:buNone/>
            </a:pPr>
            <a:r>
              <a:rPr kumimoji="1" lang="zh-CN" altLang="en-US" sz="2000">
                <a:latin typeface="微软雅黑" panose="020B0503020204020204" pitchFamily="34" charset="-122"/>
              </a:rPr>
              <a:t>即得到外壳层的能带结构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9701">
                                            <p:txEl>
                                              <p:pRg st="0" end="0"/>
                                            </p:txEl>
                                          </p:spTgt>
                                        </p:tgtEl>
                                        <p:attrNameLst>
                                          <p:attrName>style.visibility</p:attrName>
                                        </p:attrNameLst>
                                      </p:cBhvr>
                                      <p:to>
                                        <p:strVal val="visible"/>
                                      </p:to>
                                    </p:set>
                                    <p:animEffect transition="in" filter="dissolve">
                                      <p:cBhvr>
                                        <p:cTn id="7" dur="500"/>
                                        <p:tgtEl>
                                          <p:spTgt spid="29701">
                                            <p:txEl>
                                              <p:pRg st="0" end="0"/>
                                            </p:txEl>
                                          </p:spTgt>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9698"/>
                                        </p:tgtEl>
                                        <p:attrNameLst>
                                          <p:attrName>style.visibility</p:attrName>
                                        </p:attrNameLst>
                                      </p:cBhvr>
                                      <p:to>
                                        <p:strVal val="visible"/>
                                      </p:to>
                                    </p:set>
                                    <p:animEffect transition="in" filter="dissolve">
                                      <p:cBhvr>
                                        <p:cTn id="11" dur="500"/>
                                        <p:tgtEl>
                                          <p:spTgt spid="29698"/>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29702"/>
                                        </p:tgtEl>
                                        <p:attrNameLst>
                                          <p:attrName>style.visibility</p:attrName>
                                        </p:attrNameLst>
                                      </p:cBhvr>
                                      <p:to>
                                        <p:strVal val="visible"/>
                                      </p:to>
                                    </p:set>
                                    <p:animEffect transition="in" filter="dissolve">
                                      <p:cBhvr>
                                        <p:cTn id="15" dur="500"/>
                                        <p:tgtEl>
                                          <p:spTgt spid="29702"/>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dissolve">
                                      <p:cBhvr>
                                        <p:cTn id="19" dur="500"/>
                                        <p:tgtEl>
                                          <p:spTgt spid="8">
                                            <p:txEl>
                                              <p:pRg st="0" end="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Effect transition="in" filter="dissolve">
                                      <p:cBhvr>
                                        <p:cTn id="24" dur="500"/>
                                        <p:tgtEl>
                                          <p:spTgt spid="12">
                                            <p:txEl>
                                              <p:pRg st="0" end="0"/>
                                            </p:txEl>
                                          </p:spTgt>
                                        </p:tgtEl>
                                      </p:cBhvr>
                                    </p:animEffect>
                                  </p:childTnLst>
                                </p:cTn>
                              </p:par>
                            </p:childTnLst>
                          </p:cTn>
                        </p:par>
                        <p:par>
                          <p:cTn id="25" fill="hold" nodeType="afterGroup">
                            <p:stCondLst>
                              <p:cond delay="500"/>
                            </p:stCondLst>
                            <p:childTnLst>
                              <p:par>
                                <p:cTn id="26" presetID="9" presetClass="entr" presetSubtype="0"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build="p" autoUpdateAnimBg="0" advAuto="0"/>
      <p:bldP spid="8" grpId="0" build="p" autoUpdateAnimBg="0" advAuto="0"/>
      <p:bldP spid="12"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3"/>
          <p:cNvSpPr txBox="1">
            <a:spLocks noChangeArrowheads="1"/>
          </p:cNvSpPr>
          <p:nvPr/>
        </p:nvSpPr>
        <p:spPr bwMode="auto">
          <a:xfrm>
            <a:off x="338138" y="1695450"/>
            <a:ext cx="7848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kumimoji="1" lang="zh-CN" altLang="en-US" sz="2000">
                <a:latin typeface="微软雅黑" panose="020B0503020204020204" pitchFamily="34" charset="-122"/>
              </a:rPr>
              <a:t>计入同一量子数中的</a:t>
            </a:r>
            <a:r>
              <a:rPr kumimoji="1" lang="en-US" altLang="zh-CN" sz="2000">
                <a:latin typeface="微软雅黑" panose="020B0503020204020204" pitchFamily="34" charset="-122"/>
              </a:rPr>
              <a:t>s</a:t>
            </a:r>
            <a:r>
              <a:rPr kumimoji="1" lang="zh-CN" altLang="en-US" sz="2000">
                <a:latin typeface="微软雅黑" panose="020B0503020204020204" pitchFamily="34" charset="-122"/>
              </a:rPr>
              <a:t>态和</a:t>
            </a:r>
            <a:r>
              <a:rPr kumimoji="1" lang="en-US" altLang="zh-CN" sz="2000">
                <a:latin typeface="微软雅黑" panose="020B0503020204020204" pitchFamily="34" charset="-122"/>
              </a:rPr>
              <a:t>p</a:t>
            </a:r>
            <a:r>
              <a:rPr kumimoji="1" lang="zh-CN" altLang="en-US" sz="2000">
                <a:latin typeface="微软雅黑" panose="020B0503020204020204" pitchFamily="34" charset="-122"/>
              </a:rPr>
              <a:t>态之间的相互作用示意图</a:t>
            </a:r>
          </a:p>
        </p:txBody>
      </p:sp>
      <p:grpSp>
        <p:nvGrpSpPr>
          <p:cNvPr id="48131" name="Group 4"/>
          <p:cNvGrpSpPr>
            <a:grpSpLocks/>
          </p:cNvGrpSpPr>
          <p:nvPr/>
        </p:nvGrpSpPr>
        <p:grpSpPr bwMode="auto">
          <a:xfrm>
            <a:off x="468313" y="2279650"/>
            <a:ext cx="5073650" cy="3898900"/>
            <a:chOff x="787" y="1056"/>
            <a:chExt cx="3289" cy="2627"/>
          </a:xfrm>
        </p:grpSpPr>
        <p:sp>
          <p:nvSpPr>
            <p:cNvPr id="48136" name="Text Box 5"/>
            <p:cNvSpPr txBox="1">
              <a:spLocks noChangeArrowheads="1"/>
            </p:cNvSpPr>
            <p:nvPr/>
          </p:nvSpPr>
          <p:spPr bwMode="auto">
            <a:xfrm>
              <a:off x="912" y="1104"/>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kumimoji="1" lang="en-US" altLang="zh-CN" sz="2400">
                  <a:latin typeface="微软雅黑" panose="020B0503020204020204" pitchFamily="34" charset="-122"/>
                </a:rPr>
                <a:t>E(k)</a:t>
              </a:r>
            </a:p>
          </p:txBody>
        </p:sp>
        <p:grpSp>
          <p:nvGrpSpPr>
            <p:cNvPr id="48137" name="Group 6"/>
            <p:cNvGrpSpPr>
              <a:grpSpLocks/>
            </p:cNvGrpSpPr>
            <p:nvPr/>
          </p:nvGrpSpPr>
          <p:grpSpPr bwMode="auto">
            <a:xfrm>
              <a:off x="1155" y="1056"/>
              <a:ext cx="2269" cy="2352"/>
              <a:chOff x="1217" y="1056"/>
              <a:chExt cx="2841" cy="3120"/>
            </a:xfrm>
          </p:grpSpPr>
          <p:sp>
            <p:nvSpPr>
              <p:cNvPr id="48142" name="Line 7"/>
              <p:cNvSpPr>
                <a:spLocks noChangeShapeType="1"/>
              </p:cNvSpPr>
              <p:nvPr/>
            </p:nvSpPr>
            <p:spPr bwMode="auto">
              <a:xfrm>
                <a:off x="1322" y="3936"/>
                <a:ext cx="27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43" name="Line 8"/>
              <p:cNvSpPr>
                <a:spLocks noChangeShapeType="1"/>
              </p:cNvSpPr>
              <p:nvPr/>
            </p:nvSpPr>
            <p:spPr bwMode="auto">
              <a:xfrm>
                <a:off x="1488" y="1056"/>
                <a:ext cx="0" cy="28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44" name="Line 9"/>
              <p:cNvSpPr>
                <a:spLocks noChangeShapeType="1"/>
              </p:cNvSpPr>
              <p:nvPr/>
            </p:nvSpPr>
            <p:spPr bwMode="auto">
              <a:xfrm flipH="1">
                <a:off x="3880" y="1056"/>
                <a:ext cx="8" cy="28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45" name="Freeform 10"/>
              <p:cNvSpPr>
                <a:spLocks/>
              </p:cNvSpPr>
              <p:nvPr/>
            </p:nvSpPr>
            <p:spPr bwMode="auto">
              <a:xfrm>
                <a:off x="1488" y="1848"/>
                <a:ext cx="2400" cy="672"/>
              </a:xfrm>
              <a:custGeom>
                <a:avLst/>
                <a:gdLst>
                  <a:gd name="T0" fmla="*/ 0 w 2400"/>
                  <a:gd name="T1" fmla="*/ 0 h 672"/>
                  <a:gd name="T2" fmla="*/ 672 w 2400"/>
                  <a:gd name="T3" fmla="*/ 48 h 672"/>
                  <a:gd name="T4" fmla="*/ 1344 w 2400"/>
                  <a:gd name="T5" fmla="*/ 288 h 672"/>
                  <a:gd name="T6" fmla="*/ 1872 w 2400"/>
                  <a:gd name="T7" fmla="*/ 528 h 672"/>
                  <a:gd name="T8" fmla="*/ 2400 w 2400"/>
                  <a:gd name="T9" fmla="*/ 672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00" h="672">
                    <a:moveTo>
                      <a:pt x="0" y="0"/>
                    </a:moveTo>
                    <a:cubicBezTo>
                      <a:pt x="224" y="0"/>
                      <a:pt x="448" y="0"/>
                      <a:pt x="672" y="48"/>
                    </a:cubicBezTo>
                    <a:cubicBezTo>
                      <a:pt x="896" y="96"/>
                      <a:pt x="1144" y="208"/>
                      <a:pt x="1344" y="288"/>
                    </a:cubicBezTo>
                    <a:cubicBezTo>
                      <a:pt x="1544" y="368"/>
                      <a:pt x="1696" y="464"/>
                      <a:pt x="1872" y="528"/>
                    </a:cubicBezTo>
                    <a:cubicBezTo>
                      <a:pt x="2048" y="592"/>
                      <a:pt x="2312" y="648"/>
                      <a:pt x="2400" y="672"/>
                    </a:cubicBezTo>
                  </a:path>
                </a:pathLst>
              </a:custGeom>
              <a:noFill/>
              <a:ln w="38100">
                <a:solidFill>
                  <a:srgbClr val="8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8146" name="Object 11"/>
              <p:cNvGraphicFramePr>
                <a:graphicFrameLocks noChangeAspect="1"/>
              </p:cNvGraphicFramePr>
              <p:nvPr/>
            </p:nvGraphicFramePr>
            <p:xfrm>
              <a:off x="1248" y="3936"/>
              <a:ext cx="220" cy="240"/>
            </p:xfrm>
            <a:graphic>
              <a:graphicData uri="http://schemas.openxmlformats.org/presentationml/2006/ole">
                <mc:AlternateContent xmlns:mc="http://schemas.openxmlformats.org/markup-compatibility/2006">
                  <mc:Choice xmlns:v="urn:schemas-microsoft-com:vml" Requires="v">
                    <p:oleObj spid="_x0000_s48153" name="Equation" r:id="rId3" imgW="139639" imgH="152334" progId="Equation.3">
                      <p:embed/>
                    </p:oleObj>
                  </mc:Choice>
                  <mc:Fallback>
                    <p:oleObj name="Equation" r:id="rId3" imgW="139639" imgH="152334"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8" y="3936"/>
                            <a:ext cx="22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47" name="Object 12"/>
              <p:cNvGraphicFramePr>
                <a:graphicFrameLocks noChangeAspect="1"/>
              </p:cNvGraphicFramePr>
              <p:nvPr/>
            </p:nvGraphicFramePr>
            <p:xfrm>
              <a:off x="3696" y="3916"/>
              <a:ext cx="280" cy="260"/>
            </p:xfrm>
            <a:graphic>
              <a:graphicData uri="http://schemas.openxmlformats.org/presentationml/2006/ole">
                <mc:AlternateContent xmlns:mc="http://schemas.openxmlformats.org/markup-compatibility/2006">
                  <mc:Choice xmlns:v="urn:schemas-microsoft-com:vml" Requires="v">
                    <p:oleObj spid="_x0000_s48154" name="Equation" r:id="rId5" imgW="177492" imgH="164814" progId="Equation.3">
                      <p:embed/>
                    </p:oleObj>
                  </mc:Choice>
                  <mc:Fallback>
                    <p:oleObj name="Equation" r:id="rId5" imgW="177492" imgH="164814"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6" y="3916"/>
                            <a:ext cx="280"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48" name="Object 13"/>
              <p:cNvGraphicFramePr>
                <a:graphicFrameLocks noChangeAspect="1"/>
              </p:cNvGraphicFramePr>
              <p:nvPr/>
            </p:nvGraphicFramePr>
            <p:xfrm>
              <a:off x="1248" y="3264"/>
              <a:ext cx="199" cy="260"/>
            </p:xfrm>
            <a:graphic>
              <a:graphicData uri="http://schemas.openxmlformats.org/presentationml/2006/ole">
                <mc:AlternateContent xmlns:mc="http://schemas.openxmlformats.org/markup-compatibility/2006">
                  <mc:Choice xmlns:v="urn:schemas-microsoft-com:vml" Requires="v">
                    <p:oleObj spid="_x0000_s48155" name="Equation" r:id="rId7" imgW="164885" imgH="215619" progId="Equation.3">
                      <p:embed/>
                    </p:oleObj>
                  </mc:Choice>
                  <mc:Fallback>
                    <p:oleObj name="Equation" r:id="rId7" imgW="164885" imgH="215619"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48" y="3264"/>
                            <a:ext cx="199"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49" name="Object 14"/>
              <p:cNvGraphicFramePr>
                <a:graphicFrameLocks noChangeAspect="1"/>
              </p:cNvGraphicFramePr>
              <p:nvPr/>
            </p:nvGraphicFramePr>
            <p:xfrm>
              <a:off x="1217" y="1768"/>
              <a:ext cx="261" cy="276"/>
            </p:xfrm>
            <a:graphic>
              <a:graphicData uri="http://schemas.openxmlformats.org/presentationml/2006/ole">
                <mc:AlternateContent xmlns:mc="http://schemas.openxmlformats.org/markup-compatibility/2006">
                  <mc:Choice xmlns:v="urn:schemas-microsoft-com:vml" Requires="v">
                    <p:oleObj spid="_x0000_s48156" name="Equation" r:id="rId9" imgW="215806" imgH="228501" progId="Equation.3">
                      <p:embed/>
                    </p:oleObj>
                  </mc:Choice>
                  <mc:Fallback>
                    <p:oleObj name="Equation" r:id="rId9" imgW="215806" imgH="228501"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7" y="1768"/>
                            <a:ext cx="261"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50" name="Freeform 15"/>
              <p:cNvSpPr>
                <a:spLocks/>
              </p:cNvSpPr>
              <p:nvPr/>
            </p:nvSpPr>
            <p:spPr bwMode="auto">
              <a:xfrm>
                <a:off x="1488" y="1832"/>
                <a:ext cx="2400" cy="1336"/>
              </a:xfrm>
              <a:custGeom>
                <a:avLst/>
                <a:gdLst>
                  <a:gd name="T0" fmla="*/ 0 w 2208"/>
                  <a:gd name="T1" fmla="*/ 75 h 1288"/>
                  <a:gd name="T2" fmla="*/ 1780 w 2208"/>
                  <a:gd name="T3" fmla="*/ 75 h 1288"/>
                  <a:gd name="T4" fmla="*/ 4162 w 2208"/>
                  <a:gd name="T5" fmla="*/ 521 h 1288"/>
                  <a:gd name="T6" fmla="*/ 5942 w 2208"/>
                  <a:gd name="T7" fmla="*/ 1057 h 1288"/>
                  <a:gd name="T8" fmla="*/ 7325 w 2208"/>
                  <a:gd name="T9" fmla="*/ 1773 h 1288"/>
                  <a:gd name="T10" fmla="*/ 9114 w 2208"/>
                  <a:gd name="T11" fmla="*/ 2401 h 12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08" h="1288">
                    <a:moveTo>
                      <a:pt x="0" y="40"/>
                    </a:moveTo>
                    <a:cubicBezTo>
                      <a:pt x="132" y="20"/>
                      <a:pt x="264" y="0"/>
                      <a:pt x="432" y="40"/>
                    </a:cubicBezTo>
                    <a:cubicBezTo>
                      <a:pt x="600" y="80"/>
                      <a:pt x="840" y="192"/>
                      <a:pt x="1008" y="280"/>
                    </a:cubicBezTo>
                    <a:cubicBezTo>
                      <a:pt x="1176" y="368"/>
                      <a:pt x="1312" y="456"/>
                      <a:pt x="1440" y="568"/>
                    </a:cubicBezTo>
                    <a:cubicBezTo>
                      <a:pt x="1568" y="680"/>
                      <a:pt x="1648" y="832"/>
                      <a:pt x="1776" y="952"/>
                    </a:cubicBezTo>
                    <a:cubicBezTo>
                      <a:pt x="1904" y="1072"/>
                      <a:pt x="2056" y="1180"/>
                      <a:pt x="2208" y="1288"/>
                    </a:cubicBezTo>
                  </a:path>
                </a:pathLst>
              </a:custGeom>
              <a:noFill/>
              <a:ln w="25400">
                <a:solidFill>
                  <a:srgbClr val="0207CA"/>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51" name="Freeform 16"/>
              <p:cNvSpPr>
                <a:spLocks/>
              </p:cNvSpPr>
              <p:nvPr/>
            </p:nvSpPr>
            <p:spPr bwMode="auto">
              <a:xfrm flipV="1">
                <a:off x="1488" y="2496"/>
                <a:ext cx="2400" cy="1104"/>
              </a:xfrm>
              <a:custGeom>
                <a:avLst/>
                <a:gdLst>
                  <a:gd name="T0" fmla="*/ 0 w 2208"/>
                  <a:gd name="T1" fmla="*/ 3 h 1288"/>
                  <a:gd name="T2" fmla="*/ 1780 w 2208"/>
                  <a:gd name="T3" fmla="*/ 3 h 1288"/>
                  <a:gd name="T4" fmla="*/ 4162 w 2208"/>
                  <a:gd name="T5" fmla="*/ 21 h 1288"/>
                  <a:gd name="T6" fmla="*/ 5942 w 2208"/>
                  <a:gd name="T7" fmla="*/ 41 h 1288"/>
                  <a:gd name="T8" fmla="*/ 7325 w 2208"/>
                  <a:gd name="T9" fmla="*/ 69 h 1288"/>
                  <a:gd name="T10" fmla="*/ 9114 w 2208"/>
                  <a:gd name="T11" fmla="*/ 93 h 12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08" h="1288">
                    <a:moveTo>
                      <a:pt x="0" y="40"/>
                    </a:moveTo>
                    <a:cubicBezTo>
                      <a:pt x="132" y="20"/>
                      <a:pt x="264" y="0"/>
                      <a:pt x="432" y="40"/>
                    </a:cubicBezTo>
                    <a:cubicBezTo>
                      <a:pt x="600" y="80"/>
                      <a:pt x="840" y="192"/>
                      <a:pt x="1008" y="280"/>
                    </a:cubicBezTo>
                    <a:cubicBezTo>
                      <a:pt x="1176" y="368"/>
                      <a:pt x="1312" y="456"/>
                      <a:pt x="1440" y="568"/>
                    </a:cubicBezTo>
                    <a:cubicBezTo>
                      <a:pt x="1568" y="680"/>
                      <a:pt x="1648" y="832"/>
                      <a:pt x="1776" y="952"/>
                    </a:cubicBezTo>
                    <a:cubicBezTo>
                      <a:pt x="1904" y="1072"/>
                      <a:pt x="2056" y="1180"/>
                      <a:pt x="2208" y="1288"/>
                    </a:cubicBezTo>
                  </a:path>
                </a:pathLst>
              </a:custGeom>
              <a:noFill/>
              <a:ln w="25400">
                <a:solidFill>
                  <a:srgbClr val="0207CA"/>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52" name="Freeform 17"/>
              <p:cNvSpPr>
                <a:spLocks/>
              </p:cNvSpPr>
              <p:nvPr/>
            </p:nvSpPr>
            <p:spPr bwMode="auto">
              <a:xfrm flipV="1">
                <a:off x="1488" y="3160"/>
                <a:ext cx="2400" cy="432"/>
              </a:xfrm>
              <a:custGeom>
                <a:avLst/>
                <a:gdLst>
                  <a:gd name="T0" fmla="*/ 0 w 2400"/>
                  <a:gd name="T1" fmla="*/ 0 h 672"/>
                  <a:gd name="T2" fmla="*/ 672 w 2400"/>
                  <a:gd name="T3" fmla="*/ 1 h 672"/>
                  <a:gd name="T4" fmla="*/ 1344 w 2400"/>
                  <a:gd name="T5" fmla="*/ 1 h 672"/>
                  <a:gd name="T6" fmla="*/ 1872 w 2400"/>
                  <a:gd name="T7" fmla="*/ 1 h 672"/>
                  <a:gd name="T8" fmla="*/ 2400 w 2400"/>
                  <a:gd name="T9" fmla="*/ 1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00" h="672">
                    <a:moveTo>
                      <a:pt x="0" y="0"/>
                    </a:moveTo>
                    <a:cubicBezTo>
                      <a:pt x="224" y="0"/>
                      <a:pt x="448" y="0"/>
                      <a:pt x="672" y="48"/>
                    </a:cubicBezTo>
                    <a:cubicBezTo>
                      <a:pt x="896" y="96"/>
                      <a:pt x="1144" y="208"/>
                      <a:pt x="1344" y="288"/>
                    </a:cubicBezTo>
                    <a:cubicBezTo>
                      <a:pt x="1544" y="368"/>
                      <a:pt x="1696" y="464"/>
                      <a:pt x="1872" y="528"/>
                    </a:cubicBezTo>
                    <a:cubicBezTo>
                      <a:pt x="2048" y="592"/>
                      <a:pt x="2312" y="648"/>
                      <a:pt x="2400" y="672"/>
                    </a:cubicBezTo>
                  </a:path>
                </a:pathLst>
              </a:custGeom>
              <a:noFill/>
              <a:ln w="38100">
                <a:solidFill>
                  <a:srgbClr val="8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8138" name="Line 18"/>
            <p:cNvSpPr>
              <a:spLocks noChangeShapeType="1"/>
            </p:cNvSpPr>
            <p:nvPr/>
          </p:nvSpPr>
          <p:spPr bwMode="auto">
            <a:xfrm>
              <a:off x="787" y="3548"/>
              <a:ext cx="280" cy="0"/>
            </a:xfrm>
            <a:prstGeom prst="line">
              <a:avLst/>
            </a:prstGeom>
            <a:noFill/>
            <a:ln w="25400">
              <a:solidFill>
                <a:srgbClr val="0207C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39" name="Text Box 19"/>
            <p:cNvSpPr txBox="1">
              <a:spLocks noChangeArrowheads="1"/>
            </p:cNvSpPr>
            <p:nvPr/>
          </p:nvSpPr>
          <p:spPr bwMode="auto">
            <a:xfrm>
              <a:off x="1095" y="3413"/>
              <a:ext cx="1481"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kumimoji="1" lang="zh-CN" altLang="en-US" sz="2000">
                  <a:solidFill>
                    <a:srgbClr val="0207CA"/>
                  </a:solidFill>
                  <a:latin typeface="微软雅黑" panose="020B0503020204020204" pitchFamily="34" charset="-122"/>
                </a:rPr>
                <a:t>没计入相互作用</a:t>
              </a:r>
            </a:p>
          </p:txBody>
        </p:sp>
        <p:sp>
          <p:nvSpPr>
            <p:cNvPr id="48140" name="Line 20"/>
            <p:cNvSpPr>
              <a:spLocks noChangeShapeType="1"/>
            </p:cNvSpPr>
            <p:nvPr/>
          </p:nvSpPr>
          <p:spPr bwMode="auto">
            <a:xfrm>
              <a:off x="2330" y="3548"/>
              <a:ext cx="280" cy="0"/>
            </a:xfrm>
            <a:prstGeom prst="line">
              <a:avLst/>
            </a:prstGeom>
            <a:noFill/>
            <a:ln w="381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41" name="Text Box 21"/>
            <p:cNvSpPr txBox="1">
              <a:spLocks noChangeArrowheads="1"/>
            </p:cNvSpPr>
            <p:nvPr/>
          </p:nvSpPr>
          <p:spPr bwMode="auto">
            <a:xfrm>
              <a:off x="2641" y="3413"/>
              <a:ext cx="1435"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kumimoji="1" lang="zh-CN" altLang="en-US" sz="2000">
                  <a:solidFill>
                    <a:srgbClr val="800000"/>
                  </a:solidFill>
                  <a:latin typeface="微软雅黑" panose="020B0503020204020204" pitchFamily="34" charset="-122"/>
                </a:rPr>
                <a:t>计入相互作用后</a:t>
              </a:r>
            </a:p>
          </p:txBody>
        </p:sp>
      </p:grpSp>
      <p:sp>
        <p:nvSpPr>
          <p:cNvPr id="532502" name="Text Box 22"/>
          <p:cNvSpPr txBox="1">
            <a:spLocks noChangeArrowheads="1"/>
          </p:cNvSpPr>
          <p:nvPr/>
        </p:nvSpPr>
        <p:spPr bwMode="auto">
          <a:xfrm>
            <a:off x="5589588" y="2768600"/>
            <a:ext cx="3036887"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lnSpc>
                <a:spcPct val="150000"/>
              </a:lnSpc>
              <a:spcBef>
                <a:spcPct val="50000"/>
              </a:spcBef>
              <a:buFontTx/>
              <a:buNone/>
            </a:pPr>
            <a:r>
              <a:rPr kumimoji="1" lang="zh-CN" altLang="en-US" sz="2200">
                <a:latin typeface="微软雅黑" panose="020B0503020204020204" pitchFamily="34" charset="-122"/>
              </a:rPr>
              <a:t>结论：</a:t>
            </a:r>
          </a:p>
          <a:p>
            <a:pPr eaLnBrk="1" hangingPunct="1">
              <a:lnSpc>
                <a:spcPct val="150000"/>
              </a:lnSpc>
              <a:spcBef>
                <a:spcPct val="50000"/>
              </a:spcBef>
              <a:buFontTx/>
              <a:buNone/>
            </a:pPr>
            <a:r>
              <a:rPr kumimoji="1" lang="en-US" altLang="zh-CN" sz="2200">
                <a:latin typeface="微软雅黑" panose="020B0503020204020204" pitchFamily="34" charset="-122"/>
              </a:rPr>
              <a:t>(1)</a:t>
            </a:r>
            <a:r>
              <a:rPr kumimoji="1" lang="zh-CN" altLang="en-US" sz="2200">
                <a:latin typeface="微软雅黑" panose="020B0503020204020204" pitchFamily="34" charset="-122"/>
              </a:rPr>
              <a:t>反映“能级间排斥作用”；</a:t>
            </a:r>
          </a:p>
          <a:p>
            <a:pPr eaLnBrk="1" hangingPunct="1">
              <a:lnSpc>
                <a:spcPct val="150000"/>
              </a:lnSpc>
              <a:spcBef>
                <a:spcPct val="50000"/>
              </a:spcBef>
              <a:buFontTx/>
              <a:buNone/>
            </a:pPr>
            <a:r>
              <a:rPr kumimoji="1" lang="en-US" altLang="zh-CN" sz="2200">
                <a:latin typeface="微软雅黑" panose="020B0503020204020204" pitchFamily="34" charset="-122"/>
              </a:rPr>
              <a:t>(2)</a:t>
            </a:r>
            <a:r>
              <a:rPr kumimoji="1" lang="zh-CN" altLang="en-US" sz="2200">
                <a:latin typeface="微软雅黑" panose="020B0503020204020204" pitchFamily="34" charset="-122"/>
              </a:rPr>
              <a:t>计入相互作用后，下面的能带即有</a:t>
            </a:r>
            <a:r>
              <a:rPr kumimoji="1" lang="en-US" altLang="zh-CN" sz="2200" i="1">
                <a:latin typeface="微软雅黑" panose="020B0503020204020204" pitchFamily="34" charset="-122"/>
              </a:rPr>
              <a:t>s</a:t>
            </a:r>
            <a:r>
              <a:rPr kumimoji="1" lang="zh-CN" altLang="en-US" sz="2200">
                <a:latin typeface="微软雅黑" panose="020B0503020204020204" pitchFamily="34" charset="-122"/>
              </a:rPr>
              <a:t>成份，也有</a:t>
            </a:r>
            <a:r>
              <a:rPr kumimoji="1" lang="en-US" altLang="zh-CN" sz="2200" i="1">
                <a:latin typeface="微软雅黑" panose="020B0503020204020204" pitchFamily="34" charset="-122"/>
              </a:rPr>
              <a:t>p</a:t>
            </a:r>
            <a:r>
              <a:rPr kumimoji="1" lang="zh-CN" altLang="en-US" sz="2200">
                <a:latin typeface="微软雅黑" panose="020B0503020204020204" pitchFamily="34" charset="-122"/>
              </a:rPr>
              <a:t>成份。</a:t>
            </a:r>
          </a:p>
        </p:txBody>
      </p:sp>
      <p:sp>
        <p:nvSpPr>
          <p:cNvPr id="48133" name="矩形 11"/>
          <p:cNvSpPr>
            <a:spLocks noChangeArrowheads="1"/>
          </p:cNvSpPr>
          <p:nvPr/>
        </p:nvSpPr>
        <p:spPr bwMode="auto">
          <a:xfrm>
            <a:off x="250825" y="1612900"/>
            <a:ext cx="8642350" cy="4911725"/>
          </a:xfrm>
          <a:prstGeom prst="rect">
            <a:avLst/>
          </a:prstGeom>
          <a:noFill/>
          <a:ln w="19050" algn="ctr">
            <a:solidFill>
              <a:srgbClr val="0207CA"/>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24" name="Rectangle 2"/>
          <p:cNvSpPr>
            <a:spLocks noChangeArrowheads="1"/>
          </p:cNvSpPr>
          <p:nvPr/>
        </p:nvSpPr>
        <p:spPr bwMode="auto">
          <a:xfrm>
            <a:off x="179388" y="950913"/>
            <a:ext cx="48006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kumimoji="1" lang="en-US" altLang="zh-CN" sz="2400">
                <a:solidFill>
                  <a:srgbClr val="0207CA"/>
                </a:solidFill>
                <a:latin typeface="微软雅黑" panose="020B0503020204020204" pitchFamily="34" charset="-122"/>
              </a:rPr>
              <a:t>sp</a:t>
            </a:r>
            <a:r>
              <a:rPr kumimoji="1" lang="zh-CN" altLang="en-US" sz="2400">
                <a:solidFill>
                  <a:srgbClr val="0207CA"/>
                </a:solidFill>
                <a:latin typeface="微软雅黑" panose="020B0503020204020204" pitchFamily="34" charset="-122"/>
              </a:rPr>
              <a:t>轨道杂化的概念</a:t>
            </a:r>
          </a:p>
        </p:txBody>
      </p:sp>
      <p:cxnSp>
        <p:nvCxnSpPr>
          <p:cNvPr id="48135" name="直接连接符 2"/>
          <p:cNvCxnSpPr>
            <a:cxnSpLocks noChangeShapeType="1"/>
          </p:cNvCxnSpPr>
          <p:nvPr/>
        </p:nvCxnSpPr>
        <p:spPr bwMode="auto">
          <a:xfrm flipV="1">
            <a:off x="3924300" y="2492375"/>
            <a:ext cx="0" cy="2987675"/>
          </a:xfrm>
          <a:prstGeom prst="line">
            <a:avLst/>
          </a:prstGeom>
          <a:noFill/>
          <a:ln w="19050" algn="ctr">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2502"/>
                                        </p:tgtEl>
                                        <p:attrNameLst>
                                          <p:attrName>style.visibility</p:attrName>
                                        </p:attrNameLst>
                                      </p:cBhvr>
                                      <p:to>
                                        <p:strVal val="visible"/>
                                      </p:to>
                                    </p:set>
                                    <p:anim calcmode="lin" valueType="num">
                                      <p:cBhvr additive="base">
                                        <p:cTn id="7" dur="500" fill="hold"/>
                                        <p:tgtEl>
                                          <p:spTgt spid="532502"/>
                                        </p:tgtEl>
                                        <p:attrNameLst>
                                          <p:attrName>ppt_x</p:attrName>
                                        </p:attrNameLst>
                                      </p:cBhvr>
                                      <p:tavLst>
                                        <p:tav tm="0">
                                          <p:val>
                                            <p:strVal val="#ppt_x"/>
                                          </p:val>
                                        </p:tav>
                                        <p:tav tm="100000">
                                          <p:val>
                                            <p:strVal val="#ppt_x"/>
                                          </p:val>
                                        </p:tav>
                                      </p:tavLst>
                                    </p:anim>
                                    <p:anim calcmode="lin" valueType="num">
                                      <p:cBhvr additive="base">
                                        <p:cTn id="8" dur="500" fill="hold"/>
                                        <p:tgtEl>
                                          <p:spTgt spid="532502"/>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dissolve">
                                      <p:cBhvr>
                                        <p:cTn id="12"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2" grpId="0"/>
      <p:bldP spid="24" grpId="0" build="p" autoUpdateAnimBg="0"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4400550" y="2141538"/>
            <a:ext cx="342900" cy="717550"/>
          </a:xfrm>
          <a:prstGeom prst="rect">
            <a:avLst/>
          </a:prstGeom>
          <a:solidFill>
            <a:schemeClr val="tx2">
              <a:lumMod val="20000"/>
              <a:lumOff val="80000"/>
            </a:schemeClr>
          </a:solidFill>
          <a:ln w="19050" cap="flat" cmpd="sng" algn="ctr">
            <a:noFill/>
            <a:prstDash val="dash"/>
            <a:round/>
            <a:headEnd type="none" w="med" len="med"/>
            <a:tailEnd type="triangle" w="med" len="med"/>
          </a:ln>
          <a:effectLst/>
          <a:extLst/>
        </p:spPr>
        <p:txBody>
          <a:bodyPr wrap="none" anchor="ctr"/>
          <a:lstStyle/>
          <a:p>
            <a:pPr algn="ctr" eaLnBrk="1" hangingPunct="1">
              <a:defRPr/>
            </a:pPr>
            <a:endParaRPr lang="zh-CN" altLang="en-US"/>
          </a:p>
        </p:txBody>
      </p:sp>
      <p:sp>
        <p:nvSpPr>
          <p:cNvPr id="31746" name="Rectangle 2"/>
          <p:cNvSpPr>
            <a:spLocks noChangeArrowheads="1"/>
          </p:cNvSpPr>
          <p:nvPr/>
        </p:nvSpPr>
        <p:spPr bwMode="auto">
          <a:xfrm>
            <a:off x="250825" y="950913"/>
            <a:ext cx="24384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kumimoji="1" lang="zh-CN" altLang="en-US" sz="2400">
                <a:latin typeface="微软雅黑" panose="020B0503020204020204" pitchFamily="34" charset="-122"/>
              </a:rPr>
              <a:t>复式格子 </a:t>
            </a:r>
          </a:p>
        </p:txBody>
      </p:sp>
      <p:sp>
        <p:nvSpPr>
          <p:cNvPr id="31747" name="Rectangle 3"/>
          <p:cNvSpPr>
            <a:spLocks noChangeArrowheads="1"/>
          </p:cNvSpPr>
          <p:nvPr/>
        </p:nvSpPr>
        <p:spPr bwMode="auto">
          <a:xfrm>
            <a:off x="250825" y="1743075"/>
            <a:ext cx="5791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Tx/>
              <a:buNone/>
            </a:pPr>
            <a:r>
              <a:rPr kumimoji="1" lang="zh-CN" altLang="en-US" sz="2000">
                <a:latin typeface="微软雅黑" panose="020B0503020204020204" pitchFamily="34" charset="-122"/>
              </a:rPr>
              <a:t>一个原胞中有  </a:t>
            </a:r>
            <a:r>
              <a:rPr kumimoji="1" lang="en-US" altLang="zh-CN" sz="2000" i="1">
                <a:latin typeface="Times New Roman" panose="02020603050405020304" pitchFamily="18" charset="0"/>
                <a:cs typeface="Times New Roman" panose="02020603050405020304" pitchFamily="18" charset="0"/>
              </a:rPr>
              <a:t>l  </a:t>
            </a:r>
            <a:r>
              <a:rPr kumimoji="1" lang="zh-CN" altLang="en-US" sz="2000">
                <a:latin typeface="微软雅黑" panose="020B0503020204020204" pitchFamily="34" charset="-122"/>
              </a:rPr>
              <a:t>个原子，原子的位置</a:t>
            </a:r>
          </a:p>
        </p:txBody>
      </p:sp>
      <p:graphicFrame>
        <p:nvGraphicFramePr>
          <p:cNvPr id="31748" name="Object 4"/>
          <p:cNvGraphicFramePr>
            <a:graphicFrameLocks noChangeAspect="1"/>
          </p:cNvGraphicFramePr>
          <p:nvPr/>
        </p:nvGraphicFramePr>
        <p:xfrm>
          <a:off x="447675" y="2165350"/>
          <a:ext cx="4333875" cy="512763"/>
        </p:xfrm>
        <a:graphic>
          <a:graphicData uri="http://schemas.openxmlformats.org/presentationml/2006/ole">
            <mc:AlternateContent xmlns:mc="http://schemas.openxmlformats.org/markup-compatibility/2006">
              <mc:Choice xmlns:v="urn:schemas-microsoft-com:vml" Requires="v">
                <p:oleObj spid="_x0000_s49170" r:id="rId3" imgW="2070100" imgH="241300" progId="Equation.3">
                  <p:embed/>
                </p:oleObj>
              </mc:Choice>
              <mc:Fallback>
                <p:oleObj r:id="rId3" imgW="2070100" imgH="241300" progId="Equation.3">
                  <p:embed/>
                  <p:pic>
                    <p:nvPicPr>
                      <p:cNvPr id="0" name="Object 4"/>
                      <p:cNvPicPr>
                        <a:picLocks noChangeAspect="1" noChangeArrowheads="1"/>
                      </p:cNvPicPr>
                      <p:nvPr/>
                    </p:nvPicPr>
                    <p:blipFill>
                      <a:blip r:embed="rId4">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447675" y="2165350"/>
                        <a:ext cx="43338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57" name="Rectangle 5"/>
          <p:cNvSpPr>
            <a:spLocks noChangeArrowheads="1"/>
          </p:cNvSpPr>
          <p:nvPr/>
        </p:nvSpPr>
        <p:spPr bwMode="auto">
          <a:xfrm>
            <a:off x="2425700" y="3046413"/>
            <a:ext cx="2339975" cy="307975"/>
          </a:xfrm>
          <a:prstGeom prst="rect">
            <a:avLst/>
          </a:prstGeom>
          <a:solidFill>
            <a:schemeClr val="tx2">
              <a:lumMod val="20000"/>
              <a:lumOff val="80000"/>
            </a:schemeClr>
          </a:solidFill>
          <a:ln>
            <a:noFill/>
          </a:ln>
          <a:effectLst/>
        </p:spPr>
        <p:txBody>
          <a:bodyPr wrap="non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r>
              <a:rPr kumimoji="1" lang="zh-CN" altLang="en-US" sz="1400" dirty="0" smtClean="0">
                <a:latin typeface="微软雅黑" panose="020B0503020204020204" pitchFamily="34" charset="-122"/>
              </a:rPr>
              <a:t>原胞中不同原子的相对位移</a:t>
            </a:r>
          </a:p>
        </p:txBody>
      </p:sp>
      <p:sp>
        <p:nvSpPr>
          <p:cNvPr id="31752" name="Rectangle 8"/>
          <p:cNvSpPr>
            <a:spLocks noChangeArrowheads="1"/>
          </p:cNvSpPr>
          <p:nvPr/>
        </p:nvSpPr>
        <p:spPr bwMode="auto">
          <a:xfrm>
            <a:off x="258763" y="3370263"/>
            <a:ext cx="12112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kumimoji="1" lang="zh-CN" altLang="en-US" sz="2000">
                <a:latin typeface="微软雅黑" panose="020B0503020204020204" pitchFamily="34" charset="-122"/>
              </a:rPr>
              <a:t>布洛赫和</a:t>
            </a:r>
          </a:p>
        </p:txBody>
      </p:sp>
      <p:graphicFrame>
        <p:nvGraphicFramePr>
          <p:cNvPr id="31753" name="Object 9"/>
          <p:cNvGraphicFramePr>
            <a:graphicFrameLocks noChangeAspect="1"/>
          </p:cNvGraphicFramePr>
          <p:nvPr/>
        </p:nvGraphicFramePr>
        <p:xfrm>
          <a:off x="611188" y="3651250"/>
          <a:ext cx="4044950" cy="930275"/>
        </p:xfrm>
        <a:graphic>
          <a:graphicData uri="http://schemas.openxmlformats.org/presentationml/2006/ole">
            <mc:AlternateContent xmlns:mc="http://schemas.openxmlformats.org/markup-compatibility/2006">
              <mc:Choice xmlns:v="urn:schemas-microsoft-com:vml" Requires="v">
                <p:oleObj spid="_x0000_s49171" r:id="rId5" imgW="1966056" imgH="373403" progId="Equation.3">
                  <p:embed/>
                </p:oleObj>
              </mc:Choice>
              <mc:Fallback>
                <p:oleObj r:id="rId5" imgW="1966056" imgH="373403" progId="Equation.3">
                  <p:embed/>
                  <p:pic>
                    <p:nvPicPr>
                      <p:cNvPr id="0" name="Object 9"/>
                      <p:cNvPicPr>
                        <a:picLocks noChangeAspect="1" noChangeArrowheads="1"/>
                      </p:cNvPicPr>
                      <p:nvPr/>
                    </p:nvPicPr>
                    <p:blipFill>
                      <a:blip r:embed="rId6">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611188" y="3651250"/>
                        <a:ext cx="404495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4" name="Rectangle 10"/>
          <p:cNvSpPr>
            <a:spLocks noChangeArrowheads="1"/>
          </p:cNvSpPr>
          <p:nvPr/>
        </p:nvSpPr>
        <p:spPr bwMode="auto">
          <a:xfrm>
            <a:off x="250825" y="4597400"/>
            <a:ext cx="46228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kumimoji="1" lang="en-US" altLang="zh-CN" sz="1800">
                <a:latin typeface="微软雅黑" panose="020B0503020204020204" pitchFamily="34" charset="-122"/>
                <a:sym typeface="Symbol" panose="05050102010706020507" pitchFamily="18" charset="2"/>
              </a:rPr>
              <a:t></a:t>
            </a:r>
            <a:r>
              <a:rPr kumimoji="1" lang="zh-CN" altLang="en-US" sz="1800">
                <a:latin typeface="微软雅黑" panose="020B0503020204020204" pitchFamily="34" charset="-122"/>
              </a:rPr>
              <a:t>表示不同的分格子，</a:t>
            </a:r>
            <a:r>
              <a:rPr kumimoji="1" lang="en-US" altLang="zh-CN" sz="1800">
                <a:latin typeface="微软雅黑" panose="020B0503020204020204" pitchFamily="34" charset="-122"/>
                <a:sym typeface="Symbol" panose="05050102010706020507" pitchFamily="18" charset="2"/>
              </a:rPr>
              <a:t>i </a:t>
            </a:r>
            <a:r>
              <a:rPr kumimoji="1" lang="zh-CN" altLang="en-US" sz="1800">
                <a:latin typeface="微软雅黑" panose="020B0503020204020204" pitchFamily="34" charset="-122"/>
                <a:sym typeface="Symbol" panose="05050102010706020507" pitchFamily="18" charset="2"/>
              </a:rPr>
              <a:t>表示不同的原子轨道</a:t>
            </a:r>
          </a:p>
        </p:txBody>
      </p:sp>
      <p:graphicFrame>
        <p:nvGraphicFramePr>
          <p:cNvPr id="31755" name="Object 11"/>
          <p:cNvGraphicFramePr>
            <a:graphicFrameLocks noChangeAspect="1"/>
          </p:cNvGraphicFramePr>
          <p:nvPr/>
        </p:nvGraphicFramePr>
        <p:xfrm>
          <a:off x="434975" y="2735263"/>
          <a:ext cx="1793875" cy="406400"/>
        </p:xfrm>
        <a:graphic>
          <a:graphicData uri="http://schemas.openxmlformats.org/presentationml/2006/ole">
            <mc:AlternateContent xmlns:mc="http://schemas.openxmlformats.org/markup-compatibility/2006">
              <mc:Choice xmlns:v="urn:schemas-microsoft-com:vml" Requires="v">
                <p:oleObj spid="_x0000_s49172" name="Equation" r:id="rId7" imgW="901309" imgH="203112" progId="Equation.DSMT4">
                  <p:embed/>
                </p:oleObj>
              </mc:Choice>
              <mc:Fallback>
                <p:oleObj name="Equation" r:id="rId7" imgW="901309" imgH="203112" progId="Equation.DSMT4">
                  <p:embed/>
                  <p:pic>
                    <p:nvPicPr>
                      <p:cNvPr id="0" name="Object 11"/>
                      <p:cNvPicPr>
                        <a:picLocks noChangeAspect="1" noChangeArrowheads="1"/>
                      </p:cNvPicPr>
                      <p:nvPr/>
                    </p:nvPicPr>
                    <p:blipFill>
                      <a:blip r:embed="rId8">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434975" y="2735263"/>
                        <a:ext cx="179387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63" name="矩形 11"/>
          <p:cNvSpPr>
            <a:spLocks noChangeArrowheads="1"/>
          </p:cNvSpPr>
          <p:nvPr/>
        </p:nvSpPr>
        <p:spPr bwMode="auto">
          <a:xfrm>
            <a:off x="250825" y="1484313"/>
            <a:ext cx="8642350" cy="5040312"/>
          </a:xfrm>
          <a:prstGeom prst="rect">
            <a:avLst/>
          </a:prstGeom>
          <a:noFill/>
          <a:ln w="19050" algn="ctr">
            <a:solidFill>
              <a:srgbClr val="0207CA"/>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pic>
        <p:nvPicPr>
          <p:cNvPr id="13" name="Picture 2" descr="XCH001_008_0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81563" y="1568450"/>
            <a:ext cx="3852862" cy="360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5"/>
          <p:cNvSpPr>
            <a:spLocks noChangeArrowheads="1"/>
          </p:cNvSpPr>
          <p:nvPr/>
        </p:nvSpPr>
        <p:spPr bwMode="auto">
          <a:xfrm>
            <a:off x="250825" y="5154613"/>
            <a:ext cx="6181725"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lnSpc>
                <a:spcPct val="110000"/>
              </a:lnSpc>
              <a:spcBef>
                <a:spcPct val="0"/>
              </a:spcBef>
              <a:buFontTx/>
              <a:buNone/>
            </a:pPr>
            <a:r>
              <a:rPr kumimoji="1" lang="zh-CN" altLang="en-US" sz="2000">
                <a:latin typeface="微软雅黑" panose="020B0503020204020204" pitchFamily="34" charset="-122"/>
              </a:rPr>
              <a:t>具有金刚石结构的</a:t>
            </a:r>
            <a:r>
              <a:rPr kumimoji="1" lang="en-US" altLang="zh-CN" sz="2000">
                <a:latin typeface="微软雅黑" panose="020B0503020204020204" pitchFamily="34" charset="-122"/>
              </a:rPr>
              <a:t>Si</a:t>
            </a:r>
            <a:r>
              <a:rPr kumimoji="1" lang="zh-CN" altLang="en-US" sz="2000">
                <a:latin typeface="微软雅黑" panose="020B0503020204020204" pitchFamily="34" charset="-122"/>
              </a:rPr>
              <a:t>，原胞中有</a:t>
            </a:r>
            <a:r>
              <a:rPr kumimoji="1" lang="en-US" altLang="zh-CN" sz="2000">
                <a:latin typeface="微软雅黑" panose="020B0503020204020204" pitchFamily="34" charset="-122"/>
              </a:rPr>
              <a:t>4</a:t>
            </a:r>
            <a:r>
              <a:rPr kumimoji="1" lang="zh-CN" altLang="en-US" sz="2000">
                <a:latin typeface="微软雅黑" panose="020B0503020204020204" pitchFamily="34" charset="-122"/>
              </a:rPr>
              <a:t>个</a:t>
            </a:r>
            <a:r>
              <a:rPr kumimoji="1" lang="en-US" altLang="zh-CN" sz="2000">
                <a:latin typeface="微软雅黑" panose="020B0503020204020204" pitchFamily="34" charset="-122"/>
              </a:rPr>
              <a:t>A</a:t>
            </a:r>
            <a:r>
              <a:rPr kumimoji="1" lang="zh-CN" altLang="en-US" sz="2000">
                <a:latin typeface="微软雅黑" panose="020B0503020204020204" pitchFamily="34" charset="-122"/>
              </a:rPr>
              <a:t>位和</a:t>
            </a:r>
            <a:r>
              <a:rPr kumimoji="1" lang="en-US" altLang="zh-CN" sz="2000">
                <a:latin typeface="微软雅黑" panose="020B0503020204020204" pitchFamily="34" charset="-122"/>
              </a:rPr>
              <a:t>1</a:t>
            </a:r>
            <a:r>
              <a:rPr kumimoji="1" lang="zh-CN" altLang="en-US" sz="2000">
                <a:latin typeface="微软雅黑" panose="020B0503020204020204" pitchFamily="34" charset="-122"/>
              </a:rPr>
              <a:t>个</a:t>
            </a:r>
            <a:r>
              <a:rPr kumimoji="1" lang="en-US" altLang="zh-CN" sz="2000">
                <a:latin typeface="微软雅黑" panose="020B0503020204020204" pitchFamily="34" charset="-122"/>
              </a:rPr>
              <a:t>B</a:t>
            </a:r>
            <a:r>
              <a:rPr kumimoji="1" lang="zh-CN" altLang="en-US" sz="2000">
                <a:latin typeface="微软雅黑" panose="020B0503020204020204" pitchFamily="34" charset="-122"/>
              </a:rPr>
              <a:t>位原子</a:t>
            </a:r>
          </a:p>
        </p:txBody>
      </p:sp>
      <p:sp>
        <p:nvSpPr>
          <p:cNvPr id="15" name="Rectangle 6"/>
          <p:cNvSpPr>
            <a:spLocks noChangeArrowheads="1"/>
          </p:cNvSpPr>
          <p:nvPr/>
        </p:nvSpPr>
        <p:spPr bwMode="auto">
          <a:xfrm>
            <a:off x="280988" y="5597525"/>
            <a:ext cx="4741862"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lnSpc>
                <a:spcPct val="110000"/>
              </a:lnSpc>
              <a:spcBef>
                <a:spcPct val="0"/>
              </a:spcBef>
              <a:buFontTx/>
              <a:buNone/>
            </a:pPr>
            <a:r>
              <a:rPr kumimoji="1" lang="en-US" altLang="zh-CN" sz="2000">
                <a:latin typeface="微软雅黑" panose="020B0503020204020204" pitchFamily="34" charset="-122"/>
              </a:rPr>
              <a:t>A</a:t>
            </a:r>
            <a:r>
              <a:rPr kumimoji="1" lang="zh-CN" altLang="en-US" sz="2000">
                <a:latin typeface="微软雅黑" panose="020B0503020204020204" pitchFamily="34" charset="-122"/>
              </a:rPr>
              <a:t>位原子格子与</a:t>
            </a:r>
            <a:r>
              <a:rPr kumimoji="1" lang="en-US" altLang="zh-CN" sz="2000">
                <a:latin typeface="微软雅黑" panose="020B0503020204020204" pitchFamily="34" charset="-122"/>
              </a:rPr>
              <a:t>B</a:t>
            </a:r>
            <a:r>
              <a:rPr kumimoji="1" lang="zh-CN" altLang="en-US" sz="2000">
                <a:latin typeface="微软雅黑" panose="020B0503020204020204" pitchFamily="34" charset="-122"/>
              </a:rPr>
              <a:t>位原子格子的相对位移</a:t>
            </a:r>
          </a:p>
        </p:txBody>
      </p:sp>
      <p:graphicFrame>
        <p:nvGraphicFramePr>
          <p:cNvPr id="16" name="Object 4"/>
          <p:cNvGraphicFramePr>
            <a:graphicFrameLocks noChangeAspect="1"/>
          </p:cNvGraphicFramePr>
          <p:nvPr/>
        </p:nvGraphicFramePr>
        <p:xfrm>
          <a:off x="5006975" y="5445125"/>
          <a:ext cx="1511300" cy="673100"/>
        </p:xfrm>
        <a:graphic>
          <a:graphicData uri="http://schemas.openxmlformats.org/presentationml/2006/ole">
            <mc:AlternateContent xmlns:mc="http://schemas.openxmlformats.org/markup-compatibility/2006">
              <mc:Choice xmlns:v="urn:schemas-microsoft-com:vml" Requires="v">
                <p:oleObj spid="_x0000_s49173" r:id="rId10" imgW="888614" imgH="393529" progId="Equation.DSMT4">
                  <p:embed/>
                </p:oleObj>
              </mc:Choice>
              <mc:Fallback>
                <p:oleObj r:id="rId10" imgW="888614" imgH="393529" progId="Equation.DSMT4">
                  <p:embed/>
                  <p:pic>
                    <p:nvPicPr>
                      <p:cNvPr id="0" name="Object 4"/>
                      <p:cNvPicPr>
                        <a:picLocks noChangeAspect="1" noChangeArrowheads="1"/>
                      </p:cNvPicPr>
                      <p:nvPr/>
                    </p:nvPicPr>
                    <p:blipFill>
                      <a:blip r:embed="rId11">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5006975" y="5445125"/>
                        <a:ext cx="15113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3"/>
          <p:cNvGraphicFramePr>
            <a:graphicFrameLocks noChangeAspect="1"/>
          </p:cNvGraphicFramePr>
          <p:nvPr/>
        </p:nvGraphicFramePr>
        <p:xfrm>
          <a:off x="4306888" y="6096000"/>
          <a:ext cx="1455737" cy="387350"/>
        </p:xfrm>
        <a:graphic>
          <a:graphicData uri="http://schemas.openxmlformats.org/presentationml/2006/ole">
            <mc:AlternateContent xmlns:mc="http://schemas.openxmlformats.org/markup-compatibility/2006">
              <mc:Choice xmlns:v="urn:schemas-microsoft-com:vml" Requires="v">
                <p:oleObj spid="_x0000_s49174" r:id="rId12" imgW="863225" imgH="228501" progId="Equation.DSMT4">
                  <p:embed/>
                </p:oleObj>
              </mc:Choice>
              <mc:Fallback>
                <p:oleObj r:id="rId12" imgW="863225" imgH="228501" progId="Equation.DSMT4">
                  <p:embed/>
                  <p:pic>
                    <p:nvPicPr>
                      <p:cNvPr id="0" name="Object 3"/>
                      <p:cNvPicPr>
                        <a:picLocks noChangeAspect="1" noChangeArrowheads="1"/>
                      </p:cNvPicPr>
                      <p:nvPr/>
                    </p:nvPicPr>
                    <p:blipFill>
                      <a:blip r:embed="rId13">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4306888" y="6096000"/>
                        <a:ext cx="1455737"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Rectangle 7"/>
          <p:cNvSpPr>
            <a:spLocks noChangeArrowheads="1"/>
          </p:cNvSpPr>
          <p:nvPr/>
        </p:nvSpPr>
        <p:spPr bwMode="auto">
          <a:xfrm>
            <a:off x="280988" y="6048375"/>
            <a:ext cx="5761037"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nSpc>
                <a:spcPct val="110000"/>
              </a:lnSpc>
              <a:spcBef>
                <a:spcPct val="0"/>
              </a:spcBef>
              <a:buFontTx/>
              <a:buNone/>
            </a:pPr>
            <a:r>
              <a:rPr kumimoji="1" lang="zh-CN" altLang="en-US" sz="2000">
                <a:latin typeface="微软雅黑" panose="020B0503020204020204" pitchFamily="34" charset="-122"/>
              </a:rPr>
              <a:t>坐标原点选取在</a:t>
            </a:r>
            <a:r>
              <a:rPr kumimoji="1" lang="en-US" altLang="zh-CN" sz="2000">
                <a:latin typeface="微软雅黑" panose="020B0503020204020204" pitchFamily="34" charset="-122"/>
              </a:rPr>
              <a:t>A</a:t>
            </a:r>
            <a:r>
              <a:rPr kumimoji="1" lang="zh-CN" altLang="en-US" sz="2000">
                <a:latin typeface="微软雅黑" panose="020B0503020204020204" pitchFamily="34" charset="-122"/>
              </a:rPr>
              <a:t>位格子的格点上</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animEffect transition="in" filter="dissolve">
                                      <p:cBhvr>
                                        <p:cTn id="7" dur="500"/>
                                        <p:tgtEl>
                                          <p:spTgt spid="317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747">
                                            <p:txEl>
                                              <p:pRg st="0" end="0"/>
                                            </p:txEl>
                                          </p:spTgt>
                                        </p:tgtEl>
                                        <p:attrNameLst>
                                          <p:attrName>style.visibility</p:attrName>
                                        </p:attrNameLst>
                                      </p:cBhvr>
                                      <p:to>
                                        <p:strVal val="visible"/>
                                      </p:to>
                                    </p:set>
                                    <p:animEffect transition="in" filter="dissolve">
                                      <p:cBhvr>
                                        <p:cTn id="12" dur="500"/>
                                        <p:tgtEl>
                                          <p:spTgt spid="31747">
                                            <p:txEl>
                                              <p:pRg st="0" end="0"/>
                                            </p:txEl>
                                          </p:spTgt>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31748"/>
                                        </p:tgtEl>
                                        <p:attrNameLst>
                                          <p:attrName>style.visibility</p:attrName>
                                        </p:attrNameLst>
                                      </p:cBhvr>
                                      <p:to>
                                        <p:strVal val="visible"/>
                                      </p:to>
                                    </p:set>
                                    <p:animEffect transition="in" filter="dissolve">
                                      <p:cBhvr>
                                        <p:cTn id="16" dur="500"/>
                                        <p:tgtEl>
                                          <p:spTgt spid="31748"/>
                                        </p:tgtEl>
                                      </p:cBhvr>
                                    </p:animEffect>
                                  </p:childTnLst>
                                </p:cTn>
                              </p:par>
                            </p:childTnLst>
                          </p:cTn>
                        </p:par>
                        <p:par>
                          <p:cTn id="17" fill="hold" nodeType="afterGroup">
                            <p:stCondLst>
                              <p:cond delay="1000"/>
                            </p:stCondLst>
                            <p:childTnLst>
                              <p:par>
                                <p:cTn id="18" presetID="9" presetClass="entr" presetSubtype="0" fill="hold" nodeType="afterEffect">
                                  <p:stCondLst>
                                    <p:cond delay="0"/>
                                  </p:stCondLst>
                                  <p:childTnLst>
                                    <p:set>
                                      <p:cBhvr>
                                        <p:cTn id="19" dur="1" fill="hold">
                                          <p:stCondLst>
                                            <p:cond delay="0"/>
                                          </p:stCondLst>
                                        </p:cTn>
                                        <p:tgtEl>
                                          <p:spTgt spid="31755"/>
                                        </p:tgtEl>
                                        <p:attrNameLst>
                                          <p:attrName>style.visibility</p:attrName>
                                        </p:attrNameLst>
                                      </p:cBhvr>
                                      <p:to>
                                        <p:strVal val="visible"/>
                                      </p:to>
                                    </p:set>
                                    <p:animEffect transition="in" filter="dissolve">
                                      <p:cBhvr>
                                        <p:cTn id="20" dur="500"/>
                                        <p:tgtEl>
                                          <p:spTgt spid="3175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1752">
                                            <p:txEl>
                                              <p:pRg st="0" end="0"/>
                                            </p:txEl>
                                          </p:spTgt>
                                        </p:tgtEl>
                                        <p:attrNameLst>
                                          <p:attrName>style.visibility</p:attrName>
                                        </p:attrNameLst>
                                      </p:cBhvr>
                                      <p:to>
                                        <p:strVal val="visible"/>
                                      </p:to>
                                    </p:set>
                                    <p:animEffect transition="in" filter="dissolve">
                                      <p:cBhvr>
                                        <p:cTn id="25" dur="500"/>
                                        <p:tgtEl>
                                          <p:spTgt spid="31752">
                                            <p:txEl>
                                              <p:pRg st="0" end="0"/>
                                            </p:txEl>
                                          </p:spTgt>
                                        </p:tgtEl>
                                      </p:cBhvr>
                                    </p:animEffect>
                                  </p:childTnLst>
                                </p:cTn>
                              </p:par>
                            </p:childTnLst>
                          </p:cTn>
                        </p:par>
                        <p:par>
                          <p:cTn id="26" fill="hold" nodeType="afterGroup">
                            <p:stCondLst>
                              <p:cond delay="500"/>
                            </p:stCondLst>
                            <p:childTnLst>
                              <p:par>
                                <p:cTn id="27" presetID="9" presetClass="entr" presetSubtype="0" fill="hold" nodeType="afterEffect">
                                  <p:stCondLst>
                                    <p:cond delay="0"/>
                                  </p:stCondLst>
                                  <p:childTnLst>
                                    <p:set>
                                      <p:cBhvr>
                                        <p:cTn id="28" dur="1" fill="hold">
                                          <p:stCondLst>
                                            <p:cond delay="0"/>
                                          </p:stCondLst>
                                        </p:cTn>
                                        <p:tgtEl>
                                          <p:spTgt spid="31753"/>
                                        </p:tgtEl>
                                        <p:attrNameLst>
                                          <p:attrName>style.visibility</p:attrName>
                                        </p:attrNameLst>
                                      </p:cBhvr>
                                      <p:to>
                                        <p:strVal val="visible"/>
                                      </p:to>
                                    </p:set>
                                    <p:animEffect transition="in" filter="dissolve">
                                      <p:cBhvr>
                                        <p:cTn id="29" dur="500"/>
                                        <p:tgtEl>
                                          <p:spTgt spid="31753"/>
                                        </p:tgtEl>
                                      </p:cBhvr>
                                    </p:animEffect>
                                  </p:childTnLst>
                                </p:cTn>
                              </p:par>
                            </p:childTnLst>
                          </p:cTn>
                        </p:par>
                        <p:par>
                          <p:cTn id="30" fill="hold" nodeType="afterGroup">
                            <p:stCondLst>
                              <p:cond delay="1000"/>
                            </p:stCondLst>
                            <p:childTnLst>
                              <p:par>
                                <p:cTn id="31" presetID="9" presetClass="entr" presetSubtype="0" fill="hold" grpId="0" nodeType="afterEffect">
                                  <p:stCondLst>
                                    <p:cond delay="0"/>
                                  </p:stCondLst>
                                  <p:childTnLst>
                                    <p:set>
                                      <p:cBhvr>
                                        <p:cTn id="32" dur="1" fill="hold">
                                          <p:stCondLst>
                                            <p:cond delay="0"/>
                                          </p:stCondLst>
                                        </p:cTn>
                                        <p:tgtEl>
                                          <p:spTgt spid="31754">
                                            <p:txEl>
                                              <p:pRg st="0" end="0"/>
                                            </p:txEl>
                                          </p:spTgt>
                                        </p:tgtEl>
                                        <p:attrNameLst>
                                          <p:attrName>style.visibility</p:attrName>
                                        </p:attrNameLst>
                                      </p:cBhvr>
                                      <p:to>
                                        <p:strVal val="visible"/>
                                      </p:to>
                                    </p:set>
                                    <p:animEffect transition="in" filter="dissolve">
                                      <p:cBhvr>
                                        <p:cTn id="33" dur="500"/>
                                        <p:tgtEl>
                                          <p:spTgt spid="31754">
                                            <p:txEl>
                                              <p:pRg st="0" end="0"/>
                                            </p:txEl>
                                          </p:spTgt>
                                        </p:tgtEl>
                                      </p:cBhvr>
                                    </p:animEffect>
                                  </p:childTnLst>
                                </p:cTn>
                              </p:par>
                            </p:childTnLst>
                          </p:cTn>
                        </p:par>
                        <p:par>
                          <p:cTn id="34" fill="hold" nodeType="afterGroup">
                            <p:stCondLst>
                              <p:cond delay="1500"/>
                            </p:stCondLst>
                            <p:childTnLst>
                              <p:par>
                                <p:cTn id="35" presetID="9" presetClass="entr" presetSubtype="0" fill="hold"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dissolve">
                                      <p:cBhvr>
                                        <p:cTn id="37" dur="500"/>
                                        <p:tgtEl>
                                          <p:spTgt spid="13"/>
                                        </p:tgtEl>
                                      </p:cBhvr>
                                    </p:animEffect>
                                  </p:childTnLst>
                                </p:cTn>
                              </p:par>
                            </p:childTnLst>
                          </p:cTn>
                        </p:par>
                        <p:par>
                          <p:cTn id="38" fill="hold" nodeType="afterGroup">
                            <p:stCondLst>
                              <p:cond delay="2000"/>
                            </p:stCondLst>
                            <p:childTnLst>
                              <p:par>
                                <p:cTn id="39" presetID="9" presetClass="entr" presetSubtype="0" fill="hold" grpId="0" nodeType="afterEffect">
                                  <p:stCondLst>
                                    <p:cond delay="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dissolve">
                                      <p:cBhvr>
                                        <p:cTn id="41" dur="500"/>
                                        <p:tgtEl>
                                          <p:spTgt spid="14">
                                            <p:txEl>
                                              <p:pRg st="0" end="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5">
                                            <p:txEl>
                                              <p:pRg st="0" end="0"/>
                                            </p:txEl>
                                          </p:spTgt>
                                        </p:tgtEl>
                                        <p:attrNameLst>
                                          <p:attrName>style.visibility</p:attrName>
                                        </p:attrNameLst>
                                      </p:cBhvr>
                                      <p:to>
                                        <p:strVal val="visible"/>
                                      </p:to>
                                    </p:set>
                                    <p:animEffect transition="in" filter="dissolve">
                                      <p:cBhvr>
                                        <p:cTn id="46" dur="500"/>
                                        <p:tgtEl>
                                          <p:spTgt spid="15">
                                            <p:txEl>
                                              <p:pRg st="0" end="0"/>
                                            </p:txEl>
                                          </p:spTgt>
                                        </p:tgtEl>
                                      </p:cBhvr>
                                    </p:animEffect>
                                  </p:childTnLst>
                                </p:cTn>
                              </p:par>
                            </p:childTnLst>
                          </p:cTn>
                        </p:par>
                        <p:par>
                          <p:cTn id="47" fill="hold" nodeType="afterGroup">
                            <p:stCondLst>
                              <p:cond delay="500"/>
                            </p:stCondLst>
                            <p:childTnLst>
                              <p:par>
                                <p:cTn id="48" presetID="9" presetClass="entr" presetSubtype="0" fill="hold" nodeType="after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dissolve">
                                      <p:cBhvr>
                                        <p:cTn id="50" dur="500"/>
                                        <p:tgtEl>
                                          <p:spTgt spid="1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dissolve">
                                      <p:cBhvr>
                                        <p:cTn id="55" dur="500"/>
                                        <p:tgtEl>
                                          <p:spTgt spid="18"/>
                                        </p:tgtEl>
                                      </p:cBhvr>
                                    </p:animEffect>
                                  </p:childTnLst>
                                </p:cTn>
                              </p:par>
                            </p:childTnLst>
                          </p:cTn>
                        </p:par>
                        <p:par>
                          <p:cTn id="56" fill="hold" nodeType="afterGroup">
                            <p:stCondLst>
                              <p:cond delay="500"/>
                            </p:stCondLst>
                            <p:childTnLst>
                              <p:par>
                                <p:cTn id="57" presetID="9" presetClass="entr" presetSubtype="0" fill="hold" nodeType="after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dissolve">
                                      <p:cBhvr>
                                        <p:cTn id="5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build="p" autoUpdateAnimBg="0" advAuto="0"/>
      <p:bldP spid="31747" grpId="0" build="p" autoUpdateAnimBg="0"/>
      <p:bldP spid="31752" grpId="0" build="p" autoUpdateAnimBg="0"/>
      <p:bldP spid="31754" grpId="0" build="p" autoUpdateAnimBg="0" advAuto="0"/>
      <p:bldP spid="14" grpId="0" build="p" autoUpdateAnimBg="0" advAuto="0"/>
      <p:bldP spid="15" grpId="0" build="p" autoUpdateAnimBg="0"/>
      <p:bldP spid="18"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1908175" y="950913"/>
            <a:ext cx="6985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Tx/>
              <a:buNone/>
            </a:pPr>
            <a:r>
              <a:rPr kumimoji="1" lang="en-US" altLang="zh-CN" sz="2000">
                <a:solidFill>
                  <a:srgbClr val="800000"/>
                </a:solidFill>
                <a:latin typeface="微软雅黑" panose="020B0503020204020204" pitchFamily="34" charset="-122"/>
              </a:rPr>
              <a:t>Si</a:t>
            </a:r>
            <a:r>
              <a:rPr kumimoji="1" lang="zh-CN" altLang="en-US" sz="2000">
                <a:solidFill>
                  <a:srgbClr val="800000"/>
                </a:solidFill>
                <a:latin typeface="微软雅黑" panose="020B0503020204020204" pitchFamily="34" charset="-122"/>
              </a:rPr>
              <a:t>晶体中</a:t>
            </a:r>
            <a:r>
              <a:rPr kumimoji="1" lang="en-US" altLang="zh-CN" sz="2000">
                <a:solidFill>
                  <a:srgbClr val="800000"/>
                </a:solidFill>
                <a:latin typeface="微软雅黑" panose="020B0503020204020204" pitchFamily="34" charset="-122"/>
              </a:rPr>
              <a:t>3s</a:t>
            </a:r>
            <a:r>
              <a:rPr kumimoji="1" lang="zh-CN" altLang="en-US" sz="2000">
                <a:solidFill>
                  <a:srgbClr val="800000"/>
                </a:solidFill>
                <a:latin typeface="微软雅黑" panose="020B0503020204020204" pitchFamily="34" charset="-122"/>
              </a:rPr>
              <a:t>和</a:t>
            </a:r>
            <a:r>
              <a:rPr kumimoji="1" lang="en-US" altLang="zh-CN" sz="2000">
                <a:solidFill>
                  <a:srgbClr val="800000"/>
                </a:solidFill>
                <a:latin typeface="微软雅黑" panose="020B0503020204020204" pitchFamily="34" charset="-122"/>
              </a:rPr>
              <a:t>3p</a:t>
            </a:r>
            <a:r>
              <a:rPr kumimoji="1" lang="zh-CN" altLang="en-US" sz="2000">
                <a:solidFill>
                  <a:srgbClr val="800000"/>
                </a:solidFill>
                <a:latin typeface="微软雅黑" panose="020B0503020204020204" pitchFamily="34" charset="-122"/>
              </a:rPr>
              <a:t>轨道</a:t>
            </a:r>
            <a:r>
              <a:rPr kumimoji="1" lang="zh-CN" altLang="en-US" sz="2000">
                <a:solidFill>
                  <a:srgbClr val="0207CA"/>
                </a:solidFill>
                <a:latin typeface="微软雅黑" panose="020B0503020204020204" pitchFamily="34" charset="-122"/>
              </a:rPr>
              <a:t>相互杂化</a:t>
            </a:r>
            <a:r>
              <a:rPr kumimoji="1" lang="zh-CN" altLang="en-US" sz="2000">
                <a:solidFill>
                  <a:srgbClr val="800000"/>
                </a:solidFill>
                <a:latin typeface="微软雅黑" panose="020B0503020204020204" pitchFamily="34" charset="-122"/>
              </a:rPr>
              <a:t>至少需要八个布洛赫和</a:t>
            </a:r>
          </a:p>
        </p:txBody>
      </p:sp>
      <p:graphicFrame>
        <p:nvGraphicFramePr>
          <p:cNvPr id="33795" name="Object 3"/>
          <p:cNvGraphicFramePr>
            <a:graphicFrameLocks noChangeAspect="1"/>
          </p:cNvGraphicFramePr>
          <p:nvPr/>
        </p:nvGraphicFramePr>
        <p:xfrm>
          <a:off x="369888" y="1628775"/>
          <a:ext cx="7200900" cy="3605213"/>
        </p:xfrm>
        <a:graphic>
          <a:graphicData uri="http://schemas.openxmlformats.org/presentationml/2006/ole">
            <mc:AlternateContent xmlns:mc="http://schemas.openxmlformats.org/markup-compatibility/2006">
              <mc:Choice xmlns:v="urn:schemas-microsoft-com:vml" Requires="v">
                <p:oleObj spid="_x0000_s50183" name="Equation" r:id="rId3" imgW="4267353" imgH="1889737" progId="Equation.DSMT4">
                  <p:embed/>
                </p:oleObj>
              </mc:Choice>
              <mc:Fallback>
                <p:oleObj name="Equation" r:id="rId3" imgW="4267353" imgH="1889737" progId="Equation.DSMT4">
                  <p:embed/>
                  <p:pic>
                    <p:nvPicPr>
                      <p:cNvPr id="0" name="Object 3"/>
                      <p:cNvPicPr>
                        <a:picLocks noChangeAspect="1" noChangeArrowheads="1"/>
                      </p:cNvPicPr>
                      <p:nvPr/>
                    </p:nvPicPr>
                    <p:blipFill>
                      <a:blip r:embed="rId4">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369888" y="1628775"/>
                        <a:ext cx="7200900" cy="360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797" name="Rectangle 5"/>
          <p:cNvSpPr>
            <a:spLocks noChangeArrowheads="1"/>
          </p:cNvSpPr>
          <p:nvPr/>
        </p:nvSpPr>
        <p:spPr bwMode="auto">
          <a:xfrm>
            <a:off x="369888" y="5368925"/>
            <a:ext cx="8001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kumimoji="1" lang="en-US" altLang="zh-CN" sz="2000">
                <a:solidFill>
                  <a:srgbClr val="0207CA"/>
                </a:solidFill>
                <a:latin typeface="微软雅黑" panose="020B0503020204020204" pitchFamily="34" charset="-122"/>
              </a:rPr>
              <a:t>Si</a:t>
            </a:r>
            <a:r>
              <a:rPr kumimoji="1" lang="zh-CN" altLang="en-US" sz="2000">
                <a:solidFill>
                  <a:srgbClr val="0207CA"/>
                </a:solidFill>
                <a:latin typeface="微软雅黑" panose="020B0503020204020204" pitchFamily="34" charset="-122"/>
              </a:rPr>
              <a:t>的</a:t>
            </a:r>
            <a:r>
              <a:rPr kumimoji="1" lang="zh-CN" altLang="en-US" sz="2000">
                <a:solidFill>
                  <a:srgbClr val="800000"/>
                </a:solidFill>
                <a:latin typeface="微软雅黑" panose="020B0503020204020204" pitchFamily="34" charset="-122"/>
              </a:rPr>
              <a:t>价带</a:t>
            </a:r>
            <a:r>
              <a:rPr kumimoji="1" lang="zh-CN" altLang="en-US" sz="2000">
                <a:solidFill>
                  <a:srgbClr val="0207CA"/>
                </a:solidFill>
                <a:latin typeface="微软雅黑" panose="020B0503020204020204" pitchFamily="34" charset="-122"/>
              </a:rPr>
              <a:t>和</a:t>
            </a:r>
            <a:r>
              <a:rPr kumimoji="1" lang="zh-CN" altLang="en-US" sz="2000">
                <a:solidFill>
                  <a:srgbClr val="800000"/>
                </a:solidFill>
                <a:latin typeface="微软雅黑" panose="020B0503020204020204" pitchFamily="34" charset="-122"/>
              </a:rPr>
              <a:t>导带</a:t>
            </a:r>
            <a:r>
              <a:rPr kumimoji="1" lang="zh-CN" altLang="en-US" sz="2000">
                <a:solidFill>
                  <a:srgbClr val="0207CA"/>
                </a:solidFill>
                <a:latin typeface="微软雅黑" panose="020B0503020204020204" pitchFamily="34" charset="-122"/>
              </a:rPr>
              <a:t>是上面八个布洛赫和的线性组合 </a:t>
            </a:r>
          </a:p>
        </p:txBody>
      </p:sp>
      <p:sp>
        <p:nvSpPr>
          <p:cNvPr id="5" name="Rectangle 2"/>
          <p:cNvSpPr>
            <a:spLocks noChangeArrowheads="1"/>
          </p:cNvSpPr>
          <p:nvPr/>
        </p:nvSpPr>
        <p:spPr bwMode="auto">
          <a:xfrm>
            <a:off x="250825" y="950913"/>
            <a:ext cx="24384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kumimoji="1" lang="zh-CN" altLang="en-US" sz="2400">
                <a:latin typeface="微软雅黑" panose="020B0503020204020204" pitchFamily="34" charset="-122"/>
              </a:rPr>
              <a:t>复式格子 </a:t>
            </a:r>
          </a:p>
        </p:txBody>
      </p:sp>
      <p:sp>
        <p:nvSpPr>
          <p:cNvPr id="50182" name="矩形 11"/>
          <p:cNvSpPr>
            <a:spLocks noChangeArrowheads="1"/>
          </p:cNvSpPr>
          <p:nvPr/>
        </p:nvSpPr>
        <p:spPr bwMode="auto">
          <a:xfrm>
            <a:off x="250825" y="1484313"/>
            <a:ext cx="8642350" cy="5040312"/>
          </a:xfrm>
          <a:prstGeom prst="rect">
            <a:avLst/>
          </a:prstGeom>
          <a:noFill/>
          <a:ln w="19050" algn="ctr">
            <a:solidFill>
              <a:srgbClr val="0207CA"/>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animEffect transition="in" filter="dissolve">
                                      <p:cBhvr>
                                        <p:cTn id="7" dur="500"/>
                                        <p:tgtEl>
                                          <p:spTgt spid="337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3795"/>
                                        </p:tgtEl>
                                        <p:attrNameLst>
                                          <p:attrName>style.visibility</p:attrName>
                                        </p:attrNameLst>
                                      </p:cBhvr>
                                      <p:to>
                                        <p:strVal val="visible"/>
                                      </p:to>
                                    </p:set>
                                    <p:animEffect transition="in" filter="dissolve">
                                      <p:cBhvr>
                                        <p:cTn id="12" dur="500"/>
                                        <p:tgtEl>
                                          <p:spTgt spid="33795"/>
                                        </p:tgtEl>
                                      </p:cBhvr>
                                    </p:animEffec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33797">
                                            <p:txEl>
                                              <p:pRg st="0" end="0"/>
                                            </p:txEl>
                                          </p:spTgt>
                                        </p:tgtEl>
                                        <p:attrNameLst>
                                          <p:attrName>style.visibility</p:attrName>
                                        </p:attrNameLst>
                                      </p:cBhvr>
                                      <p:to>
                                        <p:strVal val="visible"/>
                                      </p:to>
                                    </p:set>
                                    <p:animEffect transition="in" filter="dissolve">
                                      <p:cBhvr>
                                        <p:cTn id="16" dur="500"/>
                                        <p:tgtEl>
                                          <p:spTgt spid="33797">
                                            <p:txEl>
                                              <p:pRg st="0" end="0"/>
                                            </p:txEl>
                                          </p:spTgt>
                                        </p:tgtEl>
                                      </p:cBhvr>
                                    </p:animEffect>
                                  </p:childTnLst>
                                </p:cTn>
                              </p:par>
                            </p:childTnLst>
                          </p:cTn>
                        </p:par>
                        <p:par>
                          <p:cTn id="17" fill="hold" nodeType="afterGroup">
                            <p:stCondLst>
                              <p:cond delay="1000"/>
                            </p:stCondLst>
                            <p:childTnLst>
                              <p:par>
                                <p:cTn id="18" presetID="9" presetClass="entr" presetSubtype="0" fill="hold" grpId="0" nodeType="after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dissolve">
                                      <p:cBhvr>
                                        <p:cTn id="2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uild="p" autoUpdateAnimBg="0" advAuto="0"/>
      <p:bldP spid="33797" grpId="0" build="p" autoUpdateAnimBg="0" advAuto="0"/>
      <p:bldP spid="5" grpId="0" build="p" autoUpdateAnimBg="0"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ChangeArrowheads="1"/>
          </p:cNvSpPr>
          <p:nvPr/>
        </p:nvSpPr>
        <p:spPr bwMode="auto">
          <a:xfrm>
            <a:off x="1619250" y="936625"/>
            <a:ext cx="73453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Tx/>
              <a:buNone/>
            </a:pPr>
            <a:r>
              <a:rPr kumimoji="1" lang="zh-CN" altLang="en-US" sz="2000">
                <a:solidFill>
                  <a:srgbClr val="800000"/>
                </a:solidFill>
                <a:latin typeface="微软雅黑" panose="020B0503020204020204" pitchFamily="34" charset="-122"/>
              </a:rPr>
              <a:t>另一思路：可以看作是</a:t>
            </a:r>
            <a:r>
              <a:rPr kumimoji="1" lang="en-US" altLang="zh-CN" sz="2000">
                <a:solidFill>
                  <a:srgbClr val="800000"/>
                </a:solidFill>
                <a:latin typeface="微软雅黑" panose="020B0503020204020204" pitchFamily="34" charset="-122"/>
              </a:rPr>
              <a:t>Si</a:t>
            </a:r>
            <a:r>
              <a:rPr kumimoji="1" lang="zh-CN" altLang="en-US" sz="2000">
                <a:solidFill>
                  <a:srgbClr val="800000"/>
                </a:solidFill>
                <a:latin typeface="微软雅黑" panose="020B0503020204020204" pitchFamily="34" charset="-122"/>
              </a:rPr>
              <a:t>原子进行轨道杂化，形成四个杂化轨道</a:t>
            </a:r>
          </a:p>
        </p:txBody>
      </p:sp>
      <p:graphicFrame>
        <p:nvGraphicFramePr>
          <p:cNvPr id="34818" name="Object 2"/>
          <p:cNvGraphicFramePr>
            <a:graphicFrameLocks noChangeAspect="1"/>
          </p:cNvGraphicFramePr>
          <p:nvPr/>
        </p:nvGraphicFramePr>
        <p:xfrm>
          <a:off x="468313" y="1474788"/>
          <a:ext cx="2879725" cy="2605087"/>
        </p:xfrm>
        <a:graphic>
          <a:graphicData uri="http://schemas.openxmlformats.org/presentationml/2006/ole">
            <mc:AlternateContent xmlns:mc="http://schemas.openxmlformats.org/markup-compatibility/2006">
              <mc:Choice xmlns:v="urn:schemas-microsoft-com:vml" Requires="v">
                <p:oleObj spid="_x0000_s51213" name="Equation" r:id="rId3" imgW="1676515" imgH="1508658" progId="Equation.DSMT4">
                  <p:embed/>
                </p:oleObj>
              </mc:Choice>
              <mc:Fallback>
                <p:oleObj name="Equation" r:id="rId3" imgW="1676515" imgH="1508658" progId="Equation.DSMT4">
                  <p:embed/>
                  <p:pic>
                    <p:nvPicPr>
                      <p:cNvPr id="0" name="Object 2"/>
                      <p:cNvPicPr>
                        <a:picLocks noChangeAspect="1" noChangeArrowheads="1"/>
                      </p:cNvPicPr>
                      <p:nvPr/>
                    </p:nvPicPr>
                    <p:blipFill>
                      <a:blip r:embed="rId4">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468313" y="1474788"/>
                        <a:ext cx="2879725" cy="260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0" name="Rectangle 4"/>
          <p:cNvSpPr>
            <a:spLocks noChangeArrowheads="1"/>
          </p:cNvSpPr>
          <p:nvPr/>
        </p:nvSpPr>
        <p:spPr bwMode="auto">
          <a:xfrm>
            <a:off x="250825" y="4102100"/>
            <a:ext cx="67754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kumimoji="1" lang="zh-CN" altLang="en-US" sz="2000">
                <a:latin typeface="微软雅黑" panose="020B0503020204020204" pitchFamily="34" charset="-122"/>
              </a:rPr>
              <a:t>近邻原子的杂化轨道之间形成成键态和反键态</a:t>
            </a:r>
          </a:p>
        </p:txBody>
      </p:sp>
      <p:graphicFrame>
        <p:nvGraphicFramePr>
          <p:cNvPr id="34821" name="Object 5"/>
          <p:cNvGraphicFramePr>
            <a:graphicFrameLocks noChangeAspect="1"/>
          </p:cNvGraphicFramePr>
          <p:nvPr/>
        </p:nvGraphicFramePr>
        <p:xfrm>
          <a:off x="422275" y="4565650"/>
          <a:ext cx="5521325" cy="727075"/>
        </p:xfrm>
        <a:graphic>
          <a:graphicData uri="http://schemas.openxmlformats.org/presentationml/2006/ole">
            <mc:AlternateContent xmlns:mc="http://schemas.openxmlformats.org/markup-compatibility/2006">
              <mc:Choice xmlns:v="urn:schemas-microsoft-com:vml" Requires="v">
                <p:oleObj spid="_x0000_s51214" r:id="rId5" imgW="3594100" imgH="469900" progId="Equation.3">
                  <p:embed/>
                </p:oleObj>
              </mc:Choice>
              <mc:Fallback>
                <p:oleObj r:id="rId5" imgW="3594100" imgH="469900" progId="Equation.3">
                  <p:embed/>
                  <p:pic>
                    <p:nvPicPr>
                      <p:cNvPr id="0" name="Object 5"/>
                      <p:cNvPicPr>
                        <a:picLocks noChangeAspect="1" noChangeArrowheads="1"/>
                      </p:cNvPicPr>
                      <p:nvPr/>
                    </p:nvPicPr>
                    <p:blipFill>
                      <a:blip r:embed="rId6">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422275" y="4565650"/>
                        <a:ext cx="5521325"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2" name="Object 6"/>
          <p:cNvGraphicFramePr>
            <a:graphicFrameLocks noChangeAspect="1"/>
          </p:cNvGraphicFramePr>
          <p:nvPr/>
        </p:nvGraphicFramePr>
        <p:xfrm>
          <a:off x="422275" y="5392738"/>
          <a:ext cx="5472113" cy="722312"/>
        </p:xfrm>
        <a:graphic>
          <a:graphicData uri="http://schemas.openxmlformats.org/presentationml/2006/ole">
            <mc:AlternateContent xmlns:mc="http://schemas.openxmlformats.org/markup-compatibility/2006">
              <mc:Choice xmlns:v="urn:schemas-microsoft-com:vml" Requires="v">
                <p:oleObj spid="_x0000_s51215" name="Equation" r:id="rId7" imgW="3581400" imgH="469900" progId="Equation.3">
                  <p:embed/>
                </p:oleObj>
              </mc:Choice>
              <mc:Fallback>
                <p:oleObj name="Equation" r:id="rId7" imgW="3581400" imgH="469900" progId="Equation.3">
                  <p:embed/>
                  <p:pic>
                    <p:nvPicPr>
                      <p:cNvPr id="0" name="Object 6"/>
                      <p:cNvPicPr>
                        <a:picLocks noChangeAspect="1" noChangeArrowheads="1"/>
                      </p:cNvPicPr>
                      <p:nvPr/>
                    </p:nvPicPr>
                    <p:blipFill>
                      <a:blip r:embed="rId8">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422275" y="5392738"/>
                        <a:ext cx="5472113" cy="7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2"/>
          <p:cNvSpPr>
            <a:spLocks noChangeArrowheads="1"/>
          </p:cNvSpPr>
          <p:nvPr/>
        </p:nvSpPr>
        <p:spPr bwMode="auto">
          <a:xfrm>
            <a:off x="250825" y="950913"/>
            <a:ext cx="24384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kumimoji="1" lang="zh-CN" altLang="en-US" sz="2400">
                <a:latin typeface="微软雅黑" panose="020B0503020204020204" pitchFamily="34" charset="-122"/>
              </a:rPr>
              <a:t>复式格子 </a:t>
            </a:r>
          </a:p>
        </p:txBody>
      </p:sp>
      <p:sp>
        <p:nvSpPr>
          <p:cNvPr id="51208" name="矩形 11"/>
          <p:cNvSpPr>
            <a:spLocks noChangeArrowheads="1"/>
          </p:cNvSpPr>
          <p:nvPr/>
        </p:nvSpPr>
        <p:spPr bwMode="auto">
          <a:xfrm>
            <a:off x="250825" y="1484313"/>
            <a:ext cx="8642350" cy="5040312"/>
          </a:xfrm>
          <a:prstGeom prst="rect">
            <a:avLst/>
          </a:prstGeom>
          <a:noFill/>
          <a:ln w="19050" algn="ctr">
            <a:solidFill>
              <a:srgbClr val="0207CA"/>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pic>
        <p:nvPicPr>
          <p:cNvPr id="9" name="Picture 10" descr="XCH004_03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73575" y="1522413"/>
            <a:ext cx="4419600" cy="248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1"/>
          <p:cNvSpPr>
            <a:spLocks noChangeArrowheads="1"/>
          </p:cNvSpPr>
          <p:nvPr/>
        </p:nvSpPr>
        <p:spPr bwMode="auto">
          <a:xfrm>
            <a:off x="250825" y="6083300"/>
            <a:ext cx="4953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Tx/>
              <a:buNone/>
            </a:pPr>
            <a:r>
              <a:rPr kumimoji="1" lang="zh-CN" altLang="en-US" sz="2000">
                <a:latin typeface="微软雅黑" panose="020B0503020204020204" pitchFamily="34" charset="-122"/>
              </a:rPr>
              <a:t>为基础形成布洛赫和</a:t>
            </a:r>
            <a:r>
              <a:rPr kumimoji="1" lang="en-US" altLang="zh-CN" sz="2000">
                <a:latin typeface="微软雅黑" panose="020B0503020204020204" pitchFamily="34" charset="-122"/>
              </a:rPr>
              <a:t>,  </a:t>
            </a:r>
            <a:r>
              <a:rPr kumimoji="1" lang="zh-CN" altLang="en-US" sz="2000">
                <a:latin typeface="微软雅黑" panose="020B0503020204020204" pitchFamily="34" charset="-122"/>
              </a:rPr>
              <a:t>形成能带</a:t>
            </a:r>
          </a:p>
        </p:txBody>
      </p:sp>
      <p:sp>
        <p:nvSpPr>
          <p:cNvPr id="11" name="Rectangle 9"/>
          <p:cNvSpPr>
            <a:spLocks noChangeArrowheads="1"/>
          </p:cNvSpPr>
          <p:nvPr/>
        </p:nvSpPr>
        <p:spPr bwMode="auto">
          <a:xfrm>
            <a:off x="5943600" y="4575175"/>
            <a:ext cx="2949575" cy="178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a:lnSpc>
                <a:spcPct val="172000"/>
              </a:lnSpc>
              <a:spcBef>
                <a:spcPct val="0"/>
              </a:spcBef>
              <a:buFont typeface="Wingdings" panose="05000000000000000000" pitchFamily="2" charset="2"/>
              <a:buChar char="Ø"/>
            </a:pPr>
            <a:r>
              <a:rPr kumimoji="1" lang="zh-CN" altLang="en-US" sz="1600">
                <a:latin typeface="微软雅黑" panose="020B0503020204020204" pitchFamily="34" charset="-122"/>
              </a:rPr>
              <a:t>成键态对应的四个能带交叠在一起，形成</a:t>
            </a:r>
            <a:r>
              <a:rPr kumimoji="1" lang="en-US" altLang="zh-CN" sz="1600">
                <a:latin typeface="微软雅黑" panose="020B0503020204020204" pitchFamily="34" charset="-122"/>
              </a:rPr>
              <a:t>Si</a:t>
            </a:r>
            <a:r>
              <a:rPr kumimoji="1" lang="zh-CN" altLang="en-US" sz="1600">
                <a:latin typeface="微软雅黑" panose="020B0503020204020204" pitchFamily="34" charset="-122"/>
              </a:rPr>
              <a:t>的价带</a:t>
            </a:r>
          </a:p>
          <a:p>
            <a:pPr algn="just">
              <a:lnSpc>
                <a:spcPct val="172000"/>
              </a:lnSpc>
              <a:spcBef>
                <a:spcPct val="0"/>
              </a:spcBef>
              <a:buFont typeface="Wingdings" panose="05000000000000000000" pitchFamily="2" charset="2"/>
              <a:buChar char="Ø"/>
            </a:pPr>
            <a:r>
              <a:rPr kumimoji="1" lang="zh-CN" altLang="en-US" sz="1600">
                <a:latin typeface="微软雅黑" panose="020B0503020204020204" pitchFamily="34" charset="-122"/>
              </a:rPr>
              <a:t>反键态对应的四个能带交叠在一起形成</a:t>
            </a:r>
            <a:r>
              <a:rPr kumimoji="1" lang="en-US" altLang="zh-CN" sz="1600">
                <a:latin typeface="微软雅黑" panose="020B0503020204020204" pitchFamily="34" charset="-122"/>
              </a:rPr>
              <a:t>Si</a:t>
            </a:r>
            <a:r>
              <a:rPr kumimoji="1" lang="zh-CN" altLang="en-US" sz="1600">
                <a:latin typeface="微软雅黑" panose="020B0503020204020204" pitchFamily="34" charset="-122"/>
              </a:rPr>
              <a:t>的导带</a:t>
            </a:r>
          </a:p>
        </p:txBody>
      </p:sp>
      <p:sp>
        <p:nvSpPr>
          <p:cNvPr id="51212" name="Text Box 8"/>
          <p:cNvSpPr txBox="1">
            <a:spLocks noChangeArrowheads="1"/>
          </p:cNvSpPr>
          <p:nvPr/>
        </p:nvSpPr>
        <p:spPr bwMode="auto">
          <a:xfrm>
            <a:off x="6372225" y="4102100"/>
            <a:ext cx="21113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kumimoji="1" lang="zh-CN" altLang="en-US" sz="2000">
                <a:solidFill>
                  <a:srgbClr val="800000"/>
                </a:solidFill>
                <a:latin typeface="微软雅黑" panose="020B0503020204020204" pitchFamily="34" charset="-122"/>
              </a:rPr>
              <a:t>键轨道近似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dissolve">
                                      <p:cBhvr>
                                        <p:cTn id="7" dur="500"/>
                                        <p:tgtEl>
                                          <p:spTgt spid="34819">
                                            <p:txEl>
                                              <p:pRg st="0" end="0"/>
                                            </p:txEl>
                                          </p:spTgt>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34818"/>
                                        </p:tgtEl>
                                        <p:attrNameLst>
                                          <p:attrName>style.visibility</p:attrName>
                                        </p:attrNameLst>
                                      </p:cBhvr>
                                      <p:to>
                                        <p:strVal val="visible"/>
                                      </p:to>
                                    </p:set>
                                    <p:animEffect transition="in" filter="dissolve">
                                      <p:cBhvr>
                                        <p:cTn id="11" dur="500"/>
                                        <p:tgtEl>
                                          <p:spTgt spid="3481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34820">
                                            <p:txEl>
                                              <p:pRg st="0" end="0"/>
                                            </p:txEl>
                                          </p:spTgt>
                                        </p:tgtEl>
                                        <p:attrNameLst>
                                          <p:attrName>style.visibility</p:attrName>
                                        </p:attrNameLst>
                                      </p:cBhvr>
                                      <p:to>
                                        <p:strVal val="visible"/>
                                      </p:to>
                                    </p:set>
                                    <p:animEffect transition="in" filter="dissolve">
                                      <p:cBhvr>
                                        <p:cTn id="16" dur="500"/>
                                        <p:tgtEl>
                                          <p:spTgt spid="34820">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34821"/>
                                        </p:tgtEl>
                                        <p:attrNameLst>
                                          <p:attrName>style.visibility</p:attrName>
                                        </p:attrNameLst>
                                      </p:cBhvr>
                                      <p:to>
                                        <p:strVal val="visible"/>
                                      </p:to>
                                    </p:set>
                                    <p:animEffect transition="in" filter="dissolve">
                                      <p:cBhvr>
                                        <p:cTn id="21" dur="500"/>
                                        <p:tgtEl>
                                          <p:spTgt spid="34821"/>
                                        </p:tgtEl>
                                      </p:cBhvr>
                                    </p:animEffect>
                                  </p:childTnLst>
                                </p:cTn>
                              </p:par>
                            </p:childTnLst>
                          </p:cTn>
                        </p:par>
                        <p:par>
                          <p:cTn id="22" fill="hold" nodeType="afterGroup">
                            <p:stCondLst>
                              <p:cond delay="500"/>
                            </p:stCondLst>
                            <p:childTnLst>
                              <p:par>
                                <p:cTn id="23" presetID="9" presetClass="entr" presetSubtype="0" fill="hold" nodeType="afterEffect">
                                  <p:stCondLst>
                                    <p:cond delay="0"/>
                                  </p:stCondLst>
                                  <p:childTnLst>
                                    <p:set>
                                      <p:cBhvr>
                                        <p:cTn id="24" dur="1" fill="hold">
                                          <p:stCondLst>
                                            <p:cond delay="0"/>
                                          </p:stCondLst>
                                        </p:cTn>
                                        <p:tgtEl>
                                          <p:spTgt spid="34822"/>
                                        </p:tgtEl>
                                        <p:attrNameLst>
                                          <p:attrName>style.visibility</p:attrName>
                                        </p:attrNameLst>
                                      </p:cBhvr>
                                      <p:to>
                                        <p:strVal val="visible"/>
                                      </p:to>
                                    </p:set>
                                    <p:animEffect transition="in" filter="dissolve">
                                      <p:cBhvr>
                                        <p:cTn id="25" dur="500"/>
                                        <p:tgtEl>
                                          <p:spTgt spid="34822"/>
                                        </p:tgtEl>
                                      </p:cBhvr>
                                    </p:animEffect>
                                  </p:childTnLst>
                                </p:cTn>
                              </p:par>
                            </p:childTnLst>
                          </p:cTn>
                        </p:par>
                        <p:par>
                          <p:cTn id="26" fill="hold" nodeType="afterGroup">
                            <p:stCondLst>
                              <p:cond delay="1000"/>
                            </p:stCondLst>
                            <p:childTnLst>
                              <p:par>
                                <p:cTn id="27" presetID="9" presetClass="entr" presetSubtype="0" fill="hold" grpId="0" nodeType="after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dissolve">
                                      <p:cBhvr>
                                        <p:cTn id="29" dur="500"/>
                                        <p:tgtEl>
                                          <p:spTgt spid="7">
                                            <p:txEl>
                                              <p:pRg st="0" end="0"/>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dissolve">
                                      <p:cBhvr>
                                        <p:cTn id="34" dur="500"/>
                                        <p:tgtEl>
                                          <p:spTgt spid="9"/>
                                        </p:tgtEl>
                                      </p:cBhvr>
                                    </p:animEffect>
                                  </p:childTnLst>
                                </p:cTn>
                              </p:par>
                            </p:childTnLst>
                          </p:cTn>
                        </p:par>
                        <p:par>
                          <p:cTn id="35" fill="hold" nodeType="afterGroup">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10">
                                            <p:txEl>
                                              <p:pRg st="0" end="0"/>
                                            </p:txEl>
                                          </p:spTgt>
                                        </p:tgtEl>
                                        <p:attrNameLst>
                                          <p:attrName>style.visibility</p:attrName>
                                        </p:attrNameLst>
                                      </p:cBhvr>
                                      <p:to>
                                        <p:strVal val="visible"/>
                                      </p:to>
                                    </p:set>
                                    <p:animEffect transition="in" filter="dissolve">
                                      <p:cBhvr>
                                        <p:cTn id="38" dur="500"/>
                                        <p:tgtEl>
                                          <p:spTgt spid="10">
                                            <p:txEl>
                                              <p:pRg st="0" end="0"/>
                                            </p:txEl>
                                          </p:spTgt>
                                        </p:tgtEl>
                                      </p:cBhvr>
                                    </p:animEffect>
                                  </p:childTnLst>
                                </p:cTn>
                              </p:par>
                            </p:childTnLst>
                          </p:cTn>
                        </p:par>
                        <p:par>
                          <p:cTn id="39" fill="hold" nodeType="afterGroup">
                            <p:stCondLst>
                              <p:cond delay="1000"/>
                            </p:stCondLst>
                            <p:childTnLst>
                              <p:par>
                                <p:cTn id="40" presetID="9" presetClass="entr" presetSubtype="0" fill="hold" grpId="0" nodeType="afterEffect">
                                  <p:stCondLst>
                                    <p:cond delay="0"/>
                                  </p:stCondLst>
                                  <p:childTnLst>
                                    <p:set>
                                      <p:cBhvr>
                                        <p:cTn id="41" dur="1" fill="hold">
                                          <p:stCondLst>
                                            <p:cond delay="0"/>
                                          </p:stCondLst>
                                        </p:cTn>
                                        <p:tgtEl>
                                          <p:spTgt spid="11">
                                            <p:txEl>
                                              <p:pRg st="0" end="0"/>
                                            </p:txEl>
                                          </p:spTgt>
                                        </p:tgtEl>
                                        <p:attrNameLst>
                                          <p:attrName>style.visibility</p:attrName>
                                        </p:attrNameLst>
                                      </p:cBhvr>
                                      <p:to>
                                        <p:strVal val="visible"/>
                                      </p:to>
                                    </p:set>
                                    <p:animEffect transition="in" filter="dissolve">
                                      <p:cBhvr>
                                        <p:cTn id="42" dur="500"/>
                                        <p:tgtEl>
                                          <p:spTgt spid="11">
                                            <p:txEl>
                                              <p:pRg st="0" end="0"/>
                                            </p:txEl>
                                          </p:spTgt>
                                        </p:tgtEl>
                                      </p:cBhvr>
                                    </p:animEffect>
                                  </p:childTnLst>
                                </p:cTn>
                              </p:par>
                            </p:childTnLst>
                          </p:cTn>
                        </p:par>
                        <p:par>
                          <p:cTn id="43" fill="hold" nodeType="afterGroup">
                            <p:stCondLst>
                              <p:cond delay="1500"/>
                            </p:stCondLst>
                            <p:childTnLst>
                              <p:par>
                                <p:cTn id="44" presetID="9" presetClass="entr" presetSubtype="0" fill="hold" grpId="0" nodeType="afterEffect">
                                  <p:stCondLst>
                                    <p:cond delay="0"/>
                                  </p:stCondLst>
                                  <p:childTnLst>
                                    <p:set>
                                      <p:cBhvr>
                                        <p:cTn id="45" dur="1" fill="hold">
                                          <p:stCondLst>
                                            <p:cond delay="0"/>
                                          </p:stCondLst>
                                        </p:cTn>
                                        <p:tgtEl>
                                          <p:spTgt spid="11">
                                            <p:txEl>
                                              <p:pRg st="1" end="1"/>
                                            </p:txEl>
                                          </p:spTgt>
                                        </p:tgtEl>
                                        <p:attrNameLst>
                                          <p:attrName>style.visibility</p:attrName>
                                        </p:attrNameLst>
                                      </p:cBhvr>
                                      <p:to>
                                        <p:strVal val="visible"/>
                                      </p:to>
                                    </p:set>
                                    <p:animEffect transition="in" filter="dissolve">
                                      <p:cBhvr>
                                        <p:cTn id="46"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autoUpdateAnimBg="0" advAuto="0"/>
      <p:bldP spid="34820" grpId="0" build="p" autoUpdateAnimBg="0"/>
      <p:bldP spid="7" grpId="0" build="p" autoUpdateAnimBg="0" advAuto="0"/>
      <p:bldP spid="10" grpId="0" build="p" autoUpdateAnimBg="0" advAuto="0"/>
      <p:bldP spid="11" grpId="0" build="p" autoUpdateAnimBg="0"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4"/>
          <p:cNvSpPr txBox="1">
            <a:spLocks noChangeArrowheads="1"/>
          </p:cNvSpPr>
          <p:nvPr/>
        </p:nvSpPr>
        <p:spPr bwMode="auto">
          <a:xfrm>
            <a:off x="430213" y="1770063"/>
            <a:ext cx="7848600"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lnSpc>
                <a:spcPct val="150000"/>
              </a:lnSpc>
              <a:spcBef>
                <a:spcPct val="50000"/>
              </a:spcBef>
              <a:buFontTx/>
              <a:buNone/>
            </a:pPr>
            <a:r>
              <a:rPr kumimoji="1" lang="zh-CN" altLang="en-US" sz="2200">
                <a:latin typeface="微软雅黑" panose="020B0503020204020204" pitchFamily="34" charset="-122"/>
              </a:rPr>
              <a:t>（</a:t>
            </a:r>
            <a:r>
              <a:rPr kumimoji="1" lang="en-US" altLang="zh-CN" sz="2200">
                <a:latin typeface="微软雅黑" panose="020B0503020204020204" pitchFamily="34" charset="-122"/>
              </a:rPr>
              <a:t>5</a:t>
            </a:r>
            <a:r>
              <a:rPr kumimoji="1" lang="zh-CN" altLang="en-US" sz="2200">
                <a:latin typeface="微软雅黑" panose="020B0503020204020204" pitchFamily="34" charset="-122"/>
              </a:rPr>
              <a:t>）紧束缚近似的实质：把原子间相互作用影响看成微扰的简并微扰方法，微扰后的状态是</a:t>
            </a:r>
            <a:r>
              <a:rPr kumimoji="1" lang="en-US" altLang="zh-CN" sz="2200">
                <a:latin typeface="微软雅黑" panose="020B0503020204020204" pitchFamily="34" charset="-122"/>
              </a:rPr>
              <a:t>N</a:t>
            </a:r>
            <a:r>
              <a:rPr kumimoji="1" lang="zh-CN" altLang="en-US" sz="2200">
                <a:latin typeface="微软雅黑" panose="020B0503020204020204" pitchFamily="34" charset="-122"/>
              </a:rPr>
              <a:t>个简并态的线性组合，即用原子轨道                 的线性组合来构成晶体中的电子共有化运动的轨道             ，也称原子轨道线性组合法</a:t>
            </a:r>
            <a:r>
              <a:rPr kumimoji="1" lang="en-US" altLang="zh-CN" sz="2200">
                <a:latin typeface="微软雅黑" panose="020B0503020204020204" pitchFamily="34" charset="-122"/>
              </a:rPr>
              <a:t>(</a:t>
            </a:r>
            <a:r>
              <a:rPr lang="en-US" altLang="zh-CN" sz="2200">
                <a:solidFill>
                  <a:srgbClr val="800000"/>
                </a:solidFill>
                <a:latin typeface="微软雅黑" panose="020B0503020204020204" pitchFamily="34" charset="-122"/>
              </a:rPr>
              <a:t>Linear Combination of Atomic Orbitals</a:t>
            </a:r>
            <a:r>
              <a:rPr kumimoji="1" lang="en-US" altLang="zh-CN" sz="2200">
                <a:latin typeface="微软雅黑" panose="020B0503020204020204" pitchFamily="34" charset="-122"/>
              </a:rPr>
              <a:t>)</a:t>
            </a:r>
            <a:r>
              <a:rPr kumimoji="1" lang="zh-CN" altLang="en-US" sz="2200">
                <a:latin typeface="微软雅黑" panose="020B0503020204020204" pitchFamily="34" charset="-122"/>
              </a:rPr>
              <a:t>，简写为</a:t>
            </a:r>
            <a:r>
              <a:rPr kumimoji="1" lang="en-US" altLang="zh-CN" sz="2200">
                <a:latin typeface="微软雅黑" panose="020B0503020204020204" pitchFamily="34" charset="-122"/>
              </a:rPr>
              <a:t>LCAO</a:t>
            </a:r>
            <a:r>
              <a:rPr kumimoji="1" lang="zh-CN" altLang="en-US" sz="2200">
                <a:latin typeface="微软雅黑" panose="020B0503020204020204" pitchFamily="34" charset="-122"/>
              </a:rPr>
              <a:t>。这里：</a:t>
            </a:r>
          </a:p>
        </p:txBody>
      </p:sp>
      <p:graphicFrame>
        <p:nvGraphicFramePr>
          <p:cNvPr id="24579" name="Object 5"/>
          <p:cNvGraphicFramePr>
            <a:graphicFrameLocks noChangeAspect="1"/>
          </p:cNvGraphicFramePr>
          <p:nvPr/>
        </p:nvGraphicFramePr>
        <p:xfrm>
          <a:off x="1747838" y="2862263"/>
          <a:ext cx="1295400" cy="439737"/>
        </p:xfrm>
        <a:graphic>
          <a:graphicData uri="http://schemas.openxmlformats.org/presentationml/2006/ole">
            <mc:AlternateContent xmlns:mc="http://schemas.openxmlformats.org/markup-compatibility/2006">
              <mc:Choice xmlns:v="urn:schemas-microsoft-com:vml" Requires="v">
                <p:oleObj spid="_x0000_s24586" name="Equation" r:id="rId3" imgW="710891" imgH="241195" progId="Equation.3">
                  <p:embed/>
                </p:oleObj>
              </mc:Choice>
              <mc:Fallback>
                <p:oleObj name="Equation" r:id="rId3" imgW="710891" imgH="241195" progId="Equation.3">
                  <p:embed/>
                  <p:pic>
                    <p:nvPicPr>
                      <p:cNvPr id="0" name="Object 5"/>
                      <p:cNvPicPr>
                        <a:picLocks noChangeAspect="1" noChangeArrowheads="1"/>
                      </p:cNvPicPr>
                      <p:nvPr/>
                    </p:nvPicPr>
                    <p:blipFill>
                      <a:blip r:embed="rId4">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1747838" y="2862263"/>
                        <a:ext cx="1295400"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0" name="Object 6"/>
          <p:cNvGraphicFramePr>
            <a:graphicFrameLocks noChangeAspect="1"/>
          </p:cNvGraphicFramePr>
          <p:nvPr/>
        </p:nvGraphicFramePr>
        <p:xfrm>
          <a:off x="1747838" y="3378200"/>
          <a:ext cx="1009650" cy="466725"/>
        </p:xfrm>
        <a:graphic>
          <a:graphicData uri="http://schemas.openxmlformats.org/presentationml/2006/ole">
            <mc:AlternateContent xmlns:mc="http://schemas.openxmlformats.org/markup-compatibility/2006">
              <mc:Choice xmlns:v="urn:schemas-microsoft-com:vml" Requires="v">
                <p:oleObj spid="_x0000_s24587" name="Equation" r:id="rId5" imgW="495085" imgH="228501" progId="Equation.3">
                  <p:embed/>
                </p:oleObj>
              </mc:Choice>
              <mc:Fallback>
                <p:oleObj name="Equation" r:id="rId5" imgW="495085" imgH="228501" progId="Equation.3">
                  <p:embed/>
                  <p:pic>
                    <p:nvPicPr>
                      <p:cNvPr id="0" name="Object 6"/>
                      <p:cNvPicPr>
                        <a:picLocks noChangeAspect="1" noChangeArrowheads="1"/>
                      </p:cNvPicPr>
                      <p:nvPr/>
                    </p:nvPicPr>
                    <p:blipFill>
                      <a:blip r:embed="rId6">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1747838" y="3378200"/>
                        <a:ext cx="1009650"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1" name="Object 7"/>
          <p:cNvGraphicFramePr>
            <a:graphicFrameLocks noChangeAspect="1"/>
          </p:cNvGraphicFramePr>
          <p:nvPr/>
        </p:nvGraphicFramePr>
        <p:xfrm>
          <a:off x="2395538" y="4418013"/>
          <a:ext cx="3883025" cy="700087"/>
        </p:xfrm>
        <a:graphic>
          <a:graphicData uri="http://schemas.openxmlformats.org/presentationml/2006/ole">
            <mc:AlternateContent xmlns:mc="http://schemas.openxmlformats.org/markup-compatibility/2006">
              <mc:Choice xmlns:v="urn:schemas-microsoft-com:vml" Requires="v">
                <p:oleObj spid="_x0000_s24588" name="Equation" r:id="rId7" imgW="1905000" imgH="342900" progId="Equation.3">
                  <p:embed/>
                </p:oleObj>
              </mc:Choice>
              <mc:Fallback>
                <p:oleObj name="Equation" r:id="rId7" imgW="1905000" imgH="342900" progId="Equation.3">
                  <p:embed/>
                  <p:pic>
                    <p:nvPicPr>
                      <p:cNvPr id="0" name="Object 7"/>
                      <p:cNvPicPr>
                        <a:picLocks noChangeAspect="1" noChangeArrowheads="1"/>
                      </p:cNvPicPr>
                      <p:nvPr/>
                    </p:nvPicPr>
                    <p:blipFill>
                      <a:blip r:embed="rId8">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2395538" y="4418013"/>
                        <a:ext cx="3883025" cy="700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2" name="Rectangle 8"/>
          <p:cNvSpPr>
            <a:spLocks noChangeArrowheads="1"/>
          </p:cNvSpPr>
          <p:nvPr/>
        </p:nvSpPr>
        <p:spPr bwMode="auto">
          <a:xfrm>
            <a:off x="430213" y="5260975"/>
            <a:ext cx="7712075"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57200">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lnSpc>
                <a:spcPct val="150000"/>
              </a:lnSpc>
              <a:spcBef>
                <a:spcPct val="0"/>
              </a:spcBef>
              <a:buFontTx/>
              <a:buNone/>
            </a:pPr>
            <a:r>
              <a:rPr kumimoji="1" lang="zh-CN" altLang="en-US" sz="2200">
                <a:latin typeface="微软雅黑" panose="020B0503020204020204" pitchFamily="34" charset="-122"/>
              </a:rPr>
              <a:t>函数             必须具有布洛赫函数的形式；必须满足正交归一条件。</a:t>
            </a:r>
          </a:p>
        </p:txBody>
      </p:sp>
      <p:graphicFrame>
        <p:nvGraphicFramePr>
          <p:cNvPr id="24583" name="Object 9"/>
          <p:cNvGraphicFramePr>
            <a:graphicFrameLocks noChangeAspect="1"/>
          </p:cNvGraphicFramePr>
          <p:nvPr/>
        </p:nvGraphicFramePr>
        <p:xfrm>
          <a:off x="1654175" y="5340350"/>
          <a:ext cx="1009650" cy="466725"/>
        </p:xfrm>
        <a:graphic>
          <a:graphicData uri="http://schemas.openxmlformats.org/presentationml/2006/ole">
            <mc:AlternateContent xmlns:mc="http://schemas.openxmlformats.org/markup-compatibility/2006">
              <mc:Choice xmlns:v="urn:schemas-microsoft-com:vml" Requires="v">
                <p:oleObj spid="_x0000_s24589" name="Equation" r:id="rId9" imgW="495085" imgH="228501" progId="Equation.3">
                  <p:embed/>
                </p:oleObj>
              </mc:Choice>
              <mc:Fallback>
                <p:oleObj name="Equation" r:id="rId9" imgW="495085" imgH="228501" progId="Equation.3">
                  <p:embed/>
                  <p:pic>
                    <p:nvPicPr>
                      <p:cNvPr id="0" name="Object 9"/>
                      <p:cNvPicPr>
                        <a:picLocks noChangeAspect="1" noChangeArrowheads="1"/>
                      </p:cNvPicPr>
                      <p:nvPr/>
                    </p:nvPicPr>
                    <p:blipFill>
                      <a:blip r:embed="rId6">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1654175" y="5340350"/>
                        <a:ext cx="1009650"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Rectangle 4"/>
          <p:cNvSpPr>
            <a:spLocks noChangeArrowheads="1"/>
          </p:cNvSpPr>
          <p:nvPr/>
        </p:nvSpPr>
        <p:spPr bwMode="auto">
          <a:xfrm>
            <a:off x="330200" y="1252538"/>
            <a:ext cx="36576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lnSpc>
                <a:spcPct val="110000"/>
              </a:lnSpc>
              <a:spcBef>
                <a:spcPct val="0"/>
              </a:spcBef>
              <a:buFontTx/>
              <a:buNone/>
            </a:pPr>
            <a:r>
              <a:rPr kumimoji="1" lang="zh-CN" altLang="en-US" sz="2400">
                <a:solidFill>
                  <a:srgbClr val="800000"/>
                </a:solidFill>
                <a:latin typeface="微软雅黑" panose="020B0503020204020204" pitchFamily="34" charset="-122"/>
              </a:rPr>
              <a:t>紧束缚近似方法的思想</a:t>
            </a:r>
          </a:p>
        </p:txBody>
      </p:sp>
      <p:sp>
        <p:nvSpPr>
          <p:cNvPr id="24585" name="矩形 9"/>
          <p:cNvSpPr>
            <a:spLocks noChangeArrowheads="1"/>
          </p:cNvSpPr>
          <p:nvPr/>
        </p:nvSpPr>
        <p:spPr bwMode="auto">
          <a:xfrm>
            <a:off x="250825" y="1125538"/>
            <a:ext cx="8642350" cy="5399087"/>
          </a:xfrm>
          <a:prstGeom prst="rect">
            <a:avLst/>
          </a:prstGeom>
          <a:noFill/>
          <a:ln w="19050" algn="ctr">
            <a:solidFill>
              <a:srgbClr val="0207CA"/>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idx="4294967295"/>
          </p:nvPr>
        </p:nvSpPr>
        <p:spPr>
          <a:xfrm>
            <a:off x="0" y="833438"/>
            <a:ext cx="8229600" cy="681037"/>
          </a:xfrm>
        </p:spPr>
        <p:txBody>
          <a:bodyPr/>
          <a:lstStyle/>
          <a:p>
            <a:pPr eaLnBrk="1" hangingPunct="1">
              <a:defRPr/>
            </a:pPr>
            <a:r>
              <a:rPr lang="zh-CN" altLang="en-US" smtClean="0"/>
              <a:t>能带形成的来源</a:t>
            </a:r>
          </a:p>
        </p:txBody>
      </p:sp>
      <p:sp>
        <p:nvSpPr>
          <p:cNvPr id="41987" name="Rectangle 3"/>
          <p:cNvSpPr>
            <a:spLocks noGrp="1" noChangeArrowheads="1"/>
          </p:cNvSpPr>
          <p:nvPr>
            <p:ph idx="4294967295"/>
          </p:nvPr>
        </p:nvSpPr>
        <p:spPr>
          <a:xfrm>
            <a:off x="323850" y="1790700"/>
            <a:ext cx="8569325" cy="4456113"/>
          </a:xfrm>
        </p:spPr>
        <p:txBody>
          <a:bodyPr/>
          <a:lstStyle/>
          <a:p>
            <a:pPr eaLnBrk="1" hangingPunct="1">
              <a:lnSpc>
                <a:spcPct val="150000"/>
              </a:lnSpc>
              <a:buFont typeface="Wingdings" panose="05000000000000000000" pitchFamily="2" charset="2"/>
              <a:buChar char="Ø"/>
              <a:defRPr/>
            </a:pPr>
            <a:r>
              <a:rPr lang="zh-CN" altLang="en-US" sz="1800" dirty="0" smtClean="0">
                <a:latin typeface="微软雅黑" panose="020B0503020204020204" pitchFamily="34" charset="-122"/>
              </a:rPr>
              <a:t>能带形成来源于原子轨道的重叠和简并性，具体说，能带的宽度取决于原子间的交叠积分，一个能带中的状态数为原子能级的简并度即晶体包含的原胞数</a:t>
            </a:r>
            <a:r>
              <a:rPr lang="en-US" altLang="zh-CN" sz="1800" dirty="0" smtClean="0">
                <a:latin typeface="微软雅黑" panose="020B0503020204020204" pitchFamily="34" charset="-122"/>
              </a:rPr>
              <a:t>N</a:t>
            </a:r>
            <a:r>
              <a:rPr lang="zh-CN" altLang="en-US" sz="1800" dirty="0" smtClean="0">
                <a:latin typeface="微软雅黑" panose="020B0503020204020204" pitchFamily="34" charset="-122"/>
              </a:rPr>
              <a:t>。</a:t>
            </a:r>
          </a:p>
          <a:p>
            <a:pPr eaLnBrk="1" hangingPunct="1">
              <a:lnSpc>
                <a:spcPct val="150000"/>
              </a:lnSpc>
              <a:buFont typeface="Wingdings" panose="05000000000000000000" pitchFamily="2" charset="2"/>
              <a:buChar char="Ø"/>
              <a:defRPr/>
            </a:pPr>
            <a:r>
              <a:rPr lang="zh-CN" altLang="en-US" sz="1800" dirty="0" smtClean="0">
                <a:latin typeface="微软雅黑" panose="020B0503020204020204" pitchFamily="34" charset="-122"/>
              </a:rPr>
              <a:t>对于正常大小的晶体，由于所含原胞数很大，能带中的电子能级是准连续分布。</a:t>
            </a:r>
          </a:p>
          <a:p>
            <a:pPr eaLnBrk="1" hangingPunct="1">
              <a:lnSpc>
                <a:spcPct val="150000"/>
              </a:lnSpc>
              <a:buFont typeface="Wingdings" panose="05000000000000000000" pitchFamily="2" charset="2"/>
              <a:buChar char="Ø"/>
              <a:defRPr/>
            </a:pPr>
            <a:r>
              <a:rPr lang="zh-CN" altLang="en-US" sz="1800" dirty="0" smtClean="0">
                <a:latin typeface="微软雅黑" panose="020B0503020204020204" pitchFamily="34" charset="-122"/>
              </a:rPr>
              <a:t>随着晶体尺寸减小，晶体中的原胞数也越来越少，电子能级间的平均间距也逐步增大。</a:t>
            </a:r>
            <a:endParaRPr lang="en-US" altLang="zh-CN" sz="1800" dirty="0" smtClean="0">
              <a:latin typeface="微软雅黑" panose="020B0503020204020204" pitchFamily="34" charset="-122"/>
            </a:endParaRPr>
          </a:p>
          <a:p>
            <a:pPr eaLnBrk="1" hangingPunct="1">
              <a:lnSpc>
                <a:spcPct val="150000"/>
              </a:lnSpc>
              <a:buFont typeface="Wingdings" panose="05000000000000000000" pitchFamily="2" charset="2"/>
              <a:buChar char="Ø"/>
              <a:defRPr/>
            </a:pPr>
            <a:r>
              <a:rPr lang="zh-CN" altLang="en-US" sz="1800" dirty="0" smtClean="0">
                <a:latin typeface="微软雅黑" panose="020B0503020204020204" pitchFamily="34" charset="-122"/>
              </a:rPr>
              <a:t>当</a:t>
            </a:r>
            <a:r>
              <a:rPr lang="zh-CN" altLang="en-US" sz="1800" dirty="0">
                <a:latin typeface="微软雅黑" panose="020B0503020204020204" pitchFamily="34" charset="-122"/>
              </a:rPr>
              <a:t>尺寸下降到纳米尺度时，能带内原来准连续能级变成离散能级，出现量子尺寸效应。</a:t>
            </a:r>
          </a:p>
          <a:p>
            <a:pPr eaLnBrk="1" hangingPunct="1">
              <a:lnSpc>
                <a:spcPct val="150000"/>
              </a:lnSpc>
              <a:buFont typeface="Wingdings" panose="05000000000000000000" pitchFamily="2" charset="2"/>
              <a:buChar char="Ø"/>
              <a:defRPr/>
            </a:pPr>
            <a:r>
              <a:rPr lang="zh-CN" altLang="en-US" sz="1800" dirty="0">
                <a:latin typeface="微软雅黑" panose="020B0503020204020204" pitchFamily="34" charset="-122"/>
              </a:rPr>
              <a:t>纳米金属微粒费米能级附近的能级由准连续变成离散，纳米半导体微粒也存在不连续的最高被占据分子轨道和最低未被占据分子轨道能级而使能隙变宽的现象均属量子尺寸效应。</a:t>
            </a:r>
          </a:p>
          <a:p>
            <a:pPr eaLnBrk="1" hangingPunct="1">
              <a:lnSpc>
                <a:spcPct val="150000"/>
              </a:lnSpc>
              <a:buFont typeface="Wingdings" panose="05000000000000000000" pitchFamily="2" charset="2"/>
              <a:buChar char="Ø"/>
              <a:defRPr/>
            </a:pPr>
            <a:endParaRPr lang="zh-CN" altLang="en-US" sz="1800" dirty="0" smtClean="0">
              <a:latin typeface="微软雅黑" panose="020B0503020204020204" pitchFamily="34" charset="-122"/>
            </a:endParaRPr>
          </a:p>
        </p:txBody>
      </p:sp>
      <p:sp>
        <p:nvSpPr>
          <p:cNvPr id="52228" name="矩形 11"/>
          <p:cNvSpPr>
            <a:spLocks noChangeArrowheads="1"/>
          </p:cNvSpPr>
          <p:nvPr/>
        </p:nvSpPr>
        <p:spPr bwMode="auto">
          <a:xfrm>
            <a:off x="250825" y="1484313"/>
            <a:ext cx="8642350" cy="5040312"/>
          </a:xfrm>
          <a:prstGeom prst="rect">
            <a:avLst/>
          </a:prstGeom>
          <a:noFill/>
          <a:ln w="19050" algn="ctr">
            <a:solidFill>
              <a:srgbClr val="0207CA"/>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3"/>
          <p:cNvSpPr txBox="1">
            <a:spLocks noChangeArrowheads="1"/>
          </p:cNvSpPr>
          <p:nvPr/>
        </p:nvSpPr>
        <p:spPr bwMode="auto">
          <a:xfrm>
            <a:off x="250825" y="1789113"/>
            <a:ext cx="8145463" cy="286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287338">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lvl="1" eaLnBrk="1" hangingPunct="1">
              <a:lnSpc>
                <a:spcPct val="150000"/>
              </a:lnSpc>
              <a:spcBef>
                <a:spcPct val="50000"/>
              </a:spcBef>
              <a:buFontTx/>
              <a:buNone/>
            </a:pPr>
            <a:r>
              <a:rPr kumimoji="1" lang="zh-CN" altLang="en-US" sz="2400">
                <a:latin typeface="微软雅黑" panose="020B0503020204020204" pitchFamily="34" charset="-122"/>
              </a:rPr>
              <a:t>（</a:t>
            </a:r>
            <a:r>
              <a:rPr kumimoji="1" lang="en-US" altLang="zh-CN" sz="2400">
                <a:latin typeface="微软雅黑" panose="020B0503020204020204" pitchFamily="34" charset="-122"/>
              </a:rPr>
              <a:t>1</a:t>
            </a:r>
            <a:r>
              <a:rPr kumimoji="1" lang="zh-CN" altLang="en-US" sz="2400">
                <a:latin typeface="微软雅黑" panose="020B0503020204020204" pitchFamily="34" charset="-122"/>
              </a:rPr>
              <a:t>）具有周期性，表明</a:t>
            </a:r>
            <a:r>
              <a:rPr kumimoji="1" lang="en-US" altLang="zh-CN" sz="2400" i="1">
                <a:latin typeface="微软雅黑" panose="020B0503020204020204" pitchFamily="34" charset="-122"/>
              </a:rPr>
              <a:t>E</a:t>
            </a:r>
            <a:r>
              <a:rPr kumimoji="1" lang="en-US" altLang="zh-CN" sz="2400">
                <a:latin typeface="微软雅黑" panose="020B0503020204020204" pitchFamily="34" charset="-122"/>
              </a:rPr>
              <a:t>(</a:t>
            </a:r>
            <a:r>
              <a:rPr kumimoji="1" lang="en-US" altLang="zh-CN" sz="2400" i="1">
                <a:latin typeface="微软雅黑" panose="020B0503020204020204" pitchFamily="34" charset="-122"/>
              </a:rPr>
              <a:t>k</a:t>
            </a:r>
            <a:r>
              <a:rPr kumimoji="1" lang="en-US" altLang="zh-CN" sz="2400">
                <a:latin typeface="微软雅黑" panose="020B0503020204020204" pitchFamily="34" charset="-122"/>
              </a:rPr>
              <a:t>)</a:t>
            </a:r>
            <a:r>
              <a:rPr kumimoji="1" lang="zh-CN" altLang="en-US" sz="2400">
                <a:latin typeface="微软雅黑" panose="020B0503020204020204" pitchFamily="34" charset="-122"/>
              </a:rPr>
              <a:t>是</a:t>
            </a:r>
            <a:r>
              <a:rPr kumimoji="1" lang="en-US" altLang="zh-CN" sz="2400" i="1">
                <a:latin typeface="微软雅黑" panose="020B0503020204020204" pitchFamily="34" charset="-122"/>
              </a:rPr>
              <a:t>k</a:t>
            </a:r>
            <a:r>
              <a:rPr kumimoji="1" lang="zh-CN" altLang="en-US" sz="2400">
                <a:latin typeface="微软雅黑" panose="020B0503020204020204" pitchFamily="34" charset="-122"/>
              </a:rPr>
              <a:t>的周期函数；</a:t>
            </a:r>
          </a:p>
          <a:p>
            <a:pPr lvl="1" eaLnBrk="1" hangingPunct="1">
              <a:lnSpc>
                <a:spcPct val="150000"/>
              </a:lnSpc>
              <a:spcBef>
                <a:spcPct val="50000"/>
              </a:spcBef>
              <a:buFontTx/>
              <a:buNone/>
            </a:pPr>
            <a:endParaRPr kumimoji="1" lang="zh-CN" altLang="en-US" sz="2400">
              <a:latin typeface="微软雅黑" panose="020B0503020204020204" pitchFamily="34" charset="-122"/>
            </a:endParaRPr>
          </a:p>
          <a:p>
            <a:pPr lvl="1" eaLnBrk="1" hangingPunct="1">
              <a:lnSpc>
                <a:spcPct val="150000"/>
              </a:lnSpc>
              <a:spcBef>
                <a:spcPct val="50000"/>
              </a:spcBef>
              <a:buFontTx/>
              <a:buNone/>
            </a:pPr>
            <a:r>
              <a:rPr kumimoji="1" lang="zh-CN" altLang="en-US" sz="2400">
                <a:latin typeface="微软雅黑" panose="020B0503020204020204" pitchFamily="34" charset="-122"/>
              </a:rPr>
              <a:t>（</a:t>
            </a:r>
            <a:r>
              <a:rPr kumimoji="1" lang="en-US" altLang="zh-CN" sz="2400">
                <a:latin typeface="微软雅黑" panose="020B0503020204020204" pitchFamily="34" charset="-122"/>
              </a:rPr>
              <a:t>2</a:t>
            </a:r>
            <a:r>
              <a:rPr kumimoji="1" lang="zh-CN" altLang="en-US" sz="2400">
                <a:latin typeface="微软雅黑" panose="020B0503020204020204" pitchFamily="34" charset="-122"/>
              </a:rPr>
              <a:t>）具有反演对称性，                            ；</a:t>
            </a:r>
          </a:p>
          <a:p>
            <a:pPr lvl="1" eaLnBrk="1" hangingPunct="1">
              <a:lnSpc>
                <a:spcPct val="150000"/>
              </a:lnSpc>
              <a:spcBef>
                <a:spcPct val="50000"/>
              </a:spcBef>
              <a:buFontTx/>
              <a:buNone/>
            </a:pPr>
            <a:r>
              <a:rPr kumimoji="1" lang="zh-CN" altLang="en-US" sz="2400">
                <a:latin typeface="微软雅黑" panose="020B0503020204020204" pitchFamily="34" charset="-122"/>
              </a:rPr>
              <a:t>（</a:t>
            </a:r>
            <a:r>
              <a:rPr kumimoji="1" lang="en-US" altLang="zh-CN" sz="2400">
                <a:latin typeface="微软雅黑" panose="020B0503020204020204" pitchFamily="34" charset="-122"/>
              </a:rPr>
              <a:t>3</a:t>
            </a:r>
            <a:r>
              <a:rPr kumimoji="1" lang="zh-CN" altLang="en-US" sz="2400">
                <a:latin typeface="微软雅黑" panose="020B0503020204020204" pitchFamily="34" charset="-122"/>
              </a:rPr>
              <a:t>）具有与晶格相同的旋转对称性</a:t>
            </a:r>
            <a:r>
              <a:rPr kumimoji="1" lang="en-US" altLang="zh-CN" sz="2400">
                <a:latin typeface="微软雅黑" panose="020B0503020204020204" pitchFamily="34" charset="-122"/>
              </a:rPr>
              <a:t>, </a:t>
            </a:r>
            <a:r>
              <a:rPr kumimoji="1" lang="zh-CN" altLang="en-US" sz="2400">
                <a:latin typeface="微软雅黑" panose="020B0503020204020204" pitchFamily="34" charset="-122"/>
              </a:rPr>
              <a:t>记作：</a:t>
            </a:r>
          </a:p>
        </p:txBody>
      </p:sp>
      <p:graphicFrame>
        <p:nvGraphicFramePr>
          <p:cNvPr id="53251" name="Object 4"/>
          <p:cNvGraphicFramePr>
            <a:graphicFrameLocks noChangeAspect="1"/>
          </p:cNvGraphicFramePr>
          <p:nvPr/>
        </p:nvGraphicFramePr>
        <p:xfrm>
          <a:off x="1403350" y="2474913"/>
          <a:ext cx="2728913" cy="539750"/>
        </p:xfrm>
        <a:graphic>
          <a:graphicData uri="http://schemas.openxmlformats.org/presentationml/2006/ole">
            <mc:AlternateContent xmlns:mc="http://schemas.openxmlformats.org/markup-compatibility/2006">
              <mc:Choice xmlns:v="urn:schemas-microsoft-com:vml" Requires="v">
                <p:oleObj spid="_x0000_s53256" name="Equation" r:id="rId3" imgW="1218671" imgH="241195" progId="Equation.3">
                  <p:embed/>
                </p:oleObj>
              </mc:Choice>
              <mc:Fallback>
                <p:oleObj name="Equation" r:id="rId3" imgW="1218671" imgH="241195" progId="Equation.3">
                  <p:embed/>
                  <p:pic>
                    <p:nvPicPr>
                      <p:cNvPr id="0" name="Object 4"/>
                      <p:cNvPicPr>
                        <a:picLocks noChangeAspect="1" noChangeArrowheads="1"/>
                      </p:cNvPicPr>
                      <p:nvPr/>
                    </p:nvPicPr>
                    <p:blipFill>
                      <a:blip r:embed="rId4">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1403350" y="2474913"/>
                        <a:ext cx="2728913"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2" name="Object 5"/>
          <p:cNvGraphicFramePr>
            <a:graphicFrameLocks noChangeAspect="1"/>
          </p:cNvGraphicFramePr>
          <p:nvPr/>
        </p:nvGraphicFramePr>
        <p:xfrm>
          <a:off x="1216025" y="4797425"/>
          <a:ext cx="7177088" cy="539750"/>
        </p:xfrm>
        <a:graphic>
          <a:graphicData uri="http://schemas.openxmlformats.org/presentationml/2006/ole">
            <mc:AlternateContent xmlns:mc="http://schemas.openxmlformats.org/markup-compatibility/2006">
              <mc:Choice xmlns:v="urn:schemas-microsoft-com:vml" Requires="v">
                <p:oleObj spid="_x0000_s53257" name="Equation" r:id="rId5" imgW="3213100" imgH="241300" progId="Equation.3">
                  <p:embed/>
                </p:oleObj>
              </mc:Choice>
              <mc:Fallback>
                <p:oleObj name="Equation" r:id="rId5" imgW="3213100" imgH="241300" progId="Equation.3">
                  <p:embed/>
                  <p:pic>
                    <p:nvPicPr>
                      <p:cNvPr id="0" name="Object 5"/>
                      <p:cNvPicPr>
                        <a:picLocks noChangeAspect="1" noChangeArrowheads="1"/>
                      </p:cNvPicPr>
                      <p:nvPr/>
                    </p:nvPicPr>
                    <p:blipFill>
                      <a:blip r:embed="rId6">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1216025" y="4797425"/>
                        <a:ext cx="717708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3" name="Object 6"/>
          <p:cNvGraphicFramePr>
            <a:graphicFrameLocks noChangeAspect="1"/>
          </p:cNvGraphicFramePr>
          <p:nvPr/>
        </p:nvGraphicFramePr>
        <p:xfrm>
          <a:off x="3924300" y="3340100"/>
          <a:ext cx="2273300" cy="539750"/>
        </p:xfrm>
        <a:graphic>
          <a:graphicData uri="http://schemas.openxmlformats.org/presentationml/2006/ole">
            <mc:AlternateContent xmlns:mc="http://schemas.openxmlformats.org/markup-compatibility/2006">
              <mc:Choice xmlns:v="urn:schemas-microsoft-com:vml" Requires="v">
                <p:oleObj spid="_x0000_s53258" name="Equation" r:id="rId7" imgW="1016000" imgH="241300" progId="Equation.3">
                  <p:embed/>
                </p:oleObj>
              </mc:Choice>
              <mc:Fallback>
                <p:oleObj name="Equation" r:id="rId7" imgW="1016000" imgH="241300" progId="Equation.3">
                  <p:embed/>
                  <p:pic>
                    <p:nvPicPr>
                      <p:cNvPr id="0" name="Object 6"/>
                      <p:cNvPicPr>
                        <a:picLocks noChangeAspect="1" noChangeArrowheads="1"/>
                      </p:cNvPicPr>
                      <p:nvPr/>
                    </p:nvPicPr>
                    <p:blipFill>
                      <a:blip r:embed="rId8">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3924300" y="3340100"/>
                        <a:ext cx="2273300"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54" name="矩形 11"/>
          <p:cNvSpPr>
            <a:spLocks noChangeArrowheads="1"/>
          </p:cNvSpPr>
          <p:nvPr/>
        </p:nvSpPr>
        <p:spPr bwMode="auto">
          <a:xfrm>
            <a:off x="250825" y="1484313"/>
            <a:ext cx="8642350" cy="5040312"/>
          </a:xfrm>
          <a:prstGeom prst="rect">
            <a:avLst/>
          </a:prstGeom>
          <a:noFill/>
          <a:ln w="19050" algn="ctr">
            <a:solidFill>
              <a:srgbClr val="0207CA"/>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2" name="标题 1"/>
          <p:cNvSpPr>
            <a:spLocks noGrp="1"/>
          </p:cNvSpPr>
          <p:nvPr>
            <p:ph type="title"/>
          </p:nvPr>
        </p:nvSpPr>
        <p:spPr/>
        <p:txBody>
          <a:bodyPr/>
          <a:lstStyle/>
          <a:p>
            <a:pPr>
              <a:defRPr/>
            </a:pPr>
            <a:r>
              <a:rPr lang="zh-CN" altLang="en-US" dirty="0" smtClean="0"/>
              <a:t>能带的对称性</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idx="4294967295"/>
          </p:nvPr>
        </p:nvSpPr>
        <p:spPr>
          <a:xfrm>
            <a:off x="250825" y="814388"/>
            <a:ext cx="8642350" cy="681037"/>
          </a:xfrm>
        </p:spPr>
        <p:txBody>
          <a:bodyPr/>
          <a:lstStyle/>
          <a:p>
            <a:pPr eaLnBrk="1" hangingPunct="1">
              <a:defRPr/>
            </a:pPr>
            <a:r>
              <a:rPr lang="zh-CN" altLang="en-US" smtClean="0">
                <a:latin typeface="微软雅黑" panose="020B0503020204020204" pitchFamily="34" charset="-122"/>
              </a:rPr>
              <a:t>本节教学要求</a:t>
            </a:r>
          </a:p>
        </p:txBody>
      </p:sp>
      <p:sp>
        <p:nvSpPr>
          <p:cNvPr id="44035" name="Rectangle 3"/>
          <p:cNvSpPr>
            <a:spLocks noGrp="1" noChangeArrowheads="1"/>
          </p:cNvSpPr>
          <p:nvPr>
            <p:ph idx="4294967295"/>
          </p:nvPr>
        </p:nvSpPr>
        <p:spPr>
          <a:xfrm>
            <a:off x="468313" y="1916113"/>
            <a:ext cx="8229600" cy="4456112"/>
          </a:xfrm>
        </p:spPr>
        <p:txBody>
          <a:bodyPr/>
          <a:lstStyle/>
          <a:p>
            <a:pPr eaLnBrk="1" hangingPunct="1">
              <a:lnSpc>
                <a:spcPct val="150000"/>
              </a:lnSpc>
              <a:defRPr/>
            </a:pPr>
            <a:r>
              <a:rPr lang="zh-CN" altLang="en-US" dirty="0" smtClean="0">
                <a:latin typeface="微软雅黑" panose="020B0503020204020204" pitchFamily="34" charset="-122"/>
              </a:rPr>
              <a:t>掌握简立方、体心立方和面心立方晶格的</a:t>
            </a:r>
            <a:r>
              <a:rPr lang="en-US" altLang="zh-CN" dirty="0" smtClean="0">
                <a:latin typeface="微软雅黑" panose="020B0503020204020204" pitchFamily="34" charset="-122"/>
              </a:rPr>
              <a:t>S</a:t>
            </a:r>
            <a:r>
              <a:rPr lang="zh-CN" altLang="en-US" dirty="0" smtClean="0">
                <a:latin typeface="微软雅黑" panose="020B0503020204020204" pitchFamily="34" charset="-122"/>
              </a:rPr>
              <a:t>态电子的</a:t>
            </a:r>
            <a:r>
              <a:rPr lang="en-US" altLang="zh-CN" dirty="0" smtClean="0">
                <a:latin typeface="微软雅黑" panose="020B0503020204020204" pitchFamily="34" charset="-122"/>
              </a:rPr>
              <a:t>E(K)</a:t>
            </a:r>
            <a:r>
              <a:rPr lang="zh-CN" altLang="en-US" dirty="0" smtClean="0">
                <a:latin typeface="微软雅黑" panose="020B0503020204020204" pitchFamily="34" charset="-122"/>
              </a:rPr>
              <a:t>计算</a:t>
            </a:r>
          </a:p>
          <a:p>
            <a:pPr eaLnBrk="1" hangingPunct="1">
              <a:lnSpc>
                <a:spcPct val="150000"/>
              </a:lnSpc>
              <a:defRPr/>
            </a:pPr>
            <a:r>
              <a:rPr lang="zh-CN" altLang="en-US" dirty="0" smtClean="0">
                <a:latin typeface="微软雅黑" panose="020B0503020204020204" pitchFamily="34" charset="-122"/>
              </a:rPr>
              <a:t>能带形成来源解释</a:t>
            </a:r>
          </a:p>
          <a:p>
            <a:pPr eaLnBrk="1" hangingPunct="1">
              <a:lnSpc>
                <a:spcPct val="150000"/>
              </a:lnSpc>
              <a:defRPr/>
            </a:pPr>
            <a:r>
              <a:rPr lang="zh-CN" altLang="en-US" dirty="0" smtClean="0">
                <a:latin typeface="微软雅黑" panose="020B0503020204020204" pitchFamily="34" charset="-122"/>
              </a:rPr>
              <a:t>难易程度：课后所讲习题</a:t>
            </a:r>
          </a:p>
        </p:txBody>
      </p:sp>
      <p:sp>
        <p:nvSpPr>
          <p:cNvPr id="54276" name="矩形 11"/>
          <p:cNvSpPr>
            <a:spLocks noChangeArrowheads="1"/>
          </p:cNvSpPr>
          <p:nvPr/>
        </p:nvSpPr>
        <p:spPr bwMode="auto">
          <a:xfrm>
            <a:off x="250825" y="1700213"/>
            <a:ext cx="8642350" cy="4824412"/>
          </a:xfrm>
          <a:prstGeom prst="rect">
            <a:avLst/>
          </a:prstGeom>
          <a:noFill/>
          <a:ln w="19050" algn="ctr">
            <a:solidFill>
              <a:srgbClr val="0207CA"/>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ChangeArrowheads="1"/>
          </p:cNvSpPr>
          <p:nvPr/>
        </p:nvSpPr>
        <p:spPr bwMode="auto">
          <a:xfrm>
            <a:off x="250825" y="908050"/>
            <a:ext cx="8642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kumimoji="1" lang="zh-CN" altLang="en-US" sz="2400">
                <a:latin typeface="微软雅黑" panose="020B0503020204020204" pitchFamily="34" charset="-122"/>
              </a:rPr>
              <a:t>例</a:t>
            </a:r>
            <a:r>
              <a:rPr kumimoji="1" lang="en-US" altLang="zh-CN" sz="2400">
                <a:latin typeface="微软雅黑" panose="020B0503020204020204" pitchFamily="34" charset="-122"/>
              </a:rPr>
              <a:t>2. </a:t>
            </a:r>
            <a:r>
              <a:rPr kumimoji="1" lang="zh-CN" altLang="en-US" sz="2400">
                <a:latin typeface="微软雅黑" panose="020B0503020204020204" pitchFamily="34" charset="-122"/>
              </a:rPr>
              <a:t>面心立方晶格中由原子</a:t>
            </a:r>
            <a:r>
              <a:rPr kumimoji="1" lang="en-US" altLang="zh-CN" sz="2400" i="1">
                <a:latin typeface="微软雅黑" panose="020B0503020204020204" pitchFamily="34" charset="-122"/>
              </a:rPr>
              <a:t>s</a:t>
            </a:r>
            <a:r>
              <a:rPr kumimoji="1" lang="zh-CN" altLang="en-US" sz="2400">
                <a:latin typeface="微软雅黑" panose="020B0503020204020204" pitchFamily="34" charset="-122"/>
              </a:rPr>
              <a:t>态形成的能带，并分析其能带宽度</a:t>
            </a:r>
          </a:p>
        </p:txBody>
      </p:sp>
      <p:grpSp>
        <p:nvGrpSpPr>
          <p:cNvPr id="55299" name="Group 4"/>
          <p:cNvGrpSpPr>
            <a:grpSpLocks/>
          </p:cNvGrpSpPr>
          <p:nvPr/>
        </p:nvGrpSpPr>
        <p:grpSpPr bwMode="auto">
          <a:xfrm>
            <a:off x="468313" y="1628775"/>
            <a:ext cx="8280400" cy="1246188"/>
            <a:chOff x="528" y="1488"/>
            <a:chExt cx="4848" cy="785"/>
          </a:xfrm>
        </p:grpSpPr>
        <p:sp>
          <p:nvSpPr>
            <p:cNvPr id="55357" name="Text Box 5"/>
            <p:cNvSpPr txBox="1">
              <a:spLocks noChangeArrowheads="1"/>
            </p:cNvSpPr>
            <p:nvPr/>
          </p:nvSpPr>
          <p:spPr bwMode="auto">
            <a:xfrm>
              <a:off x="528" y="1488"/>
              <a:ext cx="4848" cy="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lnSpc>
                  <a:spcPct val="125000"/>
                </a:lnSpc>
                <a:spcBef>
                  <a:spcPct val="0"/>
                </a:spcBef>
                <a:buFontTx/>
                <a:buNone/>
              </a:pPr>
              <a:r>
                <a:rPr kumimoji="1" lang="zh-CN" altLang="en-US" sz="2000">
                  <a:solidFill>
                    <a:srgbClr val="0207CA"/>
                  </a:solidFill>
                  <a:latin typeface="微软雅黑" panose="020B0503020204020204" pitchFamily="34" charset="-122"/>
                </a:rPr>
                <a:t>解：</a:t>
              </a:r>
              <a:r>
                <a:rPr kumimoji="1" lang="zh-CN" altLang="en-US" sz="2000">
                  <a:latin typeface="微软雅黑" panose="020B0503020204020204" pitchFamily="34" charset="-122"/>
                </a:rPr>
                <a:t>面心立方结构与简立方结构的原子</a:t>
              </a:r>
              <a:r>
                <a:rPr kumimoji="1" lang="en-US" altLang="zh-CN" sz="2000">
                  <a:latin typeface="微软雅黑" panose="020B0503020204020204" pitchFamily="34" charset="-122"/>
                </a:rPr>
                <a:t>s</a:t>
              </a:r>
              <a:r>
                <a:rPr kumimoji="1" lang="zh-CN" altLang="en-US" sz="2000">
                  <a:latin typeface="微软雅黑" panose="020B0503020204020204" pitchFamily="34" charset="-122"/>
                </a:rPr>
                <a:t>态形成的能带的求解过程的区别主要是最近邻格点的格矢量不同。对于面心立方结构，最近邻格点有</a:t>
              </a:r>
              <a:r>
                <a:rPr kumimoji="1" lang="en-US" altLang="zh-CN" sz="2000">
                  <a:latin typeface="微软雅黑" panose="020B0503020204020204" pitchFamily="34" charset="-122"/>
                </a:rPr>
                <a:t>12</a:t>
              </a:r>
              <a:r>
                <a:rPr kumimoji="1" lang="zh-CN" altLang="en-US" sz="2000">
                  <a:latin typeface="微软雅黑" panose="020B0503020204020204" pitchFamily="34" charset="-122"/>
                </a:rPr>
                <a:t>个，即                 分别为：</a:t>
              </a:r>
            </a:p>
          </p:txBody>
        </p:sp>
        <p:graphicFrame>
          <p:nvGraphicFramePr>
            <p:cNvPr id="55358" name="Object 6"/>
            <p:cNvGraphicFramePr>
              <a:graphicFrameLocks noChangeAspect="1"/>
            </p:cNvGraphicFramePr>
            <p:nvPr/>
          </p:nvGraphicFramePr>
          <p:xfrm>
            <a:off x="1068" y="1996"/>
            <a:ext cx="680" cy="258"/>
          </p:xfrm>
          <a:graphic>
            <a:graphicData uri="http://schemas.openxmlformats.org/presentationml/2006/ole">
              <mc:AlternateContent xmlns:mc="http://schemas.openxmlformats.org/markup-compatibility/2006">
                <mc:Choice xmlns:v="urn:schemas-microsoft-com:vml" Requires="v">
                  <p:oleObj spid="_x0000_s55359" name="Equation" r:id="rId3" imgW="634725" imgH="241195" progId="Equation.3">
                    <p:embed/>
                  </p:oleObj>
                </mc:Choice>
                <mc:Fallback>
                  <p:oleObj name="Equation" r:id="rId3" imgW="634725" imgH="241195"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8" y="1996"/>
                          <a:ext cx="680"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5300" name="Group 7"/>
          <p:cNvGrpSpPr>
            <a:grpSpLocks/>
          </p:cNvGrpSpPr>
          <p:nvPr/>
        </p:nvGrpSpPr>
        <p:grpSpPr bwMode="auto">
          <a:xfrm>
            <a:off x="660400" y="2924175"/>
            <a:ext cx="2159000" cy="2159000"/>
            <a:chOff x="3780" y="9084"/>
            <a:chExt cx="2365" cy="2370"/>
          </a:xfrm>
        </p:grpSpPr>
        <p:sp>
          <p:nvSpPr>
            <p:cNvPr id="55336" name="Line 8"/>
            <p:cNvSpPr>
              <a:spLocks noChangeShapeType="1"/>
            </p:cNvSpPr>
            <p:nvPr/>
          </p:nvSpPr>
          <p:spPr bwMode="auto">
            <a:xfrm flipV="1">
              <a:off x="4680" y="10020"/>
              <a:ext cx="540" cy="468"/>
            </a:xfrm>
            <a:prstGeom prst="line">
              <a:avLst/>
            </a:prstGeom>
            <a:noFill/>
            <a:ln w="1587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37" name="Line 9"/>
            <p:cNvSpPr>
              <a:spLocks noChangeShapeType="1"/>
            </p:cNvSpPr>
            <p:nvPr/>
          </p:nvSpPr>
          <p:spPr bwMode="auto">
            <a:xfrm>
              <a:off x="4905" y="9399"/>
              <a:ext cx="0" cy="1716"/>
            </a:xfrm>
            <a:prstGeom prst="line">
              <a:avLst/>
            </a:prstGeom>
            <a:noFill/>
            <a:ln w="1587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38" name="AutoShape 10"/>
            <p:cNvSpPr>
              <a:spLocks noChangeArrowheads="1"/>
            </p:cNvSpPr>
            <p:nvPr/>
          </p:nvSpPr>
          <p:spPr bwMode="auto">
            <a:xfrm>
              <a:off x="3826" y="9141"/>
              <a:ext cx="2268" cy="2268"/>
            </a:xfrm>
            <a:prstGeom prst="cube">
              <a:avLst>
                <a:gd name="adj" fmla="val 25000"/>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55339" name="Line 11"/>
            <p:cNvSpPr>
              <a:spLocks noChangeShapeType="1"/>
            </p:cNvSpPr>
            <p:nvPr/>
          </p:nvSpPr>
          <p:spPr bwMode="auto">
            <a:xfrm>
              <a:off x="4409" y="9141"/>
              <a:ext cx="0" cy="1716"/>
            </a:xfrm>
            <a:prstGeom prst="line">
              <a:avLst/>
            </a:prstGeom>
            <a:noFill/>
            <a:ln w="1587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40" name="Line 12"/>
            <p:cNvSpPr>
              <a:spLocks noChangeShapeType="1"/>
            </p:cNvSpPr>
            <p:nvPr/>
          </p:nvSpPr>
          <p:spPr bwMode="auto">
            <a:xfrm>
              <a:off x="4393" y="10844"/>
              <a:ext cx="1701" cy="0"/>
            </a:xfrm>
            <a:prstGeom prst="line">
              <a:avLst/>
            </a:prstGeom>
            <a:noFill/>
            <a:ln w="1587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41" name="Line 13"/>
            <p:cNvSpPr>
              <a:spLocks noChangeShapeType="1"/>
            </p:cNvSpPr>
            <p:nvPr/>
          </p:nvSpPr>
          <p:spPr bwMode="auto">
            <a:xfrm flipH="1">
              <a:off x="3839" y="10835"/>
              <a:ext cx="567" cy="567"/>
            </a:xfrm>
            <a:prstGeom prst="line">
              <a:avLst/>
            </a:prstGeom>
            <a:noFill/>
            <a:ln w="1587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42" name="Oval 14"/>
            <p:cNvSpPr>
              <a:spLocks noChangeArrowheads="1"/>
            </p:cNvSpPr>
            <p:nvPr/>
          </p:nvSpPr>
          <p:spPr bwMode="auto">
            <a:xfrm>
              <a:off x="3781" y="9633"/>
              <a:ext cx="113" cy="113"/>
            </a:xfrm>
            <a:prstGeom prst="ellipse">
              <a:avLst/>
            </a:prstGeom>
            <a:solidFill>
              <a:srgbClr val="0000FF"/>
            </a:solidFill>
            <a:ln w="9525">
              <a:solidFill>
                <a:srgbClr val="0000FF"/>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55343" name="Oval 15"/>
            <p:cNvSpPr>
              <a:spLocks noChangeArrowheads="1"/>
            </p:cNvSpPr>
            <p:nvPr/>
          </p:nvSpPr>
          <p:spPr bwMode="auto">
            <a:xfrm>
              <a:off x="6020" y="9084"/>
              <a:ext cx="113" cy="113"/>
            </a:xfrm>
            <a:prstGeom prst="ellipse">
              <a:avLst/>
            </a:prstGeom>
            <a:solidFill>
              <a:srgbClr val="0000FF"/>
            </a:solidFill>
            <a:ln w="9525">
              <a:solidFill>
                <a:srgbClr val="0000FF"/>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55344" name="Oval 16"/>
            <p:cNvSpPr>
              <a:spLocks noChangeArrowheads="1"/>
            </p:cNvSpPr>
            <p:nvPr/>
          </p:nvSpPr>
          <p:spPr bwMode="auto">
            <a:xfrm>
              <a:off x="4364" y="10776"/>
              <a:ext cx="113" cy="113"/>
            </a:xfrm>
            <a:prstGeom prst="ellipse">
              <a:avLst/>
            </a:prstGeom>
            <a:solidFill>
              <a:srgbClr val="0000FF"/>
            </a:solidFill>
            <a:ln w="9525">
              <a:solidFill>
                <a:srgbClr val="0000FF"/>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55345" name="Oval 17"/>
            <p:cNvSpPr>
              <a:spLocks noChangeArrowheads="1"/>
            </p:cNvSpPr>
            <p:nvPr/>
          </p:nvSpPr>
          <p:spPr bwMode="auto">
            <a:xfrm>
              <a:off x="5464" y="11332"/>
              <a:ext cx="113" cy="113"/>
            </a:xfrm>
            <a:prstGeom prst="ellipse">
              <a:avLst/>
            </a:prstGeom>
            <a:solidFill>
              <a:srgbClr val="0000FF"/>
            </a:solidFill>
            <a:ln w="9525">
              <a:solidFill>
                <a:srgbClr val="0000FF"/>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55346" name="Oval 18"/>
            <p:cNvSpPr>
              <a:spLocks noChangeArrowheads="1"/>
            </p:cNvSpPr>
            <p:nvPr/>
          </p:nvSpPr>
          <p:spPr bwMode="auto">
            <a:xfrm>
              <a:off x="5468" y="9657"/>
              <a:ext cx="113" cy="113"/>
            </a:xfrm>
            <a:prstGeom prst="ellipse">
              <a:avLst/>
            </a:prstGeom>
            <a:solidFill>
              <a:srgbClr val="0000FF"/>
            </a:solidFill>
            <a:ln w="9525">
              <a:solidFill>
                <a:srgbClr val="0000FF"/>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55347" name="Oval 19"/>
            <p:cNvSpPr>
              <a:spLocks noChangeArrowheads="1"/>
            </p:cNvSpPr>
            <p:nvPr/>
          </p:nvSpPr>
          <p:spPr bwMode="auto">
            <a:xfrm>
              <a:off x="4853" y="9345"/>
              <a:ext cx="113" cy="113"/>
            </a:xfrm>
            <a:prstGeom prst="ellipse">
              <a:avLst/>
            </a:prstGeom>
            <a:solidFill>
              <a:srgbClr val="0000FF"/>
            </a:solidFill>
            <a:ln w="9525">
              <a:solidFill>
                <a:srgbClr val="0000FF"/>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55348" name="Oval 20"/>
            <p:cNvSpPr>
              <a:spLocks noChangeArrowheads="1"/>
            </p:cNvSpPr>
            <p:nvPr/>
          </p:nvSpPr>
          <p:spPr bwMode="auto">
            <a:xfrm>
              <a:off x="4616" y="10453"/>
              <a:ext cx="113" cy="113"/>
            </a:xfrm>
            <a:prstGeom prst="ellipse">
              <a:avLst/>
            </a:prstGeom>
            <a:solidFill>
              <a:srgbClr val="0000FF"/>
            </a:solidFill>
            <a:ln w="9525">
              <a:solidFill>
                <a:srgbClr val="0000FF"/>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55349" name="Oval 21"/>
            <p:cNvSpPr>
              <a:spLocks noChangeArrowheads="1"/>
            </p:cNvSpPr>
            <p:nvPr/>
          </p:nvSpPr>
          <p:spPr bwMode="auto">
            <a:xfrm>
              <a:off x="6032" y="10772"/>
              <a:ext cx="113" cy="113"/>
            </a:xfrm>
            <a:prstGeom prst="ellipse">
              <a:avLst/>
            </a:prstGeom>
            <a:solidFill>
              <a:srgbClr val="0000FF"/>
            </a:solidFill>
            <a:ln w="9525">
              <a:solidFill>
                <a:srgbClr val="0000FF"/>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55350" name="Oval 22"/>
            <p:cNvSpPr>
              <a:spLocks noChangeArrowheads="1"/>
            </p:cNvSpPr>
            <p:nvPr/>
          </p:nvSpPr>
          <p:spPr bwMode="auto">
            <a:xfrm>
              <a:off x="4345" y="9093"/>
              <a:ext cx="113" cy="113"/>
            </a:xfrm>
            <a:prstGeom prst="ellipse">
              <a:avLst/>
            </a:prstGeom>
            <a:solidFill>
              <a:srgbClr val="0000FF"/>
            </a:solidFill>
            <a:ln w="9525">
              <a:solidFill>
                <a:srgbClr val="0000FF"/>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55351" name="Oval 23"/>
            <p:cNvSpPr>
              <a:spLocks noChangeArrowheads="1"/>
            </p:cNvSpPr>
            <p:nvPr/>
          </p:nvSpPr>
          <p:spPr bwMode="auto">
            <a:xfrm>
              <a:off x="3780" y="11341"/>
              <a:ext cx="113" cy="113"/>
            </a:xfrm>
            <a:prstGeom prst="ellipse">
              <a:avLst/>
            </a:prstGeom>
            <a:solidFill>
              <a:srgbClr val="0000FF"/>
            </a:solidFill>
            <a:ln w="9525">
              <a:solidFill>
                <a:srgbClr val="0000FF"/>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55352" name="Oval 24"/>
            <p:cNvSpPr>
              <a:spLocks noChangeArrowheads="1"/>
            </p:cNvSpPr>
            <p:nvPr/>
          </p:nvSpPr>
          <p:spPr bwMode="auto">
            <a:xfrm>
              <a:off x="4865" y="11037"/>
              <a:ext cx="113" cy="113"/>
            </a:xfrm>
            <a:prstGeom prst="ellipse">
              <a:avLst/>
            </a:prstGeom>
            <a:solidFill>
              <a:srgbClr val="0000FF"/>
            </a:solidFill>
            <a:ln w="9525">
              <a:solidFill>
                <a:srgbClr val="0000FF"/>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55353" name="Oval 25"/>
            <p:cNvSpPr>
              <a:spLocks noChangeArrowheads="1"/>
            </p:cNvSpPr>
            <p:nvPr/>
          </p:nvSpPr>
          <p:spPr bwMode="auto">
            <a:xfrm>
              <a:off x="5186" y="9937"/>
              <a:ext cx="113" cy="113"/>
            </a:xfrm>
            <a:prstGeom prst="ellipse">
              <a:avLst/>
            </a:prstGeom>
            <a:solidFill>
              <a:srgbClr val="0000FF"/>
            </a:solidFill>
            <a:ln w="9525">
              <a:solidFill>
                <a:srgbClr val="0000FF"/>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55354" name="Line 26"/>
            <p:cNvSpPr>
              <a:spLocks noChangeShapeType="1"/>
            </p:cNvSpPr>
            <p:nvPr/>
          </p:nvSpPr>
          <p:spPr bwMode="auto">
            <a:xfrm>
              <a:off x="4140" y="10257"/>
              <a:ext cx="1644" cy="0"/>
            </a:xfrm>
            <a:prstGeom prst="line">
              <a:avLst/>
            </a:prstGeom>
            <a:noFill/>
            <a:ln w="1587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55" name="Oval 27"/>
            <p:cNvSpPr>
              <a:spLocks noChangeArrowheads="1"/>
            </p:cNvSpPr>
            <p:nvPr/>
          </p:nvSpPr>
          <p:spPr bwMode="auto">
            <a:xfrm>
              <a:off x="5748" y="10196"/>
              <a:ext cx="113" cy="113"/>
            </a:xfrm>
            <a:prstGeom prst="ellipse">
              <a:avLst/>
            </a:prstGeom>
            <a:solidFill>
              <a:srgbClr val="0000FF"/>
            </a:solidFill>
            <a:ln w="9525">
              <a:solidFill>
                <a:srgbClr val="0000FF"/>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55356" name="Oval 28"/>
            <p:cNvSpPr>
              <a:spLocks noChangeArrowheads="1"/>
            </p:cNvSpPr>
            <p:nvPr/>
          </p:nvSpPr>
          <p:spPr bwMode="auto">
            <a:xfrm>
              <a:off x="4064" y="10213"/>
              <a:ext cx="113" cy="113"/>
            </a:xfrm>
            <a:prstGeom prst="ellipse">
              <a:avLst/>
            </a:prstGeom>
            <a:solidFill>
              <a:srgbClr val="0000FF"/>
            </a:solidFill>
            <a:ln w="9525">
              <a:solidFill>
                <a:srgbClr val="0000FF"/>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grpSp>
        <p:nvGrpSpPr>
          <p:cNvPr id="520221" name="Group 29"/>
          <p:cNvGrpSpPr>
            <a:grpSpLocks/>
          </p:cNvGrpSpPr>
          <p:nvPr/>
        </p:nvGrpSpPr>
        <p:grpSpPr bwMode="auto">
          <a:xfrm>
            <a:off x="2184400" y="4930775"/>
            <a:ext cx="441325" cy="444500"/>
            <a:chOff x="1824" y="3424"/>
            <a:chExt cx="278" cy="280"/>
          </a:xfrm>
        </p:grpSpPr>
        <p:graphicFrame>
          <p:nvGraphicFramePr>
            <p:cNvPr id="55334" name="Object 30"/>
            <p:cNvGraphicFramePr>
              <a:graphicFrameLocks noChangeAspect="1"/>
            </p:cNvGraphicFramePr>
            <p:nvPr/>
          </p:nvGraphicFramePr>
          <p:xfrm>
            <a:off x="1872" y="3456"/>
            <a:ext cx="230" cy="248"/>
          </p:xfrm>
          <a:graphic>
            <a:graphicData uri="http://schemas.openxmlformats.org/presentationml/2006/ole">
              <mc:AlternateContent xmlns:mc="http://schemas.openxmlformats.org/markup-compatibility/2006">
                <mc:Choice xmlns:v="urn:schemas-microsoft-com:vml" Requires="v">
                  <p:oleObj spid="_x0000_s55360" name="Equation" r:id="rId5" imgW="164814" imgH="177492" progId="Equation.3">
                    <p:embed/>
                  </p:oleObj>
                </mc:Choice>
                <mc:Fallback>
                  <p:oleObj name="Equation" r:id="rId5" imgW="164814" imgH="177492" progId="Equation.3">
                    <p:embed/>
                    <p:pic>
                      <p:nvPicPr>
                        <p:cNvPr id="0"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2" y="3456"/>
                          <a:ext cx="230"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35" name="Oval 31"/>
            <p:cNvSpPr>
              <a:spLocks noChangeArrowheads="1"/>
            </p:cNvSpPr>
            <p:nvPr/>
          </p:nvSpPr>
          <p:spPr bwMode="auto">
            <a:xfrm>
              <a:off x="1824" y="3424"/>
              <a:ext cx="96" cy="9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grpSp>
        <p:nvGrpSpPr>
          <p:cNvPr id="520224" name="Group 32"/>
          <p:cNvGrpSpPr>
            <a:grpSpLocks/>
          </p:cNvGrpSpPr>
          <p:nvPr/>
        </p:nvGrpSpPr>
        <p:grpSpPr bwMode="auto">
          <a:xfrm>
            <a:off x="1574800" y="4154488"/>
            <a:ext cx="1631950" cy="1709737"/>
            <a:chOff x="1200" y="2935"/>
            <a:chExt cx="1028" cy="1077"/>
          </a:xfrm>
        </p:grpSpPr>
        <p:grpSp>
          <p:nvGrpSpPr>
            <p:cNvPr id="55326" name="Group 33"/>
            <p:cNvGrpSpPr>
              <a:grpSpLocks/>
            </p:cNvGrpSpPr>
            <p:nvPr/>
          </p:nvGrpSpPr>
          <p:grpSpPr bwMode="auto">
            <a:xfrm>
              <a:off x="1304" y="3096"/>
              <a:ext cx="704" cy="648"/>
              <a:chOff x="1304" y="3096"/>
              <a:chExt cx="704" cy="648"/>
            </a:xfrm>
          </p:grpSpPr>
          <p:grpSp>
            <p:nvGrpSpPr>
              <p:cNvPr id="55330" name="Group 34"/>
              <p:cNvGrpSpPr>
                <a:grpSpLocks/>
              </p:cNvGrpSpPr>
              <p:nvPr/>
            </p:nvGrpSpPr>
            <p:grpSpPr bwMode="auto">
              <a:xfrm>
                <a:off x="1632" y="3096"/>
                <a:ext cx="376" cy="392"/>
                <a:chOff x="1632" y="3096"/>
                <a:chExt cx="376" cy="392"/>
              </a:xfrm>
            </p:grpSpPr>
            <p:sp>
              <p:nvSpPr>
                <p:cNvPr id="55332" name="Line 35"/>
                <p:cNvSpPr>
                  <a:spLocks noChangeShapeType="1"/>
                </p:cNvSpPr>
                <p:nvPr/>
              </p:nvSpPr>
              <p:spPr bwMode="auto">
                <a:xfrm>
                  <a:off x="1672" y="3488"/>
                  <a:ext cx="336" cy="0"/>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33" name="Line 36"/>
                <p:cNvSpPr>
                  <a:spLocks noChangeShapeType="1"/>
                </p:cNvSpPr>
                <p:nvPr/>
              </p:nvSpPr>
              <p:spPr bwMode="auto">
                <a:xfrm flipV="1">
                  <a:off x="1632" y="3096"/>
                  <a:ext cx="0" cy="336"/>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5331" name="Line 37"/>
              <p:cNvSpPr>
                <a:spLocks noChangeShapeType="1"/>
              </p:cNvSpPr>
              <p:nvPr/>
            </p:nvSpPr>
            <p:spPr bwMode="auto">
              <a:xfrm flipH="1">
                <a:off x="1304" y="3504"/>
                <a:ext cx="288" cy="240"/>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55327" name="Object 38"/>
            <p:cNvGraphicFramePr>
              <a:graphicFrameLocks noChangeAspect="1"/>
            </p:cNvGraphicFramePr>
            <p:nvPr/>
          </p:nvGraphicFramePr>
          <p:xfrm>
            <a:off x="1200" y="3744"/>
            <a:ext cx="212" cy="268"/>
          </p:xfrm>
          <a:graphic>
            <a:graphicData uri="http://schemas.openxmlformats.org/presentationml/2006/ole">
              <mc:AlternateContent xmlns:mc="http://schemas.openxmlformats.org/markup-compatibility/2006">
                <mc:Choice xmlns:v="urn:schemas-microsoft-com:vml" Requires="v">
                  <p:oleObj spid="_x0000_s55361" name="Equation" r:id="rId7" imgW="190417" imgH="241195" progId="Equation.3">
                    <p:embed/>
                  </p:oleObj>
                </mc:Choice>
                <mc:Fallback>
                  <p:oleObj name="Equation" r:id="rId7" imgW="190417" imgH="241195" progId="Equation.3">
                    <p:embed/>
                    <p:pic>
                      <p:nvPicPr>
                        <p:cNvPr id="0" name="Object 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0" y="3744"/>
                          <a:ext cx="212"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28" name="Object 39"/>
            <p:cNvGraphicFramePr>
              <a:graphicFrameLocks noChangeAspect="1"/>
            </p:cNvGraphicFramePr>
            <p:nvPr/>
          </p:nvGraphicFramePr>
          <p:xfrm>
            <a:off x="2016" y="3305"/>
            <a:ext cx="212" cy="282"/>
          </p:xfrm>
          <a:graphic>
            <a:graphicData uri="http://schemas.openxmlformats.org/presentationml/2006/ole">
              <mc:AlternateContent xmlns:mc="http://schemas.openxmlformats.org/markup-compatibility/2006">
                <mc:Choice xmlns:v="urn:schemas-microsoft-com:vml" Requires="v">
                  <p:oleObj spid="_x0000_s55362" name="Equation" r:id="rId9" imgW="190417" imgH="253890" progId="Equation.3">
                    <p:embed/>
                  </p:oleObj>
                </mc:Choice>
                <mc:Fallback>
                  <p:oleObj name="Equation" r:id="rId9" imgW="190417" imgH="253890" progId="Equation.3">
                    <p:embed/>
                    <p:pic>
                      <p:nvPicPr>
                        <p:cNvPr id="0" name="Object 3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16" y="3305"/>
                          <a:ext cx="21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29" name="Object 40"/>
            <p:cNvGraphicFramePr>
              <a:graphicFrameLocks noChangeAspect="1"/>
            </p:cNvGraphicFramePr>
            <p:nvPr/>
          </p:nvGraphicFramePr>
          <p:xfrm>
            <a:off x="1735" y="2935"/>
            <a:ext cx="198" cy="267"/>
          </p:xfrm>
          <a:graphic>
            <a:graphicData uri="http://schemas.openxmlformats.org/presentationml/2006/ole">
              <mc:AlternateContent xmlns:mc="http://schemas.openxmlformats.org/markup-compatibility/2006">
                <mc:Choice xmlns:v="urn:schemas-microsoft-com:vml" Requires="v">
                  <p:oleObj spid="_x0000_s55363" name="Equation" r:id="rId11" imgW="177646" imgH="241091" progId="Equation.3">
                    <p:embed/>
                  </p:oleObj>
                </mc:Choice>
                <mc:Fallback>
                  <p:oleObj name="Equation" r:id="rId11" imgW="177646" imgH="241091" progId="Equation.3">
                    <p:embed/>
                    <p:pic>
                      <p:nvPicPr>
                        <p:cNvPr id="0" name="Object 4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35" y="2935"/>
                          <a:ext cx="198"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20233" name="Group 41"/>
          <p:cNvGrpSpPr>
            <a:grpSpLocks/>
          </p:cNvGrpSpPr>
          <p:nvPr/>
        </p:nvGrpSpPr>
        <p:grpSpPr bwMode="auto">
          <a:xfrm>
            <a:off x="1092200" y="3522663"/>
            <a:ext cx="1631950" cy="1389062"/>
            <a:chOff x="896" y="2537"/>
            <a:chExt cx="1028" cy="875"/>
          </a:xfrm>
        </p:grpSpPr>
        <p:graphicFrame>
          <p:nvGraphicFramePr>
            <p:cNvPr id="55320" name="Object 42"/>
            <p:cNvGraphicFramePr>
              <a:graphicFrameLocks noChangeAspect="1"/>
            </p:cNvGraphicFramePr>
            <p:nvPr/>
          </p:nvGraphicFramePr>
          <p:xfrm>
            <a:off x="1344" y="3216"/>
            <a:ext cx="196" cy="196"/>
          </p:xfrm>
          <a:graphic>
            <a:graphicData uri="http://schemas.openxmlformats.org/presentationml/2006/ole">
              <mc:AlternateContent xmlns:mc="http://schemas.openxmlformats.org/markup-compatibility/2006">
                <mc:Choice xmlns:v="urn:schemas-microsoft-com:vml" Requires="v">
                  <p:oleObj spid="_x0000_s55364" name="Equation" r:id="rId13" imgW="164885" imgH="164885" progId="Equation.3">
                    <p:embed/>
                  </p:oleObj>
                </mc:Choice>
                <mc:Fallback>
                  <p:oleObj name="Equation" r:id="rId13" imgW="164885" imgH="164885" progId="Equation.3">
                    <p:embed/>
                    <p:pic>
                      <p:nvPicPr>
                        <p:cNvPr id="0" name="Object 4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44" y="3216"/>
                          <a:ext cx="196"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21" name="Object 43"/>
            <p:cNvGraphicFramePr>
              <a:graphicFrameLocks noChangeAspect="1"/>
            </p:cNvGraphicFramePr>
            <p:nvPr/>
          </p:nvGraphicFramePr>
          <p:xfrm>
            <a:off x="1728" y="2537"/>
            <a:ext cx="196" cy="211"/>
          </p:xfrm>
          <a:graphic>
            <a:graphicData uri="http://schemas.openxmlformats.org/presentationml/2006/ole">
              <mc:AlternateContent xmlns:mc="http://schemas.openxmlformats.org/markup-compatibility/2006">
                <mc:Choice xmlns:v="urn:schemas-microsoft-com:vml" Requires="v">
                  <p:oleObj spid="_x0000_s55365" name="Equation" r:id="rId15" imgW="164814" imgH="177492" progId="Equation.3">
                    <p:embed/>
                  </p:oleObj>
                </mc:Choice>
                <mc:Fallback>
                  <p:oleObj name="Equation" r:id="rId15" imgW="164814" imgH="177492" progId="Equation.3">
                    <p:embed/>
                    <p:pic>
                      <p:nvPicPr>
                        <p:cNvPr id="0" name="Object 4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28" y="2537"/>
                          <a:ext cx="196"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22" name="Object 44"/>
            <p:cNvGraphicFramePr>
              <a:graphicFrameLocks noChangeAspect="1"/>
            </p:cNvGraphicFramePr>
            <p:nvPr/>
          </p:nvGraphicFramePr>
          <p:xfrm>
            <a:off x="896" y="2904"/>
            <a:ext cx="196" cy="196"/>
          </p:xfrm>
          <a:graphic>
            <a:graphicData uri="http://schemas.openxmlformats.org/presentationml/2006/ole">
              <mc:AlternateContent xmlns:mc="http://schemas.openxmlformats.org/markup-compatibility/2006">
                <mc:Choice xmlns:v="urn:schemas-microsoft-com:vml" Requires="v">
                  <p:oleObj spid="_x0000_s55366" name="Equation" r:id="rId17" imgW="164885" imgH="164885" progId="Equation.3">
                    <p:embed/>
                  </p:oleObj>
                </mc:Choice>
                <mc:Fallback>
                  <p:oleObj name="Equation" r:id="rId17" imgW="164885" imgH="164885" progId="Equation.3">
                    <p:embed/>
                    <p:pic>
                      <p:nvPicPr>
                        <p:cNvPr id="0" name="Object 4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96" y="2904"/>
                          <a:ext cx="196"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23" name="Oval 45"/>
            <p:cNvSpPr>
              <a:spLocks noChangeArrowheads="1"/>
            </p:cNvSpPr>
            <p:nvPr/>
          </p:nvSpPr>
          <p:spPr bwMode="auto">
            <a:xfrm>
              <a:off x="1752" y="2784"/>
              <a:ext cx="96" cy="9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55324" name="Oval 46"/>
            <p:cNvSpPr>
              <a:spLocks noChangeArrowheads="1"/>
            </p:cNvSpPr>
            <p:nvPr/>
          </p:nvSpPr>
          <p:spPr bwMode="auto">
            <a:xfrm>
              <a:off x="1232" y="3264"/>
              <a:ext cx="96" cy="9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55325" name="Oval 47"/>
            <p:cNvSpPr>
              <a:spLocks noChangeArrowheads="1"/>
            </p:cNvSpPr>
            <p:nvPr/>
          </p:nvSpPr>
          <p:spPr bwMode="auto">
            <a:xfrm>
              <a:off x="1088" y="2936"/>
              <a:ext cx="96" cy="9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grpSp>
        <p:nvGrpSpPr>
          <p:cNvPr id="520240" name="Group 48"/>
          <p:cNvGrpSpPr>
            <a:grpSpLocks/>
          </p:cNvGrpSpPr>
          <p:nvPr/>
        </p:nvGrpSpPr>
        <p:grpSpPr bwMode="auto">
          <a:xfrm>
            <a:off x="3773488" y="2857500"/>
            <a:ext cx="1455737" cy="2733675"/>
            <a:chOff x="2240" y="2112"/>
            <a:chExt cx="1022" cy="1920"/>
          </a:xfrm>
        </p:grpSpPr>
        <p:graphicFrame>
          <p:nvGraphicFramePr>
            <p:cNvPr id="55317" name="Object 49"/>
            <p:cNvGraphicFramePr>
              <a:graphicFrameLocks noChangeAspect="1"/>
            </p:cNvGraphicFramePr>
            <p:nvPr/>
          </p:nvGraphicFramePr>
          <p:xfrm>
            <a:off x="2640" y="2112"/>
            <a:ext cx="622" cy="1851"/>
          </p:xfrm>
          <a:graphic>
            <a:graphicData uri="http://schemas.openxmlformats.org/presentationml/2006/ole">
              <mc:AlternateContent xmlns:mc="http://schemas.openxmlformats.org/markup-compatibility/2006">
                <mc:Choice xmlns:v="urn:schemas-microsoft-com:vml" Requires="v">
                  <p:oleObj spid="_x0000_s55367" name="Equation" r:id="rId19" imgW="545863" imgH="1624895" progId="Equation.3">
                    <p:embed/>
                  </p:oleObj>
                </mc:Choice>
                <mc:Fallback>
                  <p:oleObj name="Equation" r:id="rId19" imgW="545863" imgH="1624895" progId="Equation.3">
                    <p:embed/>
                    <p:pic>
                      <p:nvPicPr>
                        <p:cNvPr id="0" name="Object 4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40" y="2112"/>
                          <a:ext cx="622" cy="18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18" name="AutoShape 50"/>
            <p:cNvSpPr>
              <a:spLocks/>
            </p:cNvSpPr>
            <p:nvPr/>
          </p:nvSpPr>
          <p:spPr bwMode="auto">
            <a:xfrm>
              <a:off x="2448" y="2112"/>
              <a:ext cx="144" cy="1920"/>
            </a:xfrm>
            <a:prstGeom prst="leftBrace">
              <a:avLst>
                <a:gd name="adj1" fmla="val 11111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55319" name="Text Box 51"/>
            <p:cNvSpPr txBox="1">
              <a:spLocks noChangeArrowheads="1"/>
            </p:cNvSpPr>
            <p:nvPr/>
          </p:nvSpPr>
          <p:spPr bwMode="auto">
            <a:xfrm>
              <a:off x="2240" y="29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kumimoji="1" lang="en-US" altLang="zh-CN" sz="2400">
                  <a:latin typeface="微软雅黑" panose="020B0503020204020204" pitchFamily="34" charset="-122"/>
                </a:rPr>
                <a:t>B</a:t>
              </a:r>
            </a:p>
          </p:txBody>
        </p:sp>
      </p:grpSp>
      <p:grpSp>
        <p:nvGrpSpPr>
          <p:cNvPr id="520244" name="Group 52"/>
          <p:cNvGrpSpPr>
            <a:grpSpLocks/>
          </p:cNvGrpSpPr>
          <p:nvPr/>
        </p:nvGrpSpPr>
        <p:grpSpPr bwMode="auto">
          <a:xfrm>
            <a:off x="5411788" y="2781300"/>
            <a:ext cx="1420812" cy="2801938"/>
            <a:chOff x="3272" y="2064"/>
            <a:chExt cx="998" cy="1968"/>
          </a:xfrm>
        </p:grpSpPr>
        <p:graphicFrame>
          <p:nvGraphicFramePr>
            <p:cNvPr id="55314" name="Object 53"/>
            <p:cNvGraphicFramePr>
              <a:graphicFrameLocks noChangeAspect="1"/>
            </p:cNvGraphicFramePr>
            <p:nvPr/>
          </p:nvGraphicFramePr>
          <p:xfrm>
            <a:off x="3648" y="2064"/>
            <a:ext cx="622" cy="1851"/>
          </p:xfrm>
          <a:graphic>
            <a:graphicData uri="http://schemas.openxmlformats.org/presentationml/2006/ole">
              <mc:AlternateContent xmlns:mc="http://schemas.openxmlformats.org/markup-compatibility/2006">
                <mc:Choice xmlns:v="urn:schemas-microsoft-com:vml" Requires="v">
                  <p:oleObj spid="_x0000_s55368" name="Equation" r:id="rId21" imgW="545863" imgH="1624895" progId="Equation.3">
                    <p:embed/>
                  </p:oleObj>
                </mc:Choice>
                <mc:Fallback>
                  <p:oleObj name="Equation" r:id="rId21" imgW="545863" imgH="1624895" progId="Equation.3">
                    <p:embed/>
                    <p:pic>
                      <p:nvPicPr>
                        <p:cNvPr id="0" name="Object 5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48" y="2064"/>
                          <a:ext cx="622" cy="18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15" name="AutoShape 54"/>
            <p:cNvSpPr>
              <a:spLocks/>
            </p:cNvSpPr>
            <p:nvPr/>
          </p:nvSpPr>
          <p:spPr bwMode="auto">
            <a:xfrm>
              <a:off x="3504" y="2112"/>
              <a:ext cx="144" cy="1920"/>
            </a:xfrm>
            <a:prstGeom prst="leftBrace">
              <a:avLst>
                <a:gd name="adj1" fmla="val 11111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55316" name="Text Box 55"/>
            <p:cNvSpPr txBox="1">
              <a:spLocks noChangeArrowheads="1"/>
            </p:cNvSpPr>
            <p:nvPr/>
          </p:nvSpPr>
          <p:spPr bwMode="auto">
            <a:xfrm>
              <a:off x="3272" y="294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kumimoji="1" lang="en-US" altLang="zh-CN" sz="2400">
                  <a:latin typeface="微软雅黑" panose="020B0503020204020204" pitchFamily="34" charset="-122"/>
                </a:rPr>
                <a:t>C</a:t>
              </a:r>
            </a:p>
          </p:txBody>
        </p:sp>
      </p:grpSp>
      <p:grpSp>
        <p:nvGrpSpPr>
          <p:cNvPr id="520248" name="Group 56"/>
          <p:cNvGrpSpPr>
            <a:grpSpLocks/>
          </p:cNvGrpSpPr>
          <p:nvPr/>
        </p:nvGrpSpPr>
        <p:grpSpPr bwMode="auto">
          <a:xfrm>
            <a:off x="6948488" y="2781300"/>
            <a:ext cx="1420812" cy="2801938"/>
            <a:chOff x="4240" y="2064"/>
            <a:chExt cx="998" cy="1968"/>
          </a:xfrm>
        </p:grpSpPr>
        <p:graphicFrame>
          <p:nvGraphicFramePr>
            <p:cNvPr id="55311" name="Object 57"/>
            <p:cNvGraphicFramePr>
              <a:graphicFrameLocks noChangeAspect="1"/>
            </p:cNvGraphicFramePr>
            <p:nvPr/>
          </p:nvGraphicFramePr>
          <p:xfrm>
            <a:off x="4601" y="2064"/>
            <a:ext cx="637" cy="1851"/>
          </p:xfrm>
          <a:graphic>
            <a:graphicData uri="http://schemas.openxmlformats.org/presentationml/2006/ole">
              <mc:AlternateContent xmlns:mc="http://schemas.openxmlformats.org/markup-compatibility/2006">
                <mc:Choice xmlns:v="urn:schemas-microsoft-com:vml" Requires="v">
                  <p:oleObj spid="_x0000_s55369" name="Equation" r:id="rId23" imgW="558800" imgH="1625600" progId="Equation.3">
                    <p:embed/>
                  </p:oleObj>
                </mc:Choice>
                <mc:Fallback>
                  <p:oleObj name="Equation" r:id="rId23" imgW="558800" imgH="1625600" progId="Equation.3">
                    <p:embed/>
                    <p:pic>
                      <p:nvPicPr>
                        <p:cNvPr id="0" name="Object 5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601" y="2064"/>
                          <a:ext cx="637" cy="18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12" name="AutoShape 58"/>
            <p:cNvSpPr>
              <a:spLocks/>
            </p:cNvSpPr>
            <p:nvPr/>
          </p:nvSpPr>
          <p:spPr bwMode="auto">
            <a:xfrm>
              <a:off x="4464" y="2112"/>
              <a:ext cx="144" cy="1920"/>
            </a:xfrm>
            <a:prstGeom prst="leftBrace">
              <a:avLst>
                <a:gd name="adj1" fmla="val 11111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55313" name="Text Box 59"/>
            <p:cNvSpPr txBox="1">
              <a:spLocks noChangeArrowheads="1"/>
            </p:cNvSpPr>
            <p:nvPr/>
          </p:nvSpPr>
          <p:spPr bwMode="auto">
            <a:xfrm>
              <a:off x="4240" y="2928"/>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kumimoji="1" lang="en-US" altLang="zh-CN" sz="2400">
                  <a:latin typeface="微软雅黑" panose="020B0503020204020204" pitchFamily="34" charset="-122"/>
                </a:rPr>
                <a:t>D</a:t>
              </a:r>
            </a:p>
          </p:txBody>
        </p:sp>
      </p:grpSp>
      <p:sp>
        <p:nvSpPr>
          <p:cNvPr id="55307" name="矩形 11"/>
          <p:cNvSpPr>
            <a:spLocks noChangeArrowheads="1"/>
          </p:cNvSpPr>
          <p:nvPr/>
        </p:nvSpPr>
        <p:spPr bwMode="auto">
          <a:xfrm>
            <a:off x="250825" y="1484313"/>
            <a:ext cx="8642350" cy="5040312"/>
          </a:xfrm>
          <a:prstGeom prst="rect">
            <a:avLst/>
          </a:prstGeom>
          <a:noFill/>
          <a:ln w="19050" algn="ctr">
            <a:solidFill>
              <a:srgbClr val="0207CA"/>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grpSp>
        <p:nvGrpSpPr>
          <p:cNvPr id="55308" name="Group 3"/>
          <p:cNvGrpSpPr>
            <a:grpSpLocks/>
          </p:cNvGrpSpPr>
          <p:nvPr/>
        </p:nvGrpSpPr>
        <p:grpSpPr bwMode="auto">
          <a:xfrm>
            <a:off x="468313" y="5661025"/>
            <a:ext cx="8380412" cy="895350"/>
            <a:chOff x="406" y="1123"/>
            <a:chExt cx="5279" cy="564"/>
          </a:xfrm>
        </p:grpSpPr>
        <p:graphicFrame>
          <p:nvGraphicFramePr>
            <p:cNvPr id="55309" name="Object 4"/>
            <p:cNvGraphicFramePr>
              <a:graphicFrameLocks noChangeAspect="1"/>
            </p:cNvGraphicFramePr>
            <p:nvPr/>
          </p:nvGraphicFramePr>
          <p:xfrm>
            <a:off x="406" y="1248"/>
            <a:ext cx="1113" cy="282"/>
          </p:xfrm>
          <a:graphic>
            <a:graphicData uri="http://schemas.openxmlformats.org/presentationml/2006/ole">
              <mc:AlternateContent xmlns:mc="http://schemas.openxmlformats.org/markup-compatibility/2006">
                <mc:Choice xmlns:v="urn:schemas-microsoft-com:vml" Requires="v">
                  <p:oleObj spid="_x0000_s55370" name="Equation" r:id="rId25" imgW="952087" imgH="241195" progId="Equation.3">
                    <p:embed/>
                  </p:oleObj>
                </mc:Choice>
                <mc:Fallback>
                  <p:oleObj name="Equation" r:id="rId25" imgW="952087" imgH="241195" progId="Equation.3">
                    <p:embed/>
                    <p:pic>
                      <p:nvPicPr>
                        <p:cNvPr id="0" name="Object 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06" y="1248"/>
                          <a:ext cx="1113"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10" name="Object 5"/>
            <p:cNvGraphicFramePr>
              <a:graphicFrameLocks noChangeAspect="1"/>
            </p:cNvGraphicFramePr>
            <p:nvPr/>
          </p:nvGraphicFramePr>
          <p:xfrm>
            <a:off x="1485" y="1123"/>
            <a:ext cx="4200" cy="564"/>
          </p:xfrm>
          <a:graphic>
            <a:graphicData uri="http://schemas.openxmlformats.org/presentationml/2006/ole">
              <mc:AlternateContent xmlns:mc="http://schemas.openxmlformats.org/markup-compatibility/2006">
                <mc:Choice xmlns:v="urn:schemas-microsoft-com:vml" Requires="v">
                  <p:oleObj spid="_x0000_s55371" name="Equation" r:id="rId27" imgW="3594100" imgH="482600" progId="Equation.3">
                    <p:embed/>
                  </p:oleObj>
                </mc:Choice>
                <mc:Fallback>
                  <p:oleObj name="Equation" r:id="rId27" imgW="3594100" imgH="482600" progId="Equation.3">
                    <p:embed/>
                    <p:pic>
                      <p:nvPicPr>
                        <p:cNvPr id="0" name="Object 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485" y="1123"/>
                          <a:ext cx="4200" cy="5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202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 presetClass="entr" presetSubtype="4" fill="hold" nodeType="clickEffect">
                                  <p:stCondLst>
                                    <p:cond delay="0"/>
                                  </p:stCondLst>
                                  <p:childTnLst>
                                    <p:set>
                                      <p:cBhvr>
                                        <p:cTn id="10" dur="1" fill="hold">
                                          <p:stCondLst>
                                            <p:cond delay="0"/>
                                          </p:stCondLst>
                                        </p:cTn>
                                        <p:tgtEl>
                                          <p:spTgt spid="520224"/>
                                        </p:tgtEl>
                                        <p:attrNameLst>
                                          <p:attrName>style.visibility</p:attrName>
                                        </p:attrNameLst>
                                      </p:cBhvr>
                                      <p:to>
                                        <p:strVal val="visible"/>
                                      </p:to>
                                    </p:set>
                                    <p:animEffect transition="in" filter="slide(fromBottom)">
                                      <p:cBhvr>
                                        <p:cTn id="11" dur="500"/>
                                        <p:tgtEl>
                                          <p:spTgt spid="52022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520233"/>
                                        </p:tgtEl>
                                        <p:attrNameLst>
                                          <p:attrName>style.visibility</p:attrName>
                                        </p:attrNameLst>
                                      </p:cBhvr>
                                      <p:to>
                                        <p:strVal val="visible"/>
                                      </p:to>
                                    </p:set>
                                    <p:animEffect transition="in" filter="blinds(horizontal)">
                                      <p:cBhvr>
                                        <p:cTn id="16" dur="500"/>
                                        <p:tgtEl>
                                          <p:spTgt spid="52023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nodeType="clickEffect">
                                  <p:stCondLst>
                                    <p:cond delay="0"/>
                                  </p:stCondLst>
                                  <p:childTnLst>
                                    <p:set>
                                      <p:cBhvr>
                                        <p:cTn id="20" dur="1" fill="hold">
                                          <p:stCondLst>
                                            <p:cond delay="0"/>
                                          </p:stCondLst>
                                        </p:cTn>
                                        <p:tgtEl>
                                          <p:spTgt spid="520240"/>
                                        </p:tgtEl>
                                        <p:attrNameLst>
                                          <p:attrName>style.visibility</p:attrName>
                                        </p:attrNameLst>
                                      </p:cBhvr>
                                      <p:to>
                                        <p:strVal val="visible"/>
                                      </p:to>
                                    </p:set>
                                    <p:animEffect transition="in" filter="slide(fromBottom)">
                                      <p:cBhvr>
                                        <p:cTn id="21" dur="500"/>
                                        <p:tgtEl>
                                          <p:spTgt spid="52024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4" fill="hold" nodeType="clickEffect">
                                  <p:stCondLst>
                                    <p:cond delay="0"/>
                                  </p:stCondLst>
                                  <p:childTnLst>
                                    <p:set>
                                      <p:cBhvr>
                                        <p:cTn id="25" dur="1" fill="hold">
                                          <p:stCondLst>
                                            <p:cond delay="0"/>
                                          </p:stCondLst>
                                        </p:cTn>
                                        <p:tgtEl>
                                          <p:spTgt spid="520244"/>
                                        </p:tgtEl>
                                        <p:attrNameLst>
                                          <p:attrName>style.visibility</p:attrName>
                                        </p:attrNameLst>
                                      </p:cBhvr>
                                      <p:to>
                                        <p:strVal val="visible"/>
                                      </p:to>
                                    </p:set>
                                    <p:animEffect transition="in" filter="slide(fromBottom)">
                                      <p:cBhvr>
                                        <p:cTn id="26" dur="500"/>
                                        <p:tgtEl>
                                          <p:spTgt spid="52024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4" fill="hold" nodeType="clickEffect">
                                  <p:stCondLst>
                                    <p:cond delay="0"/>
                                  </p:stCondLst>
                                  <p:childTnLst>
                                    <p:set>
                                      <p:cBhvr>
                                        <p:cTn id="30" dur="1" fill="hold">
                                          <p:stCondLst>
                                            <p:cond delay="0"/>
                                          </p:stCondLst>
                                        </p:cTn>
                                        <p:tgtEl>
                                          <p:spTgt spid="520248"/>
                                        </p:tgtEl>
                                        <p:attrNameLst>
                                          <p:attrName>style.visibility</p:attrName>
                                        </p:attrNameLst>
                                      </p:cBhvr>
                                      <p:to>
                                        <p:strVal val="visible"/>
                                      </p:to>
                                    </p:set>
                                    <p:animEffect transition="in" filter="slide(fromBottom)">
                                      <p:cBhvr>
                                        <p:cTn id="31" dur="500"/>
                                        <p:tgtEl>
                                          <p:spTgt spid="520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322" name="Group 3"/>
          <p:cNvGrpSpPr>
            <a:grpSpLocks/>
          </p:cNvGrpSpPr>
          <p:nvPr/>
        </p:nvGrpSpPr>
        <p:grpSpPr bwMode="auto">
          <a:xfrm>
            <a:off x="369888" y="1692275"/>
            <a:ext cx="8445500" cy="895350"/>
            <a:chOff x="406" y="1123"/>
            <a:chExt cx="5320" cy="564"/>
          </a:xfrm>
        </p:grpSpPr>
        <p:graphicFrame>
          <p:nvGraphicFramePr>
            <p:cNvPr id="56328" name="Object 4"/>
            <p:cNvGraphicFramePr>
              <a:graphicFrameLocks noChangeAspect="1"/>
            </p:cNvGraphicFramePr>
            <p:nvPr/>
          </p:nvGraphicFramePr>
          <p:xfrm>
            <a:off x="406" y="1248"/>
            <a:ext cx="1113" cy="282"/>
          </p:xfrm>
          <a:graphic>
            <a:graphicData uri="http://schemas.openxmlformats.org/presentationml/2006/ole">
              <mc:AlternateContent xmlns:mc="http://schemas.openxmlformats.org/markup-compatibility/2006">
                <mc:Choice xmlns:v="urn:schemas-microsoft-com:vml" Requires="v">
                  <p:oleObj spid="_x0000_s56330" name="Equation" r:id="rId3" imgW="952087" imgH="241195" progId="Equation.3">
                    <p:embed/>
                  </p:oleObj>
                </mc:Choice>
                <mc:Fallback>
                  <p:oleObj name="Equation" r:id="rId3" imgW="952087" imgH="24119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 y="1248"/>
                          <a:ext cx="1113"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9" name="Object 5"/>
            <p:cNvGraphicFramePr>
              <a:graphicFrameLocks noChangeAspect="1"/>
            </p:cNvGraphicFramePr>
            <p:nvPr/>
          </p:nvGraphicFramePr>
          <p:xfrm>
            <a:off x="1526" y="1123"/>
            <a:ext cx="4200" cy="564"/>
          </p:xfrm>
          <a:graphic>
            <a:graphicData uri="http://schemas.openxmlformats.org/presentationml/2006/ole">
              <mc:AlternateContent xmlns:mc="http://schemas.openxmlformats.org/markup-compatibility/2006">
                <mc:Choice xmlns:v="urn:schemas-microsoft-com:vml" Requires="v">
                  <p:oleObj spid="_x0000_s56331" name="Equation" r:id="rId5" imgW="3594100" imgH="482600" progId="Equation.3">
                    <p:embed/>
                  </p:oleObj>
                </mc:Choice>
                <mc:Fallback>
                  <p:oleObj name="Equation" r:id="rId5" imgW="3594100" imgH="482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6" y="1123"/>
                          <a:ext cx="4200" cy="5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6323" name="Text Box 6"/>
          <p:cNvSpPr txBox="1">
            <a:spLocks noChangeArrowheads="1"/>
          </p:cNvSpPr>
          <p:nvPr/>
        </p:nvSpPr>
        <p:spPr bwMode="auto">
          <a:xfrm>
            <a:off x="250825" y="908050"/>
            <a:ext cx="7993063" cy="461963"/>
          </a:xfrm>
          <a:prstGeom prst="rect">
            <a:avLst/>
          </a:prstGeom>
          <a:noFill/>
          <a:ln>
            <a:noFill/>
          </a:ln>
          <a:effectLst>
            <a:prstShdw prst="shdw17" dist="17961" dir="2700000">
              <a:srgbClr val="997A5C"/>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50000"/>
              </a:spcBef>
              <a:buFontTx/>
              <a:buNone/>
            </a:pPr>
            <a:r>
              <a:rPr lang="zh-CN" altLang="en-US" sz="2400">
                <a:solidFill>
                  <a:srgbClr val="1C1C1C"/>
                </a:solidFill>
                <a:latin typeface="微软雅黑" panose="020B0503020204020204" pitchFamily="34" charset="-122"/>
              </a:rPr>
              <a:t>面心立方结构</a:t>
            </a:r>
            <a:r>
              <a:rPr kumimoji="1" lang="zh-CN" altLang="en-US" sz="2400">
                <a:latin typeface="微软雅黑" panose="020B0503020204020204" pitchFamily="34" charset="-122"/>
              </a:rPr>
              <a:t>原子</a:t>
            </a:r>
            <a:r>
              <a:rPr kumimoji="1" lang="en-US" altLang="zh-CN" sz="2400">
                <a:latin typeface="微软雅黑" panose="020B0503020204020204" pitchFamily="34" charset="-122"/>
              </a:rPr>
              <a:t>s</a:t>
            </a:r>
            <a:r>
              <a:rPr kumimoji="1" lang="zh-CN" altLang="en-US" sz="2400">
                <a:latin typeface="微软雅黑" panose="020B0503020204020204" pitchFamily="34" charset="-122"/>
              </a:rPr>
              <a:t>态形成的能带函数</a:t>
            </a:r>
            <a:r>
              <a:rPr kumimoji="1" lang="en-US" altLang="zh-CN" sz="2400">
                <a:latin typeface="微软雅黑" panose="020B0503020204020204" pitchFamily="34" charset="-122"/>
              </a:rPr>
              <a:t>:</a:t>
            </a:r>
          </a:p>
        </p:txBody>
      </p:sp>
      <p:graphicFrame>
        <p:nvGraphicFramePr>
          <p:cNvPr id="56324" name="Object 15"/>
          <p:cNvGraphicFramePr>
            <a:graphicFrameLocks noGrp="1" noChangeAspect="1"/>
          </p:cNvGraphicFramePr>
          <p:nvPr>
            <p:ph idx="4294967295"/>
          </p:nvPr>
        </p:nvGraphicFramePr>
        <p:xfrm>
          <a:off x="369888" y="3467100"/>
          <a:ext cx="5111750" cy="2482850"/>
        </p:xfrm>
        <a:graphic>
          <a:graphicData uri="http://schemas.openxmlformats.org/presentationml/2006/ole">
            <mc:AlternateContent xmlns:mc="http://schemas.openxmlformats.org/markup-compatibility/2006">
              <mc:Choice xmlns:v="urn:schemas-microsoft-com:vml" Requires="v">
                <p:oleObj spid="_x0000_s56332" name="Equation" r:id="rId7" imgW="2667000" imgH="1295400" progId="Equation.DSMT4">
                  <p:embed/>
                </p:oleObj>
              </mc:Choice>
              <mc:Fallback>
                <p:oleObj name="Equation" r:id="rId7" imgW="2667000" imgH="1295400" progId="Equation.DSMT4">
                  <p:embed/>
                  <p:pic>
                    <p:nvPicPr>
                      <p:cNvPr id="0" name="Object 15"/>
                      <p:cNvPicPr>
                        <a:picLocks noGrp="1" noChangeAspect="1" noChangeArrowheads="1"/>
                      </p:cNvPicPr>
                      <p:nvPr/>
                    </p:nvPicPr>
                    <p:blipFill>
                      <a:blip r:embed="rId8">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369888" y="3467100"/>
                        <a:ext cx="5111750" cy="2482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1229" name="Rectangle 13"/>
          <p:cNvSpPr>
            <a:spLocks noChangeArrowheads="1"/>
          </p:cNvSpPr>
          <p:nvPr/>
        </p:nvSpPr>
        <p:spPr bwMode="auto">
          <a:xfrm>
            <a:off x="6497638" y="898525"/>
            <a:ext cx="19335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defRPr/>
            </a:pPr>
            <a:r>
              <a:rPr lang="en-US" altLang="zh-CN" sz="2000" dirty="0">
                <a:solidFill>
                  <a:srgbClr val="00206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P583——4.13</a:t>
            </a:r>
          </a:p>
        </p:txBody>
      </p:sp>
      <p:sp>
        <p:nvSpPr>
          <p:cNvPr id="56326" name="Text Box 14"/>
          <p:cNvSpPr txBox="1">
            <a:spLocks noChangeArrowheads="1"/>
          </p:cNvSpPr>
          <p:nvPr/>
        </p:nvSpPr>
        <p:spPr bwMode="auto">
          <a:xfrm>
            <a:off x="357188" y="2628900"/>
            <a:ext cx="8310562" cy="86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lnSpc>
                <a:spcPct val="125000"/>
              </a:lnSpc>
              <a:spcBef>
                <a:spcPct val="0"/>
              </a:spcBef>
              <a:buFontTx/>
              <a:buNone/>
            </a:pPr>
            <a:r>
              <a:rPr lang="zh-CN" altLang="en-US" sz="2000">
                <a:solidFill>
                  <a:srgbClr val="1C1C1C"/>
                </a:solidFill>
                <a:latin typeface="微软雅黑" panose="020B0503020204020204" pitchFamily="34" charset="-122"/>
              </a:rPr>
              <a:t>证明面心立方晶体的</a:t>
            </a:r>
            <a:r>
              <a:rPr lang="en-US" altLang="zh-CN" sz="2000">
                <a:solidFill>
                  <a:srgbClr val="1C1C1C"/>
                </a:solidFill>
                <a:latin typeface="微软雅黑" panose="020B0503020204020204" pitchFamily="34" charset="-122"/>
              </a:rPr>
              <a:t>S</a:t>
            </a:r>
            <a:r>
              <a:rPr lang="zh-CN" altLang="en-US" sz="2000">
                <a:solidFill>
                  <a:srgbClr val="1C1C1C"/>
                </a:solidFill>
                <a:latin typeface="微软雅黑" panose="020B0503020204020204" pitchFamily="34" charset="-122"/>
              </a:rPr>
              <a:t>带紧束缚近似下的</a:t>
            </a:r>
            <a:r>
              <a:rPr lang="en-US" altLang="zh-CN" sz="2000">
                <a:solidFill>
                  <a:srgbClr val="1C1C1C"/>
                </a:solidFill>
                <a:latin typeface="微软雅黑" panose="020B0503020204020204" pitchFamily="34" charset="-122"/>
              </a:rPr>
              <a:t>E(k)</a:t>
            </a:r>
            <a:r>
              <a:rPr lang="zh-CN" altLang="en-US" sz="2000">
                <a:solidFill>
                  <a:srgbClr val="1C1C1C"/>
                </a:solidFill>
                <a:latin typeface="微软雅黑" panose="020B0503020204020204" pitchFamily="34" charset="-122"/>
              </a:rPr>
              <a:t>函数</a:t>
            </a:r>
            <a:r>
              <a:rPr lang="en-US" altLang="zh-CN" sz="2000">
                <a:solidFill>
                  <a:srgbClr val="1C1C1C"/>
                </a:solidFill>
                <a:latin typeface="微软雅黑" panose="020B0503020204020204" pitchFamily="34" charset="-122"/>
              </a:rPr>
              <a:t>,</a:t>
            </a:r>
            <a:r>
              <a:rPr lang="zh-CN" altLang="en-US" sz="2000">
                <a:solidFill>
                  <a:srgbClr val="1C1C1C"/>
                </a:solidFill>
                <a:latin typeface="微软雅黑" panose="020B0503020204020204" pitchFamily="34" charset="-122"/>
              </a:rPr>
              <a:t>在沿着布里渊区几个主对称轴方向</a:t>
            </a:r>
            <a:r>
              <a:rPr lang="en-US" altLang="zh-CN" sz="2000">
                <a:solidFill>
                  <a:srgbClr val="1C1C1C"/>
                </a:solidFill>
                <a:latin typeface="微软雅黑" panose="020B0503020204020204" pitchFamily="34" charset="-122"/>
              </a:rPr>
              <a:t>,</a:t>
            </a:r>
            <a:r>
              <a:rPr lang="zh-CN" altLang="en-US" sz="2000">
                <a:solidFill>
                  <a:srgbClr val="1C1C1C"/>
                </a:solidFill>
                <a:latin typeface="微软雅黑" panose="020B0503020204020204" pitchFamily="34" charset="-122"/>
              </a:rPr>
              <a:t>可以约化成以下形式</a:t>
            </a:r>
            <a:r>
              <a:rPr lang="en-US" altLang="zh-CN" sz="2000">
                <a:solidFill>
                  <a:srgbClr val="1C1C1C"/>
                </a:solidFill>
                <a:latin typeface="微软雅黑" panose="020B0503020204020204" pitchFamily="34" charset="-122"/>
              </a:rPr>
              <a:t>:</a:t>
            </a:r>
          </a:p>
        </p:txBody>
      </p:sp>
      <p:sp>
        <p:nvSpPr>
          <p:cNvPr id="56327" name="矩形 11"/>
          <p:cNvSpPr>
            <a:spLocks noChangeArrowheads="1"/>
          </p:cNvSpPr>
          <p:nvPr/>
        </p:nvSpPr>
        <p:spPr bwMode="auto">
          <a:xfrm>
            <a:off x="250825" y="1484313"/>
            <a:ext cx="8642350" cy="5040312"/>
          </a:xfrm>
          <a:prstGeom prst="rect">
            <a:avLst/>
          </a:prstGeom>
          <a:noFill/>
          <a:ln w="19050" algn="ctr">
            <a:solidFill>
              <a:srgbClr val="0207CA"/>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a:xfrm>
            <a:off x="250825" y="928688"/>
            <a:ext cx="8243888" cy="425450"/>
          </a:xfrm>
          <a:effectLst>
            <a:prstShdw prst="shdw17" dist="17961" dir="2700000">
              <a:srgbClr val="997A5C"/>
            </a:prstShdw>
          </a:effectLst>
        </p:spPr>
        <p:txBody>
          <a:bodyPr>
            <a:spAutoFit/>
          </a:bodyPr>
          <a:lstStyle/>
          <a:p>
            <a:pPr algn="just" eaLnBrk="1" hangingPunct="1">
              <a:spcBef>
                <a:spcPct val="50000"/>
              </a:spcBef>
              <a:defRPr/>
            </a:pPr>
            <a:r>
              <a:rPr lang="zh-CN" altLang="en-US" sz="2400" kern="1200">
                <a:solidFill>
                  <a:srgbClr val="1C1C1C"/>
                </a:solidFill>
                <a:latin typeface="微软雅黑" panose="020B0503020204020204" pitchFamily="34" charset="-122"/>
                <a:cs typeface="+mn-cs"/>
              </a:rPr>
              <a:t>证明</a:t>
            </a:r>
            <a:r>
              <a:rPr lang="en-US" altLang="zh-CN" sz="2400" kern="1200">
                <a:solidFill>
                  <a:srgbClr val="1C1C1C"/>
                </a:solidFill>
                <a:latin typeface="微软雅黑" panose="020B0503020204020204" pitchFamily="34" charset="-122"/>
                <a:cs typeface="+mn-cs"/>
              </a:rPr>
              <a:t>:</a:t>
            </a:r>
          </a:p>
        </p:txBody>
      </p:sp>
      <p:graphicFrame>
        <p:nvGraphicFramePr>
          <p:cNvPr id="57347" name="Object 10"/>
          <p:cNvGraphicFramePr>
            <a:graphicFrameLocks noGrp="1" noChangeAspect="1"/>
          </p:cNvGraphicFramePr>
          <p:nvPr>
            <p:ph sz="half" idx="4294967295"/>
          </p:nvPr>
        </p:nvGraphicFramePr>
        <p:xfrm>
          <a:off x="1093788" y="2405063"/>
          <a:ext cx="2482850" cy="719137"/>
        </p:xfrm>
        <a:graphic>
          <a:graphicData uri="http://schemas.openxmlformats.org/presentationml/2006/ole">
            <mc:AlternateContent xmlns:mc="http://schemas.openxmlformats.org/markup-compatibility/2006">
              <mc:Choice xmlns:v="urn:schemas-microsoft-com:vml" Requires="v">
                <p:oleObj spid="_x0000_s57359" name="Equation" r:id="rId3" imgW="1358310" imgH="393529" progId="Equation.DSMT4">
                  <p:embed/>
                </p:oleObj>
              </mc:Choice>
              <mc:Fallback>
                <p:oleObj name="Equation" r:id="rId3" imgW="1358310" imgH="393529" progId="Equation.DSMT4">
                  <p:embed/>
                  <p:pic>
                    <p:nvPicPr>
                      <p:cNvPr id="0" name="Object 10"/>
                      <p:cNvPicPr>
                        <a:picLocks noGrp="1" noChangeAspect="1" noChangeArrowheads="1"/>
                      </p:cNvPicPr>
                      <p:nvPr/>
                    </p:nvPicPr>
                    <p:blipFill>
                      <a:blip r:embed="rId4">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1093788" y="2405063"/>
                        <a:ext cx="248285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48" name="Object 15"/>
          <p:cNvGraphicFramePr>
            <a:graphicFrameLocks noGrp="1" noChangeAspect="1"/>
          </p:cNvGraphicFramePr>
          <p:nvPr>
            <p:ph sz="quarter" idx="4294967295"/>
          </p:nvPr>
        </p:nvGraphicFramePr>
        <p:xfrm>
          <a:off x="1093788" y="3140075"/>
          <a:ext cx="5703887" cy="792163"/>
        </p:xfrm>
        <a:graphic>
          <a:graphicData uri="http://schemas.openxmlformats.org/presentationml/2006/ole">
            <mc:AlternateContent xmlns:mc="http://schemas.openxmlformats.org/markup-compatibility/2006">
              <mc:Choice xmlns:v="urn:schemas-microsoft-com:vml" Requires="v">
                <p:oleObj spid="_x0000_s57360" name="Equation" r:id="rId5" imgW="3111500" imgH="431800" progId="Equation.DSMT4">
                  <p:embed/>
                </p:oleObj>
              </mc:Choice>
              <mc:Fallback>
                <p:oleObj name="Equation" r:id="rId5" imgW="3111500" imgH="431800" progId="Equation.DSMT4">
                  <p:embed/>
                  <p:pic>
                    <p:nvPicPr>
                      <p:cNvPr id="0" name="Object 15"/>
                      <p:cNvPicPr>
                        <a:picLocks noGrp="1" noChangeAspect="1" noChangeArrowheads="1"/>
                      </p:cNvPicPr>
                      <p:nvPr/>
                    </p:nvPicPr>
                    <p:blipFill>
                      <a:blip r:embed="rId6">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1093788" y="3140075"/>
                        <a:ext cx="5703887"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49" name="Object 20"/>
          <p:cNvGraphicFramePr>
            <a:graphicFrameLocks noGrp="1" noChangeAspect="1"/>
          </p:cNvGraphicFramePr>
          <p:nvPr>
            <p:ph sz="quarter" idx="4294967295"/>
          </p:nvPr>
        </p:nvGraphicFramePr>
        <p:xfrm>
          <a:off x="1093788" y="3946525"/>
          <a:ext cx="3741737" cy="468313"/>
        </p:xfrm>
        <a:graphic>
          <a:graphicData uri="http://schemas.openxmlformats.org/presentationml/2006/ole">
            <mc:AlternateContent xmlns:mc="http://schemas.openxmlformats.org/markup-compatibility/2006">
              <mc:Choice xmlns:v="urn:schemas-microsoft-com:vml" Requires="v">
                <p:oleObj spid="_x0000_s57361" name="Equation" r:id="rId7" imgW="1828800" imgH="228600" progId="Equation.DSMT4">
                  <p:embed/>
                </p:oleObj>
              </mc:Choice>
              <mc:Fallback>
                <p:oleObj name="Equation" r:id="rId7" imgW="1828800" imgH="228600" progId="Equation.DSMT4">
                  <p:embed/>
                  <p:pic>
                    <p:nvPicPr>
                      <p:cNvPr id="0" name="Object 20"/>
                      <p:cNvPicPr>
                        <a:picLocks noGrp="1" noChangeAspect="1" noChangeArrowheads="1"/>
                      </p:cNvPicPr>
                      <p:nvPr/>
                    </p:nvPicPr>
                    <p:blipFill>
                      <a:blip r:embed="rId8">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1093788" y="3946525"/>
                        <a:ext cx="3741737"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50" name="Text Box 9"/>
          <p:cNvSpPr txBox="1">
            <a:spLocks noChangeArrowheads="1"/>
          </p:cNvSpPr>
          <p:nvPr/>
        </p:nvSpPr>
        <p:spPr bwMode="auto">
          <a:xfrm>
            <a:off x="550863" y="2563813"/>
            <a:ext cx="5429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r>
              <a:rPr lang="en-US" altLang="zh-CN" sz="2000">
                <a:solidFill>
                  <a:srgbClr val="1C1C1C"/>
                </a:solidFill>
                <a:latin typeface="微软雅黑" panose="020B0503020204020204" pitchFamily="34" charset="-122"/>
              </a:rPr>
              <a:t>(1)</a:t>
            </a:r>
          </a:p>
        </p:txBody>
      </p:sp>
      <p:grpSp>
        <p:nvGrpSpPr>
          <p:cNvPr id="57351" name="Group 12"/>
          <p:cNvGrpSpPr>
            <a:grpSpLocks/>
          </p:cNvGrpSpPr>
          <p:nvPr/>
        </p:nvGrpSpPr>
        <p:grpSpPr bwMode="auto">
          <a:xfrm>
            <a:off x="338138" y="1557338"/>
            <a:ext cx="8555037" cy="895350"/>
            <a:chOff x="406" y="1107"/>
            <a:chExt cx="5389" cy="564"/>
          </a:xfrm>
        </p:grpSpPr>
        <p:graphicFrame>
          <p:nvGraphicFramePr>
            <p:cNvPr id="57357" name="Object 13"/>
            <p:cNvGraphicFramePr>
              <a:graphicFrameLocks noChangeAspect="1"/>
            </p:cNvGraphicFramePr>
            <p:nvPr/>
          </p:nvGraphicFramePr>
          <p:xfrm>
            <a:off x="406" y="1248"/>
            <a:ext cx="1113" cy="282"/>
          </p:xfrm>
          <a:graphic>
            <a:graphicData uri="http://schemas.openxmlformats.org/presentationml/2006/ole">
              <mc:AlternateContent xmlns:mc="http://schemas.openxmlformats.org/markup-compatibility/2006">
                <mc:Choice xmlns:v="urn:schemas-microsoft-com:vml" Requires="v">
                  <p:oleObj spid="_x0000_s57362" name="Equation" r:id="rId9" imgW="952087" imgH="241195" progId="Equation.DSMT4">
                    <p:embed/>
                  </p:oleObj>
                </mc:Choice>
                <mc:Fallback>
                  <p:oleObj name="Equation" r:id="rId9" imgW="952087" imgH="241195"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 y="1248"/>
                          <a:ext cx="1113"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58" name="Object 14"/>
            <p:cNvGraphicFramePr>
              <a:graphicFrameLocks noChangeAspect="1"/>
            </p:cNvGraphicFramePr>
            <p:nvPr/>
          </p:nvGraphicFramePr>
          <p:xfrm>
            <a:off x="1595" y="1107"/>
            <a:ext cx="4200" cy="564"/>
          </p:xfrm>
          <a:graphic>
            <a:graphicData uri="http://schemas.openxmlformats.org/presentationml/2006/ole">
              <mc:AlternateContent xmlns:mc="http://schemas.openxmlformats.org/markup-compatibility/2006">
                <mc:Choice xmlns:v="urn:schemas-microsoft-com:vml" Requires="v">
                  <p:oleObj spid="_x0000_s57363" name="Equation" r:id="rId11" imgW="3594100" imgH="482600" progId="Equation.DSMT4">
                    <p:embed/>
                  </p:oleObj>
                </mc:Choice>
                <mc:Fallback>
                  <p:oleObj name="Equation" r:id="rId11" imgW="3594100" imgH="482600" progId="Equation.DSMT4">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95" y="1107"/>
                          <a:ext cx="4200" cy="5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7352" name="矩形 11"/>
          <p:cNvSpPr>
            <a:spLocks noChangeArrowheads="1"/>
          </p:cNvSpPr>
          <p:nvPr/>
        </p:nvSpPr>
        <p:spPr bwMode="auto">
          <a:xfrm>
            <a:off x="250825" y="1484313"/>
            <a:ext cx="8642350" cy="5040312"/>
          </a:xfrm>
          <a:prstGeom prst="rect">
            <a:avLst/>
          </a:prstGeom>
          <a:noFill/>
          <a:ln w="19050" algn="ctr">
            <a:solidFill>
              <a:srgbClr val="0207CA"/>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graphicFrame>
        <p:nvGraphicFramePr>
          <p:cNvPr id="57353" name="Object 4"/>
          <p:cNvGraphicFramePr>
            <a:graphicFrameLocks noChangeAspect="1"/>
          </p:cNvGraphicFramePr>
          <p:nvPr/>
        </p:nvGraphicFramePr>
        <p:xfrm>
          <a:off x="1093788" y="4430713"/>
          <a:ext cx="2476500" cy="792162"/>
        </p:xfrm>
        <a:graphic>
          <a:graphicData uri="http://schemas.openxmlformats.org/presentationml/2006/ole">
            <mc:AlternateContent xmlns:mc="http://schemas.openxmlformats.org/markup-compatibility/2006">
              <mc:Choice xmlns:v="urn:schemas-microsoft-com:vml" Requires="v">
                <p:oleObj spid="_x0000_s57364" name="Equation" r:id="rId13" imgW="1231366" imgH="393529" progId="Equation.DSMT4">
                  <p:embed/>
                </p:oleObj>
              </mc:Choice>
              <mc:Fallback>
                <p:oleObj name="Equation" r:id="rId13" imgW="1231366" imgH="393529" progId="Equation.DSMT4">
                  <p:embed/>
                  <p:pic>
                    <p:nvPicPr>
                      <p:cNvPr id="0" name="Object 4"/>
                      <p:cNvPicPr>
                        <a:picLocks noChangeAspect="1" noChangeArrowheads="1"/>
                      </p:cNvPicPr>
                      <p:nvPr/>
                    </p:nvPicPr>
                    <p:blipFill>
                      <a:blip r:embed="rId14">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1093788" y="4430713"/>
                        <a:ext cx="24765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54" name="Object 5"/>
          <p:cNvGraphicFramePr>
            <a:graphicFrameLocks noChangeAspect="1"/>
          </p:cNvGraphicFramePr>
          <p:nvPr/>
        </p:nvGraphicFramePr>
        <p:xfrm>
          <a:off x="1093788" y="5237163"/>
          <a:ext cx="6985000" cy="720725"/>
        </p:xfrm>
        <a:graphic>
          <a:graphicData uri="http://schemas.openxmlformats.org/presentationml/2006/ole">
            <mc:AlternateContent xmlns:mc="http://schemas.openxmlformats.org/markup-compatibility/2006">
              <mc:Choice xmlns:v="urn:schemas-microsoft-com:vml" Requires="v">
                <p:oleObj spid="_x0000_s57365" name="Equation" r:id="rId15" imgW="4191000" imgH="431800" progId="Equation.DSMT4">
                  <p:embed/>
                </p:oleObj>
              </mc:Choice>
              <mc:Fallback>
                <p:oleObj name="Equation" r:id="rId15" imgW="4191000" imgH="431800" progId="Equation.DSMT4">
                  <p:embed/>
                  <p:pic>
                    <p:nvPicPr>
                      <p:cNvPr id="0" name="Object 5"/>
                      <p:cNvPicPr>
                        <a:picLocks noChangeAspect="1" noChangeArrowheads="1"/>
                      </p:cNvPicPr>
                      <p:nvPr/>
                    </p:nvPicPr>
                    <p:blipFill>
                      <a:blip r:embed="rId16">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1093788" y="5237163"/>
                        <a:ext cx="69850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55" name="Text Box 6"/>
          <p:cNvSpPr txBox="1">
            <a:spLocks noChangeArrowheads="1"/>
          </p:cNvSpPr>
          <p:nvPr/>
        </p:nvSpPr>
        <p:spPr bwMode="auto">
          <a:xfrm>
            <a:off x="550863" y="4630738"/>
            <a:ext cx="5429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r>
              <a:rPr lang="en-US" altLang="zh-CN" sz="2000">
                <a:solidFill>
                  <a:srgbClr val="1C1C1C"/>
                </a:solidFill>
                <a:latin typeface="微软雅黑" panose="020B0503020204020204" pitchFamily="34" charset="-122"/>
              </a:rPr>
              <a:t>(2)</a:t>
            </a:r>
          </a:p>
        </p:txBody>
      </p:sp>
      <p:graphicFrame>
        <p:nvGraphicFramePr>
          <p:cNvPr id="57356" name="Object 10"/>
          <p:cNvGraphicFramePr>
            <a:graphicFrameLocks noChangeAspect="1"/>
          </p:cNvGraphicFramePr>
          <p:nvPr/>
        </p:nvGraphicFramePr>
        <p:xfrm>
          <a:off x="1093788" y="5973763"/>
          <a:ext cx="2840037" cy="431800"/>
        </p:xfrm>
        <a:graphic>
          <a:graphicData uri="http://schemas.openxmlformats.org/presentationml/2006/ole">
            <mc:AlternateContent xmlns:mc="http://schemas.openxmlformats.org/markup-compatibility/2006">
              <mc:Choice xmlns:v="urn:schemas-microsoft-com:vml" Requires="v">
                <p:oleObj spid="_x0000_s57366" name="Equation" r:id="rId17" imgW="1587500" imgH="241300" progId="Equation.DSMT4">
                  <p:embed/>
                </p:oleObj>
              </mc:Choice>
              <mc:Fallback>
                <p:oleObj name="Equation" r:id="rId17" imgW="1587500" imgH="241300" progId="Equation.DSMT4">
                  <p:embed/>
                  <p:pic>
                    <p:nvPicPr>
                      <p:cNvPr id="0" name="Object 10"/>
                      <p:cNvPicPr>
                        <a:picLocks noChangeAspect="1" noChangeArrowheads="1"/>
                      </p:cNvPicPr>
                      <p:nvPr/>
                    </p:nvPicPr>
                    <p:blipFill>
                      <a:blip r:embed="rId18">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1093788" y="5973763"/>
                        <a:ext cx="28400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a:xfrm>
            <a:off x="277813" y="760413"/>
            <a:ext cx="8615362" cy="682625"/>
          </a:xfrm>
          <a:noFill/>
        </p:spPr>
        <p:txBody>
          <a:bodyPr/>
          <a:lstStyle/>
          <a:p>
            <a:pPr algn="l" eaLnBrk="1" hangingPunct="1"/>
            <a:r>
              <a:rPr lang="zh-CN" altLang="en-US" sz="2400" smtClean="0">
                <a:solidFill>
                  <a:srgbClr val="1C1C1C"/>
                </a:solidFill>
                <a:effectLst/>
                <a:latin typeface="微软雅黑" panose="020B0503020204020204" pitchFamily="34" charset="-122"/>
              </a:rPr>
              <a:t>体心立方结构</a:t>
            </a:r>
            <a:r>
              <a:rPr kumimoji="1" lang="zh-CN" altLang="en-US" sz="2400" smtClean="0">
                <a:effectLst/>
                <a:latin typeface="微软雅黑" panose="020B0503020204020204" pitchFamily="34" charset="-122"/>
              </a:rPr>
              <a:t>原子</a:t>
            </a:r>
            <a:r>
              <a:rPr kumimoji="1" lang="en-US" altLang="zh-CN" sz="2400" smtClean="0">
                <a:effectLst/>
                <a:latin typeface="微软雅黑" panose="020B0503020204020204" pitchFamily="34" charset="-122"/>
              </a:rPr>
              <a:t>s</a:t>
            </a:r>
            <a:r>
              <a:rPr kumimoji="1" lang="zh-CN" altLang="en-US" sz="2400" smtClean="0">
                <a:effectLst/>
                <a:latin typeface="微软雅黑" panose="020B0503020204020204" pitchFamily="34" charset="-122"/>
              </a:rPr>
              <a:t>态形成的能带函数（</a:t>
            </a:r>
            <a:r>
              <a:rPr lang="en-US" altLang="zh-CN" sz="2400" smtClean="0">
                <a:solidFill>
                  <a:srgbClr val="1C1C1C"/>
                </a:solidFill>
                <a:effectLst/>
                <a:latin typeface="微软雅黑" panose="020B0503020204020204" pitchFamily="34" charset="-122"/>
              </a:rPr>
              <a:t>P582</a:t>
            </a:r>
            <a:r>
              <a:rPr lang="en-US" altLang="zh-CN" sz="2400" smtClean="0">
                <a:effectLst/>
                <a:latin typeface="微软雅黑" panose="020B0503020204020204" pitchFamily="34" charset="-122"/>
              </a:rPr>
              <a:t>——4.4</a:t>
            </a:r>
            <a:r>
              <a:rPr kumimoji="1" lang="zh-CN" altLang="en-US" sz="2400" smtClean="0">
                <a:effectLst/>
                <a:latin typeface="微软雅黑" panose="020B0503020204020204" pitchFamily="34" charset="-122"/>
              </a:rPr>
              <a:t>）</a:t>
            </a:r>
          </a:p>
        </p:txBody>
      </p:sp>
      <p:graphicFrame>
        <p:nvGraphicFramePr>
          <p:cNvPr id="543761" name="Object 17"/>
          <p:cNvGraphicFramePr>
            <a:graphicFrameLocks noGrp="1" noChangeAspect="1"/>
          </p:cNvGraphicFramePr>
          <p:nvPr>
            <p:ph idx="4294967295"/>
          </p:nvPr>
        </p:nvGraphicFramePr>
        <p:xfrm>
          <a:off x="611188" y="5164138"/>
          <a:ext cx="6983412" cy="1087437"/>
        </p:xfrm>
        <a:graphic>
          <a:graphicData uri="http://schemas.openxmlformats.org/presentationml/2006/ole">
            <mc:AlternateContent xmlns:mc="http://schemas.openxmlformats.org/markup-compatibility/2006">
              <mc:Choice xmlns:v="urn:schemas-microsoft-com:vml" Requires="v">
                <p:oleObj spid="_x0000_s58376" name="Equation" r:id="rId3" imgW="2692400" imgH="419100" progId="Equation.DSMT4">
                  <p:embed/>
                </p:oleObj>
              </mc:Choice>
              <mc:Fallback>
                <p:oleObj name="Equation" r:id="rId3" imgW="2692400" imgH="419100" progId="Equation.DSMT4">
                  <p:embed/>
                  <p:pic>
                    <p:nvPicPr>
                      <p:cNvPr id="0" name="Object 17"/>
                      <p:cNvPicPr>
                        <a:picLocks noGrp="1" noChangeAspect="1" noChangeArrowheads="1"/>
                      </p:cNvPicPr>
                      <p:nvPr/>
                    </p:nvPicPr>
                    <p:blipFill>
                      <a:blip r:embed="rId4">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611188" y="5164138"/>
                        <a:ext cx="6983412" cy="1087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2" name="Object 5"/>
          <p:cNvGraphicFramePr>
            <a:graphicFrameLocks noChangeAspect="1"/>
          </p:cNvGraphicFramePr>
          <p:nvPr/>
        </p:nvGraphicFramePr>
        <p:xfrm>
          <a:off x="576263" y="2347913"/>
          <a:ext cx="4464050" cy="1670050"/>
        </p:xfrm>
        <a:graphic>
          <a:graphicData uri="http://schemas.openxmlformats.org/presentationml/2006/ole">
            <mc:AlternateContent xmlns:mc="http://schemas.openxmlformats.org/markup-compatibility/2006">
              <mc:Choice xmlns:v="urn:schemas-microsoft-com:vml" Requires="v">
                <p:oleObj spid="_x0000_s58377" name="Equation" r:id="rId5" imgW="2171700" imgH="812800" progId="Equation.DSMT4">
                  <p:embed/>
                </p:oleObj>
              </mc:Choice>
              <mc:Fallback>
                <p:oleObj name="Equation" r:id="rId5" imgW="2171700" imgH="812800" progId="Equation.DSMT4">
                  <p:embed/>
                  <p:pic>
                    <p:nvPicPr>
                      <p:cNvPr id="0" name="Object 5"/>
                      <p:cNvPicPr>
                        <a:picLocks noChangeAspect="1" noChangeArrowheads="1"/>
                      </p:cNvPicPr>
                      <p:nvPr/>
                    </p:nvPicPr>
                    <p:blipFill>
                      <a:blip r:embed="rId6">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576263" y="2347913"/>
                        <a:ext cx="4464050" cy="167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73" name="Text Box 16"/>
          <p:cNvSpPr txBox="1">
            <a:spLocks noChangeArrowheads="1"/>
          </p:cNvSpPr>
          <p:nvPr/>
        </p:nvSpPr>
        <p:spPr bwMode="auto">
          <a:xfrm>
            <a:off x="611188" y="1785938"/>
            <a:ext cx="39608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lang="en-US" altLang="zh-CN" sz="2800">
                <a:solidFill>
                  <a:srgbClr val="1C1C1C"/>
                </a:solidFill>
                <a:latin typeface="Times New Roman" panose="02020603050405020304" pitchFamily="18" charset="0"/>
                <a:ea typeface="宋体" panose="02010600030101010101" pitchFamily="2" charset="-122"/>
              </a:rPr>
              <a:t>8</a:t>
            </a:r>
            <a:r>
              <a:rPr lang="zh-CN" altLang="en-US" sz="2800">
                <a:solidFill>
                  <a:srgbClr val="1C1C1C"/>
                </a:solidFill>
                <a:latin typeface="Times New Roman" panose="02020603050405020304" pitchFamily="18" charset="0"/>
                <a:ea typeface="宋体" panose="02010600030101010101" pitchFamily="2" charset="-122"/>
              </a:rPr>
              <a:t>个最近邻格点的位矢</a:t>
            </a:r>
            <a:r>
              <a:rPr lang="en-US" altLang="zh-CN" sz="2800">
                <a:solidFill>
                  <a:srgbClr val="1C1C1C"/>
                </a:solidFill>
                <a:latin typeface="Times New Roman" panose="02020603050405020304" pitchFamily="18" charset="0"/>
                <a:ea typeface="宋体" panose="02010600030101010101" pitchFamily="2" charset="-122"/>
              </a:rPr>
              <a:t>:</a:t>
            </a:r>
          </a:p>
        </p:txBody>
      </p:sp>
      <p:pic>
        <p:nvPicPr>
          <p:cNvPr id="543763" name="Picture 19" descr="XCH001_00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64163" y="2268538"/>
            <a:ext cx="3241675" cy="251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5" name="矩形 11"/>
          <p:cNvSpPr>
            <a:spLocks noChangeArrowheads="1"/>
          </p:cNvSpPr>
          <p:nvPr/>
        </p:nvSpPr>
        <p:spPr bwMode="auto">
          <a:xfrm>
            <a:off x="250825" y="1484313"/>
            <a:ext cx="8642350" cy="5040312"/>
          </a:xfrm>
          <a:prstGeom prst="rect">
            <a:avLst/>
          </a:prstGeom>
          <a:noFill/>
          <a:ln w="19050" algn="ctr">
            <a:solidFill>
              <a:srgbClr val="0207CA"/>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543763"/>
                                        </p:tgtEl>
                                        <p:attrNameLst>
                                          <p:attrName>style.visibility</p:attrName>
                                        </p:attrNameLst>
                                      </p:cBhvr>
                                      <p:to>
                                        <p:strVal val="visible"/>
                                      </p:to>
                                    </p:set>
                                    <p:animEffect transition="in" filter="dissolve">
                                      <p:cBhvr>
                                        <p:cTn id="7" dur="500"/>
                                        <p:tgtEl>
                                          <p:spTgt spid="5437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543761"/>
                                        </p:tgtEl>
                                        <p:attrNameLst>
                                          <p:attrName>style.visibility</p:attrName>
                                        </p:attrNameLst>
                                      </p:cBhvr>
                                      <p:to>
                                        <p:strVal val="visible"/>
                                      </p:to>
                                    </p:set>
                                    <p:anim calcmode="lin" valueType="num">
                                      <p:cBhvr additive="base">
                                        <p:cTn id="12" dur="500" fill="hold"/>
                                        <p:tgtEl>
                                          <p:spTgt spid="543761"/>
                                        </p:tgtEl>
                                        <p:attrNameLst>
                                          <p:attrName>ppt_x</p:attrName>
                                        </p:attrNameLst>
                                      </p:cBhvr>
                                      <p:tavLst>
                                        <p:tav tm="0">
                                          <p:val>
                                            <p:strVal val="#ppt_x"/>
                                          </p:val>
                                        </p:tav>
                                        <p:tav tm="100000">
                                          <p:val>
                                            <p:strVal val="#ppt_x"/>
                                          </p:val>
                                        </p:tav>
                                      </p:tavLst>
                                    </p:anim>
                                    <p:anim calcmode="lin" valueType="num">
                                      <p:cBhvr additive="base">
                                        <p:cTn id="13" dur="500" fill="hold"/>
                                        <p:tgtEl>
                                          <p:spTgt spid="5437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idx="4294967295"/>
          </p:nvPr>
        </p:nvSpPr>
        <p:spPr>
          <a:xfrm>
            <a:off x="0" y="349250"/>
            <a:ext cx="8243888" cy="1093788"/>
          </a:xfrm>
        </p:spPr>
        <p:txBody>
          <a:bodyPr/>
          <a:lstStyle/>
          <a:p>
            <a:pPr eaLnBrk="1" hangingPunct="1">
              <a:defRPr/>
            </a:pPr>
            <a:r>
              <a:rPr lang="zh-CN" altLang="en-US" smtClean="0">
                <a:latin typeface="微软雅黑" panose="020B0503020204020204" pitchFamily="34" charset="-122"/>
              </a:rPr>
              <a:t>课后习题</a:t>
            </a:r>
            <a:r>
              <a:rPr lang="en-US" altLang="zh-CN" smtClean="0">
                <a:latin typeface="微软雅黑" panose="020B0503020204020204" pitchFamily="34" charset="-122"/>
              </a:rPr>
              <a:t>4.7</a:t>
            </a:r>
          </a:p>
        </p:txBody>
      </p:sp>
      <p:sp>
        <p:nvSpPr>
          <p:cNvPr id="45059" name="Rectangle 3"/>
          <p:cNvSpPr>
            <a:spLocks noGrp="1" noChangeArrowheads="1"/>
          </p:cNvSpPr>
          <p:nvPr>
            <p:ph idx="4294967295"/>
          </p:nvPr>
        </p:nvSpPr>
        <p:spPr>
          <a:xfrm>
            <a:off x="395288" y="1484313"/>
            <a:ext cx="8353425" cy="873125"/>
          </a:xfrm>
        </p:spPr>
        <p:txBody>
          <a:bodyPr/>
          <a:lstStyle/>
          <a:p>
            <a:pPr marL="0" indent="0" algn="just" eaLnBrk="1" hangingPunct="1">
              <a:lnSpc>
                <a:spcPct val="125000"/>
              </a:lnSpc>
              <a:spcBef>
                <a:spcPts val="0"/>
              </a:spcBef>
              <a:buFontTx/>
              <a:buNone/>
              <a:defRPr/>
            </a:pPr>
            <a:r>
              <a:rPr kumimoji="1" lang="zh-CN" altLang="en-US" sz="2200" dirty="0" smtClean="0">
                <a:latin typeface="微软雅黑" panose="020B0503020204020204" pitchFamily="34" charset="-122"/>
              </a:rPr>
              <a:t>一维单原子链，原子间距</a:t>
            </a:r>
            <a:r>
              <a:rPr kumimoji="1" lang="en-US" altLang="zh-CN" sz="2200" dirty="0" smtClean="0">
                <a:latin typeface="微软雅黑" panose="020B0503020204020204" pitchFamily="34" charset="-122"/>
              </a:rPr>
              <a:t>a</a:t>
            </a:r>
            <a:r>
              <a:rPr kumimoji="1" lang="zh-CN" altLang="en-US" sz="2200" dirty="0" smtClean="0">
                <a:latin typeface="微软雅黑" panose="020B0503020204020204" pitchFamily="34" charset="-122"/>
              </a:rPr>
              <a:t>，总长度为</a:t>
            </a:r>
            <a:r>
              <a:rPr kumimoji="1" lang="en-US" altLang="zh-CN" sz="2200" dirty="0" smtClean="0">
                <a:latin typeface="微软雅黑" panose="020B0503020204020204" pitchFamily="34" charset="-122"/>
              </a:rPr>
              <a:t>L</a:t>
            </a:r>
            <a:r>
              <a:rPr kumimoji="1" lang="zh-CN" altLang="en-US" sz="2200" dirty="0" smtClean="0">
                <a:latin typeface="微软雅黑" panose="020B0503020204020204" pitchFamily="34" charset="-122"/>
              </a:rPr>
              <a:t>＝</a:t>
            </a:r>
            <a:r>
              <a:rPr kumimoji="1" lang="en-US" altLang="zh-CN" sz="2200" dirty="0" smtClean="0">
                <a:latin typeface="微软雅黑" panose="020B0503020204020204" pitchFamily="34" charset="-122"/>
              </a:rPr>
              <a:t>Na, </a:t>
            </a:r>
            <a:r>
              <a:rPr kumimoji="1" lang="zh-CN" altLang="en-US" sz="2200" dirty="0" smtClean="0">
                <a:latin typeface="微软雅黑" panose="020B0503020204020204" pitchFamily="34" charset="-122"/>
              </a:rPr>
              <a:t>用紧束缚近似方法求出与原子</a:t>
            </a:r>
            <a:r>
              <a:rPr kumimoji="1" lang="en-US" altLang="zh-CN" sz="2200" dirty="0" smtClean="0">
                <a:latin typeface="微软雅黑" panose="020B0503020204020204" pitchFamily="34" charset="-122"/>
              </a:rPr>
              <a:t>s</a:t>
            </a:r>
            <a:r>
              <a:rPr kumimoji="1" lang="zh-CN" altLang="en-US" sz="2200" dirty="0" smtClean="0">
                <a:latin typeface="微软雅黑" panose="020B0503020204020204" pitchFamily="34" charset="-122"/>
              </a:rPr>
              <a:t>态能级相对应的能带函数</a:t>
            </a:r>
            <a:r>
              <a:rPr kumimoji="1" lang="en-US" altLang="zh-CN" sz="2200" dirty="0" smtClean="0">
                <a:latin typeface="微软雅黑" panose="020B0503020204020204" pitchFamily="34" charset="-122"/>
              </a:rPr>
              <a:t>.</a:t>
            </a:r>
          </a:p>
        </p:txBody>
      </p:sp>
      <p:sp>
        <p:nvSpPr>
          <p:cNvPr id="558084" name="Rectangle 4"/>
          <p:cNvSpPr>
            <a:spLocks noChangeArrowheads="1"/>
          </p:cNvSpPr>
          <p:nvPr/>
        </p:nvSpPr>
        <p:spPr bwMode="auto">
          <a:xfrm>
            <a:off x="393700" y="2420938"/>
            <a:ext cx="8355013"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tabLst>
                <a:tab pos="333375" algn="l"/>
              </a:tabLst>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tabLst>
                <a:tab pos="333375" algn="l"/>
              </a:tabLst>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tabLst>
                <a:tab pos="333375" algn="l"/>
              </a:tabLst>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tabLst>
                <a:tab pos="333375" algn="l"/>
              </a:tabLst>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tabLst>
                <a:tab pos="333375" algn="l"/>
              </a:tabLst>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tabLst>
                <a:tab pos="333375" algn="l"/>
              </a:tabLst>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tabLst>
                <a:tab pos="333375" algn="l"/>
              </a:tabLst>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tabLst>
                <a:tab pos="333375" algn="l"/>
              </a:tabLst>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tabLst>
                <a:tab pos="333375" algn="l"/>
              </a:tabLst>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lnSpc>
                <a:spcPct val="150000"/>
              </a:lnSpc>
              <a:spcBef>
                <a:spcPct val="0"/>
              </a:spcBef>
              <a:buFontTx/>
              <a:buNone/>
            </a:pPr>
            <a:r>
              <a:rPr kumimoji="1" lang="zh-CN" altLang="en-US" sz="2000">
                <a:latin typeface="微软雅黑" panose="020B0503020204020204" pitchFamily="34" charset="-122"/>
              </a:rPr>
              <a:t>解：</a:t>
            </a:r>
            <a:r>
              <a:rPr kumimoji="1" lang="zh-CN" altLang="en-US" sz="2000">
                <a:latin typeface="微软雅黑" panose="020B0503020204020204" pitchFamily="34" charset="-122"/>
                <a:sym typeface="Monotype Sorts" pitchFamily="2" charset="2"/>
              </a:rPr>
              <a:t>只计入最近邻格点原子的相互作用时，</a:t>
            </a:r>
            <a:r>
              <a:rPr kumimoji="1" lang="en-US" altLang="zh-CN" sz="2000">
                <a:latin typeface="微软雅黑" panose="020B0503020204020204" pitchFamily="34" charset="-122"/>
                <a:sym typeface="Monotype Sorts" pitchFamily="2" charset="2"/>
              </a:rPr>
              <a:t>s</a:t>
            </a:r>
            <a:r>
              <a:rPr kumimoji="1" lang="zh-CN" altLang="en-US" sz="2000">
                <a:latin typeface="微软雅黑" panose="020B0503020204020204" pitchFamily="34" charset="-122"/>
                <a:sym typeface="Monotype Sorts" pitchFamily="2" charset="2"/>
              </a:rPr>
              <a:t>态原子能级相对应的能带函数表示为</a:t>
            </a:r>
          </a:p>
        </p:txBody>
      </p:sp>
      <p:graphicFrame>
        <p:nvGraphicFramePr>
          <p:cNvPr id="558085" name="Object 5"/>
          <p:cNvGraphicFramePr>
            <a:graphicFrameLocks noChangeAspect="1"/>
          </p:cNvGraphicFramePr>
          <p:nvPr/>
        </p:nvGraphicFramePr>
        <p:xfrm>
          <a:off x="1793875" y="3224213"/>
          <a:ext cx="4968875" cy="838200"/>
        </p:xfrm>
        <a:graphic>
          <a:graphicData uri="http://schemas.openxmlformats.org/presentationml/2006/ole">
            <mc:AlternateContent xmlns:mc="http://schemas.openxmlformats.org/markup-compatibility/2006">
              <mc:Choice xmlns:v="urn:schemas-microsoft-com:vml" Requires="v">
                <p:oleObj spid="_x0000_s59402" name="Equation" r:id="rId3" imgW="2247900" imgH="381000" progId="Equation.DSMT4">
                  <p:embed/>
                </p:oleObj>
              </mc:Choice>
              <mc:Fallback>
                <p:oleObj name="Equation" r:id="rId3" imgW="2247900" imgH="381000" progId="Equation.DSMT4">
                  <p:embed/>
                  <p:pic>
                    <p:nvPicPr>
                      <p:cNvPr id="0" name="Object 5"/>
                      <p:cNvPicPr>
                        <a:picLocks noChangeAspect="1" noChangeArrowheads="1"/>
                      </p:cNvPicPr>
                      <p:nvPr/>
                    </p:nvPicPr>
                    <p:blipFill>
                      <a:blip r:embed="rId4">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1793875" y="3224213"/>
                        <a:ext cx="49688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8086" name="Rectangle 6"/>
          <p:cNvSpPr>
            <a:spLocks noChangeArrowheads="1"/>
          </p:cNvSpPr>
          <p:nvPr/>
        </p:nvSpPr>
        <p:spPr bwMode="auto">
          <a:xfrm>
            <a:off x="900113" y="4032250"/>
            <a:ext cx="7491412"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tabLst>
                <a:tab pos="333375" algn="l"/>
              </a:tabLst>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tabLst>
                <a:tab pos="333375" algn="l"/>
              </a:tabLst>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tabLst>
                <a:tab pos="333375" algn="l"/>
              </a:tabLst>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tabLst>
                <a:tab pos="333375" algn="l"/>
              </a:tabLst>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tabLst>
                <a:tab pos="333375" algn="l"/>
              </a:tabLst>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tabLst>
                <a:tab pos="333375" algn="l"/>
              </a:tabLst>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tabLst>
                <a:tab pos="333375" algn="l"/>
              </a:tabLst>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tabLst>
                <a:tab pos="333375" algn="l"/>
              </a:tabLst>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tabLst>
                <a:tab pos="333375" algn="l"/>
              </a:tabLst>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lnSpc>
                <a:spcPct val="150000"/>
              </a:lnSpc>
              <a:spcBef>
                <a:spcPct val="0"/>
              </a:spcBef>
              <a:buFontTx/>
              <a:buNone/>
            </a:pPr>
            <a:r>
              <a:rPr kumimoji="1" lang="zh-CN" altLang="en-US" sz="2000">
                <a:latin typeface="微软雅黑" panose="020B0503020204020204" pitchFamily="34" charset="-122"/>
              </a:rPr>
              <a:t>对于一维情形</a:t>
            </a:r>
            <a:r>
              <a:rPr kumimoji="1" lang="en-US" altLang="zh-CN" sz="2000">
                <a:latin typeface="微软雅黑" panose="020B0503020204020204" pitchFamily="34" charset="-122"/>
              </a:rPr>
              <a:t>, </a:t>
            </a:r>
            <a:r>
              <a:rPr kumimoji="1" lang="zh-CN" altLang="en-US" sz="2000">
                <a:latin typeface="微软雅黑" panose="020B0503020204020204" pitchFamily="34" charset="-122"/>
              </a:rPr>
              <a:t>任意选取一个格点为原点，有两个最近邻的格点，坐标为：</a:t>
            </a:r>
            <a:r>
              <a:rPr kumimoji="1" lang="en-US" altLang="zh-CN" sz="2000">
                <a:latin typeface="微软雅黑" panose="020B0503020204020204" pitchFamily="34" charset="-122"/>
              </a:rPr>
              <a:t>a</a:t>
            </a:r>
            <a:r>
              <a:rPr kumimoji="1" lang="zh-CN" altLang="en-US" sz="2000">
                <a:latin typeface="微软雅黑" panose="020B0503020204020204" pitchFamily="34" charset="-122"/>
              </a:rPr>
              <a:t>和－</a:t>
            </a:r>
            <a:r>
              <a:rPr kumimoji="1" lang="en-US" altLang="zh-CN" sz="2000">
                <a:latin typeface="微软雅黑" panose="020B0503020204020204" pitchFamily="34" charset="-122"/>
              </a:rPr>
              <a:t>a</a:t>
            </a:r>
          </a:p>
        </p:txBody>
      </p:sp>
      <p:graphicFrame>
        <p:nvGraphicFramePr>
          <p:cNvPr id="558087" name="Object 7"/>
          <p:cNvGraphicFramePr>
            <a:graphicFrameLocks noChangeAspect="1"/>
          </p:cNvGraphicFramePr>
          <p:nvPr/>
        </p:nvGraphicFramePr>
        <p:xfrm>
          <a:off x="892175" y="5114925"/>
          <a:ext cx="5532438" cy="571500"/>
        </p:xfrm>
        <a:graphic>
          <a:graphicData uri="http://schemas.openxmlformats.org/presentationml/2006/ole">
            <mc:AlternateContent xmlns:mc="http://schemas.openxmlformats.org/markup-compatibility/2006">
              <mc:Choice xmlns:v="urn:schemas-microsoft-com:vml" Requires="v">
                <p:oleObj spid="_x0000_s59403" r:id="rId5" imgW="1981200" imgH="241300" progId="Equation.3">
                  <p:embed/>
                </p:oleObj>
              </mc:Choice>
              <mc:Fallback>
                <p:oleObj r:id="rId5" imgW="1981200" imgH="241300" progId="Equation.3">
                  <p:embed/>
                  <p:pic>
                    <p:nvPicPr>
                      <p:cNvPr id="0" name="Object 7"/>
                      <p:cNvPicPr>
                        <a:picLocks noChangeAspect="1" noChangeArrowheads="1"/>
                      </p:cNvPicPr>
                      <p:nvPr/>
                    </p:nvPicPr>
                    <p:blipFill>
                      <a:blip r:embed="rId6">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892175" y="5114925"/>
                        <a:ext cx="553243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8088" name="Object 8"/>
          <p:cNvGraphicFramePr>
            <a:graphicFrameLocks noChangeAspect="1"/>
          </p:cNvGraphicFramePr>
          <p:nvPr/>
        </p:nvGraphicFramePr>
        <p:xfrm>
          <a:off x="892175" y="5876925"/>
          <a:ext cx="4543425" cy="552450"/>
        </p:xfrm>
        <a:graphic>
          <a:graphicData uri="http://schemas.openxmlformats.org/presentationml/2006/ole">
            <mc:AlternateContent xmlns:mc="http://schemas.openxmlformats.org/markup-compatibility/2006">
              <mc:Choice xmlns:v="urn:schemas-microsoft-com:vml" Requires="v">
                <p:oleObj spid="_x0000_s59404" name="Equation" r:id="rId7" imgW="1524077" imgH="83831" progId="Equation.DSMT4">
                  <p:embed/>
                </p:oleObj>
              </mc:Choice>
              <mc:Fallback>
                <p:oleObj name="Equation" r:id="rId7" imgW="1524077" imgH="83831" progId="Equation.DSMT4">
                  <p:embed/>
                  <p:pic>
                    <p:nvPicPr>
                      <p:cNvPr id="0" name="Object 8"/>
                      <p:cNvPicPr>
                        <a:picLocks noChangeAspect="1" noChangeArrowheads="1"/>
                      </p:cNvPicPr>
                      <p:nvPr/>
                    </p:nvPicPr>
                    <p:blipFill>
                      <a:blip r:embed="rId8">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892175" y="5876925"/>
                        <a:ext cx="45434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401" name="矩形 11"/>
          <p:cNvSpPr>
            <a:spLocks noChangeArrowheads="1"/>
          </p:cNvSpPr>
          <p:nvPr/>
        </p:nvSpPr>
        <p:spPr bwMode="auto">
          <a:xfrm>
            <a:off x="250825" y="1484313"/>
            <a:ext cx="8642350" cy="5040312"/>
          </a:xfrm>
          <a:prstGeom prst="rect">
            <a:avLst/>
          </a:prstGeom>
          <a:noFill/>
          <a:ln w="19050" algn="ctr">
            <a:solidFill>
              <a:srgbClr val="0207CA"/>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58084">
                                            <p:txEl>
                                              <p:pRg st="0" end="0"/>
                                            </p:txEl>
                                          </p:spTgt>
                                        </p:tgtEl>
                                        <p:attrNameLst>
                                          <p:attrName>style.visibility</p:attrName>
                                        </p:attrNameLst>
                                      </p:cBhvr>
                                      <p:to>
                                        <p:strVal val="visible"/>
                                      </p:to>
                                    </p:set>
                                    <p:animEffect transition="in" filter="dissolve">
                                      <p:cBhvr>
                                        <p:cTn id="7" dur="500"/>
                                        <p:tgtEl>
                                          <p:spTgt spid="558084">
                                            <p:txEl>
                                              <p:pRg st="0" end="0"/>
                                            </p:txEl>
                                          </p:spTgt>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558085"/>
                                        </p:tgtEl>
                                        <p:attrNameLst>
                                          <p:attrName>style.visibility</p:attrName>
                                        </p:attrNameLst>
                                      </p:cBhvr>
                                      <p:to>
                                        <p:strVal val="visible"/>
                                      </p:to>
                                    </p:set>
                                    <p:animEffect transition="in" filter="dissolve">
                                      <p:cBhvr>
                                        <p:cTn id="11" dur="500"/>
                                        <p:tgtEl>
                                          <p:spTgt spid="55808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558086">
                                            <p:txEl>
                                              <p:pRg st="0" end="0"/>
                                            </p:txEl>
                                          </p:spTgt>
                                        </p:tgtEl>
                                        <p:attrNameLst>
                                          <p:attrName>style.visibility</p:attrName>
                                        </p:attrNameLst>
                                      </p:cBhvr>
                                      <p:to>
                                        <p:strVal val="visible"/>
                                      </p:to>
                                    </p:set>
                                    <p:animEffect transition="in" filter="dissolve">
                                      <p:cBhvr>
                                        <p:cTn id="16" dur="500"/>
                                        <p:tgtEl>
                                          <p:spTgt spid="558086">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558087"/>
                                        </p:tgtEl>
                                        <p:attrNameLst>
                                          <p:attrName>style.visibility</p:attrName>
                                        </p:attrNameLst>
                                      </p:cBhvr>
                                      <p:to>
                                        <p:strVal val="visible"/>
                                      </p:to>
                                    </p:set>
                                    <p:animEffect transition="in" filter="dissolve">
                                      <p:cBhvr>
                                        <p:cTn id="21" dur="500"/>
                                        <p:tgtEl>
                                          <p:spTgt spid="55808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558088"/>
                                        </p:tgtEl>
                                        <p:attrNameLst>
                                          <p:attrName>style.visibility</p:attrName>
                                        </p:attrNameLst>
                                      </p:cBhvr>
                                      <p:to>
                                        <p:strVal val="visible"/>
                                      </p:to>
                                    </p:set>
                                    <p:animEffect transition="in" filter="dissolve">
                                      <p:cBhvr>
                                        <p:cTn id="26" dur="500"/>
                                        <p:tgtEl>
                                          <p:spTgt spid="558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4" grpId="0" build="p" autoUpdateAnimBg="0"/>
      <p:bldP spid="558086"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10"/>
          <p:cNvSpPr>
            <a:spLocks noChangeArrowheads="1"/>
          </p:cNvSpPr>
          <p:nvPr/>
        </p:nvSpPr>
        <p:spPr bwMode="auto">
          <a:xfrm>
            <a:off x="250825" y="884238"/>
            <a:ext cx="8642350" cy="5929312"/>
          </a:xfrm>
          <a:prstGeom prst="rect">
            <a:avLst/>
          </a:prstGeom>
          <a:solidFill>
            <a:schemeClr val="bg1"/>
          </a:solidFill>
          <a:ln w="19050" algn="ctr">
            <a:solidFill>
              <a:srgbClr val="0207CA"/>
            </a:solidFill>
            <a:prstDash val="dash"/>
            <a:round/>
            <a:headEnd/>
            <a:tailEnd type="triangle" w="med" len="med"/>
          </a:ln>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pic>
        <p:nvPicPr>
          <p:cNvPr id="13" name="Picture 25" descr="XCH004_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13" y="3816350"/>
            <a:ext cx="3860800" cy="296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ChangeArrowheads="1"/>
          </p:cNvSpPr>
          <p:nvPr/>
        </p:nvSpPr>
        <p:spPr bwMode="auto">
          <a:xfrm>
            <a:off x="358775" y="1982788"/>
            <a:ext cx="39703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 typeface="Wingdings" panose="05000000000000000000" pitchFamily="2" charset="2"/>
              <a:buChar char="Ø"/>
            </a:pPr>
            <a:r>
              <a:rPr kumimoji="1" lang="zh-CN" altLang="en-US" sz="2000">
                <a:latin typeface="微软雅黑" panose="020B0503020204020204" pitchFamily="34" charset="-122"/>
              </a:rPr>
              <a:t>简单晶格原胞只有一个原子</a:t>
            </a:r>
            <a:endParaRPr kumimoji="1" lang="zh-CN" altLang="en-US" sz="2000">
              <a:latin typeface="微软雅黑" panose="020B0503020204020204" pitchFamily="34" charset="-122"/>
              <a:sym typeface="Monotype Sorts" pitchFamily="2" charset="2"/>
            </a:endParaRPr>
          </a:p>
        </p:txBody>
      </p:sp>
      <p:sp>
        <p:nvSpPr>
          <p:cNvPr id="5126" name="Rectangle 6"/>
          <p:cNvSpPr>
            <a:spLocks noChangeArrowheads="1"/>
          </p:cNvSpPr>
          <p:nvPr/>
        </p:nvSpPr>
        <p:spPr bwMode="auto">
          <a:xfrm>
            <a:off x="395288" y="3335338"/>
            <a:ext cx="3316287"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a:spcBef>
                <a:spcPct val="0"/>
              </a:spcBef>
              <a:buFont typeface="Wingdings" panose="05000000000000000000" pitchFamily="2" charset="2"/>
              <a:buChar char="Ø"/>
            </a:pPr>
            <a:r>
              <a:rPr kumimoji="1" lang="zh-CN" altLang="en-US" sz="1800">
                <a:latin typeface="微软雅黑" panose="020B0503020204020204" pitchFamily="34" charset="-122"/>
                <a:sym typeface="Monotype Sorts" pitchFamily="2" charset="2"/>
              </a:rPr>
              <a:t>电子的束缚态波函数</a:t>
            </a:r>
          </a:p>
        </p:txBody>
      </p:sp>
      <p:graphicFrame>
        <p:nvGraphicFramePr>
          <p:cNvPr id="5135" name="Object 15"/>
          <p:cNvGraphicFramePr>
            <a:graphicFrameLocks noChangeAspect="1"/>
          </p:cNvGraphicFramePr>
          <p:nvPr/>
        </p:nvGraphicFramePr>
        <p:xfrm>
          <a:off x="2943225" y="3263900"/>
          <a:ext cx="1295400" cy="468313"/>
        </p:xfrm>
        <a:graphic>
          <a:graphicData uri="http://schemas.openxmlformats.org/presentationml/2006/ole">
            <mc:AlternateContent xmlns:mc="http://schemas.openxmlformats.org/markup-compatibility/2006">
              <mc:Choice xmlns:v="urn:schemas-microsoft-com:vml" Requires="v">
                <p:oleObj spid="_x0000_s25614" name="公式" r:id="rId4" imgW="672808" imgH="241195" progId="Equation.3">
                  <p:embed/>
                </p:oleObj>
              </mc:Choice>
              <mc:Fallback>
                <p:oleObj name="公式" r:id="rId4" imgW="672808" imgH="241195" progId="Equation.3">
                  <p:embed/>
                  <p:pic>
                    <p:nvPicPr>
                      <p:cNvPr id="0" name="Object 15"/>
                      <p:cNvPicPr>
                        <a:picLocks noChangeAspect="1" noChangeArrowheads="1"/>
                      </p:cNvPicPr>
                      <p:nvPr/>
                    </p:nvPicPr>
                    <p:blipFill>
                      <a:blip r:embed="rId5">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2943225" y="3263900"/>
                        <a:ext cx="12954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146" name="Picture 26" descr="XCH004_0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24388" y="836613"/>
            <a:ext cx="3857625"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8" name="Rectangle 3"/>
          <p:cNvSpPr>
            <a:spLocks noChangeArrowheads="1"/>
          </p:cNvSpPr>
          <p:nvPr/>
        </p:nvSpPr>
        <p:spPr bwMode="auto">
          <a:xfrm>
            <a:off x="395288" y="2489200"/>
            <a:ext cx="28194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Tx/>
              <a:buNone/>
            </a:pPr>
            <a:r>
              <a:rPr kumimoji="1" lang="zh-CN" altLang="en-US" sz="1800">
                <a:latin typeface="微软雅黑" panose="020B0503020204020204" pitchFamily="34" charset="-122"/>
              </a:rPr>
              <a:t>电子在格矢</a:t>
            </a:r>
            <a:endParaRPr kumimoji="1" lang="zh-CN" altLang="en-US" sz="1800">
              <a:latin typeface="微软雅黑" panose="020B0503020204020204" pitchFamily="34" charset="-122"/>
              <a:sym typeface="Monotype Sorts" pitchFamily="2" charset="2"/>
            </a:endParaRPr>
          </a:p>
        </p:txBody>
      </p:sp>
      <p:graphicFrame>
        <p:nvGraphicFramePr>
          <p:cNvPr id="25609" name="Object 4"/>
          <p:cNvGraphicFramePr>
            <a:graphicFrameLocks noChangeAspect="1"/>
          </p:cNvGraphicFramePr>
          <p:nvPr/>
        </p:nvGraphicFramePr>
        <p:xfrm>
          <a:off x="1662113" y="2417763"/>
          <a:ext cx="2909887" cy="468312"/>
        </p:xfrm>
        <a:graphic>
          <a:graphicData uri="http://schemas.openxmlformats.org/presentationml/2006/ole">
            <mc:AlternateContent xmlns:mc="http://schemas.openxmlformats.org/markup-compatibility/2006">
              <mc:Choice xmlns:v="urn:schemas-microsoft-com:vml" Requires="v">
                <p:oleObj spid="_x0000_s25615" r:id="rId7" imgW="1562100" imgH="254000" progId="Equation.3">
                  <p:embed/>
                </p:oleObj>
              </mc:Choice>
              <mc:Fallback>
                <p:oleObj r:id="rId7" imgW="1562100" imgH="254000" progId="Equation.3">
                  <p:embed/>
                  <p:pic>
                    <p:nvPicPr>
                      <p:cNvPr id="0" name="Object 4"/>
                      <p:cNvPicPr>
                        <a:picLocks noChangeAspect="1" noChangeArrowheads="1"/>
                      </p:cNvPicPr>
                      <p:nvPr/>
                    </p:nvPicPr>
                    <p:blipFill>
                      <a:blip r:embed="rId8">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1662113" y="2417763"/>
                        <a:ext cx="2909887" cy="468312"/>
                      </a:xfrm>
                      <a:prstGeom prst="rect">
                        <a:avLst/>
                      </a:prstGeom>
                      <a:noFill/>
                      <a:ln>
                        <a:noFill/>
                      </a:ln>
                      <a:extLst>
                        <a:ext uri="{909E8E84-426E-40DD-AFC4-6F175D3DCCD1}">
                          <a14:hiddenFill xmlns:a14="http://schemas.microsoft.com/office/drawing/2010/main">
                            <a:solidFill>
                              <a:srgbClr val="CAEACE"/>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10" name="Rectangle 27"/>
          <p:cNvSpPr>
            <a:spLocks noChangeArrowheads="1"/>
          </p:cNvSpPr>
          <p:nvPr/>
        </p:nvSpPr>
        <p:spPr bwMode="auto">
          <a:xfrm>
            <a:off x="423863" y="2867025"/>
            <a:ext cx="28194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Tx/>
              <a:buNone/>
            </a:pPr>
            <a:r>
              <a:rPr kumimoji="1" lang="zh-CN" altLang="en-US" sz="1800">
                <a:latin typeface="微软雅黑" panose="020B0503020204020204" pitchFamily="34" charset="-122"/>
              </a:rPr>
              <a:t>处原子附近运动</a:t>
            </a:r>
            <a:endParaRPr kumimoji="1" lang="zh-CN" altLang="en-US" sz="1800">
              <a:latin typeface="微软雅黑" panose="020B0503020204020204" pitchFamily="34" charset="-122"/>
              <a:sym typeface="Monotype Sorts" pitchFamily="2" charset="2"/>
            </a:endParaRPr>
          </a:p>
        </p:txBody>
      </p:sp>
      <p:sp>
        <p:nvSpPr>
          <p:cNvPr id="5149" name="Rectangle 29"/>
          <p:cNvSpPr>
            <a:spLocks noChangeArrowheads="1"/>
          </p:cNvSpPr>
          <p:nvPr/>
        </p:nvSpPr>
        <p:spPr bwMode="auto">
          <a:xfrm>
            <a:off x="358775" y="1322388"/>
            <a:ext cx="4003675"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lnSpc>
                <a:spcPct val="110000"/>
              </a:lnSpc>
              <a:spcBef>
                <a:spcPct val="0"/>
              </a:spcBef>
              <a:buFont typeface="Wingdings" panose="05000000000000000000" pitchFamily="2" charset="2"/>
              <a:buChar char="Ø"/>
            </a:pPr>
            <a:r>
              <a:rPr kumimoji="1" lang="zh-CN" altLang="en-US" sz="2000">
                <a:latin typeface="微软雅黑" panose="020B0503020204020204" pitchFamily="34" charset="-122"/>
              </a:rPr>
              <a:t>电子在第</a:t>
            </a:r>
            <a:r>
              <a:rPr kumimoji="1" lang="en-US" altLang="zh-CN" sz="2000">
                <a:latin typeface="微软雅黑" panose="020B0503020204020204" pitchFamily="34" charset="-122"/>
              </a:rPr>
              <a:t>m</a:t>
            </a:r>
            <a:r>
              <a:rPr kumimoji="1" lang="zh-CN" altLang="en-US" sz="2000">
                <a:latin typeface="微软雅黑" panose="020B0503020204020204" pitchFamily="34" charset="-122"/>
              </a:rPr>
              <a:t>个原子附近运动，其它原子的作用是微扰</a:t>
            </a:r>
          </a:p>
        </p:txBody>
      </p:sp>
      <p:sp>
        <p:nvSpPr>
          <p:cNvPr id="12" name="Rectangle 3"/>
          <p:cNvSpPr>
            <a:spLocks noChangeArrowheads="1"/>
          </p:cNvSpPr>
          <p:nvPr/>
        </p:nvSpPr>
        <p:spPr bwMode="auto">
          <a:xfrm>
            <a:off x="439738" y="884238"/>
            <a:ext cx="41910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kumimoji="1" lang="zh-CN" altLang="en-US" sz="2400">
                <a:solidFill>
                  <a:srgbClr val="800000"/>
                </a:solidFill>
                <a:latin typeface="微软雅黑" panose="020B0503020204020204" pitchFamily="34" charset="-122"/>
              </a:rPr>
              <a:t>模型与微扰计算 </a:t>
            </a:r>
          </a:p>
        </p:txBody>
      </p:sp>
      <p:pic>
        <p:nvPicPr>
          <p:cNvPr id="14" name="Picture 26" descr="XCH004_0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24388" y="3816350"/>
            <a:ext cx="3857625" cy="296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149"/>
                                        </p:tgtEl>
                                        <p:attrNameLst>
                                          <p:attrName>style.visibility</p:attrName>
                                        </p:attrNameLst>
                                      </p:cBhvr>
                                      <p:to>
                                        <p:strVal val="visible"/>
                                      </p:to>
                                    </p:set>
                                    <p:animEffect transition="in" filter="dissolve">
                                      <p:cBhvr>
                                        <p:cTn id="7" dur="500"/>
                                        <p:tgtEl>
                                          <p:spTgt spid="5149"/>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5146"/>
                                        </p:tgtEl>
                                        <p:attrNameLst>
                                          <p:attrName>style.visibility</p:attrName>
                                        </p:attrNameLst>
                                      </p:cBhvr>
                                      <p:to>
                                        <p:strVal val="visible"/>
                                      </p:to>
                                    </p:set>
                                    <p:animEffect transition="in" filter="dissolve">
                                      <p:cBhvr>
                                        <p:cTn id="11" dur="500"/>
                                        <p:tgtEl>
                                          <p:spTgt spid="5146"/>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5122"/>
                                        </p:tgtEl>
                                        <p:attrNameLst>
                                          <p:attrName>style.visibility</p:attrName>
                                        </p:attrNameLst>
                                      </p:cBhvr>
                                      <p:to>
                                        <p:strVal val="visible"/>
                                      </p:to>
                                    </p:set>
                                    <p:animEffect transition="in" filter="dissolve">
                                      <p:cBhvr>
                                        <p:cTn id="15" dur="500"/>
                                        <p:tgtEl>
                                          <p:spTgt spid="5122"/>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5126">
                                            <p:txEl>
                                              <p:pRg st="0" end="0"/>
                                            </p:txEl>
                                          </p:spTgt>
                                        </p:tgtEl>
                                        <p:attrNameLst>
                                          <p:attrName>style.visibility</p:attrName>
                                        </p:attrNameLst>
                                      </p:cBhvr>
                                      <p:to>
                                        <p:strVal val="visible"/>
                                      </p:to>
                                    </p:set>
                                    <p:animEffect transition="in" filter="dissolve">
                                      <p:cBhvr>
                                        <p:cTn id="19" dur="500"/>
                                        <p:tgtEl>
                                          <p:spTgt spid="5126">
                                            <p:txEl>
                                              <p:pRg st="0" end="0"/>
                                            </p:txEl>
                                          </p:spTgt>
                                        </p:tgtEl>
                                      </p:cBhvr>
                                    </p:animEffect>
                                  </p:childTnLst>
                                </p:cTn>
                              </p:par>
                            </p:childTnLst>
                          </p:cTn>
                        </p:par>
                        <p:par>
                          <p:cTn id="20" fill="hold" nodeType="afterGroup">
                            <p:stCondLst>
                              <p:cond delay="2000"/>
                            </p:stCondLst>
                            <p:childTnLst>
                              <p:par>
                                <p:cTn id="21" presetID="9" presetClass="entr" presetSubtype="0" fill="hold" nodeType="afterEffect">
                                  <p:stCondLst>
                                    <p:cond delay="0"/>
                                  </p:stCondLst>
                                  <p:childTnLst>
                                    <p:set>
                                      <p:cBhvr>
                                        <p:cTn id="22" dur="1" fill="hold">
                                          <p:stCondLst>
                                            <p:cond delay="0"/>
                                          </p:stCondLst>
                                        </p:cTn>
                                        <p:tgtEl>
                                          <p:spTgt spid="5135"/>
                                        </p:tgtEl>
                                        <p:attrNameLst>
                                          <p:attrName>style.visibility</p:attrName>
                                        </p:attrNameLst>
                                      </p:cBhvr>
                                      <p:to>
                                        <p:strVal val="visible"/>
                                      </p:to>
                                    </p:set>
                                    <p:animEffect transition="in" filter="dissolve">
                                      <p:cBhvr>
                                        <p:cTn id="23" dur="500"/>
                                        <p:tgtEl>
                                          <p:spTgt spid="513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2">
                                            <p:txEl>
                                              <p:pRg st="0" end="0"/>
                                            </p:txEl>
                                          </p:spTgt>
                                        </p:tgtEl>
                                        <p:attrNameLst>
                                          <p:attrName>style.visibility</p:attrName>
                                        </p:attrNameLst>
                                      </p:cBhvr>
                                      <p:to>
                                        <p:strVal val="visible"/>
                                      </p:to>
                                    </p:set>
                                    <p:animEffect transition="in" filter="dissolve">
                                      <p:cBhvr>
                                        <p:cTn id="28" dur="500"/>
                                        <p:tgtEl>
                                          <p:spTgt spid="12">
                                            <p:txEl>
                                              <p:pRg st="0" end="0"/>
                                            </p:txEl>
                                          </p:spTgt>
                                        </p:tgtEl>
                                      </p:cBhvr>
                                    </p:animEffect>
                                  </p:childTnLst>
                                </p:cTn>
                              </p:par>
                            </p:childTnLst>
                          </p:cTn>
                        </p:par>
                        <p:par>
                          <p:cTn id="29" fill="hold" nodeType="afterGroup">
                            <p:stCondLst>
                              <p:cond delay="500"/>
                            </p:stCondLst>
                            <p:childTnLst>
                              <p:par>
                                <p:cTn id="30" presetID="9" presetClass="entr" presetSubtype="0"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dissolve">
                                      <p:cBhvr>
                                        <p:cTn id="32" dur="500"/>
                                        <p:tgtEl>
                                          <p:spTgt spid="13"/>
                                        </p:tgtEl>
                                      </p:cBhvr>
                                    </p:animEffect>
                                  </p:childTnLst>
                                </p:cTn>
                              </p:par>
                            </p:childTnLst>
                          </p:cTn>
                        </p:par>
                        <p:par>
                          <p:cTn id="33" fill="hold" nodeType="afterGroup">
                            <p:stCondLst>
                              <p:cond delay="1000"/>
                            </p:stCondLst>
                            <p:childTnLst>
                              <p:par>
                                <p:cTn id="34" presetID="9" presetClass="entr" presetSubtype="0" fill="hold"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dissolve">
                                      <p:cBhvr>
                                        <p:cTn id="3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utoUpdateAnimBg="0"/>
      <p:bldP spid="5126" grpId="0" build="p" autoUpdateAnimBg="0" advAuto="0"/>
      <p:bldP spid="5149" grpId="0" autoUpdateAnimBg="0"/>
      <p:bldP spid="12"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4" name="Rectangle 6"/>
          <p:cNvSpPr>
            <a:spLocks noChangeArrowheads="1"/>
          </p:cNvSpPr>
          <p:nvPr/>
        </p:nvSpPr>
        <p:spPr bwMode="auto">
          <a:xfrm>
            <a:off x="323850" y="1008063"/>
            <a:ext cx="340518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a:spcBef>
                <a:spcPct val="0"/>
              </a:spcBef>
              <a:buFont typeface="Wingdings" panose="05000000000000000000" pitchFamily="2" charset="2"/>
              <a:buChar char="Ø"/>
            </a:pPr>
            <a:r>
              <a:rPr kumimoji="1" lang="zh-CN" altLang="en-US" sz="2400">
                <a:solidFill>
                  <a:srgbClr val="800000"/>
                </a:solidFill>
                <a:latin typeface="微软雅黑" panose="020B0503020204020204" pitchFamily="34" charset="-122"/>
                <a:sym typeface="Monotype Sorts" pitchFamily="2" charset="2"/>
              </a:rPr>
              <a:t>电子的束缚态波函数</a:t>
            </a:r>
          </a:p>
        </p:txBody>
      </p:sp>
      <p:graphicFrame>
        <p:nvGraphicFramePr>
          <p:cNvPr id="58375" name="Object 7"/>
          <p:cNvGraphicFramePr>
            <a:graphicFrameLocks noChangeAspect="1"/>
          </p:cNvGraphicFramePr>
          <p:nvPr/>
        </p:nvGraphicFramePr>
        <p:xfrm>
          <a:off x="714375" y="1882775"/>
          <a:ext cx="7543800" cy="1062038"/>
        </p:xfrm>
        <a:graphic>
          <a:graphicData uri="http://schemas.openxmlformats.org/presentationml/2006/ole">
            <mc:AlternateContent xmlns:mc="http://schemas.openxmlformats.org/markup-compatibility/2006">
              <mc:Choice xmlns:v="urn:schemas-microsoft-com:vml" Requires="v">
                <p:oleObj spid="_x0000_s26638" r:id="rId3" imgW="2888047" imgH="327649" progId="Equation.3">
                  <p:embed/>
                </p:oleObj>
              </mc:Choice>
              <mc:Fallback>
                <p:oleObj r:id="rId3" imgW="2888047" imgH="327649" progId="Equation.3">
                  <p:embed/>
                  <p:pic>
                    <p:nvPicPr>
                      <p:cNvPr id="0" name="Object 7"/>
                      <p:cNvPicPr>
                        <a:picLocks noChangeAspect="1" noChangeArrowheads="1"/>
                      </p:cNvPicPr>
                      <p:nvPr/>
                    </p:nvPicPr>
                    <p:blipFill>
                      <a:blip r:embed="rId4">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714375" y="1882775"/>
                        <a:ext cx="7543800" cy="1062038"/>
                      </a:xfrm>
                      <a:prstGeom prst="rect">
                        <a:avLst/>
                      </a:prstGeom>
                      <a:noFill/>
                      <a:ln>
                        <a:noFill/>
                      </a:ln>
                      <a:extLst>
                        <a:ext uri="{909E8E84-426E-40DD-AFC4-6F175D3DCCD1}">
                          <a14:hiddenFill xmlns:a14="http://schemas.microsoft.com/office/drawing/2010/main">
                            <a:solidFill>
                              <a:srgbClr val="CAEACE"/>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28" name="Rectangle 10"/>
          <p:cNvSpPr>
            <a:spLocks noChangeArrowheads="1"/>
          </p:cNvSpPr>
          <p:nvPr/>
        </p:nvSpPr>
        <p:spPr bwMode="auto">
          <a:xfrm>
            <a:off x="2411413" y="3479800"/>
            <a:ext cx="54864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a:spcBef>
                <a:spcPct val="0"/>
              </a:spcBef>
              <a:buFontTx/>
              <a:buNone/>
            </a:pPr>
            <a:r>
              <a:rPr kumimoji="1" lang="en-US" altLang="zh-CN" sz="2400">
                <a:latin typeface="微软雅黑" panose="020B0503020204020204" pitchFamily="34" charset="-122"/>
                <a:sym typeface="Monotype Sorts" pitchFamily="2" charset="2"/>
              </a:rPr>
              <a:t>——        </a:t>
            </a:r>
            <a:r>
              <a:rPr kumimoji="1" lang="zh-CN" altLang="en-US" sz="2400">
                <a:latin typeface="微软雅黑" panose="020B0503020204020204" pitchFamily="34" charset="-122"/>
                <a:sym typeface="Monotype Sorts" pitchFamily="2" charset="2"/>
              </a:rPr>
              <a:t>格点的原子在    处的势场</a:t>
            </a:r>
          </a:p>
        </p:txBody>
      </p:sp>
      <p:graphicFrame>
        <p:nvGraphicFramePr>
          <p:cNvPr id="26629" name="Object 11"/>
          <p:cNvGraphicFramePr>
            <a:graphicFrameLocks noChangeAspect="1"/>
          </p:cNvGraphicFramePr>
          <p:nvPr/>
        </p:nvGraphicFramePr>
        <p:xfrm>
          <a:off x="708025" y="3384550"/>
          <a:ext cx="1724025" cy="635000"/>
        </p:xfrm>
        <a:graphic>
          <a:graphicData uri="http://schemas.openxmlformats.org/presentationml/2006/ole">
            <mc:AlternateContent xmlns:mc="http://schemas.openxmlformats.org/markup-compatibility/2006">
              <mc:Choice xmlns:v="urn:schemas-microsoft-com:vml" Requires="v">
                <p:oleObj spid="_x0000_s26639" r:id="rId5" imgW="660113" imgH="241195" progId="Equation.3">
                  <p:embed/>
                </p:oleObj>
              </mc:Choice>
              <mc:Fallback>
                <p:oleObj r:id="rId5" imgW="660113" imgH="241195" progId="Equation.3">
                  <p:embed/>
                  <p:pic>
                    <p:nvPicPr>
                      <p:cNvPr id="0" name="Object 11"/>
                      <p:cNvPicPr>
                        <a:picLocks noChangeAspect="1" noChangeArrowheads="1"/>
                      </p:cNvPicPr>
                      <p:nvPr/>
                    </p:nvPicPr>
                    <p:blipFill>
                      <a:blip r:embed="rId6">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708025" y="3384550"/>
                        <a:ext cx="1724025" cy="635000"/>
                      </a:xfrm>
                      <a:prstGeom prst="rect">
                        <a:avLst/>
                      </a:prstGeom>
                      <a:noFill/>
                      <a:ln>
                        <a:noFill/>
                      </a:ln>
                      <a:extLst>
                        <a:ext uri="{909E8E84-426E-40DD-AFC4-6F175D3DCCD1}">
                          <a14:hiddenFill xmlns:a14="http://schemas.microsoft.com/office/drawing/2010/main">
                            <a:solidFill>
                              <a:srgbClr val="CAEACE"/>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0" name="Object 12"/>
          <p:cNvGraphicFramePr>
            <a:graphicFrameLocks noChangeAspect="1"/>
          </p:cNvGraphicFramePr>
          <p:nvPr/>
        </p:nvGraphicFramePr>
        <p:xfrm>
          <a:off x="3327400" y="3435350"/>
          <a:ext cx="552450" cy="635000"/>
        </p:xfrm>
        <a:graphic>
          <a:graphicData uri="http://schemas.openxmlformats.org/presentationml/2006/ole">
            <mc:AlternateContent xmlns:mc="http://schemas.openxmlformats.org/markup-compatibility/2006">
              <mc:Choice xmlns:v="urn:schemas-microsoft-com:vml" Requires="v">
                <p:oleObj spid="_x0000_s26640" r:id="rId7" imgW="215713" imgH="241091" progId="Equation.3">
                  <p:embed/>
                </p:oleObj>
              </mc:Choice>
              <mc:Fallback>
                <p:oleObj r:id="rId7" imgW="215713" imgH="241091" progId="Equation.3">
                  <p:embed/>
                  <p:pic>
                    <p:nvPicPr>
                      <p:cNvPr id="0" name="Object 12"/>
                      <p:cNvPicPr>
                        <a:picLocks noChangeAspect="1" noChangeArrowheads="1"/>
                      </p:cNvPicPr>
                      <p:nvPr/>
                    </p:nvPicPr>
                    <p:blipFill>
                      <a:blip r:embed="rId8">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3327400" y="3435350"/>
                        <a:ext cx="552450" cy="635000"/>
                      </a:xfrm>
                      <a:prstGeom prst="rect">
                        <a:avLst/>
                      </a:prstGeom>
                      <a:noFill/>
                      <a:ln>
                        <a:noFill/>
                      </a:ln>
                      <a:extLst>
                        <a:ext uri="{909E8E84-426E-40DD-AFC4-6F175D3DCCD1}">
                          <a14:hiddenFill xmlns:a14="http://schemas.microsoft.com/office/drawing/2010/main">
                            <a:solidFill>
                              <a:srgbClr val="CAEACE"/>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1" name="Object 13"/>
          <p:cNvGraphicFramePr>
            <a:graphicFrameLocks noChangeAspect="1"/>
          </p:cNvGraphicFramePr>
          <p:nvPr/>
        </p:nvGraphicFramePr>
        <p:xfrm>
          <a:off x="5810250" y="3521075"/>
          <a:ext cx="355600" cy="415925"/>
        </p:xfrm>
        <a:graphic>
          <a:graphicData uri="http://schemas.openxmlformats.org/presentationml/2006/ole">
            <mc:AlternateContent xmlns:mc="http://schemas.openxmlformats.org/markup-compatibility/2006">
              <mc:Choice xmlns:v="urn:schemas-microsoft-com:vml" Requires="v">
                <p:oleObj spid="_x0000_s26641" r:id="rId9" imgW="126835" imgH="152202" progId="Equation.3">
                  <p:embed/>
                </p:oleObj>
              </mc:Choice>
              <mc:Fallback>
                <p:oleObj r:id="rId9" imgW="126835" imgH="152202" progId="Equation.3">
                  <p:embed/>
                  <p:pic>
                    <p:nvPicPr>
                      <p:cNvPr id="0" name="Object 13"/>
                      <p:cNvPicPr>
                        <a:picLocks noChangeAspect="1" noChangeArrowheads="1"/>
                      </p:cNvPicPr>
                      <p:nvPr/>
                    </p:nvPicPr>
                    <p:blipFill>
                      <a:blip r:embed="rId10">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5810250" y="3521075"/>
                        <a:ext cx="3556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82" name="Object 14"/>
          <p:cNvGraphicFramePr>
            <a:graphicFrameLocks noChangeAspect="1"/>
          </p:cNvGraphicFramePr>
          <p:nvPr/>
        </p:nvGraphicFramePr>
        <p:xfrm>
          <a:off x="3609975" y="900113"/>
          <a:ext cx="1752600" cy="636587"/>
        </p:xfrm>
        <a:graphic>
          <a:graphicData uri="http://schemas.openxmlformats.org/presentationml/2006/ole">
            <mc:AlternateContent xmlns:mc="http://schemas.openxmlformats.org/markup-compatibility/2006">
              <mc:Choice xmlns:v="urn:schemas-microsoft-com:vml" Requires="v">
                <p:oleObj spid="_x0000_s26642" name="Equation" r:id="rId11" imgW="672808" imgH="241195" progId="Equation.3">
                  <p:embed/>
                </p:oleObj>
              </mc:Choice>
              <mc:Fallback>
                <p:oleObj name="Equation" r:id="rId11" imgW="672808" imgH="241195" progId="Equation.3">
                  <p:embed/>
                  <p:pic>
                    <p:nvPicPr>
                      <p:cNvPr id="0" name="Object 14"/>
                      <p:cNvPicPr>
                        <a:picLocks noChangeAspect="1" noChangeArrowheads="1"/>
                      </p:cNvPicPr>
                      <p:nvPr/>
                    </p:nvPicPr>
                    <p:blipFill>
                      <a:blip r:embed="rId12">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3609975" y="900113"/>
                        <a:ext cx="175260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3" name="Rectangle 16"/>
          <p:cNvSpPr>
            <a:spLocks noChangeArrowheads="1"/>
          </p:cNvSpPr>
          <p:nvPr/>
        </p:nvSpPr>
        <p:spPr bwMode="auto">
          <a:xfrm>
            <a:off x="2503488" y="5461000"/>
            <a:ext cx="4876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a:spcBef>
                <a:spcPct val="0"/>
              </a:spcBef>
              <a:buFontTx/>
              <a:buNone/>
            </a:pPr>
            <a:r>
              <a:rPr kumimoji="1" lang="en-US" altLang="zh-CN" sz="2400">
                <a:latin typeface="微软雅黑" panose="020B0503020204020204" pitchFamily="34" charset="-122"/>
                <a:sym typeface="Monotype Sorts" pitchFamily="2" charset="2"/>
              </a:rPr>
              <a:t>—— </a:t>
            </a:r>
            <a:r>
              <a:rPr kumimoji="1" lang="zh-CN" altLang="en-US" sz="2400">
                <a:latin typeface="微软雅黑" panose="020B0503020204020204" pitchFamily="34" charset="-122"/>
                <a:sym typeface="Monotype Sorts" pitchFamily="2" charset="2"/>
              </a:rPr>
              <a:t>电子第</a:t>
            </a:r>
            <a:r>
              <a:rPr kumimoji="1" lang="en-US" altLang="zh-CN" sz="2400" i="1">
                <a:latin typeface="微软雅黑" panose="020B0503020204020204" pitchFamily="34" charset="-122"/>
                <a:sym typeface="Monotype Sorts" pitchFamily="2" charset="2"/>
              </a:rPr>
              <a:t>i </a:t>
            </a:r>
            <a:r>
              <a:rPr kumimoji="1" lang="zh-CN" altLang="en-US" sz="2400">
                <a:latin typeface="微软雅黑" panose="020B0503020204020204" pitchFamily="34" charset="-122"/>
                <a:sym typeface="Monotype Sorts" pitchFamily="2" charset="2"/>
              </a:rPr>
              <a:t>个束缚态的波函数</a:t>
            </a:r>
          </a:p>
        </p:txBody>
      </p:sp>
      <p:graphicFrame>
        <p:nvGraphicFramePr>
          <p:cNvPr id="26634" name="Object 17"/>
          <p:cNvGraphicFramePr>
            <a:graphicFrameLocks noChangeAspect="1"/>
          </p:cNvGraphicFramePr>
          <p:nvPr/>
        </p:nvGraphicFramePr>
        <p:xfrm>
          <a:off x="750888" y="5403850"/>
          <a:ext cx="1752600" cy="636588"/>
        </p:xfrm>
        <a:graphic>
          <a:graphicData uri="http://schemas.openxmlformats.org/presentationml/2006/ole">
            <mc:AlternateContent xmlns:mc="http://schemas.openxmlformats.org/markup-compatibility/2006">
              <mc:Choice xmlns:v="urn:schemas-microsoft-com:vml" Requires="v">
                <p:oleObj spid="_x0000_s26643" name="Equation" r:id="rId13" imgW="672808" imgH="241195" progId="Equation.3">
                  <p:embed/>
                </p:oleObj>
              </mc:Choice>
              <mc:Fallback>
                <p:oleObj name="Equation" r:id="rId13" imgW="672808" imgH="241195" progId="Equation.3">
                  <p:embed/>
                  <p:pic>
                    <p:nvPicPr>
                      <p:cNvPr id="0" name="Object 17"/>
                      <p:cNvPicPr>
                        <a:picLocks noChangeAspect="1" noChangeArrowheads="1"/>
                      </p:cNvPicPr>
                      <p:nvPr/>
                    </p:nvPicPr>
                    <p:blipFill>
                      <a:blip r:embed="rId12">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750888" y="5403850"/>
                        <a:ext cx="1752600"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5" name="Rectangle 19"/>
          <p:cNvSpPr>
            <a:spLocks noChangeArrowheads="1"/>
          </p:cNvSpPr>
          <p:nvPr/>
        </p:nvSpPr>
        <p:spPr bwMode="auto">
          <a:xfrm>
            <a:off x="1055688" y="4595813"/>
            <a:ext cx="46482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a:spcBef>
                <a:spcPct val="0"/>
              </a:spcBef>
              <a:buFontTx/>
              <a:buNone/>
            </a:pPr>
            <a:r>
              <a:rPr kumimoji="1" lang="en-US" altLang="zh-CN" sz="2400">
                <a:latin typeface="微软雅黑" panose="020B0503020204020204" pitchFamily="34" charset="-122"/>
                <a:sym typeface="Monotype Sorts" pitchFamily="2" charset="2"/>
              </a:rPr>
              <a:t>—— </a:t>
            </a:r>
            <a:r>
              <a:rPr kumimoji="1" lang="zh-CN" altLang="en-US" sz="2400">
                <a:latin typeface="微软雅黑" panose="020B0503020204020204" pitchFamily="34" charset="-122"/>
                <a:sym typeface="Monotype Sorts" pitchFamily="2" charset="2"/>
              </a:rPr>
              <a:t>电子第</a:t>
            </a:r>
            <a:r>
              <a:rPr kumimoji="1" lang="en-US" altLang="zh-CN" sz="2400" i="1">
                <a:latin typeface="微软雅黑" panose="020B0503020204020204" pitchFamily="34" charset="-122"/>
                <a:sym typeface="Monotype Sorts" pitchFamily="2" charset="2"/>
              </a:rPr>
              <a:t>i </a:t>
            </a:r>
            <a:r>
              <a:rPr kumimoji="1" lang="zh-CN" altLang="en-US" sz="2400">
                <a:latin typeface="微软雅黑" panose="020B0503020204020204" pitchFamily="34" charset="-122"/>
                <a:sym typeface="Monotype Sorts" pitchFamily="2" charset="2"/>
              </a:rPr>
              <a:t>个束缚态的能级</a:t>
            </a:r>
          </a:p>
        </p:txBody>
      </p:sp>
      <p:graphicFrame>
        <p:nvGraphicFramePr>
          <p:cNvPr id="26636" name="Object 20"/>
          <p:cNvGraphicFramePr>
            <a:graphicFrameLocks noChangeAspect="1"/>
          </p:cNvGraphicFramePr>
          <p:nvPr/>
        </p:nvGraphicFramePr>
        <p:xfrm>
          <a:off x="735013" y="4581525"/>
          <a:ext cx="396875" cy="595313"/>
        </p:xfrm>
        <a:graphic>
          <a:graphicData uri="http://schemas.openxmlformats.org/presentationml/2006/ole">
            <mc:AlternateContent xmlns:mc="http://schemas.openxmlformats.org/markup-compatibility/2006">
              <mc:Choice xmlns:v="urn:schemas-microsoft-com:vml" Requires="v">
                <p:oleObj spid="_x0000_s26644" r:id="rId14" imgW="152334" imgH="228501" progId="Equation.3">
                  <p:embed/>
                </p:oleObj>
              </mc:Choice>
              <mc:Fallback>
                <p:oleObj r:id="rId14" imgW="152334" imgH="228501" progId="Equation.3">
                  <p:embed/>
                  <p:pic>
                    <p:nvPicPr>
                      <p:cNvPr id="0" name="Object 20"/>
                      <p:cNvPicPr>
                        <a:picLocks noChangeAspect="1" noChangeArrowheads="1"/>
                      </p:cNvPicPr>
                      <p:nvPr/>
                    </p:nvPicPr>
                    <p:blipFill>
                      <a:blip r:embed="rId15">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735013" y="4581525"/>
                        <a:ext cx="396875" cy="595313"/>
                      </a:xfrm>
                      <a:prstGeom prst="rect">
                        <a:avLst/>
                      </a:prstGeom>
                      <a:noFill/>
                      <a:ln>
                        <a:noFill/>
                      </a:ln>
                      <a:extLst>
                        <a:ext uri="{909E8E84-426E-40DD-AFC4-6F175D3DCCD1}">
                          <a14:hiddenFill xmlns:a14="http://schemas.microsoft.com/office/drawing/2010/main">
                            <a:solidFill>
                              <a:srgbClr val="CAEACE"/>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7" name="矩形 16"/>
          <p:cNvSpPr>
            <a:spLocks noChangeArrowheads="1"/>
          </p:cNvSpPr>
          <p:nvPr/>
        </p:nvSpPr>
        <p:spPr bwMode="auto">
          <a:xfrm>
            <a:off x="250825" y="1576388"/>
            <a:ext cx="8642350" cy="4948237"/>
          </a:xfrm>
          <a:prstGeom prst="rect">
            <a:avLst/>
          </a:prstGeom>
          <a:noFill/>
          <a:ln w="19050" algn="ctr">
            <a:solidFill>
              <a:srgbClr val="0207CA"/>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8374">
                                            <p:txEl>
                                              <p:pRg st="0" end="0"/>
                                            </p:txEl>
                                          </p:spTgt>
                                        </p:tgtEl>
                                        <p:attrNameLst>
                                          <p:attrName>style.visibility</p:attrName>
                                        </p:attrNameLst>
                                      </p:cBhvr>
                                      <p:to>
                                        <p:strVal val="visible"/>
                                      </p:to>
                                    </p:set>
                                    <p:animEffect transition="in" filter="dissolve">
                                      <p:cBhvr>
                                        <p:cTn id="7" dur="500"/>
                                        <p:tgtEl>
                                          <p:spTgt spid="58374">
                                            <p:txEl>
                                              <p:pRg st="0" end="0"/>
                                            </p:txEl>
                                          </p:spTgt>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58382"/>
                                        </p:tgtEl>
                                        <p:attrNameLst>
                                          <p:attrName>style.visibility</p:attrName>
                                        </p:attrNameLst>
                                      </p:cBhvr>
                                      <p:to>
                                        <p:strVal val="visible"/>
                                      </p:to>
                                    </p:set>
                                    <p:animEffect transition="in" filter="dissolve">
                                      <p:cBhvr>
                                        <p:cTn id="11" dur="500"/>
                                        <p:tgtEl>
                                          <p:spTgt spid="5838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58375"/>
                                        </p:tgtEl>
                                        <p:attrNameLst>
                                          <p:attrName>style.visibility</p:attrName>
                                        </p:attrNameLst>
                                      </p:cBhvr>
                                      <p:to>
                                        <p:strVal val="visible"/>
                                      </p:to>
                                    </p:set>
                                    <p:animEffect transition="in" filter="dissolve">
                                      <p:cBhvr>
                                        <p:cTn id="16" dur="500"/>
                                        <p:tgtEl>
                                          <p:spTgt spid="58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4" grpId="0" build="p" autoUpdateAnimBg="0"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908050" y="5672138"/>
            <a:ext cx="2312988" cy="563562"/>
          </a:xfrm>
          <a:prstGeom prst="rect">
            <a:avLst/>
          </a:prstGeom>
          <a:solidFill>
            <a:schemeClr val="tx2">
              <a:lumMod val="20000"/>
              <a:lumOff val="80000"/>
            </a:schemeClr>
          </a:solidFill>
          <a:ln w="19050" cap="flat" cmpd="sng" algn="ctr">
            <a:noFill/>
            <a:prstDash val="dash"/>
            <a:round/>
            <a:headEnd type="none" w="med" len="med"/>
            <a:tailEnd type="triangle" w="med" len="med"/>
          </a:ln>
          <a:effectLst/>
          <a:extLst/>
        </p:spPr>
        <p:txBody>
          <a:bodyPr wrap="none" anchor="ctr"/>
          <a:lstStyle/>
          <a:p>
            <a:pPr algn="ctr" eaLnBrk="1" hangingPunct="1">
              <a:defRPr/>
            </a:pPr>
            <a:endParaRPr lang="zh-CN" altLang="en-US"/>
          </a:p>
        </p:txBody>
      </p:sp>
      <p:sp>
        <p:nvSpPr>
          <p:cNvPr id="2" name="矩形 1"/>
          <p:cNvSpPr/>
          <p:nvPr/>
        </p:nvSpPr>
        <p:spPr bwMode="auto">
          <a:xfrm>
            <a:off x="4500563" y="4076700"/>
            <a:ext cx="2303462" cy="895350"/>
          </a:xfrm>
          <a:prstGeom prst="rect">
            <a:avLst/>
          </a:prstGeom>
          <a:solidFill>
            <a:schemeClr val="tx2">
              <a:lumMod val="20000"/>
              <a:lumOff val="80000"/>
            </a:schemeClr>
          </a:solidFill>
          <a:ln w="19050" cap="flat" cmpd="sng" algn="ctr">
            <a:noFill/>
            <a:prstDash val="dash"/>
            <a:round/>
            <a:headEnd type="none" w="med" len="med"/>
            <a:tailEnd type="triangle" w="med" len="med"/>
          </a:ln>
          <a:effectLst/>
          <a:extLst/>
        </p:spPr>
        <p:txBody>
          <a:bodyPr wrap="none" anchor="ctr"/>
          <a:lstStyle/>
          <a:p>
            <a:pPr algn="ctr" eaLnBrk="1" hangingPunct="1">
              <a:defRPr/>
            </a:pPr>
            <a:endParaRPr lang="zh-CN" altLang="en-US"/>
          </a:p>
        </p:txBody>
      </p:sp>
      <p:graphicFrame>
        <p:nvGraphicFramePr>
          <p:cNvPr id="6158" name="Object 14"/>
          <p:cNvGraphicFramePr>
            <a:graphicFrameLocks noChangeAspect="1"/>
          </p:cNvGraphicFramePr>
          <p:nvPr/>
        </p:nvGraphicFramePr>
        <p:xfrm>
          <a:off x="1141413" y="1763713"/>
          <a:ext cx="4425950" cy="936625"/>
        </p:xfrm>
        <a:graphic>
          <a:graphicData uri="http://schemas.openxmlformats.org/presentationml/2006/ole">
            <mc:AlternateContent xmlns:mc="http://schemas.openxmlformats.org/markup-compatibility/2006">
              <mc:Choice xmlns:v="urn:schemas-microsoft-com:vml" Requires="v">
                <p:oleObj spid="_x0000_s27667" r:id="rId3" imgW="1889683" imgH="327649" progId="Equation.3">
                  <p:embed/>
                </p:oleObj>
              </mc:Choice>
              <mc:Fallback>
                <p:oleObj r:id="rId3" imgW="1889683" imgH="327649" progId="Equation.3">
                  <p:embed/>
                  <p:pic>
                    <p:nvPicPr>
                      <p:cNvPr id="0" name="Object 14"/>
                      <p:cNvPicPr>
                        <a:picLocks noChangeAspect="1" noChangeArrowheads="1"/>
                      </p:cNvPicPr>
                      <p:nvPr/>
                    </p:nvPicPr>
                    <p:blipFill>
                      <a:blip r:embed="rId4">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1141413" y="1763713"/>
                        <a:ext cx="442595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3" name="Rectangle 15"/>
          <p:cNvSpPr>
            <a:spLocks noChangeArrowheads="1"/>
          </p:cNvSpPr>
          <p:nvPr/>
        </p:nvSpPr>
        <p:spPr bwMode="auto">
          <a:xfrm>
            <a:off x="250825" y="1014413"/>
            <a:ext cx="82296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Tx/>
              <a:buNone/>
            </a:pPr>
            <a:r>
              <a:rPr kumimoji="1" lang="zh-CN" altLang="en-US" sz="2400">
                <a:latin typeface="微软雅黑" panose="020B0503020204020204" pitchFamily="34" charset="-122"/>
                <a:sym typeface="Monotype Sorts" pitchFamily="2" charset="2"/>
              </a:rPr>
              <a:t>晶体中电子的波函数         满足的薛定谔方程</a:t>
            </a:r>
          </a:p>
        </p:txBody>
      </p:sp>
      <p:graphicFrame>
        <p:nvGraphicFramePr>
          <p:cNvPr id="27654" name="Object 16"/>
          <p:cNvGraphicFramePr>
            <a:graphicFrameLocks noChangeAspect="1"/>
          </p:cNvGraphicFramePr>
          <p:nvPr/>
        </p:nvGraphicFramePr>
        <p:xfrm>
          <a:off x="3138488" y="1039813"/>
          <a:ext cx="784225" cy="465137"/>
        </p:xfrm>
        <a:graphic>
          <a:graphicData uri="http://schemas.openxmlformats.org/presentationml/2006/ole">
            <mc:AlternateContent xmlns:mc="http://schemas.openxmlformats.org/markup-compatibility/2006">
              <mc:Choice xmlns:v="urn:schemas-microsoft-com:vml" Requires="v">
                <p:oleObj spid="_x0000_s27668" name="Equation" r:id="rId5" imgW="342751" imgH="203112" progId="Equation.3">
                  <p:embed/>
                </p:oleObj>
              </mc:Choice>
              <mc:Fallback>
                <p:oleObj name="Equation" r:id="rId5" imgW="342751" imgH="203112" progId="Equation.3">
                  <p:embed/>
                  <p:pic>
                    <p:nvPicPr>
                      <p:cNvPr id="0" name="Object 16"/>
                      <p:cNvPicPr>
                        <a:picLocks noChangeAspect="1" noChangeArrowheads="1"/>
                      </p:cNvPicPr>
                      <p:nvPr/>
                    </p:nvPicPr>
                    <p:blipFill>
                      <a:blip r:embed="rId6">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3138488" y="1039813"/>
                        <a:ext cx="7842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57" name="Object 13"/>
          <p:cNvGraphicFramePr>
            <a:graphicFrameLocks noChangeAspect="1"/>
          </p:cNvGraphicFramePr>
          <p:nvPr/>
        </p:nvGraphicFramePr>
        <p:xfrm>
          <a:off x="1163638" y="2794000"/>
          <a:ext cx="820737" cy="473075"/>
        </p:xfrm>
        <a:graphic>
          <a:graphicData uri="http://schemas.openxmlformats.org/presentationml/2006/ole">
            <mc:AlternateContent xmlns:mc="http://schemas.openxmlformats.org/markup-compatibility/2006">
              <mc:Choice xmlns:v="urn:schemas-microsoft-com:vml" Requires="v">
                <p:oleObj spid="_x0000_s27669" r:id="rId7" imgW="355292" imgH="203024" progId="Equation.3">
                  <p:embed/>
                </p:oleObj>
              </mc:Choice>
              <mc:Fallback>
                <p:oleObj r:id="rId7" imgW="355292" imgH="203024" progId="Equation.3">
                  <p:embed/>
                  <p:pic>
                    <p:nvPicPr>
                      <p:cNvPr id="0" name="Object 13"/>
                      <p:cNvPicPr>
                        <a:picLocks noChangeAspect="1" noChangeArrowheads="1"/>
                      </p:cNvPicPr>
                      <p:nvPr/>
                    </p:nvPicPr>
                    <p:blipFill>
                      <a:blip r:embed="rId8">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1163638" y="2794000"/>
                        <a:ext cx="820737"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62" name="Rectangle 18"/>
          <p:cNvSpPr>
            <a:spLocks noChangeArrowheads="1"/>
          </p:cNvSpPr>
          <p:nvPr/>
        </p:nvSpPr>
        <p:spPr bwMode="auto">
          <a:xfrm>
            <a:off x="2116138" y="2801938"/>
            <a:ext cx="71628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Tx/>
              <a:buNone/>
            </a:pPr>
            <a:r>
              <a:rPr kumimoji="1" lang="zh-CN" altLang="en-US" sz="2000">
                <a:latin typeface="微软雅黑" panose="020B0503020204020204" pitchFamily="34" charset="-122"/>
                <a:sym typeface="Monotype Sorts" pitchFamily="2" charset="2"/>
              </a:rPr>
              <a:t>为晶体的周期性势场</a:t>
            </a:r>
            <a:r>
              <a:rPr kumimoji="1" lang="en-US" altLang="zh-CN" sz="2000">
                <a:latin typeface="微软雅黑" panose="020B0503020204020204" pitchFamily="34" charset="-122"/>
                <a:sym typeface="Monotype Sorts" pitchFamily="2" charset="2"/>
              </a:rPr>
              <a:t>___</a:t>
            </a:r>
            <a:r>
              <a:rPr kumimoji="1" lang="zh-CN" altLang="en-US" sz="2000">
                <a:solidFill>
                  <a:srgbClr val="800000"/>
                </a:solidFill>
                <a:latin typeface="微软雅黑" panose="020B0503020204020204" pitchFamily="34" charset="-122"/>
                <a:sym typeface="Monotype Sorts" pitchFamily="2" charset="2"/>
              </a:rPr>
              <a:t>所有原子的势场之和</a:t>
            </a:r>
          </a:p>
        </p:txBody>
      </p:sp>
      <p:sp>
        <p:nvSpPr>
          <p:cNvPr id="6164" name="Rectangle 20"/>
          <p:cNvSpPr>
            <a:spLocks noChangeArrowheads="1"/>
          </p:cNvSpPr>
          <p:nvPr/>
        </p:nvSpPr>
        <p:spPr bwMode="auto">
          <a:xfrm>
            <a:off x="468313" y="3614738"/>
            <a:ext cx="73914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a:spcBef>
                <a:spcPct val="0"/>
              </a:spcBef>
              <a:buFont typeface="Wingdings" panose="05000000000000000000" pitchFamily="2" charset="2"/>
              <a:buChar char="Ø"/>
            </a:pPr>
            <a:r>
              <a:rPr kumimoji="1" lang="zh-CN" altLang="en-US" sz="2400">
                <a:latin typeface="微软雅黑" panose="020B0503020204020204" pitchFamily="34" charset="-122"/>
                <a:sym typeface="Monotype Sorts" pitchFamily="2" charset="2"/>
              </a:rPr>
              <a:t>对方程进行变换</a:t>
            </a:r>
          </a:p>
        </p:txBody>
      </p:sp>
      <p:graphicFrame>
        <p:nvGraphicFramePr>
          <p:cNvPr id="27658" name="Object 11"/>
          <p:cNvGraphicFramePr>
            <a:graphicFrameLocks noChangeAspect="1"/>
          </p:cNvGraphicFramePr>
          <p:nvPr/>
        </p:nvGraphicFramePr>
        <p:xfrm>
          <a:off x="909638" y="5702300"/>
          <a:ext cx="2311400" cy="504825"/>
        </p:xfrm>
        <a:graphic>
          <a:graphicData uri="http://schemas.openxmlformats.org/presentationml/2006/ole">
            <mc:AlternateContent xmlns:mc="http://schemas.openxmlformats.org/markup-compatibility/2006">
              <mc:Choice xmlns:v="urn:schemas-microsoft-com:vml" Requires="v">
                <p:oleObj spid="_x0000_s27670" r:id="rId9" imgW="1117600" imgH="241300" progId="Equation.3">
                  <p:embed/>
                </p:oleObj>
              </mc:Choice>
              <mc:Fallback>
                <p:oleObj r:id="rId9" imgW="1117600" imgH="241300" progId="Equation.3">
                  <p:embed/>
                  <p:pic>
                    <p:nvPicPr>
                      <p:cNvPr id="0" name="Object 11"/>
                      <p:cNvPicPr>
                        <a:picLocks noChangeAspect="1" noChangeArrowheads="1"/>
                      </p:cNvPicPr>
                      <p:nvPr/>
                    </p:nvPicPr>
                    <p:blipFill>
                      <a:blip r:embed="rId10">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909638" y="5702300"/>
                        <a:ext cx="23114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9" name="Rectangle 21"/>
          <p:cNvSpPr>
            <a:spLocks noChangeArrowheads="1"/>
          </p:cNvSpPr>
          <p:nvPr/>
        </p:nvSpPr>
        <p:spPr bwMode="auto">
          <a:xfrm>
            <a:off x="3530600" y="5781675"/>
            <a:ext cx="2743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a:spcBef>
                <a:spcPct val="0"/>
              </a:spcBef>
              <a:buFontTx/>
              <a:buNone/>
            </a:pPr>
            <a:r>
              <a:rPr kumimoji="1" lang="en-US" altLang="zh-CN" sz="2000">
                <a:solidFill>
                  <a:srgbClr val="800000"/>
                </a:solidFill>
                <a:latin typeface="微软雅黑" panose="020B0503020204020204" pitchFamily="34" charset="-122"/>
                <a:sym typeface="Monotype Sorts" pitchFamily="2" charset="2"/>
              </a:rPr>
              <a:t>—— </a:t>
            </a:r>
            <a:r>
              <a:rPr kumimoji="1" lang="zh-CN" altLang="en-US" sz="2000">
                <a:solidFill>
                  <a:srgbClr val="800000"/>
                </a:solidFill>
                <a:latin typeface="微软雅黑" panose="020B0503020204020204" pitchFamily="34" charset="-122"/>
                <a:sym typeface="Monotype Sorts" pitchFamily="2" charset="2"/>
              </a:rPr>
              <a:t>微扰作用</a:t>
            </a:r>
          </a:p>
        </p:txBody>
      </p:sp>
      <p:graphicFrame>
        <p:nvGraphicFramePr>
          <p:cNvPr id="6169" name="Object 25"/>
          <p:cNvGraphicFramePr>
            <a:graphicFrameLocks noChangeAspect="1"/>
          </p:cNvGraphicFramePr>
          <p:nvPr/>
        </p:nvGraphicFramePr>
        <p:xfrm>
          <a:off x="908050" y="4051300"/>
          <a:ext cx="7670800" cy="920750"/>
        </p:xfrm>
        <a:graphic>
          <a:graphicData uri="http://schemas.openxmlformats.org/presentationml/2006/ole">
            <mc:AlternateContent xmlns:mc="http://schemas.openxmlformats.org/markup-compatibility/2006">
              <mc:Choice xmlns:v="urn:schemas-microsoft-com:vml" Requires="v">
                <p:oleObj spid="_x0000_s27671" r:id="rId11" imgW="3886200" imgH="419100" progId="Equation.3">
                  <p:embed/>
                </p:oleObj>
              </mc:Choice>
              <mc:Fallback>
                <p:oleObj r:id="rId11" imgW="3886200" imgH="419100" progId="Equation.3">
                  <p:embed/>
                  <p:pic>
                    <p:nvPicPr>
                      <p:cNvPr id="0" name="Object 25"/>
                      <p:cNvPicPr>
                        <a:picLocks noChangeAspect="1" noChangeArrowheads="1"/>
                      </p:cNvPicPr>
                      <p:nvPr/>
                    </p:nvPicPr>
                    <p:blipFill>
                      <a:blip r:embed="rId12">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908050" y="4051300"/>
                        <a:ext cx="7670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61" name="矩形 13"/>
          <p:cNvSpPr>
            <a:spLocks noChangeArrowheads="1"/>
          </p:cNvSpPr>
          <p:nvPr/>
        </p:nvSpPr>
        <p:spPr bwMode="auto">
          <a:xfrm>
            <a:off x="250825" y="1576388"/>
            <a:ext cx="8642350" cy="4948237"/>
          </a:xfrm>
          <a:prstGeom prst="rect">
            <a:avLst/>
          </a:prstGeom>
          <a:noFill/>
          <a:ln w="19050" algn="ctr">
            <a:solidFill>
              <a:srgbClr val="0207CA"/>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27662" name="Rectangle 10"/>
          <p:cNvSpPr>
            <a:spLocks noChangeArrowheads="1"/>
          </p:cNvSpPr>
          <p:nvPr/>
        </p:nvSpPr>
        <p:spPr bwMode="auto">
          <a:xfrm>
            <a:off x="2555875" y="5167313"/>
            <a:ext cx="54864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a:spcBef>
                <a:spcPct val="0"/>
              </a:spcBef>
              <a:buFontTx/>
              <a:buNone/>
            </a:pPr>
            <a:r>
              <a:rPr kumimoji="1" lang="en-US" altLang="zh-CN" sz="2000">
                <a:solidFill>
                  <a:srgbClr val="0207CA"/>
                </a:solidFill>
                <a:latin typeface="微软雅黑" panose="020B0503020204020204" pitchFamily="34" charset="-122"/>
                <a:sym typeface="Monotype Sorts" pitchFamily="2" charset="2"/>
              </a:rPr>
              <a:t>——        </a:t>
            </a:r>
            <a:r>
              <a:rPr kumimoji="1" lang="zh-CN" altLang="en-US" sz="2000">
                <a:solidFill>
                  <a:srgbClr val="0207CA"/>
                </a:solidFill>
                <a:latin typeface="微软雅黑" panose="020B0503020204020204" pitchFamily="34" charset="-122"/>
                <a:sym typeface="Monotype Sorts" pitchFamily="2" charset="2"/>
              </a:rPr>
              <a:t>格点的原子在     处的势场</a:t>
            </a:r>
          </a:p>
        </p:txBody>
      </p:sp>
      <p:graphicFrame>
        <p:nvGraphicFramePr>
          <p:cNvPr id="27663" name="Object 11"/>
          <p:cNvGraphicFramePr>
            <a:graphicFrameLocks noChangeAspect="1"/>
          </p:cNvGraphicFramePr>
          <p:nvPr/>
        </p:nvGraphicFramePr>
        <p:xfrm>
          <a:off x="908050" y="5121275"/>
          <a:ext cx="1368425" cy="503238"/>
        </p:xfrm>
        <a:graphic>
          <a:graphicData uri="http://schemas.openxmlformats.org/presentationml/2006/ole">
            <mc:AlternateContent xmlns:mc="http://schemas.openxmlformats.org/markup-compatibility/2006">
              <mc:Choice xmlns:v="urn:schemas-microsoft-com:vml" Requires="v">
                <p:oleObj spid="_x0000_s27672" r:id="rId13" imgW="660113" imgH="241195" progId="Equation.3">
                  <p:embed/>
                </p:oleObj>
              </mc:Choice>
              <mc:Fallback>
                <p:oleObj r:id="rId13" imgW="660113" imgH="241195" progId="Equation.3">
                  <p:embed/>
                  <p:pic>
                    <p:nvPicPr>
                      <p:cNvPr id="0" name="Object 11"/>
                      <p:cNvPicPr>
                        <a:picLocks noChangeAspect="1" noChangeArrowheads="1"/>
                      </p:cNvPicPr>
                      <p:nvPr/>
                    </p:nvPicPr>
                    <p:blipFill>
                      <a:blip r:embed="rId14">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908050" y="5121275"/>
                        <a:ext cx="1368425" cy="503238"/>
                      </a:xfrm>
                      <a:prstGeom prst="rect">
                        <a:avLst/>
                      </a:prstGeom>
                      <a:noFill/>
                      <a:ln>
                        <a:noFill/>
                      </a:ln>
                      <a:extLst>
                        <a:ext uri="{909E8E84-426E-40DD-AFC4-6F175D3DCCD1}">
                          <a14:hiddenFill xmlns:a14="http://schemas.microsoft.com/office/drawing/2010/main">
                            <a:solidFill>
                              <a:srgbClr val="CAEACE"/>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64" name="Object 12"/>
          <p:cNvGraphicFramePr>
            <a:graphicFrameLocks noChangeAspect="1"/>
          </p:cNvGraphicFramePr>
          <p:nvPr/>
        </p:nvGraphicFramePr>
        <p:xfrm>
          <a:off x="3319463" y="5114925"/>
          <a:ext cx="438150" cy="504825"/>
        </p:xfrm>
        <a:graphic>
          <a:graphicData uri="http://schemas.openxmlformats.org/presentationml/2006/ole">
            <mc:AlternateContent xmlns:mc="http://schemas.openxmlformats.org/markup-compatibility/2006">
              <mc:Choice xmlns:v="urn:schemas-microsoft-com:vml" Requires="v">
                <p:oleObj spid="_x0000_s27673" r:id="rId15" imgW="215713" imgH="241091" progId="Equation.3">
                  <p:embed/>
                </p:oleObj>
              </mc:Choice>
              <mc:Fallback>
                <p:oleObj r:id="rId15" imgW="215713" imgH="241091" progId="Equation.3">
                  <p:embed/>
                  <p:pic>
                    <p:nvPicPr>
                      <p:cNvPr id="0" name="Object 12"/>
                      <p:cNvPicPr>
                        <a:picLocks noChangeAspect="1" noChangeArrowheads="1"/>
                      </p:cNvPicPr>
                      <p:nvPr/>
                    </p:nvPicPr>
                    <p:blipFill>
                      <a:blip r:embed="rId16">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3319463" y="5114925"/>
                        <a:ext cx="438150" cy="504825"/>
                      </a:xfrm>
                      <a:prstGeom prst="rect">
                        <a:avLst/>
                      </a:prstGeom>
                      <a:noFill/>
                      <a:ln>
                        <a:noFill/>
                      </a:ln>
                      <a:extLst>
                        <a:ext uri="{909E8E84-426E-40DD-AFC4-6F175D3DCCD1}">
                          <a14:hiddenFill xmlns:a14="http://schemas.microsoft.com/office/drawing/2010/main">
                            <a:solidFill>
                              <a:srgbClr val="CAEACE"/>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65" name="Object 13"/>
          <p:cNvGraphicFramePr>
            <a:graphicFrameLocks noChangeAspect="1"/>
          </p:cNvGraphicFramePr>
          <p:nvPr/>
        </p:nvGraphicFramePr>
        <p:xfrm>
          <a:off x="5413375" y="5167313"/>
          <a:ext cx="307975" cy="360362"/>
        </p:xfrm>
        <a:graphic>
          <a:graphicData uri="http://schemas.openxmlformats.org/presentationml/2006/ole">
            <mc:AlternateContent xmlns:mc="http://schemas.openxmlformats.org/markup-compatibility/2006">
              <mc:Choice xmlns:v="urn:schemas-microsoft-com:vml" Requires="v">
                <p:oleObj spid="_x0000_s27674" r:id="rId17" imgW="126835" imgH="152202" progId="Equation.3">
                  <p:embed/>
                </p:oleObj>
              </mc:Choice>
              <mc:Fallback>
                <p:oleObj r:id="rId17" imgW="126835" imgH="152202" progId="Equation.3">
                  <p:embed/>
                  <p:pic>
                    <p:nvPicPr>
                      <p:cNvPr id="0" name="Object 13"/>
                      <p:cNvPicPr>
                        <a:picLocks noChangeAspect="1" noChangeArrowheads="1"/>
                      </p:cNvPicPr>
                      <p:nvPr/>
                    </p:nvPicPr>
                    <p:blipFill>
                      <a:blip r:embed="rId18">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5413375" y="5167313"/>
                        <a:ext cx="30797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27666" name="直接连接符 3"/>
          <p:cNvCxnSpPr>
            <a:cxnSpLocks noChangeShapeType="1"/>
          </p:cNvCxnSpPr>
          <p:nvPr/>
        </p:nvCxnSpPr>
        <p:spPr bwMode="auto">
          <a:xfrm>
            <a:off x="2276475" y="4868863"/>
            <a:ext cx="1262063" cy="0"/>
          </a:xfrm>
          <a:prstGeom prst="line">
            <a:avLst/>
          </a:prstGeom>
          <a:noFill/>
          <a:ln w="28575" algn="ctr">
            <a:solidFill>
              <a:srgbClr val="0207CA"/>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6158"/>
                                        </p:tgtEl>
                                        <p:attrNameLst>
                                          <p:attrName>style.visibility</p:attrName>
                                        </p:attrNameLst>
                                      </p:cBhvr>
                                      <p:to>
                                        <p:strVal val="visible"/>
                                      </p:to>
                                    </p:set>
                                    <p:animEffect transition="in" filter="dissolve">
                                      <p:cBhvr>
                                        <p:cTn id="7" dur="500"/>
                                        <p:tgtEl>
                                          <p:spTgt spid="6158"/>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6157"/>
                                        </p:tgtEl>
                                        <p:attrNameLst>
                                          <p:attrName>style.visibility</p:attrName>
                                        </p:attrNameLst>
                                      </p:cBhvr>
                                      <p:to>
                                        <p:strVal val="visible"/>
                                      </p:to>
                                    </p:set>
                                    <p:animEffect transition="in" filter="dissolve">
                                      <p:cBhvr>
                                        <p:cTn id="11" dur="500"/>
                                        <p:tgtEl>
                                          <p:spTgt spid="6157"/>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6162">
                                            <p:txEl>
                                              <p:pRg st="0" end="0"/>
                                            </p:txEl>
                                          </p:spTgt>
                                        </p:tgtEl>
                                        <p:attrNameLst>
                                          <p:attrName>style.visibility</p:attrName>
                                        </p:attrNameLst>
                                      </p:cBhvr>
                                      <p:to>
                                        <p:strVal val="visible"/>
                                      </p:to>
                                    </p:set>
                                    <p:animEffect transition="in" filter="dissolve">
                                      <p:cBhvr>
                                        <p:cTn id="15" dur="500"/>
                                        <p:tgtEl>
                                          <p:spTgt spid="6162">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164">
                                            <p:txEl>
                                              <p:pRg st="0" end="0"/>
                                            </p:txEl>
                                          </p:spTgt>
                                        </p:tgtEl>
                                        <p:attrNameLst>
                                          <p:attrName>style.visibility</p:attrName>
                                        </p:attrNameLst>
                                      </p:cBhvr>
                                      <p:to>
                                        <p:strVal val="visible"/>
                                      </p:to>
                                    </p:set>
                                    <p:animEffect transition="in" filter="dissolve">
                                      <p:cBhvr>
                                        <p:cTn id="20" dur="500"/>
                                        <p:tgtEl>
                                          <p:spTgt spid="6164">
                                            <p:txEl>
                                              <p:pRg st="0" end="0"/>
                                            </p:txEl>
                                          </p:spTgt>
                                        </p:tgtEl>
                                      </p:cBhvr>
                                    </p:animEffect>
                                  </p:childTnLst>
                                </p:cTn>
                              </p:par>
                            </p:childTnLst>
                          </p:cTn>
                        </p:par>
                        <p:par>
                          <p:cTn id="21" fill="hold" nodeType="afterGroup">
                            <p:stCondLst>
                              <p:cond delay="500"/>
                            </p:stCondLst>
                            <p:childTnLst>
                              <p:par>
                                <p:cTn id="22" presetID="9" presetClass="entr" presetSubtype="0" fill="hold" nodeType="afterEffect">
                                  <p:stCondLst>
                                    <p:cond delay="0"/>
                                  </p:stCondLst>
                                  <p:childTnLst>
                                    <p:set>
                                      <p:cBhvr>
                                        <p:cTn id="23" dur="1" fill="hold">
                                          <p:stCondLst>
                                            <p:cond delay="0"/>
                                          </p:stCondLst>
                                        </p:cTn>
                                        <p:tgtEl>
                                          <p:spTgt spid="6169"/>
                                        </p:tgtEl>
                                        <p:attrNameLst>
                                          <p:attrName>style.visibility</p:attrName>
                                        </p:attrNameLst>
                                      </p:cBhvr>
                                      <p:to>
                                        <p:strVal val="visible"/>
                                      </p:to>
                                    </p:set>
                                    <p:animEffect transition="in" filter="dissolve">
                                      <p:cBhvr>
                                        <p:cTn id="24" dur="500"/>
                                        <p:tgtEl>
                                          <p:spTgt spid="6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2" grpId="0" build="p" autoUpdateAnimBg="0" advAuto="0"/>
      <p:bldP spid="6164"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bwMode="auto">
          <a:xfrm>
            <a:off x="1803400" y="5691188"/>
            <a:ext cx="2322513" cy="800100"/>
          </a:xfrm>
          <a:prstGeom prst="rect">
            <a:avLst/>
          </a:prstGeom>
          <a:solidFill>
            <a:schemeClr val="accent1">
              <a:lumMod val="90000"/>
            </a:schemeClr>
          </a:solidFill>
          <a:ln w="19050" cap="flat" cmpd="sng" algn="ctr">
            <a:noFill/>
            <a:prstDash val="dash"/>
            <a:round/>
            <a:headEnd type="none" w="med" len="med"/>
            <a:tailEnd type="triangle" w="med" len="med"/>
          </a:ln>
          <a:effectLst/>
          <a:extLst/>
        </p:spPr>
        <p:txBody>
          <a:bodyPr wrap="none" anchor="ctr"/>
          <a:lstStyle/>
          <a:p>
            <a:pPr algn="ctr" eaLnBrk="1" hangingPunct="1">
              <a:defRPr/>
            </a:pPr>
            <a:endParaRPr lang="zh-CN" altLang="en-US"/>
          </a:p>
        </p:txBody>
      </p:sp>
      <p:sp>
        <p:nvSpPr>
          <p:cNvPr id="17" name="矩形 16"/>
          <p:cNvSpPr/>
          <p:nvPr/>
        </p:nvSpPr>
        <p:spPr bwMode="auto">
          <a:xfrm>
            <a:off x="398463" y="5691188"/>
            <a:ext cx="1216025" cy="800100"/>
          </a:xfrm>
          <a:prstGeom prst="rect">
            <a:avLst/>
          </a:prstGeom>
          <a:solidFill>
            <a:schemeClr val="tx2">
              <a:lumMod val="20000"/>
              <a:lumOff val="80000"/>
            </a:schemeClr>
          </a:solidFill>
          <a:ln w="19050" cap="flat" cmpd="sng" algn="ctr">
            <a:noFill/>
            <a:prstDash val="dash"/>
            <a:round/>
            <a:headEnd type="none" w="med" len="med"/>
            <a:tailEnd type="triangle" w="med" len="med"/>
          </a:ln>
          <a:effectLst/>
          <a:extLst/>
        </p:spPr>
        <p:txBody>
          <a:bodyPr wrap="none" anchor="ctr"/>
          <a:lstStyle/>
          <a:p>
            <a:pPr algn="ctr" eaLnBrk="1" hangingPunct="1">
              <a:defRPr/>
            </a:pPr>
            <a:endParaRPr lang="zh-CN" altLang="en-US"/>
          </a:p>
        </p:txBody>
      </p:sp>
      <p:sp>
        <p:nvSpPr>
          <p:cNvPr id="15" name="矩形 14"/>
          <p:cNvSpPr/>
          <p:nvPr/>
        </p:nvSpPr>
        <p:spPr bwMode="auto">
          <a:xfrm>
            <a:off x="3978275" y="4699000"/>
            <a:ext cx="2322513" cy="923925"/>
          </a:xfrm>
          <a:prstGeom prst="rect">
            <a:avLst/>
          </a:prstGeom>
          <a:solidFill>
            <a:schemeClr val="accent1">
              <a:lumMod val="90000"/>
            </a:schemeClr>
          </a:solidFill>
          <a:ln w="19050" cap="flat" cmpd="sng" algn="ctr">
            <a:noFill/>
            <a:prstDash val="dash"/>
            <a:round/>
            <a:headEnd type="none" w="med" len="med"/>
            <a:tailEnd type="triangle" w="med" len="med"/>
          </a:ln>
          <a:effectLst/>
          <a:extLst/>
        </p:spPr>
        <p:txBody>
          <a:bodyPr wrap="none" anchor="ctr"/>
          <a:lstStyle/>
          <a:p>
            <a:pPr algn="ctr" eaLnBrk="1" hangingPunct="1">
              <a:defRPr/>
            </a:pPr>
            <a:endParaRPr lang="zh-CN" altLang="en-US"/>
          </a:p>
        </p:txBody>
      </p:sp>
      <p:sp>
        <p:nvSpPr>
          <p:cNvPr id="2" name="矩形 1"/>
          <p:cNvSpPr/>
          <p:nvPr/>
        </p:nvSpPr>
        <p:spPr bwMode="auto">
          <a:xfrm>
            <a:off x="403225" y="4737100"/>
            <a:ext cx="2800350" cy="923925"/>
          </a:xfrm>
          <a:prstGeom prst="rect">
            <a:avLst/>
          </a:prstGeom>
          <a:solidFill>
            <a:schemeClr val="tx2">
              <a:lumMod val="20000"/>
              <a:lumOff val="80000"/>
            </a:schemeClr>
          </a:solidFill>
          <a:ln w="19050" cap="flat" cmpd="sng" algn="ctr">
            <a:noFill/>
            <a:prstDash val="dash"/>
            <a:round/>
            <a:headEnd type="none" w="med" len="med"/>
            <a:tailEnd type="triangle" w="med" len="med"/>
          </a:ln>
          <a:effectLst/>
          <a:extLst/>
        </p:spPr>
        <p:txBody>
          <a:bodyPr wrap="none" anchor="ctr"/>
          <a:lstStyle/>
          <a:p>
            <a:pPr algn="ctr" eaLnBrk="1" hangingPunct="1">
              <a:defRPr/>
            </a:pPr>
            <a:endParaRPr lang="zh-CN" altLang="en-US"/>
          </a:p>
        </p:txBody>
      </p:sp>
      <p:sp>
        <p:nvSpPr>
          <p:cNvPr id="7170" name="Rectangle 2"/>
          <p:cNvSpPr>
            <a:spLocks noChangeArrowheads="1"/>
          </p:cNvSpPr>
          <p:nvPr/>
        </p:nvSpPr>
        <p:spPr bwMode="auto">
          <a:xfrm>
            <a:off x="250825" y="1011238"/>
            <a:ext cx="90678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kumimoji="1" lang="zh-CN" altLang="en-US" sz="2400">
                <a:latin typeface="微软雅黑" panose="020B0503020204020204" pitchFamily="34" charset="-122"/>
                <a:sym typeface="Monotype Sorts" pitchFamily="2" charset="2"/>
              </a:rPr>
              <a:t>微扰以后电子的运动状态 </a:t>
            </a:r>
          </a:p>
        </p:txBody>
      </p:sp>
      <p:sp>
        <p:nvSpPr>
          <p:cNvPr id="7171" name="Rectangle 3"/>
          <p:cNvSpPr>
            <a:spLocks noChangeArrowheads="1"/>
          </p:cNvSpPr>
          <p:nvPr/>
        </p:nvSpPr>
        <p:spPr bwMode="auto">
          <a:xfrm>
            <a:off x="250825" y="1603375"/>
            <a:ext cx="44958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lnSpc>
                <a:spcPct val="110000"/>
              </a:lnSpc>
              <a:spcBef>
                <a:spcPct val="0"/>
              </a:spcBef>
              <a:buFontTx/>
              <a:buNone/>
            </a:pPr>
            <a:r>
              <a:rPr kumimoji="1" lang="zh-CN" altLang="en-US" sz="2200">
                <a:latin typeface="微软雅黑" panose="020B0503020204020204" pitchFamily="34" charset="-122"/>
              </a:rPr>
              <a:t>原子轨道线性组合 </a:t>
            </a:r>
            <a:r>
              <a:rPr kumimoji="1" lang="en-US" altLang="zh-CN" sz="2200">
                <a:latin typeface="微软雅黑" panose="020B0503020204020204" pitchFamily="34" charset="-122"/>
              </a:rPr>
              <a:t>(LCAO)</a:t>
            </a:r>
          </a:p>
        </p:txBody>
      </p:sp>
      <p:sp>
        <p:nvSpPr>
          <p:cNvPr id="7172" name="Rectangle 4"/>
          <p:cNvSpPr>
            <a:spLocks noChangeArrowheads="1"/>
          </p:cNvSpPr>
          <p:nvPr/>
        </p:nvSpPr>
        <p:spPr bwMode="auto">
          <a:xfrm>
            <a:off x="250825" y="2060575"/>
            <a:ext cx="8642350" cy="76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lnSpc>
                <a:spcPct val="110000"/>
              </a:lnSpc>
              <a:spcBef>
                <a:spcPct val="0"/>
              </a:spcBef>
              <a:buFont typeface="Wingdings" panose="05000000000000000000" pitchFamily="2" charset="2"/>
              <a:buChar char="Ø"/>
            </a:pPr>
            <a:r>
              <a:rPr kumimoji="1" lang="zh-CN" altLang="en-US" sz="2000">
                <a:latin typeface="微软雅黑" panose="020B0503020204020204" pitchFamily="34" charset="-122"/>
              </a:rPr>
              <a:t>晶体中有</a:t>
            </a:r>
            <a:r>
              <a:rPr kumimoji="1" lang="en-US" altLang="zh-CN" sz="2000" i="1">
                <a:latin typeface="微软雅黑" panose="020B0503020204020204" pitchFamily="34" charset="-122"/>
              </a:rPr>
              <a:t>N</a:t>
            </a:r>
            <a:r>
              <a:rPr kumimoji="1" lang="zh-CN" altLang="en-US" sz="2000">
                <a:latin typeface="微软雅黑" panose="020B0503020204020204" pitchFamily="34" charset="-122"/>
              </a:rPr>
              <a:t>个原子，有</a:t>
            </a:r>
            <a:r>
              <a:rPr kumimoji="1" lang="en-US" altLang="zh-CN" sz="2000" i="1">
                <a:latin typeface="微软雅黑" panose="020B0503020204020204" pitchFamily="34" charset="-122"/>
              </a:rPr>
              <a:t>N</a:t>
            </a:r>
            <a:r>
              <a:rPr kumimoji="1" lang="zh-CN" altLang="en-US" sz="2000">
                <a:latin typeface="微软雅黑" panose="020B0503020204020204" pitchFamily="34" charset="-122"/>
              </a:rPr>
              <a:t>个格点，环绕不同格点，有</a:t>
            </a:r>
            <a:r>
              <a:rPr kumimoji="1" lang="en-US" altLang="zh-CN" sz="2000" i="1">
                <a:latin typeface="微软雅黑" panose="020B0503020204020204" pitchFamily="34" charset="-122"/>
              </a:rPr>
              <a:t>N</a:t>
            </a:r>
            <a:r>
              <a:rPr kumimoji="1" lang="zh-CN" altLang="en-US" sz="2000">
                <a:latin typeface="微软雅黑" panose="020B0503020204020204" pitchFamily="34" charset="-122"/>
              </a:rPr>
              <a:t>个类似的波函数，它们具有相同的能量本征值</a:t>
            </a:r>
            <a:r>
              <a:rPr kumimoji="1" lang="zh-CN" altLang="en-US" sz="2000" i="1">
                <a:latin typeface="微软雅黑" panose="020B0503020204020204" pitchFamily="34" charset="-122"/>
                <a:sym typeface="Symbol" panose="05050102010706020507" pitchFamily="18" charset="2"/>
              </a:rPr>
              <a:t></a:t>
            </a:r>
            <a:r>
              <a:rPr kumimoji="1" lang="en-US" altLang="zh-CN" sz="2000" i="1" baseline="-30000">
                <a:latin typeface="微软雅黑" panose="020B0503020204020204" pitchFamily="34" charset="-122"/>
              </a:rPr>
              <a:t>i</a:t>
            </a:r>
            <a:endParaRPr kumimoji="1" lang="en-US" altLang="zh-CN" sz="2000" i="1">
              <a:latin typeface="微软雅黑" panose="020B0503020204020204" pitchFamily="34" charset="-122"/>
              <a:sym typeface="Symbol" panose="05050102010706020507" pitchFamily="18" charset="2"/>
            </a:endParaRPr>
          </a:p>
        </p:txBody>
      </p:sp>
      <p:sp>
        <p:nvSpPr>
          <p:cNvPr id="7173" name="Rectangle 5"/>
          <p:cNvSpPr>
            <a:spLocks noChangeArrowheads="1"/>
          </p:cNvSpPr>
          <p:nvPr/>
        </p:nvSpPr>
        <p:spPr bwMode="auto">
          <a:xfrm>
            <a:off x="250825" y="2881313"/>
            <a:ext cx="8642350"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a:lnSpc>
                <a:spcPct val="110000"/>
              </a:lnSpc>
              <a:spcBef>
                <a:spcPct val="0"/>
              </a:spcBef>
              <a:buFont typeface="Wingdings" panose="05000000000000000000" pitchFamily="2" charset="2"/>
              <a:buChar char="Ø"/>
            </a:pPr>
            <a:r>
              <a:rPr kumimoji="1" lang="zh-CN" altLang="en-US" sz="2000">
                <a:latin typeface="微软雅黑" panose="020B0503020204020204" pitchFamily="34" charset="-122"/>
                <a:sym typeface="Symbol" panose="05050102010706020507" pitchFamily="18" charset="2"/>
              </a:rPr>
              <a:t>微扰以后晶体中电子的波函数用</a:t>
            </a:r>
            <a:r>
              <a:rPr kumimoji="1" lang="en-US" altLang="zh-CN" sz="2000" i="1">
                <a:latin typeface="微软雅黑" panose="020B0503020204020204" pitchFamily="34" charset="-122"/>
                <a:sym typeface="Symbol" panose="05050102010706020507" pitchFamily="18" charset="2"/>
              </a:rPr>
              <a:t>N</a:t>
            </a:r>
            <a:r>
              <a:rPr kumimoji="1" lang="zh-CN" altLang="en-US" sz="2000">
                <a:latin typeface="微软雅黑" panose="020B0503020204020204" pitchFamily="34" charset="-122"/>
                <a:sym typeface="Symbol" panose="05050102010706020507" pitchFamily="18" charset="2"/>
              </a:rPr>
              <a:t>个原子轨道简并波函数的线性组合构成</a:t>
            </a:r>
          </a:p>
        </p:txBody>
      </p:sp>
      <p:graphicFrame>
        <p:nvGraphicFramePr>
          <p:cNvPr id="7174" name="Object 6"/>
          <p:cNvGraphicFramePr>
            <a:graphicFrameLocks noChangeAspect="1"/>
          </p:cNvGraphicFramePr>
          <p:nvPr/>
        </p:nvGraphicFramePr>
        <p:xfrm>
          <a:off x="3549650" y="3432175"/>
          <a:ext cx="3194050" cy="728663"/>
        </p:xfrm>
        <a:graphic>
          <a:graphicData uri="http://schemas.openxmlformats.org/presentationml/2006/ole">
            <mc:AlternateContent xmlns:mc="http://schemas.openxmlformats.org/markup-compatibility/2006">
              <mc:Choice xmlns:v="urn:schemas-microsoft-com:vml" Requires="v">
                <p:oleObj spid="_x0000_s28690" r:id="rId3" imgW="1409671" imgH="251494" progId="Equation.3">
                  <p:embed/>
                </p:oleObj>
              </mc:Choice>
              <mc:Fallback>
                <p:oleObj r:id="rId3" imgW="1409671" imgH="251494" progId="Equation.3">
                  <p:embed/>
                  <p:pic>
                    <p:nvPicPr>
                      <p:cNvPr id="0" name="Object 6"/>
                      <p:cNvPicPr>
                        <a:picLocks noChangeAspect="1" noChangeArrowheads="1"/>
                      </p:cNvPicPr>
                      <p:nvPr/>
                    </p:nvPicPr>
                    <p:blipFill>
                      <a:blip r:embed="rId4">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3549650" y="3432175"/>
                        <a:ext cx="3194050" cy="72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6" name="Object 8"/>
          <p:cNvGraphicFramePr>
            <a:graphicFrameLocks noChangeAspect="1"/>
          </p:cNvGraphicFramePr>
          <p:nvPr/>
        </p:nvGraphicFramePr>
        <p:xfrm>
          <a:off x="3590925" y="3960813"/>
          <a:ext cx="4076700" cy="863600"/>
        </p:xfrm>
        <a:graphic>
          <a:graphicData uri="http://schemas.openxmlformats.org/presentationml/2006/ole">
            <mc:AlternateContent xmlns:mc="http://schemas.openxmlformats.org/markup-compatibility/2006">
              <mc:Choice xmlns:v="urn:schemas-microsoft-com:vml" Requires="v">
                <p:oleObj spid="_x0000_s28691" r:id="rId5" imgW="1981200" imgH="419100" progId="Equation.3">
                  <p:embed/>
                </p:oleObj>
              </mc:Choice>
              <mc:Fallback>
                <p:oleObj r:id="rId5" imgW="1981200" imgH="419100" progId="Equation.3">
                  <p:embed/>
                  <p:pic>
                    <p:nvPicPr>
                      <p:cNvPr id="0" name="Object 8"/>
                      <p:cNvPicPr>
                        <a:picLocks noChangeAspect="1" noChangeArrowheads="1"/>
                      </p:cNvPicPr>
                      <p:nvPr/>
                    </p:nvPicPr>
                    <p:blipFill>
                      <a:blip r:embed="rId6">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3590925" y="3960813"/>
                        <a:ext cx="4076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7" name="Rectangle 9"/>
          <p:cNvSpPr>
            <a:spLocks noChangeArrowheads="1"/>
          </p:cNvSpPr>
          <p:nvPr/>
        </p:nvSpPr>
        <p:spPr bwMode="auto">
          <a:xfrm>
            <a:off x="604838" y="3476625"/>
            <a:ext cx="304800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a:spcBef>
                <a:spcPct val="0"/>
              </a:spcBef>
              <a:buFontTx/>
              <a:buNone/>
            </a:pPr>
            <a:r>
              <a:rPr kumimoji="1" lang="zh-CN" altLang="en-US" sz="2200">
                <a:latin typeface="微软雅黑" panose="020B0503020204020204" pitchFamily="34" charset="-122"/>
                <a:sym typeface="Symbol" panose="05050102010706020507" pitchFamily="18" charset="2"/>
              </a:rPr>
              <a:t>晶体中电子的波函数</a:t>
            </a:r>
          </a:p>
        </p:txBody>
      </p:sp>
      <p:sp>
        <p:nvSpPr>
          <p:cNvPr id="7178" name="Rectangle 10"/>
          <p:cNvSpPr>
            <a:spLocks noChangeArrowheads="1"/>
          </p:cNvSpPr>
          <p:nvPr/>
        </p:nvSpPr>
        <p:spPr bwMode="auto">
          <a:xfrm>
            <a:off x="604838" y="4251325"/>
            <a:ext cx="335280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a:spcBef>
                <a:spcPct val="0"/>
              </a:spcBef>
              <a:buFontTx/>
              <a:buNone/>
            </a:pPr>
            <a:r>
              <a:rPr kumimoji="1" lang="zh-CN" altLang="en-US" sz="2200">
                <a:latin typeface="微软雅黑" panose="020B0503020204020204" pitchFamily="34" charset="-122"/>
                <a:sym typeface="Symbol" panose="05050102010706020507" pitchFamily="18" charset="2"/>
              </a:rPr>
              <a:t>电子的薛定谔方程</a:t>
            </a:r>
          </a:p>
        </p:txBody>
      </p:sp>
      <p:sp>
        <p:nvSpPr>
          <p:cNvPr id="28686" name="矩形 13"/>
          <p:cNvSpPr>
            <a:spLocks noChangeArrowheads="1"/>
          </p:cNvSpPr>
          <p:nvPr/>
        </p:nvSpPr>
        <p:spPr bwMode="auto">
          <a:xfrm>
            <a:off x="250825" y="1576388"/>
            <a:ext cx="8642350" cy="4948237"/>
          </a:xfrm>
          <a:prstGeom prst="rect">
            <a:avLst/>
          </a:prstGeom>
          <a:noFill/>
          <a:ln w="19050" algn="ctr">
            <a:solidFill>
              <a:srgbClr val="0207CA"/>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11" name="Freeform 22"/>
          <p:cNvSpPr>
            <a:spLocks/>
          </p:cNvSpPr>
          <p:nvPr/>
        </p:nvSpPr>
        <p:spPr bwMode="auto">
          <a:xfrm>
            <a:off x="6756400" y="3697288"/>
            <a:ext cx="384175" cy="452437"/>
          </a:xfrm>
          <a:custGeom>
            <a:avLst/>
            <a:gdLst>
              <a:gd name="T0" fmla="*/ 0 w 1008"/>
              <a:gd name="T1" fmla="*/ 0 h 480"/>
              <a:gd name="T2" fmla="*/ 2147483646 w 1008"/>
              <a:gd name="T3" fmla="*/ 0 h 480"/>
              <a:gd name="T4" fmla="*/ 2147483646 w 1008"/>
              <a:gd name="T5" fmla="*/ 2147483646 h 480"/>
              <a:gd name="T6" fmla="*/ 0 60000 65536"/>
              <a:gd name="T7" fmla="*/ 0 60000 65536"/>
              <a:gd name="T8" fmla="*/ 0 60000 65536"/>
            </a:gdLst>
            <a:ahLst/>
            <a:cxnLst>
              <a:cxn ang="T6">
                <a:pos x="T0" y="T1"/>
              </a:cxn>
              <a:cxn ang="T7">
                <a:pos x="T2" y="T3"/>
              </a:cxn>
              <a:cxn ang="T8">
                <a:pos x="T4" y="T5"/>
              </a:cxn>
            </a:cxnLst>
            <a:rect l="0" t="0" r="r" b="b"/>
            <a:pathLst>
              <a:path w="1008" h="480">
                <a:moveTo>
                  <a:pt x="0" y="0"/>
                </a:moveTo>
                <a:lnTo>
                  <a:pt x="1008" y="0"/>
                </a:lnTo>
                <a:lnTo>
                  <a:pt x="1008" y="480"/>
                </a:lnTo>
              </a:path>
            </a:pathLst>
          </a:custGeom>
          <a:noFill/>
          <a:ln w="38100" cmpd="sng">
            <a:solidFill>
              <a:srgbClr val="0207CA"/>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 name="Object 3"/>
          <p:cNvGraphicFramePr>
            <a:graphicFrameLocks noChangeAspect="1"/>
          </p:cNvGraphicFramePr>
          <p:nvPr/>
        </p:nvGraphicFramePr>
        <p:xfrm>
          <a:off x="403225" y="4737100"/>
          <a:ext cx="7693025" cy="923925"/>
        </p:xfrm>
        <a:graphic>
          <a:graphicData uri="http://schemas.openxmlformats.org/presentationml/2006/ole">
            <mc:AlternateContent xmlns:mc="http://schemas.openxmlformats.org/markup-compatibility/2006">
              <mc:Choice xmlns:v="urn:schemas-microsoft-com:vml" Requires="v">
                <p:oleObj spid="_x0000_s28692" r:id="rId7" imgW="3886200" imgH="419100" progId="Equation.3">
                  <p:embed/>
                </p:oleObj>
              </mc:Choice>
              <mc:Fallback>
                <p:oleObj r:id="rId7" imgW="3886200" imgH="419100" progId="Equation.3">
                  <p:embed/>
                  <p:pic>
                    <p:nvPicPr>
                      <p:cNvPr id="0" name="Object 3"/>
                      <p:cNvPicPr>
                        <a:picLocks noChangeAspect="1" noChangeArrowheads="1"/>
                      </p:cNvPicPr>
                      <p:nvPr/>
                    </p:nvPicPr>
                    <p:blipFill>
                      <a:blip r:embed="rId8">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403225" y="4737100"/>
                        <a:ext cx="76930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2"/>
          <p:cNvGraphicFramePr>
            <a:graphicFrameLocks noChangeAspect="1"/>
          </p:cNvGraphicFramePr>
          <p:nvPr/>
        </p:nvGraphicFramePr>
        <p:xfrm>
          <a:off x="403225" y="5761038"/>
          <a:ext cx="7742238" cy="750887"/>
        </p:xfrm>
        <a:graphic>
          <a:graphicData uri="http://schemas.openxmlformats.org/presentationml/2006/ole">
            <mc:AlternateContent xmlns:mc="http://schemas.openxmlformats.org/markup-compatibility/2006">
              <mc:Choice xmlns:v="urn:schemas-microsoft-com:vml" Requires="v">
                <p:oleObj spid="_x0000_s28693" r:id="rId9" imgW="3746500" imgH="342900" progId="Equation.3">
                  <p:embed/>
                </p:oleObj>
              </mc:Choice>
              <mc:Fallback>
                <p:oleObj r:id="rId9" imgW="3746500" imgH="342900" progId="Equation.3">
                  <p:embed/>
                  <p:pic>
                    <p:nvPicPr>
                      <p:cNvPr id="0" name="Object 2"/>
                      <p:cNvPicPr>
                        <a:picLocks noChangeAspect="1" noChangeArrowheads="1"/>
                      </p:cNvPicPr>
                      <p:nvPr/>
                    </p:nvPicPr>
                    <p:blipFill>
                      <a:blip r:embed="rId10">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403225" y="5761038"/>
                        <a:ext cx="7742238"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170">
                                            <p:txEl>
                                              <p:pRg st="0" end="0"/>
                                            </p:txEl>
                                          </p:spTgt>
                                        </p:tgtEl>
                                        <p:attrNameLst>
                                          <p:attrName>style.visibility</p:attrName>
                                        </p:attrNameLst>
                                      </p:cBhvr>
                                      <p:to>
                                        <p:strVal val="visible"/>
                                      </p:to>
                                    </p:set>
                                    <p:animEffect transition="in" filter="dissolve">
                                      <p:cBhvr>
                                        <p:cTn id="7" dur="500"/>
                                        <p:tgtEl>
                                          <p:spTgt spid="71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71">
                                            <p:txEl>
                                              <p:pRg st="0" end="0"/>
                                            </p:txEl>
                                          </p:spTgt>
                                        </p:tgtEl>
                                        <p:attrNameLst>
                                          <p:attrName>style.visibility</p:attrName>
                                        </p:attrNameLst>
                                      </p:cBhvr>
                                      <p:to>
                                        <p:strVal val="visible"/>
                                      </p:to>
                                    </p:set>
                                    <p:animEffect transition="in" filter="dissolve">
                                      <p:cBhvr>
                                        <p:cTn id="12" dur="500"/>
                                        <p:tgtEl>
                                          <p:spTgt spid="7171">
                                            <p:txEl>
                                              <p:pRg st="0" end="0"/>
                                            </p:txEl>
                                          </p:spTgt>
                                        </p:tgtEl>
                                      </p:cBhvr>
                                    </p:animEffec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7172"/>
                                        </p:tgtEl>
                                        <p:attrNameLst>
                                          <p:attrName>style.visibility</p:attrName>
                                        </p:attrNameLst>
                                      </p:cBhvr>
                                      <p:to>
                                        <p:strVal val="visible"/>
                                      </p:to>
                                    </p:set>
                                    <p:animEffect transition="in" filter="dissolve">
                                      <p:cBhvr>
                                        <p:cTn id="16" dur="500"/>
                                        <p:tgtEl>
                                          <p:spTgt spid="717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7173"/>
                                        </p:tgtEl>
                                        <p:attrNameLst>
                                          <p:attrName>style.visibility</p:attrName>
                                        </p:attrNameLst>
                                      </p:cBhvr>
                                      <p:to>
                                        <p:strVal val="visible"/>
                                      </p:to>
                                    </p:set>
                                    <p:animEffect transition="in" filter="dissolve">
                                      <p:cBhvr>
                                        <p:cTn id="21" dur="500"/>
                                        <p:tgtEl>
                                          <p:spTgt spid="717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7177">
                                            <p:txEl>
                                              <p:pRg st="0" end="0"/>
                                            </p:txEl>
                                          </p:spTgt>
                                        </p:tgtEl>
                                        <p:attrNameLst>
                                          <p:attrName>style.visibility</p:attrName>
                                        </p:attrNameLst>
                                      </p:cBhvr>
                                      <p:to>
                                        <p:strVal val="visible"/>
                                      </p:to>
                                    </p:set>
                                    <p:animEffect transition="in" filter="dissolve">
                                      <p:cBhvr>
                                        <p:cTn id="26" dur="500"/>
                                        <p:tgtEl>
                                          <p:spTgt spid="7177">
                                            <p:txEl>
                                              <p:pRg st="0" end="0"/>
                                            </p:txEl>
                                          </p:spTgt>
                                        </p:tgtEl>
                                      </p:cBhvr>
                                    </p:animEffect>
                                  </p:childTnLst>
                                </p:cTn>
                              </p:par>
                            </p:childTnLst>
                          </p:cTn>
                        </p:par>
                        <p:par>
                          <p:cTn id="27" fill="hold" nodeType="afterGroup">
                            <p:stCondLst>
                              <p:cond delay="500"/>
                            </p:stCondLst>
                            <p:childTnLst>
                              <p:par>
                                <p:cTn id="28" presetID="9" presetClass="entr" presetSubtype="0" fill="hold" nodeType="afterEffect">
                                  <p:stCondLst>
                                    <p:cond delay="0"/>
                                  </p:stCondLst>
                                  <p:childTnLst>
                                    <p:set>
                                      <p:cBhvr>
                                        <p:cTn id="29" dur="1" fill="hold">
                                          <p:stCondLst>
                                            <p:cond delay="0"/>
                                          </p:stCondLst>
                                        </p:cTn>
                                        <p:tgtEl>
                                          <p:spTgt spid="7174"/>
                                        </p:tgtEl>
                                        <p:attrNameLst>
                                          <p:attrName>style.visibility</p:attrName>
                                        </p:attrNameLst>
                                      </p:cBhvr>
                                      <p:to>
                                        <p:strVal val="visible"/>
                                      </p:to>
                                    </p:set>
                                    <p:animEffect transition="in" filter="dissolve">
                                      <p:cBhvr>
                                        <p:cTn id="30" dur="500"/>
                                        <p:tgtEl>
                                          <p:spTgt spid="717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7178">
                                            <p:txEl>
                                              <p:pRg st="0" end="0"/>
                                            </p:txEl>
                                          </p:spTgt>
                                        </p:tgtEl>
                                        <p:attrNameLst>
                                          <p:attrName>style.visibility</p:attrName>
                                        </p:attrNameLst>
                                      </p:cBhvr>
                                      <p:to>
                                        <p:strVal val="visible"/>
                                      </p:to>
                                    </p:set>
                                    <p:animEffect transition="in" filter="dissolve">
                                      <p:cBhvr>
                                        <p:cTn id="35" dur="500"/>
                                        <p:tgtEl>
                                          <p:spTgt spid="7178">
                                            <p:txEl>
                                              <p:pRg st="0" end="0"/>
                                            </p:txEl>
                                          </p:spTgt>
                                        </p:tgtEl>
                                      </p:cBhvr>
                                    </p:animEffect>
                                  </p:childTnLst>
                                </p:cTn>
                              </p:par>
                            </p:childTnLst>
                          </p:cTn>
                        </p:par>
                        <p:par>
                          <p:cTn id="36" fill="hold" nodeType="afterGroup">
                            <p:stCondLst>
                              <p:cond delay="500"/>
                            </p:stCondLst>
                            <p:childTnLst>
                              <p:par>
                                <p:cTn id="37" presetID="9" presetClass="entr" presetSubtype="0" fill="hold" nodeType="afterEffect">
                                  <p:stCondLst>
                                    <p:cond delay="0"/>
                                  </p:stCondLst>
                                  <p:childTnLst>
                                    <p:set>
                                      <p:cBhvr>
                                        <p:cTn id="38" dur="1" fill="hold">
                                          <p:stCondLst>
                                            <p:cond delay="0"/>
                                          </p:stCondLst>
                                        </p:cTn>
                                        <p:tgtEl>
                                          <p:spTgt spid="7176"/>
                                        </p:tgtEl>
                                        <p:attrNameLst>
                                          <p:attrName>style.visibility</p:attrName>
                                        </p:attrNameLst>
                                      </p:cBhvr>
                                      <p:to>
                                        <p:strVal val="visible"/>
                                      </p:to>
                                    </p:set>
                                    <p:animEffect transition="in" filter="dissolve">
                                      <p:cBhvr>
                                        <p:cTn id="39" dur="500"/>
                                        <p:tgtEl>
                                          <p:spTgt spid="717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dissolve">
                                      <p:cBhvr>
                                        <p:cTn id="44" dur="500"/>
                                        <p:tgtEl>
                                          <p:spTgt spid="1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dissolve">
                                      <p:cBhvr>
                                        <p:cTn id="49" dur="500"/>
                                        <p:tgtEl>
                                          <p:spTgt spid="12"/>
                                        </p:tgtEl>
                                      </p:cBhvr>
                                    </p:animEffect>
                                  </p:childTnLst>
                                </p:cTn>
                              </p:par>
                            </p:childTnLst>
                          </p:cTn>
                        </p:par>
                        <p:par>
                          <p:cTn id="50" fill="hold" nodeType="afterGroup">
                            <p:stCondLst>
                              <p:cond delay="500"/>
                            </p:stCondLst>
                            <p:childTnLst>
                              <p:par>
                                <p:cTn id="51" presetID="9" presetClass="entr" presetSubtype="0" fill="hold" nodeType="after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dissolve">
                                      <p:cBhvr>
                                        <p:cTn id="5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uild="p" autoUpdateAnimBg="0" advAuto="0"/>
      <p:bldP spid="7171" grpId="0" build="p" autoUpdateAnimBg="0"/>
      <p:bldP spid="7172" grpId="0" autoUpdateAnimBg="0"/>
      <p:bldP spid="7173" grpId="0" autoUpdateAnimBg="0"/>
      <p:bldP spid="7177" grpId="0" build="p" autoUpdateAnimBg="0"/>
      <p:bldP spid="7178"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bwMode="auto">
          <a:xfrm>
            <a:off x="1116013" y="4737100"/>
            <a:ext cx="5903912" cy="923925"/>
          </a:xfrm>
          <a:prstGeom prst="rect">
            <a:avLst/>
          </a:prstGeom>
          <a:solidFill>
            <a:schemeClr val="tx2">
              <a:lumMod val="20000"/>
              <a:lumOff val="80000"/>
            </a:schemeClr>
          </a:solidFill>
          <a:ln w="19050" cap="flat" cmpd="sng" algn="ctr">
            <a:noFill/>
            <a:prstDash val="dash"/>
            <a:round/>
            <a:headEnd type="none" w="med" len="med"/>
            <a:tailEnd type="triangle" w="med" len="med"/>
          </a:ln>
          <a:effectLst/>
          <a:extLst/>
        </p:spPr>
        <p:txBody>
          <a:bodyPr wrap="none" anchor="ctr"/>
          <a:lstStyle/>
          <a:p>
            <a:pPr algn="ctr" eaLnBrk="1" hangingPunct="1">
              <a:defRPr/>
            </a:pPr>
            <a:endParaRPr lang="zh-CN" altLang="en-US"/>
          </a:p>
        </p:txBody>
      </p:sp>
      <p:sp>
        <p:nvSpPr>
          <p:cNvPr id="2" name="矩形 1"/>
          <p:cNvSpPr/>
          <p:nvPr/>
        </p:nvSpPr>
        <p:spPr bwMode="auto">
          <a:xfrm>
            <a:off x="250825" y="2359025"/>
            <a:ext cx="8642350" cy="1357313"/>
          </a:xfrm>
          <a:prstGeom prst="rect">
            <a:avLst/>
          </a:prstGeom>
          <a:solidFill>
            <a:schemeClr val="tx2">
              <a:lumMod val="20000"/>
              <a:lumOff val="80000"/>
            </a:schemeClr>
          </a:solidFill>
          <a:ln w="19050" cap="flat" cmpd="sng" algn="ctr">
            <a:solidFill>
              <a:srgbClr val="0207CA"/>
            </a:solidFill>
            <a:prstDash val="dash"/>
            <a:round/>
            <a:headEnd type="none" w="med" len="med"/>
            <a:tailEnd type="triangle" w="med" len="med"/>
          </a:ln>
          <a:effectLst/>
          <a:extLst/>
        </p:spPr>
        <p:txBody>
          <a:bodyPr wrap="none" anchor="ctr"/>
          <a:lstStyle/>
          <a:p>
            <a:pPr algn="ctr" eaLnBrk="1" hangingPunct="1">
              <a:defRPr/>
            </a:pPr>
            <a:endParaRPr lang="zh-CN" altLang="en-US"/>
          </a:p>
        </p:txBody>
      </p:sp>
      <p:graphicFrame>
        <p:nvGraphicFramePr>
          <p:cNvPr id="8206" name="Object 14"/>
          <p:cNvGraphicFramePr>
            <a:graphicFrameLocks noChangeAspect="1"/>
          </p:cNvGraphicFramePr>
          <p:nvPr/>
        </p:nvGraphicFramePr>
        <p:xfrm>
          <a:off x="2660650" y="1782763"/>
          <a:ext cx="3711575" cy="576262"/>
        </p:xfrm>
        <a:graphic>
          <a:graphicData uri="http://schemas.openxmlformats.org/presentationml/2006/ole">
            <mc:AlternateContent xmlns:mc="http://schemas.openxmlformats.org/markup-compatibility/2006">
              <mc:Choice xmlns:v="urn:schemas-microsoft-com:vml" Requires="v">
                <p:oleObj spid="_x0000_s29714" r:id="rId3" imgW="1968500" imgH="304800" progId="Equation.3">
                  <p:embed/>
                </p:oleObj>
              </mc:Choice>
              <mc:Fallback>
                <p:oleObj r:id="rId3" imgW="1968500" imgH="304800" progId="Equation.3">
                  <p:embed/>
                  <p:pic>
                    <p:nvPicPr>
                      <p:cNvPr id="0" name="Object 14"/>
                      <p:cNvPicPr>
                        <a:picLocks noChangeAspect="1" noChangeArrowheads="1"/>
                      </p:cNvPicPr>
                      <p:nvPr/>
                    </p:nvPicPr>
                    <p:blipFill>
                      <a:blip r:embed="rId4">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2660650" y="1782763"/>
                        <a:ext cx="37115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1" name="Rectangle 10"/>
          <p:cNvSpPr>
            <a:spLocks noChangeArrowheads="1"/>
          </p:cNvSpPr>
          <p:nvPr/>
        </p:nvSpPr>
        <p:spPr bwMode="auto">
          <a:xfrm>
            <a:off x="403225" y="1182688"/>
            <a:ext cx="7239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Tx/>
              <a:buNone/>
            </a:pPr>
            <a:r>
              <a:rPr kumimoji="1" lang="zh-CN" altLang="en-US" sz="2000">
                <a:latin typeface="微软雅黑" panose="020B0503020204020204" pitchFamily="34" charset="-122"/>
              </a:rPr>
              <a:t>当原子间距比原子半径大时，不同格点的</a:t>
            </a:r>
          </a:p>
        </p:txBody>
      </p:sp>
      <p:graphicFrame>
        <p:nvGraphicFramePr>
          <p:cNvPr id="29702" name="Object 11"/>
          <p:cNvGraphicFramePr>
            <a:graphicFrameLocks noChangeAspect="1"/>
          </p:cNvGraphicFramePr>
          <p:nvPr/>
        </p:nvGraphicFramePr>
        <p:xfrm>
          <a:off x="5219700" y="1128713"/>
          <a:ext cx="1446213" cy="504825"/>
        </p:xfrm>
        <a:graphic>
          <a:graphicData uri="http://schemas.openxmlformats.org/presentationml/2006/ole">
            <mc:AlternateContent xmlns:mc="http://schemas.openxmlformats.org/markup-compatibility/2006">
              <mc:Choice xmlns:v="urn:schemas-microsoft-com:vml" Requires="v">
                <p:oleObj spid="_x0000_s29715" r:id="rId5" imgW="698500" imgH="241300" progId="Equation.3">
                  <p:embed/>
                </p:oleObj>
              </mc:Choice>
              <mc:Fallback>
                <p:oleObj r:id="rId5" imgW="698500" imgH="241300" progId="Equation.3">
                  <p:embed/>
                  <p:pic>
                    <p:nvPicPr>
                      <p:cNvPr id="0" name="Object 11"/>
                      <p:cNvPicPr>
                        <a:picLocks noChangeAspect="1" noChangeArrowheads="1"/>
                      </p:cNvPicPr>
                      <p:nvPr/>
                    </p:nvPicPr>
                    <p:blipFill>
                      <a:blip r:embed="rId6">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5219700" y="1128713"/>
                        <a:ext cx="144621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3" name="Rectangle 12"/>
          <p:cNvSpPr>
            <a:spLocks noChangeArrowheads="1"/>
          </p:cNvSpPr>
          <p:nvPr/>
        </p:nvSpPr>
        <p:spPr bwMode="auto">
          <a:xfrm>
            <a:off x="403225" y="1808163"/>
            <a:ext cx="34480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Tx/>
              <a:buNone/>
            </a:pPr>
            <a:r>
              <a:rPr kumimoji="1" lang="zh-CN" altLang="en-US" sz="2000">
                <a:latin typeface="微软雅黑" panose="020B0503020204020204" pitchFamily="34" charset="-122"/>
              </a:rPr>
              <a:t>重叠很小，近似有</a:t>
            </a:r>
          </a:p>
        </p:txBody>
      </p:sp>
      <p:sp>
        <p:nvSpPr>
          <p:cNvPr id="8208" name="Rectangle 16"/>
          <p:cNvSpPr>
            <a:spLocks noChangeArrowheads="1"/>
          </p:cNvSpPr>
          <p:nvPr/>
        </p:nvSpPr>
        <p:spPr bwMode="auto">
          <a:xfrm>
            <a:off x="6407150" y="1854200"/>
            <a:ext cx="191928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kumimoji="1" lang="en-US" altLang="zh-CN" sz="2000">
                <a:latin typeface="微软雅黑" panose="020B0503020204020204" pitchFamily="34" charset="-122"/>
              </a:rPr>
              <a:t>——  </a:t>
            </a:r>
            <a:r>
              <a:rPr kumimoji="1" lang="zh-CN" altLang="en-US" sz="2000">
                <a:latin typeface="微软雅黑" panose="020B0503020204020204" pitchFamily="34" charset="-122"/>
              </a:rPr>
              <a:t>正交关系</a:t>
            </a:r>
          </a:p>
        </p:txBody>
      </p:sp>
      <p:sp>
        <p:nvSpPr>
          <p:cNvPr id="29705" name="矩形 13"/>
          <p:cNvSpPr>
            <a:spLocks noChangeArrowheads="1"/>
          </p:cNvSpPr>
          <p:nvPr/>
        </p:nvSpPr>
        <p:spPr bwMode="auto">
          <a:xfrm>
            <a:off x="250825" y="908050"/>
            <a:ext cx="8642350" cy="5616575"/>
          </a:xfrm>
          <a:prstGeom prst="rect">
            <a:avLst/>
          </a:prstGeom>
          <a:noFill/>
          <a:ln w="19050" algn="ctr">
            <a:solidFill>
              <a:srgbClr val="0207CA"/>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graphicFrame>
        <p:nvGraphicFramePr>
          <p:cNvPr id="13" name="Object 5"/>
          <p:cNvGraphicFramePr>
            <a:graphicFrameLocks noChangeAspect="1"/>
          </p:cNvGraphicFramePr>
          <p:nvPr/>
        </p:nvGraphicFramePr>
        <p:xfrm>
          <a:off x="555625" y="2492375"/>
          <a:ext cx="8077200" cy="784225"/>
        </p:xfrm>
        <a:graphic>
          <a:graphicData uri="http://schemas.openxmlformats.org/presentationml/2006/ole">
            <mc:AlternateContent xmlns:mc="http://schemas.openxmlformats.org/markup-compatibility/2006">
              <mc:Choice xmlns:v="urn:schemas-microsoft-com:vml" Requires="v">
                <p:oleObj spid="_x0000_s29716" r:id="rId7" imgW="3746500" imgH="342900" progId="Equation.3">
                  <p:embed/>
                </p:oleObj>
              </mc:Choice>
              <mc:Fallback>
                <p:oleObj r:id="rId7" imgW="3746500" imgH="342900" progId="Equation.3">
                  <p:embed/>
                  <p:pic>
                    <p:nvPicPr>
                      <p:cNvPr id="0" name="Object 5"/>
                      <p:cNvPicPr>
                        <a:picLocks noChangeAspect="1" noChangeArrowheads="1"/>
                      </p:cNvPicPr>
                      <p:nvPr/>
                    </p:nvPicPr>
                    <p:blipFill>
                      <a:blip r:embed="rId8">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555625" y="2492375"/>
                        <a:ext cx="80772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7" name="Rectangle 6"/>
          <p:cNvSpPr>
            <a:spLocks noChangeArrowheads="1"/>
          </p:cNvSpPr>
          <p:nvPr/>
        </p:nvSpPr>
        <p:spPr bwMode="auto">
          <a:xfrm>
            <a:off x="942975" y="3192463"/>
            <a:ext cx="5716588"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Tx/>
              <a:buNone/>
            </a:pPr>
            <a:r>
              <a:rPr kumimoji="1" lang="zh-CN" altLang="en-US" sz="1800">
                <a:latin typeface="微软雅黑" panose="020B0503020204020204" pitchFamily="34" charset="-122"/>
              </a:rPr>
              <a:t>以                 左乘上面方程，积分得到</a:t>
            </a:r>
          </a:p>
        </p:txBody>
      </p:sp>
      <p:graphicFrame>
        <p:nvGraphicFramePr>
          <p:cNvPr id="29708" name="Object 7"/>
          <p:cNvGraphicFramePr>
            <a:graphicFrameLocks noChangeAspect="1"/>
          </p:cNvGraphicFramePr>
          <p:nvPr/>
        </p:nvGraphicFramePr>
        <p:xfrm>
          <a:off x="1300163" y="3213100"/>
          <a:ext cx="1144587" cy="395288"/>
        </p:xfrm>
        <a:graphic>
          <a:graphicData uri="http://schemas.openxmlformats.org/presentationml/2006/ole">
            <mc:AlternateContent xmlns:mc="http://schemas.openxmlformats.org/markup-compatibility/2006">
              <mc:Choice xmlns:v="urn:schemas-microsoft-com:vml" Requires="v">
                <p:oleObj spid="_x0000_s29717" r:id="rId9" imgW="710891" imgH="241195" progId="Equation.3">
                  <p:embed/>
                </p:oleObj>
              </mc:Choice>
              <mc:Fallback>
                <p:oleObj r:id="rId9" imgW="710891" imgH="241195" progId="Equation.3">
                  <p:embed/>
                  <p:pic>
                    <p:nvPicPr>
                      <p:cNvPr id="0" name="Object 7"/>
                      <p:cNvPicPr>
                        <a:picLocks noChangeAspect="1" noChangeArrowheads="1"/>
                      </p:cNvPicPr>
                      <p:nvPr/>
                    </p:nvPicPr>
                    <p:blipFill>
                      <a:blip r:embed="rId10">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1300163" y="3213100"/>
                        <a:ext cx="1144587"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10"/>
          <p:cNvGraphicFramePr>
            <a:graphicFrameLocks noChangeAspect="1"/>
          </p:cNvGraphicFramePr>
          <p:nvPr/>
        </p:nvGraphicFramePr>
        <p:xfrm>
          <a:off x="296863" y="3716338"/>
          <a:ext cx="8285162" cy="828675"/>
        </p:xfrm>
        <a:graphic>
          <a:graphicData uri="http://schemas.openxmlformats.org/presentationml/2006/ole">
            <mc:AlternateContent xmlns:mc="http://schemas.openxmlformats.org/markup-compatibility/2006">
              <mc:Choice xmlns:v="urn:schemas-microsoft-com:vml" Requires="v">
                <p:oleObj spid="_x0000_s29718" name="Equation" r:id="rId11" imgW="3962400" imgH="368300" progId="Equation.3">
                  <p:embed/>
                </p:oleObj>
              </mc:Choice>
              <mc:Fallback>
                <p:oleObj name="Equation" r:id="rId11" imgW="3962400" imgH="368300" progId="Equation.3">
                  <p:embed/>
                  <p:pic>
                    <p:nvPicPr>
                      <p:cNvPr id="0" name="Object 10"/>
                      <p:cNvPicPr>
                        <a:picLocks noChangeAspect="1" noChangeArrowheads="1"/>
                      </p:cNvPicPr>
                      <p:nvPr/>
                    </p:nvPicPr>
                    <p:blipFill>
                      <a:blip r:embed="rId12">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296863" y="3716338"/>
                        <a:ext cx="8285162"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Object 12"/>
          <p:cNvGraphicFramePr>
            <a:graphicFrameLocks noChangeAspect="1"/>
          </p:cNvGraphicFramePr>
          <p:nvPr/>
        </p:nvGraphicFramePr>
        <p:xfrm>
          <a:off x="296863" y="4838700"/>
          <a:ext cx="8513762" cy="822325"/>
        </p:xfrm>
        <a:graphic>
          <a:graphicData uri="http://schemas.openxmlformats.org/presentationml/2006/ole">
            <mc:AlternateContent xmlns:mc="http://schemas.openxmlformats.org/markup-compatibility/2006">
              <mc:Choice xmlns:v="urn:schemas-microsoft-com:vml" Requires="v">
                <p:oleObj spid="_x0000_s29719" r:id="rId13" imgW="3810038" imgH="266848" progId="Equation.3">
                  <p:embed/>
                </p:oleObj>
              </mc:Choice>
              <mc:Fallback>
                <p:oleObj r:id="rId13" imgW="3810038" imgH="266848" progId="Equation.3">
                  <p:embed/>
                  <p:pic>
                    <p:nvPicPr>
                      <p:cNvPr id="0" name="Object 12"/>
                      <p:cNvPicPr>
                        <a:picLocks noChangeAspect="1" noChangeArrowheads="1"/>
                      </p:cNvPicPr>
                      <p:nvPr/>
                    </p:nvPicPr>
                    <p:blipFill>
                      <a:blip r:embed="rId14">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296863" y="4838700"/>
                        <a:ext cx="85137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Rectangle 13"/>
          <p:cNvSpPr>
            <a:spLocks noChangeArrowheads="1"/>
          </p:cNvSpPr>
          <p:nvPr/>
        </p:nvSpPr>
        <p:spPr bwMode="auto">
          <a:xfrm>
            <a:off x="1763713" y="5849938"/>
            <a:ext cx="582453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Tx/>
              <a:buNone/>
            </a:pPr>
            <a:r>
              <a:rPr kumimoji="1" lang="en-US" altLang="zh-CN" sz="2000">
                <a:solidFill>
                  <a:srgbClr val="800000"/>
                </a:solidFill>
                <a:latin typeface="微软雅黑" panose="020B0503020204020204" pitchFamily="34" charset="-122"/>
              </a:rPr>
              <a:t>N</a:t>
            </a:r>
            <a:r>
              <a:rPr kumimoji="1" lang="zh-CN" altLang="en-US" sz="2000">
                <a:solidFill>
                  <a:srgbClr val="800000"/>
                </a:solidFill>
                <a:latin typeface="微软雅黑" panose="020B0503020204020204" pitchFamily="34" charset="-122"/>
              </a:rPr>
              <a:t>种可能选取，方程是</a:t>
            </a:r>
            <a:r>
              <a:rPr kumimoji="1" lang="en-US" altLang="zh-CN" sz="2000">
                <a:solidFill>
                  <a:srgbClr val="800000"/>
                </a:solidFill>
                <a:latin typeface="微软雅黑" panose="020B0503020204020204" pitchFamily="34" charset="-122"/>
              </a:rPr>
              <a:t>N</a:t>
            </a:r>
            <a:r>
              <a:rPr kumimoji="1" lang="zh-CN" altLang="en-US" sz="2000">
                <a:solidFill>
                  <a:srgbClr val="800000"/>
                </a:solidFill>
                <a:latin typeface="微软雅黑" panose="020B0503020204020204" pitchFamily="34" charset="-122"/>
              </a:rPr>
              <a:t>个联立方程中的一个方程</a:t>
            </a:r>
          </a:p>
        </p:txBody>
      </p:sp>
      <p:graphicFrame>
        <p:nvGraphicFramePr>
          <p:cNvPr id="21" name="Object 14"/>
          <p:cNvGraphicFramePr>
            <a:graphicFrameLocks noChangeAspect="1"/>
          </p:cNvGraphicFramePr>
          <p:nvPr/>
        </p:nvGraphicFramePr>
        <p:xfrm>
          <a:off x="454025" y="5805488"/>
          <a:ext cx="1400175" cy="468312"/>
        </p:xfrm>
        <a:graphic>
          <a:graphicData uri="http://schemas.openxmlformats.org/presentationml/2006/ole">
            <mc:AlternateContent xmlns:mc="http://schemas.openxmlformats.org/markup-compatibility/2006">
              <mc:Choice xmlns:v="urn:schemas-microsoft-com:vml" Requires="v">
                <p:oleObj spid="_x0000_s29720" r:id="rId15" imgW="710891" imgH="241195" progId="Equation.3">
                  <p:embed/>
                </p:oleObj>
              </mc:Choice>
              <mc:Fallback>
                <p:oleObj r:id="rId15" imgW="710891" imgH="241195" progId="Equation.3">
                  <p:embed/>
                  <p:pic>
                    <p:nvPicPr>
                      <p:cNvPr id="0" name="Object 14"/>
                      <p:cNvPicPr>
                        <a:picLocks noChangeAspect="1" noChangeArrowheads="1"/>
                      </p:cNvPicPr>
                      <p:nvPr/>
                    </p:nvPicPr>
                    <p:blipFill>
                      <a:blip r:embed="rId16">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454025" y="5805488"/>
                        <a:ext cx="140017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Freeform 22"/>
          <p:cNvSpPr>
            <a:spLocks/>
          </p:cNvSpPr>
          <p:nvPr/>
        </p:nvSpPr>
        <p:spPr bwMode="auto">
          <a:xfrm>
            <a:off x="8524875" y="4057650"/>
            <a:ext cx="185738" cy="577850"/>
          </a:xfrm>
          <a:custGeom>
            <a:avLst/>
            <a:gdLst>
              <a:gd name="T0" fmla="*/ 0 w 1008"/>
              <a:gd name="T1" fmla="*/ 0 h 480"/>
              <a:gd name="T2" fmla="*/ 2147483646 w 1008"/>
              <a:gd name="T3" fmla="*/ 0 h 480"/>
              <a:gd name="T4" fmla="*/ 2147483646 w 1008"/>
              <a:gd name="T5" fmla="*/ 2147483646 h 480"/>
              <a:gd name="T6" fmla="*/ 0 60000 65536"/>
              <a:gd name="T7" fmla="*/ 0 60000 65536"/>
              <a:gd name="T8" fmla="*/ 0 60000 65536"/>
            </a:gdLst>
            <a:ahLst/>
            <a:cxnLst>
              <a:cxn ang="T6">
                <a:pos x="T0" y="T1"/>
              </a:cxn>
              <a:cxn ang="T7">
                <a:pos x="T2" y="T3"/>
              </a:cxn>
              <a:cxn ang="T8">
                <a:pos x="T4" y="T5"/>
              </a:cxn>
            </a:cxnLst>
            <a:rect l="0" t="0" r="r" b="b"/>
            <a:pathLst>
              <a:path w="1008" h="480">
                <a:moveTo>
                  <a:pt x="0" y="0"/>
                </a:moveTo>
                <a:lnTo>
                  <a:pt x="1008" y="0"/>
                </a:lnTo>
                <a:lnTo>
                  <a:pt x="1008" y="480"/>
                </a:lnTo>
              </a:path>
            </a:pathLst>
          </a:custGeom>
          <a:noFill/>
          <a:ln w="38100" cmpd="sng">
            <a:solidFill>
              <a:srgbClr val="0207CA"/>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8206"/>
                                        </p:tgtEl>
                                        <p:attrNameLst>
                                          <p:attrName>style.visibility</p:attrName>
                                        </p:attrNameLst>
                                      </p:cBhvr>
                                      <p:to>
                                        <p:strVal val="visible"/>
                                      </p:to>
                                    </p:set>
                                    <p:animEffect transition="in" filter="dissolve">
                                      <p:cBhvr>
                                        <p:cTn id="7" dur="500"/>
                                        <p:tgtEl>
                                          <p:spTgt spid="8206"/>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8208">
                                            <p:txEl>
                                              <p:pRg st="0" end="0"/>
                                            </p:txEl>
                                          </p:spTgt>
                                        </p:tgtEl>
                                        <p:attrNameLst>
                                          <p:attrName>style.visibility</p:attrName>
                                        </p:attrNameLst>
                                      </p:cBhvr>
                                      <p:to>
                                        <p:strVal val="visible"/>
                                      </p:to>
                                    </p:set>
                                    <p:animEffect transition="in" filter="dissolve">
                                      <p:cBhvr>
                                        <p:cTn id="11" dur="500"/>
                                        <p:tgtEl>
                                          <p:spTgt spid="8208">
                                            <p:txEl>
                                              <p:pRg st="0" end="0"/>
                                            </p:txEl>
                                          </p:spTgt>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dissolve">
                                      <p:cBhvr>
                                        <p:cTn id="15" dur="500"/>
                                        <p:tgtEl>
                                          <p:spTgt spid="13"/>
                                        </p:tgtEl>
                                      </p:cBhvr>
                                    </p:animEffect>
                                  </p:childTnLst>
                                </p:cTn>
                              </p:par>
                            </p:childTnLst>
                          </p:cTn>
                        </p:par>
                        <p:par>
                          <p:cTn id="16" fill="hold" nodeType="afterGroup">
                            <p:stCondLst>
                              <p:cond delay="1500"/>
                            </p:stCondLst>
                            <p:childTnLst>
                              <p:par>
                                <p:cTn id="17" presetID="9" presetClass="entr" presetSubtype="0"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dissolve">
                                      <p:cBhvr>
                                        <p:cTn id="19" dur="500"/>
                                        <p:tgtEl>
                                          <p:spTgt spid="17"/>
                                        </p:tgtEl>
                                      </p:cBhvr>
                                    </p:animEffect>
                                  </p:childTnLst>
                                </p:cTn>
                              </p:par>
                            </p:childTnLst>
                          </p:cTn>
                        </p:par>
                        <p:par>
                          <p:cTn id="20" fill="hold" nodeType="afterGroup">
                            <p:stCondLst>
                              <p:cond delay="2000"/>
                            </p:stCondLst>
                            <p:childTnLst>
                              <p:par>
                                <p:cTn id="21" presetID="9" presetClass="entr" presetSubtype="0"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dissolve">
                                      <p:cBhvr>
                                        <p:cTn id="23" dur="500"/>
                                        <p:tgtEl>
                                          <p:spTgt spid="1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dissolve">
                                      <p:cBhvr>
                                        <p:cTn id="28" dur="500"/>
                                        <p:tgtEl>
                                          <p:spTgt spid="21"/>
                                        </p:tgtEl>
                                      </p:cBhvr>
                                    </p:animEffect>
                                  </p:childTnLst>
                                </p:cTn>
                              </p:par>
                            </p:childTnLst>
                          </p:cTn>
                        </p:par>
                        <p:par>
                          <p:cTn id="29" fill="hold" nodeType="afterGroup">
                            <p:stCondLst>
                              <p:cond delay="500"/>
                            </p:stCondLst>
                            <p:childTnLst>
                              <p:par>
                                <p:cTn id="30" presetID="9" presetClass="entr" presetSubtype="0" fill="hold" grpId="0" nodeType="afterEffect">
                                  <p:stCondLst>
                                    <p:cond delay="0"/>
                                  </p:stCondLst>
                                  <p:childTnLst>
                                    <p:set>
                                      <p:cBhvr>
                                        <p:cTn id="31" dur="1" fill="hold">
                                          <p:stCondLst>
                                            <p:cond delay="0"/>
                                          </p:stCondLst>
                                        </p:cTn>
                                        <p:tgtEl>
                                          <p:spTgt spid="20">
                                            <p:txEl>
                                              <p:pRg st="0" end="0"/>
                                            </p:txEl>
                                          </p:spTgt>
                                        </p:tgtEl>
                                        <p:attrNameLst>
                                          <p:attrName>style.visibility</p:attrName>
                                        </p:attrNameLst>
                                      </p:cBhvr>
                                      <p:to>
                                        <p:strVal val="visible"/>
                                      </p:to>
                                    </p:set>
                                    <p:animEffect transition="in" filter="dissolve">
                                      <p:cBhvr>
                                        <p:cTn id="32" dur="500"/>
                                        <p:tgtEl>
                                          <p:spTgt spid="20">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dissolve">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8" grpId="0" build="p" autoUpdateAnimBg="0" advAuto="0"/>
      <p:bldP spid="20" grpId="0" build="p" autoUpdateAnimBg="0"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bwMode="auto">
          <a:xfrm>
            <a:off x="276225" y="3046413"/>
            <a:ext cx="8616950" cy="923925"/>
          </a:xfrm>
          <a:prstGeom prst="rect">
            <a:avLst/>
          </a:prstGeom>
          <a:solidFill>
            <a:schemeClr val="accent1">
              <a:lumMod val="90000"/>
            </a:schemeClr>
          </a:solidFill>
          <a:ln w="19050" cap="flat" cmpd="sng" algn="ctr">
            <a:noFill/>
            <a:prstDash val="dash"/>
            <a:round/>
            <a:headEnd type="none" w="med" len="med"/>
            <a:tailEnd type="triangle" w="med" len="med"/>
          </a:ln>
          <a:effectLst/>
          <a:extLst/>
        </p:spPr>
        <p:txBody>
          <a:bodyPr wrap="none" anchor="ctr"/>
          <a:lstStyle/>
          <a:p>
            <a:pPr algn="ctr" eaLnBrk="1" hangingPunct="1">
              <a:defRPr/>
            </a:pPr>
            <a:endParaRPr lang="zh-CN" altLang="en-US"/>
          </a:p>
        </p:txBody>
      </p:sp>
      <p:sp>
        <p:nvSpPr>
          <p:cNvPr id="18" name="矩形 17"/>
          <p:cNvSpPr/>
          <p:nvPr/>
        </p:nvSpPr>
        <p:spPr bwMode="auto">
          <a:xfrm>
            <a:off x="1035050" y="927100"/>
            <a:ext cx="5840413" cy="923925"/>
          </a:xfrm>
          <a:prstGeom prst="rect">
            <a:avLst/>
          </a:prstGeom>
          <a:solidFill>
            <a:schemeClr val="tx2">
              <a:lumMod val="20000"/>
              <a:lumOff val="80000"/>
            </a:schemeClr>
          </a:solidFill>
          <a:ln w="19050" cap="flat" cmpd="sng" algn="ctr">
            <a:noFill/>
            <a:prstDash val="dash"/>
            <a:round/>
            <a:headEnd type="none" w="med" len="med"/>
            <a:tailEnd type="triangle" w="med" len="med"/>
          </a:ln>
          <a:effectLst/>
          <a:extLst/>
        </p:spPr>
        <p:txBody>
          <a:bodyPr wrap="none" anchor="ctr"/>
          <a:lstStyle/>
          <a:p>
            <a:pPr algn="ctr" eaLnBrk="1" hangingPunct="1">
              <a:defRPr/>
            </a:pPr>
            <a:endParaRPr lang="zh-CN" altLang="en-US"/>
          </a:p>
        </p:txBody>
      </p:sp>
      <p:graphicFrame>
        <p:nvGraphicFramePr>
          <p:cNvPr id="10249" name="Object 9"/>
          <p:cNvGraphicFramePr>
            <a:graphicFrameLocks noChangeAspect="1"/>
          </p:cNvGraphicFramePr>
          <p:nvPr/>
        </p:nvGraphicFramePr>
        <p:xfrm>
          <a:off x="336550" y="1011238"/>
          <a:ext cx="8204200" cy="792162"/>
        </p:xfrm>
        <a:graphic>
          <a:graphicData uri="http://schemas.openxmlformats.org/presentationml/2006/ole">
            <mc:AlternateContent xmlns:mc="http://schemas.openxmlformats.org/markup-compatibility/2006">
              <mc:Choice xmlns:v="urn:schemas-microsoft-com:vml" Requires="v">
                <p:oleObj spid="_x0000_s30740" name="Equation" r:id="rId3" imgW="3810038" imgH="266848" progId="Equation.3">
                  <p:embed/>
                </p:oleObj>
              </mc:Choice>
              <mc:Fallback>
                <p:oleObj name="Equation" r:id="rId3" imgW="3810038" imgH="266848" progId="Equation.3">
                  <p:embed/>
                  <p:pic>
                    <p:nvPicPr>
                      <p:cNvPr id="0" name="Object 9"/>
                      <p:cNvPicPr>
                        <a:picLocks noChangeAspect="1" noChangeArrowheads="1"/>
                      </p:cNvPicPr>
                      <p:nvPr/>
                    </p:nvPicPr>
                    <p:blipFill>
                      <a:blip r:embed="rId4">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336550" y="1011238"/>
                        <a:ext cx="82042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50" name="Rectangle 10"/>
          <p:cNvSpPr>
            <a:spLocks noChangeArrowheads="1"/>
          </p:cNvSpPr>
          <p:nvPr/>
        </p:nvSpPr>
        <p:spPr bwMode="auto">
          <a:xfrm>
            <a:off x="347663" y="1968500"/>
            <a:ext cx="1905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Tx/>
              <a:buNone/>
            </a:pPr>
            <a:r>
              <a:rPr kumimoji="1" lang="zh-CN" altLang="en-US" sz="2000">
                <a:latin typeface="微软雅黑" panose="020B0503020204020204" pitchFamily="34" charset="-122"/>
              </a:rPr>
              <a:t>变量替换</a:t>
            </a:r>
          </a:p>
        </p:txBody>
      </p:sp>
      <p:graphicFrame>
        <p:nvGraphicFramePr>
          <p:cNvPr id="10251" name="Object 11"/>
          <p:cNvGraphicFramePr>
            <a:graphicFrameLocks noChangeAspect="1"/>
          </p:cNvGraphicFramePr>
          <p:nvPr/>
        </p:nvGraphicFramePr>
        <p:xfrm>
          <a:off x="1692275" y="1916113"/>
          <a:ext cx="1395413" cy="503237"/>
        </p:xfrm>
        <a:graphic>
          <a:graphicData uri="http://schemas.openxmlformats.org/presentationml/2006/ole">
            <mc:AlternateContent xmlns:mc="http://schemas.openxmlformats.org/markup-compatibility/2006">
              <mc:Choice xmlns:v="urn:schemas-microsoft-com:vml" Requires="v">
                <p:oleObj spid="_x0000_s30741" r:id="rId5" imgW="672808" imgH="241195" progId="Equation.3">
                  <p:embed/>
                </p:oleObj>
              </mc:Choice>
              <mc:Fallback>
                <p:oleObj r:id="rId5" imgW="672808" imgH="241195" progId="Equation.3">
                  <p:embed/>
                  <p:pic>
                    <p:nvPicPr>
                      <p:cNvPr id="0" name="Object 11"/>
                      <p:cNvPicPr>
                        <a:picLocks noChangeAspect="1" noChangeArrowheads="1"/>
                      </p:cNvPicPr>
                      <p:nvPr/>
                    </p:nvPicPr>
                    <p:blipFill>
                      <a:blip r:embed="rId6">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1692275" y="1916113"/>
                        <a:ext cx="1395413"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52" name="Rectangle 12"/>
          <p:cNvSpPr>
            <a:spLocks noChangeArrowheads="1"/>
          </p:cNvSpPr>
          <p:nvPr/>
        </p:nvSpPr>
        <p:spPr bwMode="auto">
          <a:xfrm>
            <a:off x="3603625" y="1968500"/>
            <a:ext cx="24939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kumimoji="1" lang="zh-CN" altLang="en-US" sz="2000">
                <a:latin typeface="微软雅黑" panose="020B0503020204020204" pitchFamily="34" charset="-122"/>
              </a:rPr>
              <a:t>考虑势场具有周期性</a:t>
            </a:r>
          </a:p>
        </p:txBody>
      </p:sp>
      <p:graphicFrame>
        <p:nvGraphicFramePr>
          <p:cNvPr id="10253" name="Object 13"/>
          <p:cNvGraphicFramePr>
            <a:graphicFrameLocks noChangeAspect="1"/>
          </p:cNvGraphicFramePr>
          <p:nvPr/>
        </p:nvGraphicFramePr>
        <p:xfrm>
          <a:off x="6283325" y="1916113"/>
          <a:ext cx="2417763" cy="504825"/>
        </p:xfrm>
        <a:graphic>
          <a:graphicData uri="http://schemas.openxmlformats.org/presentationml/2006/ole">
            <mc:AlternateContent xmlns:mc="http://schemas.openxmlformats.org/markup-compatibility/2006">
              <mc:Choice xmlns:v="urn:schemas-microsoft-com:vml" Requires="v">
                <p:oleObj spid="_x0000_s30742" r:id="rId7" imgW="1180588" imgH="241195" progId="Equation.3">
                  <p:embed/>
                </p:oleObj>
              </mc:Choice>
              <mc:Fallback>
                <p:oleObj r:id="rId7" imgW="1180588" imgH="241195" progId="Equation.3">
                  <p:embed/>
                  <p:pic>
                    <p:nvPicPr>
                      <p:cNvPr id="0" name="Object 13"/>
                      <p:cNvPicPr>
                        <a:picLocks noChangeAspect="1" noChangeArrowheads="1"/>
                      </p:cNvPicPr>
                      <p:nvPr/>
                    </p:nvPicPr>
                    <p:blipFill>
                      <a:blip r:embed="rId8">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6283325" y="1916113"/>
                        <a:ext cx="2417763" cy="504825"/>
                      </a:xfrm>
                      <a:prstGeom prst="rect">
                        <a:avLst/>
                      </a:prstGeom>
                      <a:noFill/>
                      <a:ln>
                        <a:noFill/>
                      </a:ln>
                      <a:extLst>
                        <a:ext uri="{909E8E84-426E-40DD-AFC4-6F175D3DCCD1}">
                          <a14:hiddenFill xmlns:a14="http://schemas.microsoft.com/office/drawing/2010/main">
                            <a:solidFill>
                              <a:srgbClr val="CAEACE"/>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54" name="Object 14"/>
          <p:cNvGraphicFramePr>
            <a:graphicFrameLocks noChangeAspect="1"/>
          </p:cNvGraphicFramePr>
          <p:nvPr/>
        </p:nvGraphicFramePr>
        <p:xfrm>
          <a:off x="315913" y="3171825"/>
          <a:ext cx="8401050" cy="719138"/>
        </p:xfrm>
        <a:graphic>
          <a:graphicData uri="http://schemas.openxmlformats.org/presentationml/2006/ole">
            <mc:AlternateContent xmlns:mc="http://schemas.openxmlformats.org/markup-compatibility/2006">
              <mc:Choice xmlns:v="urn:schemas-microsoft-com:vml" Requires="v">
                <p:oleObj spid="_x0000_s30743" r:id="rId9" imgW="3467129" imgH="213417" progId="Equation.3">
                  <p:embed/>
                </p:oleObj>
              </mc:Choice>
              <mc:Fallback>
                <p:oleObj r:id="rId9" imgW="3467129" imgH="213417" progId="Equation.3">
                  <p:embed/>
                  <p:pic>
                    <p:nvPicPr>
                      <p:cNvPr id="0" name="Object 14"/>
                      <p:cNvPicPr>
                        <a:picLocks noChangeAspect="1" noChangeArrowheads="1"/>
                      </p:cNvPicPr>
                      <p:nvPr/>
                    </p:nvPicPr>
                    <p:blipFill>
                      <a:blip r:embed="rId10">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315913" y="3171825"/>
                        <a:ext cx="840105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55" name="Rectangle 15"/>
          <p:cNvSpPr>
            <a:spLocks noChangeArrowheads="1"/>
          </p:cNvSpPr>
          <p:nvPr/>
        </p:nvSpPr>
        <p:spPr bwMode="auto">
          <a:xfrm>
            <a:off x="285750" y="4056063"/>
            <a:ext cx="28670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a:spcBef>
                <a:spcPct val="0"/>
              </a:spcBef>
              <a:buFontTx/>
              <a:buNone/>
            </a:pPr>
            <a:r>
              <a:rPr kumimoji="1" lang="zh-CN" altLang="en-US" sz="2000">
                <a:latin typeface="微软雅黑" panose="020B0503020204020204" pitchFamily="34" charset="-122"/>
              </a:rPr>
              <a:t>积分只取决与相对位置</a:t>
            </a:r>
          </a:p>
        </p:txBody>
      </p:sp>
      <p:graphicFrame>
        <p:nvGraphicFramePr>
          <p:cNvPr id="10258" name="Object 18"/>
          <p:cNvGraphicFramePr>
            <a:graphicFrameLocks noChangeAspect="1"/>
          </p:cNvGraphicFramePr>
          <p:nvPr/>
        </p:nvGraphicFramePr>
        <p:xfrm>
          <a:off x="3087688" y="4024313"/>
          <a:ext cx="1303337" cy="504825"/>
        </p:xfrm>
        <a:graphic>
          <a:graphicData uri="http://schemas.openxmlformats.org/presentationml/2006/ole">
            <mc:AlternateContent xmlns:mc="http://schemas.openxmlformats.org/markup-compatibility/2006">
              <mc:Choice xmlns:v="urn:schemas-microsoft-com:vml" Requires="v">
                <p:oleObj spid="_x0000_s30744" r:id="rId11" imgW="634725" imgH="241195" progId="Equation.3">
                  <p:embed/>
                </p:oleObj>
              </mc:Choice>
              <mc:Fallback>
                <p:oleObj r:id="rId11" imgW="634725" imgH="241195" progId="Equation.3">
                  <p:embed/>
                  <p:pic>
                    <p:nvPicPr>
                      <p:cNvPr id="0" name="Object 18"/>
                      <p:cNvPicPr>
                        <a:picLocks noChangeAspect="1" noChangeArrowheads="1"/>
                      </p:cNvPicPr>
                      <p:nvPr/>
                    </p:nvPicPr>
                    <p:blipFill>
                      <a:blip r:embed="rId12">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3087688" y="4024313"/>
                        <a:ext cx="13033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59" name="Rectangle 19"/>
          <p:cNvSpPr>
            <a:spLocks noChangeArrowheads="1"/>
          </p:cNvSpPr>
          <p:nvPr/>
        </p:nvSpPr>
        <p:spPr bwMode="auto">
          <a:xfrm>
            <a:off x="352425" y="2525713"/>
            <a:ext cx="16764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a:spcBef>
                <a:spcPct val="0"/>
              </a:spcBef>
              <a:buFontTx/>
              <a:buNone/>
            </a:pPr>
            <a:r>
              <a:rPr kumimoji="1" lang="zh-CN" altLang="en-US" sz="2000">
                <a:latin typeface="微软雅黑" panose="020B0503020204020204" pitchFamily="34" charset="-122"/>
              </a:rPr>
              <a:t>引入函数</a:t>
            </a:r>
          </a:p>
        </p:txBody>
      </p:sp>
      <p:graphicFrame>
        <p:nvGraphicFramePr>
          <p:cNvPr id="10256" name="Object 16"/>
          <p:cNvGraphicFramePr>
            <a:graphicFrameLocks noChangeAspect="1"/>
          </p:cNvGraphicFramePr>
          <p:nvPr/>
        </p:nvGraphicFramePr>
        <p:xfrm>
          <a:off x="1666875" y="2513013"/>
          <a:ext cx="1536700" cy="503237"/>
        </p:xfrm>
        <a:graphic>
          <a:graphicData uri="http://schemas.openxmlformats.org/presentationml/2006/ole">
            <mc:AlternateContent xmlns:mc="http://schemas.openxmlformats.org/markup-compatibility/2006">
              <mc:Choice xmlns:v="urn:schemas-microsoft-com:vml" Requires="v">
                <p:oleObj spid="_x0000_s30745" r:id="rId13" imgW="748975" imgH="241195" progId="Equation.3">
                  <p:embed/>
                </p:oleObj>
              </mc:Choice>
              <mc:Fallback>
                <p:oleObj r:id="rId13" imgW="748975" imgH="241195" progId="Equation.3">
                  <p:embed/>
                  <p:pic>
                    <p:nvPicPr>
                      <p:cNvPr id="0" name="Object 16"/>
                      <p:cNvPicPr>
                        <a:picLocks noChangeAspect="1" noChangeArrowheads="1"/>
                      </p:cNvPicPr>
                      <p:nvPr/>
                    </p:nvPicPr>
                    <p:blipFill>
                      <a:blip r:embed="rId14">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1666875" y="2513013"/>
                        <a:ext cx="15367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62" name="Rectangle 22"/>
          <p:cNvSpPr>
            <a:spLocks noChangeArrowheads="1"/>
          </p:cNvSpPr>
          <p:nvPr/>
        </p:nvSpPr>
        <p:spPr bwMode="auto">
          <a:xfrm>
            <a:off x="3270250" y="2557463"/>
            <a:ext cx="41148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a:spcBef>
                <a:spcPct val="0"/>
              </a:spcBef>
              <a:buFontTx/>
              <a:buNone/>
            </a:pPr>
            <a:r>
              <a:rPr kumimoji="1" lang="zh-CN" altLang="en-US" sz="2000">
                <a:latin typeface="微软雅黑" panose="020B0503020204020204" pitchFamily="34" charset="-122"/>
              </a:rPr>
              <a:t>表示方程中的积分项</a:t>
            </a:r>
          </a:p>
        </p:txBody>
      </p:sp>
      <p:sp>
        <p:nvSpPr>
          <p:cNvPr id="30735" name="矩形 13"/>
          <p:cNvSpPr>
            <a:spLocks noChangeArrowheads="1"/>
          </p:cNvSpPr>
          <p:nvPr/>
        </p:nvSpPr>
        <p:spPr bwMode="auto">
          <a:xfrm>
            <a:off x="250825" y="908050"/>
            <a:ext cx="8642350" cy="5616575"/>
          </a:xfrm>
          <a:prstGeom prst="rect">
            <a:avLst/>
          </a:prstGeom>
          <a:noFill/>
          <a:ln w="19050" algn="ctr">
            <a:solidFill>
              <a:srgbClr val="0207CA"/>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graphicFrame>
        <p:nvGraphicFramePr>
          <p:cNvPr id="14" name="Object 5"/>
          <p:cNvGraphicFramePr>
            <a:graphicFrameLocks noChangeAspect="1"/>
          </p:cNvGraphicFramePr>
          <p:nvPr/>
        </p:nvGraphicFramePr>
        <p:xfrm>
          <a:off x="347663" y="4779963"/>
          <a:ext cx="4603750" cy="792162"/>
        </p:xfrm>
        <a:graphic>
          <a:graphicData uri="http://schemas.openxmlformats.org/presentationml/2006/ole">
            <mc:AlternateContent xmlns:mc="http://schemas.openxmlformats.org/markup-compatibility/2006">
              <mc:Choice xmlns:v="urn:schemas-microsoft-com:vml" Requires="v">
                <p:oleObj spid="_x0000_s30746" r:id="rId15" imgW="1897351" imgH="251494" progId="Equation.3">
                  <p:embed/>
                </p:oleObj>
              </mc:Choice>
              <mc:Fallback>
                <p:oleObj r:id="rId15" imgW="1897351" imgH="251494" progId="Equation.3">
                  <p:embed/>
                  <p:pic>
                    <p:nvPicPr>
                      <p:cNvPr id="0" name="Object 5"/>
                      <p:cNvPicPr>
                        <a:picLocks noChangeAspect="1" noChangeArrowheads="1"/>
                      </p:cNvPicPr>
                      <p:nvPr/>
                    </p:nvPicPr>
                    <p:blipFill>
                      <a:blip r:embed="rId16">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347663" y="4779963"/>
                        <a:ext cx="460375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Rectangle 8"/>
          <p:cNvSpPr>
            <a:spLocks noChangeArrowheads="1"/>
          </p:cNvSpPr>
          <p:nvPr/>
        </p:nvSpPr>
        <p:spPr bwMode="auto">
          <a:xfrm>
            <a:off x="2352675" y="5476875"/>
            <a:ext cx="66294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Tx/>
              <a:buNone/>
            </a:pPr>
            <a:r>
              <a:rPr kumimoji="1" lang="en-US" altLang="zh-CN" sz="2000">
                <a:latin typeface="微软雅黑" panose="020B0503020204020204" pitchFamily="34" charset="-122"/>
              </a:rPr>
              <a:t>—— </a:t>
            </a:r>
            <a:r>
              <a:rPr kumimoji="1" lang="zh-CN" altLang="en-US" sz="2000">
                <a:latin typeface="微软雅黑" panose="020B0503020204020204" pitchFamily="34" charset="-122"/>
              </a:rPr>
              <a:t>关于</a:t>
            </a:r>
            <a:r>
              <a:rPr kumimoji="1" lang="en-US" altLang="zh-CN" sz="2000">
                <a:latin typeface="微软雅黑" panose="020B0503020204020204" pitchFamily="34" charset="-122"/>
              </a:rPr>
              <a:t>a</a:t>
            </a:r>
            <a:r>
              <a:rPr kumimoji="1" lang="en-US" altLang="zh-CN" sz="2000" baseline="-30000">
                <a:latin typeface="微软雅黑" panose="020B0503020204020204" pitchFamily="34" charset="-122"/>
              </a:rPr>
              <a:t>m</a:t>
            </a:r>
            <a:r>
              <a:rPr kumimoji="1" lang="zh-CN" altLang="en-US" sz="2000">
                <a:latin typeface="微软雅黑" panose="020B0503020204020204" pitchFamily="34" charset="-122"/>
              </a:rPr>
              <a:t>为未知数的</a:t>
            </a:r>
            <a:r>
              <a:rPr kumimoji="1" lang="en-US" altLang="zh-CN" sz="2000">
                <a:latin typeface="微软雅黑" panose="020B0503020204020204" pitchFamily="34" charset="-122"/>
              </a:rPr>
              <a:t>N</a:t>
            </a:r>
            <a:r>
              <a:rPr kumimoji="1" lang="zh-CN" altLang="en-US" sz="2000">
                <a:latin typeface="微软雅黑" panose="020B0503020204020204" pitchFamily="34" charset="-122"/>
              </a:rPr>
              <a:t>个齐次线性方程组</a:t>
            </a:r>
          </a:p>
        </p:txBody>
      </p:sp>
      <p:sp>
        <p:nvSpPr>
          <p:cNvPr id="30738" name="Rectangle 9"/>
          <p:cNvSpPr>
            <a:spLocks noChangeArrowheads="1"/>
          </p:cNvSpPr>
          <p:nvPr/>
        </p:nvSpPr>
        <p:spPr bwMode="auto">
          <a:xfrm>
            <a:off x="2352675" y="6064250"/>
            <a:ext cx="4800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a:spcBef>
                <a:spcPct val="0"/>
              </a:spcBef>
              <a:buFontTx/>
              <a:buNone/>
            </a:pPr>
            <a:r>
              <a:rPr kumimoji="1" lang="en-US" altLang="zh-CN" sz="2000">
                <a:latin typeface="微软雅黑" panose="020B0503020204020204" pitchFamily="34" charset="-122"/>
              </a:rPr>
              <a:t>—— a</a:t>
            </a:r>
            <a:r>
              <a:rPr kumimoji="1" lang="en-US" altLang="zh-CN" sz="2000" baseline="-30000">
                <a:latin typeface="微软雅黑" panose="020B0503020204020204" pitchFamily="34" charset="-122"/>
              </a:rPr>
              <a:t>m  </a:t>
            </a:r>
            <a:r>
              <a:rPr kumimoji="1" lang="zh-CN" altLang="en-US" sz="2000">
                <a:latin typeface="微软雅黑" panose="020B0503020204020204" pitchFamily="34" charset="-122"/>
              </a:rPr>
              <a:t>只由                   来决定</a:t>
            </a:r>
          </a:p>
        </p:txBody>
      </p:sp>
      <p:graphicFrame>
        <p:nvGraphicFramePr>
          <p:cNvPr id="30739" name="Object 7"/>
          <p:cNvGraphicFramePr>
            <a:graphicFrameLocks noChangeAspect="1"/>
          </p:cNvGraphicFramePr>
          <p:nvPr/>
        </p:nvGraphicFramePr>
        <p:xfrm>
          <a:off x="4059238" y="6013450"/>
          <a:ext cx="1304925" cy="503238"/>
        </p:xfrm>
        <a:graphic>
          <a:graphicData uri="http://schemas.openxmlformats.org/presentationml/2006/ole">
            <mc:AlternateContent xmlns:mc="http://schemas.openxmlformats.org/markup-compatibility/2006">
              <mc:Choice xmlns:v="urn:schemas-microsoft-com:vml" Requires="v">
                <p:oleObj spid="_x0000_s30747" r:id="rId17" imgW="634725" imgH="241195" progId="Equation.3">
                  <p:embed/>
                </p:oleObj>
              </mc:Choice>
              <mc:Fallback>
                <p:oleObj r:id="rId17" imgW="634725" imgH="241195" progId="Equation.3">
                  <p:embed/>
                  <p:pic>
                    <p:nvPicPr>
                      <p:cNvPr id="0" name="Object 7"/>
                      <p:cNvPicPr>
                        <a:picLocks noChangeAspect="1" noChangeArrowheads="1"/>
                      </p:cNvPicPr>
                      <p:nvPr/>
                    </p:nvPicPr>
                    <p:blipFill>
                      <a:blip r:embed="rId18">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4059238" y="6013450"/>
                        <a:ext cx="130492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10249"/>
                                        </p:tgtEl>
                                        <p:attrNameLst>
                                          <p:attrName>style.visibility</p:attrName>
                                        </p:attrNameLst>
                                      </p:cBhvr>
                                      <p:to>
                                        <p:strVal val="visible"/>
                                      </p:to>
                                    </p:set>
                                    <p:animEffect transition="in" filter="dissolve">
                                      <p:cBhvr>
                                        <p:cTn id="7" dur="500"/>
                                        <p:tgtEl>
                                          <p:spTgt spid="102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250">
                                            <p:txEl>
                                              <p:pRg st="0" end="0"/>
                                            </p:txEl>
                                          </p:spTgt>
                                        </p:tgtEl>
                                        <p:attrNameLst>
                                          <p:attrName>style.visibility</p:attrName>
                                        </p:attrNameLst>
                                      </p:cBhvr>
                                      <p:to>
                                        <p:strVal val="visible"/>
                                      </p:to>
                                    </p:set>
                                    <p:animEffect transition="in" filter="dissolve">
                                      <p:cBhvr>
                                        <p:cTn id="12" dur="500"/>
                                        <p:tgtEl>
                                          <p:spTgt spid="10250">
                                            <p:txEl>
                                              <p:pRg st="0" end="0"/>
                                            </p:txEl>
                                          </p:spTgt>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10251"/>
                                        </p:tgtEl>
                                        <p:attrNameLst>
                                          <p:attrName>style.visibility</p:attrName>
                                        </p:attrNameLst>
                                      </p:cBhvr>
                                      <p:to>
                                        <p:strVal val="visible"/>
                                      </p:to>
                                    </p:set>
                                    <p:animEffect transition="in" filter="dissolve">
                                      <p:cBhvr>
                                        <p:cTn id="16" dur="500"/>
                                        <p:tgtEl>
                                          <p:spTgt spid="1025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0252">
                                            <p:txEl>
                                              <p:pRg st="0" end="0"/>
                                            </p:txEl>
                                          </p:spTgt>
                                        </p:tgtEl>
                                        <p:attrNameLst>
                                          <p:attrName>style.visibility</p:attrName>
                                        </p:attrNameLst>
                                      </p:cBhvr>
                                      <p:to>
                                        <p:strVal val="visible"/>
                                      </p:to>
                                    </p:set>
                                    <p:animEffect transition="in" filter="dissolve">
                                      <p:cBhvr>
                                        <p:cTn id="21" dur="500"/>
                                        <p:tgtEl>
                                          <p:spTgt spid="10252">
                                            <p:txEl>
                                              <p:pRg st="0" end="0"/>
                                            </p:txEl>
                                          </p:spTgt>
                                        </p:tgtEl>
                                      </p:cBhvr>
                                    </p:animEffect>
                                  </p:childTnLst>
                                </p:cTn>
                              </p:par>
                            </p:childTnLst>
                          </p:cTn>
                        </p:par>
                        <p:par>
                          <p:cTn id="22" fill="hold" nodeType="afterGroup">
                            <p:stCondLst>
                              <p:cond delay="500"/>
                            </p:stCondLst>
                            <p:childTnLst>
                              <p:par>
                                <p:cTn id="23" presetID="9" presetClass="entr" presetSubtype="0" fill="hold" nodeType="afterEffect">
                                  <p:stCondLst>
                                    <p:cond delay="0"/>
                                  </p:stCondLst>
                                  <p:childTnLst>
                                    <p:set>
                                      <p:cBhvr>
                                        <p:cTn id="24" dur="1" fill="hold">
                                          <p:stCondLst>
                                            <p:cond delay="0"/>
                                          </p:stCondLst>
                                        </p:cTn>
                                        <p:tgtEl>
                                          <p:spTgt spid="10253"/>
                                        </p:tgtEl>
                                        <p:attrNameLst>
                                          <p:attrName>style.visibility</p:attrName>
                                        </p:attrNameLst>
                                      </p:cBhvr>
                                      <p:to>
                                        <p:strVal val="visible"/>
                                      </p:to>
                                    </p:set>
                                    <p:animEffect transition="in" filter="dissolve">
                                      <p:cBhvr>
                                        <p:cTn id="25" dur="500"/>
                                        <p:tgtEl>
                                          <p:spTgt spid="1025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0259">
                                            <p:txEl>
                                              <p:pRg st="0" end="0"/>
                                            </p:txEl>
                                          </p:spTgt>
                                        </p:tgtEl>
                                        <p:attrNameLst>
                                          <p:attrName>style.visibility</p:attrName>
                                        </p:attrNameLst>
                                      </p:cBhvr>
                                      <p:to>
                                        <p:strVal val="visible"/>
                                      </p:to>
                                    </p:set>
                                    <p:animEffect transition="in" filter="dissolve">
                                      <p:cBhvr>
                                        <p:cTn id="30" dur="500"/>
                                        <p:tgtEl>
                                          <p:spTgt spid="10259">
                                            <p:txEl>
                                              <p:pRg st="0" end="0"/>
                                            </p:txEl>
                                          </p:spTgt>
                                        </p:tgtEl>
                                      </p:cBhvr>
                                    </p:animEffect>
                                  </p:childTnLst>
                                </p:cTn>
                              </p:par>
                            </p:childTnLst>
                          </p:cTn>
                        </p:par>
                        <p:par>
                          <p:cTn id="31" fill="hold" nodeType="afterGroup">
                            <p:stCondLst>
                              <p:cond delay="500"/>
                            </p:stCondLst>
                            <p:childTnLst>
                              <p:par>
                                <p:cTn id="32" presetID="9" presetClass="entr" presetSubtype="0" fill="hold" nodeType="afterEffect">
                                  <p:stCondLst>
                                    <p:cond delay="0"/>
                                  </p:stCondLst>
                                  <p:childTnLst>
                                    <p:set>
                                      <p:cBhvr>
                                        <p:cTn id="33" dur="1" fill="hold">
                                          <p:stCondLst>
                                            <p:cond delay="0"/>
                                          </p:stCondLst>
                                        </p:cTn>
                                        <p:tgtEl>
                                          <p:spTgt spid="10256"/>
                                        </p:tgtEl>
                                        <p:attrNameLst>
                                          <p:attrName>style.visibility</p:attrName>
                                        </p:attrNameLst>
                                      </p:cBhvr>
                                      <p:to>
                                        <p:strVal val="visible"/>
                                      </p:to>
                                    </p:set>
                                    <p:animEffect transition="in" filter="dissolve">
                                      <p:cBhvr>
                                        <p:cTn id="34" dur="500"/>
                                        <p:tgtEl>
                                          <p:spTgt spid="10256"/>
                                        </p:tgtEl>
                                      </p:cBhvr>
                                    </p:animEffect>
                                  </p:childTnLst>
                                </p:cTn>
                              </p:par>
                            </p:childTnLst>
                          </p:cTn>
                        </p:par>
                        <p:par>
                          <p:cTn id="35" fill="hold" nodeType="afterGroup">
                            <p:stCondLst>
                              <p:cond delay="1000"/>
                            </p:stCondLst>
                            <p:childTnLst>
                              <p:par>
                                <p:cTn id="36" presetID="9" presetClass="entr" presetSubtype="0" fill="hold" grpId="0" nodeType="afterEffect">
                                  <p:stCondLst>
                                    <p:cond delay="0"/>
                                  </p:stCondLst>
                                  <p:childTnLst>
                                    <p:set>
                                      <p:cBhvr>
                                        <p:cTn id="37" dur="1" fill="hold">
                                          <p:stCondLst>
                                            <p:cond delay="0"/>
                                          </p:stCondLst>
                                        </p:cTn>
                                        <p:tgtEl>
                                          <p:spTgt spid="10262">
                                            <p:txEl>
                                              <p:pRg st="0" end="0"/>
                                            </p:txEl>
                                          </p:spTgt>
                                        </p:tgtEl>
                                        <p:attrNameLst>
                                          <p:attrName>style.visibility</p:attrName>
                                        </p:attrNameLst>
                                      </p:cBhvr>
                                      <p:to>
                                        <p:strVal val="visible"/>
                                      </p:to>
                                    </p:set>
                                    <p:animEffect transition="in" filter="dissolve">
                                      <p:cBhvr>
                                        <p:cTn id="38" dur="500"/>
                                        <p:tgtEl>
                                          <p:spTgt spid="10262">
                                            <p:txEl>
                                              <p:pRg st="0" end="0"/>
                                            </p:txEl>
                                          </p:spTgt>
                                        </p:tgtEl>
                                      </p:cBhvr>
                                    </p:animEffect>
                                  </p:childTnLst>
                                </p:cTn>
                              </p:par>
                            </p:childTnLst>
                          </p:cTn>
                        </p:par>
                        <p:par>
                          <p:cTn id="39" fill="hold" nodeType="afterGroup">
                            <p:stCondLst>
                              <p:cond delay="1500"/>
                            </p:stCondLst>
                            <p:childTnLst>
                              <p:par>
                                <p:cTn id="40" presetID="9" presetClass="entr" presetSubtype="0" fill="hold" nodeType="afterEffect">
                                  <p:stCondLst>
                                    <p:cond delay="0"/>
                                  </p:stCondLst>
                                  <p:childTnLst>
                                    <p:set>
                                      <p:cBhvr>
                                        <p:cTn id="41" dur="1" fill="hold">
                                          <p:stCondLst>
                                            <p:cond delay="0"/>
                                          </p:stCondLst>
                                        </p:cTn>
                                        <p:tgtEl>
                                          <p:spTgt spid="10254"/>
                                        </p:tgtEl>
                                        <p:attrNameLst>
                                          <p:attrName>style.visibility</p:attrName>
                                        </p:attrNameLst>
                                      </p:cBhvr>
                                      <p:to>
                                        <p:strVal val="visible"/>
                                      </p:to>
                                    </p:set>
                                    <p:animEffect transition="in" filter="dissolve">
                                      <p:cBhvr>
                                        <p:cTn id="42" dur="500"/>
                                        <p:tgtEl>
                                          <p:spTgt spid="1025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0255">
                                            <p:txEl>
                                              <p:pRg st="0" end="0"/>
                                            </p:txEl>
                                          </p:spTgt>
                                        </p:tgtEl>
                                        <p:attrNameLst>
                                          <p:attrName>style.visibility</p:attrName>
                                        </p:attrNameLst>
                                      </p:cBhvr>
                                      <p:to>
                                        <p:strVal val="visible"/>
                                      </p:to>
                                    </p:set>
                                    <p:animEffect transition="in" filter="dissolve">
                                      <p:cBhvr>
                                        <p:cTn id="47" dur="500"/>
                                        <p:tgtEl>
                                          <p:spTgt spid="10255">
                                            <p:txEl>
                                              <p:pRg st="0" end="0"/>
                                            </p:txEl>
                                          </p:spTgt>
                                        </p:tgtEl>
                                      </p:cBhvr>
                                    </p:animEffect>
                                  </p:childTnLst>
                                </p:cTn>
                              </p:par>
                            </p:childTnLst>
                          </p:cTn>
                        </p:par>
                        <p:par>
                          <p:cTn id="48" fill="hold" nodeType="afterGroup">
                            <p:stCondLst>
                              <p:cond delay="500"/>
                            </p:stCondLst>
                            <p:childTnLst>
                              <p:par>
                                <p:cTn id="49" presetID="9" presetClass="entr" presetSubtype="0" fill="hold" nodeType="afterEffect">
                                  <p:stCondLst>
                                    <p:cond delay="0"/>
                                  </p:stCondLst>
                                  <p:childTnLst>
                                    <p:set>
                                      <p:cBhvr>
                                        <p:cTn id="50" dur="1" fill="hold">
                                          <p:stCondLst>
                                            <p:cond delay="0"/>
                                          </p:stCondLst>
                                        </p:cTn>
                                        <p:tgtEl>
                                          <p:spTgt spid="10258"/>
                                        </p:tgtEl>
                                        <p:attrNameLst>
                                          <p:attrName>style.visibility</p:attrName>
                                        </p:attrNameLst>
                                      </p:cBhvr>
                                      <p:to>
                                        <p:strVal val="visible"/>
                                      </p:to>
                                    </p:set>
                                    <p:animEffect transition="in" filter="dissolve">
                                      <p:cBhvr>
                                        <p:cTn id="51" dur="500"/>
                                        <p:tgtEl>
                                          <p:spTgt spid="10258"/>
                                        </p:tgtEl>
                                      </p:cBhvr>
                                    </p:animEffect>
                                  </p:childTnLst>
                                </p:cTn>
                              </p:par>
                            </p:childTnLst>
                          </p:cTn>
                        </p:par>
                        <p:par>
                          <p:cTn id="52" fill="hold" nodeType="afterGroup">
                            <p:stCondLst>
                              <p:cond delay="1000"/>
                            </p:stCondLst>
                            <p:childTnLst>
                              <p:par>
                                <p:cTn id="53" presetID="9" presetClass="entr" presetSubtype="0" fill="hold"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dissolve">
                                      <p:cBhvr>
                                        <p:cTn id="55" dur="500"/>
                                        <p:tgtEl>
                                          <p:spTgt spid="14"/>
                                        </p:tgtEl>
                                      </p:cBhvr>
                                    </p:animEffect>
                                  </p:childTnLst>
                                </p:cTn>
                              </p:par>
                            </p:childTnLst>
                          </p:cTn>
                        </p:par>
                        <p:par>
                          <p:cTn id="56" fill="hold" nodeType="afterGroup">
                            <p:stCondLst>
                              <p:cond delay="1500"/>
                            </p:stCondLst>
                            <p:childTnLst>
                              <p:par>
                                <p:cTn id="57" presetID="9" presetClass="entr" presetSubtype="0" fill="hold" grpId="0" nodeType="afterEffect">
                                  <p:stCondLst>
                                    <p:cond delay="0"/>
                                  </p:stCondLst>
                                  <p:childTnLst>
                                    <p:set>
                                      <p:cBhvr>
                                        <p:cTn id="58" dur="1" fill="hold">
                                          <p:stCondLst>
                                            <p:cond delay="0"/>
                                          </p:stCondLst>
                                        </p:cTn>
                                        <p:tgtEl>
                                          <p:spTgt spid="15">
                                            <p:txEl>
                                              <p:pRg st="0" end="0"/>
                                            </p:txEl>
                                          </p:spTgt>
                                        </p:tgtEl>
                                        <p:attrNameLst>
                                          <p:attrName>style.visibility</p:attrName>
                                        </p:attrNameLst>
                                      </p:cBhvr>
                                      <p:to>
                                        <p:strVal val="visible"/>
                                      </p:to>
                                    </p:set>
                                    <p:animEffect transition="in" filter="dissolve">
                                      <p:cBhvr>
                                        <p:cTn id="5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 grpId="0" build="p" autoUpdateAnimBg="0"/>
      <p:bldP spid="10252" grpId="0" build="p" autoUpdateAnimBg="0"/>
      <p:bldP spid="10255" grpId="0" build="p" autoUpdateAnimBg="0"/>
      <p:bldP spid="10259" grpId="0" build="p" autoUpdateAnimBg="0"/>
      <p:bldP spid="10262" grpId="0" build="p" autoUpdateAnimBg="0" advAuto="0"/>
      <p:bldP spid="15" grpId="0" build="p" autoUpdateAnimBg="0" advAuto="0"/>
    </p:bldLst>
  </p:timing>
</p:sld>
</file>

<file path=ppt/theme/theme1.xml><?xml version="1.0" encoding="utf-8"?>
<a:theme xmlns:a="http://schemas.openxmlformats.org/drawingml/2006/main" name="1_Balloons">
  <a:themeElements>
    <a:clrScheme name="">
      <a:dk1>
        <a:srgbClr val="000000"/>
      </a:dk1>
      <a:lt1>
        <a:srgbClr val="FFFFFF"/>
      </a:lt1>
      <a:dk2>
        <a:srgbClr val="006666"/>
      </a:dk2>
      <a:lt2>
        <a:srgbClr val="FFFFCC"/>
      </a:lt2>
      <a:accent1>
        <a:srgbClr val="EDFAD2"/>
      </a:accent1>
      <a:accent2>
        <a:srgbClr val="EBF7FF"/>
      </a:accent2>
      <a:accent3>
        <a:srgbClr val="FFFFFF"/>
      </a:accent3>
      <a:accent4>
        <a:srgbClr val="000000"/>
      </a:accent4>
      <a:accent5>
        <a:srgbClr val="F4FCE5"/>
      </a:accent5>
      <a:accent6>
        <a:srgbClr val="D5E0E7"/>
      </a:accent6>
      <a:hlink>
        <a:srgbClr val="CC99FF"/>
      </a:hlink>
      <a:folHlink>
        <a:srgbClr val="F2DFFD"/>
      </a:folHlink>
    </a:clrScheme>
    <a:fontScheme name="Balloon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flat" cmpd="sng" algn="ctr">
          <a:solidFill>
            <a:srgbClr val="0207CA"/>
          </a:solidFill>
          <a:prstDash val="dash"/>
          <a:round/>
          <a:headEnd type="none" w="med" len="med"/>
          <a:tailEnd type="triangle" w="med" len="med"/>
        </a:ln>
        <a:effectLs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2800" b="1" i="0" u="none" strike="noStrike" cap="none" normalizeH="0" baseline="0" smtClean="0">
            <a:ln>
              <a:noFill/>
            </a:ln>
            <a:solidFill>
              <a:srgbClr val="1C1C1C"/>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itchFamily="18" charset="0"/>
            <a:ea typeface="宋体" pitchFamily="2" charset="-122"/>
          </a:defRPr>
        </a:defPPr>
      </a:lstStyle>
    </a:lnDef>
    <a:txDef>
      <a:spPr>
        <a:noFill/>
      </a:spPr>
      <a:bodyPr wrap="none" rtlCol="0">
        <a:spAutoFit/>
      </a:bodyPr>
      <a:lstStyle>
        <a:defPPr>
          <a:defRPr dirty="0" smtClean="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defPPr>
      </a:lstStyle>
    </a:txDef>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4943</TotalTime>
  <Words>1943</Words>
  <Application>Microsoft Office PowerPoint</Application>
  <PresentationFormat>全屏显示(4:3)</PresentationFormat>
  <Paragraphs>190</Paragraphs>
  <Slides>37</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37</vt:i4>
      </vt:variant>
    </vt:vector>
  </HeadingPairs>
  <TitlesOfParts>
    <vt:vector size="52" baseType="lpstr">
      <vt:lpstr>Times New Roman</vt:lpstr>
      <vt:lpstr>宋体</vt:lpstr>
      <vt:lpstr>Arial</vt:lpstr>
      <vt:lpstr>Arial Black</vt:lpstr>
      <vt:lpstr>微软雅黑</vt:lpstr>
      <vt:lpstr>Verdana</vt:lpstr>
      <vt:lpstr>楷体_GB2312</vt:lpstr>
      <vt:lpstr>华文新魏</vt:lpstr>
      <vt:lpstr>Monotype Sorts</vt:lpstr>
      <vt:lpstr>Wingdings</vt:lpstr>
      <vt:lpstr>Symbol</vt:lpstr>
      <vt:lpstr>1_Balloons</vt:lpstr>
      <vt:lpstr>Microsoft 公式 3.0</vt:lpstr>
      <vt:lpstr>MathType 5.0 Equation</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简立方晶格的s能带，p能带沿Δ轴的E(k)函数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能带形成的来源</vt:lpstr>
      <vt:lpstr>能带的对称性</vt:lpstr>
      <vt:lpstr>本节教学要求</vt:lpstr>
      <vt:lpstr>PowerPoint 演示文稿</vt:lpstr>
      <vt:lpstr>PowerPoint 演示文稿</vt:lpstr>
      <vt:lpstr>证明:</vt:lpstr>
      <vt:lpstr>体心立方结构原子s态形成的能带函数（P582——4.4）</vt:lpstr>
      <vt:lpstr>课后习题4.7</vt:lpstr>
    </vt:vector>
  </TitlesOfParts>
  <Company>南京建筑工程学院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祝云峰</dc:creator>
  <cp:lastModifiedBy>lixh</cp:lastModifiedBy>
  <cp:revision>405</cp:revision>
  <dcterms:created xsi:type="dcterms:W3CDTF">2001-03-15T01:39:43Z</dcterms:created>
  <dcterms:modified xsi:type="dcterms:W3CDTF">2018-12-01T00:32:07Z</dcterms:modified>
</cp:coreProperties>
</file>